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docProps/custom.xml" ContentType="application/vnd.openxmlformats-officedocument.custom-properties+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0" r:id="rId1"/>
  </p:sldMasterIdLst>
  <p:notesMasterIdLst>
    <p:notesMasterId r:id="rId83"/>
  </p:notesMasterIdLst>
  <p:handoutMasterIdLst>
    <p:handoutMasterId r:id="rId84"/>
  </p:handoutMasterIdLst>
  <p:sldIdLst>
    <p:sldId id="303" r:id="rId2"/>
    <p:sldId id="494" r:id="rId3"/>
    <p:sldId id="357" r:id="rId4"/>
    <p:sldId id="419" r:id="rId5"/>
    <p:sldId id="420" r:id="rId6"/>
    <p:sldId id="405" r:id="rId7"/>
    <p:sldId id="404" r:id="rId8"/>
    <p:sldId id="422" r:id="rId9"/>
    <p:sldId id="421" r:id="rId10"/>
    <p:sldId id="495" r:id="rId11"/>
    <p:sldId id="427" r:id="rId12"/>
    <p:sldId id="496" r:id="rId13"/>
    <p:sldId id="424" r:id="rId14"/>
    <p:sldId id="425" r:id="rId15"/>
    <p:sldId id="426" r:id="rId16"/>
    <p:sldId id="497" r:id="rId17"/>
    <p:sldId id="428" r:id="rId18"/>
    <p:sldId id="429" r:id="rId19"/>
    <p:sldId id="411" r:id="rId20"/>
    <p:sldId id="423" r:id="rId21"/>
    <p:sldId id="431" r:id="rId22"/>
    <p:sldId id="430" r:id="rId23"/>
    <p:sldId id="433" r:id="rId24"/>
    <p:sldId id="432" r:id="rId25"/>
    <p:sldId id="434" r:id="rId26"/>
    <p:sldId id="436" r:id="rId27"/>
    <p:sldId id="437" r:id="rId28"/>
    <p:sldId id="438" r:id="rId29"/>
    <p:sldId id="439" r:id="rId30"/>
    <p:sldId id="485" r:id="rId31"/>
    <p:sldId id="444" r:id="rId32"/>
    <p:sldId id="446" r:id="rId33"/>
    <p:sldId id="447" r:id="rId34"/>
    <p:sldId id="442" r:id="rId35"/>
    <p:sldId id="443" r:id="rId36"/>
    <p:sldId id="448" r:id="rId37"/>
    <p:sldId id="450" r:id="rId38"/>
    <p:sldId id="449" r:id="rId39"/>
    <p:sldId id="454" r:id="rId40"/>
    <p:sldId id="455" r:id="rId41"/>
    <p:sldId id="456" r:id="rId42"/>
    <p:sldId id="457" r:id="rId43"/>
    <p:sldId id="458" r:id="rId44"/>
    <p:sldId id="459" r:id="rId45"/>
    <p:sldId id="460" r:id="rId46"/>
    <p:sldId id="462" r:id="rId47"/>
    <p:sldId id="461" r:id="rId48"/>
    <p:sldId id="463" r:id="rId49"/>
    <p:sldId id="464" r:id="rId50"/>
    <p:sldId id="414" r:id="rId51"/>
    <p:sldId id="465" r:id="rId52"/>
    <p:sldId id="416" r:id="rId53"/>
    <p:sldId id="466" r:id="rId54"/>
    <p:sldId id="467" r:id="rId55"/>
    <p:sldId id="468" r:id="rId56"/>
    <p:sldId id="471" r:id="rId57"/>
    <p:sldId id="469" r:id="rId58"/>
    <p:sldId id="473" r:id="rId59"/>
    <p:sldId id="470" r:id="rId60"/>
    <p:sldId id="472" r:id="rId61"/>
    <p:sldId id="476" r:id="rId62"/>
    <p:sldId id="477" r:id="rId63"/>
    <p:sldId id="478" r:id="rId64"/>
    <p:sldId id="474" r:id="rId65"/>
    <p:sldId id="475" r:id="rId66"/>
    <p:sldId id="480" r:id="rId67"/>
    <p:sldId id="479" r:id="rId68"/>
    <p:sldId id="481" r:id="rId69"/>
    <p:sldId id="482" r:id="rId70"/>
    <p:sldId id="483" r:id="rId71"/>
    <p:sldId id="484" r:id="rId72"/>
    <p:sldId id="498" r:id="rId73"/>
    <p:sldId id="383" r:id="rId74"/>
    <p:sldId id="487" r:id="rId75"/>
    <p:sldId id="488" r:id="rId76"/>
    <p:sldId id="489" r:id="rId77"/>
    <p:sldId id="490" r:id="rId78"/>
    <p:sldId id="492" r:id="rId79"/>
    <p:sldId id="493" r:id="rId80"/>
    <p:sldId id="384" r:id="rId81"/>
    <p:sldId id="302" r:id="rId8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808080"/>
    <a:srgbClr val="DE0010"/>
    <a:srgbClr val="E50012"/>
    <a:srgbClr val="E0D6BE"/>
    <a:srgbClr val="F0ECF4"/>
    <a:srgbClr val="FBEADA"/>
    <a:srgbClr val="F4F3F4"/>
  </p:clrMru>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95918" autoAdjust="0"/>
  </p:normalViewPr>
  <p:slideViewPr>
    <p:cSldViewPr>
      <p:cViewPr>
        <p:scale>
          <a:sx n="66" d="100"/>
          <a:sy n="66" d="100"/>
        </p:scale>
        <p:origin x="-1230" y="-144"/>
      </p:cViewPr>
      <p:guideLst>
        <p:guide orient="horz" pos="2160"/>
        <p:guide pos="2845"/>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4" d="100"/>
          <a:sy n="84" d="100"/>
        </p:scale>
        <p:origin x="-3804" y="-90"/>
      </p:cViewPr>
      <p:guideLst>
        <p:guide orient="horz" pos="2880"/>
        <p:guide pos="2160"/>
      </p:guideLst>
    </p:cSldViewPr>
  </p:notesViewPr>
  <p:gridSpacing cx="78027213" cy="7802721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2B666-1F24-45B8-B839-DDEEC8F7FB7E}"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9959EFFA-8881-4348-9191-9340BD403C7E}">
      <dgm:prSet phldrT="[文本]" custT="1"/>
      <dgm:spPr/>
      <dgm:t>
        <a:bodyPr/>
        <a:lstStyle/>
        <a:p>
          <a:r>
            <a:rPr lang="zh-CN" altLang="en-US" sz="1050" dirty="0" smtClean="0"/>
            <a:t>通用设备制造业</a:t>
          </a:r>
          <a:endParaRPr lang="zh-CN" altLang="en-US" sz="1050" dirty="0"/>
        </a:p>
      </dgm:t>
    </dgm:pt>
    <dgm:pt modelId="{FFF269A2-696B-418F-BF9E-CD6AA3A1D234}" type="parTrans" cxnId="{4203C86A-430E-438C-B208-D33E6EC0739B}">
      <dgm:prSet/>
      <dgm:spPr/>
      <dgm:t>
        <a:bodyPr/>
        <a:lstStyle/>
        <a:p>
          <a:endParaRPr lang="zh-CN" altLang="en-US"/>
        </a:p>
      </dgm:t>
    </dgm:pt>
    <dgm:pt modelId="{DA74EAA2-0AF9-44F6-87C4-726E6417A319}" type="sibTrans" cxnId="{4203C86A-430E-438C-B208-D33E6EC0739B}">
      <dgm:prSet/>
      <dgm:spPr/>
      <dgm:t>
        <a:bodyPr/>
        <a:lstStyle/>
        <a:p>
          <a:endParaRPr lang="zh-CN" altLang="en-US"/>
        </a:p>
      </dgm:t>
    </dgm:pt>
    <dgm:pt modelId="{4C4E9594-ECED-4DB0-B1B1-B99D5EE0D275}">
      <dgm:prSet phldrT="[文本]" custT="1"/>
      <dgm:spPr/>
      <dgm:t>
        <a:bodyPr/>
        <a:lstStyle/>
        <a:p>
          <a:r>
            <a:rPr lang="zh-CN" altLang="en-US" sz="1100" dirty="0" smtClean="0"/>
            <a:t>机床、锅炉、轴承、阀门、通用件、铸件</a:t>
          </a:r>
          <a:endParaRPr lang="zh-CN" altLang="en-US" sz="1100" dirty="0"/>
        </a:p>
      </dgm:t>
    </dgm:pt>
    <dgm:pt modelId="{CC05DEFD-DFEA-40BC-95C3-C0CEBBB8FD69}" type="parTrans" cxnId="{A80C565E-4985-4F68-A6FA-B4334C219267}">
      <dgm:prSet/>
      <dgm:spPr/>
      <dgm:t>
        <a:bodyPr/>
        <a:lstStyle/>
        <a:p>
          <a:endParaRPr lang="zh-CN" altLang="en-US"/>
        </a:p>
      </dgm:t>
    </dgm:pt>
    <dgm:pt modelId="{A9F77F27-10D1-4155-B3B7-CD0E609D87D2}" type="sibTrans" cxnId="{A80C565E-4985-4F68-A6FA-B4334C219267}">
      <dgm:prSet/>
      <dgm:spPr/>
      <dgm:t>
        <a:bodyPr/>
        <a:lstStyle/>
        <a:p>
          <a:endParaRPr lang="zh-CN" altLang="en-US"/>
        </a:p>
      </dgm:t>
    </dgm:pt>
    <dgm:pt modelId="{A7A65268-AE52-44AD-9A27-FE9304AAA5FF}">
      <dgm:prSet phldrT="[文本]" custT="1"/>
      <dgm:spPr/>
      <dgm:t>
        <a:bodyPr/>
        <a:lstStyle/>
        <a:p>
          <a:r>
            <a:rPr lang="zh-CN" altLang="en-US" sz="1050" dirty="0" smtClean="0"/>
            <a:t>专用设备制造业</a:t>
          </a:r>
          <a:endParaRPr lang="zh-CN" altLang="en-US" sz="1050" dirty="0"/>
        </a:p>
      </dgm:t>
    </dgm:pt>
    <dgm:pt modelId="{A68943D4-7867-4549-B7FE-5011FA5C07CB}" type="parTrans" cxnId="{E6231404-FAC1-4889-8C4F-2BA48F4FDE45}">
      <dgm:prSet/>
      <dgm:spPr/>
      <dgm:t>
        <a:bodyPr/>
        <a:lstStyle/>
        <a:p>
          <a:endParaRPr lang="zh-CN" altLang="en-US"/>
        </a:p>
      </dgm:t>
    </dgm:pt>
    <dgm:pt modelId="{80CA96E1-A4D9-4303-8B69-E682BDBCEBA9}" type="sibTrans" cxnId="{E6231404-FAC1-4889-8C4F-2BA48F4FDE45}">
      <dgm:prSet/>
      <dgm:spPr/>
      <dgm:t>
        <a:bodyPr/>
        <a:lstStyle/>
        <a:p>
          <a:endParaRPr lang="zh-CN" altLang="en-US"/>
        </a:p>
      </dgm:t>
    </dgm:pt>
    <dgm:pt modelId="{A4C7A801-B489-41D3-AC15-28B636B2A3DE}">
      <dgm:prSet phldrT="[文本]" custT="1"/>
      <dgm:spPr/>
      <dgm:t>
        <a:bodyPr/>
        <a:lstStyle/>
        <a:p>
          <a:r>
            <a:rPr lang="zh-CN" altLang="en-US" sz="1200" dirty="0" smtClean="0"/>
            <a:t>工程机械、纺机、农机、矿机</a:t>
          </a:r>
          <a:endParaRPr lang="zh-CN" altLang="en-US" sz="1200" dirty="0"/>
        </a:p>
      </dgm:t>
    </dgm:pt>
    <dgm:pt modelId="{7F0BB0D2-071A-4DF1-84C3-841714490526}" type="parTrans" cxnId="{06F6F831-364B-4EC3-90BD-6A868BE53A8A}">
      <dgm:prSet/>
      <dgm:spPr/>
      <dgm:t>
        <a:bodyPr/>
        <a:lstStyle/>
        <a:p>
          <a:endParaRPr lang="zh-CN" altLang="en-US"/>
        </a:p>
      </dgm:t>
    </dgm:pt>
    <dgm:pt modelId="{2508B71A-05A3-4C17-A0B3-FDAF4BE4019F}" type="sibTrans" cxnId="{06F6F831-364B-4EC3-90BD-6A868BE53A8A}">
      <dgm:prSet/>
      <dgm:spPr/>
      <dgm:t>
        <a:bodyPr/>
        <a:lstStyle/>
        <a:p>
          <a:endParaRPr lang="zh-CN" altLang="en-US"/>
        </a:p>
      </dgm:t>
    </dgm:pt>
    <dgm:pt modelId="{12ABCB24-8CF1-4B76-A3FF-6B14DDF17CFF}">
      <dgm:prSet phldrT="[文本]" custT="1"/>
      <dgm:spPr/>
      <dgm:t>
        <a:bodyPr/>
        <a:lstStyle/>
        <a:p>
          <a:r>
            <a:rPr lang="zh-CN" altLang="en-US" sz="1050" dirty="0" smtClean="0"/>
            <a:t>电气机械及器材设备制造业</a:t>
          </a:r>
          <a:endParaRPr lang="zh-CN" altLang="en-US" sz="1050" dirty="0"/>
        </a:p>
      </dgm:t>
    </dgm:pt>
    <dgm:pt modelId="{4BAC30BD-7921-4A01-B200-4E4E143D39DE}" type="parTrans" cxnId="{4CBF35E0-C371-4D6D-A854-9BD3E5F5FE9F}">
      <dgm:prSet/>
      <dgm:spPr/>
      <dgm:t>
        <a:bodyPr/>
        <a:lstStyle/>
        <a:p>
          <a:endParaRPr lang="zh-CN" altLang="en-US"/>
        </a:p>
      </dgm:t>
    </dgm:pt>
    <dgm:pt modelId="{C4C07405-1525-4CB4-8E74-28D1060634BA}" type="sibTrans" cxnId="{4CBF35E0-C371-4D6D-A854-9BD3E5F5FE9F}">
      <dgm:prSet/>
      <dgm:spPr/>
      <dgm:t>
        <a:bodyPr/>
        <a:lstStyle/>
        <a:p>
          <a:endParaRPr lang="zh-CN" altLang="en-US"/>
        </a:p>
      </dgm:t>
    </dgm:pt>
    <dgm:pt modelId="{D580ADB4-9CA3-4F4D-B0CE-8FAB6995D116}">
      <dgm:prSet phldrT="[文本]" custT="1"/>
      <dgm:spPr/>
      <dgm:t>
        <a:bodyPr/>
        <a:lstStyle/>
        <a:p>
          <a:r>
            <a:rPr lang="zh-CN" altLang="en-US" sz="1200" dirty="0" smtClean="0"/>
            <a:t>电力设备、电机、照明器具</a:t>
          </a:r>
          <a:endParaRPr lang="zh-CN" altLang="en-US" sz="1200" dirty="0"/>
        </a:p>
      </dgm:t>
    </dgm:pt>
    <dgm:pt modelId="{A8256991-BBB1-4AA0-AF48-932C39CBB950}" type="parTrans" cxnId="{938F2062-3078-4F7D-953A-481DDB3D7E97}">
      <dgm:prSet/>
      <dgm:spPr/>
      <dgm:t>
        <a:bodyPr/>
        <a:lstStyle/>
        <a:p>
          <a:endParaRPr lang="zh-CN" altLang="en-US"/>
        </a:p>
      </dgm:t>
    </dgm:pt>
    <dgm:pt modelId="{6086AA25-93AF-4FEB-9C9C-D2F06949B7C6}" type="sibTrans" cxnId="{938F2062-3078-4F7D-953A-481DDB3D7E97}">
      <dgm:prSet/>
      <dgm:spPr/>
      <dgm:t>
        <a:bodyPr/>
        <a:lstStyle/>
        <a:p>
          <a:endParaRPr lang="zh-CN" altLang="en-US"/>
        </a:p>
      </dgm:t>
    </dgm:pt>
    <dgm:pt modelId="{16B7DD7B-6013-4286-B846-99DCB6587E0E}">
      <dgm:prSet phldrT="[文本]" custT="1"/>
      <dgm:spPr/>
      <dgm:t>
        <a:bodyPr/>
        <a:lstStyle/>
        <a:p>
          <a:r>
            <a:rPr lang="zh-CN" altLang="en-US" sz="1050" dirty="0" smtClean="0"/>
            <a:t>仪器仪表制造业</a:t>
          </a:r>
          <a:endParaRPr lang="zh-CN" altLang="en-US" sz="1050" dirty="0"/>
        </a:p>
      </dgm:t>
    </dgm:pt>
    <dgm:pt modelId="{D8568480-4B28-43BA-BA79-E75D382E2DE9}" type="parTrans" cxnId="{120F6C3C-A7F7-41D5-A442-95917D880CDE}">
      <dgm:prSet/>
      <dgm:spPr/>
      <dgm:t>
        <a:bodyPr/>
        <a:lstStyle/>
        <a:p>
          <a:endParaRPr lang="zh-CN" altLang="en-US"/>
        </a:p>
      </dgm:t>
    </dgm:pt>
    <dgm:pt modelId="{93B3A641-35FA-4461-9669-BFF171A5ED44}" type="sibTrans" cxnId="{120F6C3C-A7F7-41D5-A442-95917D880CDE}">
      <dgm:prSet/>
      <dgm:spPr/>
      <dgm:t>
        <a:bodyPr/>
        <a:lstStyle/>
        <a:p>
          <a:endParaRPr lang="zh-CN" altLang="en-US"/>
        </a:p>
      </dgm:t>
    </dgm:pt>
    <dgm:pt modelId="{D1136AC8-71C4-4386-9A23-62CB3E9DE991}">
      <dgm:prSet phldrT="[文本]" custT="1"/>
      <dgm:spPr/>
      <dgm:t>
        <a:bodyPr/>
        <a:lstStyle/>
        <a:p>
          <a:r>
            <a:rPr lang="zh-CN" altLang="en-US" sz="1050" dirty="0" smtClean="0"/>
            <a:t>金属制品制造业</a:t>
          </a:r>
          <a:endParaRPr lang="zh-CN" altLang="en-US" sz="1050" dirty="0"/>
        </a:p>
      </dgm:t>
    </dgm:pt>
    <dgm:pt modelId="{67853A23-406C-4F56-98D4-E7292DFD69C4}" type="parTrans" cxnId="{C15D1C34-F0D3-4B18-B38B-AB3C4609956E}">
      <dgm:prSet/>
      <dgm:spPr/>
      <dgm:t>
        <a:bodyPr/>
        <a:lstStyle/>
        <a:p>
          <a:endParaRPr lang="zh-CN" altLang="en-US"/>
        </a:p>
      </dgm:t>
    </dgm:pt>
    <dgm:pt modelId="{2B636D84-A277-4C88-BD73-634194C544D8}" type="sibTrans" cxnId="{C15D1C34-F0D3-4B18-B38B-AB3C4609956E}">
      <dgm:prSet/>
      <dgm:spPr/>
      <dgm:t>
        <a:bodyPr/>
        <a:lstStyle/>
        <a:p>
          <a:endParaRPr lang="zh-CN" altLang="en-US"/>
        </a:p>
      </dgm:t>
    </dgm:pt>
    <dgm:pt modelId="{FC88AE2A-64E3-4F8F-9825-741DA971DF48}">
      <dgm:prSet phldrT="[文本]" custT="1"/>
      <dgm:spPr/>
      <dgm:t>
        <a:bodyPr/>
        <a:lstStyle/>
        <a:p>
          <a:r>
            <a:rPr lang="zh-CN" altLang="en-US" sz="1100" dirty="0" smtClean="0"/>
            <a:t>仪器、仪表、办公设备、计量器具</a:t>
          </a:r>
          <a:endParaRPr lang="zh-CN" altLang="en-US" sz="1100" dirty="0"/>
        </a:p>
      </dgm:t>
    </dgm:pt>
    <dgm:pt modelId="{AADBE1BC-5348-4E4A-A865-E7282BB27412}" type="parTrans" cxnId="{CE800D5D-80EC-4C87-90B6-24CC97A5D799}">
      <dgm:prSet/>
      <dgm:spPr/>
      <dgm:t>
        <a:bodyPr/>
        <a:lstStyle/>
        <a:p>
          <a:endParaRPr lang="zh-CN" altLang="en-US"/>
        </a:p>
      </dgm:t>
    </dgm:pt>
    <dgm:pt modelId="{41723AD3-2E50-46B9-B934-9B07A49ED521}" type="sibTrans" cxnId="{CE800D5D-80EC-4C87-90B6-24CC97A5D799}">
      <dgm:prSet/>
      <dgm:spPr/>
      <dgm:t>
        <a:bodyPr/>
        <a:lstStyle/>
        <a:p>
          <a:endParaRPr lang="zh-CN" altLang="en-US"/>
        </a:p>
      </dgm:t>
    </dgm:pt>
    <dgm:pt modelId="{D2D04940-C5D4-465C-A87C-E11F27C89A07}">
      <dgm:prSet phldrT="[文本]" custT="1"/>
      <dgm:spPr/>
      <dgm:t>
        <a:bodyPr/>
        <a:lstStyle/>
        <a:p>
          <a:r>
            <a:rPr lang="zh-CN" altLang="en-US" sz="1000" dirty="0" smtClean="0"/>
            <a:t>结构性金属制品、金属工具、集装箱及金属包装容器等</a:t>
          </a:r>
          <a:endParaRPr lang="zh-CN" altLang="en-US" sz="1000" dirty="0"/>
        </a:p>
      </dgm:t>
    </dgm:pt>
    <dgm:pt modelId="{12764193-5C6F-4C9A-9789-EBFC89A93224}" type="parTrans" cxnId="{3E779271-DEAD-4EF2-A4D9-3D029549A9E8}">
      <dgm:prSet/>
      <dgm:spPr/>
      <dgm:t>
        <a:bodyPr/>
        <a:lstStyle/>
        <a:p>
          <a:endParaRPr lang="zh-CN" altLang="en-US"/>
        </a:p>
      </dgm:t>
    </dgm:pt>
    <dgm:pt modelId="{B62A4A7F-C94E-42B7-B53F-349D90E29737}" type="sibTrans" cxnId="{3E779271-DEAD-4EF2-A4D9-3D029549A9E8}">
      <dgm:prSet/>
      <dgm:spPr/>
      <dgm:t>
        <a:bodyPr/>
        <a:lstStyle/>
        <a:p>
          <a:endParaRPr lang="zh-CN" altLang="en-US"/>
        </a:p>
      </dgm:t>
    </dgm:pt>
    <dgm:pt modelId="{6DE3B064-5AD4-43AA-99E0-8C5C5BF375BD}" type="pres">
      <dgm:prSet presAssocID="{C172B666-1F24-45B8-B839-DDEEC8F7FB7E}" presName="Name0" presStyleCnt="0">
        <dgm:presLayoutVars>
          <dgm:dir/>
          <dgm:animLvl val="lvl"/>
          <dgm:resizeHandles val="exact"/>
        </dgm:presLayoutVars>
      </dgm:prSet>
      <dgm:spPr/>
      <dgm:t>
        <a:bodyPr/>
        <a:lstStyle/>
        <a:p>
          <a:endParaRPr lang="zh-CN" altLang="en-US"/>
        </a:p>
      </dgm:t>
    </dgm:pt>
    <dgm:pt modelId="{A8C72159-77E7-4EEE-853F-F69ED8A299FD}" type="pres">
      <dgm:prSet presAssocID="{9959EFFA-8881-4348-9191-9340BD403C7E}" presName="composite" presStyleCnt="0"/>
      <dgm:spPr/>
    </dgm:pt>
    <dgm:pt modelId="{B02E5CA9-04D1-44E5-AEB6-BD765B35B0D5}" type="pres">
      <dgm:prSet presAssocID="{9959EFFA-8881-4348-9191-9340BD403C7E}" presName="parTx" presStyleLbl="alignNode1" presStyleIdx="0" presStyleCnt="5">
        <dgm:presLayoutVars>
          <dgm:chMax val="0"/>
          <dgm:chPref val="0"/>
          <dgm:bulletEnabled val="1"/>
        </dgm:presLayoutVars>
      </dgm:prSet>
      <dgm:spPr/>
      <dgm:t>
        <a:bodyPr/>
        <a:lstStyle/>
        <a:p>
          <a:endParaRPr lang="zh-CN" altLang="en-US"/>
        </a:p>
      </dgm:t>
    </dgm:pt>
    <dgm:pt modelId="{657BB168-78B9-49B9-B906-1D073BD7BA5D}" type="pres">
      <dgm:prSet presAssocID="{9959EFFA-8881-4348-9191-9340BD403C7E}" presName="desTx" presStyleLbl="alignAccFollowNode1" presStyleIdx="0" presStyleCnt="5">
        <dgm:presLayoutVars>
          <dgm:bulletEnabled val="1"/>
        </dgm:presLayoutVars>
      </dgm:prSet>
      <dgm:spPr/>
      <dgm:t>
        <a:bodyPr/>
        <a:lstStyle/>
        <a:p>
          <a:endParaRPr lang="zh-CN" altLang="en-US"/>
        </a:p>
      </dgm:t>
    </dgm:pt>
    <dgm:pt modelId="{11965CB8-2A3E-4D58-BBD8-E3E7D6AB2063}" type="pres">
      <dgm:prSet presAssocID="{DA74EAA2-0AF9-44F6-87C4-726E6417A319}" presName="space" presStyleCnt="0"/>
      <dgm:spPr/>
    </dgm:pt>
    <dgm:pt modelId="{6F82FCF6-0F79-42C2-A373-EE22F61CF6AD}" type="pres">
      <dgm:prSet presAssocID="{A7A65268-AE52-44AD-9A27-FE9304AAA5FF}" presName="composite" presStyleCnt="0"/>
      <dgm:spPr/>
    </dgm:pt>
    <dgm:pt modelId="{87F90AA5-A140-4573-967D-C99F65A4EDEE}" type="pres">
      <dgm:prSet presAssocID="{A7A65268-AE52-44AD-9A27-FE9304AAA5FF}" presName="parTx" presStyleLbl="alignNode1" presStyleIdx="1" presStyleCnt="5">
        <dgm:presLayoutVars>
          <dgm:chMax val="0"/>
          <dgm:chPref val="0"/>
          <dgm:bulletEnabled val="1"/>
        </dgm:presLayoutVars>
      </dgm:prSet>
      <dgm:spPr/>
      <dgm:t>
        <a:bodyPr/>
        <a:lstStyle/>
        <a:p>
          <a:endParaRPr lang="zh-CN" altLang="en-US"/>
        </a:p>
      </dgm:t>
    </dgm:pt>
    <dgm:pt modelId="{83C189A6-421C-401A-AA69-CD61DD54E2A0}" type="pres">
      <dgm:prSet presAssocID="{A7A65268-AE52-44AD-9A27-FE9304AAA5FF}" presName="desTx" presStyleLbl="alignAccFollowNode1" presStyleIdx="1" presStyleCnt="5">
        <dgm:presLayoutVars>
          <dgm:bulletEnabled val="1"/>
        </dgm:presLayoutVars>
      </dgm:prSet>
      <dgm:spPr/>
      <dgm:t>
        <a:bodyPr/>
        <a:lstStyle/>
        <a:p>
          <a:endParaRPr lang="zh-CN" altLang="en-US"/>
        </a:p>
      </dgm:t>
    </dgm:pt>
    <dgm:pt modelId="{0083E8DE-9ECA-4B58-8B10-74CC4C27F1D4}" type="pres">
      <dgm:prSet presAssocID="{80CA96E1-A4D9-4303-8B69-E682BDBCEBA9}" presName="space" presStyleCnt="0"/>
      <dgm:spPr/>
    </dgm:pt>
    <dgm:pt modelId="{E6956C1B-49C5-422C-A291-47191AAAF815}" type="pres">
      <dgm:prSet presAssocID="{12ABCB24-8CF1-4B76-A3FF-6B14DDF17CFF}" presName="composite" presStyleCnt="0"/>
      <dgm:spPr/>
    </dgm:pt>
    <dgm:pt modelId="{218688BD-4ABD-42B2-9412-CA3EC3330460}" type="pres">
      <dgm:prSet presAssocID="{12ABCB24-8CF1-4B76-A3FF-6B14DDF17CFF}" presName="parTx" presStyleLbl="alignNode1" presStyleIdx="2" presStyleCnt="5">
        <dgm:presLayoutVars>
          <dgm:chMax val="0"/>
          <dgm:chPref val="0"/>
          <dgm:bulletEnabled val="1"/>
        </dgm:presLayoutVars>
      </dgm:prSet>
      <dgm:spPr/>
      <dgm:t>
        <a:bodyPr/>
        <a:lstStyle/>
        <a:p>
          <a:endParaRPr lang="zh-CN" altLang="en-US"/>
        </a:p>
      </dgm:t>
    </dgm:pt>
    <dgm:pt modelId="{037D9884-268F-45E6-A318-FFED94DBC937}" type="pres">
      <dgm:prSet presAssocID="{12ABCB24-8CF1-4B76-A3FF-6B14DDF17CFF}" presName="desTx" presStyleLbl="alignAccFollowNode1" presStyleIdx="2" presStyleCnt="5">
        <dgm:presLayoutVars>
          <dgm:bulletEnabled val="1"/>
        </dgm:presLayoutVars>
      </dgm:prSet>
      <dgm:spPr/>
      <dgm:t>
        <a:bodyPr/>
        <a:lstStyle/>
        <a:p>
          <a:endParaRPr lang="zh-CN" altLang="en-US"/>
        </a:p>
      </dgm:t>
    </dgm:pt>
    <dgm:pt modelId="{3513A406-E506-4F06-B2FE-A08016CBF958}" type="pres">
      <dgm:prSet presAssocID="{C4C07405-1525-4CB4-8E74-28D1060634BA}" presName="space" presStyleCnt="0"/>
      <dgm:spPr/>
    </dgm:pt>
    <dgm:pt modelId="{59963347-8067-426C-BC27-AF37AEDAC416}" type="pres">
      <dgm:prSet presAssocID="{16B7DD7B-6013-4286-B846-99DCB6587E0E}" presName="composite" presStyleCnt="0"/>
      <dgm:spPr/>
    </dgm:pt>
    <dgm:pt modelId="{AD526664-7550-4410-B372-BCAB539EC964}" type="pres">
      <dgm:prSet presAssocID="{16B7DD7B-6013-4286-B846-99DCB6587E0E}" presName="parTx" presStyleLbl="alignNode1" presStyleIdx="3" presStyleCnt="5">
        <dgm:presLayoutVars>
          <dgm:chMax val="0"/>
          <dgm:chPref val="0"/>
          <dgm:bulletEnabled val="1"/>
        </dgm:presLayoutVars>
      </dgm:prSet>
      <dgm:spPr/>
      <dgm:t>
        <a:bodyPr/>
        <a:lstStyle/>
        <a:p>
          <a:endParaRPr lang="zh-CN" altLang="en-US"/>
        </a:p>
      </dgm:t>
    </dgm:pt>
    <dgm:pt modelId="{57999280-C26D-4F6E-8738-C2C732926959}" type="pres">
      <dgm:prSet presAssocID="{16B7DD7B-6013-4286-B846-99DCB6587E0E}" presName="desTx" presStyleLbl="alignAccFollowNode1" presStyleIdx="3" presStyleCnt="5">
        <dgm:presLayoutVars>
          <dgm:bulletEnabled val="1"/>
        </dgm:presLayoutVars>
      </dgm:prSet>
      <dgm:spPr/>
      <dgm:t>
        <a:bodyPr/>
        <a:lstStyle/>
        <a:p>
          <a:endParaRPr lang="zh-CN" altLang="en-US"/>
        </a:p>
      </dgm:t>
    </dgm:pt>
    <dgm:pt modelId="{74BA5B59-1E03-4D84-AEA3-5F780B17917B}" type="pres">
      <dgm:prSet presAssocID="{93B3A641-35FA-4461-9669-BFF171A5ED44}" presName="space" presStyleCnt="0"/>
      <dgm:spPr/>
    </dgm:pt>
    <dgm:pt modelId="{1FA68FBD-2DEA-48EC-978D-EB49BA51E1CF}" type="pres">
      <dgm:prSet presAssocID="{D1136AC8-71C4-4386-9A23-62CB3E9DE991}" presName="composite" presStyleCnt="0"/>
      <dgm:spPr/>
    </dgm:pt>
    <dgm:pt modelId="{50C81FE6-8E9E-4FBF-8F42-D3550F2B3490}" type="pres">
      <dgm:prSet presAssocID="{D1136AC8-71C4-4386-9A23-62CB3E9DE991}" presName="parTx" presStyleLbl="alignNode1" presStyleIdx="4" presStyleCnt="5">
        <dgm:presLayoutVars>
          <dgm:chMax val="0"/>
          <dgm:chPref val="0"/>
          <dgm:bulletEnabled val="1"/>
        </dgm:presLayoutVars>
      </dgm:prSet>
      <dgm:spPr/>
      <dgm:t>
        <a:bodyPr/>
        <a:lstStyle/>
        <a:p>
          <a:endParaRPr lang="zh-CN" altLang="en-US"/>
        </a:p>
      </dgm:t>
    </dgm:pt>
    <dgm:pt modelId="{07441B47-3F85-4DD9-BECA-3A09B80E619A}" type="pres">
      <dgm:prSet presAssocID="{D1136AC8-71C4-4386-9A23-62CB3E9DE991}" presName="desTx" presStyleLbl="alignAccFollowNode1" presStyleIdx="4" presStyleCnt="5">
        <dgm:presLayoutVars>
          <dgm:bulletEnabled val="1"/>
        </dgm:presLayoutVars>
      </dgm:prSet>
      <dgm:spPr/>
      <dgm:t>
        <a:bodyPr/>
        <a:lstStyle/>
        <a:p>
          <a:endParaRPr lang="zh-CN" altLang="en-US"/>
        </a:p>
      </dgm:t>
    </dgm:pt>
  </dgm:ptLst>
  <dgm:cxnLst>
    <dgm:cxn modelId="{6E568294-79BE-47F5-B398-177DCA80695E}" type="presOf" srcId="{C172B666-1F24-45B8-B839-DDEEC8F7FB7E}" destId="{6DE3B064-5AD4-43AA-99E0-8C5C5BF375BD}" srcOrd="0" destOrd="0" presId="urn:microsoft.com/office/officeart/2005/8/layout/hList1"/>
    <dgm:cxn modelId="{CE800D5D-80EC-4C87-90B6-24CC97A5D799}" srcId="{16B7DD7B-6013-4286-B846-99DCB6587E0E}" destId="{FC88AE2A-64E3-4F8F-9825-741DA971DF48}" srcOrd="0" destOrd="0" parTransId="{AADBE1BC-5348-4E4A-A865-E7282BB27412}" sibTransId="{41723AD3-2E50-46B9-B934-9B07A49ED521}"/>
    <dgm:cxn modelId="{06F6F831-364B-4EC3-90BD-6A868BE53A8A}" srcId="{A7A65268-AE52-44AD-9A27-FE9304AAA5FF}" destId="{A4C7A801-B489-41D3-AC15-28B636B2A3DE}" srcOrd="0" destOrd="0" parTransId="{7F0BB0D2-071A-4DF1-84C3-841714490526}" sibTransId="{2508B71A-05A3-4C17-A0B3-FDAF4BE4019F}"/>
    <dgm:cxn modelId="{D1AD93C0-897A-40DE-A712-7B81C04C86F0}" type="presOf" srcId="{FC88AE2A-64E3-4F8F-9825-741DA971DF48}" destId="{57999280-C26D-4F6E-8738-C2C732926959}" srcOrd="0" destOrd="0" presId="urn:microsoft.com/office/officeart/2005/8/layout/hList1"/>
    <dgm:cxn modelId="{A80C565E-4985-4F68-A6FA-B4334C219267}" srcId="{9959EFFA-8881-4348-9191-9340BD403C7E}" destId="{4C4E9594-ECED-4DB0-B1B1-B99D5EE0D275}" srcOrd="0" destOrd="0" parTransId="{CC05DEFD-DFEA-40BC-95C3-C0CEBBB8FD69}" sibTransId="{A9F77F27-10D1-4155-B3B7-CD0E609D87D2}"/>
    <dgm:cxn modelId="{E6231404-FAC1-4889-8C4F-2BA48F4FDE45}" srcId="{C172B666-1F24-45B8-B839-DDEEC8F7FB7E}" destId="{A7A65268-AE52-44AD-9A27-FE9304AAA5FF}" srcOrd="1" destOrd="0" parTransId="{A68943D4-7867-4549-B7FE-5011FA5C07CB}" sibTransId="{80CA96E1-A4D9-4303-8B69-E682BDBCEBA9}"/>
    <dgm:cxn modelId="{566DB91D-A15A-4066-AAAC-BD03991601EE}" type="presOf" srcId="{12ABCB24-8CF1-4B76-A3FF-6B14DDF17CFF}" destId="{218688BD-4ABD-42B2-9412-CA3EC3330460}" srcOrd="0" destOrd="0" presId="urn:microsoft.com/office/officeart/2005/8/layout/hList1"/>
    <dgm:cxn modelId="{E5948684-6FFD-40E6-8ECB-E4C784900AC8}" type="presOf" srcId="{D1136AC8-71C4-4386-9A23-62CB3E9DE991}" destId="{50C81FE6-8E9E-4FBF-8F42-D3550F2B3490}" srcOrd="0" destOrd="0" presId="urn:microsoft.com/office/officeart/2005/8/layout/hList1"/>
    <dgm:cxn modelId="{C15D1C34-F0D3-4B18-B38B-AB3C4609956E}" srcId="{C172B666-1F24-45B8-B839-DDEEC8F7FB7E}" destId="{D1136AC8-71C4-4386-9A23-62CB3E9DE991}" srcOrd="4" destOrd="0" parTransId="{67853A23-406C-4F56-98D4-E7292DFD69C4}" sibTransId="{2B636D84-A277-4C88-BD73-634194C544D8}"/>
    <dgm:cxn modelId="{A4C4B1D1-BD77-4F39-9654-37D02DF6122E}" type="presOf" srcId="{D2D04940-C5D4-465C-A87C-E11F27C89A07}" destId="{07441B47-3F85-4DD9-BECA-3A09B80E619A}" srcOrd="0" destOrd="0" presId="urn:microsoft.com/office/officeart/2005/8/layout/hList1"/>
    <dgm:cxn modelId="{938F2062-3078-4F7D-953A-481DDB3D7E97}" srcId="{12ABCB24-8CF1-4B76-A3FF-6B14DDF17CFF}" destId="{D580ADB4-9CA3-4F4D-B0CE-8FAB6995D116}" srcOrd="0" destOrd="0" parTransId="{A8256991-BBB1-4AA0-AF48-932C39CBB950}" sibTransId="{6086AA25-93AF-4FEB-9C9C-D2F06949B7C6}"/>
    <dgm:cxn modelId="{120F6C3C-A7F7-41D5-A442-95917D880CDE}" srcId="{C172B666-1F24-45B8-B839-DDEEC8F7FB7E}" destId="{16B7DD7B-6013-4286-B846-99DCB6587E0E}" srcOrd="3" destOrd="0" parTransId="{D8568480-4B28-43BA-BA79-E75D382E2DE9}" sibTransId="{93B3A641-35FA-4461-9669-BFF171A5ED44}"/>
    <dgm:cxn modelId="{4203C86A-430E-438C-B208-D33E6EC0739B}" srcId="{C172B666-1F24-45B8-B839-DDEEC8F7FB7E}" destId="{9959EFFA-8881-4348-9191-9340BD403C7E}" srcOrd="0" destOrd="0" parTransId="{FFF269A2-696B-418F-BF9E-CD6AA3A1D234}" sibTransId="{DA74EAA2-0AF9-44F6-87C4-726E6417A319}"/>
    <dgm:cxn modelId="{FF2044B2-EAD5-4541-984A-73ECC621B0A2}" type="presOf" srcId="{16B7DD7B-6013-4286-B846-99DCB6587E0E}" destId="{AD526664-7550-4410-B372-BCAB539EC964}" srcOrd="0" destOrd="0" presId="urn:microsoft.com/office/officeart/2005/8/layout/hList1"/>
    <dgm:cxn modelId="{ACE11B56-F5DA-4794-A584-E4F42CDCBB63}" type="presOf" srcId="{D580ADB4-9CA3-4F4D-B0CE-8FAB6995D116}" destId="{037D9884-268F-45E6-A318-FFED94DBC937}" srcOrd="0" destOrd="0" presId="urn:microsoft.com/office/officeart/2005/8/layout/hList1"/>
    <dgm:cxn modelId="{7B645F18-C8F1-46AC-BF2D-48DA11C2AD41}" type="presOf" srcId="{9959EFFA-8881-4348-9191-9340BD403C7E}" destId="{B02E5CA9-04D1-44E5-AEB6-BD765B35B0D5}" srcOrd="0" destOrd="0" presId="urn:microsoft.com/office/officeart/2005/8/layout/hList1"/>
    <dgm:cxn modelId="{DB64A395-09CE-41F0-8578-82C042FFB68D}" type="presOf" srcId="{4C4E9594-ECED-4DB0-B1B1-B99D5EE0D275}" destId="{657BB168-78B9-49B9-B906-1D073BD7BA5D}" srcOrd="0" destOrd="0" presId="urn:microsoft.com/office/officeart/2005/8/layout/hList1"/>
    <dgm:cxn modelId="{3E779271-DEAD-4EF2-A4D9-3D029549A9E8}" srcId="{D1136AC8-71C4-4386-9A23-62CB3E9DE991}" destId="{D2D04940-C5D4-465C-A87C-E11F27C89A07}" srcOrd="0" destOrd="0" parTransId="{12764193-5C6F-4C9A-9789-EBFC89A93224}" sibTransId="{B62A4A7F-C94E-42B7-B53F-349D90E29737}"/>
    <dgm:cxn modelId="{0B00CAD9-7A63-43D9-92E6-F38EEE67F941}" type="presOf" srcId="{A7A65268-AE52-44AD-9A27-FE9304AAA5FF}" destId="{87F90AA5-A140-4573-967D-C99F65A4EDEE}" srcOrd="0" destOrd="0" presId="urn:microsoft.com/office/officeart/2005/8/layout/hList1"/>
    <dgm:cxn modelId="{B62D2DAA-973F-42CB-9D0E-22840DFDCB44}" type="presOf" srcId="{A4C7A801-B489-41D3-AC15-28B636B2A3DE}" destId="{83C189A6-421C-401A-AA69-CD61DD54E2A0}" srcOrd="0" destOrd="0" presId="urn:microsoft.com/office/officeart/2005/8/layout/hList1"/>
    <dgm:cxn modelId="{4CBF35E0-C371-4D6D-A854-9BD3E5F5FE9F}" srcId="{C172B666-1F24-45B8-B839-DDEEC8F7FB7E}" destId="{12ABCB24-8CF1-4B76-A3FF-6B14DDF17CFF}" srcOrd="2" destOrd="0" parTransId="{4BAC30BD-7921-4A01-B200-4E4E143D39DE}" sibTransId="{C4C07405-1525-4CB4-8E74-28D1060634BA}"/>
    <dgm:cxn modelId="{551BC42F-C0C8-4E8D-891B-6A0344A4EDDD}" type="presParOf" srcId="{6DE3B064-5AD4-43AA-99E0-8C5C5BF375BD}" destId="{A8C72159-77E7-4EEE-853F-F69ED8A299FD}" srcOrd="0" destOrd="0" presId="urn:microsoft.com/office/officeart/2005/8/layout/hList1"/>
    <dgm:cxn modelId="{B15CCA9D-C3EE-4569-883E-2613580457E0}" type="presParOf" srcId="{A8C72159-77E7-4EEE-853F-F69ED8A299FD}" destId="{B02E5CA9-04D1-44E5-AEB6-BD765B35B0D5}" srcOrd="0" destOrd="0" presId="urn:microsoft.com/office/officeart/2005/8/layout/hList1"/>
    <dgm:cxn modelId="{B54B1F88-EB11-429B-BCDF-CB45F54937F6}" type="presParOf" srcId="{A8C72159-77E7-4EEE-853F-F69ED8A299FD}" destId="{657BB168-78B9-49B9-B906-1D073BD7BA5D}" srcOrd="1" destOrd="0" presId="urn:microsoft.com/office/officeart/2005/8/layout/hList1"/>
    <dgm:cxn modelId="{D344BC1E-FE29-4A75-A3F7-79C896A27A02}" type="presParOf" srcId="{6DE3B064-5AD4-43AA-99E0-8C5C5BF375BD}" destId="{11965CB8-2A3E-4D58-BBD8-E3E7D6AB2063}" srcOrd="1" destOrd="0" presId="urn:microsoft.com/office/officeart/2005/8/layout/hList1"/>
    <dgm:cxn modelId="{840FC066-C758-4E57-A2AA-0C391CDF21CA}" type="presParOf" srcId="{6DE3B064-5AD4-43AA-99E0-8C5C5BF375BD}" destId="{6F82FCF6-0F79-42C2-A373-EE22F61CF6AD}" srcOrd="2" destOrd="0" presId="urn:microsoft.com/office/officeart/2005/8/layout/hList1"/>
    <dgm:cxn modelId="{92E73414-1013-4D91-A7BF-DB427584B50E}" type="presParOf" srcId="{6F82FCF6-0F79-42C2-A373-EE22F61CF6AD}" destId="{87F90AA5-A140-4573-967D-C99F65A4EDEE}" srcOrd="0" destOrd="0" presId="urn:microsoft.com/office/officeart/2005/8/layout/hList1"/>
    <dgm:cxn modelId="{1E30450E-D047-49AD-A15E-F789F4C8065A}" type="presParOf" srcId="{6F82FCF6-0F79-42C2-A373-EE22F61CF6AD}" destId="{83C189A6-421C-401A-AA69-CD61DD54E2A0}" srcOrd="1" destOrd="0" presId="urn:microsoft.com/office/officeart/2005/8/layout/hList1"/>
    <dgm:cxn modelId="{6070C7B8-6E21-4C5E-B9B5-6C7A1230E533}" type="presParOf" srcId="{6DE3B064-5AD4-43AA-99E0-8C5C5BF375BD}" destId="{0083E8DE-9ECA-4B58-8B10-74CC4C27F1D4}" srcOrd="3" destOrd="0" presId="urn:microsoft.com/office/officeart/2005/8/layout/hList1"/>
    <dgm:cxn modelId="{478A2B64-5CE4-4BEA-80FE-CC066D2C01F5}" type="presParOf" srcId="{6DE3B064-5AD4-43AA-99E0-8C5C5BF375BD}" destId="{E6956C1B-49C5-422C-A291-47191AAAF815}" srcOrd="4" destOrd="0" presId="urn:microsoft.com/office/officeart/2005/8/layout/hList1"/>
    <dgm:cxn modelId="{7F7E23A1-897C-4483-9774-D00602B42699}" type="presParOf" srcId="{E6956C1B-49C5-422C-A291-47191AAAF815}" destId="{218688BD-4ABD-42B2-9412-CA3EC3330460}" srcOrd="0" destOrd="0" presId="urn:microsoft.com/office/officeart/2005/8/layout/hList1"/>
    <dgm:cxn modelId="{29E65461-07AA-4B02-BF23-562B292BD273}" type="presParOf" srcId="{E6956C1B-49C5-422C-A291-47191AAAF815}" destId="{037D9884-268F-45E6-A318-FFED94DBC937}" srcOrd="1" destOrd="0" presId="urn:microsoft.com/office/officeart/2005/8/layout/hList1"/>
    <dgm:cxn modelId="{8A91EF71-78BD-46C2-8159-2F8DF0FBA3BA}" type="presParOf" srcId="{6DE3B064-5AD4-43AA-99E0-8C5C5BF375BD}" destId="{3513A406-E506-4F06-B2FE-A08016CBF958}" srcOrd="5" destOrd="0" presId="urn:microsoft.com/office/officeart/2005/8/layout/hList1"/>
    <dgm:cxn modelId="{A5EFB35F-9297-4208-8F8C-BFBDB40AC924}" type="presParOf" srcId="{6DE3B064-5AD4-43AA-99E0-8C5C5BF375BD}" destId="{59963347-8067-426C-BC27-AF37AEDAC416}" srcOrd="6" destOrd="0" presId="urn:microsoft.com/office/officeart/2005/8/layout/hList1"/>
    <dgm:cxn modelId="{CC8A1624-FB74-4233-97D2-39598C981060}" type="presParOf" srcId="{59963347-8067-426C-BC27-AF37AEDAC416}" destId="{AD526664-7550-4410-B372-BCAB539EC964}" srcOrd="0" destOrd="0" presId="urn:microsoft.com/office/officeart/2005/8/layout/hList1"/>
    <dgm:cxn modelId="{54BDC4B4-0310-47A9-8667-0BA366F4707A}" type="presParOf" srcId="{59963347-8067-426C-BC27-AF37AEDAC416}" destId="{57999280-C26D-4F6E-8738-C2C732926959}" srcOrd="1" destOrd="0" presId="urn:microsoft.com/office/officeart/2005/8/layout/hList1"/>
    <dgm:cxn modelId="{91C15B64-B86A-4561-82F1-0969C8DB94EC}" type="presParOf" srcId="{6DE3B064-5AD4-43AA-99E0-8C5C5BF375BD}" destId="{74BA5B59-1E03-4D84-AEA3-5F780B17917B}" srcOrd="7" destOrd="0" presId="urn:microsoft.com/office/officeart/2005/8/layout/hList1"/>
    <dgm:cxn modelId="{2936DFA6-5090-4960-89BA-58E838974A69}" type="presParOf" srcId="{6DE3B064-5AD4-43AA-99E0-8C5C5BF375BD}" destId="{1FA68FBD-2DEA-48EC-978D-EB49BA51E1CF}" srcOrd="8" destOrd="0" presId="urn:microsoft.com/office/officeart/2005/8/layout/hList1"/>
    <dgm:cxn modelId="{EA05CF89-23DC-42D6-BB21-CC4828E2F498}" type="presParOf" srcId="{1FA68FBD-2DEA-48EC-978D-EB49BA51E1CF}" destId="{50C81FE6-8E9E-4FBF-8F42-D3550F2B3490}" srcOrd="0" destOrd="0" presId="urn:microsoft.com/office/officeart/2005/8/layout/hList1"/>
    <dgm:cxn modelId="{0261FDDB-90A4-456A-9A8F-78B787103D51}" type="presParOf" srcId="{1FA68FBD-2DEA-48EC-978D-EB49BA51E1CF}" destId="{07441B47-3F85-4DD9-BECA-3A09B80E619A}" srcOrd="1" destOrd="0" presId="urn:microsoft.com/office/officeart/2005/8/layout/h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38CEC-3C1B-4127-8303-69AE0DCE5F8F}"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zh-CN" altLang="en-US"/>
        </a:p>
      </dgm:t>
    </dgm:pt>
    <dgm:pt modelId="{9E240172-D00F-4C15-9E1B-0596B6662078}">
      <dgm:prSet phldrT="[文本]"/>
      <dgm:spPr/>
      <dgm:t>
        <a:bodyPr/>
        <a:lstStyle/>
        <a:p>
          <a:r>
            <a:rPr lang="zh-CN" altLang="en-US" b="1" smtClean="0"/>
            <a:t>柔性化</a:t>
          </a:r>
          <a:endParaRPr lang="zh-CN" altLang="en-US" dirty="0"/>
        </a:p>
      </dgm:t>
    </dgm:pt>
    <dgm:pt modelId="{2B6E51F1-94DE-481B-A3F7-6387CF07D125}" type="parTrans" cxnId="{69D2F2C2-F616-4CF0-B7AB-39B85C0913D1}">
      <dgm:prSet/>
      <dgm:spPr/>
      <dgm:t>
        <a:bodyPr/>
        <a:lstStyle/>
        <a:p>
          <a:endParaRPr lang="zh-CN" altLang="en-US"/>
        </a:p>
      </dgm:t>
    </dgm:pt>
    <dgm:pt modelId="{73C725EF-60FA-4005-9DC9-22379E4AEBDC}" type="sibTrans" cxnId="{69D2F2C2-F616-4CF0-B7AB-39B85C0913D1}">
      <dgm:prSet/>
      <dgm:spPr/>
      <dgm:t>
        <a:bodyPr/>
        <a:lstStyle/>
        <a:p>
          <a:endParaRPr lang="zh-CN" altLang="en-US"/>
        </a:p>
      </dgm:t>
    </dgm:pt>
    <dgm:pt modelId="{757BA271-BA4B-49C2-9153-4AF02D60B153}">
      <dgm:prSet phldrT="[文本]"/>
      <dgm:spPr/>
      <dgm:t>
        <a:bodyPr/>
        <a:lstStyle/>
        <a:p>
          <a:r>
            <a:rPr lang="zh-CN" altLang="en-US" dirty="0" smtClean="0"/>
            <a:t>使工艺装备与工艺路线能适应于生产各种产品的需要</a:t>
          </a:r>
          <a:endParaRPr lang="zh-CN" altLang="en-US" dirty="0"/>
        </a:p>
      </dgm:t>
    </dgm:pt>
    <dgm:pt modelId="{06B814FE-A76C-4461-9AA7-357DB2DB8CCB}" type="parTrans" cxnId="{E9819EFD-D5B8-4F2C-BD1F-EAC9BEBCEC6B}">
      <dgm:prSet/>
      <dgm:spPr/>
      <dgm:t>
        <a:bodyPr/>
        <a:lstStyle/>
        <a:p>
          <a:endParaRPr lang="zh-CN" altLang="en-US"/>
        </a:p>
      </dgm:t>
    </dgm:pt>
    <dgm:pt modelId="{8B85477D-D0A0-40FE-9274-96D1FE0F713E}" type="sibTrans" cxnId="{E9819EFD-D5B8-4F2C-BD1F-EAC9BEBCEC6B}">
      <dgm:prSet/>
      <dgm:spPr/>
      <dgm:t>
        <a:bodyPr/>
        <a:lstStyle/>
        <a:p>
          <a:endParaRPr lang="zh-CN" altLang="en-US"/>
        </a:p>
      </dgm:t>
    </dgm:pt>
    <dgm:pt modelId="{4297635E-74FE-4599-8619-C869D4C35D04}">
      <dgm:prSet phldrT="[文本]"/>
      <dgm:spPr/>
      <dgm:t>
        <a:bodyPr/>
        <a:lstStyle/>
        <a:p>
          <a:r>
            <a:rPr lang="zh-CN" altLang="en-US" b="1" smtClean="0"/>
            <a:t>灵捷化</a:t>
          </a:r>
          <a:endParaRPr lang="zh-CN" altLang="en-US" dirty="0"/>
        </a:p>
      </dgm:t>
    </dgm:pt>
    <dgm:pt modelId="{ED91E1F6-E061-4B6A-8F04-B2CEF9AFD9B5}" type="parTrans" cxnId="{2655429C-6E1C-498B-A236-636C5ECC33ED}">
      <dgm:prSet/>
      <dgm:spPr/>
      <dgm:t>
        <a:bodyPr/>
        <a:lstStyle/>
        <a:p>
          <a:endParaRPr lang="zh-CN" altLang="en-US"/>
        </a:p>
      </dgm:t>
    </dgm:pt>
    <dgm:pt modelId="{ED889B8E-8E12-4A90-B7FE-FF0575787A0D}" type="sibTrans" cxnId="{2655429C-6E1C-498B-A236-636C5ECC33ED}">
      <dgm:prSet/>
      <dgm:spPr/>
      <dgm:t>
        <a:bodyPr/>
        <a:lstStyle/>
        <a:p>
          <a:endParaRPr lang="zh-CN" altLang="en-US"/>
        </a:p>
      </dgm:t>
    </dgm:pt>
    <dgm:pt modelId="{52767DC6-857C-40DF-A1CC-52FED44600D7}">
      <dgm:prSet phldrT="[文本]"/>
      <dgm:spPr/>
      <dgm:t>
        <a:bodyPr/>
        <a:lstStyle/>
        <a:p>
          <a:r>
            <a:rPr lang="zh-CN" altLang="en-US" dirty="0" smtClean="0"/>
            <a:t>使生产力推向市场准备时间为最短，使工厂机械灵活转向</a:t>
          </a:r>
          <a:endParaRPr lang="zh-CN" altLang="en-US" dirty="0"/>
        </a:p>
      </dgm:t>
    </dgm:pt>
    <dgm:pt modelId="{A5E008EE-5688-4628-BEDE-3E2EC108B491}" type="parTrans" cxnId="{8D0843CB-04C6-4BF5-B389-393983746106}">
      <dgm:prSet/>
      <dgm:spPr/>
      <dgm:t>
        <a:bodyPr/>
        <a:lstStyle/>
        <a:p>
          <a:endParaRPr lang="zh-CN" altLang="en-US"/>
        </a:p>
      </dgm:t>
    </dgm:pt>
    <dgm:pt modelId="{BF058185-913A-4CAB-BEFC-0C7C234D7EC2}" type="sibTrans" cxnId="{8D0843CB-04C6-4BF5-B389-393983746106}">
      <dgm:prSet/>
      <dgm:spPr/>
      <dgm:t>
        <a:bodyPr/>
        <a:lstStyle/>
        <a:p>
          <a:endParaRPr lang="zh-CN" altLang="en-US"/>
        </a:p>
      </dgm:t>
    </dgm:pt>
    <dgm:pt modelId="{9D6804A7-3A47-4658-A4E8-F6C846660A56}">
      <dgm:prSet phldrT="[文本]"/>
      <dgm:spPr/>
      <dgm:t>
        <a:bodyPr/>
        <a:lstStyle/>
        <a:p>
          <a:r>
            <a:rPr lang="zh-CN" altLang="en-US" b="1" smtClean="0"/>
            <a:t>智能化</a:t>
          </a:r>
          <a:endParaRPr lang="zh-CN" altLang="en-US" dirty="0"/>
        </a:p>
      </dgm:t>
    </dgm:pt>
    <dgm:pt modelId="{A347C1EC-7C63-43CF-8B79-ECBCA6C8A36F}" type="parTrans" cxnId="{CEB1BAA9-B35C-4789-A276-0CE914F79E71}">
      <dgm:prSet/>
      <dgm:spPr/>
      <dgm:t>
        <a:bodyPr/>
        <a:lstStyle/>
        <a:p>
          <a:endParaRPr lang="zh-CN" altLang="en-US"/>
        </a:p>
      </dgm:t>
    </dgm:pt>
    <dgm:pt modelId="{5E1870BE-1FAB-455A-85CE-8D342BD38E70}" type="sibTrans" cxnId="{CEB1BAA9-B35C-4789-A276-0CE914F79E71}">
      <dgm:prSet/>
      <dgm:spPr/>
      <dgm:t>
        <a:bodyPr/>
        <a:lstStyle/>
        <a:p>
          <a:endParaRPr lang="zh-CN" altLang="en-US"/>
        </a:p>
      </dgm:t>
    </dgm:pt>
    <dgm:pt modelId="{A05B0E19-3616-45C4-AE91-0A6C3D534F69}">
      <dgm:prSet phldrT="[文本]"/>
      <dgm:spPr/>
      <dgm:t>
        <a:bodyPr/>
        <a:lstStyle/>
        <a:p>
          <a:r>
            <a:rPr lang="zh-CN" altLang="en-US" dirty="0" smtClean="0"/>
            <a:t>柔性自动化的重要组成部分，它是柔性自动化的新发展和延伸</a:t>
          </a:r>
          <a:endParaRPr lang="zh-CN" altLang="en-US" dirty="0"/>
        </a:p>
      </dgm:t>
    </dgm:pt>
    <dgm:pt modelId="{8758B2F1-ADBB-40C5-A117-BBCF1438954F}" type="parTrans" cxnId="{9275E413-310A-4439-94F2-24FD968D8D58}">
      <dgm:prSet/>
      <dgm:spPr/>
      <dgm:t>
        <a:bodyPr/>
        <a:lstStyle/>
        <a:p>
          <a:endParaRPr lang="zh-CN" altLang="en-US"/>
        </a:p>
      </dgm:t>
    </dgm:pt>
    <dgm:pt modelId="{0FBEB97C-64B7-4946-A853-B52A9503B14C}" type="sibTrans" cxnId="{9275E413-310A-4439-94F2-24FD968D8D58}">
      <dgm:prSet/>
      <dgm:spPr/>
      <dgm:t>
        <a:bodyPr/>
        <a:lstStyle/>
        <a:p>
          <a:endParaRPr lang="zh-CN" altLang="en-US"/>
        </a:p>
      </dgm:t>
    </dgm:pt>
    <dgm:pt modelId="{435DB896-60B4-4E74-9834-FCEA75D96A86}">
      <dgm:prSet phldrT="[文本]"/>
      <dgm:spPr/>
      <dgm:t>
        <a:bodyPr/>
        <a:lstStyle/>
        <a:p>
          <a:r>
            <a:rPr lang="zh-CN" altLang="en-US" b="1" dirty="0" smtClean="0"/>
            <a:t>信息化</a:t>
          </a:r>
          <a:endParaRPr lang="zh-CN" altLang="en-US" dirty="0"/>
        </a:p>
      </dgm:t>
    </dgm:pt>
    <dgm:pt modelId="{826A2C8D-B373-4B4F-A743-8E0E568CABDF}" type="parTrans" cxnId="{A90436D3-4B4C-452C-B2F0-13F3968850E5}">
      <dgm:prSet/>
      <dgm:spPr/>
      <dgm:t>
        <a:bodyPr/>
        <a:lstStyle/>
        <a:p>
          <a:endParaRPr lang="zh-CN" altLang="en-US"/>
        </a:p>
      </dgm:t>
    </dgm:pt>
    <dgm:pt modelId="{39EA13BB-B151-472A-997C-C8CFFE34EC79}" type="sibTrans" cxnId="{A90436D3-4B4C-452C-B2F0-13F3968850E5}">
      <dgm:prSet/>
      <dgm:spPr/>
      <dgm:t>
        <a:bodyPr/>
        <a:lstStyle/>
        <a:p>
          <a:endParaRPr lang="zh-CN" altLang="en-US"/>
        </a:p>
      </dgm:t>
    </dgm:pt>
    <dgm:pt modelId="{80204BC4-E807-4615-AA37-83436FFBD3C2}">
      <dgm:prSet phldrT="[文本]"/>
      <dgm:spPr/>
      <dgm:t>
        <a:bodyPr/>
        <a:lstStyle/>
        <a:p>
          <a:r>
            <a:rPr lang="zh-CN" altLang="en-US" dirty="0" smtClean="0"/>
            <a:t>机械制造业将是由信息主导的，并采用先进生产模式、先进制造系统、先进制造技术和先进组织合理方式的全新的机械制造业</a:t>
          </a:r>
          <a:endParaRPr lang="zh-CN" altLang="en-US" dirty="0"/>
        </a:p>
      </dgm:t>
    </dgm:pt>
    <dgm:pt modelId="{E7D2A11A-E903-474B-B36C-A7D9EE205B4C}" type="parTrans" cxnId="{BE76934B-00A0-42F0-9C6A-F2939F8C8D89}">
      <dgm:prSet/>
      <dgm:spPr/>
      <dgm:t>
        <a:bodyPr/>
        <a:lstStyle/>
        <a:p>
          <a:endParaRPr lang="zh-CN" altLang="en-US"/>
        </a:p>
      </dgm:t>
    </dgm:pt>
    <dgm:pt modelId="{B80ED419-7F98-4C0D-937D-7FCA16FF2E4F}" type="sibTrans" cxnId="{BE76934B-00A0-42F0-9C6A-F2939F8C8D89}">
      <dgm:prSet/>
      <dgm:spPr/>
      <dgm:t>
        <a:bodyPr/>
        <a:lstStyle/>
        <a:p>
          <a:endParaRPr lang="zh-CN" altLang="en-US"/>
        </a:p>
      </dgm:t>
    </dgm:pt>
    <dgm:pt modelId="{3A3A9B8D-CF10-4A0C-8C55-19B5C011C963}" type="pres">
      <dgm:prSet presAssocID="{52938CEC-3C1B-4127-8303-69AE0DCE5F8F}" presName="linearFlow" presStyleCnt="0">
        <dgm:presLayoutVars>
          <dgm:dir/>
          <dgm:animLvl val="lvl"/>
          <dgm:resizeHandles val="exact"/>
        </dgm:presLayoutVars>
      </dgm:prSet>
      <dgm:spPr/>
      <dgm:t>
        <a:bodyPr/>
        <a:lstStyle/>
        <a:p>
          <a:endParaRPr lang="zh-CN" altLang="en-US"/>
        </a:p>
      </dgm:t>
    </dgm:pt>
    <dgm:pt modelId="{F314FA1B-F96F-423F-AA50-6EDD3CA101C8}" type="pres">
      <dgm:prSet presAssocID="{9E240172-D00F-4C15-9E1B-0596B6662078}" presName="composite" presStyleCnt="0"/>
      <dgm:spPr/>
      <dgm:t>
        <a:bodyPr/>
        <a:lstStyle/>
        <a:p>
          <a:endParaRPr lang="zh-CN" altLang="en-US"/>
        </a:p>
      </dgm:t>
    </dgm:pt>
    <dgm:pt modelId="{F80054A2-31C5-4C6C-9C0F-FCE57185168C}" type="pres">
      <dgm:prSet presAssocID="{9E240172-D00F-4C15-9E1B-0596B6662078}" presName="parentText" presStyleLbl="alignNode1" presStyleIdx="0" presStyleCnt="4" custLinFactNeighborY="3153">
        <dgm:presLayoutVars>
          <dgm:chMax val="1"/>
          <dgm:bulletEnabled val="1"/>
        </dgm:presLayoutVars>
      </dgm:prSet>
      <dgm:spPr/>
      <dgm:t>
        <a:bodyPr/>
        <a:lstStyle/>
        <a:p>
          <a:endParaRPr lang="zh-CN" altLang="en-US"/>
        </a:p>
      </dgm:t>
    </dgm:pt>
    <dgm:pt modelId="{EE1A7DEA-32BC-4C02-9E52-347B47CB1ABE}" type="pres">
      <dgm:prSet presAssocID="{9E240172-D00F-4C15-9E1B-0596B6662078}" presName="descendantText" presStyleLbl="alignAcc1" presStyleIdx="0" presStyleCnt="4" custScaleY="100000" custLinFactNeighborX="0" custLinFactNeighborY="2302">
        <dgm:presLayoutVars>
          <dgm:bulletEnabled val="1"/>
        </dgm:presLayoutVars>
      </dgm:prSet>
      <dgm:spPr/>
      <dgm:t>
        <a:bodyPr/>
        <a:lstStyle/>
        <a:p>
          <a:endParaRPr lang="zh-CN" altLang="en-US"/>
        </a:p>
      </dgm:t>
    </dgm:pt>
    <dgm:pt modelId="{489A58DE-FE76-4451-8255-ED0AB8B4C0FF}" type="pres">
      <dgm:prSet presAssocID="{73C725EF-60FA-4005-9DC9-22379E4AEBDC}" presName="sp" presStyleCnt="0"/>
      <dgm:spPr/>
      <dgm:t>
        <a:bodyPr/>
        <a:lstStyle/>
        <a:p>
          <a:endParaRPr lang="zh-CN" altLang="en-US"/>
        </a:p>
      </dgm:t>
    </dgm:pt>
    <dgm:pt modelId="{DE3289F0-9677-4C3F-8FC0-787DABE979C9}" type="pres">
      <dgm:prSet presAssocID="{4297635E-74FE-4599-8619-C869D4C35D04}" presName="composite" presStyleCnt="0"/>
      <dgm:spPr/>
      <dgm:t>
        <a:bodyPr/>
        <a:lstStyle/>
        <a:p>
          <a:endParaRPr lang="zh-CN" altLang="en-US"/>
        </a:p>
      </dgm:t>
    </dgm:pt>
    <dgm:pt modelId="{E221B44E-EC7E-47DB-BAA2-77852638422C}" type="pres">
      <dgm:prSet presAssocID="{4297635E-74FE-4599-8619-C869D4C35D04}" presName="parentText" presStyleLbl="alignNode1" presStyleIdx="1" presStyleCnt="4" custLinFactNeighborY="-3202">
        <dgm:presLayoutVars>
          <dgm:chMax val="1"/>
          <dgm:bulletEnabled val="1"/>
        </dgm:presLayoutVars>
      </dgm:prSet>
      <dgm:spPr/>
      <dgm:t>
        <a:bodyPr/>
        <a:lstStyle/>
        <a:p>
          <a:endParaRPr lang="zh-CN" altLang="en-US"/>
        </a:p>
      </dgm:t>
    </dgm:pt>
    <dgm:pt modelId="{4ED66A60-1AC7-44EA-9A5A-FBB0E29ACE5C}" type="pres">
      <dgm:prSet presAssocID="{4297635E-74FE-4599-8619-C869D4C35D04}" presName="descendantText" presStyleLbl="alignAcc1" presStyleIdx="1" presStyleCnt="4" custLinFactNeighborY="-5798">
        <dgm:presLayoutVars>
          <dgm:bulletEnabled val="1"/>
        </dgm:presLayoutVars>
      </dgm:prSet>
      <dgm:spPr/>
      <dgm:t>
        <a:bodyPr/>
        <a:lstStyle/>
        <a:p>
          <a:endParaRPr lang="zh-CN" altLang="en-US"/>
        </a:p>
      </dgm:t>
    </dgm:pt>
    <dgm:pt modelId="{C987FD52-21C3-4473-9C6C-9C4B81CF9396}" type="pres">
      <dgm:prSet presAssocID="{ED889B8E-8E12-4A90-B7FE-FF0575787A0D}" presName="sp" presStyleCnt="0"/>
      <dgm:spPr/>
      <dgm:t>
        <a:bodyPr/>
        <a:lstStyle/>
        <a:p>
          <a:endParaRPr lang="zh-CN" altLang="en-US"/>
        </a:p>
      </dgm:t>
    </dgm:pt>
    <dgm:pt modelId="{925A3A8D-9506-45BB-BF58-A715AF18F213}" type="pres">
      <dgm:prSet presAssocID="{9D6804A7-3A47-4658-A4E8-F6C846660A56}" presName="composite" presStyleCnt="0"/>
      <dgm:spPr/>
      <dgm:t>
        <a:bodyPr/>
        <a:lstStyle/>
        <a:p>
          <a:endParaRPr lang="zh-CN" altLang="en-US"/>
        </a:p>
      </dgm:t>
    </dgm:pt>
    <dgm:pt modelId="{647A2A11-3CEC-4A4C-AF42-4834C560946F}" type="pres">
      <dgm:prSet presAssocID="{9D6804A7-3A47-4658-A4E8-F6C846660A56}" presName="parentText" presStyleLbl="alignNode1" presStyleIdx="2" presStyleCnt="4" custLinFactNeighborY="-7432">
        <dgm:presLayoutVars>
          <dgm:chMax val="1"/>
          <dgm:bulletEnabled val="1"/>
        </dgm:presLayoutVars>
      </dgm:prSet>
      <dgm:spPr/>
      <dgm:t>
        <a:bodyPr/>
        <a:lstStyle/>
        <a:p>
          <a:endParaRPr lang="zh-CN" altLang="en-US"/>
        </a:p>
      </dgm:t>
    </dgm:pt>
    <dgm:pt modelId="{F66F2CF8-EF4A-46EB-986C-6F32F3E18979}" type="pres">
      <dgm:prSet presAssocID="{9D6804A7-3A47-4658-A4E8-F6C846660A56}" presName="descendantText" presStyleLbl="alignAcc1" presStyleIdx="2" presStyleCnt="4" custLinFactNeighborY="-13675">
        <dgm:presLayoutVars>
          <dgm:bulletEnabled val="1"/>
        </dgm:presLayoutVars>
      </dgm:prSet>
      <dgm:spPr/>
      <dgm:t>
        <a:bodyPr/>
        <a:lstStyle/>
        <a:p>
          <a:endParaRPr lang="zh-CN" altLang="en-US"/>
        </a:p>
      </dgm:t>
    </dgm:pt>
    <dgm:pt modelId="{AACAEE4F-A0FB-4C97-9BF5-F28273C19165}" type="pres">
      <dgm:prSet presAssocID="{5E1870BE-1FAB-455A-85CE-8D342BD38E70}" presName="sp" presStyleCnt="0"/>
      <dgm:spPr/>
      <dgm:t>
        <a:bodyPr/>
        <a:lstStyle/>
        <a:p>
          <a:endParaRPr lang="zh-CN" altLang="en-US"/>
        </a:p>
      </dgm:t>
    </dgm:pt>
    <dgm:pt modelId="{8B4E0AAC-84C4-4F98-BE26-59E24DDF9DB2}" type="pres">
      <dgm:prSet presAssocID="{435DB896-60B4-4E74-9834-FCEA75D96A86}" presName="composite" presStyleCnt="0"/>
      <dgm:spPr/>
      <dgm:t>
        <a:bodyPr/>
        <a:lstStyle/>
        <a:p>
          <a:endParaRPr lang="zh-CN" altLang="en-US"/>
        </a:p>
      </dgm:t>
    </dgm:pt>
    <dgm:pt modelId="{A9A289A1-D10B-4104-98F2-D069A58045DE}" type="pres">
      <dgm:prSet presAssocID="{435DB896-60B4-4E74-9834-FCEA75D96A86}" presName="parentText" presStyleLbl="alignNode1" presStyleIdx="3" presStyleCnt="4" custLinFactNeighborY="-11096">
        <dgm:presLayoutVars>
          <dgm:chMax val="1"/>
          <dgm:bulletEnabled val="1"/>
        </dgm:presLayoutVars>
      </dgm:prSet>
      <dgm:spPr/>
      <dgm:t>
        <a:bodyPr/>
        <a:lstStyle/>
        <a:p>
          <a:endParaRPr lang="zh-CN" altLang="en-US"/>
        </a:p>
      </dgm:t>
    </dgm:pt>
    <dgm:pt modelId="{115E1575-F6FA-4303-BB7B-2C74D476B677}" type="pres">
      <dgm:prSet presAssocID="{435DB896-60B4-4E74-9834-FCEA75D96A86}" presName="descendantText" presStyleLbl="alignAcc1" presStyleIdx="3" presStyleCnt="4" custLinFactNeighborY="-19312">
        <dgm:presLayoutVars>
          <dgm:bulletEnabled val="1"/>
        </dgm:presLayoutVars>
      </dgm:prSet>
      <dgm:spPr/>
      <dgm:t>
        <a:bodyPr/>
        <a:lstStyle/>
        <a:p>
          <a:endParaRPr lang="zh-CN" altLang="en-US"/>
        </a:p>
      </dgm:t>
    </dgm:pt>
  </dgm:ptLst>
  <dgm:cxnLst>
    <dgm:cxn modelId="{A90436D3-4B4C-452C-B2F0-13F3968850E5}" srcId="{52938CEC-3C1B-4127-8303-69AE0DCE5F8F}" destId="{435DB896-60B4-4E74-9834-FCEA75D96A86}" srcOrd="3" destOrd="0" parTransId="{826A2C8D-B373-4B4F-A743-8E0E568CABDF}" sibTransId="{39EA13BB-B151-472A-997C-C8CFFE34EC79}"/>
    <dgm:cxn modelId="{3A3ADFE3-683F-4351-B6CE-AAB821274CB9}" type="presOf" srcId="{52767DC6-857C-40DF-A1CC-52FED44600D7}" destId="{4ED66A60-1AC7-44EA-9A5A-FBB0E29ACE5C}" srcOrd="0" destOrd="0" presId="urn:microsoft.com/office/officeart/2005/8/layout/chevron2"/>
    <dgm:cxn modelId="{2655429C-6E1C-498B-A236-636C5ECC33ED}" srcId="{52938CEC-3C1B-4127-8303-69AE0DCE5F8F}" destId="{4297635E-74FE-4599-8619-C869D4C35D04}" srcOrd="1" destOrd="0" parTransId="{ED91E1F6-E061-4B6A-8F04-B2CEF9AFD9B5}" sibTransId="{ED889B8E-8E12-4A90-B7FE-FF0575787A0D}"/>
    <dgm:cxn modelId="{E9819EFD-D5B8-4F2C-BD1F-EAC9BEBCEC6B}" srcId="{9E240172-D00F-4C15-9E1B-0596B6662078}" destId="{757BA271-BA4B-49C2-9153-4AF02D60B153}" srcOrd="0" destOrd="0" parTransId="{06B814FE-A76C-4461-9AA7-357DB2DB8CCB}" sibTransId="{8B85477D-D0A0-40FE-9274-96D1FE0F713E}"/>
    <dgm:cxn modelId="{570BE077-DE67-4B2C-923A-78150A7F4408}" type="presOf" srcId="{757BA271-BA4B-49C2-9153-4AF02D60B153}" destId="{EE1A7DEA-32BC-4C02-9E52-347B47CB1ABE}" srcOrd="0" destOrd="0" presId="urn:microsoft.com/office/officeart/2005/8/layout/chevron2"/>
    <dgm:cxn modelId="{9275E413-310A-4439-94F2-24FD968D8D58}" srcId="{9D6804A7-3A47-4658-A4E8-F6C846660A56}" destId="{A05B0E19-3616-45C4-AE91-0A6C3D534F69}" srcOrd="0" destOrd="0" parTransId="{8758B2F1-ADBB-40C5-A117-BBCF1438954F}" sibTransId="{0FBEB97C-64B7-4946-A853-B52A9503B14C}"/>
    <dgm:cxn modelId="{AC46C820-1861-4802-8D6E-0A509BBCBDB6}" type="presOf" srcId="{9E240172-D00F-4C15-9E1B-0596B6662078}" destId="{F80054A2-31C5-4C6C-9C0F-FCE57185168C}" srcOrd="0" destOrd="0" presId="urn:microsoft.com/office/officeart/2005/8/layout/chevron2"/>
    <dgm:cxn modelId="{976D80E2-D0F3-4F57-B222-C5F1B77100F4}" type="presOf" srcId="{80204BC4-E807-4615-AA37-83436FFBD3C2}" destId="{115E1575-F6FA-4303-BB7B-2C74D476B677}" srcOrd="0" destOrd="0" presId="urn:microsoft.com/office/officeart/2005/8/layout/chevron2"/>
    <dgm:cxn modelId="{CEB1BAA9-B35C-4789-A276-0CE914F79E71}" srcId="{52938CEC-3C1B-4127-8303-69AE0DCE5F8F}" destId="{9D6804A7-3A47-4658-A4E8-F6C846660A56}" srcOrd="2" destOrd="0" parTransId="{A347C1EC-7C63-43CF-8B79-ECBCA6C8A36F}" sibTransId="{5E1870BE-1FAB-455A-85CE-8D342BD38E70}"/>
    <dgm:cxn modelId="{F4F09D99-6FEE-42EB-B3F2-5D63D4E9559A}" type="presOf" srcId="{52938CEC-3C1B-4127-8303-69AE0DCE5F8F}" destId="{3A3A9B8D-CF10-4A0C-8C55-19B5C011C963}" srcOrd="0" destOrd="0" presId="urn:microsoft.com/office/officeart/2005/8/layout/chevron2"/>
    <dgm:cxn modelId="{BE76934B-00A0-42F0-9C6A-F2939F8C8D89}" srcId="{435DB896-60B4-4E74-9834-FCEA75D96A86}" destId="{80204BC4-E807-4615-AA37-83436FFBD3C2}" srcOrd="0" destOrd="0" parTransId="{E7D2A11A-E903-474B-B36C-A7D9EE205B4C}" sibTransId="{B80ED419-7F98-4C0D-937D-7FCA16FF2E4F}"/>
    <dgm:cxn modelId="{73508279-03C4-4A65-B979-9B5C595F82BC}" type="presOf" srcId="{9D6804A7-3A47-4658-A4E8-F6C846660A56}" destId="{647A2A11-3CEC-4A4C-AF42-4834C560946F}" srcOrd="0" destOrd="0" presId="urn:microsoft.com/office/officeart/2005/8/layout/chevron2"/>
    <dgm:cxn modelId="{5A8233A7-586C-4E48-90C2-B6C3A9CB220B}" type="presOf" srcId="{435DB896-60B4-4E74-9834-FCEA75D96A86}" destId="{A9A289A1-D10B-4104-98F2-D069A58045DE}" srcOrd="0" destOrd="0" presId="urn:microsoft.com/office/officeart/2005/8/layout/chevron2"/>
    <dgm:cxn modelId="{8D0843CB-04C6-4BF5-B389-393983746106}" srcId="{4297635E-74FE-4599-8619-C869D4C35D04}" destId="{52767DC6-857C-40DF-A1CC-52FED44600D7}" srcOrd="0" destOrd="0" parTransId="{A5E008EE-5688-4628-BEDE-3E2EC108B491}" sibTransId="{BF058185-913A-4CAB-BEFC-0C7C234D7EC2}"/>
    <dgm:cxn modelId="{0F041796-91EB-4B4D-9164-AE65A572D209}" type="presOf" srcId="{4297635E-74FE-4599-8619-C869D4C35D04}" destId="{E221B44E-EC7E-47DB-BAA2-77852638422C}" srcOrd="0" destOrd="0" presId="urn:microsoft.com/office/officeart/2005/8/layout/chevron2"/>
    <dgm:cxn modelId="{84F0D92D-6C68-47CF-86D9-5D00BFB2F90C}" type="presOf" srcId="{A05B0E19-3616-45C4-AE91-0A6C3D534F69}" destId="{F66F2CF8-EF4A-46EB-986C-6F32F3E18979}" srcOrd="0" destOrd="0" presId="urn:microsoft.com/office/officeart/2005/8/layout/chevron2"/>
    <dgm:cxn modelId="{69D2F2C2-F616-4CF0-B7AB-39B85C0913D1}" srcId="{52938CEC-3C1B-4127-8303-69AE0DCE5F8F}" destId="{9E240172-D00F-4C15-9E1B-0596B6662078}" srcOrd="0" destOrd="0" parTransId="{2B6E51F1-94DE-481B-A3F7-6387CF07D125}" sibTransId="{73C725EF-60FA-4005-9DC9-22379E4AEBDC}"/>
    <dgm:cxn modelId="{98253B1B-1F04-4EA2-B56F-3F8AD3821523}" type="presParOf" srcId="{3A3A9B8D-CF10-4A0C-8C55-19B5C011C963}" destId="{F314FA1B-F96F-423F-AA50-6EDD3CA101C8}" srcOrd="0" destOrd="0" presId="urn:microsoft.com/office/officeart/2005/8/layout/chevron2"/>
    <dgm:cxn modelId="{B8D867D7-9D08-47F1-BE5A-9C7C563D8917}" type="presParOf" srcId="{F314FA1B-F96F-423F-AA50-6EDD3CA101C8}" destId="{F80054A2-31C5-4C6C-9C0F-FCE57185168C}" srcOrd="0" destOrd="0" presId="urn:microsoft.com/office/officeart/2005/8/layout/chevron2"/>
    <dgm:cxn modelId="{E4DB2365-FA7D-41BB-B95C-F65AB653A61D}" type="presParOf" srcId="{F314FA1B-F96F-423F-AA50-6EDD3CA101C8}" destId="{EE1A7DEA-32BC-4C02-9E52-347B47CB1ABE}" srcOrd="1" destOrd="0" presId="urn:microsoft.com/office/officeart/2005/8/layout/chevron2"/>
    <dgm:cxn modelId="{CDF8AF42-CE34-4F87-A78E-17183171269C}" type="presParOf" srcId="{3A3A9B8D-CF10-4A0C-8C55-19B5C011C963}" destId="{489A58DE-FE76-4451-8255-ED0AB8B4C0FF}" srcOrd="1" destOrd="0" presId="urn:microsoft.com/office/officeart/2005/8/layout/chevron2"/>
    <dgm:cxn modelId="{EE47FED0-4E66-4856-911B-463BFDD7530C}" type="presParOf" srcId="{3A3A9B8D-CF10-4A0C-8C55-19B5C011C963}" destId="{DE3289F0-9677-4C3F-8FC0-787DABE979C9}" srcOrd="2" destOrd="0" presId="urn:microsoft.com/office/officeart/2005/8/layout/chevron2"/>
    <dgm:cxn modelId="{6C881525-21A9-45C6-B26F-B4F60BA72D4F}" type="presParOf" srcId="{DE3289F0-9677-4C3F-8FC0-787DABE979C9}" destId="{E221B44E-EC7E-47DB-BAA2-77852638422C}" srcOrd="0" destOrd="0" presId="urn:microsoft.com/office/officeart/2005/8/layout/chevron2"/>
    <dgm:cxn modelId="{1224CA3B-B730-40AE-8D7D-E2605AFD0E29}" type="presParOf" srcId="{DE3289F0-9677-4C3F-8FC0-787DABE979C9}" destId="{4ED66A60-1AC7-44EA-9A5A-FBB0E29ACE5C}" srcOrd="1" destOrd="0" presId="urn:microsoft.com/office/officeart/2005/8/layout/chevron2"/>
    <dgm:cxn modelId="{479C11E5-8A16-4F8E-A8FC-8EA88DD82AE4}" type="presParOf" srcId="{3A3A9B8D-CF10-4A0C-8C55-19B5C011C963}" destId="{C987FD52-21C3-4473-9C6C-9C4B81CF9396}" srcOrd="3" destOrd="0" presId="urn:microsoft.com/office/officeart/2005/8/layout/chevron2"/>
    <dgm:cxn modelId="{B1D1AB2E-6654-4AB9-BF73-3F20FEFB9D19}" type="presParOf" srcId="{3A3A9B8D-CF10-4A0C-8C55-19B5C011C963}" destId="{925A3A8D-9506-45BB-BF58-A715AF18F213}" srcOrd="4" destOrd="0" presId="urn:microsoft.com/office/officeart/2005/8/layout/chevron2"/>
    <dgm:cxn modelId="{745C4609-F3CB-47D4-B871-3AC9D5C4F76E}" type="presParOf" srcId="{925A3A8D-9506-45BB-BF58-A715AF18F213}" destId="{647A2A11-3CEC-4A4C-AF42-4834C560946F}" srcOrd="0" destOrd="0" presId="urn:microsoft.com/office/officeart/2005/8/layout/chevron2"/>
    <dgm:cxn modelId="{C98D9808-7CCA-4557-B38C-4A94964C4029}" type="presParOf" srcId="{925A3A8D-9506-45BB-BF58-A715AF18F213}" destId="{F66F2CF8-EF4A-46EB-986C-6F32F3E18979}" srcOrd="1" destOrd="0" presId="urn:microsoft.com/office/officeart/2005/8/layout/chevron2"/>
    <dgm:cxn modelId="{A290A7DE-DBBF-4A4B-9BFA-FF83C30201A8}" type="presParOf" srcId="{3A3A9B8D-CF10-4A0C-8C55-19B5C011C963}" destId="{AACAEE4F-A0FB-4C97-9BF5-F28273C19165}" srcOrd="5" destOrd="0" presId="urn:microsoft.com/office/officeart/2005/8/layout/chevron2"/>
    <dgm:cxn modelId="{3B25A7E1-03D8-42DF-AF13-62827D16C72B}" type="presParOf" srcId="{3A3A9B8D-CF10-4A0C-8C55-19B5C011C963}" destId="{8B4E0AAC-84C4-4F98-BE26-59E24DDF9DB2}" srcOrd="6" destOrd="0" presId="urn:microsoft.com/office/officeart/2005/8/layout/chevron2"/>
    <dgm:cxn modelId="{CB519B5E-A86D-4770-810A-B70E366E0CB8}" type="presParOf" srcId="{8B4E0AAC-84C4-4F98-BE26-59E24DDF9DB2}" destId="{A9A289A1-D10B-4104-98F2-D069A58045DE}" srcOrd="0" destOrd="0" presId="urn:microsoft.com/office/officeart/2005/8/layout/chevron2"/>
    <dgm:cxn modelId="{B05B55E5-49C1-4266-B971-CF61BCC14FF3}" type="presParOf" srcId="{8B4E0AAC-84C4-4F98-BE26-59E24DDF9DB2}" destId="{115E1575-F6FA-4303-BB7B-2C74D476B677}" srcOrd="1" destOrd="0" presId="urn:microsoft.com/office/officeart/2005/8/layout/chevron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12DFD9-87A9-46AB-B20B-8B9F7D6BCD25}"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6AEE645D-8867-48F6-BFFF-B9258CA42628}">
      <dgm:prSet custT="1"/>
      <dgm:spPr/>
      <dgm:t>
        <a:bodyPr/>
        <a:lstStyle/>
        <a:p>
          <a:pPr rtl="0"/>
          <a:r>
            <a:rPr lang="zh-CN" altLang="en-US" sz="1200" dirty="0" smtClean="0"/>
            <a:t>应用价值</a:t>
          </a:r>
          <a:endParaRPr lang="zh-CN" altLang="en-US" sz="1200" dirty="0"/>
        </a:p>
      </dgm:t>
    </dgm:pt>
    <dgm:pt modelId="{14E82D87-F18D-4431-9D09-9CCD4854FE63}" type="parTrans" cxnId="{5672044B-EA96-40E1-97F4-3D07A025AF0C}">
      <dgm:prSet/>
      <dgm:spPr/>
      <dgm:t>
        <a:bodyPr/>
        <a:lstStyle/>
        <a:p>
          <a:endParaRPr lang="zh-CN" altLang="en-US"/>
        </a:p>
      </dgm:t>
    </dgm:pt>
    <dgm:pt modelId="{C7E95E63-7C34-47C4-A823-7C7F26DE42FB}" type="sibTrans" cxnId="{5672044B-EA96-40E1-97F4-3D07A025AF0C}">
      <dgm:prSet/>
      <dgm:spPr/>
      <dgm:t>
        <a:bodyPr/>
        <a:lstStyle/>
        <a:p>
          <a:endParaRPr lang="zh-CN" altLang="en-US"/>
        </a:p>
      </dgm:t>
    </dgm:pt>
    <dgm:pt modelId="{BD3FACC7-99FD-4759-83D2-FC43728B9607}">
      <dgm:prSet/>
      <dgm:spPr/>
      <dgm:t>
        <a:bodyPr/>
        <a:lstStyle/>
        <a:p>
          <a:pPr rtl="0"/>
          <a:r>
            <a:rPr lang="zh-CN" altLang="en-US" dirty="0" smtClean="0"/>
            <a:t>通过服务管理帮助企业建立主动服务的自动化触发和全流程的管理监控</a:t>
          </a:r>
          <a:endParaRPr lang="zh-CN" altLang="en-US" dirty="0"/>
        </a:p>
      </dgm:t>
    </dgm:pt>
    <dgm:pt modelId="{92ECB83F-EE61-41C0-BAD9-B92787102711}" type="parTrans" cxnId="{4CDA97FA-9E78-4B8B-BAAE-4255F4426C6B}">
      <dgm:prSet/>
      <dgm:spPr/>
      <dgm:t>
        <a:bodyPr/>
        <a:lstStyle/>
        <a:p>
          <a:endParaRPr lang="zh-CN" altLang="en-US"/>
        </a:p>
      </dgm:t>
    </dgm:pt>
    <dgm:pt modelId="{09C80987-5465-4C0E-903F-0CFC6D9428BE}" type="sibTrans" cxnId="{4CDA97FA-9E78-4B8B-BAAE-4255F4426C6B}">
      <dgm:prSet/>
      <dgm:spPr/>
      <dgm:t>
        <a:bodyPr/>
        <a:lstStyle/>
        <a:p>
          <a:endParaRPr lang="zh-CN" altLang="en-US"/>
        </a:p>
      </dgm:t>
    </dgm:pt>
    <dgm:pt modelId="{B154EB2C-69B4-42BC-955A-DB6444C694A6}">
      <dgm:prSet/>
      <dgm:spPr/>
      <dgm:t>
        <a:bodyPr/>
        <a:lstStyle/>
        <a:p>
          <a:pPr rtl="0"/>
          <a:r>
            <a:rPr lang="zh-CN" altLang="en-US" dirty="0" smtClean="0"/>
            <a:t>支持服务管理的全流程，以及发生的收入、费用、材料明确的记录下来，从而提升了企业进一步提高客户满意度的能力</a:t>
          </a:r>
          <a:endParaRPr lang="zh-CN" altLang="en-US" dirty="0"/>
        </a:p>
      </dgm:t>
    </dgm:pt>
    <dgm:pt modelId="{AEF9D577-B53F-4E4A-9894-998632D104AF}" type="parTrans" cxnId="{CB86722F-EFD8-4DF8-A8C2-1F38A8398551}">
      <dgm:prSet/>
      <dgm:spPr/>
      <dgm:t>
        <a:bodyPr/>
        <a:lstStyle/>
        <a:p>
          <a:endParaRPr lang="zh-CN" altLang="en-US"/>
        </a:p>
      </dgm:t>
    </dgm:pt>
    <dgm:pt modelId="{8B31AE84-07E3-4059-A76E-7B610706FD2D}" type="sibTrans" cxnId="{CB86722F-EFD8-4DF8-A8C2-1F38A8398551}">
      <dgm:prSet/>
      <dgm:spPr/>
      <dgm:t>
        <a:bodyPr/>
        <a:lstStyle/>
        <a:p>
          <a:endParaRPr lang="zh-CN" altLang="en-US"/>
        </a:p>
      </dgm:t>
    </dgm:pt>
    <dgm:pt modelId="{1BEF8723-466C-40E6-AB7B-9E7739F6EA85}">
      <dgm:prSet custT="1"/>
      <dgm:spPr/>
      <dgm:t>
        <a:bodyPr/>
        <a:lstStyle/>
        <a:p>
          <a:pPr rtl="0"/>
          <a:r>
            <a:rPr lang="zh-CN" altLang="en-US" sz="1200" dirty="0" smtClean="0"/>
            <a:t>关键特性</a:t>
          </a:r>
          <a:endParaRPr lang="en-US" sz="1200" dirty="0"/>
        </a:p>
      </dgm:t>
    </dgm:pt>
    <dgm:pt modelId="{4B76EC65-919B-4576-86CD-57453AB12662}" type="parTrans" cxnId="{2FE10262-7314-4BEC-9A3E-4D37B4C6553B}">
      <dgm:prSet/>
      <dgm:spPr/>
      <dgm:t>
        <a:bodyPr/>
        <a:lstStyle/>
        <a:p>
          <a:endParaRPr lang="zh-CN" altLang="en-US"/>
        </a:p>
      </dgm:t>
    </dgm:pt>
    <dgm:pt modelId="{D96E1C75-CBA3-4B5F-AA30-6E931FAF21E7}" type="sibTrans" cxnId="{2FE10262-7314-4BEC-9A3E-4D37B4C6553B}">
      <dgm:prSet/>
      <dgm:spPr/>
      <dgm:t>
        <a:bodyPr/>
        <a:lstStyle/>
        <a:p>
          <a:endParaRPr lang="zh-CN" altLang="en-US"/>
        </a:p>
      </dgm:t>
    </dgm:pt>
    <dgm:pt modelId="{3CC287ED-7263-46F4-86DA-CF3BECC4DAA3}">
      <dgm:prSet/>
      <dgm:spPr/>
      <dgm:t>
        <a:bodyPr/>
        <a:lstStyle/>
        <a:p>
          <a:pPr rtl="0"/>
          <a:r>
            <a:rPr lang="zh-CN" altLang="en-US" dirty="0" smtClean="0"/>
            <a:t>提供完整的维修服务应用：请求、协议、服务单、结算、费用等作业</a:t>
          </a:r>
          <a:endParaRPr lang="zh-CN" altLang="en-US" dirty="0"/>
        </a:p>
      </dgm:t>
    </dgm:pt>
    <dgm:pt modelId="{83FD9765-D729-4100-A011-EEBCE19F55D5}" type="parTrans" cxnId="{847EFA78-C15C-4493-B851-9240DA41A05E}">
      <dgm:prSet/>
      <dgm:spPr/>
      <dgm:t>
        <a:bodyPr/>
        <a:lstStyle/>
        <a:p>
          <a:endParaRPr lang="zh-CN" altLang="en-US"/>
        </a:p>
      </dgm:t>
    </dgm:pt>
    <dgm:pt modelId="{CA9461E5-3BD1-444F-AB6D-84D6EA23F404}" type="sibTrans" cxnId="{847EFA78-C15C-4493-B851-9240DA41A05E}">
      <dgm:prSet/>
      <dgm:spPr/>
      <dgm:t>
        <a:bodyPr/>
        <a:lstStyle/>
        <a:p>
          <a:endParaRPr lang="zh-CN" altLang="en-US"/>
        </a:p>
      </dgm:t>
    </dgm:pt>
    <dgm:pt modelId="{34379915-C3E5-4788-9861-23F16798A275}">
      <dgm:prSet/>
      <dgm:spPr/>
      <dgm:t>
        <a:bodyPr/>
        <a:lstStyle/>
        <a:p>
          <a:pPr rtl="0"/>
          <a:r>
            <a:rPr lang="zh-CN" altLang="en-US" dirty="0" smtClean="0"/>
            <a:t>通过服务到期提醒、回访自动提醒为手段，以服务回访、产品质量分析为决策依据，最终达到提高企业整体服务质量的核心的</a:t>
          </a:r>
          <a:endParaRPr lang="zh-CN" altLang="en-US" dirty="0"/>
        </a:p>
      </dgm:t>
    </dgm:pt>
    <dgm:pt modelId="{68EAF74C-4A4E-4CD2-9F72-0FD4C90E2B54}" type="parTrans" cxnId="{10C25866-29A7-401C-87DD-48B80C4B5FE1}">
      <dgm:prSet/>
      <dgm:spPr/>
      <dgm:t>
        <a:bodyPr/>
        <a:lstStyle/>
        <a:p>
          <a:endParaRPr lang="zh-CN" altLang="en-US"/>
        </a:p>
      </dgm:t>
    </dgm:pt>
    <dgm:pt modelId="{D5012499-053F-4660-89DF-EA747F0698EF}" type="sibTrans" cxnId="{10C25866-29A7-401C-87DD-48B80C4B5FE1}">
      <dgm:prSet/>
      <dgm:spPr/>
      <dgm:t>
        <a:bodyPr/>
        <a:lstStyle/>
        <a:p>
          <a:endParaRPr lang="zh-CN" altLang="en-US"/>
        </a:p>
      </dgm:t>
    </dgm:pt>
    <dgm:pt modelId="{F0A1FA92-6009-40BD-9AE8-9B75558986FD}">
      <dgm:prSet/>
      <dgm:spPr/>
      <dgm:t>
        <a:bodyPr/>
        <a:lstStyle/>
        <a:p>
          <a:pPr rtl="0"/>
          <a:r>
            <a:rPr lang="zh-CN" altLang="en-US" dirty="0" smtClean="0"/>
            <a:t>支持基于单品的主动服务</a:t>
          </a:r>
          <a:endParaRPr lang="zh-CN" altLang="en-US" dirty="0"/>
        </a:p>
      </dgm:t>
    </dgm:pt>
    <dgm:pt modelId="{C8E07639-8D38-4A9F-9933-D98FE6A8F1C3}" type="parTrans" cxnId="{06697696-854D-466A-AA72-CA2BA078A134}">
      <dgm:prSet/>
      <dgm:spPr/>
      <dgm:t>
        <a:bodyPr/>
        <a:lstStyle/>
        <a:p>
          <a:endParaRPr lang="zh-CN" altLang="en-US"/>
        </a:p>
      </dgm:t>
    </dgm:pt>
    <dgm:pt modelId="{D8E431E7-F7D1-45BF-A233-8B9DC4207E5E}" type="sibTrans" cxnId="{06697696-854D-466A-AA72-CA2BA078A134}">
      <dgm:prSet/>
      <dgm:spPr/>
      <dgm:t>
        <a:bodyPr/>
        <a:lstStyle/>
        <a:p>
          <a:endParaRPr lang="zh-CN" altLang="en-US"/>
        </a:p>
      </dgm:t>
    </dgm:pt>
    <dgm:pt modelId="{58853237-C314-416F-BBBF-990A65EC8CA9}">
      <dgm:prSet/>
      <dgm:spPr/>
      <dgm:t>
        <a:bodyPr/>
        <a:lstStyle/>
        <a:p>
          <a:pPr rtl="0"/>
          <a:r>
            <a:rPr lang="zh-CN" altLang="en-US" dirty="0" smtClean="0"/>
            <a:t>支持服务管理中现场、返修、返厂流程</a:t>
          </a:r>
          <a:endParaRPr lang="zh-CN" altLang="en-US" dirty="0"/>
        </a:p>
      </dgm:t>
    </dgm:pt>
    <dgm:pt modelId="{46DEAF44-EFA1-42D1-963E-7B051ADF10B6}" type="parTrans" cxnId="{0BA0C8FC-F2EE-4EF0-BECE-E2F57F18CEDB}">
      <dgm:prSet/>
      <dgm:spPr/>
      <dgm:t>
        <a:bodyPr/>
        <a:lstStyle/>
        <a:p>
          <a:endParaRPr lang="zh-CN" altLang="en-US"/>
        </a:p>
      </dgm:t>
    </dgm:pt>
    <dgm:pt modelId="{BF784479-D807-4C3B-A622-CE837090F159}" type="sibTrans" cxnId="{0BA0C8FC-F2EE-4EF0-BECE-E2F57F18CEDB}">
      <dgm:prSet/>
      <dgm:spPr/>
      <dgm:t>
        <a:bodyPr/>
        <a:lstStyle/>
        <a:p>
          <a:endParaRPr lang="zh-CN" altLang="en-US"/>
        </a:p>
      </dgm:t>
    </dgm:pt>
    <dgm:pt modelId="{29210AD0-2568-40CE-8EB2-DEEE58B5C20B}" type="pres">
      <dgm:prSet presAssocID="{1512DFD9-87A9-46AB-B20B-8B9F7D6BCD25}" presName="Name0" presStyleCnt="0">
        <dgm:presLayoutVars>
          <dgm:dir/>
          <dgm:animLvl val="lvl"/>
          <dgm:resizeHandles val="exact"/>
        </dgm:presLayoutVars>
      </dgm:prSet>
      <dgm:spPr/>
      <dgm:t>
        <a:bodyPr/>
        <a:lstStyle/>
        <a:p>
          <a:endParaRPr lang="zh-CN" altLang="en-US"/>
        </a:p>
      </dgm:t>
    </dgm:pt>
    <dgm:pt modelId="{9A61262B-1E46-488C-86CD-8E884427EF9F}" type="pres">
      <dgm:prSet presAssocID="{1BEF8723-466C-40E6-AB7B-9E7739F6EA85}" presName="composite" presStyleCnt="0"/>
      <dgm:spPr/>
    </dgm:pt>
    <dgm:pt modelId="{9DE2A763-2288-4C15-99C6-EF688EC44D9E}" type="pres">
      <dgm:prSet presAssocID="{1BEF8723-466C-40E6-AB7B-9E7739F6EA85}" presName="parTx" presStyleLbl="alignNode1" presStyleIdx="0" presStyleCnt="2" custLinFactNeighborX="8151">
        <dgm:presLayoutVars>
          <dgm:chMax val="0"/>
          <dgm:chPref val="0"/>
          <dgm:bulletEnabled val="1"/>
        </dgm:presLayoutVars>
      </dgm:prSet>
      <dgm:spPr/>
      <dgm:t>
        <a:bodyPr/>
        <a:lstStyle/>
        <a:p>
          <a:endParaRPr lang="zh-CN" altLang="en-US"/>
        </a:p>
      </dgm:t>
    </dgm:pt>
    <dgm:pt modelId="{AA294F93-D639-43DD-935D-1ACF3BEE07E2}" type="pres">
      <dgm:prSet presAssocID="{1BEF8723-466C-40E6-AB7B-9E7739F6EA85}" presName="desTx" presStyleLbl="alignAccFollowNode1" presStyleIdx="0" presStyleCnt="2" custLinFactNeighborX="8151" custLinFactNeighborY="2979">
        <dgm:presLayoutVars>
          <dgm:bulletEnabled val="1"/>
        </dgm:presLayoutVars>
      </dgm:prSet>
      <dgm:spPr/>
      <dgm:t>
        <a:bodyPr/>
        <a:lstStyle/>
        <a:p>
          <a:endParaRPr lang="zh-CN" altLang="en-US"/>
        </a:p>
      </dgm:t>
    </dgm:pt>
    <dgm:pt modelId="{63F5BA08-0067-4611-8FBF-A8D0C1C2CB8C}" type="pres">
      <dgm:prSet presAssocID="{D96E1C75-CBA3-4B5F-AA30-6E931FAF21E7}" presName="space" presStyleCnt="0"/>
      <dgm:spPr/>
    </dgm:pt>
    <dgm:pt modelId="{A4395D4C-82B8-45A3-B745-E256CBD08618}" type="pres">
      <dgm:prSet presAssocID="{6AEE645D-8867-48F6-BFFF-B9258CA42628}" presName="composite" presStyleCnt="0"/>
      <dgm:spPr/>
    </dgm:pt>
    <dgm:pt modelId="{43028863-194C-4DBC-ABDD-2F07E85B98B2}" type="pres">
      <dgm:prSet presAssocID="{6AEE645D-8867-48F6-BFFF-B9258CA42628}" presName="parTx" presStyleLbl="alignNode1" presStyleIdx="1" presStyleCnt="2">
        <dgm:presLayoutVars>
          <dgm:chMax val="0"/>
          <dgm:chPref val="0"/>
          <dgm:bulletEnabled val="1"/>
        </dgm:presLayoutVars>
      </dgm:prSet>
      <dgm:spPr/>
      <dgm:t>
        <a:bodyPr/>
        <a:lstStyle/>
        <a:p>
          <a:endParaRPr lang="zh-CN" altLang="en-US"/>
        </a:p>
      </dgm:t>
    </dgm:pt>
    <dgm:pt modelId="{B16C30D1-48AF-4EFB-B77E-017D96F78F9A}" type="pres">
      <dgm:prSet presAssocID="{6AEE645D-8867-48F6-BFFF-B9258CA42628}" presName="desTx" presStyleLbl="alignAccFollowNode1" presStyleIdx="1" presStyleCnt="2">
        <dgm:presLayoutVars>
          <dgm:bulletEnabled val="1"/>
        </dgm:presLayoutVars>
      </dgm:prSet>
      <dgm:spPr/>
      <dgm:t>
        <a:bodyPr/>
        <a:lstStyle/>
        <a:p>
          <a:endParaRPr lang="zh-CN" altLang="en-US"/>
        </a:p>
      </dgm:t>
    </dgm:pt>
  </dgm:ptLst>
  <dgm:cxnLst>
    <dgm:cxn modelId="{CB86722F-EFD8-4DF8-A8C2-1F38A8398551}" srcId="{6AEE645D-8867-48F6-BFFF-B9258CA42628}" destId="{B154EB2C-69B4-42BC-955A-DB6444C694A6}" srcOrd="1" destOrd="0" parTransId="{AEF9D577-B53F-4E4A-9894-998632D104AF}" sibTransId="{8B31AE84-07E3-4059-A76E-7B610706FD2D}"/>
    <dgm:cxn modelId="{2FE10262-7314-4BEC-9A3E-4D37B4C6553B}" srcId="{1512DFD9-87A9-46AB-B20B-8B9F7D6BCD25}" destId="{1BEF8723-466C-40E6-AB7B-9E7739F6EA85}" srcOrd="0" destOrd="0" parTransId="{4B76EC65-919B-4576-86CD-57453AB12662}" sibTransId="{D96E1C75-CBA3-4B5F-AA30-6E931FAF21E7}"/>
    <dgm:cxn modelId="{4CDA97FA-9E78-4B8B-BAAE-4255F4426C6B}" srcId="{6AEE645D-8867-48F6-BFFF-B9258CA42628}" destId="{BD3FACC7-99FD-4759-83D2-FC43728B9607}" srcOrd="0" destOrd="0" parTransId="{92ECB83F-EE61-41C0-BAD9-B92787102711}" sibTransId="{09C80987-5465-4C0E-903F-0CFC6D9428BE}"/>
    <dgm:cxn modelId="{10C25866-29A7-401C-87DD-48B80C4B5FE1}" srcId="{6AEE645D-8867-48F6-BFFF-B9258CA42628}" destId="{34379915-C3E5-4788-9861-23F16798A275}" srcOrd="2" destOrd="0" parTransId="{68EAF74C-4A4E-4CD2-9F72-0FD4C90E2B54}" sibTransId="{D5012499-053F-4660-89DF-EA747F0698EF}"/>
    <dgm:cxn modelId="{5672044B-EA96-40E1-97F4-3D07A025AF0C}" srcId="{1512DFD9-87A9-46AB-B20B-8B9F7D6BCD25}" destId="{6AEE645D-8867-48F6-BFFF-B9258CA42628}" srcOrd="1" destOrd="0" parTransId="{14E82D87-F18D-4431-9D09-9CCD4854FE63}" sibTransId="{C7E95E63-7C34-47C4-A823-7C7F26DE42FB}"/>
    <dgm:cxn modelId="{0BA0C8FC-F2EE-4EF0-BECE-E2F57F18CEDB}" srcId="{1BEF8723-466C-40E6-AB7B-9E7739F6EA85}" destId="{58853237-C314-416F-BBBF-990A65EC8CA9}" srcOrd="2" destOrd="0" parTransId="{46DEAF44-EFA1-42D1-963E-7B051ADF10B6}" sibTransId="{BF784479-D807-4C3B-A622-CE837090F159}"/>
    <dgm:cxn modelId="{4704B30E-725B-46EE-A7B4-7D7D658C33B5}" type="presOf" srcId="{BD3FACC7-99FD-4759-83D2-FC43728B9607}" destId="{B16C30D1-48AF-4EFB-B77E-017D96F78F9A}" srcOrd="0" destOrd="0" presId="urn:microsoft.com/office/officeart/2005/8/layout/hList1"/>
    <dgm:cxn modelId="{A58FA741-8735-402F-8469-D03150FB5BD0}" type="presOf" srcId="{1512DFD9-87A9-46AB-B20B-8B9F7D6BCD25}" destId="{29210AD0-2568-40CE-8EB2-DEEE58B5C20B}" srcOrd="0" destOrd="0" presId="urn:microsoft.com/office/officeart/2005/8/layout/hList1"/>
    <dgm:cxn modelId="{9A0267B9-2C02-4D61-A500-C572BB8315E7}" type="presOf" srcId="{34379915-C3E5-4788-9861-23F16798A275}" destId="{B16C30D1-48AF-4EFB-B77E-017D96F78F9A}" srcOrd="0" destOrd="2" presId="urn:microsoft.com/office/officeart/2005/8/layout/hList1"/>
    <dgm:cxn modelId="{8DA3E1D4-4687-4E2D-966D-834D4C27CA9E}" type="presOf" srcId="{B154EB2C-69B4-42BC-955A-DB6444C694A6}" destId="{B16C30D1-48AF-4EFB-B77E-017D96F78F9A}" srcOrd="0" destOrd="1" presId="urn:microsoft.com/office/officeart/2005/8/layout/hList1"/>
    <dgm:cxn modelId="{69243296-F406-4682-9F59-A0AB227A5B08}" type="presOf" srcId="{F0A1FA92-6009-40BD-9AE8-9B75558986FD}" destId="{AA294F93-D639-43DD-935D-1ACF3BEE07E2}" srcOrd="0" destOrd="1" presId="urn:microsoft.com/office/officeart/2005/8/layout/hList1"/>
    <dgm:cxn modelId="{A3F0EB38-1AD1-4B56-BBF3-CE4FC26BDB9B}" type="presOf" srcId="{58853237-C314-416F-BBBF-990A65EC8CA9}" destId="{AA294F93-D639-43DD-935D-1ACF3BEE07E2}" srcOrd="0" destOrd="2" presId="urn:microsoft.com/office/officeart/2005/8/layout/hList1"/>
    <dgm:cxn modelId="{847EFA78-C15C-4493-B851-9240DA41A05E}" srcId="{1BEF8723-466C-40E6-AB7B-9E7739F6EA85}" destId="{3CC287ED-7263-46F4-86DA-CF3BECC4DAA3}" srcOrd="0" destOrd="0" parTransId="{83FD9765-D729-4100-A011-EEBCE19F55D5}" sibTransId="{CA9461E5-3BD1-444F-AB6D-84D6EA23F404}"/>
    <dgm:cxn modelId="{0566BF92-0DB7-4CA7-BEA8-E2811A80FA47}" type="presOf" srcId="{6AEE645D-8867-48F6-BFFF-B9258CA42628}" destId="{43028863-194C-4DBC-ABDD-2F07E85B98B2}" srcOrd="0" destOrd="0" presId="urn:microsoft.com/office/officeart/2005/8/layout/hList1"/>
    <dgm:cxn modelId="{06697696-854D-466A-AA72-CA2BA078A134}" srcId="{1BEF8723-466C-40E6-AB7B-9E7739F6EA85}" destId="{F0A1FA92-6009-40BD-9AE8-9B75558986FD}" srcOrd="1" destOrd="0" parTransId="{C8E07639-8D38-4A9F-9933-D98FE6A8F1C3}" sibTransId="{D8E431E7-F7D1-45BF-A233-8B9DC4207E5E}"/>
    <dgm:cxn modelId="{3136C649-F392-4164-B32E-5928882CFEC0}" type="presOf" srcId="{1BEF8723-466C-40E6-AB7B-9E7739F6EA85}" destId="{9DE2A763-2288-4C15-99C6-EF688EC44D9E}" srcOrd="0" destOrd="0" presId="urn:microsoft.com/office/officeart/2005/8/layout/hList1"/>
    <dgm:cxn modelId="{8ED879FE-4F96-448F-A7A2-1BCB9455E85D}" type="presOf" srcId="{3CC287ED-7263-46F4-86DA-CF3BECC4DAA3}" destId="{AA294F93-D639-43DD-935D-1ACF3BEE07E2}" srcOrd="0" destOrd="0" presId="urn:microsoft.com/office/officeart/2005/8/layout/hList1"/>
    <dgm:cxn modelId="{00B07F10-999D-494F-90AC-57AD04F43131}" type="presParOf" srcId="{29210AD0-2568-40CE-8EB2-DEEE58B5C20B}" destId="{9A61262B-1E46-488C-86CD-8E884427EF9F}" srcOrd="0" destOrd="0" presId="urn:microsoft.com/office/officeart/2005/8/layout/hList1"/>
    <dgm:cxn modelId="{379AEDCF-265D-414D-8996-B401A144E80F}" type="presParOf" srcId="{9A61262B-1E46-488C-86CD-8E884427EF9F}" destId="{9DE2A763-2288-4C15-99C6-EF688EC44D9E}" srcOrd="0" destOrd="0" presId="urn:microsoft.com/office/officeart/2005/8/layout/hList1"/>
    <dgm:cxn modelId="{ABF56397-4967-43EE-868D-857EB64D27F6}" type="presParOf" srcId="{9A61262B-1E46-488C-86CD-8E884427EF9F}" destId="{AA294F93-D639-43DD-935D-1ACF3BEE07E2}" srcOrd="1" destOrd="0" presId="urn:microsoft.com/office/officeart/2005/8/layout/hList1"/>
    <dgm:cxn modelId="{DADB3887-59F8-467B-AC4B-8E5965858B78}" type="presParOf" srcId="{29210AD0-2568-40CE-8EB2-DEEE58B5C20B}" destId="{63F5BA08-0067-4611-8FBF-A8D0C1C2CB8C}" srcOrd="1" destOrd="0" presId="urn:microsoft.com/office/officeart/2005/8/layout/hList1"/>
    <dgm:cxn modelId="{2D24AD94-79F5-4A98-A827-8AB9F09B742B}" type="presParOf" srcId="{29210AD0-2568-40CE-8EB2-DEEE58B5C20B}" destId="{A4395D4C-82B8-45A3-B745-E256CBD08618}" srcOrd="2" destOrd="0" presId="urn:microsoft.com/office/officeart/2005/8/layout/hList1"/>
    <dgm:cxn modelId="{3DD191CA-DA21-4A95-A255-89643823B804}" type="presParOf" srcId="{A4395D4C-82B8-45A3-B745-E256CBD08618}" destId="{43028863-194C-4DBC-ABDD-2F07E85B98B2}" srcOrd="0" destOrd="0" presId="urn:microsoft.com/office/officeart/2005/8/layout/hList1"/>
    <dgm:cxn modelId="{230811A9-5C16-4561-8535-A16C2426CD6E}" type="presParOf" srcId="{A4395D4C-82B8-45A3-B745-E256CBD08618}" destId="{B16C30D1-48AF-4EFB-B77E-017D96F78F9A}" srcOrd="1" destOrd="0" presId="urn:microsoft.com/office/officeart/2005/8/layout/hList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12DFD9-87A9-46AB-B20B-8B9F7D6BCD2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6AEE645D-8867-48F6-BFFF-B9258CA42628}">
      <dgm:prSet custT="1"/>
      <dgm:spPr/>
      <dgm:t>
        <a:bodyPr/>
        <a:lstStyle/>
        <a:p>
          <a:pPr rtl="0"/>
          <a:r>
            <a:rPr lang="zh-CN" altLang="en-US" sz="1200" dirty="0" smtClean="0"/>
            <a:t>应用价值</a:t>
          </a:r>
          <a:endParaRPr lang="zh-CN" altLang="en-US" sz="1200" dirty="0"/>
        </a:p>
      </dgm:t>
    </dgm:pt>
    <dgm:pt modelId="{14E82D87-F18D-4431-9D09-9CCD4854FE63}" type="parTrans" cxnId="{5672044B-EA96-40E1-97F4-3D07A025AF0C}">
      <dgm:prSet/>
      <dgm:spPr/>
      <dgm:t>
        <a:bodyPr/>
        <a:lstStyle/>
        <a:p>
          <a:endParaRPr lang="zh-CN" altLang="en-US"/>
        </a:p>
      </dgm:t>
    </dgm:pt>
    <dgm:pt modelId="{C7E95E63-7C34-47C4-A823-7C7F26DE42FB}" type="sibTrans" cxnId="{5672044B-EA96-40E1-97F4-3D07A025AF0C}">
      <dgm:prSet/>
      <dgm:spPr/>
      <dgm:t>
        <a:bodyPr/>
        <a:lstStyle/>
        <a:p>
          <a:endParaRPr lang="zh-CN" altLang="en-US"/>
        </a:p>
      </dgm:t>
    </dgm:pt>
    <dgm:pt modelId="{BD3FACC7-99FD-4759-83D2-FC43728B9607}">
      <dgm:prSet custT="1"/>
      <dgm:spPr/>
      <dgm:t>
        <a:bodyPr/>
        <a:lstStyle/>
        <a:p>
          <a:pPr rtl="0"/>
          <a:r>
            <a:rPr lang="zh-CN" altLang="en-US" sz="1050" dirty="0" smtClean="0"/>
            <a:t>通过服务管理帮助企业建立主动服务的自动化触发和全流程的管理监控</a:t>
          </a:r>
          <a:endParaRPr lang="zh-CN" altLang="en-US" sz="1050" dirty="0"/>
        </a:p>
      </dgm:t>
    </dgm:pt>
    <dgm:pt modelId="{92ECB83F-EE61-41C0-BAD9-B92787102711}" type="parTrans" cxnId="{4CDA97FA-9E78-4B8B-BAAE-4255F4426C6B}">
      <dgm:prSet/>
      <dgm:spPr/>
      <dgm:t>
        <a:bodyPr/>
        <a:lstStyle/>
        <a:p>
          <a:endParaRPr lang="zh-CN" altLang="en-US"/>
        </a:p>
      </dgm:t>
    </dgm:pt>
    <dgm:pt modelId="{09C80987-5465-4C0E-903F-0CFC6D9428BE}" type="sibTrans" cxnId="{4CDA97FA-9E78-4B8B-BAAE-4255F4426C6B}">
      <dgm:prSet/>
      <dgm:spPr/>
      <dgm:t>
        <a:bodyPr/>
        <a:lstStyle/>
        <a:p>
          <a:endParaRPr lang="zh-CN" altLang="en-US"/>
        </a:p>
      </dgm:t>
    </dgm:pt>
    <dgm:pt modelId="{B154EB2C-69B4-42BC-955A-DB6444C694A6}">
      <dgm:prSet custT="1"/>
      <dgm:spPr/>
      <dgm:t>
        <a:bodyPr/>
        <a:lstStyle/>
        <a:p>
          <a:pPr rtl="0"/>
          <a:r>
            <a:rPr lang="zh-CN" altLang="en-US" sz="1050" dirty="0" smtClean="0"/>
            <a:t>支持服务管理的全流程，以及发生的收入、费用、材料明确的记录下来，从而提升了企业进一步提高客户满意度的能力</a:t>
          </a:r>
          <a:endParaRPr lang="zh-CN" altLang="en-US" sz="1050" dirty="0"/>
        </a:p>
      </dgm:t>
    </dgm:pt>
    <dgm:pt modelId="{AEF9D577-B53F-4E4A-9894-998632D104AF}" type="parTrans" cxnId="{CB86722F-EFD8-4DF8-A8C2-1F38A8398551}">
      <dgm:prSet/>
      <dgm:spPr/>
      <dgm:t>
        <a:bodyPr/>
        <a:lstStyle/>
        <a:p>
          <a:endParaRPr lang="zh-CN" altLang="en-US"/>
        </a:p>
      </dgm:t>
    </dgm:pt>
    <dgm:pt modelId="{8B31AE84-07E3-4059-A76E-7B610706FD2D}" type="sibTrans" cxnId="{CB86722F-EFD8-4DF8-A8C2-1F38A8398551}">
      <dgm:prSet/>
      <dgm:spPr/>
      <dgm:t>
        <a:bodyPr/>
        <a:lstStyle/>
        <a:p>
          <a:endParaRPr lang="zh-CN" altLang="en-US"/>
        </a:p>
      </dgm:t>
    </dgm:pt>
    <dgm:pt modelId="{1BEF8723-466C-40E6-AB7B-9E7739F6EA85}">
      <dgm:prSet custT="1"/>
      <dgm:spPr/>
      <dgm:t>
        <a:bodyPr/>
        <a:lstStyle/>
        <a:p>
          <a:pPr rtl="0"/>
          <a:r>
            <a:rPr lang="zh-CN" altLang="en-US" sz="1200" dirty="0" smtClean="0"/>
            <a:t>关键特性</a:t>
          </a:r>
          <a:endParaRPr lang="en-US" sz="1200" dirty="0"/>
        </a:p>
      </dgm:t>
    </dgm:pt>
    <dgm:pt modelId="{4B76EC65-919B-4576-86CD-57453AB12662}" type="parTrans" cxnId="{2FE10262-7314-4BEC-9A3E-4D37B4C6553B}">
      <dgm:prSet/>
      <dgm:spPr/>
      <dgm:t>
        <a:bodyPr/>
        <a:lstStyle/>
        <a:p>
          <a:endParaRPr lang="zh-CN" altLang="en-US"/>
        </a:p>
      </dgm:t>
    </dgm:pt>
    <dgm:pt modelId="{D96E1C75-CBA3-4B5F-AA30-6E931FAF21E7}" type="sibTrans" cxnId="{2FE10262-7314-4BEC-9A3E-4D37B4C6553B}">
      <dgm:prSet/>
      <dgm:spPr/>
      <dgm:t>
        <a:bodyPr/>
        <a:lstStyle/>
        <a:p>
          <a:endParaRPr lang="zh-CN" altLang="en-US"/>
        </a:p>
      </dgm:t>
    </dgm:pt>
    <dgm:pt modelId="{3CC287ED-7263-46F4-86DA-CF3BECC4DAA3}">
      <dgm:prSet custT="1"/>
      <dgm:spPr/>
      <dgm:t>
        <a:bodyPr/>
        <a:lstStyle/>
        <a:p>
          <a:pPr rtl="0"/>
          <a:r>
            <a:rPr lang="zh-CN" altLang="en-US" sz="1050" dirty="0" smtClean="0"/>
            <a:t>提供完整的维修服务应用：请求、协议、服务单、结算、费用等作业</a:t>
          </a:r>
          <a:endParaRPr lang="zh-CN" altLang="en-US" sz="1050" dirty="0"/>
        </a:p>
      </dgm:t>
    </dgm:pt>
    <dgm:pt modelId="{83FD9765-D729-4100-A011-EEBCE19F55D5}" type="parTrans" cxnId="{847EFA78-C15C-4493-B851-9240DA41A05E}">
      <dgm:prSet/>
      <dgm:spPr/>
      <dgm:t>
        <a:bodyPr/>
        <a:lstStyle/>
        <a:p>
          <a:endParaRPr lang="zh-CN" altLang="en-US"/>
        </a:p>
      </dgm:t>
    </dgm:pt>
    <dgm:pt modelId="{CA9461E5-3BD1-444F-AB6D-84D6EA23F404}" type="sibTrans" cxnId="{847EFA78-C15C-4493-B851-9240DA41A05E}">
      <dgm:prSet/>
      <dgm:spPr/>
      <dgm:t>
        <a:bodyPr/>
        <a:lstStyle/>
        <a:p>
          <a:endParaRPr lang="zh-CN" altLang="en-US"/>
        </a:p>
      </dgm:t>
    </dgm:pt>
    <dgm:pt modelId="{34379915-C3E5-4788-9861-23F16798A275}">
      <dgm:prSet custT="1"/>
      <dgm:spPr/>
      <dgm:t>
        <a:bodyPr/>
        <a:lstStyle/>
        <a:p>
          <a:pPr rtl="0"/>
          <a:r>
            <a:rPr lang="zh-CN" altLang="en-US" sz="1050" dirty="0" smtClean="0"/>
            <a:t>通过服务到期提醒、回访自动提醒为手段，以服务回访、产品质量分析为决策依据，最终达到提高企业整体服务质量的核心的</a:t>
          </a:r>
          <a:endParaRPr lang="zh-CN" altLang="en-US" sz="1050" dirty="0"/>
        </a:p>
      </dgm:t>
    </dgm:pt>
    <dgm:pt modelId="{68EAF74C-4A4E-4CD2-9F72-0FD4C90E2B54}" type="parTrans" cxnId="{10C25866-29A7-401C-87DD-48B80C4B5FE1}">
      <dgm:prSet/>
      <dgm:spPr/>
      <dgm:t>
        <a:bodyPr/>
        <a:lstStyle/>
        <a:p>
          <a:endParaRPr lang="zh-CN" altLang="en-US"/>
        </a:p>
      </dgm:t>
    </dgm:pt>
    <dgm:pt modelId="{D5012499-053F-4660-89DF-EA747F0698EF}" type="sibTrans" cxnId="{10C25866-29A7-401C-87DD-48B80C4B5FE1}">
      <dgm:prSet/>
      <dgm:spPr/>
      <dgm:t>
        <a:bodyPr/>
        <a:lstStyle/>
        <a:p>
          <a:endParaRPr lang="zh-CN" altLang="en-US"/>
        </a:p>
      </dgm:t>
    </dgm:pt>
    <dgm:pt modelId="{F0A1FA92-6009-40BD-9AE8-9B75558986FD}">
      <dgm:prSet custT="1"/>
      <dgm:spPr/>
      <dgm:t>
        <a:bodyPr/>
        <a:lstStyle/>
        <a:p>
          <a:pPr rtl="0"/>
          <a:r>
            <a:rPr lang="zh-CN" altLang="en-US" sz="1050" dirty="0" smtClean="0"/>
            <a:t>支持基于单品的主动服务</a:t>
          </a:r>
          <a:endParaRPr lang="zh-CN" altLang="en-US" sz="1050" dirty="0"/>
        </a:p>
      </dgm:t>
    </dgm:pt>
    <dgm:pt modelId="{C8E07639-8D38-4A9F-9933-D98FE6A8F1C3}" type="parTrans" cxnId="{06697696-854D-466A-AA72-CA2BA078A134}">
      <dgm:prSet/>
      <dgm:spPr/>
      <dgm:t>
        <a:bodyPr/>
        <a:lstStyle/>
        <a:p>
          <a:endParaRPr lang="zh-CN" altLang="en-US"/>
        </a:p>
      </dgm:t>
    </dgm:pt>
    <dgm:pt modelId="{D8E431E7-F7D1-45BF-A233-8B9DC4207E5E}" type="sibTrans" cxnId="{06697696-854D-466A-AA72-CA2BA078A134}">
      <dgm:prSet/>
      <dgm:spPr/>
      <dgm:t>
        <a:bodyPr/>
        <a:lstStyle/>
        <a:p>
          <a:endParaRPr lang="zh-CN" altLang="en-US"/>
        </a:p>
      </dgm:t>
    </dgm:pt>
    <dgm:pt modelId="{58853237-C314-416F-BBBF-990A65EC8CA9}">
      <dgm:prSet custT="1"/>
      <dgm:spPr/>
      <dgm:t>
        <a:bodyPr/>
        <a:lstStyle/>
        <a:p>
          <a:pPr rtl="0"/>
          <a:r>
            <a:rPr lang="zh-CN" altLang="en-US" sz="1050" dirty="0" smtClean="0"/>
            <a:t>支持服务管理中现场、返修、返厂流程</a:t>
          </a:r>
          <a:endParaRPr lang="zh-CN" altLang="en-US" sz="1050" dirty="0"/>
        </a:p>
      </dgm:t>
    </dgm:pt>
    <dgm:pt modelId="{46DEAF44-EFA1-42D1-963E-7B051ADF10B6}" type="parTrans" cxnId="{0BA0C8FC-F2EE-4EF0-BECE-E2F57F18CEDB}">
      <dgm:prSet/>
      <dgm:spPr/>
      <dgm:t>
        <a:bodyPr/>
        <a:lstStyle/>
        <a:p>
          <a:endParaRPr lang="zh-CN" altLang="en-US"/>
        </a:p>
      </dgm:t>
    </dgm:pt>
    <dgm:pt modelId="{BF784479-D807-4C3B-A622-CE837090F159}" type="sibTrans" cxnId="{0BA0C8FC-F2EE-4EF0-BECE-E2F57F18CEDB}">
      <dgm:prSet/>
      <dgm:spPr/>
      <dgm:t>
        <a:bodyPr/>
        <a:lstStyle/>
        <a:p>
          <a:endParaRPr lang="zh-CN" altLang="en-US"/>
        </a:p>
      </dgm:t>
    </dgm:pt>
    <dgm:pt modelId="{29210AD0-2568-40CE-8EB2-DEEE58B5C20B}" type="pres">
      <dgm:prSet presAssocID="{1512DFD9-87A9-46AB-B20B-8B9F7D6BCD25}" presName="Name0" presStyleCnt="0">
        <dgm:presLayoutVars>
          <dgm:dir/>
          <dgm:animLvl val="lvl"/>
          <dgm:resizeHandles val="exact"/>
        </dgm:presLayoutVars>
      </dgm:prSet>
      <dgm:spPr/>
      <dgm:t>
        <a:bodyPr/>
        <a:lstStyle/>
        <a:p>
          <a:endParaRPr lang="zh-CN" altLang="en-US"/>
        </a:p>
      </dgm:t>
    </dgm:pt>
    <dgm:pt modelId="{9A61262B-1E46-488C-86CD-8E884427EF9F}" type="pres">
      <dgm:prSet presAssocID="{1BEF8723-466C-40E6-AB7B-9E7739F6EA85}" presName="composite" presStyleCnt="0"/>
      <dgm:spPr/>
      <dgm:t>
        <a:bodyPr/>
        <a:lstStyle/>
        <a:p>
          <a:endParaRPr lang="zh-CN" altLang="en-US"/>
        </a:p>
      </dgm:t>
    </dgm:pt>
    <dgm:pt modelId="{9DE2A763-2288-4C15-99C6-EF688EC44D9E}" type="pres">
      <dgm:prSet presAssocID="{1BEF8723-466C-40E6-AB7B-9E7739F6EA85}" presName="parTx" presStyleLbl="alignNode1" presStyleIdx="0" presStyleCnt="2" custLinFactNeighborX="4860">
        <dgm:presLayoutVars>
          <dgm:chMax val="0"/>
          <dgm:chPref val="0"/>
          <dgm:bulletEnabled val="1"/>
        </dgm:presLayoutVars>
      </dgm:prSet>
      <dgm:spPr/>
      <dgm:t>
        <a:bodyPr/>
        <a:lstStyle/>
        <a:p>
          <a:endParaRPr lang="zh-CN" altLang="en-US"/>
        </a:p>
      </dgm:t>
    </dgm:pt>
    <dgm:pt modelId="{AA294F93-D639-43DD-935D-1ACF3BEE07E2}" type="pres">
      <dgm:prSet presAssocID="{1BEF8723-466C-40E6-AB7B-9E7739F6EA85}" presName="desTx" presStyleLbl="alignAccFollowNode1" presStyleIdx="0" presStyleCnt="2" custLinFactNeighborX="4860" custLinFactNeighborY="2979">
        <dgm:presLayoutVars>
          <dgm:bulletEnabled val="1"/>
        </dgm:presLayoutVars>
      </dgm:prSet>
      <dgm:spPr/>
      <dgm:t>
        <a:bodyPr/>
        <a:lstStyle/>
        <a:p>
          <a:endParaRPr lang="zh-CN" altLang="en-US"/>
        </a:p>
      </dgm:t>
    </dgm:pt>
    <dgm:pt modelId="{63F5BA08-0067-4611-8FBF-A8D0C1C2CB8C}" type="pres">
      <dgm:prSet presAssocID="{D96E1C75-CBA3-4B5F-AA30-6E931FAF21E7}" presName="space" presStyleCnt="0"/>
      <dgm:spPr/>
      <dgm:t>
        <a:bodyPr/>
        <a:lstStyle/>
        <a:p>
          <a:endParaRPr lang="zh-CN" altLang="en-US"/>
        </a:p>
      </dgm:t>
    </dgm:pt>
    <dgm:pt modelId="{A4395D4C-82B8-45A3-B745-E256CBD08618}" type="pres">
      <dgm:prSet presAssocID="{6AEE645D-8867-48F6-BFFF-B9258CA42628}" presName="composite" presStyleCnt="0"/>
      <dgm:spPr/>
      <dgm:t>
        <a:bodyPr/>
        <a:lstStyle/>
        <a:p>
          <a:endParaRPr lang="zh-CN" altLang="en-US"/>
        </a:p>
      </dgm:t>
    </dgm:pt>
    <dgm:pt modelId="{43028863-194C-4DBC-ABDD-2F07E85B98B2}" type="pres">
      <dgm:prSet presAssocID="{6AEE645D-8867-48F6-BFFF-B9258CA42628}" presName="parTx" presStyleLbl="alignNode1" presStyleIdx="1" presStyleCnt="2" custScaleX="100316">
        <dgm:presLayoutVars>
          <dgm:chMax val="0"/>
          <dgm:chPref val="0"/>
          <dgm:bulletEnabled val="1"/>
        </dgm:presLayoutVars>
      </dgm:prSet>
      <dgm:spPr/>
      <dgm:t>
        <a:bodyPr/>
        <a:lstStyle/>
        <a:p>
          <a:endParaRPr lang="zh-CN" altLang="en-US"/>
        </a:p>
      </dgm:t>
    </dgm:pt>
    <dgm:pt modelId="{B16C30D1-48AF-4EFB-B77E-017D96F78F9A}" type="pres">
      <dgm:prSet presAssocID="{6AEE645D-8867-48F6-BFFF-B9258CA42628}" presName="desTx" presStyleLbl="alignAccFollowNode1" presStyleIdx="1" presStyleCnt="2" custScaleX="100316" custLinFactY="54303" custLinFactNeighborY="100000">
        <dgm:presLayoutVars>
          <dgm:bulletEnabled val="1"/>
        </dgm:presLayoutVars>
      </dgm:prSet>
      <dgm:spPr/>
      <dgm:t>
        <a:bodyPr/>
        <a:lstStyle/>
        <a:p>
          <a:endParaRPr lang="zh-CN" altLang="en-US"/>
        </a:p>
      </dgm:t>
    </dgm:pt>
  </dgm:ptLst>
  <dgm:cxnLst>
    <dgm:cxn modelId="{06697696-854D-466A-AA72-CA2BA078A134}" srcId="{1BEF8723-466C-40E6-AB7B-9E7739F6EA85}" destId="{F0A1FA92-6009-40BD-9AE8-9B75558986FD}" srcOrd="1" destOrd="0" parTransId="{C8E07639-8D38-4A9F-9933-D98FE6A8F1C3}" sibTransId="{D8E431E7-F7D1-45BF-A233-8B9DC4207E5E}"/>
    <dgm:cxn modelId="{4CDA97FA-9E78-4B8B-BAAE-4255F4426C6B}" srcId="{6AEE645D-8867-48F6-BFFF-B9258CA42628}" destId="{BD3FACC7-99FD-4759-83D2-FC43728B9607}" srcOrd="0" destOrd="0" parTransId="{92ECB83F-EE61-41C0-BAD9-B92787102711}" sibTransId="{09C80987-5465-4C0E-903F-0CFC6D9428BE}"/>
    <dgm:cxn modelId="{847EFA78-C15C-4493-B851-9240DA41A05E}" srcId="{1BEF8723-466C-40E6-AB7B-9E7739F6EA85}" destId="{3CC287ED-7263-46F4-86DA-CF3BECC4DAA3}" srcOrd="0" destOrd="0" parTransId="{83FD9765-D729-4100-A011-EEBCE19F55D5}" sibTransId="{CA9461E5-3BD1-444F-AB6D-84D6EA23F404}"/>
    <dgm:cxn modelId="{2FBCA6C9-8B63-46D8-A4E4-E7912579CF48}" type="presOf" srcId="{BD3FACC7-99FD-4759-83D2-FC43728B9607}" destId="{B16C30D1-48AF-4EFB-B77E-017D96F78F9A}" srcOrd="0" destOrd="0" presId="urn:microsoft.com/office/officeart/2005/8/layout/hList1"/>
    <dgm:cxn modelId="{B5CB8D45-B7AA-4120-B83B-FDC00DE14719}" type="presOf" srcId="{3CC287ED-7263-46F4-86DA-CF3BECC4DAA3}" destId="{AA294F93-D639-43DD-935D-1ACF3BEE07E2}" srcOrd="0" destOrd="0" presId="urn:microsoft.com/office/officeart/2005/8/layout/hList1"/>
    <dgm:cxn modelId="{22DA43D8-7F7E-4D54-92C9-5392D0109C9C}" type="presOf" srcId="{F0A1FA92-6009-40BD-9AE8-9B75558986FD}" destId="{AA294F93-D639-43DD-935D-1ACF3BEE07E2}" srcOrd="0" destOrd="1" presId="urn:microsoft.com/office/officeart/2005/8/layout/hList1"/>
    <dgm:cxn modelId="{5672044B-EA96-40E1-97F4-3D07A025AF0C}" srcId="{1512DFD9-87A9-46AB-B20B-8B9F7D6BCD25}" destId="{6AEE645D-8867-48F6-BFFF-B9258CA42628}" srcOrd="1" destOrd="0" parTransId="{14E82D87-F18D-4431-9D09-9CCD4854FE63}" sibTransId="{C7E95E63-7C34-47C4-A823-7C7F26DE42FB}"/>
    <dgm:cxn modelId="{65EB7D96-384D-4BD8-AE8B-89DC41B19B43}" type="presOf" srcId="{58853237-C314-416F-BBBF-990A65EC8CA9}" destId="{AA294F93-D639-43DD-935D-1ACF3BEE07E2}" srcOrd="0" destOrd="2" presId="urn:microsoft.com/office/officeart/2005/8/layout/hList1"/>
    <dgm:cxn modelId="{E3BDF97E-D58C-48B0-A5BB-49AF3D495C7B}" type="presOf" srcId="{6AEE645D-8867-48F6-BFFF-B9258CA42628}" destId="{43028863-194C-4DBC-ABDD-2F07E85B98B2}" srcOrd="0" destOrd="0" presId="urn:microsoft.com/office/officeart/2005/8/layout/hList1"/>
    <dgm:cxn modelId="{7E41AD68-E352-4AD1-83F1-D3F06399C766}" type="presOf" srcId="{1512DFD9-87A9-46AB-B20B-8B9F7D6BCD25}" destId="{29210AD0-2568-40CE-8EB2-DEEE58B5C20B}" srcOrd="0" destOrd="0" presId="urn:microsoft.com/office/officeart/2005/8/layout/hList1"/>
    <dgm:cxn modelId="{0BA0C8FC-F2EE-4EF0-BECE-E2F57F18CEDB}" srcId="{1BEF8723-466C-40E6-AB7B-9E7739F6EA85}" destId="{58853237-C314-416F-BBBF-990A65EC8CA9}" srcOrd="2" destOrd="0" parTransId="{46DEAF44-EFA1-42D1-963E-7B051ADF10B6}" sibTransId="{BF784479-D807-4C3B-A622-CE837090F159}"/>
    <dgm:cxn modelId="{10C25866-29A7-401C-87DD-48B80C4B5FE1}" srcId="{6AEE645D-8867-48F6-BFFF-B9258CA42628}" destId="{34379915-C3E5-4788-9861-23F16798A275}" srcOrd="2" destOrd="0" parTransId="{68EAF74C-4A4E-4CD2-9F72-0FD4C90E2B54}" sibTransId="{D5012499-053F-4660-89DF-EA747F0698EF}"/>
    <dgm:cxn modelId="{126D1786-ABD2-4C19-93D0-6E338004622D}" type="presOf" srcId="{B154EB2C-69B4-42BC-955A-DB6444C694A6}" destId="{B16C30D1-48AF-4EFB-B77E-017D96F78F9A}" srcOrd="0" destOrd="1" presId="urn:microsoft.com/office/officeart/2005/8/layout/hList1"/>
    <dgm:cxn modelId="{CB86722F-EFD8-4DF8-A8C2-1F38A8398551}" srcId="{6AEE645D-8867-48F6-BFFF-B9258CA42628}" destId="{B154EB2C-69B4-42BC-955A-DB6444C694A6}" srcOrd="1" destOrd="0" parTransId="{AEF9D577-B53F-4E4A-9894-998632D104AF}" sibTransId="{8B31AE84-07E3-4059-A76E-7B610706FD2D}"/>
    <dgm:cxn modelId="{BC10E5F9-6813-4C43-8D12-B8BBC3F5E8B8}" type="presOf" srcId="{1BEF8723-466C-40E6-AB7B-9E7739F6EA85}" destId="{9DE2A763-2288-4C15-99C6-EF688EC44D9E}" srcOrd="0" destOrd="0" presId="urn:microsoft.com/office/officeart/2005/8/layout/hList1"/>
    <dgm:cxn modelId="{2FE10262-7314-4BEC-9A3E-4D37B4C6553B}" srcId="{1512DFD9-87A9-46AB-B20B-8B9F7D6BCD25}" destId="{1BEF8723-466C-40E6-AB7B-9E7739F6EA85}" srcOrd="0" destOrd="0" parTransId="{4B76EC65-919B-4576-86CD-57453AB12662}" sibTransId="{D96E1C75-CBA3-4B5F-AA30-6E931FAF21E7}"/>
    <dgm:cxn modelId="{C2B04072-4B78-4EE6-8601-225127A0C809}" type="presOf" srcId="{34379915-C3E5-4788-9861-23F16798A275}" destId="{B16C30D1-48AF-4EFB-B77E-017D96F78F9A}" srcOrd="0" destOrd="2" presId="urn:microsoft.com/office/officeart/2005/8/layout/hList1"/>
    <dgm:cxn modelId="{857D43A5-2D12-44CD-BC53-2B8F986D9114}" type="presParOf" srcId="{29210AD0-2568-40CE-8EB2-DEEE58B5C20B}" destId="{9A61262B-1E46-488C-86CD-8E884427EF9F}" srcOrd="0" destOrd="0" presId="urn:microsoft.com/office/officeart/2005/8/layout/hList1"/>
    <dgm:cxn modelId="{68AC38AB-1E19-4BA1-91B9-4CBD3B1843C2}" type="presParOf" srcId="{9A61262B-1E46-488C-86CD-8E884427EF9F}" destId="{9DE2A763-2288-4C15-99C6-EF688EC44D9E}" srcOrd="0" destOrd="0" presId="urn:microsoft.com/office/officeart/2005/8/layout/hList1"/>
    <dgm:cxn modelId="{E5BED7D0-4820-466C-8FD4-8177DBE9853A}" type="presParOf" srcId="{9A61262B-1E46-488C-86CD-8E884427EF9F}" destId="{AA294F93-D639-43DD-935D-1ACF3BEE07E2}" srcOrd="1" destOrd="0" presId="urn:microsoft.com/office/officeart/2005/8/layout/hList1"/>
    <dgm:cxn modelId="{BBB61983-D876-4A9F-B3CC-446F476DADF3}" type="presParOf" srcId="{29210AD0-2568-40CE-8EB2-DEEE58B5C20B}" destId="{63F5BA08-0067-4611-8FBF-A8D0C1C2CB8C}" srcOrd="1" destOrd="0" presId="urn:microsoft.com/office/officeart/2005/8/layout/hList1"/>
    <dgm:cxn modelId="{A5C2BCA8-7216-4121-8740-0D0C799FE01F}" type="presParOf" srcId="{29210AD0-2568-40CE-8EB2-DEEE58B5C20B}" destId="{A4395D4C-82B8-45A3-B745-E256CBD08618}" srcOrd="2" destOrd="0" presId="urn:microsoft.com/office/officeart/2005/8/layout/hList1"/>
    <dgm:cxn modelId="{6E551350-9A19-4C10-8A2D-4A7524F78770}" type="presParOf" srcId="{A4395D4C-82B8-45A3-B745-E256CBD08618}" destId="{43028863-194C-4DBC-ABDD-2F07E85B98B2}" srcOrd="0" destOrd="0" presId="urn:microsoft.com/office/officeart/2005/8/layout/hList1"/>
    <dgm:cxn modelId="{4AD15BFB-9BBA-4CFE-9604-DEB3C59A53A7}" type="presParOf" srcId="{A4395D4C-82B8-45A3-B745-E256CBD08618}" destId="{B16C30D1-48AF-4EFB-B77E-017D96F78F9A}" srcOrd="1" destOrd="0" presId="urn:microsoft.com/office/officeart/2005/8/layout/hList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9E471B-0EE3-4DF3-B594-B2FBF53641F3}" type="doc">
      <dgm:prSet loTypeId="urn:microsoft.com/office/officeart/2005/8/layout/cycle8" loCatId="cycle" qsTypeId="urn:microsoft.com/office/officeart/2005/8/quickstyle/simple1" qsCatId="simple" csTypeId="urn:microsoft.com/office/officeart/2005/8/colors/accent1_2" csCatId="accent1" phldr="1"/>
      <dgm:spPr/>
    </dgm:pt>
    <dgm:pt modelId="{328713AD-7CDF-4DA2-99B8-794CB0E5A6CF}">
      <dgm:prSet phldrT="[文本]"/>
      <dgm:spPr/>
      <dgm:t>
        <a:bodyPr/>
        <a:lstStyle/>
        <a:p>
          <a:pPr>
            <a:lnSpc>
              <a:spcPts val="2100"/>
            </a:lnSpc>
          </a:pPr>
          <a:r>
            <a:rPr lang="zh-CN" altLang="en-US" dirty="0" smtClean="0"/>
            <a:t>可搭建在</a:t>
          </a:r>
          <a:endParaRPr lang="en-US" altLang="zh-CN" dirty="0" smtClean="0"/>
        </a:p>
        <a:p>
          <a:pPr>
            <a:lnSpc>
              <a:spcPts val="2100"/>
            </a:lnSpc>
          </a:pPr>
          <a:r>
            <a:rPr lang="en-US" altLang="zh-CN" dirty="0" smtClean="0">
              <a:latin typeface="+mn-ea"/>
            </a:rPr>
            <a:t>U8All-in-One</a:t>
          </a:r>
        </a:p>
        <a:p>
          <a:pPr>
            <a:lnSpc>
              <a:spcPts val="2100"/>
            </a:lnSpc>
          </a:pPr>
          <a:r>
            <a:rPr lang="zh-CN" altLang="en-US" dirty="0" smtClean="0">
              <a:latin typeface="+mn-ea"/>
            </a:rPr>
            <a:t>基础之上</a:t>
          </a:r>
          <a:endParaRPr lang="zh-CN" altLang="en-US" dirty="0"/>
        </a:p>
      </dgm:t>
    </dgm:pt>
    <dgm:pt modelId="{3364325F-6F0C-45D6-8E9E-847402E821C7}" type="parTrans" cxnId="{4E2823DE-06C6-46C5-BA7B-6BFCF85A9391}">
      <dgm:prSet/>
      <dgm:spPr/>
      <dgm:t>
        <a:bodyPr/>
        <a:lstStyle/>
        <a:p>
          <a:endParaRPr lang="zh-CN" altLang="en-US"/>
        </a:p>
      </dgm:t>
    </dgm:pt>
    <dgm:pt modelId="{19D897EF-79A1-4B70-8E39-EDC05E351597}" type="sibTrans" cxnId="{4E2823DE-06C6-46C5-BA7B-6BFCF85A9391}">
      <dgm:prSet/>
      <dgm:spPr/>
      <dgm:t>
        <a:bodyPr/>
        <a:lstStyle/>
        <a:p>
          <a:endParaRPr lang="zh-CN" altLang="en-US"/>
        </a:p>
      </dgm:t>
    </dgm:pt>
    <dgm:pt modelId="{DBB65ABF-CFA9-4457-8A36-72FA835508FD}">
      <dgm:prSet phldrT="[文本]" custT="1"/>
      <dgm:spPr/>
      <dgm:t>
        <a:bodyPr/>
        <a:lstStyle/>
        <a:p>
          <a:pPr>
            <a:lnSpc>
              <a:spcPts val="1800"/>
            </a:lnSpc>
          </a:pPr>
          <a:r>
            <a:rPr lang="zh-CN" altLang="en-US" sz="1600" b="1" dirty="0" smtClean="0">
              <a:latin typeface="+mj-ea"/>
              <a:ea typeface="+mj-ea"/>
            </a:rPr>
            <a:t>独立应用基本特性</a:t>
          </a:r>
          <a:endParaRPr lang="en-US" altLang="zh-CN" sz="1600" b="1" dirty="0" smtClean="0">
            <a:latin typeface="+mj-ea"/>
            <a:ea typeface="+mj-ea"/>
          </a:endParaRPr>
        </a:p>
        <a:p>
          <a:pPr>
            <a:lnSpc>
              <a:spcPts val="1800"/>
            </a:lnSpc>
          </a:pPr>
          <a:r>
            <a:rPr lang="zh-CN" altLang="en-US" sz="1600" dirty="0" smtClean="0">
              <a:latin typeface="+mj-ea"/>
              <a:ea typeface="+mj-ea"/>
            </a:rPr>
            <a:t>文本会话、文件传输</a:t>
          </a:r>
          <a:endParaRPr lang="en-US" altLang="zh-CN" sz="1600" dirty="0" smtClean="0">
            <a:latin typeface="+mj-ea"/>
            <a:ea typeface="+mj-ea"/>
          </a:endParaRPr>
        </a:p>
        <a:p>
          <a:pPr>
            <a:lnSpc>
              <a:spcPts val="1800"/>
            </a:lnSpc>
          </a:pPr>
          <a:r>
            <a:rPr lang="zh-CN" altLang="en-US" sz="1600" dirty="0" smtClean="0">
              <a:latin typeface="+mj-ea"/>
              <a:ea typeface="+mj-ea"/>
            </a:rPr>
            <a:t>群组协作、截屏插图</a:t>
          </a:r>
          <a:endParaRPr lang="zh-CN" altLang="en-US" sz="1600" dirty="0">
            <a:latin typeface="+mj-ea"/>
            <a:ea typeface="+mj-ea"/>
          </a:endParaRPr>
        </a:p>
      </dgm:t>
    </dgm:pt>
    <dgm:pt modelId="{D72B783E-EFA3-459F-8274-0E3D4EEC2CF7}" type="parTrans" cxnId="{CF6E4C4B-34A6-4B30-8615-DA1AF3B12CD7}">
      <dgm:prSet/>
      <dgm:spPr/>
      <dgm:t>
        <a:bodyPr/>
        <a:lstStyle/>
        <a:p>
          <a:endParaRPr lang="zh-CN" altLang="en-US"/>
        </a:p>
      </dgm:t>
    </dgm:pt>
    <dgm:pt modelId="{89BC6DF8-AE04-492E-AEC9-8DE7808A0395}" type="sibTrans" cxnId="{CF6E4C4B-34A6-4B30-8615-DA1AF3B12CD7}">
      <dgm:prSet/>
      <dgm:spPr/>
      <dgm:t>
        <a:bodyPr/>
        <a:lstStyle/>
        <a:p>
          <a:endParaRPr lang="zh-CN" altLang="en-US"/>
        </a:p>
      </dgm:t>
    </dgm:pt>
    <dgm:pt modelId="{42050724-6F45-4C6C-AABF-02D6723FF557}">
      <dgm:prSet phldrT="[文本]"/>
      <dgm:spPr/>
      <dgm:t>
        <a:bodyPr/>
        <a:lstStyle/>
        <a:p>
          <a:r>
            <a:rPr lang="zh-CN" altLang="en-US" dirty="0" smtClean="0"/>
            <a:t>与企业内的第三方系统集成应用</a:t>
          </a:r>
          <a:endParaRPr lang="zh-CN" altLang="en-US" dirty="0"/>
        </a:p>
      </dgm:t>
    </dgm:pt>
    <dgm:pt modelId="{FE152F6B-3462-4935-AC9C-F7047C3A405D}" type="parTrans" cxnId="{57B8225A-9F5E-4B11-89E0-7A942EB64D62}">
      <dgm:prSet/>
      <dgm:spPr/>
      <dgm:t>
        <a:bodyPr/>
        <a:lstStyle/>
        <a:p>
          <a:endParaRPr lang="zh-CN" altLang="en-US"/>
        </a:p>
      </dgm:t>
    </dgm:pt>
    <dgm:pt modelId="{C03BD219-663B-48F2-BA48-63DF7EB842E6}" type="sibTrans" cxnId="{57B8225A-9F5E-4B11-89E0-7A942EB64D62}">
      <dgm:prSet/>
      <dgm:spPr/>
      <dgm:t>
        <a:bodyPr/>
        <a:lstStyle/>
        <a:p>
          <a:endParaRPr lang="zh-CN" altLang="en-US"/>
        </a:p>
      </dgm:t>
    </dgm:pt>
    <dgm:pt modelId="{480330A0-3AC0-44E0-A02F-8817D6601264}" type="pres">
      <dgm:prSet presAssocID="{879E471B-0EE3-4DF3-B594-B2FBF53641F3}" presName="compositeShape" presStyleCnt="0">
        <dgm:presLayoutVars>
          <dgm:chMax val="7"/>
          <dgm:dir/>
          <dgm:resizeHandles val="exact"/>
        </dgm:presLayoutVars>
      </dgm:prSet>
      <dgm:spPr/>
    </dgm:pt>
    <dgm:pt modelId="{FDCF93A2-8060-4FE0-BCAC-52A2AB2CC761}" type="pres">
      <dgm:prSet presAssocID="{879E471B-0EE3-4DF3-B594-B2FBF53641F3}" presName="wedge1" presStyleLbl="node1" presStyleIdx="0" presStyleCnt="3"/>
      <dgm:spPr/>
      <dgm:t>
        <a:bodyPr/>
        <a:lstStyle/>
        <a:p>
          <a:endParaRPr lang="zh-CN" altLang="en-US"/>
        </a:p>
      </dgm:t>
    </dgm:pt>
    <dgm:pt modelId="{C5BA5EC2-5A54-4130-8CE7-31F2C19304E5}" type="pres">
      <dgm:prSet presAssocID="{879E471B-0EE3-4DF3-B594-B2FBF53641F3}" presName="dummy1a" presStyleCnt="0"/>
      <dgm:spPr/>
    </dgm:pt>
    <dgm:pt modelId="{FF845718-F109-44A0-BB45-7E02DBB2DEF7}" type="pres">
      <dgm:prSet presAssocID="{879E471B-0EE3-4DF3-B594-B2FBF53641F3}" presName="dummy1b" presStyleCnt="0"/>
      <dgm:spPr/>
    </dgm:pt>
    <dgm:pt modelId="{DE51B8CE-4E83-4DA2-B506-ADA3F7239D9B}" type="pres">
      <dgm:prSet presAssocID="{879E471B-0EE3-4DF3-B594-B2FBF53641F3}" presName="wedge1Tx" presStyleLbl="node1" presStyleIdx="0" presStyleCnt="3">
        <dgm:presLayoutVars>
          <dgm:chMax val="0"/>
          <dgm:chPref val="0"/>
          <dgm:bulletEnabled val="1"/>
        </dgm:presLayoutVars>
      </dgm:prSet>
      <dgm:spPr/>
      <dgm:t>
        <a:bodyPr/>
        <a:lstStyle/>
        <a:p>
          <a:endParaRPr lang="zh-CN" altLang="en-US"/>
        </a:p>
      </dgm:t>
    </dgm:pt>
    <dgm:pt modelId="{6BC80D2D-532E-434D-B368-51A4881641DC}" type="pres">
      <dgm:prSet presAssocID="{879E471B-0EE3-4DF3-B594-B2FBF53641F3}" presName="wedge2" presStyleLbl="node1" presStyleIdx="1" presStyleCnt="3"/>
      <dgm:spPr/>
      <dgm:t>
        <a:bodyPr/>
        <a:lstStyle/>
        <a:p>
          <a:endParaRPr lang="zh-CN" altLang="en-US"/>
        </a:p>
      </dgm:t>
    </dgm:pt>
    <dgm:pt modelId="{C06BD018-7F3E-42BF-B9CE-4FDB2BD81DB1}" type="pres">
      <dgm:prSet presAssocID="{879E471B-0EE3-4DF3-B594-B2FBF53641F3}" presName="dummy2a" presStyleCnt="0"/>
      <dgm:spPr/>
    </dgm:pt>
    <dgm:pt modelId="{8AC06325-8305-49EE-BA15-9246C7080EC1}" type="pres">
      <dgm:prSet presAssocID="{879E471B-0EE3-4DF3-B594-B2FBF53641F3}" presName="dummy2b" presStyleCnt="0"/>
      <dgm:spPr/>
    </dgm:pt>
    <dgm:pt modelId="{AFC88A6B-695A-45BE-9E56-2213D25A1B02}" type="pres">
      <dgm:prSet presAssocID="{879E471B-0EE3-4DF3-B594-B2FBF53641F3}" presName="wedge2Tx" presStyleLbl="node1" presStyleIdx="1" presStyleCnt="3">
        <dgm:presLayoutVars>
          <dgm:chMax val="0"/>
          <dgm:chPref val="0"/>
          <dgm:bulletEnabled val="1"/>
        </dgm:presLayoutVars>
      </dgm:prSet>
      <dgm:spPr/>
      <dgm:t>
        <a:bodyPr/>
        <a:lstStyle/>
        <a:p>
          <a:endParaRPr lang="zh-CN" altLang="en-US"/>
        </a:p>
      </dgm:t>
    </dgm:pt>
    <dgm:pt modelId="{3DA5C33D-14CA-48C2-8EDF-CA0CD363B721}" type="pres">
      <dgm:prSet presAssocID="{879E471B-0EE3-4DF3-B594-B2FBF53641F3}" presName="wedge3" presStyleLbl="node1" presStyleIdx="2" presStyleCnt="3"/>
      <dgm:spPr/>
      <dgm:t>
        <a:bodyPr/>
        <a:lstStyle/>
        <a:p>
          <a:endParaRPr lang="zh-CN" altLang="en-US"/>
        </a:p>
      </dgm:t>
    </dgm:pt>
    <dgm:pt modelId="{1DCEA95E-1387-4222-AAD8-87FD0BBB629C}" type="pres">
      <dgm:prSet presAssocID="{879E471B-0EE3-4DF3-B594-B2FBF53641F3}" presName="dummy3a" presStyleCnt="0"/>
      <dgm:spPr/>
    </dgm:pt>
    <dgm:pt modelId="{C1089444-6222-4821-B6AD-F326F6FFDA5E}" type="pres">
      <dgm:prSet presAssocID="{879E471B-0EE3-4DF3-B594-B2FBF53641F3}" presName="dummy3b" presStyleCnt="0"/>
      <dgm:spPr/>
    </dgm:pt>
    <dgm:pt modelId="{BF305A28-73E3-4C8C-B297-785E4238EB1E}" type="pres">
      <dgm:prSet presAssocID="{879E471B-0EE3-4DF3-B594-B2FBF53641F3}" presName="wedge3Tx" presStyleLbl="node1" presStyleIdx="2" presStyleCnt="3">
        <dgm:presLayoutVars>
          <dgm:chMax val="0"/>
          <dgm:chPref val="0"/>
          <dgm:bulletEnabled val="1"/>
        </dgm:presLayoutVars>
      </dgm:prSet>
      <dgm:spPr/>
      <dgm:t>
        <a:bodyPr/>
        <a:lstStyle/>
        <a:p>
          <a:endParaRPr lang="zh-CN" altLang="en-US"/>
        </a:p>
      </dgm:t>
    </dgm:pt>
    <dgm:pt modelId="{9F27B8A9-FB69-4E7E-AFE8-8ADD7A81F69A}" type="pres">
      <dgm:prSet presAssocID="{19D897EF-79A1-4B70-8E39-EDC05E351597}" presName="arrowWedge1" presStyleLbl="fgSibTrans2D1" presStyleIdx="0" presStyleCnt="3"/>
      <dgm:spPr/>
    </dgm:pt>
    <dgm:pt modelId="{CF52251B-D410-4026-967C-30B5700FBDEE}" type="pres">
      <dgm:prSet presAssocID="{89BC6DF8-AE04-492E-AEC9-8DE7808A0395}" presName="arrowWedge2" presStyleLbl="fgSibTrans2D1" presStyleIdx="1" presStyleCnt="3"/>
      <dgm:spPr/>
    </dgm:pt>
    <dgm:pt modelId="{F896AF88-4030-4E4E-8FC3-472A1AC767ED}" type="pres">
      <dgm:prSet presAssocID="{C03BD219-663B-48F2-BA48-63DF7EB842E6}" presName="arrowWedge3" presStyleLbl="fgSibTrans2D1" presStyleIdx="2" presStyleCnt="3"/>
      <dgm:spPr/>
    </dgm:pt>
  </dgm:ptLst>
  <dgm:cxnLst>
    <dgm:cxn modelId="{6C90ED16-E80F-4C11-A91A-BD44EE9F5199}" type="presOf" srcId="{42050724-6F45-4C6C-AABF-02D6723FF557}" destId="{BF305A28-73E3-4C8C-B297-785E4238EB1E}" srcOrd="1" destOrd="0" presId="urn:microsoft.com/office/officeart/2005/8/layout/cycle8"/>
    <dgm:cxn modelId="{CF6E4C4B-34A6-4B30-8615-DA1AF3B12CD7}" srcId="{879E471B-0EE3-4DF3-B594-B2FBF53641F3}" destId="{DBB65ABF-CFA9-4457-8A36-72FA835508FD}" srcOrd="1" destOrd="0" parTransId="{D72B783E-EFA3-459F-8274-0E3D4EEC2CF7}" sibTransId="{89BC6DF8-AE04-492E-AEC9-8DE7808A0395}"/>
    <dgm:cxn modelId="{ECF41B63-60A2-478E-AF65-07234D8D4611}" type="presOf" srcId="{328713AD-7CDF-4DA2-99B8-794CB0E5A6CF}" destId="{FDCF93A2-8060-4FE0-BCAC-52A2AB2CC761}" srcOrd="0" destOrd="0" presId="urn:microsoft.com/office/officeart/2005/8/layout/cycle8"/>
    <dgm:cxn modelId="{4E2823DE-06C6-46C5-BA7B-6BFCF85A9391}" srcId="{879E471B-0EE3-4DF3-B594-B2FBF53641F3}" destId="{328713AD-7CDF-4DA2-99B8-794CB0E5A6CF}" srcOrd="0" destOrd="0" parTransId="{3364325F-6F0C-45D6-8E9E-847402E821C7}" sibTransId="{19D897EF-79A1-4B70-8E39-EDC05E351597}"/>
    <dgm:cxn modelId="{4D4251C7-B801-4A5D-BA83-6BF50E1C9195}" type="presOf" srcId="{DBB65ABF-CFA9-4457-8A36-72FA835508FD}" destId="{AFC88A6B-695A-45BE-9E56-2213D25A1B02}" srcOrd="1" destOrd="0" presId="urn:microsoft.com/office/officeart/2005/8/layout/cycle8"/>
    <dgm:cxn modelId="{57B8225A-9F5E-4B11-89E0-7A942EB64D62}" srcId="{879E471B-0EE3-4DF3-B594-B2FBF53641F3}" destId="{42050724-6F45-4C6C-AABF-02D6723FF557}" srcOrd="2" destOrd="0" parTransId="{FE152F6B-3462-4935-AC9C-F7047C3A405D}" sibTransId="{C03BD219-663B-48F2-BA48-63DF7EB842E6}"/>
    <dgm:cxn modelId="{9F900A78-14E8-482B-8FC2-1F37FBDF7E8C}" type="presOf" srcId="{328713AD-7CDF-4DA2-99B8-794CB0E5A6CF}" destId="{DE51B8CE-4E83-4DA2-B506-ADA3F7239D9B}" srcOrd="1" destOrd="0" presId="urn:microsoft.com/office/officeart/2005/8/layout/cycle8"/>
    <dgm:cxn modelId="{C716E1A2-8EEB-45B0-9CC0-0D91EE403FAD}" type="presOf" srcId="{879E471B-0EE3-4DF3-B594-B2FBF53641F3}" destId="{480330A0-3AC0-44E0-A02F-8817D6601264}" srcOrd="0" destOrd="0" presId="urn:microsoft.com/office/officeart/2005/8/layout/cycle8"/>
    <dgm:cxn modelId="{3F7BF8ED-D87D-4059-9215-0C9589F5F99E}" type="presOf" srcId="{42050724-6F45-4C6C-AABF-02D6723FF557}" destId="{3DA5C33D-14CA-48C2-8EDF-CA0CD363B721}" srcOrd="0" destOrd="0" presId="urn:microsoft.com/office/officeart/2005/8/layout/cycle8"/>
    <dgm:cxn modelId="{6B39A9E2-ED84-4C74-94D1-365DE2B8433E}" type="presOf" srcId="{DBB65ABF-CFA9-4457-8A36-72FA835508FD}" destId="{6BC80D2D-532E-434D-B368-51A4881641DC}" srcOrd="0" destOrd="0" presId="urn:microsoft.com/office/officeart/2005/8/layout/cycle8"/>
    <dgm:cxn modelId="{84FE6906-0E89-4424-A6DD-E06D95FCAA42}" type="presParOf" srcId="{480330A0-3AC0-44E0-A02F-8817D6601264}" destId="{FDCF93A2-8060-4FE0-BCAC-52A2AB2CC761}" srcOrd="0" destOrd="0" presId="urn:microsoft.com/office/officeart/2005/8/layout/cycle8"/>
    <dgm:cxn modelId="{CCFE3676-A691-462C-B165-D627154C5B0A}" type="presParOf" srcId="{480330A0-3AC0-44E0-A02F-8817D6601264}" destId="{C5BA5EC2-5A54-4130-8CE7-31F2C19304E5}" srcOrd="1" destOrd="0" presId="urn:microsoft.com/office/officeart/2005/8/layout/cycle8"/>
    <dgm:cxn modelId="{C3BC2D6A-3001-4EAB-93DE-2697DE513F65}" type="presParOf" srcId="{480330A0-3AC0-44E0-A02F-8817D6601264}" destId="{FF845718-F109-44A0-BB45-7E02DBB2DEF7}" srcOrd="2" destOrd="0" presId="urn:microsoft.com/office/officeart/2005/8/layout/cycle8"/>
    <dgm:cxn modelId="{0D5559B8-8E38-4530-9413-138E30943A78}" type="presParOf" srcId="{480330A0-3AC0-44E0-A02F-8817D6601264}" destId="{DE51B8CE-4E83-4DA2-B506-ADA3F7239D9B}" srcOrd="3" destOrd="0" presId="urn:microsoft.com/office/officeart/2005/8/layout/cycle8"/>
    <dgm:cxn modelId="{8ABDAC2F-502A-45C9-9181-FAD77BA6C3B2}" type="presParOf" srcId="{480330A0-3AC0-44E0-A02F-8817D6601264}" destId="{6BC80D2D-532E-434D-B368-51A4881641DC}" srcOrd="4" destOrd="0" presId="urn:microsoft.com/office/officeart/2005/8/layout/cycle8"/>
    <dgm:cxn modelId="{FFF14CC8-47E0-4A94-8948-407CB2ED8564}" type="presParOf" srcId="{480330A0-3AC0-44E0-A02F-8817D6601264}" destId="{C06BD018-7F3E-42BF-B9CE-4FDB2BD81DB1}" srcOrd="5" destOrd="0" presId="urn:microsoft.com/office/officeart/2005/8/layout/cycle8"/>
    <dgm:cxn modelId="{6D177230-EC8B-4DB0-A077-768B0803F02A}" type="presParOf" srcId="{480330A0-3AC0-44E0-A02F-8817D6601264}" destId="{8AC06325-8305-49EE-BA15-9246C7080EC1}" srcOrd="6" destOrd="0" presId="urn:microsoft.com/office/officeart/2005/8/layout/cycle8"/>
    <dgm:cxn modelId="{4CB85850-D45D-4254-86F8-0E7CA00376A6}" type="presParOf" srcId="{480330A0-3AC0-44E0-A02F-8817D6601264}" destId="{AFC88A6B-695A-45BE-9E56-2213D25A1B02}" srcOrd="7" destOrd="0" presId="urn:microsoft.com/office/officeart/2005/8/layout/cycle8"/>
    <dgm:cxn modelId="{FB2B2618-816C-4A6E-A596-256AE4B5A6F6}" type="presParOf" srcId="{480330A0-3AC0-44E0-A02F-8817D6601264}" destId="{3DA5C33D-14CA-48C2-8EDF-CA0CD363B721}" srcOrd="8" destOrd="0" presId="urn:microsoft.com/office/officeart/2005/8/layout/cycle8"/>
    <dgm:cxn modelId="{C0217158-386D-4A7C-A056-4A98AB71A131}" type="presParOf" srcId="{480330A0-3AC0-44E0-A02F-8817D6601264}" destId="{1DCEA95E-1387-4222-AAD8-87FD0BBB629C}" srcOrd="9" destOrd="0" presId="urn:microsoft.com/office/officeart/2005/8/layout/cycle8"/>
    <dgm:cxn modelId="{96257397-1D45-4C33-96CE-1A002405BB97}" type="presParOf" srcId="{480330A0-3AC0-44E0-A02F-8817D6601264}" destId="{C1089444-6222-4821-B6AD-F326F6FFDA5E}" srcOrd="10" destOrd="0" presId="urn:microsoft.com/office/officeart/2005/8/layout/cycle8"/>
    <dgm:cxn modelId="{F435ABC3-E834-4C1B-9CC5-F89A54E8E3F9}" type="presParOf" srcId="{480330A0-3AC0-44E0-A02F-8817D6601264}" destId="{BF305A28-73E3-4C8C-B297-785E4238EB1E}" srcOrd="11" destOrd="0" presId="urn:microsoft.com/office/officeart/2005/8/layout/cycle8"/>
    <dgm:cxn modelId="{38B70319-A47C-48D7-A206-97481EB43418}" type="presParOf" srcId="{480330A0-3AC0-44E0-A02F-8817D6601264}" destId="{9F27B8A9-FB69-4E7E-AFE8-8ADD7A81F69A}" srcOrd="12" destOrd="0" presId="urn:microsoft.com/office/officeart/2005/8/layout/cycle8"/>
    <dgm:cxn modelId="{2FECF3AF-E98F-4BBC-BDA4-4C3B399C61C4}" type="presParOf" srcId="{480330A0-3AC0-44E0-A02F-8817D6601264}" destId="{CF52251B-D410-4026-967C-30B5700FBDEE}" srcOrd="13" destOrd="0" presId="urn:microsoft.com/office/officeart/2005/8/layout/cycle8"/>
    <dgm:cxn modelId="{CF3D22B2-5D6D-4AA9-90D7-0EBB1DB24728}" type="presParOf" srcId="{480330A0-3AC0-44E0-A02F-8817D6601264}" destId="{F896AF88-4030-4E4E-8FC3-472A1AC767ED}" srcOrd="14" destOrd="0" presId="urn:microsoft.com/office/officeart/2005/8/layout/cycle8"/>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02E5CA9-04D1-44E5-AEB6-BD765B35B0D5}">
      <dsp:nvSpPr>
        <dsp:cNvPr id="0" name=""/>
        <dsp:cNvSpPr/>
      </dsp:nvSpPr>
      <dsp:spPr>
        <a:xfrm>
          <a:off x="2857" y="7831"/>
          <a:ext cx="1095374" cy="43815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zh-CN" altLang="en-US" sz="1050" kern="1200" dirty="0" smtClean="0"/>
            <a:t>通用设备制造业</a:t>
          </a:r>
          <a:endParaRPr lang="zh-CN" altLang="en-US" sz="1050" kern="1200" dirty="0"/>
        </a:p>
      </dsp:txBody>
      <dsp:txXfrm>
        <a:off x="2857" y="7831"/>
        <a:ext cx="1095374" cy="438150"/>
      </dsp:txXfrm>
    </dsp:sp>
    <dsp:sp modelId="{657BB168-78B9-49B9-B906-1D073BD7BA5D}">
      <dsp:nvSpPr>
        <dsp:cNvPr id="0" name=""/>
        <dsp:cNvSpPr/>
      </dsp:nvSpPr>
      <dsp:spPr>
        <a:xfrm>
          <a:off x="2857" y="445981"/>
          <a:ext cx="1095374" cy="96624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机床、锅炉、轴承、阀门、通用件、铸件</a:t>
          </a:r>
          <a:endParaRPr lang="zh-CN" altLang="en-US" sz="1100" kern="1200" dirty="0"/>
        </a:p>
      </dsp:txBody>
      <dsp:txXfrm>
        <a:off x="2857" y="445981"/>
        <a:ext cx="1095374" cy="966240"/>
      </dsp:txXfrm>
    </dsp:sp>
    <dsp:sp modelId="{87F90AA5-A140-4573-967D-C99F65A4EDEE}">
      <dsp:nvSpPr>
        <dsp:cNvPr id="0" name=""/>
        <dsp:cNvSpPr/>
      </dsp:nvSpPr>
      <dsp:spPr>
        <a:xfrm>
          <a:off x="1251585" y="7831"/>
          <a:ext cx="1095374" cy="438150"/>
        </a:xfrm>
        <a:prstGeom prst="rect">
          <a:avLst/>
        </a:prstGeom>
        <a:solidFill>
          <a:schemeClr val="accent5">
            <a:hueOff val="-3245016"/>
            <a:satOff val="1732"/>
            <a:lumOff val="-7549"/>
            <a:alphaOff val="0"/>
          </a:schemeClr>
        </a:solidFill>
        <a:ln w="25400" cap="flat" cmpd="sng" algn="ctr">
          <a:solidFill>
            <a:schemeClr val="accent5">
              <a:hueOff val="-3245016"/>
              <a:satOff val="1732"/>
              <a:lumOff val="-7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zh-CN" altLang="en-US" sz="1050" kern="1200" dirty="0" smtClean="0"/>
            <a:t>专用设备制造业</a:t>
          </a:r>
          <a:endParaRPr lang="zh-CN" altLang="en-US" sz="1050" kern="1200" dirty="0"/>
        </a:p>
      </dsp:txBody>
      <dsp:txXfrm>
        <a:off x="1251585" y="7831"/>
        <a:ext cx="1095374" cy="438150"/>
      </dsp:txXfrm>
    </dsp:sp>
    <dsp:sp modelId="{83C189A6-421C-401A-AA69-CD61DD54E2A0}">
      <dsp:nvSpPr>
        <dsp:cNvPr id="0" name=""/>
        <dsp:cNvSpPr/>
      </dsp:nvSpPr>
      <dsp:spPr>
        <a:xfrm>
          <a:off x="1251585" y="445981"/>
          <a:ext cx="1095374" cy="966240"/>
        </a:xfrm>
        <a:prstGeom prst="rect">
          <a:avLst/>
        </a:prstGeom>
        <a:solidFill>
          <a:schemeClr val="accent5">
            <a:tint val="40000"/>
            <a:alpha val="90000"/>
            <a:hueOff val="-3277360"/>
            <a:satOff val="-1523"/>
            <a:lumOff val="-1746"/>
            <a:alphaOff val="0"/>
          </a:schemeClr>
        </a:solidFill>
        <a:ln w="25400" cap="flat" cmpd="sng" algn="ctr">
          <a:solidFill>
            <a:schemeClr val="accent5">
              <a:tint val="40000"/>
              <a:alpha val="90000"/>
              <a:hueOff val="-3277360"/>
              <a:satOff val="-1523"/>
              <a:lumOff val="-1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工程机械、纺机、农机、矿机</a:t>
          </a:r>
          <a:endParaRPr lang="zh-CN" altLang="en-US" sz="1200" kern="1200" dirty="0"/>
        </a:p>
      </dsp:txBody>
      <dsp:txXfrm>
        <a:off x="1251585" y="445981"/>
        <a:ext cx="1095374" cy="966240"/>
      </dsp:txXfrm>
    </dsp:sp>
    <dsp:sp modelId="{218688BD-4ABD-42B2-9412-CA3EC3330460}">
      <dsp:nvSpPr>
        <dsp:cNvPr id="0" name=""/>
        <dsp:cNvSpPr/>
      </dsp:nvSpPr>
      <dsp:spPr>
        <a:xfrm>
          <a:off x="2500312" y="7831"/>
          <a:ext cx="1095374" cy="438150"/>
        </a:xfrm>
        <a:prstGeom prst="rect">
          <a:avLst/>
        </a:prstGeom>
        <a:solidFill>
          <a:schemeClr val="accent5">
            <a:hueOff val="-6490032"/>
            <a:satOff val="3463"/>
            <a:lumOff val="-15098"/>
            <a:alphaOff val="0"/>
          </a:schemeClr>
        </a:solidFill>
        <a:ln w="25400" cap="flat" cmpd="sng" algn="ctr">
          <a:solidFill>
            <a:schemeClr val="accent5">
              <a:hueOff val="-6490032"/>
              <a:satOff val="3463"/>
              <a:lumOff val="-150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zh-CN" altLang="en-US" sz="1050" kern="1200" dirty="0" smtClean="0"/>
            <a:t>电气机械及器材设备制造业</a:t>
          </a:r>
          <a:endParaRPr lang="zh-CN" altLang="en-US" sz="1050" kern="1200" dirty="0"/>
        </a:p>
      </dsp:txBody>
      <dsp:txXfrm>
        <a:off x="2500312" y="7831"/>
        <a:ext cx="1095374" cy="438150"/>
      </dsp:txXfrm>
    </dsp:sp>
    <dsp:sp modelId="{037D9884-268F-45E6-A318-FFED94DBC937}">
      <dsp:nvSpPr>
        <dsp:cNvPr id="0" name=""/>
        <dsp:cNvSpPr/>
      </dsp:nvSpPr>
      <dsp:spPr>
        <a:xfrm>
          <a:off x="2500312" y="445981"/>
          <a:ext cx="1095374" cy="966240"/>
        </a:xfrm>
        <a:prstGeom prst="rect">
          <a:avLst/>
        </a:prstGeom>
        <a:solidFill>
          <a:schemeClr val="accent5">
            <a:tint val="40000"/>
            <a:alpha val="90000"/>
            <a:hueOff val="-6554721"/>
            <a:satOff val="-3045"/>
            <a:lumOff val="-3492"/>
            <a:alphaOff val="0"/>
          </a:schemeClr>
        </a:solidFill>
        <a:ln w="25400" cap="flat" cmpd="sng" algn="ctr">
          <a:solidFill>
            <a:schemeClr val="accent5">
              <a:tint val="40000"/>
              <a:alpha val="90000"/>
              <a:hueOff val="-6554721"/>
              <a:satOff val="-3045"/>
              <a:lumOff val="-34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t>电力设备、电机、照明器具</a:t>
          </a:r>
          <a:endParaRPr lang="zh-CN" altLang="en-US" sz="1200" kern="1200" dirty="0"/>
        </a:p>
      </dsp:txBody>
      <dsp:txXfrm>
        <a:off x="2500312" y="445981"/>
        <a:ext cx="1095374" cy="966240"/>
      </dsp:txXfrm>
    </dsp:sp>
    <dsp:sp modelId="{AD526664-7550-4410-B372-BCAB539EC964}">
      <dsp:nvSpPr>
        <dsp:cNvPr id="0" name=""/>
        <dsp:cNvSpPr/>
      </dsp:nvSpPr>
      <dsp:spPr>
        <a:xfrm>
          <a:off x="3749040" y="7831"/>
          <a:ext cx="1095374" cy="438150"/>
        </a:xfrm>
        <a:prstGeom prst="rect">
          <a:avLst/>
        </a:prstGeom>
        <a:solidFill>
          <a:schemeClr val="accent5">
            <a:hueOff val="-9735049"/>
            <a:satOff val="5195"/>
            <a:lumOff val="-22647"/>
            <a:alphaOff val="0"/>
          </a:schemeClr>
        </a:solidFill>
        <a:ln w="25400" cap="flat" cmpd="sng" algn="ctr">
          <a:solidFill>
            <a:schemeClr val="accent5">
              <a:hueOff val="-9735049"/>
              <a:satOff val="5195"/>
              <a:lumOff val="-22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zh-CN" altLang="en-US" sz="1050" kern="1200" dirty="0" smtClean="0"/>
            <a:t>仪器仪表制造业</a:t>
          </a:r>
          <a:endParaRPr lang="zh-CN" altLang="en-US" sz="1050" kern="1200" dirty="0"/>
        </a:p>
      </dsp:txBody>
      <dsp:txXfrm>
        <a:off x="3749040" y="7831"/>
        <a:ext cx="1095374" cy="438150"/>
      </dsp:txXfrm>
    </dsp:sp>
    <dsp:sp modelId="{57999280-C26D-4F6E-8738-C2C732926959}">
      <dsp:nvSpPr>
        <dsp:cNvPr id="0" name=""/>
        <dsp:cNvSpPr/>
      </dsp:nvSpPr>
      <dsp:spPr>
        <a:xfrm>
          <a:off x="3749040" y="445981"/>
          <a:ext cx="1095374" cy="966240"/>
        </a:xfrm>
        <a:prstGeom prst="rect">
          <a:avLst/>
        </a:prstGeom>
        <a:solidFill>
          <a:schemeClr val="accent5">
            <a:tint val="40000"/>
            <a:alpha val="90000"/>
            <a:hueOff val="-9832081"/>
            <a:satOff val="-4568"/>
            <a:lumOff val="-5237"/>
            <a:alphaOff val="0"/>
          </a:schemeClr>
        </a:solidFill>
        <a:ln w="25400" cap="flat" cmpd="sng" algn="ctr">
          <a:solidFill>
            <a:schemeClr val="accent5">
              <a:tint val="40000"/>
              <a:alpha val="90000"/>
              <a:hueOff val="-9832081"/>
              <a:satOff val="-4568"/>
              <a:lumOff val="-52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t>仪器、仪表、办公设备、计量器具</a:t>
          </a:r>
          <a:endParaRPr lang="zh-CN" altLang="en-US" sz="1100" kern="1200" dirty="0"/>
        </a:p>
      </dsp:txBody>
      <dsp:txXfrm>
        <a:off x="3749040" y="445981"/>
        <a:ext cx="1095374" cy="966240"/>
      </dsp:txXfrm>
    </dsp:sp>
    <dsp:sp modelId="{50C81FE6-8E9E-4FBF-8F42-D3550F2B3490}">
      <dsp:nvSpPr>
        <dsp:cNvPr id="0" name=""/>
        <dsp:cNvSpPr/>
      </dsp:nvSpPr>
      <dsp:spPr>
        <a:xfrm>
          <a:off x="4997767" y="7831"/>
          <a:ext cx="1095374" cy="438150"/>
        </a:xfrm>
        <a:prstGeom prst="rect">
          <a:avLst/>
        </a:prstGeom>
        <a:solidFill>
          <a:schemeClr val="accent5">
            <a:hueOff val="-12980065"/>
            <a:satOff val="6926"/>
            <a:lumOff val="-30196"/>
            <a:alphaOff val="0"/>
          </a:schemeClr>
        </a:solidFill>
        <a:ln w="25400" cap="flat" cmpd="sng" algn="ctr">
          <a:solidFill>
            <a:schemeClr val="accent5">
              <a:hueOff val="-12980065"/>
              <a:satOff val="6926"/>
              <a:lumOff val="-30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66725">
            <a:lnSpc>
              <a:spcPct val="90000"/>
            </a:lnSpc>
            <a:spcBef>
              <a:spcPct val="0"/>
            </a:spcBef>
            <a:spcAft>
              <a:spcPct val="35000"/>
            </a:spcAft>
          </a:pPr>
          <a:r>
            <a:rPr lang="zh-CN" altLang="en-US" sz="1050" kern="1200" dirty="0" smtClean="0"/>
            <a:t>金属制品制造业</a:t>
          </a:r>
          <a:endParaRPr lang="zh-CN" altLang="en-US" sz="1050" kern="1200" dirty="0"/>
        </a:p>
      </dsp:txBody>
      <dsp:txXfrm>
        <a:off x="4997767" y="7831"/>
        <a:ext cx="1095374" cy="438150"/>
      </dsp:txXfrm>
    </dsp:sp>
    <dsp:sp modelId="{07441B47-3F85-4DD9-BECA-3A09B80E619A}">
      <dsp:nvSpPr>
        <dsp:cNvPr id="0" name=""/>
        <dsp:cNvSpPr/>
      </dsp:nvSpPr>
      <dsp:spPr>
        <a:xfrm>
          <a:off x="4997767" y="445981"/>
          <a:ext cx="1095374" cy="966240"/>
        </a:xfrm>
        <a:prstGeom prst="rect">
          <a:avLst/>
        </a:prstGeom>
        <a:solidFill>
          <a:schemeClr val="accent5">
            <a:tint val="40000"/>
            <a:alpha val="90000"/>
            <a:hueOff val="-13109442"/>
            <a:satOff val="-6090"/>
            <a:lumOff val="-6983"/>
            <a:alphaOff val="0"/>
          </a:schemeClr>
        </a:solidFill>
        <a:ln w="25400" cap="flat" cmpd="sng" algn="ctr">
          <a:solidFill>
            <a:schemeClr val="accent5">
              <a:tint val="40000"/>
              <a:alpha val="90000"/>
              <a:hueOff val="-13109442"/>
              <a:satOff val="-6090"/>
              <a:lumOff val="-69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zh-CN" altLang="en-US" sz="1000" kern="1200" dirty="0" smtClean="0"/>
            <a:t>结构性金属制品、金属工具、集装箱及金属包装容器等</a:t>
          </a:r>
          <a:endParaRPr lang="zh-CN" altLang="en-US" sz="1000" kern="1200" dirty="0"/>
        </a:p>
      </dsp:txBody>
      <dsp:txXfrm>
        <a:off x="4997767" y="445981"/>
        <a:ext cx="1095374" cy="96624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80054A2-31C5-4C6C-9C0F-FCE57185168C}">
      <dsp:nvSpPr>
        <dsp:cNvPr id="0" name=""/>
        <dsp:cNvSpPr/>
      </dsp:nvSpPr>
      <dsp:spPr>
        <a:xfrm rot="5400000">
          <a:off x="-129178" y="157973"/>
          <a:ext cx="861189" cy="602832"/>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t>柔性化</a:t>
          </a:r>
          <a:endParaRPr lang="zh-CN" altLang="en-US" sz="1200" kern="1200" dirty="0"/>
        </a:p>
      </dsp:txBody>
      <dsp:txXfrm rot="5400000">
        <a:off x="-129178" y="157973"/>
        <a:ext cx="861189" cy="602832"/>
      </dsp:txXfrm>
    </dsp:sp>
    <dsp:sp modelId="{EE1A7DEA-32BC-4C02-9E52-347B47CB1ABE}">
      <dsp:nvSpPr>
        <dsp:cNvPr id="0" name=""/>
        <dsp:cNvSpPr/>
      </dsp:nvSpPr>
      <dsp:spPr>
        <a:xfrm rot="5400000">
          <a:off x="3045865" y="-2428505"/>
          <a:ext cx="559773" cy="5445839"/>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使工艺装备与工艺路线能适应于生产各种产品的需要</a:t>
          </a:r>
          <a:endParaRPr lang="zh-CN" altLang="en-US" sz="1200" kern="1200" dirty="0"/>
        </a:p>
      </dsp:txBody>
      <dsp:txXfrm rot="5400000">
        <a:off x="3045865" y="-2428505"/>
        <a:ext cx="559773" cy="5445839"/>
      </dsp:txXfrm>
    </dsp:sp>
    <dsp:sp modelId="{E221B44E-EC7E-47DB-BAA2-77852638422C}">
      <dsp:nvSpPr>
        <dsp:cNvPr id="0" name=""/>
        <dsp:cNvSpPr/>
      </dsp:nvSpPr>
      <dsp:spPr>
        <a:xfrm rot="5400000">
          <a:off x="-129178" y="809851"/>
          <a:ext cx="861189" cy="602832"/>
        </a:xfrm>
        <a:prstGeom prst="chevron">
          <a:avLst/>
        </a:prstGeom>
        <a:solidFill>
          <a:schemeClr val="accent5">
            <a:hueOff val="-4326688"/>
            <a:satOff val="2309"/>
            <a:lumOff val="-10065"/>
            <a:alphaOff val="0"/>
          </a:schemeClr>
        </a:solidFill>
        <a:ln w="25400" cap="flat" cmpd="sng" algn="ctr">
          <a:solidFill>
            <a:schemeClr val="accent5">
              <a:hueOff val="-4326688"/>
              <a:satOff val="2309"/>
              <a:lumOff val="-100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t>灵捷化</a:t>
          </a:r>
          <a:endParaRPr lang="zh-CN" altLang="en-US" sz="1200" kern="1200" dirty="0"/>
        </a:p>
      </dsp:txBody>
      <dsp:txXfrm rot="5400000">
        <a:off x="-129178" y="809851"/>
        <a:ext cx="861189" cy="602832"/>
      </dsp:txXfrm>
    </dsp:sp>
    <dsp:sp modelId="{4ED66A60-1AC7-44EA-9A5A-FBB0E29ACE5C}">
      <dsp:nvSpPr>
        <dsp:cNvPr id="0" name=""/>
        <dsp:cNvSpPr/>
      </dsp:nvSpPr>
      <dsp:spPr>
        <a:xfrm rot="5400000">
          <a:off x="3045865" y="-1767240"/>
          <a:ext cx="559773" cy="5445839"/>
        </a:xfrm>
        <a:prstGeom prst="round2SameRect">
          <a:avLst/>
        </a:prstGeom>
        <a:solidFill>
          <a:schemeClr val="lt1">
            <a:alpha val="90000"/>
            <a:hueOff val="0"/>
            <a:satOff val="0"/>
            <a:lumOff val="0"/>
            <a:alphaOff val="0"/>
          </a:schemeClr>
        </a:solidFill>
        <a:ln w="25400" cap="flat" cmpd="sng" algn="ctr">
          <a:solidFill>
            <a:schemeClr val="accent5">
              <a:hueOff val="-4326688"/>
              <a:satOff val="2309"/>
              <a:lumOff val="-100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使生产力推向市场准备时间为最短，使工厂机械灵活转向</a:t>
          </a:r>
          <a:endParaRPr lang="zh-CN" altLang="en-US" sz="1200" kern="1200" dirty="0"/>
        </a:p>
      </dsp:txBody>
      <dsp:txXfrm rot="5400000">
        <a:off x="3045865" y="-1767240"/>
        <a:ext cx="559773" cy="5445839"/>
      </dsp:txXfrm>
    </dsp:sp>
    <dsp:sp modelId="{647A2A11-3CEC-4A4C-AF42-4834C560946F}">
      <dsp:nvSpPr>
        <dsp:cNvPr id="0" name=""/>
        <dsp:cNvSpPr/>
      </dsp:nvSpPr>
      <dsp:spPr>
        <a:xfrm rot="5400000">
          <a:off x="-129178" y="1480029"/>
          <a:ext cx="861189" cy="602832"/>
        </a:xfrm>
        <a:prstGeom prst="chevron">
          <a:avLst/>
        </a:prstGeom>
        <a:solidFill>
          <a:schemeClr val="accent5">
            <a:hueOff val="-8653377"/>
            <a:satOff val="4617"/>
            <a:lumOff val="-20131"/>
            <a:alphaOff val="0"/>
          </a:schemeClr>
        </a:solidFill>
        <a:ln w="25400" cap="flat" cmpd="sng" algn="ctr">
          <a:solidFill>
            <a:schemeClr val="accent5">
              <a:hueOff val="-8653377"/>
              <a:satOff val="4617"/>
              <a:lumOff val="-20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smtClean="0"/>
            <a:t>智能化</a:t>
          </a:r>
          <a:endParaRPr lang="zh-CN" altLang="en-US" sz="1200" kern="1200" dirty="0"/>
        </a:p>
      </dsp:txBody>
      <dsp:txXfrm rot="5400000">
        <a:off x="-129178" y="1480029"/>
        <a:ext cx="861189" cy="602832"/>
      </dsp:txXfrm>
    </dsp:sp>
    <dsp:sp modelId="{F66F2CF8-EF4A-46EB-986C-6F32F3E18979}">
      <dsp:nvSpPr>
        <dsp:cNvPr id="0" name=""/>
        <dsp:cNvSpPr/>
      </dsp:nvSpPr>
      <dsp:spPr>
        <a:xfrm rot="5400000">
          <a:off x="3045865" y="-1104727"/>
          <a:ext cx="559773" cy="5445839"/>
        </a:xfrm>
        <a:prstGeom prst="round2SameRect">
          <a:avLst/>
        </a:prstGeom>
        <a:solidFill>
          <a:schemeClr val="lt1">
            <a:alpha val="90000"/>
            <a:hueOff val="0"/>
            <a:satOff val="0"/>
            <a:lumOff val="0"/>
            <a:alphaOff val="0"/>
          </a:schemeClr>
        </a:solidFill>
        <a:ln w="25400" cap="flat" cmpd="sng" algn="ctr">
          <a:solidFill>
            <a:schemeClr val="accent5">
              <a:hueOff val="-8653377"/>
              <a:satOff val="4617"/>
              <a:lumOff val="-201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柔性自动化的重要组成部分，它是柔性自动化的新发展和延伸</a:t>
          </a:r>
          <a:endParaRPr lang="zh-CN" altLang="en-US" sz="1200" kern="1200" dirty="0"/>
        </a:p>
      </dsp:txBody>
      <dsp:txXfrm rot="5400000">
        <a:off x="3045865" y="-1104727"/>
        <a:ext cx="559773" cy="5445839"/>
      </dsp:txXfrm>
    </dsp:sp>
    <dsp:sp modelId="{A9A289A1-D10B-4104-98F2-D069A58045DE}">
      <dsp:nvSpPr>
        <dsp:cNvPr id="0" name=""/>
        <dsp:cNvSpPr/>
      </dsp:nvSpPr>
      <dsp:spPr>
        <a:xfrm rot="5400000">
          <a:off x="-129178" y="2155081"/>
          <a:ext cx="861189" cy="602832"/>
        </a:xfrm>
        <a:prstGeom prst="chevron">
          <a:avLst/>
        </a:prstGeom>
        <a:solidFill>
          <a:schemeClr val="accent5">
            <a:hueOff val="-12980065"/>
            <a:satOff val="6926"/>
            <a:lumOff val="-30196"/>
            <a:alphaOff val="0"/>
          </a:schemeClr>
        </a:solidFill>
        <a:ln w="25400" cap="flat" cmpd="sng" algn="ctr">
          <a:solidFill>
            <a:schemeClr val="accent5">
              <a:hueOff val="-12980065"/>
              <a:satOff val="6926"/>
              <a:lumOff val="-30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b="1" kern="1200" dirty="0" smtClean="0"/>
            <a:t>信息化</a:t>
          </a:r>
          <a:endParaRPr lang="zh-CN" altLang="en-US" sz="1200" kern="1200" dirty="0"/>
        </a:p>
      </dsp:txBody>
      <dsp:txXfrm rot="5400000">
        <a:off x="-129178" y="2155081"/>
        <a:ext cx="861189" cy="602832"/>
      </dsp:txXfrm>
    </dsp:sp>
    <dsp:sp modelId="{115E1575-F6FA-4303-BB7B-2C74D476B677}">
      <dsp:nvSpPr>
        <dsp:cNvPr id="0" name=""/>
        <dsp:cNvSpPr/>
      </dsp:nvSpPr>
      <dsp:spPr>
        <a:xfrm rot="5400000">
          <a:off x="3045865" y="-429675"/>
          <a:ext cx="559773" cy="5445839"/>
        </a:xfrm>
        <a:prstGeom prst="round2SameRect">
          <a:avLst/>
        </a:prstGeom>
        <a:solidFill>
          <a:schemeClr val="lt1">
            <a:alpha val="90000"/>
            <a:hueOff val="0"/>
            <a:satOff val="0"/>
            <a:lumOff val="0"/>
            <a:alphaOff val="0"/>
          </a:schemeClr>
        </a:solidFill>
        <a:ln w="25400" cap="flat" cmpd="sng" algn="ctr">
          <a:solidFill>
            <a:schemeClr val="accent5">
              <a:hueOff val="-12980065"/>
              <a:satOff val="6926"/>
              <a:lumOff val="-30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t>机械制造业将是由信息主导的，并采用先进生产模式、先进制造系统、先进制造技术和先进组织合理方式的全新的机械制造业</a:t>
          </a:r>
          <a:endParaRPr lang="zh-CN" altLang="en-US" sz="1200" kern="1200" dirty="0"/>
        </a:p>
      </dsp:txBody>
      <dsp:txXfrm rot="5400000">
        <a:off x="3045865" y="-429675"/>
        <a:ext cx="559773" cy="544583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DE2A763-2288-4C15-99C6-EF688EC44D9E}">
      <dsp:nvSpPr>
        <dsp:cNvPr id="0" name=""/>
        <dsp:cNvSpPr/>
      </dsp:nvSpPr>
      <dsp:spPr>
        <a:xfrm>
          <a:off x="255101" y="12295"/>
          <a:ext cx="3129289" cy="35224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zh-CN" altLang="en-US" sz="1200" kern="1200" dirty="0" smtClean="0"/>
            <a:t>关键特性</a:t>
          </a:r>
          <a:endParaRPr lang="en-US" sz="1200" kern="1200" dirty="0"/>
        </a:p>
      </dsp:txBody>
      <dsp:txXfrm>
        <a:off x="255101" y="12295"/>
        <a:ext cx="3129289" cy="352248"/>
      </dsp:txXfrm>
    </dsp:sp>
    <dsp:sp modelId="{AA294F93-D639-43DD-935D-1ACF3BEE07E2}">
      <dsp:nvSpPr>
        <dsp:cNvPr id="0" name=""/>
        <dsp:cNvSpPr/>
      </dsp:nvSpPr>
      <dsp:spPr>
        <a:xfrm>
          <a:off x="255101" y="376838"/>
          <a:ext cx="3129289" cy="1612001"/>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zh-CN" altLang="en-US" sz="900" kern="1200" dirty="0" smtClean="0"/>
            <a:t>提供完整的维修服务应用：请求、协议、服务单、结算、费用等作业</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dirty="0" smtClean="0"/>
            <a:t>支持基于单品的主动服务</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dirty="0" smtClean="0"/>
            <a:t>支持服务管理中现场、返修、返厂流程</a:t>
          </a:r>
          <a:endParaRPr lang="zh-CN" altLang="en-US" sz="900" kern="1200" dirty="0"/>
        </a:p>
      </dsp:txBody>
      <dsp:txXfrm>
        <a:off x="255101" y="376838"/>
        <a:ext cx="3129289" cy="1612001"/>
      </dsp:txXfrm>
    </dsp:sp>
    <dsp:sp modelId="{43028863-194C-4DBC-ABDD-2F07E85B98B2}">
      <dsp:nvSpPr>
        <dsp:cNvPr id="0" name=""/>
        <dsp:cNvSpPr/>
      </dsp:nvSpPr>
      <dsp:spPr>
        <a:xfrm>
          <a:off x="3567422" y="12295"/>
          <a:ext cx="3129289" cy="352248"/>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zh-CN" altLang="en-US" sz="1200" kern="1200" dirty="0" smtClean="0"/>
            <a:t>应用价值</a:t>
          </a:r>
          <a:endParaRPr lang="zh-CN" altLang="en-US" sz="1200" kern="1200" dirty="0"/>
        </a:p>
      </dsp:txBody>
      <dsp:txXfrm>
        <a:off x="3567422" y="12295"/>
        <a:ext cx="3129289" cy="352248"/>
      </dsp:txXfrm>
    </dsp:sp>
    <dsp:sp modelId="{B16C30D1-48AF-4EFB-B77E-017D96F78F9A}">
      <dsp:nvSpPr>
        <dsp:cNvPr id="0" name=""/>
        <dsp:cNvSpPr/>
      </dsp:nvSpPr>
      <dsp:spPr>
        <a:xfrm>
          <a:off x="3567422" y="364543"/>
          <a:ext cx="3129289" cy="161200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rtl="0">
            <a:lnSpc>
              <a:spcPct val="90000"/>
            </a:lnSpc>
            <a:spcBef>
              <a:spcPct val="0"/>
            </a:spcBef>
            <a:spcAft>
              <a:spcPct val="15000"/>
            </a:spcAft>
            <a:buChar char="••"/>
          </a:pPr>
          <a:r>
            <a:rPr lang="zh-CN" altLang="en-US" sz="900" kern="1200" dirty="0" smtClean="0"/>
            <a:t>通过服务管理帮助企业建立主动服务的自动化触发和全流程的管理监控</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dirty="0" smtClean="0"/>
            <a:t>支持服务管理的全流程，以及发生的收入、费用、材料明确的记录下来，从而提升了企业进一步提高客户满意度的能力</a:t>
          </a:r>
          <a:endParaRPr lang="zh-CN" altLang="en-US" sz="900" kern="1200" dirty="0"/>
        </a:p>
        <a:p>
          <a:pPr marL="57150" lvl="1" indent="-57150" algn="l" defTabSz="400050" rtl="0">
            <a:lnSpc>
              <a:spcPct val="90000"/>
            </a:lnSpc>
            <a:spcBef>
              <a:spcPct val="0"/>
            </a:spcBef>
            <a:spcAft>
              <a:spcPct val="15000"/>
            </a:spcAft>
            <a:buChar char="••"/>
          </a:pPr>
          <a:r>
            <a:rPr lang="zh-CN" altLang="en-US" sz="900" kern="1200" dirty="0" smtClean="0"/>
            <a:t>通过服务到期提醒、回访自动提醒为手段，以服务回访、产品质量分析为决策依据，最终达到提高企业整体服务质量的核心的</a:t>
          </a:r>
          <a:endParaRPr lang="zh-CN" altLang="en-US" sz="900" kern="1200" dirty="0"/>
        </a:p>
      </dsp:txBody>
      <dsp:txXfrm>
        <a:off x="3567422" y="364543"/>
        <a:ext cx="3129289" cy="161200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DE2A763-2288-4C15-99C6-EF688EC44D9E}">
      <dsp:nvSpPr>
        <dsp:cNvPr id="0" name=""/>
        <dsp:cNvSpPr/>
      </dsp:nvSpPr>
      <dsp:spPr>
        <a:xfrm>
          <a:off x="180426" y="0"/>
          <a:ext cx="3546241" cy="343573"/>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zh-CN" altLang="en-US" sz="1200" kern="1200" dirty="0" smtClean="0"/>
            <a:t>关键特性</a:t>
          </a:r>
          <a:endParaRPr lang="en-US" sz="1200" kern="1200" dirty="0"/>
        </a:p>
      </dsp:txBody>
      <dsp:txXfrm>
        <a:off x="180426" y="0"/>
        <a:ext cx="3546241" cy="343573"/>
      </dsp:txXfrm>
    </dsp:sp>
    <dsp:sp modelId="{AA294F93-D639-43DD-935D-1ACF3BEE07E2}">
      <dsp:nvSpPr>
        <dsp:cNvPr id="0" name=""/>
        <dsp:cNvSpPr/>
      </dsp:nvSpPr>
      <dsp:spPr>
        <a:xfrm>
          <a:off x="180426" y="343573"/>
          <a:ext cx="3546241" cy="188301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zh-CN" altLang="en-US" sz="1050" kern="1200" dirty="0" smtClean="0"/>
            <a:t>提供完整的维修服务应用：请求、协议、服务单、结算、费用等作业</a:t>
          </a:r>
          <a:endParaRPr lang="zh-CN" altLang="en-US" sz="1050" kern="1200" dirty="0"/>
        </a:p>
        <a:p>
          <a:pPr marL="57150" lvl="1" indent="-57150" algn="l" defTabSz="466725" rtl="0">
            <a:lnSpc>
              <a:spcPct val="90000"/>
            </a:lnSpc>
            <a:spcBef>
              <a:spcPct val="0"/>
            </a:spcBef>
            <a:spcAft>
              <a:spcPct val="15000"/>
            </a:spcAft>
            <a:buChar char="••"/>
          </a:pPr>
          <a:r>
            <a:rPr lang="zh-CN" altLang="en-US" sz="1050" kern="1200" dirty="0" smtClean="0"/>
            <a:t>支持基于单品的主动服务</a:t>
          </a:r>
          <a:endParaRPr lang="zh-CN" altLang="en-US" sz="1050" kern="1200" dirty="0"/>
        </a:p>
        <a:p>
          <a:pPr marL="57150" lvl="1" indent="-57150" algn="l" defTabSz="466725" rtl="0">
            <a:lnSpc>
              <a:spcPct val="90000"/>
            </a:lnSpc>
            <a:spcBef>
              <a:spcPct val="0"/>
            </a:spcBef>
            <a:spcAft>
              <a:spcPct val="15000"/>
            </a:spcAft>
            <a:buChar char="••"/>
          </a:pPr>
          <a:r>
            <a:rPr lang="zh-CN" altLang="en-US" sz="1050" kern="1200" dirty="0" smtClean="0"/>
            <a:t>支持服务管理中现场、返修、返厂流程</a:t>
          </a:r>
          <a:endParaRPr lang="zh-CN" altLang="en-US" sz="1050" kern="1200" dirty="0"/>
        </a:p>
      </dsp:txBody>
      <dsp:txXfrm>
        <a:off x="180426" y="343573"/>
        <a:ext cx="3546241" cy="1883018"/>
      </dsp:txXfrm>
    </dsp:sp>
    <dsp:sp modelId="{43028863-194C-4DBC-ABDD-2F07E85B98B2}">
      <dsp:nvSpPr>
        <dsp:cNvPr id="0" name=""/>
        <dsp:cNvSpPr/>
      </dsp:nvSpPr>
      <dsp:spPr>
        <a:xfrm>
          <a:off x="4050795" y="-3800"/>
          <a:ext cx="3560925" cy="343573"/>
        </a:xfrm>
        <a:prstGeom prst="rect">
          <a:avLst/>
        </a:prstGeom>
        <a:solidFill>
          <a:schemeClr val="accent5">
            <a:hueOff val="-12980065"/>
            <a:satOff val="6926"/>
            <a:lumOff val="-30196"/>
            <a:alphaOff val="0"/>
          </a:schemeClr>
        </a:solidFill>
        <a:ln w="25400" cap="flat" cmpd="sng" algn="ctr">
          <a:solidFill>
            <a:schemeClr val="accent5">
              <a:hueOff val="-12980065"/>
              <a:satOff val="6926"/>
              <a:lumOff val="-30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a:lnSpc>
              <a:spcPct val="90000"/>
            </a:lnSpc>
            <a:spcBef>
              <a:spcPct val="0"/>
            </a:spcBef>
            <a:spcAft>
              <a:spcPct val="35000"/>
            </a:spcAft>
          </a:pPr>
          <a:r>
            <a:rPr lang="zh-CN" altLang="en-US" sz="1200" kern="1200" dirty="0" smtClean="0"/>
            <a:t>应用价值</a:t>
          </a:r>
          <a:endParaRPr lang="zh-CN" altLang="en-US" sz="1200" kern="1200" dirty="0"/>
        </a:p>
      </dsp:txBody>
      <dsp:txXfrm>
        <a:off x="4050795" y="-3800"/>
        <a:ext cx="3560925" cy="343573"/>
      </dsp:txXfrm>
    </dsp:sp>
    <dsp:sp modelId="{B16C30D1-48AF-4EFB-B77E-017D96F78F9A}">
      <dsp:nvSpPr>
        <dsp:cNvPr id="0" name=""/>
        <dsp:cNvSpPr/>
      </dsp:nvSpPr>
      <dsp:spPr>
        <a:xfrm>
          <a:off x="4050795" y="339773"/>
          <a:ext cx="3560925" cy="1890618"/>
        </a:xfrm>
        <a:prstGeom prst="rect">
          <a:avLst/>
        </a:prstGeom>
        <a:solidFill>
          <a:schemeClr val="accent5">
            <a:tint val="40000"/>
            <a:alpha val="90000"/>
            <a:hueOff val="-13109442"/>
            <a:satOff val="-6090"/>
            <a:lumOff val="-6983"/>
            <a:alphaOff val="0"/>
          </a:schemeClr>
        </a:solidFill>
        <a:ln w="25400" cap="flat" cmpd="sng" algn="ctr">
          <a:solidFill>
            <a:schemeClr val="accent5">
              <a:tint val="40000"/>
              <a:alpha val="90000"/>
              <a:hueOff val="-13109442"/>
              <a:satOff val="-6090"/>
              <a:lumOff val="-69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rtl="0">
            <a:lnSpc>
              <a:spcPct val="90000"/>
            </a:lnSpc>
            <a:spcBef>
              <a:spcPct val="0"/>
            </a:spcBef>
            <a:spcAft>
              <a:spcPct val="15000"/>
            </a:spcAft>
            <a:buChar char="••"/>
          </a:pPr>
          <a:r>
            <a:rPr lang="zh-CN" altLang="en-US" sz="1050" kern="1200" dirty="0" smtClean="0"/>
            <a:t>通过服务管理帮助企业建立主动服务的自动化触发和全流程的管理监控</a:t>
          </a:r>
          <a:endParaRPr lang="zh-CN" altLang="en-US" sz="1050" kern="1200" dirty="0"/>
        </a:p>
        <a:p>
          <a:pPr marL="57150" lvl="1" indent="-57150" algn="l" defTabSz="466725" rtl="0">
            <a:lnSpc>
              <a:spcPct val="90000"/>
            </a:lnSpc>
            <a:spcBef>
              <a:spcPct val="0"/>
            </a:spcBef>
            <a:spcAft>
              <a:spcPct val="15000"/>
            </a:spcAft>
            <a:buChar char="••"/>
          </a:pPr>
          <a:r>
            <a:rPr lang="zh-CN" altLang="en-US" sz="1050" kern="1200" dirty="0" smtClean="0"/>
            <a:t>支持服务管理的全流程，以及发生的收入、费用、材料明确的记录下来，从而提升了企业进一步提高客户满意度的能力</a:t>
          </a:r>
          <a:endParaRPr lang="zh-CN" altLang="en-US" sz="1050" kern="1200" dirty="0"/>
        </a:p>
        <a:p>
          <a:pPr marL="57150" lvl="1" indent="-57150" algn="l" defTabSz="466725" rtl="0">
            <a:lnSpc>
              <a:spcPct val="90000"/>
            </a:lnSpc>
            <a:spcBef>
              <a:spcPct val="0"/>
            </a:spcBef>
            <a:spcAft>
              <a:spcPct val="15000"/>
            </a:spcAft>
            <a:buChar char="••"/>
          </a:pPr>
          <a:r>
            <a:rPr lang="zh-CN" altLang="en-US" sz="1050" kern="1200" dirty="0" smtClean="0"/>
            <a:t>通过服务到期提醒、回访自动提醒为手段，以服务回访、产品质量分析为决策依据，最终达到提高企业整体服务质量的核心的</a:t>
          </a:r>
          <a:endParaRPr lang="zh-CN" altLang="en-US" sz="1050" kern="1200" dirty="0"/>
        </a:p>
      </dsp:txBody>
      <dsp:txXfrm>
        <a:off x="4050795" y="339773"/>
        <a:ext cx="3560925" cy="189061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DCF93A2-8060-4FE0-BCAC-52A2AB2CC761}">
      <dsp:nvSpPr>
        <dsp:cNvPr id="0" name=""/>
        <dsp:cNvSpPr/>
      </dsp:nvSpPr>
      <dsp:spPr>
        <a:xfrm>
          <a:off x="547679" y="325040"/>
          <a:ext cx="4200525" cy="420052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ts val="2100"/>
            </a:lnSpc>
            <a:spcBef>
              <a:spcPct val="0"/>
            </a:spcBef>
            <a:spcAft>
              <a:spcPct val="35000"/>
            </a:spcAft>
          </a:pPr>
          <a:r>
            <a:rPr lang="zh-CN" altLang="en-US" sz="1800" kern="1200" dirty="0" smtClean="0"/>
            <a:t>可搭建在</a:t>
          </a:r>
          <a:endParaRPr lang="en-US" altLang="zh-CN" sz="1800" kern="1200" dirty="0" smtClean="0"/>
        </a:p>
        <a:p>
          <a:pPr lvl="0" algn="ctr" defTabSz="800100">
            <a:lnSpc>
              <a:spcPts val="2100"/>
            </a:lnSpc>
            <a:spcBef>
              <a:spcPct val="0"/>
            </a:spcBef>
            <a:spcAft>
              <a:spcPct val="35000"/>
            </a:spcAft>
          </a:pPr>
          <a:r>
            <a:rPr lang="en-US" altLang="zh-CN" sz="1800" kern="1200" dirty="0" smtClean="0">
              <a:latin typeface="+mn-ea"/>
            </a:rPr>
            <a:t>U8All-in-One</a:t>
          </a:r>
        </a:p>
        <a:p>
          <a:pPr lvl="0" algn="ctr" defTabSz="800100">
            <a:lnSpc>
              <a:spcPts val="2100"/>
            </a:lnSpc>
            <a:spcBef>
              <a:spcPct val="0"/>
            </a:spcBef>
            <a:spcAft>
              <a:spcPct val="35000"/>
            </a:spcAft>
          </a:pPr>
          <a:r>
            <a:rPr lang="zh-CN" altLang="en-US" sz="1800" kern="1200" dirty="0" smtClean="0">
              <a:latin typeface="+mn-ea"/>
            </a:rPr>
            <a:t>基础之上</a:t>
          </a:r>
          <a:endParaRPr lang="zh-CN" altLang="en-US" sz="1800" kern="1200" dirty="0"/>
        </a:p>
      </dsp:txBody>
      <dsp:txXfrm>
        <a:off x="2761456" y="1215151"/>
        <a:ext cx="1500187" cy="1250156"/>
      </dsp:txXfrm>
    </dsp:sp>
    <dsp:sp modelId="{6BC80D2D-532E-434D-B368-51A4881641DC}">
      <dsp:nvSpPr>
        <dsp:cNvPr id="0" name=""/>
        <dsp:cNvSpPr/>
      </dsp:nvSpPr>
      <dsp:spPr>
        <a:xfrm>
          <a:off x="461168" y="475059"/>
          <a:ext cx="4200525" cy="4200525"/>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ts val="1800"/>
            </a:lnSpc>
            <a:spcBef>
              <a:spcPct val="0"/>
            </a:spcBef>
            <a:spcAft>
              <a:spcPct val="35000"/>
            </a:spcAft>
          </a:pPr>
          <a:r>
            <a:rPr lang="zh-CN" altLang="en-US" sz="1600" b="1" kern="1200" dirty="0" smtClean="0">
              <a:latin typeface="+mj-ea"/>
              <a:ea typeface="+mj-ea"/>
            </a:rPr>
            <a:t>独立应用基本特性</a:t>
          </a:r>
          <a:endParaRPr lang="en-US" altLang="zh-CN" sz="1600" b="1" kern="1200" dirty="0" smtClean="0">
            <a:latin typeface="+mj-ea"/>
            <a:ea typeface="+mj-ea"/>
          </a:endParaRPr>
        </a:p>
        <a:p>
          <a:pPr lvl="0" algn="ctr" defTabSz="711200">
            <a:lnSpc>
              <a:spcPts val="1800"/>
            </a:lnSpc>
            <a:spcBef>
              <a:spcPct val="0"/>
            </a:spcBef>
            <a:spcAft>
              <a:spcPct val="35000"/>
            </a:spcAft>
          </a:pPr>
          <a:r>
            <a:rPr lang="zh-CN" altLang="en-US" sz="1600" kern="1200" dirty="0" smtClean="0">
              <a:latin typeface="+mj-ea"/>
              <a:ea typeface="+mj-ea"/>
            </a:rPr>
            <a:t>文本会话、文件传输</a:t>
          </a:r>
          <a:endParaRPr lang="en-US" altLang="zh-CN" sz="1600" kern="1200" dirty="0" smtClean="0">
            <a:latin typeface="+mj-ea"/>
            <a:ea typeface="+mj-ea"/>
          </a:endParaRPr>
        </a:p>
        <a:p>
          <a:pPr lvl="0" algn="ctr" defTabSz="711200">
            <a:lnSpc>
              <a:spcPts val="1800"/>
            </a:lnSpc>
            <a:spcBef>
              <a:spcPct val="0"/>
            </a:spcBef>
            <a:spcAft>
              <a:spcPct val="35000"/>
            </a:spcAft>
          </a:pPr>
          <a:r>
            <a:rPr lang="zh-CN" altLang="en-US" sz="1600" kern="1200" dirty="0" smtClean="0">
              <a:latin typeface="+mj-ea"/>
              <a:ea typeface="+mj-ea"/>
            </a:rPr>
            <a:t>群组协作、截屏插图</a:t>
          </a:r>
          <a:endParaRPr lang="zh-CN" altLang="en-US" sz="1600" kern="1200" dirty="0">
            <a:latin typeface="+mj-ea"/>
            <a:ea typeface="+mj-ea"/>
          </a:endParaRPr>
        </a:p>
      </dsp:txBody>
      <dsp:txXfrm>
        <a:off x="1461293" y="3200400"/>
        <a:ext cx="2250281" cy="1100137"/>
      </dsp:txXfrm>
    </dsp:sp>
    <dsp:sp modelId="{3DA5C33D-14CA-48C2-8EDF-CA0CD363B721}">
      <dsp:nvSpPr>
        <dsp:cNvPr id="0" name=""/>
        <dsp:cNvSpPr/>
      </dsp:nvSpPr>
      <dsp:spPr>
        <a:xfrm>
          <a:off x="374657" y="325040"/>
          <a:ext cx="4200525" cy="4200525"/>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与企业内的第三方系统集成应用</a:t>
          </a:r>
          <a:endParaRPr lang="zh-CN" altLang="en-US" sz="1800" kern="1200" dirty="0"/>
        </a:p>
      </dsp:txBody>
      <dsp:txXfrm>
        <a:off x="861218" y="1215151"/>
        <a:ext cx="1500187" cy="1250156"/>
      </dsp:txXfrm>
    </dsp:sp>
    <dsp:sp modelId="{9F27B8A9-FB69-4E7E-AFE8-8ADD7A81F69A}">
      <dsp:nvSpPr>
        <dsp:cNvPr id="0" name=""/>
        <dsp:cNvSpPr/>
      </dsp:nvSpPr>
      <dsp:spPr>
        <a:xfrm>
          <a:off x="287993" y="65008"/>
          <a:ext cx="4720590" cy="472059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52251B-D410-4026-967C-30B5700FBDEE}">
      <dsp:nvSpPr>
        <dsp:cNvPr id="0" name=""/>
        <dsp:cNvSpPr/>
      </dsp:nvSpPr>
      <dsp:spPr>
        <a:xfrm>
          <a:off x="201136" y="214761"/>
          <a:ext cx="4720590" cy="472059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96AF88-4030-4E4E-8FC3-472A1AC767ED}">
      <dsp:nvSpPr>
        <dsp:cNvPr id="0" name=""/>
        <dsp:cNvSpPr/>
      </dsp:nvSpPr>
      <dsp:spPr>
        <a:xfrm>
          <a:off x="114278" y="65008"/>
          <a:ext cx="4720590" cy="472059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D10D7409-ABAD-461F-A4C1-AEE154712B58}" type="datetimeFigureOut">
              <a:rPr lang="zh-CN" altLang="en-US"/>
              <a:pPr>
                <a:defRPr/>
              </a:pPr>
              <a:t>2013-03-11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BC7D8B3D-7C76-4C24-820C-1CC9063BEA8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1" name="日期占位符 2"/>
          <p:cNvSpPr>
            <a:spLocks noGrp="1" noChangeArrowheads="1"/>
          </p:cNvSpPr>
          <p:nvPr>
            <p:ph type="dt" idx="1"/>
          </p:nvPr>
        </p:nvSpPr>
        <p:spPr bwMode="auto">
          <a:xfrm>
            <a:off x="3884613"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CF68B1AA-A084-44FE-B364-D9BD9CEF7C94}" type="datetimeFigureOut">
              <a:rPr lang="zh-CN" altLang="en-US"/>
              <a:pPr>
                <a:defRPr/>
              </a:pPr>
              <a:t>2013-03-11</a:t>
            </a:fld>
            <a:endParaRPr lang="zh-CN" altLang="en-US"/>
          </a:p>
        </p:txBody>
      </p:sp>
      <p:sp>
        <p:nvSpPr>
          <p:cNvPr id="50180" name="幻灯片图像占位符 3"/>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7173" name="备注占位符 4"/>
          <p:cNvSpPr>
            <a:spLocks noGrp="1" noChangeArrowheads="1"/>
          </p:cNvSpPr>
          <p:nvPr>
            <p:ph type="body" sz="quarter" idx="3"/>
          </p:nvPr>
        </p:nvSpPr>
        <p:spPr bwMode="auto">
          <a:xfrm>
            <a:off x="685800" y="4343400"/>
            <a:ext cx="5486400" cy="4114800"/>
          </a:xfrm>
          <a:prstGeom prst="rect">
            <a:avLst/>
          </a:prstGeom>
          <a:noFill/>
          <a:ln>
            <a:noFill/>
          </a:ln>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5"/>
          <p:cNvSpPr>
            <a:spLocks noGrp="1" noChangeArrowheads="1"/>
          </p:cNvSpPr>
          <p:nvPr>
            <p:ph type="ftr" sz="quarter" idx="4"/>
          </p:nvPr>
        </p:nvSpPr>
        <p:spPr bwMode="auto">
          <a:xfrm>
            <a:off x="0"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5" name="灯片编号占位符 6"/>
          <p:cNvSpPr>
            <a:spLocks noGrp="1" noChangeArrowheads="1"/>
          </p:cNvSpPr>
          <p:nvPr>
            <p:ph type="sldNum" sz="quarter" idx="5"/>
          </p:nvPr>
        </p:nvSpPr>
        <p:spPr bwMode="auto">
          <a:xfrm>
            <a:off x="3884613"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072AC406-980C-4A34-9840-599412EC02E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自主创新能力不足，机械产品基本没有世界名牌，缺少具有自主知识产权和较强国际竞争力的产品，很多关键技术和核心技术还是来源国外，新产品贡献率、新产品寿命周期等指标大大低于发达国家；基础研究、前沿技术研究、行业共性和关键技术的研究严重缺乏</a:t>
            </a:r>
            <a:endParaRPr lang="en-US" altLang="zh-CN" dirty="0" smtClean="0"/>
          </a:p>
          <a:p>
            <a:r>
              <a:rPr lang="zh-CN" altLang="en-US" dirty="0" smtClean="0"/>
              <a:t>部分行业企业众多，或没有大型企业或一家独大。</a:t>
            </a:r>
            <a:endParaRPr lang="zh-CN" altLang="en-US" dirty="0"/>
          </a:p>
        </p:txBody>
      </p:sp>
      <p:sp>
        <p:nvSpPr>
          <p:cNvPr id="4" name="灯片编号占位符 3"/>
          <p:cNvSpPr>
            <a:spLocks noGrp="1"/>
          </p:cNvSpPr>
          <p:nvPr>
            <p:ph type="sldNum" sz="quarter" idx="10"/>
          </p:nvPr>
        </p:nvSpPr>
        <p:spPr/>
        <p:txBody>
          <a:bodyPr/>
          <a:lstStyle/>
          <a:p>
            <a:pPr>
              <a:defRPr/>
            </a:pPr>
            <a:fld id="{09DC68EC-5C67-4F13-BB98-A3E81C1FB9EB}" type="slidenum">
              <a:rPr lang="en-US" altLang="zh-CN" smtClean="0"/>
              <a:pPr>
                <a:defRPr/>
              </a:pPr>
              <a:t>8</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marL="228600" indent="-228600">
              <a:spcBef>
                <a:spcPct val="50000"/>
              </a:spcBef>
            </a:pPr>
            <a:r>
              <a:rPr lang="zh-CN" altLang="en-US" dirty="0" smtClean="0">
                <a:solidFill>
                  <a:srgbClr val="FFFF00"/>
                </a:solidFill>
                <a:latin typeface="Tahoma" pitchFamily="34" charset="0"/>
                <a:ea typeface="华文新魏" pitchFamily="2" charset="-122"/>
              </a:rPr>
              <a:t>整个项目的总体目标是逐步达成的。</a:t>
            </a:r>
          </a:p>
          <a:p>
            <a:pPr marL="228600" indent="-228600">
              <a:spcBef>
                <a:spcPct val="50000"/>
              </a:spcBef>
            </a:pPr>
            <a:r>
              <a:rPr lang="zh-CN" altLang="en-US" dirty="0" smtClean="0">
                <a:solidFill>
                  <a:srgbClr val="FFFF00"/>
                </a:solidFill>
                <a:latin typeface="Tahoma" pitchFamily="34" charset="0"/>
                <a:ea typeface="华文新魏" pitchFamily="2" charset="-122"/>
              </a:rPr>
              <a:t>在每个阶段都存在风险，通过在每个阶段及时确认实施成果，可使有限的实施工作确定下来，而不因为后阶段的工作而影响前期工作的有效性。</a:t>
            </a:r>
          </a:p>
          <a:p>
            <a:pPr marL="228600" indent="-228600">
              <a:spcBef>
                <a:spcPct val="50000"/>
              </a:spcBef>
            </a:pPr>
            <a:endParaRPr lang="zh-CN" altLang="en-US" dirty="0" smtClean="0">
              <a:solidFill>
                <a:srgbClr val="FFFF00"/>
              </a:solidFill>
              <a:latin typeface="Tahoma" pitchFamily="34" charset="0"/>
              <a:ea typeface="华文新魏" pitchFamily="2" charset="-122"/>
            </a:endParaRPr>
          </a:p>
          <a:p>
            <a:pPr marL="228600" indent="-228600"/>
            <a:r>
              <a:rPr lang="zh-CN" altLang="en-US" dirty="0" smtClean="0">
                <a:latin typeface="Arial" pitchFamily="34" charset="0"/>
              </a:rPr>
              <a:t>金蝶</a:t>
            </a:r>
            <a:r>
              <a:rPr lang="en-US" altLang="zh-CN" dirty="0" smtClean="0">
                <a:latin typeface="Arial" pitchFamily="34" charset="0"/>
              </a:rPr>
              <a:t>U8</a:t>
            </a:r>
            <a:r>
              <a:rPr lang="zh-CN" altLang="en-US" dirty="0" smtClean="0">
                <a:latin typeface="Arial" pitchFamily="34" charset="0"/>
              </a:rPr>
              <a:t>成本管理能为企业解决那些问题？</a:t>
            </a:r>
          </a:p>
          <a:p>
            <a:pPr marL="228600" indent="-228600"/>
            <a:r>
              <a:rPr lang="en-US" altLang="zh-CN" dirty="0" smtClean="0">
                <a:latin typeface="Arial" pitchFamily="34" charset="0"/>
              </a:rPr>
              <a:t>1 	</a:t>
            </a:r>
            <a:r>
              <a:rPr lang="zh-CN" altLang="en-US" dirty="0" smtClean="0">
                <a:latin typeface="Arial" pitchFamily="34" charset="0"/>
              </a:rPr>
              <a:t>真实反映企业的成本水平</a:t>
            </a:r>
          </a:p>
          <a:p>
            <a:pPr marL="228600" indent="-228600"/>
            <a:r>
              <a:rPr lang="zh-CN" altLang="en-US" dirty="0" smtClean="0">
                <a:latin typeface="Arial" pitchFamily="34" charset="0"/>
              </a:rPr>
              <a:t>在手工管理情况下，成本核算工作量大，通过</a:t>
            </a:r>
            <a:r>
              <a:rPr lang="en-US" altLang="zh-CN" dirty="0" smtClean="0">
                <a:latin typeface="Arial" pitchFamily="34" charset="0"/>
              </a:rPr>
              <a:t>U8</a:t>
            </a:r>
            <a:r>
              <a:rPr lang="zh-CN" altLang="en-US" dirty="0" smtClean="0">
                <a:latin typeface="Arial" pitchFamily="34" charset="0"/>
              </a:rPr>
              <a:t>成本核算使成本的计算更精确：</a:t>
            </a:r>
          </a:p>
          <a:p>
            <a:pPr marL="228600" indent="-228600"/>
            <a:r>
              <a:rPr lang="zh-CN" altLang="en-US" dirty="0" smtClean="0">
                <a:latin typeface="Arial" pitchFamily="34" charset="0"/>
              </a:rPr>
              <a:t>设置灵活的费用分配公式，使制造费用的分摊更合理；</a:t>
            </a:r>
          </a:p>
          <a:p>
            <a:pPr marL="228600" indent="-228600"/>
            <a:r>
              <a:rPr lang="zh-CN" altLang="en-US" dirty="0" smtClean="0">
                <a:latin typeface="Arial" pitchFamily="34" charset="0"/>
              </a:rPr>
              <a:t>单独统计废品损失；</a:t>
            </a:r>
          </a:p>
          <a:p>
            <a:pPr marL="228600" indent="-228600"/>
            <a:r>
              <a:rPr lang="zh-CN" altLang="en-US" dirty="0" smtClean="0">
                <a:latin typeface="Arial" pitchFamily="34" charset="0"/>
              </a:rPr>
              <a:t>对完工产品进行成本还原，最终产品材料成本剥离了前工序的人工、制造费用；</a:t>
            </a:r>
          </a:p>
          <a:p>
            <a:pPr marL="228600" indent="-228600"/>
            <a:r>
              <a:rPr lang="zh-CN" altLang="en-US" dirty="0" smtClean="0">
                <a:latin typeface="Arial" pitchFamily="34" charset="0"/>
              </a:rPr>
              <a:t>通过</a:t>
            </a:r>
            <a:r>
              <a:rPr lang="en-US" altLang="zh-CN" dirty="0" smtClean="0">
                <a:latin typeface="Arial" pitchFamily="34" charset="0"/>
              </a:rPr>
              <a:t>BOM</a:t>
            </a:r>
            <a:r>
              <a:rPr lang="zh-CN" altLang="en-US" dirty="0" smtClean="0">
                <a:latin typeface="Arial" pitchFamily="34" charset="0"/>
              </a:rPr>
              <a:t>材料定额完善，共耗材料费用的分配更准确</a:t>
            </a:r>
          </a:p>
          <a:p>
            <a:pPr marL="228600" indent="-228600"/>
            <a:r>
              <a:rPr lang="en-US" altLang="zh-CN" dirty="0" smtClean="0">
                <a:latin typeface="Arial" pitchFamily="34" charset="0"/>
              </a:rPr>
              <a:t>2 	</a:t>
            </a:r>
            <a:r>
              <a:rPr lang="zh-CN" altLang="en-US" dirty="0" smtClean="0">
                <a:latin typeface="Arial" pitchFamily="34" charset="0"/>
              </a:rPr>
              <a:t>建立有效的成本控制体系，使财务部发挥内部审计职能</a:t>
            </a:r>
          </a:p>
          <a:p>
            <a:pPr marL="228600" indent="-228600"/>
            <a:r>
              <a:rPr lang="zh-CN" altLang="en-US" dirty="0" smtClean="0">
                <a:latin typeface="Arial" pitchFamily="34" charset="0"/>
              </a:rPr>
              <a:t>财务部通过</a:t>
            </a:r>
            <a:r>
              <a:rPr lang="en-US" altLang="zh-CN" dirty="0" smtClean="0">
                <a:latin typeface="Arial" pitchFamily="34" charset="0"/>
              </a:rPr>
              <a:t>U8</a:t>
            </a:r>
            <a:r>
              <a:rPr lang="zh-CN" altLang="en-US" dirty="0" smtClean="0">
                <a:latin typeface="Arial" pitchFamily="34" charset="0"/>
              </a:rPr>
              <a:t>的“定价决策管理”、成本</a:t>
            </a:r>
            <a:r>
              <a:rPr lang="en-US" altLang="zh-CN" dirty="0" smtClean="0">
                <a:latin typeface="Arial" pitchFamily="34" charset="0"/>
              </a:rPr>
              <a:t>BOM</a:t>
            </a:r>
            <a:r>
              <a:rPr lang="zh-CN" altLang="en-US" dirty="0" smtClean="0">
                <a:latin typeface="Arial" pitchFamily="34" charset="0"/>
              </a:rPr>
              <a:t>等功能，为销售报价提供支持。</a:t>
            </a:r>
          </a:p>
          <a:p>
            <a:pPr marL="228600" indent="-228600"/>
            <a:r>
              <a:rPr lang="zh-CN" altLang="en-US" dirty="0" smtClean="0">
                <a:latin typeface="Arial" pitchFamily="34" charset="0"/>
              </a:rPr>
              <a:t>通过销售价格的管理实现对不同客户的价格政策，最低限价等控制；</a:t>
            </a:r>
          </a:p>
          <a:p>
            <a:pPr marL="228600" indent="-228600"/>
            <a:r>
              <a:rPr lang="zh-CN" altLang="en-US" dirty="0" smtClean="0">
                <a:latin typeface="Arial" pitchFamily="34" charset="0"/>
              </a:rPr>
              <a:t>通过</a:t>
            </a:r>
            <a:r>
              <a:rPr lang="en-US" altLang="zh-CN" dirty="0" smtClean="0">
                <a:latin typeface="Arial" pitchFamily="34" charset="0"/>
              </a:rPr>
              <a:t>U8</a:t>
            </a:r>
            <a:r>
              <a:rPr lang="zh-CN" altLang="en-US" dirty="0" smtClean="0">
                <a:latin typeface="Arial" pitchFamily="34" charset="0"/>
              </a:rPr>
              <a:t>采购价格管理功能实现对采购过程的最高价的控制；</a:t>
            </a:r>
          </a:p>
          <a:p>
            <a:pPr marL="228600" indent="-228600"/>
            <a:r>
              <a:rPr lang="zh-CN" altLang="en-US" dirty="0" smtClean="0">
                <a:latin typeface="Arial" pitchFamily="34" charset="0"/>
              </a:rPr>
              <a:t>财务部通过</a:t>
            </a:r>
            <a:r>
              <a:rPr lang="en-US" altLang="zh-CN" dirty="0" smtClean="0">
                <a:latin typeface="Arial" pitchFamily="34" charset="0"/>
              </a:rPr>
              <a:t>U8</a:t>
            </a:r>
            <a:r>
              <a:rPr lang="zh-CN" altLang="en-US" dirty="0" smtClean="0">
                <a:latin typeface="Arial" pitchFamily="34" charset="0"/>
              </a:rPr>
              <a:t>采购价格分析功能来分析各外购物料的平均价格、最高价格、最低价格、最新价格。依据这些依据详细的价格资料，对供应商的选择以及评估进行审计与控制；</a:t>
            </a:r>
          </a:p>
          <a:p>
            <a:pPr marL="228600" indent="-228600"/>
            <a:r>
              <a:rPr lang="zh-CN" altLang="en-US" dirty="0" smtClean="0">
                <a:latin typeface="Arial" pitchFamily="34" charset="0"/>
              </a:rPr>
              <a:t>通过限额领料功能规避重复领料现象；</a:t>
            </a:r>
          </a:p>
          <a:p>
            <a:pPr marL="228600" indent="-228600"/>
            <a:r>
              <a:rPr lang="zh-CN" altLang="en-US" dirty="0" smtClean="0">
                <a:latin typeface="Arial" pitchFamily="34" charset="0"/>
              </a:rPr>
              <a:t>通过产品工时定额，监控生产过程不合理的加班，控制人工成本浪费；</a:t>
            </a:r>
          </a:p>
          <a:p>
            <a:pPr marL="228600" indent="-228600"/>
            <a:r>
              <a:rPr lang="en-US" altLang="zh-CN" dirty="0" smtClean="0">
                <a:latin typeface="Arial" pitchFamily="34" charset="0"/>
              </a:rPr>
              <a:t>3 	</a:t>
            </a:r>
            <a:r>
              <a:rPr lang="zh-CN" altLang="en-US" dirty="0" smtClean="0">
                <a:latin typeface="Arial" pitchFamily="34" charset="0"/>
              </a:rPr>
              <a:t>其他降低成本的手段</a:t>
            </a:r>
          </a:p>
          <a:p>
            <a:pPr marL="228600" indent="-228600"/>
            <a:r>
              <a:rPr lang="zh-CN" altLang="en-US" dirty="0" smtClean="0">
                <a:latin typeface="Arial" pitchFamily="34" charset="0"/>
              </a:rPr>
              <a:t>提高库存配套率</a:t>
            </a:r>
            <a:r>
              <a:rPr lang="en-US" altLang="zh-CN" dirty="0" smtClean="0">
                <a:latin typeface="Arial" pitchFamily="34" charset="0"/>
              </a:rPr>
              <a:t>/</a:t>
            </a:r>
            <a:r>
              <a:rPr lang="zh-CN" altLang="en-US" dirty="0" smtClean="0">
                <a:latin typeface="Arial" pitchFamily="34" charset="0"/>
              </a:rPr>
              <a:t>采购催货</a:t>
            </a:r>
          </a:p>
          <a:p>
            <a:pPr marL="228600" indent="-228600"/>
            <a:r>
              <a:rPr lang="zh-CN" altLang="en-US" dirty="0" smtClean="0">
                <a:latin typeface="Arial" pitchFamily="34" charset="0"/>
              </a:rPr>
              <a:t>通过</a:t>
            </a:r>
            <a:r>
              <a:rPr lang="en-US" altLang="zh-CN" dirty="0" smtClean="0">
                <a:latin typeface="Arial" pitchFamily="34" charset="0"/>
              </a:rPr>
              <a:t>U8“</a:t>
            </a:r>
            <a:r>
              <a:rPr lang="zh-CN" altLang="en-US" dirty="0" smtClean="0">
                <a:latin typeface="Arial" pitchFamily="34" charset="0"/>
              </a:rPr>
              <a:t>库存配套分析功能”和“采购订单执行情况跟踪表”，提高企业库存配套率，避免因为缺少某零部件而导致车间产品停工待料。</a:t>
            </a:r>
          </a:p>
          <a:p>
            <a:pPr marL="228600" indent="-228600"/>
            <a:r>
              <a:rPr lang="zh-CN" altLang="en-US" dirty="0" smtClean="0">
                <a:latin typeface="Arial" pitchFamily="34" charset="0"/>
              </a:rPr>
              <a:t>减少库存积压</a:t>
            </a:r>
          </a:p>
          <a:p>
            <a:pPr marL="228600" indent="-228600"/>
            <a:r>
              <a:rPr lang="zh-CN" altLang="en-US" dirty="0" smtClean="0">
                <a:latin typeface="Arial" pitchFamily="34" charset="0"/>
              </a:rPr>
              <a:t>通过</a:t>
            </a:r>
            <a:r>
              <a:rPr lang="en-US" altLang="zh-CN" dirty="0" smtClean="0">
                <a:latin typeface="Arial" pitchFamily="34" charset="0"/>
              </a:rPr>
              <a:t>U8“</a:t>
            </a:r>
            <a:r>
              <a:rPr lang="zh-CN" altLang="en-US" dirty="0" smtClean="0">
                <a:latin typeface="Arial" pitchFamily="34" charset="0"/>
              </a:rPr>
              <a:t>配套查询”功能，在采购时可以考虑现有库存和安全库存，如果需求数量小于库存数量，则系统不生产采购申请。保证库存在能够满足生产需求的情况下不再采购，从而削减库存积压并降低成本。</a:t>
            </a:r>
          </a:p>
          <a:p>
            <a:pPr marL="228600" indent="-228600">
              <a:spcBef>
                <a:spcPct val="50000"/>
              </a:spcBef>
            </a:pPr>
            <a:endParaRPr lang="zh-CN" altLang="en-US" dirty="0" smtClean="0">
              <a:solidFill>
                <a:srgbClr val="FFFF00"/>
              </a:solidFill>
              <a:latin typeface="Tahoma" pitchFamily="34" charset="0"/>
              <a:ea typeface="华文新魏" pitchFamily="2" charset="-122"/>
            </a:endParaRPr>
          </a:p>
          <a:p>
            <a:pPr marL="228600" indent="-228600">
              <a:spcBef>
                <a:spcPct val="50000"/>
              </a:spcBef>
            </a:pPr>
            <a:endParaRPr lang="zh-CN" altLang="en-US" dirty="0" smtClean="0">
              <a:solidFill>
                <a:srgbClr val="FFFF00"/>
              </a:solidFill>
              <a:latin typeface="Tahoma" pitchFamily="34" charset="0"/>
              <a:ea typeface="华文新魏"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539BE69-510D-4370-9D9B-E447C9BD95DA}" type="slidenum">
              <a:rPr lang="en-US" altLang="zh-CN" smtClean="0">
                <a:latin typeface="Arial" pitchFamily="34" charset="0"/>
              </a:rPr>
              <a:pPr/>
              <a:t>68</a:t>
            </a:fld>
            <a:endParaRPr lang="en-US" altLang="zh-CN" smtClean="0">
              <a:latin typeface="Arial" pitchFamily="34"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zh-CN" altLang="en-US" smtClean="0">
                <a:latin typeface="Arial" pitchFamily="34" charset="0"/>
              </a:rPr>
              <a:t>人力资源部门的工作中既包括有控制职能，也包括有服务职能，从整体上，</a:t>
            </a:r>
            <a:r>
              <a:rPr lang="en-US" altLang="zh-CN" smtClean="0">
                <a:latin typeface="Arial" pitchFamily="34" charset="0"/>
              </a:rPr>
              <a:t>HR</a:t>
            </a:r>
            <a:r>
              <a:rPr lang="zh-CN" altLang="en-US" smtClean="0">
                <a:latin typeface="Arial" pitchFamily="34" charset="0"/>
              </a:rPr>
              <a:t>部门是需要为企业提供服务，属于内部管理基础设施的重要组成部分，从服务类型上可以包括四类；</a:t>
            </a:r>
          </a:p>
          <a:p>
            <a:r>
              <a:rPr lang="en-US" altLang="zh-CN" smtClean="0">
                <a:latin typeface="Arial" pitchFamily="34" charset="0"/>
              </a:rPr>
              <a:t>1</a:t>
            </a:r>
            <a:r>
              <a:rPr lang="zh-CN" altLang="en-US" smtClean="0">
                <a:latin typeface="Arial" pitchFamily="34" charset="0"/>
              </a:rPr>
              <a:t>） 人事信息服务，需要为各级人员及时提供</a:t>
            </a:r>
            <a:r>
              <a:rPr lang="en-US" altLang="zh-CN" smtClean="0">
                <a:latin typeface="Arial" pitchFamily="34" charset="0"/>
              </a:rPr>
              <a:t>HR</a:t>
            </a:r>
            <a:r>
              <a:rPr lang="zh-CN" altLang="en-US" smtClean="0">
                <a:latin typeface="Arial" pitchFamily="34" charset="0"/>
              </a:rPr>
              <a:t>信息，支持相关的管理决策，如领导及时方面的查看报表，业务主管看自己下属信息，员工查看薪资、考勤等等；</a:t>
            </a:r>
          </a:p>
          <a:p>
            <a:r>
              <a:rPr lang="en-US" altLang="zh-CN" smtClean="0">
                <a:latin typeface="Arial" pitchFamily="34" charset="0"/>
              </a:rPr>
              <a:t>2</a:t>
            </a:r>
            <a:r>
              <a:rPr lang="zh-CN" altLang="en-US" smtClean="0">
                <a:latin typeface="Arial" pitchFamily="34" charset="0"/>
              </a:rPr>
              <a:t>）事务处理服务，涉及到人事业务操作执行的各个方面，需要强调的是，服务效率和对应的服务成本上面</a:t>
            </a:r>
          </a:p>
          <a:p>
            <a:r>
              <a:rPr lang="en-US" altLang="zh-CN" smtClean="0">
                <a:latin typeface="Arial" pitchFamily="34" charset="0"/>
              </a:rPr>
              <a:t>3</a:t>
            </a:r>
            <a:r>
              <a:rPr lang="zh-CN" altLang="en-US" smtClean="0">
                <a:latin typeface="Arial" pitchFamily="34" charset="0"/>
              </a:rPr>
              <a:t>）政策控制服务，这贯穿在全部事务处理服务之中，但有所不同的是，从事务处理上讲，员工是客户，</a:t>
            </a:r>
            <a:r>
              <a:rPr lang="en-US" altLang="zh-CN" smtClean="0">
                <a:latin typeface="Arial" pitchFamily="34" charset="0"/>
              </a:rPr>
              <a:t>HR</a:t>
            </a:r>
            <a:r>
              <a:rPr lang="zh-CN" altLang="en-US" smtClean="0">
                <a:latin typeface="Arial" pitchFamily="34" charset="0"/>
              </a:rPr>
              <a:t>部门是供应商，而从政策控制服务上讲，服务对象是企业总经理，而不是员工，违反国家政策以及内部制度的事情是万万不能做的，即便是影响员工满意度。</a:t>
            </a:r>
          </a:p>
          <a:p>
            <a:r>
              <a:rPr lang="en-US" altLang="zh-CN" smtClean="0">
                <a:latin typeface="Arial" pitchFamily="34" charset="0"/>
              </a:rPr>
              <a:t>4</a:t>
            </a:r>
            <a:r>
              <a:rPr lang="zh-CN" altLang="en-US" smtClean="0">
                <a:latin typeface="Arial" pitchFamily="34" charset="0"/>
              </a:rPr>
              <a:t>）人事咨询服务，这是体现</a:t>
            </a:r>
            <a:r>
              <a:rPr lang="en-US" altLang="zh-CN" smtClean="0">
                <a:latin typeface="Arial" pitchFamily="34" charset="0"/>
              </a:rPr>
              <a:t>HR</a:t>
            </a:r>
            <a:r>
              <a:rPr lang="zh-CN" altLang="en-US" smtClean="0">
                <a:latin typeface="Arial" pitchFamily="34" charset="0"/>
              </a:rPr>
              <a:t>人员专业性和工作价值的重要方面，企业各个层次人员均存在着</a:t>
            </a:r>
            <a:r>
              <a:rPr lang="en-US" altLang="zh-CN" smtClean="0">
                <a:latin typeface="Arial" pitchFamily="34" charset="0"/>
              </a:rPr>
              <a:t>HR</a:t>
            </a:r>
            <a:r>
              <a:rPr lang="zh-CN" altLang="en-US" smtClean="0">
                <a:latin typeface="Arial" pitchFamily="34" charset="0"/>
              </a:rPr>
              <a:t>咨询的需求，如员工不知道如何进行自己的职业生涯规划、部门经理不知道如何设置目标等等，</a:t>
            </a:r>
            <a:r>
              <a:rPr lang="en-US" altLang="zh-CN" smtClean="0">
                <a:latin typeface="Arial" pitchFamily="34" charset="0"/>
              </a:rPr>
              <a:t>HR</a:t>
            </a:r>
            <a:r>
              <a:rPr lang="zh-CN" altLang="en-US" smtClean="0">
                <a:latin typeface="Arial" pitchFamily="34" charset="0"/>
              </a:rPr>
              <a:t>人员应以自己的专业知识，在全面的信息系统支持下进行研究分析，提供各个层次人员所需要的咨询建议，支持企业业务经营的良好有序开展；</a:t>
            </a:r>
          </a:p>
          <a:p>
            <a:endParaRPr lang="en-US"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p:spPr>
      </p:sp>
      <p:sp>
        <p:nvSpPr>
          <p:cNvPr id="604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042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64C4883-4B88-417F-846D-71B18A96A598}" type="slidenum">
              <a:rPr lang="en-US" altLang="zh-CN" smtClean="0">
                <a:latin typeface="Arial" pitchFamily="34" charset="0"/>
              </a:rPr>
              <a:pPr/>
              <a:t>70</a:t>
            </a:fld>
            <a:endParaRPr lang="en-US" altLang="zh-CN"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6F36249-3584-46FA-B895-3500C4EA888A}" type="slidenum">
              <a:rPr lang="zh-CN" altLang="en-US" smtClean="0"/>
              <a:pPr/>
              <a:t>71</a:t>
            </a:fld>
            <a:endParaRPr lang="en-US">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E91D28B-4201-4476-BC96-8AD7DAB7413D}" type="slidenum">
              <a:rPr lang="en-US" altLang="zh-CN" sz="1200"/>
              <a:pPr algn="r"/>
              <a:t>80</a:t>
            </a:fld>
            <a:endParaRPr lang="en-US" altLang="zh-CN" sz="1200"/>
          </a:p>
        </p:txBody>
      </p:sp>
      <p:sp>
        <p:nvSpPr>
          <p:cNvPr id="52227" name="Rectangle 2"/>
          <p:cNvSpPr>
            <a:spLocks noGrp="1" noRot="1" noChangeAspect="1" noChangeArrowheads="1" noTextEdit="1"/>
          </p:cNvSpPr>
          <p:nvPr>
            <p:ph type="sldImg"/>
          </p:nvPr>
        </p:nvSpPr>
        <p:spPr>
          <a:ln>
            <a:solidFill>
              <a:srgbClr val="000000"/>
            </a:solidFill>
          </a:ln>
        </p:spPr>
      </p:sp>
      <p:sp>
        <p:nvSpPr>
          <p:cNvPr id="52228" name="Rectangle 3"/>
          <p:cNvSpPr>
            <a:spLocks noGrp="1" noChangeArrowheads="1"/>
          </p:cNvSpPr>
          <p:nvPr>
            <p:ph type="body" idx="1"/>
          </p:nvPr>
        </p:nvSpPr>
        <p:spPr>
          <a:noFill/>
        </p:spPr>
        <p:txBody>
          <a:bodyPr anchor="t"/>
          <a:lstStyle/>
          <a:p>
            <a:pPr eaLnBrk="1" hangingPunct="1">
              <a:spcBef>
                <a:spcPct val="0"/>
              </a:spcBef>
            </a:pPr>
            <a:r>
              <a:rPr lang="zh-CN" altLang="en-US" smtClean="0"/>
              <a:t>用友机械行业的转型升级方案，以订单为中心，实现了完成由订单驱动销售计划、采购、生产全过程的生产控制，解决今天所面临的行业管理问题。另外一方面，针对机械行业的细分行业，比如工程机械、五金工具、线缆、农机、汽配、电工电器等等这样一些细分行业，推出了针对性的解决方案来推动转型升级。我们在全国目前拥有数万家机械行业</a:t>
            </a:r>
            <a:r>
              <a:rPr lang="en-US" altLang="zh-CN" smtClean="0"/>
              <a:t>ERP</a:t>
            </a:r>
            <a:r>
              <a:rPr lang="zh-CN" altLang="en-US" smtClean="0"/>
              <a:t>成功用户。</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body" idx="1"/>
          </p:nvPr>
        </p:nvSpPr>
        <p:spPr>
          <a:xfrm>
            <a:off x="471642" y="5970579"/>
            <a:ext cx="5917790" cy="2524539"/>
          </a:xfrm>
          <a:ln/>
        </p:spPr>
        <p:txBody>
          <a:bodyPr lIns="0" tIns="0" rIns="0" bIns="0"/>
          <a:lstStyle/>
          <a:p>
            <a:pPr marL="176098" indent="-176098" defTabSz="704393"/>
            <a:r>
              <a:rPr lang="zh-CN" altLang="en-US" dirty="0" smtClean="0"/>
              <a:t>售前、售中、售后</a:t>
            </a:r>
            <a:endParaRPr lang="zh-CN" altLang="en-US" dirty="0"/>
          </a:p>
        </p:txBody>
      </p:sp>
      <p:sp>
        <p:nvSpPr>
          <p:cNvPr id="244739" name="Rectangle 3"/>
          <p:cNvSpPr>
            <a:spLocks noGrp="1" noRot="1" noChangeAspect="1" noChangeArrowheads="1" noTextEdit="1"/>
          </p:cNvSpPr>
          <p:nvPr>
            <p:ph type="sldImg"/>
          </p:nvPr>
        </p:nvSpPr>
        <p:spPr>
          <a:xfrm>
            <a:off x="1281113" y="838200"/>
            <a:ext cx="4287837" cy="3214688"/>
          </a:xfrm>
          <a:ln w="12700" cap="flat">
            <a:solidFill>
              <a:schemeClr val="tx1"/>
            </a:solid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xfrm>
            <a:off x="1143000" y="685800"/>
            <a:ext cx="4572000" cy="3429000"/>
          </a:xfrm>
          <a:ln/>
        </p:spPr>
      </p:sp>
      <p:sp>
        <p:nvSpPr>
          <p:cNvPr id="59395" name="备注占位符 2"/>
          <p:cNvSpPr>
            <a:spLocks noGrp="1"/>
          </p:cNvSpPr>
          <p:nvPr>
            <p:ph type="body" idx="1"/>
          </p:nvPr>
        </p:nvSpPr>
        <p:spPr>
          <a:xfrm>
            <a:off x="685800" y="4343400"/>
            <a:ext cx="5486400" cy="4114800"/>
          </a:xfrm>
          <a:noFill/>
          <a:ln/>
        </p:spPr>
        <p:txBody>
          <a:bodyPr/>
          <a:lstStyle/>
          <a:p>
            <a:endParaRPr lang="zh-CN" altLang="en-US" smtClean="0">
              <a:latin typeface="Arial" pitchFamily="34" charset="0"/>
            </a:endParaRPr>
          </a:p>
        </p:txBody>
      </p:sp>
      <p:sp>
        <p:nvSpPr>
          <p:cNvPr id="5939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CB236F3-28C7-471A-8042-A3928ECD1061}" type="slidenum">
              <a:rPr lang="en-US" altLang="zh-CN" sz="1200"/>
              <a:pPr algn="r"/>
              <a:t>34</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p:spPr>
      </p:sp>
      <p:sp>
        <p:nvSpPr>
          <p:cNvPr id="942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9421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383453D-01EF-451A-BE86-4BA498867193}" type="slidenum">
              <a:rPr lang="zh-CN" altLang="en-US" smtClean="0">
                <a:ea typeface="宋体" charset="-122"/>
              </a:rPr>
              <a:pPr/>
              <a:t>37</a:t>
            </a:fld>
            <a:endParaRPr lang="zh-CN" altLang="en-US"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bwMode="auto">
          <a:noFill/>
          <a:ln>
            <a:solidFill>
              <a:srgbClr val="000000"/>
            </a:solidFill>
            <a:miter lim="800000"/>
            <a:headEnd/>
            <a:tailEnd/>
          </a:ln>
        </p:spPr>
      </p:sp>
      <p:sp>
        <p:nvSpPr>
          <p:cNvPr id="27238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7238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EF29164-08EB-4124-85E6-40F334F47508}" type="slidenum">
              <a:rPr lang="en-US" altLang="zh-CN" sz="1200"/>
              <a:pPr algn="r"/>
              <a:t>48</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E85E19-4AB1-4609-B3A2-EDB42D60AEE3}" type="slidenum">
              <a:rPr lang="en-US" altLang="zh-CN"/>
              <a:pPr/>
              <a:t>54</a:t>
            </a:fld>
            <a:endParaRPr lang="en-US" altLang="zh-CN"/>
          </a:p>
        </p:txBody>
      </p:sp>
      <p:sp>
        <p:nvSpPr>
          <p:cNvPr id="24781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78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a:spcBef>
                <a:spcPct val="0"/>
              </a:spcBef>
            </a:pPr>
            <a:r>
              <a:rPr lang="zh-CN" altLang="en-US" sz="2000" b="1" dirty="0" smtClean="0">
                <a:solidFill>
                  <a:srgbClr val="333333"/>
                </a:solidFill>
                <a:latin typeface="宋体" pitchFamily="2" charset="-122"/>
              </a:rPr>
              <a:t>物料</a:t>
            </a:r>
            <a:r>
              <a:rPr lang="zh-CN" altLang="en-US" sz="2000" b="1" dirty="0">
                <a:solidFill>
                  <a:srgbClr val="333333"/>
                </a:solidFill>
                <a:latin typeface="宋体" pitchFamily="2" charset="-122"/>
              </a:rPr>
              <a:t>计划困难，材料厂商众多，一个材料可以有三、四家或更多的厂商供货，如果厂商不按时交货，交早会造成仓库堆积，增加储存成本和损坏机率，交迟则会造成停工待料；或虽按时交货，但品质不佳，一方面增加了检验成本，一方面影响生产。在价格方面，实际执行的采购价是否能和公司的核定价一样，也是管理者担心的问题。而完成一张客户订单，涉及数十或数百家供应商，任何一家供应商出现问题都会给公司带来莫大的损失，所以如何评估筛选出优秀的供应商</a:t>
            </a:r>
            <a:r>
              <a:rPr lang="zh-CN" altLang="en-US" sz="2000" b="1" dirty="0" smtClean="0">
                <a:solidFill>
                  <a:srgbClr val="333333"/>
                </a:solidFill>
                <a:latin typeface="宋体" pitchFamily="2" charset="-122"/>
              </a:rPr>
              <a:t>是行业</a:t>
            </a:r>
            <a:r>
              <a:rPr lang="zh-CN" altLang="en-US" sz="2000" b="1" dirty="0">
                <a:solidFill>
                  <a:srgbClr val="333333"/>
                </a:solidFill>
                <a:latin typeface="宋体" pitchFamily="2" charset="-122"/>
              </a:rPr>
              <a:t>的重要考量点。 </a:t>
            </a:r>
          </a:p>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2BD27-8C48-4FDB-A9EE-C300B3C0B481}" type="slidenum">
              <a:rPr lang="zh-CN" altLang="en-US"/>
              <a:pPr/>
              <a:t>56</a:t>
            </a:fld>
            <a:endParaRPr lang="en-US" altLang="zh-CN"/>
          </a:p>
        </p:txBody>
      </p:sp>
      <p:sp>
        <p:nvSpPr>
          <p:cNvPr id="4342786" name="Rectangle 2"/>
          <p:cNvSpPr>
            <a:spLocks noGrp="1" noChangeArrowheads="1"/>
          </p:cNvSpPr>
          <p:nvPr>
            <p:ph type="body" idx="1"/>
          </p:nvPr>
        </p:nvSpPr>
        <p:spPr>
          <a:xfrm>
            <a:off x="573498" y="5406392"/>
            <a:ext cx="5904301" cy="3298147"/>
          </a:xfrm>
          <a:noFill/>
          <a:ln/>
        </p:spPr>
        <p:txBody>
          <a:bodyPr lIns="101863" tIns="51716" rIns="101863" bIns="51716"/>
          <a:lstStyle/>
          <a:p>
            <a:r>
              <a:rPr lang="zh-CN" altLang="en-US" dirty="0"/>
              <a:t>对库存管理的分析可通过库存管理菜单（包括有关环境和库存控制方面的选择）进行</a:t>
            </a:r>
            <a:r>
              <a:rPr lang="en-US" altLang="zh-CN" dirty="0"/>
              <a:t>. </a:t>
            </a:r>
          </a:p>
          <a:p>
            <a:r>
              <a:rPr lang="zh-CN" altLang="en-US" dirty="0"/>
              <a:t>你可通过适当的选择对分析的范围和方式进行调整</a:t>
            </a:r>
            <a:r>
              <a:rPr lang="en-US" altLang="zh-CN" dirty="0"/>
              <a:t>. </a:t>
            </a:r>
          </a:p>
          <a:p>
            <a:r>
              <a:rPr lang="zh-CN" altLang="en-US" dirty="0"/>
              <a:t>你将会发现库存控制中进一步的分析功能</a:t>
            </a:r>
            <a:r>
              <a:rPr lang="en-US" altLang="zh-CN" dirty="0"/>
              <a:t>. </a:t>
            </a:r>
          </a:p>
        </p:txBody>
      </p:sp>
      <p:sp>
        <p:nvSpPr>
          <p:cNvPr id="4342787" name="Rectangle 3"/>
          <p:cNvSpPr>
            <a:spLocks noGrp="1" noRot="1" noChangeAspect="1" noChangeArrowheads="1" noTextEdit="1"/>
          </p:cNvSpPr>
          <p:nvPr>
            <p:ph type="sldImg"/>
          </p:nvPr>
        </p:nvSpPr>
        <p:spPr>
          <a:xfrm>
            <a:off x="768350" y="384175"/>
            <a:ext cx="5514975" cy="4135438"/>
          </a:xfrm>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xfrm>
            <a:off x="1143000" y="685800"/>
            <a:ext cx="4572000" cy="3429000"/>
          </a:xfrm>
          <a:ln/>
        </p:spPr>
      </p:sp>
      <p:sp>
        <p:nvSpPr>
          <p:cNvPr id="59395" name="备注占位符 2"/>
          <p:cNvSpPr>
            <a:spLocks noGrp="1"/>
          </p:cNvSpPr>
          <p:nvPr>
            <p:ph type="body" idx="1"/>
          </p:nvPr>
        </p:nvSpPr>
        <p:spPr>
          <a:xfrm>
            <a:off x="685800" y="4343400"/>
            <a:ext cx="5486400" cy="4114800"/>
          </a:xfrm>
          <a:noFill/>
          <a:ln/>
        </p:spPr>
        <p:txBody>
          <a:bodyPr/>
          <a:lstStyle/>
          <a:p>
            <a:endParaRPr lang="zh-CN" altLang="en-US" smtClean="0">
              <a:latin typeface="Arial" pitchFamily="34" charset="0"/>
            </a:endParaRPr>
          </a:p>
        </p:txBody>
      </p:sp>
      <p:sp>
        <p:nvSpPr>
          <p:cNvPr id="5939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CB236F3-28C7-471A-8042-A3928ECD1061}" type="slidenum">
              <a:rPr lang="en-US" altLang="zh-CN" sz="1200"/>
              <a:pPr algn="r"/>
              <a:t>61</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6FA103D-7382-4ECC-A1B6-8F7283D2415A}" type="slidenum">
              <a:rPr lang="zh-CN" altLang="en-US" sz="1200"/>
              <a:pPr algn="r"/>
              <a:t>65</a:t>
            </a:fld>
            <a:endParaRPr lang="en-US" altLang="zh-CN" sz="1200"/>
          </a:p>
        </p:txBody>
      </p:sp>
      <p:sp>
        <p:nvSpPr>
          <p:cNvPr id="4024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243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zh-CN" altLang="zh-CN" smtClean="0">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3" name="Picture 2" descr="E:\yinfeifei\2012年工作项目\UFIDA用友 2012\用友 集团品推\李 莉\集团PPT模版2013\软件园版\png\9.png"/>
          <p:cNvPicPr>
            <a:picLocks noChangeAspect="1" noChangeArrowheads="1"/>
          </p:cNvPicPr>
          <p:nvPr userDrawn="1"/>
        </p:nvPicPr>
        <p:blipFill>
          <a:blip r:embed="rId2" cstate="print"/>
          <a:srcRect/>
          <a:stretch>
            <a:fillRect/>
          </a:stretch>
        </p:blipFill>
        <p:spPr bwMode="auto">
          <a:xfrm>
            <a:off x="0" y="0"/>
            <a:ext cx="9144000" cy="3527425"/>
          </a:xfrm>
          <a:prstGeom prst="rect">
            <a:avLst/>
          </a:prstGeom>
          <a:noFill/>
          <a:ln w="9525">
            <a:noFill/>
            <a:miter lim="800000"/>
            <a:headEnd/>
            <a:tailEnd/>
          </a:ln>
        </p:spPr>
      </p:pic>
      <p:pic>
        <p:nvPicPr>
          <p:cNvPr id="4" name="Picture 5"/>
          <p:cNvPicPr>
            <a:picLocks noChangeAspect="1" noChangeArrowheads="1"/>
          </p:cNvPicPr>
          <p:nvPr userDrawn="1"/>
        </p:nvPicPr>
        <p:blipFill>
          <a:blip r:embed="rId3" cstate="print"/>
          <a:srcRect/>
          <a:stretch>
            <a:fillRect/>
          </a:stretch>
        </p:blipFill>
        <p:spPr bwMode="auto">
          <a:xfrm>
            <a:off x="228600" y="195263"/>
            <a:ext cx="569913" cy="377825"/>
          </a:xfrm>
          <a:prstGeom prst="rect">
            <a:avLst/>
          </a:prstGeom>
          <a:noFill/>
          <a:ln w="9525">
            <a:noFill/>
            <a:miter lim="800000"/>
            <a:headEnd/>
            <a:tailEnd/>
          </a:ln>
        </p:spPr>
      </p:pic>
      <p:sp>
        <p:nvSpPr>
          <p:cNvPr id="5" name="TextBox 4"/>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smtClean="0">
                <a:solidFill>
                  <a:srgbClr val="A6A6A6"/>
                </a:solidFill>
                <a:cs typeface="Arial" charset="0"/>
              </a:rPr>
              <a:t>yonyou Software Corporation</a:t>
            </a:r>
            <a:endParaRPr lang="zh-CN" altLang="en-US" sz="700" b="1" dirty="0" smtClean="0">
              <a:solidFill>
                <a:srgbClr val="A6A6A6"/>
              </a:solidFill>
              <a:cs typeface="Arial" charset="0"/>
            </a:endParaRPr>
          </a:p>
        </p:txBody>
      </p:sp>
      <p:sp>
        <p:nvSpPr>
          <p:cNvPr id="11" name="标题占位符 1"/>
          <p:cNvSpPr>
            <a:spLocks noGrp="1" noChangeArrowheads="1"/>
          </p:cNvSpPr>
          <p:nvPr>
            <p:ph type="title"/>
          </p:nvPr>
        </p:nvSpPr>
        <p:spPr bwMode="auto">
          <a:xfrm>
            <a:off x="457200" y="3929065"/>
            <a:ext cx="8229600" cy="792162"/>
          </a:xfrm>
          <a:prstGeom prst="rect">
            <a:avLst/>
          </a:prstGeom>
          <a:noFill/>
          <a:ln>
            <a:noFill/>
          </a:ln>
          <a:extLst/>
        </p:spPr>
        <p:txBody>
          <a:bodyPr vert="horz" wrap="square" lIns="91440" tIns="46800" rIns="91440" bIns="45720" numCol="1" anchor="ctr" anchorCtr="0" compatLnSpc="1">
            <a:prstTxWarp prst="textNoShape">
              <a:avLst/>
            </a:prstTxWarp>
          </a:bodyPr>
          <a:lstStyle>
            <a:lvl1pPr algn="ctr">
              <a:defRPr>
                <a:solidFill>
                  <a:srgbClr val="FF0000"/>
                </a:solidFill>
                <a:latin typeface="+mn-ea"/>
                <a:ea typeface="+mn-ea"/>
              </a:defRPr>
            </a:lvl1pPr>
          </a:lstStyle>
          <a:p>
            <a:pPr lvl="0"/>
            <a:r>
              <a:rPr lang="zh-CN" dirty="0" smtClean="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cstate="print"/>
          <a:srcRect/>
          <a:stretch>
            <a:fillRect/>
          </a:stretch>
        </p:blipFill>
        <p:spPr bwMode="auto">
          <a:xfrm>
            <a:off x="8382000" y="195263"/>
            <a:ext cx="569913" cy="377825"/>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3" name="Picture 3" descr="E:\yinfeifei\2012年工作项目\UFIDA用友 2012\用友 集团品推\李 莉\集团PPT模版2013\软件园版\png\10.png"/>
          <p:cNvPicPr>
            <a:picLocks noChangeAspect="1" noChangeArrowheads="1"/>
          </p:cNvPicPr>
          <p:nvPr userDrawn="1"/>
        </p:nvPicPr>
        <p:blipFill>
          <a:blip r:embed="rId2" cstate="print"/>
          <a:srcRect/>
          <a:stretch>
            <a:fillRect/>
          </a:stretch>
        </p:blipFill>
        <p:spPr bwMode="auto">
          <a:xfrm>
            <a:off x="0" y="539750"/>
            <a:ext cx="9144000" cy="169863"/>
          </a:xfrm>
          <a:prstGeom prst="rect">
            <a:avLst/>
          </a:prstGeom>
          <a:noFill/>
          <a:ln w="9525">
            <a:noFill/>
            <a:miter lim="800000"/>
            <a:headEnd/>
            <a:tailEnd/>
          </a:ln>
        </p:spPr>
      </p:pic>
      <p:pic>
        <p:nvPicPr>
          <p:cNvPr id="4" name="Picture 5"/>
          <p:cNvPicPr>
            <a:picLocks noChangeAspect="1" noChangeArrowheads="1"/>
          </p:cNvPicPr>
          <p:nvPr userDrawn="1"/>
        </p:nvPicPr>
        <p:blipFill>
          <a:blip r:embed="rId3" cstate="print"/>
          <a:srcRect/>
          <a:stretch>
            <a:fillRect/>
          </a:stretch>
        </p:blipFill>
        <p:spPr bwMode="auto">
          <a:xfrm>
            <a:off x="8382000" y="195263"/>
            <a:ext cx="569913" cy="377825"/>
          </a:xfrm>
          <a:prstGeom prst="rect">
            <a:avLst/>
          </a:prstGeom>
          <a:noFill/>
          <a:ln w="9525">
            <a:noFill/>
            <a:miter lim="800000"/>
            <a:headEnd/>
            <a:tailEnd/>
          </a:ln>
        </p:spPr>
      </p:pic>
      <p:sp>
        <p:nvSpPr>
          <p:cNvPr id="5" name="矩形 4"/>
          <p:cNvSpPr/>
          <p:nvPr userDrawn="1"/>
        </p:nvSpPr>
        <p:spPr>
          <a:xfrm>
            <a:off x="0" y="6716713"/>
            <a:ext cx="9144000" cy="150812"/>
          </a:xfrm>
          <a:prstGeom prst="rect">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TextBox 5"/>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smtClean="0">
                <a:solidFill>
                  <a:srgbClr val="A6A6A6"/>
                </a:solidFill>
                <a:cs typeface="Arial" charset="0"/>
              </a:rPr>
              <a:t>yonyou Software Corporation</a:t>
            </a:r>
            <a:endParaRPr lang="zh-CN" altLang="en-US" sz="700" b="1" dirty="0" smtClean="0">
              <a:solidFill>
                <a:srgbClr val="A6A6A6"/>
              </a:solidFill>
              <a:cs typeface="Arial" charset="0"/>
            </a:endParaRPr>
          </a:p>
        </p:txBody>
      </p:sp>
      <p:sp>
        <p:nvSpPr>
          <p:cNvPr id="8" name="标题 1"/>
          <p:cNvSpPr>
            <a:spLocks noGrp="1"/>
          </p:cNvSpPr>
          <p:nvPr>
            <p:ph type="title"/>
          </p:nvPr>
        </p:nvSpPr>
        <p:spPr>
          <a:xfrm>
            <a:off x="304912" y="152486"/>
            <a:ext cx="7391422" cy="424717"/>
          </a:xfrm>
          <a:prstGeom prst="rect">
            <a:avLst/>
          </a:prstGeom>
        </p:spPr>
        <p:txBody>
          <a:bodyPr/>
          <a:lstStyle>
            <a:lvl1pPr algn="l">
              <a:defRPr sz="2400">
                <a:solidFill>
                  <a:srgbClr val="FF0000"/>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8" name="标题 1"/>
          <p:cNvSpPr>
            <a:spLocks noGrp="1"/>
          </p:cNvSpPr>
          <p:nvPr>
            <p:ph type="ctrTitle"/>
          </p:nvPr>
        </p:nvSpPr>
        <p:spPr>
          <a:xfrm>
            <a:off x="395536" y="188640"/>
            <a:ext cx="7776864" cy="517704"/>
          </a:xfrm>
          <a:prstGeom prst="rect">
            <a:avLst/>
          </a:prstGeom>
        </p:spPr>
        <p:txBody>
          <a:bodyPr>
            <a:noAutofit/>
          </a:bodyPr>
          <a:lstStyle>
            <a:lvl1pPr marL="1588" indent="0" algn="l">
              <a:defRPr sz="2400">
                <a:solidFill>
                  <a:schemeClr val="tx1"/>
                </a:solidFill>
                <a:latin typeface="微软雅黑" pitchFamily="34" charset="-122"/>
                <a:ea typeface="微软雅黑" pitchFamily="34" charset="-122"/>
              </a:defRPr>
            </a:lvl1pPr>
          </a:lstStyle>
          <a:p>
            <a:r>
              <a:rPr lang="zh-CN" altLang="en-US" smtClean="0"/>
              <a:t>单击此处编辑母版标题样式</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8384111" y="339778"/>
            <a:ext cx="407419" cy="33215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2" name="Picture 4" descr="E:\yinfeifei\2013年工作项目\yonyou用友 2013\用友 集团品推\集团PPT模版2013\软件园版\png\12.png"/>
          <p:cNvPicPr>
            <a:picLocks noChangeAspect="1" noChangeArrowheads="1"/>
          </p:cNvPicPr>
          <p:nvPr userDrawn="1"/>
        </p:nvPicPr>
        <p:blipFill>
          <a:blip r:embed="rId2" cstate="print"/>
          <a:srcRect b="11415"/>
          <a:stretch>
            <a:fillRect/>
          </a:stretch>
        </p:blipFill>
        <p:spPr bwMode="auto">
          <a:xfrm>
            <a:off x="0" y="3956050"/>
            <a:ext cx="9144000" cy="2909888"/>
          </a:xfrm>
          <a:prstGeom prst="rect">
            <a:avLst/>
          </a:prstGeom>
          <a:noFill/>
          <a:ln w="9525">
            <a:noFill/>
            <a:miter lim="800000"/>
            <a:headEnd/>
            <a:tailEnd/>
          </a:ln>
        </p:spPr>
      </p:pic>
      <p:sp>
        <p:nvSpPr>
          <p:cNvPr id="3" name="TextBox 2"/>
          <p:cNvSpPr txBox="1">
            <a:spLocks noChangeArrowheads="1"/>
          </p:cNvSpPr>
          <p:nvPr userDrawn="1"/>
        </p:nvSpPr>
        <p:spPr bwMode="auto">
          <a:xfrm>
            <a:off x="7508875" y="6472238"/>
            <a:ext cx="1446213" cy="200025"/>
          </a:xfrm>
          <a:prstGeom prst="rect">
            <a:avLst/>
          </a:prstGeom>
          <a:noFill/>
          <a:ln>
            <a:noFill/>
          </a:ln>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z="700" b="1" dirty="0" smtClean="0">
                <a:solidFill>
                  <a:schemeClr val="bg1"/>
                </a:solidFill>
                <a:cs typeface="Arial" charset="0"/>
              </a:rPr>
              <a:t>Yonyou Software Corporation</a:t>
            </a:r>
            <a:endParaRPr lang="zh-CN" altLang="en-US" sz="700" b="1" dirty="0" smtClean="0">
              <a:solidFill>
                <a:schemeClr val="bg1"/>
              </a:solidFill>
              <a:cs typeface="Arial" charset="0"/>
            </a:endParaRPr>
          </a:p>
        </p:txBody>
      </p:sp>
      <p:pic>
        <p:nvPicPr>
          <p:cNvPr id="4" name="Picture 4" descr="E:\yinfeifei\2013年工作项目\yonyou用友 2013\用友 集团品推\集团PPT模版2013\软件园版\png\lo.png"/>
          <p:cNvPicPr>
            <a:picLocks noChangeAspect="1" noChangeArrowheads="1"/>
          </p:cNvPicPr>
          <p:nvPr userDrawn="1"/>
        </p:nvPicPr>
        <p:blipFill>
          <a:blip r:embed="rId3" cstate="print"/>
          <a:srcRect/>
          <a:stretch>
            <a:fillRect/>
          </a:stretch>
        </p:blipFill>
        <p:spPr bwMode="auto">
          <a:xfrm>
            <a:off x="2619375" y="2514600"/>
            <a:ext cx="4214813" cy="896938"/>
          </a:xfrm>
          <a:prstGeom prst="rect">
            <a:avLst/>
          </a:prstGeom>
          <a:noFill/>
          <a:ln w="9525">
            <a:noFill/>
            <a:miter lim="8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2" name="Picture 3" descr="F:\公司项目\2013项目\用友\PPT\U8+ ppt模版\封面.pn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userDrawn="1"/>
        </p:nvSpPr>
        <p:spPr>
          <a:xfrm>
            <a:off x="7162800" y="6524625"/>
            <a:ext cx="1987550" cy="246063"/>
          </a:xfrm>
          <a:prstGeom prst="rect">
            <a:avLst/>
          </a:prstGeom>
          <a:noFill/>
        </p:spPr>
        <p:txBody>
          <a:bodyPr wrap="none">
            <a:spAutoFit/>
          </a:bodyPr>
          <a:lstStyle/>
          <a:p>
            <a:pPr>
              <a:defRPr/>
            </a:pPr>
            <a:r>
              <a:rPr lang="en-US" altLang="zh-CN" sz="1000" dirty="0" err="1">
                <a:solidFill>
                  <a:schemeClr val="bg1">
                    <a:lumMod val="50000"/>
                  </a:schemeClr>
                </a:solidFill>
                <a:latin typeface="微软雅黑" pitchFamily="34" charset="-122"/>
                <a:ea typeface="微软雅黑" pitchFamily="34" charset="-122"/>
              </a:rPr>
              <a:t>yonyou</a:t>
            </a:r>
            <a:r>
              <a:rPr lang="en-US" altLang="zh-CN" sz="1000" dirty="0">
                <a:solidFill>
                  <a:schemeClr val="bg1">
                    <a:lumMod val="50000"/>
                  </a:schemeClr>
                </a:solidFill>
                <a:latin typeface="微软雅黑" pitchFamily="34" charset="-122"/>
                <a:ea typeface="微软雅黑" pitchFamily="34" charset="-122"/>
              </a:rPr>
              <a:t> software Corporation</a:t>
            </a:r>
            <a:endParaRPr lang="zh-CN" altLang="en-US" sz="1000" dirty="0">
              <a:solidFill>
                <a:schemeClr val="bg1">
                  <a:lumMod val="50000"/>
                </a:schemeClr>
              </a:solidFill>
              <a:latin typeface="微软雅黑" pitchFamily="34" charset="-122"/>
              <a:ea typeface="微软雅黑" pitchFamily="34" charset="-122"/>
            </a:endParaRPr>
          </a:p>
        </p:txBody>
      </p:sp>
      <p:pic>
        <p:nvPicPr>
          <p:cNvPr id="4"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850" y="211138"/>
            <a:ext cx="603250" cy="395287"/>
          </a:xfrm>
          <a:prstGeom prst="rect">
            <a:avLst/>
          </a:prstGeom>
          <a:noFill/>
          <a:ln w="9525">
            <a:noFill/>
            <a:miter lim="800000"/>
            <a:headEnd/>
            <a:tailEnd/>
          </a:ln>
        </p:spPr>
      </p:pic>
      <p:pic>
        <p:nvPicPr>
          <p:cNvPr id="5" name="Picture 2" descr="F:\公司项目\2013项目\用友\PPT\U8+ ppt模版\icon\logo3.png"/>
          <p:cNvPicPr>
            <a:picLocks noChangeAspect="1" noChangeArrowheads="1"/>
          </p:cNvPicPr>
          <p:nvPr userDrawn="1"/>
        </p:nvPicPr>
        <p:blipFill>
          <a:blip r:embed="rId4" cstate="print"/>
          <a:srcRect/>
          <a:stretch>
            <a:fillRect/>
          </a:stretch>
        </p:blipFill>
        <p:spPr bwMode="auto">
          <a:xfrm>
            <a:off x="454025" y="280988"/>
            <a:ext cx="1330325" cy="242887"/>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2" name="Picture 4" descr="F:\公司项目\2013项目\用友\PPT\U8+ ppt模版\目录.pn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3" name="Picture 2" descr="F:\公司项目\2013项目\用友\PPT\U8+ ppt模版\icon\线.png"/>
          <p:cNvPicPr>
            <a:picLocks noChangeAspect="1" noChangeArrowheads="1"/>
          </p:cNvPicPr>
          <p:nvPr userDrawn="1"/>
        </p:nvPicPr>
        <p:blipFill>
          <a:blip r:embed="rId3" cstate="print"/>
          <a:srcRect/>
          <a:stretch>
            <a:fillRect/>
          </a:stretch>
        </p:blipFill>
        <p:spPr bwMode="auto">
          <a:xfrm>
            <a:off x="296863" y="600075"/>
            <a:ext cx="9267825" cy="19050"/>
          </a:xfrm>
          <a:prstGeom prst="rect">
            <a:avLst/>
          </a:prstGeom>
          <a:noFill/>
          <a:ln w="9525">
            <a:noFill/>
            <a:miter lim="800000"/>
            <a:headEnd/>
            <a:tailEnd/>
          </a:ln>
        </p:spPr>
      </p:pic>
      <p:pic>
        <p:nvPicPr>
          <p:cNvPr id="4" name="Picture 3" descr="F:\公司项目\2013项目\用友\PPT\U8+ ppt模版\icon\logo2.png"/>
          <p:cNvPicPr>
            <a:picLocks noChangeAspect="1" noChangeArrowheads="1"/>
          </p:cNvPicPr>
          <p:nvPr userDrawn="1"/>
        </p:nvPicPr>
        <p:blipFill>
          <a:blip r:embed="rId4" cstate="print"/>
          <a:srcRect/>
          <a:stretch>
            <a:fillRect/>
          </a:stretch>
        </p:blipFill>
        <p:spPr bwMode="auto">
          <a:xfrm>
            <a:off x="8197850" y="211138"/>
            <a:ext cx="603250" cy="395287"/>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TextBox 1"/>
          <p:cNvSpPr txBox="1"/>
          <p:nvPr userDrawn="1"/>
        </p:nvSpPr>
        <p:spPr>
          <a:xfrm>
            <a:off x="7162800" y="6524625"/>
            <a:ext cx="1987550" cy="246063"/>
          </a:xfrm>
          <a:prstGeom prst="rect">
            <a:avLst/>
          </a:prstGeom>
          <a:noFill/>
        </p:spPr>
        <p:txBody>
          <a:bodyPr wrap="none">
            <a:spAutoFit/>
          </a:bodyPr>
          <a:lstStyle/>
          <a:p>
            <a:pPr>
              <a:defRPr/>
            </a:pPr>
            <a:r>
              <a:rPr lang="en-US" altLang="zh-CN" sz="1000" dirty="0" err="1">
                <a:solidFill>
                  <a:schemeClr val="bg1">
                    <a:lumMod val="50000"/>
                  </a:schemeClr>
                </a:solidFill>
                <a:latin typeface="微软雅黑" pitchFamily="34" charset="-122"/>
                <a:ea typeface="微软雅黑" pitchFamily="34" charset="-122"/>
              </a:rPr>
              <a:t>yonyou</a:t>
            </a:r>
            <a:r>
              <a:rPr lang="en-US" altLang="zh-CN" sz="1000" dirty="0">
                <a:solidFill>
                  <a:schemeClr val="bg1">
                    <a:lumMod val="50000"/>
                  </a:schemeClr>
                </a:solidFill>
                <a:latin typeface="微软雅黑" pitchFamily="34" charset="-122"/>
                <a:ea typeface="微软雅黑" pitchFamily="34" charset="-122"/>
              </a:rPr>
              <a:t> software Corporation</a:t>
            </a:r>
            <a:endParaRPr lang="zh-CN" altLang="en-US" sz="1000" dirty="0">
              <a:solidFill>
                <a:schemeClr val="bg1">
                  <a:lumMod val="50000"/>
                </a:schemeClr>
              </a:solidFill>
              <a:latin typeface="微软雅黑" pitchFamily="34" charset="-122"/>
              <a:ea typeface="微软雅黑" pitchFamily="34" charset="-122"/>
            </a:endParaRPr>
          </a:p>
        </p:txBody>
      </p:sp>
      <p:pic>
        <p:nvPicPr>
          <p:cNvPr id="3" name="Picture 2" descr="F:\公司项目\2013项目\用友\PPT\U8+ ppt模版\icon\线.png"/>
          <p:cNvPicPr>
            <a:picLocks noChangeAspect="1" noChangeArrowheads="1"/>
          </p:cNvPicPr>
          <p:nvPr userDrawn="1"/>
        </p:nvPicPr>
        <p:blipFill>
          <a:blip r:embed="rId2" cstate="print"/>
          <a:srcRect/>
          <a:stretch>
            <a:fillRect/>
          </a:stretch>
        </p:blipFill>
        <p:spPr bwMode="auto">
          <a:xfrm>
            <a:off x="296863" y="600075"/>
            <a:ext cx="9267825" cy="19050"/>
          </a:xfrm>
          <a:prstGeom prst="rect">
            <a:avLst/>
          </a:prstGeom>
          <a:noFill/>
          <a:ln w="9525">
            <a:noFill/>
            <a:miter lim="800000"/>
            <a:headEnd/>
            <a:tailEnd/>
          </a:ln>
        </p:spPr>
      </p:pic>
      <p:pic>
        <p:nvPicPr>
          <p:cNvPr id="4" name="Picture 3" descr="F:\公司项目\2013项目\用友\PPT\U8+ ppt模版\icon\logo2.png"/>
          <p:cNvPicPr>
            <a:picLocks noChangeAspect="1" noChangeArrowheads="1"/>
          </p:cNvPicPr>
          <p:nvPr userDrawn="1"/>
        </p:nvPicPr>
        <p:blipFill>
          <a:blip r:embed="rId3" cstate="print"/>
          <a:srcRect/>
          <a:stretch>
            <a:fillRect/>
          </a:stretch>
        </p:blipFill>
        <p:spPr bwMode="auto">
          <a:xfrm>
            <a:off x="8197850" y="211138"/>
            <a:ext cx="603250" cy="395287"/>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Rectangle 22"/>
          <p:cNvSpPr>
            <a:spLocks noChangeArrowheads="1"/>
          </p:cNvSpPr>
          <p:nvPr userDrawn="1"/>
        </p:nvSpPr>
        <p:spPr bwMode="auto">
          <a:xfrm>
            <a:off x="-1908175" y="528638"/>
            <a:ext cx="1844675" cy="3381375"/>
          </a:xfrm>
          <a:prstGeom prst="rect">
            <a:avLst/>
          </a:prstGeom>
          <a:noFill/>
          <a:ln w="9525">
            <a:noFill/>
            <a:miter lim="800000"/>
            <a:headEnd/>
            <a:tailEnd/>
          </a:ln>
          <a:effectLst/>
        </p:spPr>
        <p:txBody>
          <a:bodyPr lIns="80124" tIns="40063" rIns="80124" bIns="40063">
            <a:spAutoFit/>
          </a:bodyPr>
          <a:lstStyle/>
          <a:p>
            <a:pPr algn="r" defTabSz="801688">
              <a:lnSpc>
                <a:spcPct val="125000"/>
              </a:lnSpc>
              <a:buClr>
                <a:schemeClr val="bg2"/>
              </a:buClr>
              <a:buSzPct val="60000"/>
              <a:buFont typeface="Wingdings" pitchFamily="2" charset="2"/>
              <a:buNone/>
              <a:defRPr/>
            </a:pPr>
            <a:r>
              <a:rPr lang="zh-CN" altLang="en-US" sz="1100" dirty="0">
                <a:latin typeface="+mn-ea"/>
                <a:ea typeface="+mn-ea"/>
              </a:rPr>
              <a:t>标题</a:t>
            </a:r>
            <a:r>
              <a:rPr lang="en-US" altLang="zh-CN" sz="1100" dirty="0">
                <a:latin typeface="+mn-ea"/>
                <a:ea typeface="+mn-ea"/>
              </a:rPr>
              <a:t>:24-28pt</a:t>
            </a:r>
          </a:p>
          <a:p>
            <a:pPr algn="r" defTabSz="801688">
              <a:lnSpc>
                <a:spcPct val="125000"/>
              </a:lnSpc>
              <a:buClr>
                <a:schemeClr val="bg2"/>
              </a:buClr>
              <a:buSzPct val="60000"/>
              <a:buFont typeface="Wingdings" pitchFamily="2" charset="2"/>
              <a:buNone/>
              <a:defRPr/>
            </a:pPr>
            <a:r>
              <a:rPr lang="zh-CN" altLang="en-US" sz="1100" dirty="0">
                <a:latin typeface="+mn-ea"/>
                <a:ea typeface="+mn-ea"/>
              </a:rPr>
              <a:t>同片文档内保持一致</a:t>
            </a:r>
            <a:r>
              <a:rPr lang="en-US" altLang="zh-CN" sz="1100" dirty="0">
                <a:latin typeface="+mn-ea"/>
                <a:ea typeface="+mn-ea"/>
              </a:rPr>
              <a:t>  </a:t>
            </a:r>
            <a:endParaRPr lang="zh-CN" altLang="en-US" sz="1100" dirty="0">
              <a:latin typeface="+mn-ea"/>
              <a:ea typeface="+mn-ea"/>
            </a:endParaRP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颜色</a:t>
            </a:r>
            <a:r>
              <a:rPr lang="en-US" altLang="zh-CN" sz="1100">
                <a:ea typeface="华文细黑" pitchFamily="2" charset="-122"/>
              </a:rPr>
              <a:t>: </a:t>
            </a:r>
            <a:r>
              <a:rPr lang="zh-CN" altLang="en-US" sz="1100">
                <a:ea typeface="华文细黑" pitchFamily="2" charset="-122"/>
              </a:rPr>
              <a:t>红色</a:t>
            </a: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r>
              <a:rPr lang="zh-CN" altLang="en-US" sz="1100" dirty="0">
                <a:latin typeface="Arial" pitchFamily="34" charset="0"/>
                <a:ea typeface="华文细黑" pitchFamily="2" charset="-122"/>
              </a:rPr>
              <a:t>字体</a:t>
            </a:r>
            <a:r>
              <a:rPr lang="zh-CN" altLang="en-US" sz="1100" dirty="0">
                <a:solidFill>
                  <a:srgbClr val="7F787F"/>
                </a:solidFill>
                <a:latin typeface="Arial" pitchFamily="34" charset="0"/>
                <a:ea typeface="华文细黑" pitchFamily="2" charset="-122"/>
              </a:rPr>
              <a:t> </a:t>
            </a:r>
            <a:r>
              <a:rPr lang="en-US" altLang="zh-CN" sz="1100" dirty="0">
                <a:latin typeface="Arial" pitchFamily="34" charset="0"/>
                <a:ea typeface="华文细黑" pitchFamily="2" charset="-122"/>
              </a:rPr>
              <a:t>:</a:t>
            </a:r>
          </a:p>
          <a:p>
            <a:pPr algn="r" defTabSz="801688">
              <a:lnSpc>
                <a:spcPct val="125000"/>
              </a:lnSpc>
              <a:buClr>
                <a:schemeClr val="bg2"/>
              </a:buClr>
              <a:buSzPct val="60000"/>
              <a:buFont typeface="Wingdings" pitchFamily="2" charset="2"/>
              <a:buNone/>
              <a:defRPr/>
            </a:pPr>
            <a:r>
              <a:rPr lang="zh-CN" altLang="en-US" sz="1100" dirty="0">
                <a:latin typeface="Arial" pitchFamily="34" charset="0"/>
                <a:ea typeface="华文细黑" pitchFamily="2" charset="-122"/>
              </a:rPr>
              <a:t>微软雅黑</a:t>
            </a:r>
            <a:endParaRPr lang="en-US" altLang="zh-CN" sz="1100" dirty="0">
              <a:latin typeface="Arial" pitchFamily="34" charset="0"/>
              <a:ea typeface="华文细黑" pitchFamily="2" charset="-122"/>
            </a:endParaRPr>
          </a:p>
          <a:p>
            <a:pPr algn="r" defTabSz="801688">
              <a:lnSpc>
                <a:spcPct val="75000"/>
              </a:lnSpc>
              <a:buClr>
                <a:schemeClr val="bg2"/>
              </a:buClr>
              <a:buSzPct val="60000"/>
              <a:buFont typeface="Wingdings" pitchFamily="2" charset="2"/>
              <a:buNone/>
              <a:defRPr/>
            </a:pP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中文正文</a:t>
            </a:r>
            <a:r>
              <a:rPr lang="en-US" altLang="zh-CN" sz="1100" dirty="0">
                <a:ea typeface="华文细黑" pitchFamily="2" charset="-122"/>
              </a:rPr>
              <a:t>:18-20pt</a:t>
            </a: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子目录</a:t>
            </a:r>
            <a:r>
              <a:rPr lang="en-US" altLang="zh-CN" sz="1100" dirty="0">
                <a:ea typeface="华文细黑" pitchFamily="2" charset="-122"/>
              </a:rPr>
              <a:t>(2/3/4</a:t>
            </a:r>
            <a:r>
              <a:rPr lang="zh-CN" altLang="en-US" sz="1100" dirty="0">
                <a:ea typeface="华文细黑" pitchFamily="2" charset="-122"/>
              </a:rPr>
              <a:t>级</a:t>
            </a:r>
            <a:r>
              <a:rPr lang="en-US" altLang="zh-CN" sz="1100" dirty="0">
                <a:ea typeface="华文细黑" pitchFamily="2" charset="-122"/>
              </a:rPr>
              <a:t>):</a:t>
            </a:r>
          </a:p>
          <a:p>
            <a:pPr algn="r" defTabSz="801688">
              <a:lnSpc>
                <a:spcPct val="125000"/>
              </a:lnSpc>
              <a:buClr>
                <a:schemeClr val="bg2"/>
              </a:buClr>
              <a:buSzPct val="60000"/>
              <a:buFont typeface="Wingdings" pitchFamily="2" charset="2"/>
              <a:buNone/>
              <a:defRPr/>
            </a:pPr>
            <a:r>
              <a:rPr lang="en-US" altLang="zh-CN" sz="1100" dirty="0">
                <a:ea typeface="华文细黑" pitchFamily="2" charset="-122"/>
              </a:rPr>
              <a:t>16pt/14pt/12pt </a:t>
            </a:r>
            <a:endParaRPr lang="zh-CN" altLang="en-US" sz="1100" dirty="0">
              <a:ea typeface="华文细黑" pitchFamily="2" charset="-122"/>
            </a:endParaRP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颜色</a:t>
            </a:r>
            <a:r>
              <a:rPr lang="en-US" altLang="zh-CN" sz="1100" dirty="0">
                <a:ea typeface="华文细黑" pitchFamily="2" charset="-122"/>
              </a:rPr>
              <a:t>:</a:t>
            </a:r>
            <a:r>
              <a:rPr lang="zh-CN" altLang="en-US" sz="1100" dirty="0">
                <a:ea typeface="华文细黑" pitchFamily="2" charset="-122"/>
              </a:rPr>
              <a:t>黑色</a:t>
            </a:r>
          </a:p>
          <a:p>
            <a:pPr algn="r" defTabSz="801688">
              <a:lnSpc>
                <a:spcPct val="125000"/>
              </a:lnSpc>
              <a:buClr>
                <a:schemeClr val="bg2"/>
              </a:buClr>
              <a:buSzPct val="60000"/>
              <a:buFont typeface="Wingdings" pitchFamily="2" charset="2"/>
              <a:buNone/>
              <a:defRPr/>
            </a:pPr>
            <a:r>
              <a:rPr lang="zh-CN" altLang="en-US" sz="1100" dirty="0">
                <a:ea typeface="华文细黑" pitchFamily="2" charset="-122"/>
              </a:rPr>
              <a:t>字体</a:t>
            </a:r>
            <a:r>
              <a:rPr lang="en-US" altLang="zh-CN" sz="1100" dirty="0">
                <a:ea typeface="华文细黑" pitchFamily="2" charset="-122"/>
              </a:rPr>
              <a:t>:</a:t>
            </a:r>
            <a:r>
              <a:rPr lang="zh-CN" altLang="en-US" sz="1100" dirty="0">
                <a:ea typeface="华文细黑" pitchFamily="2" charset="-122"/>
              </a:rPr>
              <a:t>微软雅黑</a:t>
            </a:r>
          </a:p>
          <a:p>
            <a:pPr algn="r" defTabSz="801688">
              <a:lnSpc>
                <a:spcPct val="125000"/>
              </a:lnSpc>
              <a:buClr>
                <a:schemeClr val="bg2"/>
              </a:buClr>
              <a:buSzPct val="60000"/>
              <a:buFont typeface="Wingdings" pitchFamily="2" charset="2"/>
              <a:buNone/>
              <a:defRPr/>
            </a:pPr>
            <a:endParaRPr lang="zh-CN" altLang="en-US" sz="1100" dirty="0">
              <a:ea typeface="华文细黑" pitchFamily="2" charset="-122"/>
            </a:endParaRPr>
          </a:p>
          <a:p>
            <a:pPr algn="r" defTabSz="801688">
              <a:lnSpc>
                <a:spcPct val="125000"/>
              </a:lnSpc>
              <a:buClr>
                <a:schemeClr val="bg2"/>
              </a:buClr>
              <a:buSzPct val="60000"/>
              <a:buFont typeface="Wingdings" pitchFamily="2" charset="2"/>
              <a:buNone/>
              <a:defRPr/>
            </a:pPr>
            <a:endParaRPr lang="zh-CN" altLang="en-US" sz="1100" dirty="0">
              <a:ea typeface="华文细黑" pitchFamily="2" charset="-122"/>
            </a:endParaRPr>
          </a:p>
          <a:p>
            <a:pPr algn="r" defTabSz="801688">
              <a:lnSpc>
                <a:spcPct val="125000"/>
              </a:lnSpc>
              <a:buClr>
                <a:schemeClr val="bg2"/>
              </a:buClr>
              <a:buSzPct val="60000"/>
              <a:buFont typeface="Wingdings" pitchFamily="2" charset="2"/>
              <a:buNone/>
              <a:defRPr/>
            </a:pP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endParaRPr lang="en-US" altLang="zh-CN" sz="1100" dirty="0">
              <a:ea typeface="华文细黑" pitchFamily="2" charset="-122"/>
            </a:endParaRPr>
          </a:p>
          <a:p>
            <a:pPr algn="r" defTabSz="801688">
              <a:lnSpc>
                <a:spcPct val="125000"/>
              </a:lnSpc>
              <a:buClr>
                <a:schemeClr val="bg2"/>
              </a:buClr>
              <a:buSzPct val="60000"/>
              <a:buFont typeface="Wingdings" pitchFamily="2" charset="2"/>
              <a:buNone/>
              <a:defRPr/>
            </a:pPr>
            <a:endParaRPr lang="zh-CN" altLang="en-US" sz="1100" dirty="0">
              <a:ea typeface="华文细黑" pitchFamily="2" charset="-122"/>
            </a:endParaRPr>
          </a:p>
        </p:txBody>
      </p:sp>
    </p:spTree>
  </p:cSld>
  <p:clrMap bg1="lt1" tx1="dk1" bg2="lt2" tx2="dk2" accent1="accent1" accent2="accent2" accent3="accent3" accent4="accent4" accent5="accent5" accent6="accent6" hlink="hlink" folHlink="folHlink"/>
  <p:sldLayoutIdLst>
    <p:sldLayoutId id="2147484635" r:id="rId1"/>
    <p:sldLayoutId id="2147484638" r:id="rId2"/>
    <p:sldLayoutId id="2147484639" r:id="rId3"/>
    <p:sldLayoutId id="2147484648" r:id="rId4"/>
    <p:sldLayoutId id="2147484641" r:id="rId5"/>
    <p:sldLayoutId id="2147484649" r:id="rId6"/>
    <p:sldLayoutId id="2147484650" r:id="rId7"/>
    <p:sldLayoutId id="2147484651" r:id="rId8"/>
  </p:sldLayoutIdLst>
  <p:txStyles>
    <p:titleStyle>
      <a:lvl1pPr algn="l" rtl="0" eaLnBrk="0" fontAlgn="base" hangingPunct="0">
        <a:spcBef>
          <a:spcPct val="0"/>
        </a:spcBef>
        <a:spcAft>
          <a:spcPct val="0"/>
        </a:spcAft>
        <a:defRPr sz="2800">
          <a:solidFill>
            <a:srgbClr val="C00000"/>
          </a:solidFill>
          <a:latin typeface="+mj-lt"/>
          <a:ea typeface="+mj-ea"/>
          <a:cs typeface="+mj-cs"/>
        </a:defRPr>
      </a:lvl1pPr>
      <a:lvl2pPr algn="l" rtl="0" eaLnBrk="0" fontAlgn="base" hangingPunct="0">
        <a:spcBef>
          <a:spcPct val="0"/>
        </a:spcBef>
        <a:spcAft>
          <a:spcPct val="0"/>
        </a:spcAft>
        <a:defRPr sz="2800">
          <a:solidFill>
            <a:srgbClr val="C00000"/>
          </a:solidFill>
          <a:latin typeface="Calibri" pitchFamily="34" charset="0"/>
          <a:ea typeface="黑体" pitchFamily="2" charset="-122"/>
        </a:defRPr>
      </a:lvl2pPr>
      <a:lvl3pPr algn="l" rtl="0" eaLnBrk="0" fontAlgn="base" hangingPunct="0">
        <a:spcBef>
          <a:spcPct val="0"/>
        </a:spcBef>
        <a:spcAft>
          <a:spcPct val="0"/>
        </a:spcAft>
        <a:defRPr sz="2800">
          <a:solidFill>
            <a:srgbClr val="C00000"/>
          </a:solidFill>
          <a:latin typeface="Calibri" pitchFamily="34" charset="0"/>
          <a:ea typeface="黑体" pitchFamily="2" charset="-122"/>
        </a:defRPr>
      </a:lvl3pPr>
      <a:lvl4pPr algn="l" rtl="0" eaLnBrk="0" fontAlgn="base" hangingPunct="0">
        <a:spcBef>
          <a:spcPct val="0"/>
        </a:spcBef>
        <a:spcAft>
          <a:spcPct val="0"/>
        </a:spcAft>
        <a:defRPr sz="2800">
          <a:solidFill>
            <a:srgbClr val="C00000"/>
          </a:solidFill>
          <a:latin typeface="Calibri" pitchFamily="34" charset="0"/>
          <a:ea typeface="黑体" pitchFamily="2" charset="-122"/>
        </a:defRPr>
      </a:lvl4pPr>
      <a:lvl5pPr algn="l" rtl="0" eaLnBrk="0" fontAlgn="base" hangingPunct="0">
        <a:spcBef>
          <a:spcPct val="0"/>
        </a:spcBef>
        <a:spcAft>
          <a:spcPct val="0"/>
        </a:spcAft>
        <a:defRPr sz="2800">
          <a:solidFill>
            <a:srgbClr val="C00000"/>
          </a:solidFill>
          <a:latin typeface="Calibri" pitchFamily="34" charset="0"/>
          <a:ea typeface="黑体" pitchFamily="2" charset="-122"/>
        </a:defRPr>
      </a:lvl5pPr>
      <a:lvl6pPr marL="457200" algn="l" rtl="0" eaLnBrk="0" fontAlgn="base" hangingPunct="0">
        <a:spcBef>
          <a:spcPct val="0"/>
        </a:spcBef>
        <a:spcAft>
          <a:spcPct val="0"/>
        </a:spcAft>
        <a:defRPr sz="2800">
          <a:solidFill>
            <a:srgbClr val="C00000"/>
          </a:solidFill>
          <a:latin typeface="Calibri" pitchFamily="34" charset="0"/>
          <a:ea typeface="黑体" pitchFamily="2" charset="-122"/>
        </a:defRPr>
      </a:lvl6pPr>
      <a:lvl7pPr marL="914400" algn="l" rtl="0" eaLnBrk="0" fontAlgn="base" hangingPunct="0">
        <a:spcBef>
          <a:spcPct val="0"/>
        </a:spcBef>
        <a:spcAft>
          <a:spcPct val="0"/>
        </a:spcAft>
        <a:defRPr sz="2800">
          <a:solidFill>
            <a:srgbClr val="C00000"/>
          </a:solidFill>
          <a:latin typeface="Calibri" pitchFamily="34" charset="0"/>
          <a:ea typeface="黑体" pitchFamily="2" charset="-122"/>
        </a:defRPr>
      </a:lvl7pPr>
      <a:lvl8pPr marL="1371600" algn="l" rtl="0" eaLnBrk="0" fontAlgn="base" hangingPunct="0">
        <a:spcBef>
          <a:spcPct val="0"/>
        </a:spcBef>
        <a:spcAft>
          <a:spcPct val="0"/>
        </a:spcAft>
        <a:defRPr sz="2800">
          <a:solidFill>
            <a:srgbClr val="C00000"/>
          </a:solidFill>
          <a:latin typeface="Calibri" pitchFamily="34" charset="0"/>
          <a:ea typeface="黑体" pitchFamily="2" charset="-122"/>
        </a:defRPr>
      </a:lvl8pPr>
      <a:lvl9pPr marL="1828800" algn="l" rtl="0" eaLnBrk="0" fontAlgn="base" hangingPunct="0">
        <a:spcBef>
          <a:spcPct val="0"/>
        </a:spcBef>
        <a:spcAft>
          <a:spcPct val="0"/>
        </a:spcAft>
        <a:defRPr sz="2800">
          <a:solidFill>
            <a:srgbClr val="C00000"/>
          </a:solidFill>
          <a:latin typeface="Calibri" pitchFamily="34" charset="0"/>
          <a:ea typeface="黑体" pitchFamily="2" charset="-122"/>
        </a:defRPr>
      </a:lvl9pPr>
    </p:titleStyle>
    <p:bodyStyle>
      <a:lvl1pPr marL="342900" indent="-342900" algn="l" rtl="0" eaLnBrk="0" fontAlgn="base" hangingPunct="0">
        <a:spcBef>
          <a:spcPct val="20000"/>
        </a:spcBef>
        <a:spcAft>
          <a:spcPct val="0"/>
        </a:spcAft>
        <a:buSzPct val="90000"/>
        <a:buBlip>
          <a:blip r:embed="rId10"/>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11"/>
        </a:buBlip>
        <a:defRPr>
          <a:solidFill>
            <a:schemeClr val="tx1"/>
          </a:solidFill>
          <a:latin typeface="+mn-lt"/>
          <a:ea typeface="+mn-ea"/>
        </a:defRPr>
      </a:lvl2pPr>
      <a:lvl3pPr marL="1143000" indent="-228600" algn="l" rtl="0" eaLnBrk="0" fontAlgn="base" hangingPunct="0">
        <a:spcBef>
          <a:spcPct val="20000"/>
        </a:spcBef>
        <a:spcAft>
          <a:spcPct val="0"/>
        </a:spcAft>
        <a:buSzPct val="50000"/>
        <a:buBlip>
          <a:blip r:embed="rId11"/>
        </a:buBlip>
        <a:defRPr sz="16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9.png"/><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50.png"/><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51.png"/><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50" Type="http://schemas.openxmlformats.org/officeDocument/2006/relationships/image" Target="../media/image100.png"/><Relationship Id="rId55" Type="http://schemas.openxmlformats.org/officeDocument/2006/relationships/image" Target="../media/image105.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png"/><Relationship Id="rId54"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png"/><Relationship Id="rId53" Type="http://schemas.openxmlformats.org/officeDocument/2006/relationships/image" Target="../media/image103.png"/><Relationship Id="rId58" Type="http://schemas.openxmlformats.org/officeDocument/2006/relationships/image" Target="../media/image108.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49" Type="http://schemas.openxmlformats.org/officeDocument/2006/relationships/image" Target="../media/image99.png"/><Relationship Id="rId57" Type="http://schemas.openxmlformats.org/officeDocument/2006/relationships/image" Target="../media/image107.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png"/><Relationship Id="rId52" Type="http://schemas.openxmlformats.org/officeDocument/2006/relationships/image" Target="../media/image102.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93.png"/><Relationship Id="rId48" Type="http://schemas.openxmlformats.org/officeDocument/2006/relationships/image" Target="../media/image98.png"/><Relationship Id="rId56" Type="http://schemas.openxmlformats.org/officeDocument/2006/relationships/image" Target="../media/image106.png"/><Relationship Id="rId8" Type="http://schemas.openxmlformats.org/officeDocument/2006/relationships/image" Target="../media/image58.png"/><Relationship Id="rId51" Type="http://schemas.openxmlformats.org/officeDocument/2006/relationships/image" Target="../media/image101.png"/><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2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11.png"/></Relationships>
</file>

<file path=ppt/slides/_rels/slide2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oleObject" Target="../embeddings/oleObject11.bin"/><Relationship Id="rId7" Type="http://schemas.openxmlformats.org/officeDocument/2006/relationships/image" Target="../media/image116.png"/><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27.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image" Target="../media/image134.png"/><Relationship Id="rId7" Type="http://schemas.openxmlformats.org/officeDocument/2006/relationships/image" Target="../media/image137.png"/><Relationship Id="rId12" Type="http://schemas.openxmlformats.org/officeDocument/2006/relationships/image" Target="../media/image119.png"/><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s>
</file>

<file path=ppt/slides/_rels/slide2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48.png"/><Relationship Id="rId4" Type="http://schemas.openxmlformats.org/officeDocument/2006/relationships/image" Target="../media/image1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diagramDrawing" Target="../diagrams/drawing3.xml"/><Relationship Id="rId3" Type="http://schemas.openxmlformats.org/officeDocument/2006/relationships/diagramData" Target="../diagrams/data3.xml"/><Relationship Id="rId7" Type="http://schemas.openxmlformats.org/officeDocument/2006/relationships/image" Target="../media/image151.png"/><Relationship Id="rId12" Type="http://schemas.openxmlformats.org/officeDocument/2006/relationships/image" Target="../media/image15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153.png"/><Relationship Id="rId5" Type="http://schemas.openxmlformats.org/officeDocument/2006/relationships/diagramQuickStyle" Target="../diagrams/quickStyle3.xml"/><Relationship Id="rId10" Type="http://schemas.openxmlformats.org/officeDocument/2006/relationships/image" Target="../media/image152.png"/><Relationship Id="rId4" Type="http://schemas.openxmlformats.org/officeDocument/2006/relationships/diagramLayout" Target="../diagrams/layout3.xml"/><Relationship Id="rId9"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5" Type="http://schemas.openxmlformats.org/officeDocument/2006/relationships/image" Target="../media/image158.png"/><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5" Type="http://schemas.openxmlformats.org/officeDocument/2006/relationships/image" Target="../media/image158.png"/><Relationship Id="rId4" Type="http://schemas.openxmlformats.org/officeDocument/2006/relationships/image" Target="../media/image161.pn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3" Type="http://schemas.openxmlformats.org/officeDocument/2006/relationships/image" Target="../media/image132.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image" Target="../media/image136.png"/><Relationship Id="rId16"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66.png"/><Relationship Id="rId5" Type="http://schemas.openxmlformats.org/officeDocument/2006/relationships/image" Target="../media/image135.png"/><Relationship Id="rId15" Type="http://schemas.openxmlformats.org/officeDocument/2006/relationships/image" Target="../media/image170.jpeg"/><Relationship Id="rId10" Type="http://schemas.openxmlformats.org/officeDocument/2006/relationships/image" Target="../media/image165.png"/><Relationship Id="rId4" Type="http://schemas.openxmlformats.org/officeDocument/2006/relationships/image" Target="../media/image137.png"/><Relationship Id="rId9" Type="http://schemas.openxmlformats.org/officeDocument/2006/relationships/image" Target="../media/image164.png"/><Relationship Id="rId14" Type="http://schemas.openxmlformats.org/officeDocument/2006/relationships/image" Target="../media/image169.png"/></Relationships>
</file>

<file path=ppt/slides/_rels/slide4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37.png"/><Relationship Id="rId7"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76.png"/><Relationship Id="rId7" Type="http://schemas.openxmlformats.org/officeDocument/2006/relationships/image" Target="../media/image109.png"/><Relationship Id="rId12" Type="http://schemas.openxmlformats.org/officeDocument/2006/relationships/image" Target="../media/image179.png"/><Relationship Id="rId2" Type="http://schemas.openxmlformats.org/officeDocument/2006/relationships/image" Target="../media/image175.png"/><Relationship Id="rId1" Type="http://schemas.openxmlformats.org/officeDocument/2006/relationships/slideLayout" Target="../slideLayouts/slideLayout3.xml"/><Relationship Id="rId6" Type="http://schemas.openxmlformats.org/officeDocument/2006/relationships/image" Target="../media/image122.png"/><Relationship Id="rId11" Type="http://schemas.openxmlformats.org/officeDocument/2006/relationships/image" Target="../media/image178.png"/><Relationship Id="rId5" Type="http://schemas.openxmlformats.org/officeDocument/2006/relationships/image" Target="../media/image173.png"/><Relationship Id="rId10" Type="http://schemas.openxmlformats.org/officeDocument/2006/relationships/image" Target="../media/image154.png"/><Relationship Id="rId4" Type="http://schemas.openxmlformats.org/officeDocument/2006/relationships/image" Target="../media/image174.png"/><Relationship Id="rId9" Type="http://schemas.openxmlformats.org/officeDocument/2006/relationships/image" Target="../media/image177.png"/></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36.png"/><Relationship Id="rId7" Type="http://schemas.openxmlformats.org/officeDocument/2006/relationships/image" Target="../media/image148.png"/><Relationship Id="rId2" Type="http://schemas.openxmlformats.org/officeDocument/2006/relationships/image" Target="../media/image135.png"/><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37.png"/><Relationship Id="rId10" Type="http://schemas.openxmlformats.org/officeDocument/2006/relationships/image" Target="../media/image182.png"/><Relationship Id="rId4" Type="http://schemas.openxmlformats.org/officeDocument/2006/relationships/image" Target="../media/image132.png"/><Relationship Id="rId9" Type="http://schemas.openxmlformats.org/officeDocument/2006/relationships/image" Target="../media/image181.png"/></Relationships>
</file>

<file path=ppt/slides/_rels/slide5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86.png"/><Relationship Id="rId4" Type="http://schemas.openxmlformats.org/officeDocument/2006/relationships/image" Target="../media/image185.png"/></Relationships>
</file>

<file path=ppt/slides/_rels/slide5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9.png"/><Relationship Id="rId7" Type="http://schemas.openxmlformats.org/officeDocument/2006/relationships/image" Target="../media/image191.png"/><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37.png"/><Relationship Id="rId4" Type="http://schemas.openxmlformats.org/officeDocument/2006/relationships/image" Target="../media/image1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61.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diagramDrawing" Target="../diagrams/drawing4.xml"/><Relationship Id="rId3" Type="http://schemas.openxmlformats.org/officeDocument/2006/relationships/diagramData" Target="../diagrams/data4.xml"/><Relationship Id="rId7" Type="http://schemas.openxmlformats.org/officeDocument/2006/relationships/image" Target="../media/image151.png"/><Relationship Id="rId12" Type="http://schemas.openxmlformats.org/officeDocument/2006/relationships/image" Target="../media/image15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153.png"/><Relationship Id="rId5" Type="http://schemas.openxmlformats.org/officeDocument/2006/relationships/diagramQuickStyle" Target="../diagrams/quickStyle4.xml"/><Relationship Id="rId10" Type="http://schemas.openxmlformats.org/officeDocument/2006/relationships/image" Target="../media/image152.png"/><Relationship Id="rId4" Type="http://schemas.openxmlformats.org/officeDocument/2006/relationships/diagramLayout" Target="../diagrams/layout4.xml"/><Relationship Id="rId9" Type="http://schemas.openxmlformats.org/officeDocument/2006/relationships/image" Target="../media/image10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7.xml"/><Relationship Id="rId18" Type="http://schemas.openxmlformats.org/officeDocument/2006/relationships/slide" Target="slide22.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18.xml"/><Relationship Id="rId17" Type="http://schemas.openxmlformats.org/officeDocument/2006/relationships/slide" Target="slide7.xml"/><Relationship Id="rId2" Type="http://schemas.openxmlformats.org/officeDocument/2006/relationships/image" Target="../media/image109.png"/><Relationship Id="rId16" Type="http://schemas.openxmlformats.org/officeDocument/2006/relationships/slide" Target="slide23.xml"/><Relationship Id="rId20" Type="http://schemas.openxmlformats.org/officeDocument/2006/relationships/slide" Target="slide20.xml"/><Relationship Id="rId1" Type="http://schemas.openxmlformats.org/officeDocument/2006/relationships/slideLayout" Target="../slideLayouts/slideLayout3.xml"/><Relationship Id="rId6" Type="http://schemas.openxmlformats.org/officeDocument/2006/relationships/slide" Target="slide5.xml"/><Relationship Id="rId11" Type="http://schemas.openxmlformats.org/officeDocument/2006/relationships/slide" Target="slide15.xml"/><Relationship Id="rId5" Type="http://schemas.openxmlformats.org/officeDocument/2006/relationships/slide" Target="slide9.xml"/><Relationship Id="rId15" Type="http://schemas.openxmlformats.org/officeDocument/2006/relationships/slide" Target="slide6.xml"/><Relationship Id="rId10" Type="http://schemas.openxmlformats.org/officeDocument/2006/relationships/slide" Target="slide14.xml"/><Relationship Id="rId19" Type="http://schemas.openxmlformats.org/officeDocument/2006/relationships/slide" Target="slide24.xml"/><Relationship Id="rId4" Type="http://schemas.openxmlformats.org/officeDocument/2006/relationships/slide" Target="slide8.xml"/><Relationship Id="rId9" Type="http://schemas.openxmlformats.org/officeDocument/2006/relationships/slide" Target="slide3.xml"/><Relationship Id="rId14" Type="http://schemas.openxmlformats.org/officeDocument/2006/relationships/slide" Target="slide19.xml"/></Relationships>
</file>

<file path=ppt/slides/_rels/slide64.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120.png"/><Relationship Id="rId3" Type="http://schemas.openxmlformats.org/officeDocument/2006/relationships/image" Target="../media/image189.png"/><Relationship Id="rId21" Type="http://schemas.openxmlformats.org/officeDocument/2006/relationships/image" Target="../media/image208.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5.png"/><Relationship Id="rId25" Type="http://schemas.openxmlformats.org/officeDocument/2006/relationships/image" Target="../media/image212.png"/><Relationship Id="rId2" Type="http://schemas.openxmlformats.org/officeDocument/2006/relationships/image" Target="../media/image193.png"/><Relationship Id="rId16" Type="http://schemas.openxmlformats.org/officeDocument/2006/relationships/image" Target="../media/image181.png"/><Relationship Id="rId20" Type="http://schemas.openxmlformats.org/officeDocument/2006/relationships/image" Target="../media/image207.png"/><Relationship Id="rId1" Type="http://schemas.openxmlformats.org/officeDocument/2006/relationships/slideLayout" Target="../slideLayouts/slideLayout3.xml"/><Relationship Id="rId6" Type="http://schemas.openxmlformats.org/officeDocument/2006/relationships/image" Target="../media/image196.png"/><Relationship Id="rId11" Type="http://schemas.openxmlformats.org/officeDocument/2006/relationships/image" Target="../media/image201.png"/><Relationship Id="rId24" Type="http://schemas.openxmlformats.org/officeDocument/2006/relationships/image" Target="../media/image211.png"/><Relationship Id="rId5" Type="http://schemas.openxmlformats.org/officeDocument/2006/relationships/image" Target="../media/image195.png"/><Relationship Id="rId15" Type="http://schemas.openxmlformats.org/officeDocument/2006/relationships/image" Target="../media/image39.png"/><Relationship Id="rId23" Type="http://schemas.openxmlformats.org/officeDocument/2006/relationships/image" Target="../media/image210.png"/><Relationship Id="rId10" Type="http://schemas.openxmlformats.org/officeDocument/2006/relationships/image" Target="../media/image200.png"/><Relationship Id="rId19" Type="http://schemas.openxmlformats.org/officeDocument/2006/relationships/image" Target="../media/image206.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09.png"/></Relationships>
</file>

<file path=ppt/slides/_rels/slide65.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slide" Target="slide25.xml"/><Relationship Id="rId3" Type="http://schemas.openxmlformats.org/officeDocument/2006/relationships/notesSlide" Target="../notesSlides/notesSlide9.xml"/><Relationship Id="rId7" Type="http://schemas.openxmlformats.org/officeDocument/2006/relationships/image" Target="../media/image216.jpeg"/><Relationship Id="rId12" Type="http://schemas.openxmlformats.org/officeDocument/2006/relationships/image" Target="../media/image220.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215.wmf"/><Relationship Id="rId11" Type="http://schemas.openxmlformats.org/officeDocument/2006/relationships/oleObject" Target="../embeddings/oleObject12.bin"/><Relationship Id="rId5" Type="http://schemas.openxmlformats.org/officeDocument/2006/relationships/image" Target="../media/image214.jpeg"/><Relationship Id="rId15" Type="http://schemas.openxmlformats.org/officeDocument/2006/relationships/image" Target="../media/image222.png"/><Relationship Id="rId10" Type="http://schemas.openxmlformats.org/officeDocument/2006/relationships/image" Target="../media/image219.wmf"/><Relationship Id="rId4" Type="http://schemas.openxmlformats.org/officeDocument/2006/relationships/image" Target="../media/image137.png"/><Relationship Id="rId9" Type="http://schemas.openxmlformats.org/officeDocument/2006/relationships/image" Target="../media/image218.png"/><Relationship Id="rId14" Type="http://schemas.openxmlformats.org/officeDocument/2006/relationships/image" Target="../media/image221.png"/></Relationships>
</file>

<file path=ppt/slides/_rels/slide6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3.xml"/><Relationship Id="rId5" Type="http://schemas.openxmlformats.org/officeDocument/2006/relationships/image" Target="../media/image226.pn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oleObject" Target="../embeddings/oleObject13.bin"/></Relationships>
</file>

<file path=ppt/slides/_rels/slide6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43.png"/><Relationship Id="rId2" Type="http://schemas.openxmlformats.org/officeDocument/2006/relationships/image" Target="../media/image239.png"/><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242.png"/><Relationship Id="rId4" Type="http://schemas.openxmlformats.org/officeDocument/2006/relationships/image" Target="../media/image2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diagramData" Target="../diagrams/data2.xml"/><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18" Type="http://schemas.openxmlformats.org/officeDocument/2006/relationships/image" Target="../media/image258.png"/><Relationship Id="rId26" Type="http://schemas.openxmlformats.org/officeDocument/2006/relationships/image" Target="../media/image266.png"/><Relationship Id="rId39" Type="http://schemas.openxmlformats.org/officeDocument/2006/relationships/image" Target="../media/image279.png"/><Relationship Id="rId3" Type="http://schemas.openxmlformats.org/officeDocument/2006/relationships/image" Target="../media/image244.jpeg"/><Relationship Id="rId21" Type="http://schemas.openxmlformats.org/officeDocument/2006/relationships/image" Target="../media/image261.jpeg"/><Relationship Id="rId34" Type="http://schemas.openxmlformats.org/officeDocument/2006/relationships/image" Target="../media/image274.jpeg"/><Relationship Id="rId7" Type="http://schemas.openxmlformats.org/officeDocument/2006/relationships/image" Target="../media/image248.png"/><Relationship Id="rId12" Type="http://schemas.openxmlformats.org/officeDocument/2006/relationships/image" Target="../media/image253.png"/><Relationship Id="rId17" Type="http://schemas.openxmlformats.org/officeDocument/2006/relationships/image" Target="../media/image257.png"/><Relationship Id="rId25" Type="http://schemas.openxmlformats.org/officeDocument/2006/relationships/image" Target="../media/image265.png"/><Relationship Id="rId33" Type="http://schemas.openxmlformats.org/officeDocument/2006/relationships/image" Target="../media/image273.png"/><Relationship Id="rId38" Type="http://schemas.openxmlformats.org/officeDocument/2006/relationships/image" Target="../media/image278.jpeg"/><Relationship Id="rId2" Type="http://schemas.openxmlformats.org/officeDocument/2006/relationships/notesSlide" Target="../notesSlides/notesSlide14.xml"/><Relationship Id="rId16" Type="http://schemas.openxmlformats.org/officeDocument/2006/relationships/image" Target="../media/image256.png"/><Relationship Id="rId20" Type="http://schemas.openxmlformats.org/officeDocument/2006/relationships/image" Target="../media/image260.png"/><Relationship Id="rId29" Type="http://schemas.openxmlformats.org/officeDocument/2006/relationships/image" Target="../media/image269.png"/><Relationship Id="rId1" Type="http://schemas.openxmlformats.org/officeDocument/2006/relationships/slideLayout" Target="../slideLayouts/slideLayout3.xml"/><Relationship Id="rId6" Type="http://schemas.openxmlformats.org/officeDocument/2006/relationships/image" Target="../media/image247.jpeg"/><Relationship Id="rId11" Type="http://schemas.openxmlformats.org/officeDocument/2006/relationships/image" Target="../media/image252.png"/><Relationship Id="rId24" Type="http://schemas.openxmlformats.org/officeDocument/2006/relationships/image" Target="../media/image264.png"/><Relationship Id="rId32" Type="http://schemas.openxmlformats.org/officeDocument/2006/relationships/image" Target="../media/image272.png"/><Relationship Id="rId37" Type="http://schemas.openxmlformats.org/officeDocument/2006/relationships/image" Target="../media/image277.png"/><Relationship Id="rId40" Type="http://schemas.openxmlformats.org/officeDocument/2006/relationships/image" Target="../media/image280.png"/><Relationship Id="rId5" Type="http://schemas.openxmlformats.org/officeDocument/2006/relationships/image" Target="../media/image246.png"/><Relationship Id="rId15" Type="http://schemas.openxmlformats.org/officeDocument/2006/relationships/image" Target="../media/image161.png"/><Relationship Id="rId23" Type="http://schemas.openxmlformats.org/officeDocument/2006/relationships/image" Target="../media/image263.png"/><Relationship Id="rId28" Type="http://schemas.openxmlformats.org/officeDocument/2006/relationships/image" Target="../media/image268.png"/><Relationship Id="rId36" Type="http://schemas.openxmlformats.org/officeDocument/2006/relationships/image" Target="../media/image276.png"/><Relationship Id="rId10" Type="http://schemas.openxmlformats.org/officeDocument/2006/relationships/image" Target="../media/image251.jpeg"/><Relationship Id="rId19" Type="http://schemas.openxmlformats.org/officeDocument/2006/relationships/image" Target="../media/image259.png"/><Relationship Id="rId31" Type="http://schemas.openxmlformats.org/officeDocument/2006/relationships/image" Target="../media/image271.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 Id="rId22" Type="http://schemas.openxmlformats.org/officeDocument/2006/relationships/image" Target="../media/image262.png"/><Relationship Id="rId27" Type="http://schemas.openxmlformats.org/officeDocument/2006/relationships/image" Target="../media/image267.png"/><Relationship Id="rId30" Type="http://schemas.openxmlformats.org/officeDocument/2006/relationships/image" Target="../media/image270.png"/><Relationship Id="rId35" Type="http://schemas.openxmlformats.org/officeDocument/2006/relationships/image" Target="../media/image2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p:cNvSpPr>
          <p:nvPr>
            <p:ph type="title" idx="4294967295"/>
          </p:nvPr>
        </p:nvSpPr>
        <p:spPr bwMode="auto">
          <a:xfrm>
            <a:off x="1143090" y="2286030"/>
            <a:ext cx="7162612" cy="792162"/>
          </a:xfrm>
          <a:prstGeom prst="rect">
            <a:avLst/>
          </a:prstGeom>
          <a:noFill/>
          <a:ln>
            <a:miter lim="800000"/>
            <a:headEnd/>
            <a:tailEnd/>
          </a:ln>
        </p:spPr>
        <p:txBody>
          <a:bodyPr/>
          <a:lstStyle/>
          <a:p>
            <a:pPr eaLnBrk="1" hangingPunct="1"/>
            <a:r>
              <a:rPr lang="en-US" altLang="zh-CN" sz="3600" b="1" dirty="0" smtClean="0">
                <a:solidFill>
                  <a:srgbClr val="E60012"/>
                </a:solidFill>
                <a:latin typeface="微软雅黑" pitchFamily="34" charset="-122"/>
                <a:ea typeface="微软雅黑" pitchFamily="34" charset="-122"/>
              </a:rPr>
              <a:t>U8</a:t>
            </a:r>
            <a:r>
              <a:rPr lang="en-US" altLang="zh-CN" sz="3600" b="1" baseline="30000" dirty="0" smtClean="0">
                <a:solidFill>
                  <a:srgbClr val="E60012"/>
                </a:solidFill>
                <a:latin typeface="微软雅黑" pitchFamily="34" charset="-122"/>
                <a:ea typeface="微软雅黑" pitchFamily="34" charset="-122"/>
              </a:rPr>
              <a:t>+</a:t>
            </a:r>
            <a:r>
              <a:rPr lang="zh-CN" altLang="en-US" sz="3600" b="1" dirty="0" smtClean="0">
                <a:solidFill>
                  <a:srgbClr val="E60012"/>
                </a:solidFill>
                <a:latin typeface="微软雅黑" pitchFamily="34" charset="-122"/>
                <a:ea typeface="微软雅黑" pitchFamily="34" charset="-122"/>
              </a:rPr>
              <a:t>机械行业全面信息化解决方案</a:t>
            </a:r>
          </a:p>
        </p:txBody>
      </p:sp>
      <p:sp>
        <p:nvSpPr>
          <p:cNvPr id="6" name="TextBox 4"/>
          <p:cNvSpPr txBox="1">
            <a:spLocks noChangeArrowheads="1"/>
          </p:cNvSpPr>
          <p:nvPr/>
        </p:nvSpPr>
        <p:spPr bwMode="auto">
          <a:xfrm>
            <a:off x="6400752" y="5562544"/>
            <a:ext cx="1979612" cy="825500"/>
          </a:xfrm>
          <a:prstGeom prst="rect">
            <a:avLst/>
          </a:prstGeom>
          <a:noFill/>
          <a:ln>
            <a:noFill/>
          </a:ln>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20000"/>
              </a:spcBef>
              <a:buFont typeface="Arial" charset="0"/>
              <a:buNone/>
              <a:defRPr/>
            </a:pPr>
            <a:r>
              <a:rPr lang="zh-CN" altLang="en-US" sz="1400" dirty="0" smtClean="0">
                <a:solidFill>
                  <a:schemeClr val="bg1">
                    <a:lumMod val="50000"/>
                  </a:schemeClr>
                </a:solidFill>
                <a:latin typeface="微软雅黑" pitchFamily="34" charset="-122"/>
                <a:ea typeface="微软雅黑" pitchFamily="34" charset="-122"/>
              </a:rPr>
              <a:t>用友软件股份有限公司</a:t>
            </a:r>
            <a:endParaRPr lang="en-US" sz="1400" dirty="0" smtClean="0">
              <a:solidFill>
                <a:schemeClr val="bg1">
                  <a:lumMod val="50000"/>
                </a:schemeClr>
              </a:solidFill>
              <a:latin typeface="微软雅黑" pitchFamily="34" charset="-122"/>
              <a:ea typeface="微软雅黑" pitchFamily="34" charset="-122"/>
            </a:endParaRPr>
          </a:p>
          <a:p>
            <a:pPr algn="ctr" eaLnBrk="1" hangingPunct="1">
              <a:spcBef>
                <a:spcPct val="20000"/>
              </a:spcBef>
              <a:buFont typeface="Arial" charset="0"/>
              <a:buNone/>
              <a:defRPr/>
            </a:pPr>
            <a:r>
              <a:rPr lang="zh-CN" altLang="en-US" sz="1400" dirty="0" smtClean="0">
                <a:solidFill>
                  <a:schemeClr val="bg1">
                    <a:lumMod val="50000"/>
                  </a:schemeClr>
                </a:solidFill>
                <a:latin typeface="微软雅黑" pitchFamily="34" charset="-122"/>
                <a:ea typeface="微软雅黑" pitchFamily="34" charset="-122"/>
              </a:rPr>
              <a:t>姓名  徐文辉</a:t>
            </a:r>
            <a:endParaRPr lang="en-US" sz="1400" dirty="0" smtClean="0">
              <a:solidFill>
                <a:schemeClr val="bg1">
                  <a:lumMod val="50000"/>
                </a:schemeClr>
              </a:solidFill>
              <a:latin typeface="微软雅黑" pitchFamily="34" charset="-122"/>
              <a:ea typeface="微软雅黑" pitchFamily="34" charset="-122"/>
            </a:endParaRPr>
          </a:p>
          <a:p>
            <a:pPr algn="ctr" eaLnBrk="1" hangingPunct="1">
              <a:spcBef>
                <a:spcPct val="20000"/>
              </a:spcBef>
              <a:buFont typeface="Arial" charset="0"/>
              <a:buNone/>
              <a:defRPr/>
            </a:pPr>
            <a:r>
              <a:rPr lang="en-US" altLang="zh-CN" sz="1400" dirty="0" smtClean="0">
                <a:solidFill>
                  <a:schemeClr val="bg1">
                    <a:lumMod val="50000"/>
                  </a:schemeClr>
                </a:solidFill>
                <a:latin typeface="微软雅黑" pitchFamily="34" charset="-122"/>
                <a:ea typeface="微软雅黑" pitchFamily="34" charset="-122"/>
              </a:rPr>
              <a:t>2013</a:t>
            </a:r>
            <a:r>
              <a:rPr lang="zh-CN" altLang="en-US" sz="1400" dirty="0" smtClean="0">
                <a:solidFill>
                  <a:schemeClr val="bg1">
                    <a:lumMod val="50000"/>
                  </a:schemeClr>
                </a:solidFill>
                <a:latin typeface="微软雅黑" pitchFamily="34" charset="-122"/>
                <a:ea typeface="微软雅黑" pitchFamily="34" charset="-122"/>
              </a:rPr>
              <a:t>年 月 日</a:t>
            </a:r>
            <a:endParaRPr lang="en-US" sz="1400" dirty="0" smtClean="0">
              <a:solidFill>
                <a:schemeClr val="bg1">
                  <a:lumMod val="50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5400000">
            <a:off x="738981" y="1851861"/>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nvGrpSpPr>
          <p:cNvPr id="3" name="组合 10"/>
          <p:cNvGrpSpPr>
            <a:grpSpLocks/>
          </p:cNvGrpSpPr>
          <p:nvPr/>
        </p:nvGrpSpPr>
        <p:grpSpPr bwMode="auto">
          <a:xfrm>
            <a:off x="1295400" y="838200"/>
            <a:ext cx="6002338" cy="660400"/>
            <a:chOff x="1295400" y="1295400"/>
            <a:chExt cx="6996112" cy="660400"/>
          </a:xfrm>
        </p:grpSpPr>
        <p:sp>
          <p:nvSpPr>
            <p:cNvPr id="2" name="圆角矩形 1"/>
            <p:cNvSpPr/>
            <p:nvPr/>
          </p:nvSpPr>
          <p:spPr bwMode="auto">
            <a:xfrm>
              <a:off x="1295400" y="1319213"/>
              <a:ext cx="612461"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0" name="矩形 19"/>
            <p:cNvSpPr/>
            <p:nvPr/>
          </p:nvSpPr>
          <p:spPr bwMode="auto">
            <a:xfrm>
              <a:off x="1981874" y="1295400"/>
              <a:ext cx="6309638"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smtClean="0">
                  <a:solidFill>
                    <a:srgbClr val="FF0000"/>
                  </a:solidFill>
                  <a:latin typeface="微软雅黑" pitchFamily="34" charset="-122"/>
                  <a:ea typeface="微软雅黑" pitchFamily="34" charset="-122"/>
                </a:rPr>
                <a:t>机械行业发展</a:t>
              </a:r>
              <a:r>
                <a:rPr lang="zh-CN" altLang="en-US" dirty="0">
                  <a:solidFill>
                    <a:srgbClr val="FF0000"/>
                  </a:solidFill>
                  <a:latin typeface="微软雅黑" pitchFamily="34" charset="-122"/>
                  <a:ea typeface="微软雅黑" pitchFamily="34" charset="-122"/>
                </a:rPr>
                <a:t>现状与趋势</a:t>
              </a:r>
            </a:p>
          </p:txBody>
        </p:sp>
        <p:sp>
          <p:nvSpPr>
            <p:cNvPr id="18" name="TextBox 17"/>
            <p:cNvSpPr txBox="1"/>
            <p:nvPr/>
          </p:nvSpPr>
          <p:spPr bwMode="auto">
            <a:xfrm>
              <a:off x="1410121" y="1363663"/>
              <a:ext cx="39412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1657350"/>
            <a:ext cx="6019800" cy="660400"/>
            <a:chOff x="1295400" y="2239963"/>
            <a:chExt cx="7016750" cy="660400"/>
          </a:xfrm>
        </p:grpSpPr>
        <p:sp>
          <p:nvSpPr>
            <p:cNvPr id="21" name="圆角矩形 20"/>
            <p:cNvSpPr/>
            <p:nvPr/>
          </p:nvSpPr>
          <p:spPr bwMode="auto">
            <a:xfrm>
              <a:off x="1295400" y="2263776"/>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5" name="矩形 24"/>
            <p:cNvSpPr/>
            <p:nvPr/>
          </p:nvSpPr>
          <p:spPr bwMode="auto">
            <a:xfrm>
              <a:off x="2002256" y="2239963"/>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机械行业企业管理</a:t>
              </a:r>
              <a:r>
                <a:rPr lang="zh-CN" altLang="en-US" dirty="0">
                  <a:solidFill>
                    <a:srgbClr val="FF0000"/>
                  </a:solidFill>
                  <a:latin typeface="微软雅黑" pitchFamily="34" charset="-122"/>
                  <a:ea typeface="微软雅黑" pitchFamily="34" charset="-122"/>
                </a:rPr>
                <a:t>特点</a:t>
              </a:r>
            </a:p>
          </p:txBody>
        </p:sp>
        <p:sp>
          <p:nvSpPr>
            <p:cNvPr id="23" name="TextBox 22"/>
            <p:cNvSpPr txBox="1"/>
            <p:nvPr/>
          </p:nvSpPr>
          <p:spPr bwMode="auto">
            <a:xfrm>
              <a:off x="1410125" y="2308226"/>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2476500"/>
            <a:ext cx="6019800" cy="660400"/>
            <a:chOff x="1295400" y="3184525"/>
            <a:chExt cx="7016750" cy="660400"/>
          </a:xfrm>
        </p:grpSpPr>
        <p:sp>
          <p:nvSpPr>
            <p:cNvPr id="22" name="圆角矩形 21"/>
            <p:cNvSpPr/>
            <p:nvPr/>
          </p:nvSpPr>
          <p:spPr bwMode="auto">
            <a:xfrm>
              <a:off x="1295400" y="3208338"/>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2" name="矩形 31"/>
            <p:cNvSpPr/>
            <p:nvPr/>
          </p:nvSpPr>
          <p:spPr bwMode="auto">
            <a:xfrm>
              <a:off x="2002256" y="3184525"/>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机械行业当前</a:t>
              </a:r>
              <a:r>
                <a:rPr lang="zh-CN" altLang="en-US" dirty="0">
                  <a:solidFill>
                    <a:srgbClr val="FF0000"/>
                  </a:solidFill>
                  <a:latin typeface="微软雅黑" pitchFamily="34" charset="-122"/>
                  <a:ea typeface="微软雅黑" pitchFamily="34" charset="-122"/>
                </a:rPr>
                <a:t>发展难点</a:t>
              </a:r>
            </a:p>
          </p:txBody>
        </p:sp>
        <p:sp>
          <p:nvSpPr>
            <p:cNvPr id="28" name="TextBox 27"/>
            <p:cNvSpPr txBox="1"/>
            <p:nvPr/>
          </p:nvSpPr>
          <p:spPr bwMode="auto">
            <a:xfrm>
              <a:off x="1410125" y="3252788"/>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3295650"/>
            <a:ext cx="6019800" cy="660400"/>
            <a:chOff x="1295400" y="4129088"/>
            <a:chExt cx="7016750" cy="660400"/>
          </a:xfrm>
        </p:grpSpPr>
        <p:sp>
          <p:nvSpPr>
            <p:cNvPr id="26" name="圆角矩形 25"/>
            <p:cNvSpPr/>
            <p:nvPr/>
          </p:nvSpPr>
          <p:spPr bwMode="auto">
            <a:xfrm>
              <a:off x="1295400" y="4152901"/>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8" name="矩形 37"/>
            <p:cNvSpPr/>
            <p:nvPr/>
          </p:nvSpPr>
          <p:spPr bwMode="auto">
            <a:xfrm>
              <a:off x="2002256" y="4129088"/>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dirty="0">
                  <a:solidFill>
                    <a:srgbClr val="FF0000"/>
                  </a:solidFill>
                  <a:latin typeface="微软雅黑" pitchFamily="34" charset="-122"/>
                  <a:ea typeface="微软雅黑" pitchFamily="34" charset="-122"/>
                </a:rPr>
                <a:t>U8 + </a:t>
              </a:r>
              <a:r>
                <a:rPr lang="zh-CN" altLang="en-US" dirty="0" smtClean="0">
                  <a:solidFill>
                    <a:srgbClr val="FF0000"/>
                  </a:solidFill>
                  <a:latin typeface="微软雅黑" pitchFamily="34" charset="-122"/>
                  <a:ea typeface="微软雅黑" pitchFamily="34" charset="-122"/>
                </a:rPr>
                <a:t>机械行业</a:t>
              </a:r>
              <a:r>
                <a:rPr lang="zh-CN" altLang="en-US" dirty="0">
                  <a:solidFill>
                    <a:srgbClr val="FF0000"/>
                  </a:solidFill>
                  <a:latin typeface="微软雅黑" pitchFamily="34" charset="-122"/>
                  <a:ea typeface="微软雅黑" pitchFamily="34" charset="-122"/>
                </a:rPr>
                <a:t>整体解决方案</a:t>
              </a:r>
              <a:endParaRPr lang="zh-CN" altLang="en-US" sz="1200" dirty="0">
                <a:solidFill>
                  <a:srgbClr val="FF0000"/>
                </a:solidFill>
                <a:latin typeface="微软雅黑" pitchFamily="34" charset="-122"/>
                <a:ea typeface="微软雅黑" pitchFamily="34" charset="-122"/>
              </a:endParaRPr>
            </a:p>
          </p:txBody>
        </p:sp>
        <p:sp>
          <p:nvSpPr>
            <p:cNvPr id="36" name="TextBox 35"/>
            <p:cNvSpPr txBox="1"/>
            <p:nvPr/>
          </p:nvSpPr>
          <p:spPr bwMode="auto">
            <a:xfrm>
              <a:off x="1410125" y="4197351"/>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114800"/>
            <a:ext cx="6019800" cy="660400"/>
            <a:chOff x="1295400" y="5073650"/>
            <a:chExt cx="7016750" cy="660400"/>
          </a:xfrm>
        </p:grpSpPr>
        <p:sp>
          <p:nvSpPr>
            <p:cNvPr id="27" name="圆角矩形 26"/>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43" name="矩形 42"/>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关键功能说明</a:t>
              </a:r>
              <a:endParaRPr lang="zh-CN" altLang="en-US" sz="1200" dirty="0">
                <a:solidFill>
                  <a:srgbClr val="FF0000"/>
                </a:solidFill>
                <a:latin typeface="微软雅黑" pitchFamily="34" charset="-122"/>
                <a:ea typeface="微软雅黑" pitchFamily="34" charset="-122"/>
              </a:endParaRPr>
            </a:p>
          </p:txBody>
        </p:sp>
        <p:sp>
          <p:nvSpPr>
            <p:cNvPr id="41" name="TextBox 40"/>
            <p:cNvSpPr txBox="1"/>
            <p:nvPr/>
          </p:nvSpPr>
          <p:spPr bwMode="auto">
            <a:xfrm>
              <a:off x="1410125" y="5141913"/>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4"/>
          <p:cNvGrpSpPr>
            <a:grpSpLocks/>
          </p:cNvGrpSpPr>
          <p:nvPr/>
        </p:nvGrpSpPr>
        <p:grpSpPr bwMode="auto">
          <a:xfrm>
            <a:off x="1295400" y="5054600"/>
            <a:ext cx="6019800" cy="660400"/>
            <a:chOff x="1295400" y="5073650"/>
            <a:chExt cx="7016750" cy="660400"/>
          </a:xfrm>
        </p:grpSpPr>
        <p:sp>
          <p:nvSpPr>
            <p:cNvPr id="29" name="圆角矩形 28"/>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0" name="矩形 29"/>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核心价值及效益</a:t>
              </a:r>
              <a:endParaRPr lang="zh-CN" altLang="en-US" sz="1200" dirty="0">
                <a:solidFill>
                  <a:srgbClr val="FF0000"/>
                </a:solidFill>
                <a:latin typeface="微软雅黑" pitchFamily="34" charset="-122"/>
                <a:ea typeface="微软雅黑" pitchFamily="34" charset="-122"/>
              </a:endParaRPr>
            </a:p>
          </p:txBody>
        </p:sp>
        <p:sp>
          <p:nvSpPr>
            <p:cNvPr id="31" name="TextBox 30"/>
            <p:cNvSpPr txBox="1"/>
            <p:nvPr/>
          </p:nvSpPr>
          <p:spPr bwMode="auto">
            <a:xfrm>
              <a:off x="1410125" y="5141913"/>
              <a:ext cx="394138" cy="523875"/>
            </a:xfrm>
            <a:prstGeom prst="rect">
              <a:avLst/>
            </a:prstGeom>
            <a:noFill/>
          </p:spPr>
          <p:txBody>
            <a:bodyPr wrap="none">
              <a:spAutoFit/>
            </a:bodyPr>
            <a:lstStyle/>
            <a:p>
              <a:pPr>
                <a:defRPr/>
              </a:pPr>
              <a:r>
                <a:rPr lang="en-US" altLang="zh-CN" sz="280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标题 1"/>
          <p:cNvSpPr>
            <a:spLocks noGrp="1"/>
          </p:cNvSpPr>
          <p:nvPr>
            <p:ph type="title"/>
          </p:nvPr>
        </p:nvSpPr>
        <p:spPr>
          <a:xfrm>
            <a:off x="304912" y="152486"/>
            <a:ext cx="7391422" cy="461665"/>
          </a:xfrm>
          <a:prstGeom prst="rect">
            <a:avLst/>
          </a:prstGeom>
        </p:spPr>
        <p:txBody>
          <a:bodyPr anchor="t">
            <a:spAutoFit/>
          </a:bodyPr>
          <a:lstStyle/>
          <a:p>
            <a:pPr eaLnBrk="1" hangingPunct="1"/>
            <a:r>
              <a:rPr lang="zh-CN" altLang="en-US" dirty="0" smtClean="0">
                <a:cs typeface="Arial" pitchFamily="34" charset="0"/>
              </a:rPr>
              <a:t>机械行业企业的经营特点</a:t>
            </a:r>
          </a:p>
        </p:txBody>
      </p:sp>
      <p:sp>
        <p:nvSpPr>
          <p:cNvPr id="23554" name="Rectangle 3"/>
          <p:cNvSpPr>
            <a:spLocks noGrp="1"/>
          </p:cNvSpPr>
          <p:nvPr>
            <p:ph type="body" idx="4294967295"/>
          </p:nvPr>
        </p:nvSpPr>
        <p:spPr>
          <a:xfrm>
            <a:off x="3200436" y="1295456"/>
            <a:ext cx="5714850" cy="4495682"/>
          </a:xfrm>
          <a:prstGeom prst="rect">
            <a:avLst/>
          </a:prstGeom>
        </p:spPr>
        <p:txBody>
          <a:bodyPr/>
          <a:lstStyle/>
          <a:p>
            <a:pPr>
              <a:lnSpc>
                <a:spcPct val="140000"/>
              </a:lnSpc>
            </a:pPr>
            <a:r>
              <a:rPr lang="zh-CN" altLang="en-US" sz="2400" dirty="0" smtClean="0">
                <a:latin typeface="+mn-ea"/>
              </a:rPr>
              <a:t>   一般是按订单生产或者是按订单和预测的结合，以订单为主。销售方式通常是以集中订货、机械产品的营销公司代理、企业办事处销售等多种方式；</a:t>
            </a:r>
          </a:p>
          <a:p>
            <a:pPr>
              <a:lnSpc>
                <a:spcPct val="140000"/>
              </a:lnSpc>
            </a:pPr>
            <a:r>
              <a:rPr lang="zh-CN" altLang="en-US" sz="2400" dirty="0" smtClean="0">
                <a:latin typeface="+mn-ea"/>
              </a:rPr>
              <a:t>    对于加工、动力、测试设备类机器，由于结构及技术复杂程度较高，一般会提供备件销售、售后服务，常采取自建服务站来满足用户服务的需求；</a:t>
            </a:r>
          </a:p>
        </p:txBody>
      </p:sp>
      <p:pic>
        <p:nvPicPr>
          <p:cNvPr id="4" name="图片 4" descr="DSCF0006-1.jpg"/>
          <p:cNvPicPr>
            <a:picLocks noChangeAspect="1"/>
          </p:cNvPicPr>
          <p:nvPr/>
        </p:nvPicPr>
        <p:blipFill>
          <a:blip r:embed="rId2" cstate="print"/>
          <a:srcRect/>
          <a:stretch>
            <a:fillRect/>
          </a:stretch>
        </p:blipFill>
        <p:spPr bwMode="auto">
          <a:xfrm>
            <a:off x="381110" y="1295456"/>
            <a:ext cx="2819325" cy="24383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3" descr="MDH80"/>
          <p:cNvPicPr>
            <a:picLocks noChangeAspect="1" noChangeArrowheads="1"/>
          </p:cNvPicPr>
          <p:nvPr/>
        </p:nvPicPr>
        <p:blipFill>
          <a:blip r:embed="rId3" cstate="print"/>
          <a:srcRect l="9565" r="11520" b="6267"/>
          <a:stretch>
            <a:fillRect/>
          </a:stretch>
        </p:blipFill>
        <p:spPr bwMode="auto">
          <a:xfrm>
            <a:off x="1905070" y="4038584"/>
            <a:ext cx="1219168" cy="10450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6" descr="VX32-60"/>
          <p:cNvPicPr>
            <a:picLocks noChangeAspect="1" noChangeArrowheads="1"/>
          </p:cNvPicPr>
          <p:nvPr/>
        </p:nvPicPr>
        <p:blipFill>
          <a:blip r:embed="rId4" cstate="print"/>
          <a:srcRect/>
          <a:stretch>
            <a:fillRect/>
          </a:stretch>
        </p:blipFill>
        <p:spPr bwMode="auto">
          <a:xfrm rot="1506883">
            <a:off x="329206" y="5194634"/>
            <a:ext cx="1393407" cy="11429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5400000">
            <a:off x="738981" y="2653520"/>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nvGrpSpPr>
          <p:cNvPr id="3" name="组合 10"/>
          <p:cNvGrpSpPr>
            <a:grpSpLocks/>
          </p:cNvGrpSpPr>
          <p:nvPr/>
        </p:nvGrpSpPr>
        <p:grpSpPr bwMode="auto">
          <a:xfrm>
            <a:off x="1295400" y="838200"/>
            <a:ext cx="6002338" cy="660400"/>
            <a:chOff x="1295400" y="1295400"/>
            <a:chExt cx="6996112" cy="660400"/>
          </a:xfrm>
        </p:grpSpPr>
        <p:sp>
          <p:nvSpPr>
            <p:cNvPr id="2" name="圆角矩形 1"/>
            <p:cNvSpPr/>
            <p:nvPr/>
          </p:nvSpPr>
          <p:spPr bwMode="auto">
            <a:xfrm>
              <a:off x="1295400" y="1319213"/>
              <a:ext cx="612461"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0" name="矩形 19"/>
            <p:cNvSpPr/>
            <p:nvPr/>
          </p:nvSpPr>
          <p:spPr bwMode="auto">
            <a:xfrm>
              <a:off x="1981874" y="1295400"/>
              <a:ext cx="6309638"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smtClean="0">
                  <a:solidFill>
                    <a:srgbClr val="FF0000"/>
                  </a:solidFill>
                  <a:latin typeface="微软雅黑" pitchFamily="34" charset="-122"/>
                  <a:ea typeface="微软雅黑" pitchFamily="34" charset="-122"/>
                </a:rPr>
                <a:t>机械行业发展</a:t>
              </a:r>
              <a:r>
                <a:rPr lang="zh-CN" altLang="en-US" dirty="0">
                  <a:solidFill>
                    <a:srgbClr val="FF0000"/>
                  </a:solidFill>
                  <a:latin typeface="微软雅黑" pitchFamily="34" charset="-122"/>
                  <a:ea typeface="微软雅黑" pitchFamily="34" charset="-122"/>
                </a:rPr>
                <a:t>现状与趋势</a:t>
              </a:r>
            </a:p>
          </p:txBody>
        </p:sp>
        <p:sp>
          <p:nvSpPr>
            <p:cNvPr id="18" name="TextBox 17"/>
            <p:cNvSpPr txBox="1"/>
            <p:nvPr/>
          </p:nvSpPr>
          <p:spPr bwMode="auto">
            <a:xfrm>
              <a:off x="1410121" y="1363663"/>
              <a:ext cx="39412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1657350"/>
            <a:ext cx="6019800" cy="660400"/>
            <a:chOff x="1295400" y="2239963"/>
            <a:chExt cx="7016750" cy="660400"/>
          </a:xfrm>
        </p:grpSpPr>
        <p:sp>
          <p:nvSpPr>
            <p:cNvPr id="21" name="圆角矩形 20"/>
            <p:cNvSpPr/>
            <p:nvPr/>
          </p:nvSpPr>
          <p:spPr bwMode="auto">
            <a:xfrm>
              <a:off x="1295400" y="2263776"/>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5" name="矩形 24"/>
            <p:cNvSpPr/>
            <p:nvPr/>
          </p:nvSpPr>
          <p:spPr bwMode="auto">
            <a:xfrm>
              <a:off x="2002256" y="2239963"/>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机械行业企业管理</a:t>
              </a:r>
              <a:r>
                <a:rPr lang="zh-CN" altLang="en-US" dirty="0">
                  <a:solidFill>
                    <a:srgbClr val="FF0000"/>
                  </a:solidFill>
                  <a:latin typeface="微软雅黑" pitchFamily="34" charset="-122"/>
                  <a:ea typeface="微软雅黑" pitchFamily="34" charset="-122"/>
                </a:rPr>
                <a:t>特点</a:t>
              </a:r>
            </a:p>
          </p:txBody>
        </p:sp>
        <p:sp>
          <p:nvSpPr>
            <p:cNvPr id="23" name="TextBox 22"/>
            <p:cNvSpPr txBox="1"/>
            <p:nvPr/>
          </p:nvSpPr>
          <p:spPr bwMode="auto">
            <a:xfrm>
              <a:off x="1410125" y="2308226"/>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2476500"/>
            <a:ext cx="6019800" cy="660400"/>
            <a:chOff x="1295400" y="3184525"/>
            <a:chExt cx="7016750" cy="660400"/>
          </a:xfrm>
        </p:grpSpPr>
        <p:sp>
          <p:nvSpPr>
            <p:cNvPr id="22" name="圆角矩形 21"/>
            <p:cNvSpPr/>
            <p:nvPr/>
          </p:nvSpPr>
          <p:spPr bwMode="auto">
            <a:xfrm>
              <a:off x="1295400" y="3208338"/>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2" name="矩形 31"/>
            <p:cNvSpPr/>
            <p:nvPr/>
          </p:nvSpPr>
          <p:spPr bwMode="auto">
            <a:xfrm>
              <a:off x="2002256" y="3184525"/>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机械行业当前</a:t>
              </a:r>
              <a:r>
                <a:rPr lang="zh-CN" altLang="en-US" dirty="0">
                  <a:solidFill>
                    <a:srgbClr val="FF0000"/>
                  </a:solidFill>
                  <a:latin typeface="微软雅黑" pitchFamily="34" charset="-122"/>
                  <a:ea typeface="微软雅黑" pitchFamily="34" charset="-122"/>
                </a:rPr>
                <a:t>发展难点</a:t>
              </a:r>
            </a:p>
          </p:txBody>
        </p:sp>
        <p:sp>
          <p:nvSpPr>
            <p:cNvPr id="28" name="TextBox 27"/>
            <p:cNvSpPr txBox="1"/>
            <p:nvPr/>
          </p:nvSpPr>
          <p:spPr bwMode="auto">
            <a:xfrm>
              <a:off x="1410125" y="3252788"/>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3295650"/>
            <a:ext cx="6019800" cy="660400"/>
            <a:chOff x="1295400" y="4129088"/>
            <a:chExt cx="7016750" cy="660400"/>
          </a:xfrm>
        </p:grpSpPr>
        <p:sp>
          <p:nvSpPr>
            <p:cNvPr id="26" name="圆角矩形 25"/>
            <p:cNvSpPr/>
            <p:nvPr/>
          </p:nvSpPr>
          <p:spPr bwMode="auto">
            <a:xfrm>
              <a:off x="1295400" y="4152901"/>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8" name="矩形 37"/>
            <p:cNvSpPr/>
            <p:nvPr/>
          </p:nvSpPr>
          <p:spPr bwMode="auto">
            <a:xfrm>
              <a:off x="2002256" y="4129088"/>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dirty="0">
                  <a:solidFill>
                    <a:srgbClr val="FF0000"/>
                  </a:solidFill>
                  <a:latin typeface="微软雅黑" pitchFamily="34" charset="-122"/>
                  <a:ea typeface="微软雅黑" pitchFamily="34" charset="-122"/>
                </a:rPr>
                <a:t>U8 + </a:t>
              </a:r>
              <a:r>
                <a:rPr lang="zh-CN" altLang="en-US" dirty="0" smtClean="0">
                  <a:solidFill>
                    <a:srgbClr val="FF0000"/>
                  </a:solidFill>
                  <a:latin typeface="微软雅黑" pitchFamily="34" charset="-122"/>
                  <a:ea typeface="微软雅黑" pitchFamily="34" charset="-122"/>
                </a:rPr>
                <a:t>机械行业</a:t>
              </a:r>
              <a:r>
                <a:rPr lang="zh-CN" altLang="en-US" dirty="0">
                  <a:solidFill>
                    <a:srgbClr val="FF0000"/>
                  </a:solidFill>
                  <a:latin typeface="微软雅黑" pitchFamily="34" charset="-122"/>
                  <a:ea typeface="微软雅黑" pitchFamily="34" charset="-122"/>
                </a:rPr>
                <a:t>整体解决方案</a:t>
              </a:r>
              <a:endParaRPr lang="zh-CN" altLang="en-US" sz="1200" dirty="0">
                <a:solidFill>
                  <a:srgbClr val="FF0000"/>
                </a:solidFill>
                <a:latin typeface="微软雅黑" pitchFamily="34" charset="-122"/>
                <a:ea typeface="微软雅黑" pitchFamily="34" charset="-122"/>
              </a:endParaRPr>
            </a:p>
          </p:txBody>
        </p:sp>
        <p:sp>
          <p:nvSpPr>
            <p:cNvPr id="36" name="TextBox 35"/>
            <p:cNvSpPr txBox="1"/>
            <p:nvPr/>
          </p:nvSpPr>
          <p:spPr bwMode="auto">
            <a:xfrm>
              <a:off x="1410125" y="4197351"/>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114800"/>
            <a:ext cx="6019800" cy="660400"/>
            <a:chOff x="1295400" y="5073650"/>
            <a:chExt cx="7016750" cy="660400"/>
          </a:xfrm>
        </p:grpSpPr>
        <p:sp>
          <p:nvSpPr>
            <p:cNvPr id="27" name="圆角矩形 26"/>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43" name="矩形 42"/>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关键功能说明</a:t>
              </a:r>
              <a:endParaRPr lang="zh-CN" altLang="en-US" sz="1200" dirty="0">
                <a:solidFill>
                  <a:srgbClr val="FF0000"/>
                </a:solidFill>
                <a:latin typeface="微软雅黑" pitchFamily="34" charset="-122"/>
                <a:ea typeface="微软雅黑" pitchFamily="34" charset="-122"/>
              </a:endParaRPr>
            </a:p>
          </p:txBody>
        </p:sp>
        <p:sp>
          <p:nvSpPr>
            <p:cNvPr id="41" name="TextBox 40"/>
            <p:cNvSpPr txBox="1"/>
            <p:nvPr/>
          </p:nvSpPr>
          <p:spPr bwMode="auto">
            <a:xfrm>
              <a:off x="1410125" y="5141913"/>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4"/>
          <p:cNvGrpSpPr>
            <a:grpSpLocks/>
          </p:cNvGrpSpPr>
          <p:nvPr/>
        </p:nvGrpSpPr>
        <p:grpSpPr bwMode="auto">
          <a:xfrm>
            <a:off x="1295400" y="5054600"/>
            <a:ext cx="6019800" cy="660400"/>
            <a:chOff x="1295400" y="5073650"/>
            <a:chExt cx="7016750" cy="660400"/>
          </a:xfrm>
        </p:grpSpPr>
        <p:sp>
          <p:nvSpPr>
            <p:cNvPr id="29" name="圆角矩形 28"/>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0" name="矩形 29"/>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核心价值及效益</a:t>
              </a:r>
              <a:endParaRPr lang="zh-CN" altLang="en-US" sz="1200" dirty="0">
                <a:solidFill>
                  <a:srgbClr val="FF0000"/>
                </a:solidFill>
                <a:latin typeface="微软雅黑" pitchFamily="34" charset="-122"/>
                <a:ea typeface="微软雅黑" pitchFamily="34" charset="-122"/>
              </a:endParaRPr>
            </a:p>
          </p:txBody>
        </p:sp>
        <p:sp>
          <p:nvSpPr>
            <p:cNvPr id="31" name="TextBox 30"/>
            <p:cNvSpPr txBox="1"/>
            <p:nvPr/>
          </p:nvSpPr>
          <p:spPr bwMode="auto">
            <a:xfrm>
              <a:off x="1410125" y="5141913"/>
              <a:ext cx="394138" cy="523875"/>
            </a:xfrm>
            <a:prstGeom prst="rect">
              <a:avLst/>
            </a:prstGeom>
            <a:noFill/>
          </p:spPr>
          <p:txBody>
            <a:bodyPr wrap="none">
              <a:spAutoFit/>
            </a:bodyPr>
            <a:lstStyle/>
            <a:p>
              <a:pPr>
                <a:defRPr/>
              </a:pPr>
              <a:r>
                <a:rPr lang="en-US" altLang="zh-CN" sz="280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a:defRPr/>
            </a:pPr>
            <a:r>
              <a:rPr lang="zh-CN" altLang="en-US" dirty="0" smtClean="0">
                <a:latin typeface="+mn-ea"/>
                <a:ea typeface="+mn-ea"/>
              </a:rPr>
              <a:t>机械制造业运营管理难点</a:t>
            </a:r>
          </a:p>
        </p:txBody>
      </p:sp>
      <p:sp>
        <p:nvSpPr>
          <p:cNvPr id="30726" name="Text Box 6"/>
          <p:cNvSpPr txBox="1">
            <a:spLocks noChangeArrowheads="1"/>
          </p:cNvSpPr>
          <p:nvPr/>
        </p:nvSpPr>
        <p:spPr bwMode="auto">
          <a:xfrm>
            <a:off x="467544" y="914466"/>
            <a:ext cx="5040560" cy="504825"/>
          </a:xfrm>
          <a:prstGeom prst="rect">
            <a:avLst/>
          </a:prstGeom>
          <a:noFill/>
          <a:ln w="9525" algn="ctr">
            <a:noFill/>
            <a:miter lim="800000"/>
            <a:headEnd/>
            <a:tailEnd/>
          </a:ln>
        </p:spPr>
        <p:txBody>
          <a:bodyPr tIns="0" bIns="0"/>
          <a:lstStyle/>
          <a:p>
            <a:pPr marL="342900" indent="-342900" eaLnBrk="0" hangingPunct="0">
              <a:lnSpc>
                <a:spcPct val="140000"/>
              </a:lnSpc>
              <a:spcBef>
                <a:spcPct val="20000"/>
              </a:spcBef>
            </a:pPr>
            <a:r>
              <a:rPr lang="zh-CN" altLang="en-US" sz="2000" b="1" dirty="0">
                <a:latin typeface="+mn-ea"/>
                <a:ea typeface="+mn-ea"/>
              </a:rPr>
              <a:t>按单装配、按单制</a:t>
            </a:r>
            <a:r>
              <a:rPr lang="zh-CN" altLang="en-US" sz="2000" b="1" dirty="0" smtClean="0">
                <a:latin typeface="+mn-ea"/>
                <a:ea typeface="+mn-ea"/>
              </a:rPr>
              <a:t>造型企业：</a:t>
            </a:r>
            <a:endParaRPr lang="zh-CN" altLang="en-US" sz="2000" b="1" dirty="0">
              <a:latin typeface="+mn-ea"/>
              <a:ea typeface="+mn-ea"/>
            </a:endParaRPr>
          </a:p>
        </p:txBody>
      </p:sp>
      <p:sp>
        <p:nvSpPr>
          <p:cNvPr id="30733" name="Text Box 13"/>
          <p:cNvSpPr txBox="1">
            <a:spLocks noChangeArrowheads="1"/>
          </p:cNvSpPr>
          <p:nvPr/>
        </p:nvSpPr>
        <p:spPr bwMode="auto">
          <a:xfrm>
            <a:off x="467544" y="1524050"/>
            <a:ext cx="5467647" cy="3505108"/>
          </a:xfrm>
          <a:prstGeom prst="rect">
            <a:avLst/>
          </a:prstGeom>
          <a:noFill/>
          <a:ln w="9525" algn="ctr">
            <a:noFill/>
            <a:miter lim="800000"/>
            <a:headEnd/>
            <a:tailEnd/>
          </a:ln>
        </p:spPr>
        <p:txBody>
          <a:bodyPr tIns="0" bIns="0"/>
          <a:lstStyle/>
          <a:p>
            <a:pPr marL="457200" indent="-457200" eaLnBrk="0" hangingPunct="0">
              <a:lnSpc>
                <a:spcPct val="140000"/>
              </a:lnSpc>
              <a:spcBef>
                <a:spcPct val="20000"/>
              </a:spcBef>
              <a:buFont typeface="+mj-lt"/>
              <a:buAutoNum type="arabicPeriod"/>
            </a:pPr>
            <a:r>
              <a:rPr lang="zh-CN" altLang="en-US" dirty="0">
                <a:latin typeface="微软雅黑" pitchFamily="34" charset="-122"/>
                <a:ea typeface="微软雅黑" pitchFamily="34" charset="-122"/>
              </a:rPr>
              <a:t>产品结构复杂导致产品数据管理、采购及生产计划管理异常复杂</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dirty="0" smtClean="0">
                <a:latin typeface="微软雅黑" pitchFamily="34" charset="-122"/>
                <a:ea typeface="微软雅黑" pitchFamily="34" charset="-122"/>
              </a:rPr>
              <a:t>装配</a:t>
            </a:r>
            <a:r>
              <a:rPr lang="zh-CN" altLang="en-US" dirty="0">
                <a:latin typeface="微软雅黑" pitchFamily="34" charset="-122"/>
                <a:ea typeface="微软雅黑" pitchFamily="34" charset="-122"/>
              </a:rPr>
              <a:t>生产与零件生产协同困难，导致库存、在制品积压</a:t>
            </a:r>
            <a:r>
              <a:rPr lang="zh-CN" altLang="en-US" dirty="0" smtClean="0">
                <a:latin typeface="微软雅黑" pitchFamily="34" charset="-122"/>
                <a:ea typeface="微软雅黑" pitchFamily="34" charset="-122"/>
              </a:rPr>
              <a:t>严重；</a:t>
            </a:r>
            <a:endParaRPr lang="en-US" altLang="zh-CN"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dirty="0" smtClean="0">
                <a:latin typeface="微软雅黑" pitchFamily="34" charset="-122"/>
                <a:ea typeface="微软雅黑" pitchFamily="34" charset="-122"/>
              </a:rPr>
              <a:t>缺</a:t>
            </a:r>
            <a:r>
              <a:rPr lang="zh-CN" altLang="en-US" dirty="0">
                <a:latin typeface="微软雅黑" pitchFamily="34" charset="-122"/>
                <a:ea typeface="微软雅黑" pitchFamily="34" charset="-122"/>
              </a:rPr>
              <a:t>件频繁、交期滞后严重</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dirty="0" smtClean="0">
                <a:latin typeface="微软雅黑" pitchFamily="34" charset="-122"/>
                <a:ea typeface="微软雅黑" pitchFamily="34" charset="-122"/>
              </a:rPr>
              <a:t>材料</a:t>
            </a:r>
            <a:r>
              <a:rPr lang="zh-CN" altLang="en-US" dirty="0">
                <a:latin typeface="微软雅黑" pitchFamily="34" charset="-122"/>
                <a:ea typeface="微软雅黑" pitchFamily="34" charset="-122"/>
              </a:rPr>
              <a:t>利用率低</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dirty="0" smtClean="0">
                <a:latin typeface="微软雅黑" pitchFamily="34" charset="-122"/>
                <a:ea typeface="微软雅黑" pitchFamily="34" charset="-122"/>
              </a:rPr>
              <a:t>成本核算</a:t>
            </a:r>
            <a:r>
              <a:rPr lang="zh-CN" altLang="en-US" dirty="0">
                <a:latin typeface="微软雅黑" pitchFamily="34" charset="-122"/>
                <a:ea typeface="微软雅黑" pitchFamily="34" charset="-122"/>
              </a:rPr>
              <a:t>不及时准确</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dirty="0" smtClean="0">
                <a:latin typeface="微软雅黑" pitchFamily="34" charset="-122"/>
                <a:ea typeface="微软雅黑" pitchFamily="34" charset="-122"/>
              </a:rPr>
              <a:t>设计</a:t>
            </a:r>
            <a:r>
              <a:rPr lang="zh-CN" altLang="en-US" dirty="0">
                <a:latin typeface="微软雅黑" pitchFamily="34" charset="-122"/>
                <a:ea typeface="微软雅黑" pitchFamily="34" charset="-122"/>
              </a:rPr>
              <a:t>变更频繁、紧急插单对生产组织产生冲击。</a:t>
            </a:r>
          </a:p>
        </p:txBody>
      </p:sp>
      <p:graphicFrame>
        <p:nvGraphicFramePr>
          <p:cNvPr id="1026" name="Object 16"/>
          <p:cNvGraphicFramePr>
            <a:graphicFrameLocks noChangeAspect="1"/>
          </p:cNvGraphicFramePr>
          <p:nvPr/>
        </p:nvGraphicFramePr>
        <p:xfrm>
          <a:off x="7239000" y="4572000"/>
          <a:ext cx="1431368" cy="1066800"/>
        </p:xfrm>
        <a:graphic>
          <a:graphicData uri="http://schemas.openxmlformats.org/presentationml/2006/ole">
            <p:oleObj spid="_x0000_s61442" name="Image" r:id="rId3" imgW="1942857" imgH="1574048" progId="">
              <p:embed/>
            </p:oleObj>
          </a:graphicData>
        </a:graphic>
      </p:graphicFrame>
      <p:graphicFrame>
        <p:nvGraphicFramePr>
          <p:cNvPr id="1027" name="Object 17"/>
          <p:cNvGraphicFramePr>
            <a:graphicFrameLocks noChangeAspect="1"/>
          </p:cNvGraphicFramePr>
          <p:nvPr/>
        </p:nvGraphicFramePr>
        <p:xfrm>
          <a:off x="6934200" y="4911773"/>
          <a:ext cx="918140" cy="1408158"/>
        </p:xfrm>
        <a:graphic>
          <a:graphicData uri="http://schemas.openxmlformats.org/presentationml/2006/ole">
            <p:oleObj spid="_x0000_s61443" name="Image" r:id="rId4" imgW="1244006" imgH="2095238" progId="">
              <p:embed/>
            </p:oleObj>
          </a:graphicData>
        </a:graphic>
      </p:graphicFrame>
      <p:graphicFrame>
        <p:nvGraphicFramePr>
          <p:cNvPr id="1028" name="Object 18"/>
          <p:cNvGraphicFramePr>
            <a:graphicFrameLocks noChangeAspect="1"/>
          </p:cNvGraphicFramePr>
          <p:nvPr/>
        </p:nvGraphicFramePr>
        <p:xfrm>
          <a:off x="7391400" y="5384892"/>
          <a:ext cx="1395264" cy="1168308"/>
        </p:xfrm>
        <a:graphic>
          <a:graphicData uri="http://schemas.openxmlformats.org/presentationml/2006/ole">
            <p:oleObj spid="_x0000_s61444" name="Image" r:id="rId5" imgW="1892063" imgH="1739683" progId="">
              <p:embed/>
            </p:oleObj>
          </a:graphicData>
        </a:graphic>
      </p:graphicFrame>
      <p:sp>
        <p:nvSpPr>
          <p:cNvPr id="558086" name="AutoShape 6" descr="http://t2.baidu.com/it/u=2386381262,161522723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58087" name="Picture 7"/>
          <p:cNvPicPr>
            <a:picLocks noChangeAspect="1" noChangeArrowheads="1"/>
          </p:cNvPicPr>
          <p:nvPr/>
        </p:nvPicPr>
        <p:blipFill>
          <a:blip r:embed="rId6" cstate="print"/>
          <a:srcRect/>
          <a:stretch>
            <a:fillRect/>
          </a:stretch>
        </p:blipFill>
        <p:spPr bwMode="auto">
          <a:xfrm>
            <a:off x="5943564" y="1447852"/>
            <a:ext cx="2639503" cy="266693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Text Box 6"/>
          <p:cNvSpPr txBox="1">
            <a:spLocks noChangeArrowheads="1"/>
          </p:cNvSpPr>
          <p:nvPr/>
        </p:nvSpPr>
        <p:spPr bwMode="auto">
          <a:xfrm>
            <a:off x="685902" y="838268"/>
            <a:ext cx="4248472" cy="504825"/>
          </a:xfrm>
          <a:prstGeom prst="rect">
            <a:avLst/>
          </a:prstGeom>
          <a:noFill/>
          <a:ln w="9525" algn="ctr">
            <a:noFill/>
            <a:miter lim="800000"/>
            <a:headEnd/>
            <a:tailEnd/>
          </a:ln>
        </p:spPr>
        <p:txBody>
          <a:bodyPr tIns="0" bIns="0"/>
          <a:lstStyle/>
          <a:p>
            <a:pPr marL="342900" indent="-342900" eaLnBrk="0" hangingPunct="0">
              <a:lnSpc>
                <a:spcPct val="140000"/>
              </a:lnSpc>
              <a:spcBef>
                <a:spcPct val="20000"/>
              </a:spcBef>
            </a:pPr>
            <a:r>
              <a:rPr lang="zh-CN" altLang="en-US" sz="2000" b="1" dirty="0">
                <a:latin typeface="+mn-ea"/>
                <a:ea typeface="+mn-ea"/>
              </a:rPr>
              <a:t>按单设计型</a:t>
            </a:r>
            <a:r>
              <a:rPr lang="zh-CN" altLang="en-US" sz="2000" b="1" dirty="0" smtClean="0">
                <a:latin typeface="+mn-ea"/>
                <a:ea typeface="+mn-ea"/>
              </a:rPr>
              <a:t>企业：</a:t>
            </a:r>
            <a:endParaRPr lang="zh-CN" altLang="en-US" sz="2000" b="0" dirty="0">
              <a:latin typeface="+mn-ea"/>
              <a:ea typeface="+mn-ea"/>
            </a:endParaRPr>
          </a:p>
        </p:txBody>
      </p:sp>
      <p:sp>
        <p:nvSpPr>
          <p:cNvPr id="30733" name="Text Box 13"/>
          <p:cNvSpPr txBox="1">
            <a:spLocks noChangeArrowheads="1"/>
          </p:cNvSpPr>
          <p:nvPr/>
        </p:nvSpPr>
        <p:spPr bwMode="auto">
          <a:xfrm>
            <a:off x="609704" y="1336618"/>
            <a:ext cx="6008687" cy="3921134"/>
          </a:xfrm>
          <a:prstGeom prst="rect">
            <a:avLst/>
          </a:prstGeom>
          <a:noFill/>
          <a:ln w="9525" algn="ctr">
            <a:noFill/>
            <a:miter lim="800000"/>
            <a:headEnd/>
            <a:tailEnd/>
          </a:ln>
        </p:spPr>
        <p:txBody>
          <a:bodyPr tIns="0" bIns="0"/>
          <a:lstStyle/>
          <a:p>
            <a:pPr marL="457200" indent="-457200" eaLnBrk="0" hangingPunct="0">
              <a:lnSpc>
                <a:spcPct val="140000"/>
              </a:lnSpc>
              <a:spcBef>
                <a:spcPct val="20000"/>
              </a:spcBef>
              <a:buFont typeface="+mj-lt"/>
              <a:buAutoNum type="arabicPeriod"/>
            </a:pPr>
            <a:r>
              <a:rPr lang="zh-CN" altLang="en-US" sz="2000" dirty="0">
                <a:latin typeface="微软雅黑" pitchFamily="34" charset="-122"/>
                <a:ea typeface="微软雅黑" pitchFamily="34" charset="-122"/>
              </a:rPr>
              <a:t>招投标报价缺乏准确</a:t>
            </a:r>
            <a:r>
              <a:rPr lang="zh-CN" altLang="en-US" sz="2000" dirty="0" smtClean="0">
                <a:latin typeface="微软雅黑" pitchFamily="34" charset="-122"/>
                <a:ea typeface="微软雅黑" pitchFamily="34" charset="-122"/>
              </a:rPr>
              <a:t>依据</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多</a:t>
            </a:r>
            <a:r>
              <a:rPr lang="zh-CN" altLang="en-US" sz="2000" dirty="0">
                <a:latin typeface="微软雅黑" pitchFamily="34" charset="-122"/>
                <a:ea typeface="微软雅黑" pitchFamily="34" charset="-122"/>
              </a:rPr>
              <a:t>项目并行导致资源协调</a:t>
            </a:r>
            <a:r>
              <a:rPr lang="zh-CN" altLang="en-US" sz="2000" dirty="0" smtClean="0">
                <a:latin typeface="微软雅黑" pitchFamily="34" charset="-122"/>
                <a:ea typeface="微软雅黑" pitchFamily="34" charset="-122"/>
              </a:rPr>
              <a:t>困难</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项目</a:t>
            </a:r>
            <a:r>
              <a:rPr lang="zh-CN" altLang="en-US" sz="2000" dirty="0">
                <a:latin typeface="微软雅黑" pitchFamily="34" charset="-122"/>
                <a:ea typeface="微软雅黑" pitchFamily="34" charset="-122"/>
              </a:rPr>
              <a:t>进度跟踪</a:t>
            </a:r>
            <a:r>
              <a:rPr lang="zh-CN" altLang="en-US" sz="2000" dirty="0" smtClean="0">
                <a:latin typeface="微软雅黑" pitchFamily="34" charset="-122"/>
                <a:ea typeface="微软雅黑" pitchFamily="34" charset="-122"/>
              </a:rPr>
              <a:t>困难</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专用</a:t>
            </a:r>
            <a:r>
              <a:rPr lang="zh-CN" altLang="en-US" sz="2000" dirty="0">
                <a:latin typeface="微软雅黑" pitchFamily="34" charset="-122"/>
                <a:ea typeface="微软雅黑" pitchFamily="34" charset="-122"/>
              </a:rPr>
              <a:t>物资管理</a:t>
            </a:r>
            <a:r>
              <a:rPr lang="zh-CN" altLang="en-US" sz="2000" dirty="0" smtClean="0">
                <a:latin typeface="微软雅黑" pitchFamily="34" charset="-122"/>
                <a:ea typeface="微软雅黑" pitchFamily="34" charset="-122"/>
              </a:rPr>
              <a:t>混乱</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项目</a:t>
            </a:r>
            <a:r>
              <a:rPr lang="zh-CN" altLang="en-US" sz="2000" dirty="0">
                <a:latin typeface="微软雅黑" pitchFamily="34" charset="-122"/>
                <a:ea typeface="微软雅黑" pitchFamily="34" charset="-122"/>
              </a:rPr>
              <a:t>成本核算过于</a:t>
            </a:r>
            <a:r>
              <a:rPr lang="zh-CN" altLang="en-US" sz="2000" dirty="0" smtClean="0">
                <a:latin typeface="微软雅黑" pitchFamily="34" charset="-122"/>
                <a:ea typeface="微软雅黑" pitchFamily="34" charset="-122"/>
              </a:rPr>
              <a:t>粗放</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发运</a:t>
            </a:r>
            <a:r>
              <a:rPr lang="zh-CN" altLang="en-US" sz="2000" dirty="0">
                <a:latin typeface="微软雅黑" pitchFamily="34" charset="-122"/>
                <a:ea typeface="微软雅黑" pitchFamily="34" charset="-122"/>
              </a:rPr>
              <a:t>中经常出现漏发、错发</a:t>
            </a:r>
            <a:r>
              <a:rPr lang="zh-CN" altLang="en-US" sz="2000" dirty="0" smtClean="0">
                <a:latin typeface="微软雅黑" pitchFamily="34" charset="-122"/>
                <a:ea typeface="微软雅黑" pitchFamily="34" charset="-122"/>
              </a:rPr>
              <a:t>情况</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现场</a:t>
            </a:r>
            <a:r>
              <a:rPr lang="zh-CN" altLang="en-US" sz="2000" dirty="0">
                <a:latin typeface="微软雅黑" pitchFamily="34" charset="-122"/>
                <a:ea typeface="微软雅黑" pitchFamily="34" charset="-122"/>
              </a:rPr>
              <a:t>安装的物资缺乏管理，安装及调试过程控制困难</a:t>
            </a:r>
          </a:p>
        </p:txBody>
      </p:sp>
      <p:graphicFrame>
        <p:nvGraphicFramePr>
          <p:cNvPr id="1026" name="Object 16"/>
          <p:cNvGraphicFramePr>
            <a:graphicFrameLocks noChangeAspect="1"/>
          </p:cNvGraphicFramePr>
          <p:nvPr/>
        </p:nvGraphicFramePr>
        <p:xfrm>
          <a:off x="7239000" y="4572000"/>
          <a:ext cx="1431368" cy="1066800"/>
        </p:xfrm>
        <a:graphic>
          <a:graphicData uri="http://schemas.openxmlformats.org/presentationml/2006/ole">
            <p:oleObj spid="_x0000_s62466" name="Image" r:id="rId3" imgW="1942857" imgH="1574048" progId="">
              <p:embed/>
            </p:oleObj>
          </a:graphicData>
        </a:graphic>
      </p:graphicFrame>
      <p:graphicFrame>
        <p:nvGraphicFramePr>
          <p:cNvPr id="1027" name="Object 17"/>
          <p:cNvGraphicFramePr>
            <a:graphicFrameLocks noChangeAspect="1"/>
          </p:cNvGraphicFramePr>
          <p:nvPr/>
        </p:nvGraphicFramePr>
        <p:xfrm>
          <a:off x="6934200" y="4911773"/>
          <a:ext cx="918140" cy="1408158"/>
        </p:xfrm>
        <a:graphic>
          <a:graphicData uri="http://schemas.openxmlformats.org/presentationml/2006/ole">
            <p:oleObj spid="_x0000_s62467" name="Image" r:id="rId4" imgW="1244006" imgH="2095238" progId="">
              <p:embed/>
            </p:oleObj>
          </a:graphicData>
        </a:graphic>
      </p:graphicFrame>
      <p:graphicFrame>
        <p:nvGraphicFramePr>
          <p:cNvPr id="1028" name="Object 18"/>
          <p:cNvGraphicFramePr>
            <a:graphicFrameLocks noChangeAspect="1"/>
          </p:cNvGraphicFramePr>
          <p:nvPr/>
        </p:nvGraphicFramePr>
        <p:xfrm>
          <a:off x="7391400" y="5384892"/>
          <a:ext cx="1395264" cy="1168308"/>
        </p:xfrm>
        <a:graphic>
          <a:graphicData uri="http://schemas.openxmlformats.org/presentationml/2006/ole">
            <p:oleObj spid="_x0000_s62468" name="Image" r:id="rId5" imgW="1892063" imgH="1739683" progId="">
              <p:embed/>
            </p:oleObj>
          </a:graphicData>
        </a:graphic>
      </p:graphicFrame>
      <p:pic>
        <p:nvPicPr>
          <p:cNvPr id="14" name="Picture 7"/>
          <p:cNvPicPr>
            <a:picLocks noChangeAspect="1" noChangeArrowheads="1"/>
          </p:cNvPicPr>
          <p:nvPr/>
        </p:nvPicPr>
        <p:blipFill>
          <a:blip r:embed="rId6" cstate="print"/>
          <a:srcRect b="19066"/>
          <a:stretch>
            <a:fillRect/>
          </a:stretch>
        </p:blipFill>
        <p:spPr bwMode="auto">
          <a:xfrm>
            <a:off x="6084168" y="1844824"/>
            <a:ext cx="2372767" cy="214892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标题 1"/>
          <p:cNvSpPr>
            <a:spLocks noGrp="1"/>
          </p:cNvSpPr>
          <p:nvPr>
            <p:ph type="title"/>
          </p:nvPr>
        </p:nvSpPr>
        <p:spPr/>
        <p:txBody>
          <a:bodyPr/>
          <a:lstStyle/>
          <a:p>
            <a:pPr>
              <a:defRPr/>
            </a:pPr>
            <a:r>
              <a:rPr lang="zh-CN" altLang="en-US" dirty="0" smtClean="0">
                <a:latin typeface="+mn-ea"/>
                <a:ea typeface="+mn-ea"/>
              </a:rPr>
              <a:t>机械制造业运营管理难点</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Text Box 6"/>
          <p:cNvSpPr txBox="1">
            <a:spLocks noChangeArrowheads="1"/>
          </p:cNvSpPr>
          <p:nvPr/>
        </p:nvSpPr>
        <p:spPr bwMode="auto">
          <a:xfrm>
            <a:off x="685902" y="838268"/>
            <a:ext cx="2952328" cy="504825"/>
          </a:xfrm>
          <a:prstGeom prst="rect">
            <a:avLst/>
          </a:prstGeom>
          <a:noFill/>
          <a:ln w="9525" algn="ctr">
            <a:noFill/>
            <a:miter lim="800000"/>
            <a:headEnd/>
            <a:tailEnd/>
          </a:ln>
        </p:spPr>
        <p:txBody>
          <a:bodyPr tIns="0" bIns="0"/>
          <a:lstStyle/>
          <a:p>
            <a:pPr marL="342900" indent="-342900" eaLnBrk="0" hangingPunct="0">
              <a:lnSpc>
                <a:spcPct val="140000"/>
              </a:lnSpc>
              <a:spcBef>
                <a:spcPct val="20000"/>
              </a:spcBef>
            </a:pPr>
            <a:r>
              <a:rPr lang="zh-CN" altLang="en-US" sz="2000" b="1" dirty="0">
                <a:latin typeface="+mn-ea"/>
                <a:ea typeface="+mn-ea"/>
              </a:rPr>
              <a:t>金属零件加工型</a:t>
            </a:r>
            <a:r>
              <a:rPr lang="zh-CN" altLang="en-US" sz="2000" b="1" dirty="0" smtClean="0">
                <a:latin typeface="+mn-ea"/>
                <a:ea typeface="+mn-ea"/>
              </a:rPr>
              <a:t>企业：</a:t>
            </a:r>
            <a:endParaRPr lang="zh-CN" altLang="en-US" sz="2000" b="0" dirty="0">
              <a:latin typeface="+mn-ea"/>
              <a:ea typeface="+mn-ea"/>
            </a:endParaRPr>
          </a:p>
        </p:txBody>
      </p:sp>
      <p:sp>
        <p:nvSpPr>
          <p:cNvPr id="30733" name="Text Box 13"/>
          <p:cNvSpPr txBox="1">
            <a:spLocks noChangeArrowheads="1"/>
          </p:cNvSpPr>
          <p:nvPr/>
        </p:nvSpPr>
        <p:spPr bwMode="auto">
          <a:xfrm>
            <a:off x="609704" y="1371654"/>
            <a:ext cx="6008687" cy="3505108"/>
          </a:xfrm>
          <a:prstGeom prst="rect">
            <a:avLst/>
          </a:prstGeom>
          <a:noFill/>
          <a:ln w="9525" algn="ctr">
            <a:noFill/>
            <a:miter lim="800000"/>
            <a:headEnd/>
            <a:tailEnd/>
          </a:ln>
        </p:spPr>
        <p:txBody>
          <a:bodyPr tIns="0" bIns="0"/>
          <a:lstStyle/>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零部件</a:t>
            </a:r>
            <a:r>
              <a:rPr lang="zh-CN" altLang="en-US" sz="2000" dirty="0">
                <a:latin typeface="微软雅黑" pitchFamily="34" charset="-122"/>
                <a:ea typeface="微软雅黑" pitchFamily="34" charset="-122"/>
              </a:rPr>
              <a:t>品种多、加工工序长、加工进度控制</a:t>
            </a:r>
            <a:r>
              <a:rPr lang="zh-CN" altLang="en-US" sz="2000" dirty="0" smtClean="0">
                <a:latin typeface="微软雅黑" pitchFamily="34" charset="-122"/>
                <a:ea typeface="微软雅黑" pitchFamily="34" charset="-122"/>
              </a:rPr>
              <a:t>难</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多种</a:t>
            </a:r>
            <a:r>
              <a:rPr lang="zh-CN" altLang="en-US" sz="2000" dirty="0">
                <a:latin typeface="微软雅黑" pitchFamily="34" charset="-122"/>
                <a:ea typeface="微软雅黑" pitchFamily="34" charset="-122"/>
              </a:rPr>
              <a:t>品种的轮番转换频繁导致合批与在制品的合理性管理</a:t>
            </a:r>
            <a:r>
              <a:rPr lang="zh-CN" altLang="en-US" sz="2000" dirty="0" smtClean="0">
                <a:latin typeface="微软雅黑" pitchFamily="34" charset="-122"/>
                <a:ea typeface="微软雅黑" pitchFamily="34" charset="-122"/>
              </a:rPr>
              <a:t>困难</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销售网点、渠道复杂导致管理困难</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工厂到销售网点库存点多，产品积压严重</a:t>
            </a:r>
            <a:endParaRPr lang="en-US" altLang="zh-CN" sz="2000" dirty="0" smtClean="0">
              <a:latin typeface="微软雅黑" pitchFamily="34" charset="-122"/>
              <a:ea typeface="微软雅黑" pitchFamily="34" charset="-122"/>
            </a:endParaRPr>
          </a:p>
          <a:p>
            <a:pPr marL="457200" indent="-457200" eaLnBrk="0" hangingPunct="0">
              <a:lnSpc>
                <a:spcPct val="140000"/>
              </a:lnSpc>
              <a:spcBef>
                <a:spcPct val="20000"/>
              </a:spcBef>
              <a:buFont typeface="+mj-lt"/>
              <a:buAutoNum type="arabicPeriod"/>
            </a:pPr>
            <a:r>
              <a:rPr lang="zh-CN" altLang="en-US" sz="2000" dirty="0" smtClean="0">
                <a:latin typeface="微软雅黑" pitchFamily="34" charset="-122"/>
                <a:ea typeface="微软雅黑" pitchFamily="34" charset="-122"/>
              </a:rPr>
              <a:t>资金</a:t>
            </a:r>
            <a:r>
              <a:rPr lang="zh-CN" altLang="en-US" sz="2000" dirty="0">
                <a:latin typeface="微软雅黑" pitchFamily="34" charset="-122"/>
                <a:ea typeface="微软雅黑" pitchFamily="34" charset="-122"/>
              </a:rPr>
              <a:t>计划管理</a:t>
            </a:r>
            <a:r>
              <a:rPr lang="zh-CN" altLang="en-US" sz="2000" dirty="0" smtClean="0">
                <a:latin typeface="微软雅黑" pitchFamily="34" charset="-122"/>
                <a:ea typeface="微软雅黑" pitchFamily="34" charset="-122"/>
              </a:rPr>
              <a:t>、信用</a:t>
            </a:r>
            <a:r>
              <a:rPr lang="zh-CN" altLang="en-US" sz="2000" dirty="0">
                <a:latin typeface="微软雅黑" pitchFamily="34" charset="-122"/>
                <a:ea typeface="微软雅黑" pitchFamily="34" charset="-122"/>
              </a:rPr>
              <a:t>管理、原材料采购价格控制困难</a:t>
            </a:r>
          </a:p>
        </p:txBody>
      </p:sp>
      <p:graphicFrame>
        <p:nvGraphicFramePr>
          <p:cNvPr id="1026" name="Object 16"/>
          <p:cNvGraphicFramePr>
            <a:graphicFrameLocks noChangeAspect="1"/>
          </p:cNvGraphicFramePr>
          <p:nvPr/>
        </p:nvGraphicFramePr>
        <p:xfrm>
          <a:off x="7239000" y="4572000"/>
          <a:ext cx="1431368" cy="1066800"/>
        </p:xfrm>
        <a:graphic>
          <a:graphicData uri="http://schemas.openxmlformats.org/presentationml/2006/ole">
            <p:oleObj spid="_x0000_s63490" name="Image" r:id="rId3" imgW="1942857" imgH="1574048" progId="">
              <p:embed/>
            </p:oleObj>
          </a:graphicData>
        </a:graphic>
      </p:graphicFrame>
      <p:graphicFrame>
        <p:nvGraphicFramePr>
          <p:cNvPr id="1027" name="Object 17"/>
          <p:cNvGraphicFramePr>
            <a:graphicFrameLocks noChangeAspect="1"/>
          </p:cNvGraphicFramePr>
          <p:nvPr/>
        </p:nvGraphicFramePr>
        <p:xfrm>
          <a:off x="6934200" y="4911773"/>
          <a:ext cx="918140" cy="1408158"/>
        </p:xfrm>
        <a:graphic>
          <a:graphicData uri="http://schemas.openxmlformats.org/presentationml/2006/ole">
            <p:oleObj spid="_x0000_s63491" name="Image" r:id="rId4" imgW="1244006" imgH="2095238" progId="">
              <p:embed/>
            </p:oleObj>
          </a:graphicData>
        </a:graphic>
      </p:graphicFrame>
      <p:graphicFrame>
        <p:nvGraphicFramePr>
          <p:cNvPr id="1028" name="Object 18"/>
          <p:cNvGraphicFramePr>
            <a:graphicFrameLocks noChangeAspect="1"/>
          </p:cNvGraphicFramePr>
          <p:nvPr/>
        </p:nvGraphicFramePr>
        <p:xfrm>
          <a:off x="7391400" y="5384892"/>
          <a:ext cx="1395264" cy="1168308"/>
        </p:xfrm>
        <a:graphic>
          <a:graphicData uri="http://schemas.openxmlformats.org/presentationml/2006/ole">
            <p:oleObj spid="_x0000_s63492" name="Image" r:id="rId5" imgW="1892063" imgH="1739683" progId="">
              <p:embed/>
            </p:oleObj>
          </a:graphicData>
        </a:graphic>
      </p:graphicFrame>
      <p:sp>
        <p:nvSpPr>
          <p:cNvPr id="10" name="标题 1"/>
          <p:cNvSpPr>
            <a:spLocks noGrp="1"/>
          </p:cNvSpPr>
          <p:nvPr>
            <p:ph type="title"/>
          </p:nvPr>
        </p:nvSpPr>
        <p:spPr>
          <a:noFill/>
          <a:ln w="9525" algn="ctr">
            <a:noFill/>
            <a:miter lim="800000"/>
            <a:headEnd/>
            <a:tailEnd/>
          </a:ln>
          <a:effectLst/>
        </p:spPr>
        <p:txBody>
          <a:bodyPr anchor="ctr"/>
          <a:lstStyle/>
          <a:p>
            <a:r>
              <a:rPr lang="zh-CN" altLang="en-US" kern="1200" dirty="0" smtClean="0">
                <a:solidFill>
                  <a:srgbClr val="FF0000"/>
                </a:solidFill>
                <a:latin typeface="+mn-ea"/>
                <a:ea typeface="+mn-ea"/>
                <a:cs typeface="+mn-cs"/>
              </a:rPr>
              <a:t>机械制造业运营管理难点</a:t>
            </a:r>
          </a:p>
        </p:txBody>
      </p:sp>
      <p:sp>
        <p:nvSpPr>
          <p:cNvPr id="560134" name="AutoShape 6" descr="http://t1.baidu.com/it/u=1454435796,3248289577&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60136" name="AutoShape 8" descr="http://t1.baidu.com/it/u=1454435796,3248289577&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60137" name="Picture 9"/>
          <p:cNvPicPr>
            <a:picLocks noChangeAspect="1" noChangeArrowheads="1"/>
          </p:cNvPicPr>
          <p:nvPr/>
        </p:nvPicPr>
        <p:blipFill>
          <a:blip r:embed="rId6" cstate="print"/>
          <a:srcRect/>
          <a:stretch>
            <a:fillRect/>
          </a:stretch>
        </p:blipFill>
        <p:spPr bwMode="auto">
          <a:xfrm>
            <a:off x="6660232" y="1700808"/>
            <a:ext cx="2237556" cy="24108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5400000">
            <a:off x="738981" y="3491698"/>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nvGrpSpPr>
          <p:cNvPr id="3" name="组合 10"/>
          <p:cNvGrpSpPr>
            <a:grpSpLocks/>
          </p:cNvGrpSpPr>
          <p:nvPr/>
        </p:nvGrpSpPr>
        <p:grpSpPr bwMode="auto">
          <a:xfrm>
            <a:off x="1295400" y="838200"/>
            <a:ext cx="6002338" cy="660400"/>
            <a:chOff x="1295400" y="1295400"/>
            <a:chExt cx="6996112" cy="660400"/>
          </a:xfrm>
        </p:grpSpPr>
        <p:sp>
          <p:nvSpPr>
            <p:cNvPr id="2" name="圆角矩形 1"/>
            <p:cNvSpPr/>
            <p:nvPr/>
          </p:nvSpPr>
          <p:spPr bwMode="auto">
            <a:xfrm>
              <a:off x="1295400" y="1319213"/>
              <a:ext cx="612461"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0" name="矩形 19"/>
            <p:cNvSpPr/>
            <p:nvPr/>
          </p:nvSpPr>
          <p:spPr bwMode="auto">
            <a:xfrm>
              <a:off x="1981874" y="1295400"/>
              <a:ext cx="6309638"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smtClean="0">
                  <a:solidFill>
                    <a:srgbClr val="FF0000"/>
                  </a:solidFill>
                  <a:latin typeface="微软雅黑" pitchFamily="34" charset="-122"/>
                  <a:ea typeface="微软雅黑" pitchFamily="34" charset="-122"/>
                </a:rPr>
                <a:t>机械行业发展</a:t>
              </a:r>
              <a:r>
                <a:rPr lang="zh-CN" altLang="en-US" dirty="0">
                  <a:solidFill>
                    <a:srgbClr val="FF0000"/>
                  </a:solidFill>
                  <a:latin typeface="微软雅黑" pitchFamily="34" charset="-122"/>
                  <a:ea typeface="微软雅黑" pitchFamily="34" charset="-122"/>
                </a:rPr>
                <a:t>现状与趋势</a:t>
              </a:r>
            </a:p>
          </p:txBody>
        </p:sp>
        <p:sp>
          <p:nvSpPr>
            <p:cNvPr id="18" name="TextBox 17"/>
            <p:cNvSpPr txBox="1"/>
            <p:nvPr/>
          </p:nvSpPr>
          <p:spPr bwMode="auto">
            <a:xfrm>
              <a:off x="1410121" y="1363663"/>
              <a:ext cx="39412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1657350"/>
            <a:ext cx="6019800" cy="660400"/>
            <a:chOff x="1295400" y="2239963"/>
            <a:chExt cx="7016750" cy="660400"/>
          </a:xfrm>
        </p:grpSpPr>
        <p:sp>
          <p:nvSpPr>
            <p:cNvPr id="21" name="圆角矩形 20"/>
            <p:cNvSpPr/>
            <p:nvPr/>
          </p:nvSpPr>
          <p:spPr bwMode="auto">
            <a:xfrm>
              <a:off x="1295400" y="2263776"/>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5" name="矩形 24"/>
            <p:cNvSpPr/>
            <p:nvPr/>
          </p:nvSpPr>
          <p:spPr bwMode="auto">
            <a:xfrm>
              <a:off x="2002256" y="2239963"/>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机械行业企业管理</a:t>
              </a:r>
              <a:r>
                <a:rPr lang="zh-CN" altLang="en-US" dirty="0">
                  <a:solidFill>
                    <a:srgbClr val="FF0000"/>
                  </a:solidFill>
                  <a:latin typeface="微软雅黑" pitchFamily="34" charset="-122"/>
                  <a:ea typeface="微软雅黑" pitchFamily="34" charset="-122"/>
                </a:rPr>
                <a:t>特点</a:t>
              </a:r>
            </a:p>
          </p:txBody>
        </p:sp>
        <p:sp>
          <p:nvSpPr>
            <p:cNvPr id="23" name="TextBox 22"/>
            <p:cNvSpPr txBox="1"/>
            <p:nvPr/>
          </p:nvSpPr>
          <p:spPr bwMode="auto">
            <a:xfrm>
              <a:off x="1410125" y="2308226"/>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2476500"/>
            <a:ext cx="6019800" cy="660400"/>
            <a:chOff x="1295400" y="3184525"/>
            <a:chExt cx="7016750" cy="660400"/>
          </a:xfrm>
        </p:grpSpPr>
        <p:sp>
          <p:nvSpPr>
            <p:cNvPr id="22" name="圆角矩形 21"/>
            <p:cNvSpPr/>
            <p:nvPr/>
          </p:nvSpPr>
          <p:spPr bwMode="auto">
            <a:xfrm>
              <a:off x="1295400" y="3208338"/>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2" name="矩形 31"/>
            <p:cNvSpPr/>
            <p:nvPr/>
          </p:nvSpPr>
          <p:spPr bwMode="auto">
            <a:xfrm>
              <a:off x="2002256" y="3184525"/>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机械行业当前</a:t>
              </a:r>
              <a:r>
                <a:rPr lang="zh-CN" altLang="en-US" dirty="0">
                  <a:solidFill>
                    <a:srgbClr val="FF0000"/>
                  </a:solidFill>
                  <a:latin typeface="微软雅黑" pitchFamily="34" charset="-122"/>
                  <a:ea typeface="微软雅黑" pitchFamily="34" charset="-122"/>
                </a:rPr>
                <a:t>发展难点</a:t>
              </a:r>
            </a:p>
          </p:txBody>
        </p:sp>
        <p:sp>
          <p:nvSpPr>
            <p:cNvPr id="28" name="TextBox 27"/>
            <p:cNvSpPr txBox="1"/>
            <p:nvPr/>
          </p:nvSpPr>
          <p:spPr bwMode="auto">
            <a:xfrm>
              <a:off x="1410125" y="3252788"/>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3295650"/>
            <a:ext cx="6019800" cy="660400"/>
            <a:chOff x="1295400" y="4129088"/>
            <a:chExt cx="7016750" cy="660400"/>
          </a:xfrm>
        </p:grpSpPr>
        <p:sp>
          <p:nvSpPr>
            <p:cNvPr id="26" name="圆角矩形 25"/>
            <p:cNvSpPr/>
            <p:nvPr/>
          </p:nvSpPr>
          <p:spPr bwMode="auto">
            <a:xfrm>
              <a:off x="1295400" y="4152901"/>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8" name="矩形 37"/>
            <p:cNvSpPr/>
            <p:nvPr/>
          </p:nvSpPr>
          <p:spPr bwMode="auto">
            <a:xfrm>
              <a:off x="2002256" y="4129088"/>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dirty="0">
                  <a:solidFill>
                    <a:srgbClr val="FF0000"/>
                  </a:solidFill>
                  <a:latin typeface="微软雅黑" pitchFamily="34" charset="-122"/>
                  <a:ea typeface="微软雅黑" pitchFamily="34" charset="-122"/>
                </a:rPr>
                <a:t>U8 + </a:t>
              </a:r>
              <a:r>
                <a:rPr lang="zh-CN" altLang="en-US" dirty="0" smtClean="0">
                  <a:solidFill>
                    <a:srgbClr val="FF0000"/>
                  </a:solidFill>
                  <a:latin typeface="微软雅黑" pitchFamily="34" charset="-122"/>
                  <a:ea typeface="微软雅黑" pitchFamily="34" charset="-122"/>
                </a:rPr>
                <a:t>机械行业</a:t>
              </a:r>
              <a:r>
                <a:rPr lang="zh-CN" altLang="en-US" dirty="0">
                  <a:solidFill>
                    <a:srgbClr val="FF0000"/>
                  </a:solidFill>
                  <a:latin typeface="微软雅黑" pitchFamily="34" charset="-122"/>
                  <a:ea typeface="微软雅黑" pitchFamily="34" charset="-122"/>
                </a:rPr>
                <a:t>整体解决方案</a:t>
              </a:r>
              <a:endParaRPr lang="zh-CN" altLang="en-US" sz="1200" dirty="0">
                <a:solidFill>
                  <a:srgbClr val="FF0000"/>
                </a:solidFill>
                <a:latin typeface="微软雅黑" pitchFamily="34" charset="-122"/>
                <a:ea typeface="微软雅黑" pitchFamily="34" charset="-122"/>
              </a:endParaRPr>
            </a:p>
          </p:txBody>
        </p:sp>
        <p:sp>
          <p:nvSpPr>
            <p:cNvPr id="36" name="TextBox 35"/>
            <p:cNvSpPr txBox="1"/>
            <p:nvPr/>
          </p:nvSpPr>
          <p:spPr bwMode="auto">
            <a:xfrm>
              <a:off x="1410125" y="4197351"/>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114800"/>
            <a:ext cx="6019800" cy="660400"/>
            <a:chOff x="1295400" y="5073650"/>
            <a:chExt cx="7016750" cy="660400"/>
          </a:xfrm>
        </p:grpSpPr>
        <p:sp>
          <p:nvSpPr>
            <p:cNvPr id="27" name="圆角矩形 26"/>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43" name="矩形 42"/>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关键功能说明</a:t>
              </a:r>
              <a:endParaRPr lang="zh-CN" altLang="en-US" sz="1200" dirty="0">
                <a:solidFill>
                  <a:srgbClr val="FF0000"/>
                </a:solidFill>
                <a:latin typeface="微软雅黑" pitchFamily="34" charset="-122"/>
                <a:ea typeface="微软雅黑" pitchFamily="34" charset="-122"/>
              </a:endParaRPr>
            </a:p>
          </p:txBody>
        </p:sp>
        <p:sp>
          <p:nvSpPr>
            <p:cNvPr id="41" name="TextBox 40"/>
            <p:cNvSpPr txBox="1"/>
            <p:nvPr/>
          </p:nvSpPr>
          <p:spPr bwMode="auto">
            <a:xfrm>
              <a:off x="1410125" y="5141913"/>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4"/>
          <p:cNvGrpSpPr>
            <a:grpSpLocks/>
          </p:cNvGrpSpPr>
          <p:nvPr/>
        </p:nvGrpSpPr>
        <p:grpSpPr bwMode="auto">
          <a:xfrm>
            <a:off x="1295400" y="5054600"/>
            <a:ext cx="6019800" cy="660400"/>
            <a:chOff x="1295400" y="5073650"/>
            <a:chExt cx="7016750" cy="660400"/>
          </a:xfrm>
        </p:grpSpPr>
        <p:sp>
          <p:nvSpPr>
            <p:cNvPr id="29" name="圆角矩形 28"/>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0" name="矩形 29"/>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核心价值及效益</a:t>
              </a:r>
              <a:endParaRPr lang="zh-CN" altLang="en-US" sz="1200" dirty="0">
                <a:solidFill>
                  <a:srgbClr val="FF0000"/>
                </a:solidFill>
                <a:latin typeface="微软雅黑" pitchFamily="34" charset="-122"/>
                <a:ea typeface="微软雅黑" pitchFamily="34" charset="-122"/>
              </a:endParaRPr>
            </a:p>
          </p:txBody>
        </p:sp>
        <p:sp>
          <p:nvSpPr>
            <p:cNvPr id="31" name="TextBox 30"/>
            <p:cNvSpPr txBox="1"/>
            <p:nvPr/>
          </p:nvSpPr>
          <p:spPr bwMode="auto">
            <a:xfrm>
              <a:off x="1410125" y="5141913"/>
              <a:ext cx="394138" cy="523875"/>
            </a:xfrm>
            <a:prstGeom prst="rect">
              <a:avLst/>
            </a:prstGeom>
            <a:noFill/>
          </p:spPr>
          <p:txBody>
            <a:bodyPr wrap="none">
              <a:spAutoFit/>
            </a:bodyPr>
            <a:lstStyle/>
            <a:p>
              <a:pPr>
                <a:defRPr/>
              </a:pPr>
              <a:r>
                <a:rPr lang="en-US" altLang="zh-CN" sz="280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304912" y="1066862"/>
            <a:ext cx="8405812" cy="5257662"/>
          </a:xfrm>
          <a:prstGeom prst="rect">
            <a:avLst/>
          </a:prstGeom>
          <a:noFill/>
          <a:ln w="28575">
            <a:solidFill>
              <a:schemeClr val="hlink"/>
            </a:solidFill>
            <a:miter lim="800000"/>
            <a:headEnd/>
            <a:tailEnd/>
          </a:ln>
        </p:spPr>
        <p:txBody>
          <a:bodyPr wrap="none" lIns="90000" tIns="46800" rIns="90000" bIns="46800" anchor="ctr"/>
          <a:lstStyle/>
          <a:p>
            <a:endParaRPr lang="zh-CN" altLang="en-US"/>
          </a:p>
        </p:txBody>
      </p:sp>
      <p:sp>
        <p:nvSpPr>
          <p:cNvPr id="4" name="Rectangle 7"/>
          <p:cNvSpPr>
            <a:spLocks noChangeArrowheads="1"/>
          </p:cNvSpPr>
          <p:nvPr/>
        </p:nvSpPr>
        <p:spPr bwMode="auto">
          <a:xfrm>
            <a:off x="1432037" y="2438426"/>
            <a:ext cx="6187883" cy="2819326"/>
          </a:xfrm>
          <a:prstGeom prst="rect">
            <a:avLst/>
          </a:prstGeom>
          <a:solidFill>
            <a:srgbClr val="FFFFCC"/>
          </a:solidFill>
          <a:ln w="28575">
            <a:solidFill>
              <a:schemeClr val="hlink"/>
            </a:solidFill>
            <a:prstDash val="dashDot"/>
            <a:miter lim="800000"/>
            <a:headEnd/>
            <a:tailEnd/>
          </a:ln>
        </p:spPr>
        <p:txBody>
          <a:bodyPr wrap="none" lIns="90000" tIns="46800" rIns="90000" bIns="46800" anchor="ctr"/>
          <a:lstStyle/>
          <a:p>
            <a:endParaRPr lang="zh-CN" altLang="en-US"/>
          </a:p>
        </p:txBody>
      </p:sp>
      <p:sp>
        <p:nvSpPr>
          <p:cNvPr id="5" name="Rectangle 8"/>
          <p:cNvSpPr>
            <a:spLocks noChangeArrowheads="1"/>
          </p:cNvSpPr>
          <p:nvPr/>
        </p:nvSpPr>
        <p:spPr bwMode="auto">
          <a:xfrm>
            <a:off x="990712" y="5652128"/>
            <a:ext cx="7097712" cy="388938"/>
          </a:xfrm>
          <a:prstGeom prst="rect">
            <a:avLst/>
          </a:prstGeom>
          <a:solidFill>
            <a:srgbClr val="99CCFF"/>
          </a:solidFill>
          <a:ln w="9525">
            <a:solidFill>
              <a:schemeClr val="tx1"/>
            </a:solidFill>
            <a:prstDash val="dash"/>
            <a:miter lim="800000"/>
            <a:headEnd/>
            <a:tailEnd/>
          </a:ln>
        </p:spPr>
        <p:txBody>
          <a:bodyPr wrap="none" anchor="ctr"/>
          <a:lstStyle/>
          <a:p>
            <a:pPr algn="ctr"/>
            <a:r>
              <a:rPr lang="en-US" altLang="zh-CN" dirty="0" smtClean="0"/>
              <a:t>U8-UAP</a:t>
            </a:r>
            <a:endParaRPr lang="en-US" altLang="zh-CN" dirty="0"/>
          </a:p>
        </p:txBody>
      </p:sp>
      <p:sp>
        <p:nvSpPr>
          <p:cNvPr id="6" name="Rectangle 9"/>
          <p:cNvSpPr>
            <a:spLocks noChangeArrowheads="1"/>
          </p:cNvSpPr>
          <p:nvPr/>
        </p:nvSpPr>
        <p:spPr bwMode="auto">
          <a:xfrm>
            <a:off x="1883735" y="4154404"/>
            <a:ext cx="5257663" cy="304792"/>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a:t>财务管理（总账、应收、应付、固定资产</a:t>
            </a:r>
            <a:r>
              <a:rPr lang="zh-CN" altLang="en-US" sz="1600" b="1" dirty="0" smtClean="0"/>
              <a:t>）</a:t>
            </a:r>
            <a:endParaRPr lang="zh-CN" altLang="en-US" sz="1600" b="1" dirty="0"/>
          </a:p>
        </p:txBody>
      </p:sp>
      <p:sp>
        <p:nvSpPr>
          <p:cNvPr id="7" name="Rectangle 10"/>
          <p:cNvSpPr>
            <a:spLocks noChangeArrowheads="1"/>
          </p:cNvSpPr>
          <p:nvPr/>
        </p:nvSpPr>
        <p:spPr bwMode="auto">
          <a:xfrm>
            <a:off x="1895554" y="4477484"/>
            <a:ext cx="5220000" cy="381000"/>
          </a:xfrm>
          <a:prstGeom prst="rect">
            <a:avLst/>
          </a:prstGeom>
          <a:solidFill>
            <a:srgbClr val="FFCC99"/>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a:t>成本管理</a:t>
            </a:r>
          </a:p>
        </p:txBody>
      </p:sp>
      <p:sp>
        <p:nvSpPr>
          <p:cNvPr id="8" name="Rectangle 11"/>
          <p:cNvSpPr>
            <a:spLocks noChangeArrowheads="1"/>
          </p:cNvSpPr>
          <p:nvPr/>
        </p:nvSpPr>
        <p:spPr bwMode="auto">
          <a:xfrm>
            <a:off x="112816" y="2081282"/>
            <a:ext cx="496888" cy="2887663"/>
          </a:xfrm>
          <a:prstGeom prst="rect">
            <a:avLst/>
          </a:prstGeom>
          <a:solidFill>
            <a:srgbClr val="C0C0C0"/>
          </a:solidFill>
          <a:ln w="9525" algn="ctr">
            <a:noFill/>
            <a:miter lim="800000"/>
            <a:headEnd/>
            <a:tailEnd/>
          </a:ln>
        </p:spPr>
        <p:txBody>
          <a:bodyPr lIns="90000" tIns="46800" rIns="90000" bIns="46800" anchor="ctr"/>
          <a:lstStyle/>
          <a:p>
            <a:pPr algn="ctr"/>
            <a:r>
              <a:rPr lang="zh-CN" altLang="en-US" sz="2000"/>
              <a:t>供应商</a:t>
            </a:r>
          </a:p>
        </p:txBody>
      </p:sp>
      <p:sp>
        <p:nvSpPr>
          <p:cNvPr id="9" name="Rectangle 12"/>
          <p:cNvSpPr>
            <a:spLocks noChangeArrowheads="1"/>
          </p:cNvSpPr>
          <p:nvPr/>
        </p:nvSpPr>
        <p:spPr bwMode="auto">
          <a:xfrm>
            <a:off x="8416811" y="2144782"/>
            <a:ext cx="498475" cy="2824163"/>
          </a:xfrm>
          <a:prstGeom prst="rect">
            <a:avLst/>
          </a:prstGeom>
          <a:solidFill>
            <a:srgbClr val="C0C0C0"/>
          </a:solidFill>
          <a:ln w="9525" algn="ctr">
            <a:noFill/>
            <a:miter lim="800000"/>
            <a:headEnd/>
            <a:tailEnd/>
          </a:ln>
        </p:spPr>
        <p:txBody>
          <a:bodyPr lIns="90000" tIns="46800" rIns="90000" bIns="46800" anchor="ctr"/>
          <a:lstStyle/>
          <a:p>
            <a:pPr algn="ctr"/>
            <a:r>
              <a:rPr lang="zh-CN" altLang="en-US" sz="2000"/>
              <a:t>客</a:t>
            </a:r>
          </a:p>
          <a:p>
            <a:pPr algn="ctr"/>
            <a:endParaRPr lang="zh-CN" altLang="en-US" sz="2000"/>
          </a:p>
          <a:p>
            <a:pPr algn="ctr"/>
            <a:r>
              <a:rPr lang="zh-CN" altLang="en-US" sz="2000"/>
              <a:t>户</a:t>
            </a:r>
          </a:p>
        </p:txBody>
      </p:sp>
      <p:sp>
        <p:nvSpPr>
          <p:cNvPr id="10" name="Rectangle 13"/>
          <p:cNvSpPr>
            <a:spLocks noChangeArrowheads="1"/>
          </p:cNvSpPr>
          <p:nvPr/>
        </p:nvSpPr>
        <p:spPr bwMode="auto">
          <a:xfrm>
            <a:off x="4058697" y="3761742"/>
            <a:ext cx="1214438" cy="334963"/>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dirty="0"/>
              <a:t>存货核算</a:t>
            </a:r>
          </a:p>
        </p:txBody>
      </p:sp>
      <p:sp>
        <p:nvSpPr>
          <p:cNvPr id="11" name="Rectangle 14"/>
          <p:cNvSpPr>
            <a:spLocks noChangeArrowheads="1"/>
          </p:cNvSpPr>
          <p:nvPr/>
        </p:nvSpPr>
        <p:spPr bwMode="auto">
          <a:xfrm>
            <a:off x="2299656" y="2855982"/>
            <a:ext cx="388937" cy="126365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smtClean="0"/>
              <a:t>委外</a:t>
            </a:r>
            <a:endParaRPr lang="en-US" altLang="zh-CN" sz="1600" b="1" dirty="0"/>
          </a:p>
          <a:p>
            <a:pPr algn="ctr">
              <a:buClr>
                <a:srgbClr val="1A7BB2"/>
              </a:buClr>
              <a:defRPr/>
            </a:pPr>
            <a:r>
              <a:rPr lang="zh-CN" altLang="en-US" sz="1600" b="1" dirty="0"/>
              <a:t>管</a:t>
            </a:r>
          </a:p>
          <a:p>
            <a:pPr algn="ctr">
              <a:buClr>
                <a:srgbClr val="1A7BB2"/>
              </a:buClr>
              <a:defRPr/>
            </a:pPr>
            <a:r>
              <a:rPr lang="zh-CN" altLang="en-US" sz="1600" b="1" dirty="0"/>
              <a:t>理</a:t>
            </a:r>
          </a:p>
        </p:txBody>
      </p:sp>
      <p:sp>
        <p:nvSpPr>
          <p:cNvPr id="12" name="Rectangle 15"/>
          <p:cNvSpPr>
            <a:spLocks noChangeArrowheads="1"/>
          </p:cNvSpPr>
          <p:nvPr/>
        </p:nvSpPr>
        <p:spPr bwMode="auto">
          <a:xfrm>
            <a:off x="6669212" y="2848045"/>
            <a:ext cx="417322" cy="1285875"/>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a:t>销</a:t>
            </a:r>
          </a:p>
          <a:p>
            <a:pPr algn="ctr">
              <a:defRPr/>
            </a:pPr>
            <a:r>
              <a:rPr lang="zh-CN" altLang="en-US" sz="1600" b="1"/>
              <a:t>售</a:t>
            </a:r>
          </a:p>
          <a:p>
            <a:pPr algn="ctr">
              <a:defRPr/>
            </a:pPr>
            <a:r>
              <a:rPr lang="zh-CN" altLang="en-US" sz="1600" b="1"/>
              <a:t>管</a:t>
            </a:r>
          </a:p>
          <a:p>
            <a:pPr algn="ctr">
              <a:defRPr/>
            </a:pPr>
            <a:r>
              <a:rPr lang="zh-CN" altLang="en-US" sz="1600" b="1"/>
              <a:t>理</a:t>
            </a:r>
          </a:p>
        </p:txBody>
      </p:sp>
      <p:sp>
        <p:nvSpPr>
          <p:cNvPr id="13" name="Rectangle 16"/>
          <p:cNvSpPr>
            <a:spLocks noChangeArrowheads="1"/>
          </p:cNvSpPr>
          <p:nvPr/>
        </p:nvSpPr>
        <p:spPr bwMode="auto">
          <a:xfrm>
            <a:off x="2744436" y="3413377"/>
            <a:ext cx="1188000" cy="309563"/>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dirty="0" smtClean="0"/>
              <a:t>需求规划</a:t>
            </a:r>
            <a:endParaRPr lang="zh-CN" altLang="en-US" sz="1600" b="1" dirty="0"/>
          </a:p>
        </p:txBody>
      </p:sp>
      <p:sp>
        <p:nvSpPr>
          <p:cNvPr id="14" name="Rectangle 17"/>
          <p:cNvSpPr>
            <a:spLocks noChangeArrowheads="1"/>
          </p:cNvSpPr>
          <p:nvPr/>
        </p:nvSpPr>
        <p:spPr bwMode="auto">
          <a:xfrm>
            <a:off x="4049226" y="3118805"/>
            <a:ext cx="1224000" cy="28575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dirty="0" smtClean="0"/>
              <a:t>物料清单</a:t>
            </a:r>
            <a:endParaRPr lang="zh-CN" altLang="en-US" sz="1600" b="1" dirty="0"/>
          </a:p>
        </p:txBody>
      </p:sp>
      <p:sp>
        <p:nvSpPr>
          <p:cNvPr id="15" name="Rectangle 18"/>
          <p:cNvSpPr>
            <a:spLocks noChangeArrowheads="1"/>
          </p:cNvSpPr>
          <p:nvPr/>
        </p:nvSpPr>
        <p:spPr bwMode="auto">
          <a:xfrm>
            <a:off x="2706691" y="2483396"/>
            <a:ext cx="1712913" cy="268288"/>
          </a:xfrm>
          <a:prstGeom prst="rect">
            <a:avLst/>
          </a:prstGeom>
          <a:solidFill>
            <a:schemeClr val="accent2">
              <a:lumMod val="40000"/>
              <a:lumOff val="60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dirty="0"/>
              <a:t>绩效管理</a:t>
            </a:r>
          </a:p>
        </p:txBody>
      </p:sp>
      <p:sp>
        <p:nvSpPr>
          <p:cNvPr id="16" name="AutoShape 19"/>
          <p:cNvSpPr>
            <a:spLocks noChangeArrowheads="1"/>
          </p:cNvSpPr>
          <p:nvPr/>
        </p:nvSpPr>
        <p:spPr bwMode="auto">
          <a:xfrm>
            <a:off x="1371684" y="1371654"/>
            <a:ext cx="6400632" cy="709613"/>
          </a:xfrm>
          <a:prstGeom prst="upArrow">
            <a:avLst>
              <a:gd name="adj1" fmla="val 48694"/>
              <a:gd name="adj2" fmla="val 100000"/>
            </a:avLst>
          </a:prstGeom>
          <a:solidFill>
            <a:schemeClr val="accent2">
              <a:lumMod val="40000"/>
              <a:lumOff val="60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nchorCtr="1"/>
          <a:lstStyle/>
          <a:p>
            <a:pPr algn="ctr">
              <a:buClr>
                <a:srgbClr val="1A7BB2"/>
              </a:buClr>
              <a:defRPr/>
            </a:pPr>
            <a:r>
              <a:rPr lang="zh-CN" altLang="en-US" sz="1600" b="1" dirty="0"/>
              <a:t>决策支持系统</a:t>
            </a:r>
          </a:p>
        </p:txBody>
      </p:sp>
      <p:sp>
        <p:nvSpPr>
          <p:cNvPr id="17" name="Rectangle 21"/>
          <p:cNvSpPr>
            <a:spLocks noChangeArrowheads="1"/>
          </p:cNvSpPr>
          <p:nvPr/>
        </p:nvSpPr>
        <p:spPr bwMode="auto">
          <a:xfrm>
            <a:off x="4815355" y="2483396"/>
            <a:ext cx="1784350" cy="268288"/>
          </a:xfrm>
          <a:prstGeom prst="rect">
            <a:avLst/>
          </a:prstGeom>
          <a:solidFill>
            <a:srgbClr val="92D05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dirty="0" smtClean="0"/>
              <a:t>条码管理</a:t>
            </a:r>
            <a:endParaRPr lang="zh-CN" altLang="en-US" sz="1600" b="1" dirty="0"/>
          </a:p>
        </p:txBody>
      </p:sp>
      <p:sp>
        <p:nvSpPr>
          <p:cNvPr id="20" name="Rectangle 13"/>
          <p:cNvSpPr>
            <a:spLocks noChangeArrowheads="1"/>
          </p:cNvSpPr>
          <p:nvPr/>
        </p:nvSpPr>
        <p:spPr bwMode="auto">
          <a:xfrm>
            <a:off x="2717930" y="3761742"/>
            <a:ext cx="1214438" cy="334963"/>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dirty="0"/>
              <a:t>库存管理</a:t>
            </a:r>
          </a:p>
        </p:txBody>
      </p:sp>
      <p:sp>
        <p:nvSpPr>
          <p:cNvPr id="21" name="Rectangle 13"/>
          <p:cNvSpPr>
            <a:spLocks noChangeArrowheads="1"/>
          </p:cNvSpPr>
          <p:nvPr/>
        </p:nvSpPr>
        <p:spPr bwMode="auto">
          <a:xfrm>
            <a:off x="5385358" y="3788424"/>
            <a:ext cx="1188000" cy="33480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a:t>质量管理</a:t>
            </a:r>
          </a:p>
        </p:txBody>
      </p:sp>
      <p:sp>
        <p:nvSpPr>
          <p:cNvPr id="22" name="Rectangle 17"/>
          <p:cNvSpPr>
            <a:spLocks noChangeArrowheads="1"/>
          </p:cNvSpPr>
          <p:nvPr/>
        </p:nvSpPr>
        <p:spPr bwMode="auto">
          <a:xfrm>
            <a:off x="2743248" y="3118805"/>
            <a:ext cx="1188000" cy="28575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dirty="0"/>
              <a:t>生产订单</a:t>
            </a:r>
          </a:p>
        </p:txBody>
      </p:sp>
      <p:sp>
        <p:nvSpPr>
          <p:cNvPr id="23" name="Rectangle 16"/>
          <p:cNvSpPr>
            <a:spLocks noChangeArrowheads="1"/>
          </p:cNvSpPr>
          <p:nvPr/>
        </p:nvSpPr>
        <p:spPr bwMode="auto">
          <a:xfrm>
            <a:off x="2743248" y="2811714"/>
            <a:ext cx="1188000" cy="28800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a:t>车间</a:t>
            </a:r>
            <a:r>
              <a:rPr lang="zh-CN" altLang="en-US" sz="1600" b="1" dirty="0" smtClean="0"/>
              <a:t>管理</a:t>
            </a:r>
            <a:endParaRPr lang="zh-CN" altLang="en-US" sz="1600" b="1" dirty="0"/>
          </a:p>
        </p:txBody>
      </p:sp>
      <p:sp>
        <p:nvSpPr>
          <p:cNvPr id="24" name="AutoShape 11"/>
          <p:cNvSpPr>
            <a:spLocks noChangeArrowheads="1"/>
          </p:cNvSpPr>
          <p:nvPr/>
        </p:nvSpPr>
        <p:spPr bwMode="auto">
          <a:xfrm>
            <a:off x="7742143" y="2660622"/>
            <a:ext cx="411163" cy="1835150"/>
          </a:xfrm>
          <a:prstGeom prst="bevel">
            <a:avLst>
              <a:gd name="adj" fmla="val 8495"/>
            </a:avLst>
          </a:prstGeom>
          <a:solidFill>
            <a:srgbClr val="0070C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dirty="0" smtClean="0"/>
              <a:t>客户关系管理</a:t>
            </a:r>
            <a:endParaRPr lang="zh-CN" altLang="en-US" sz="1600" b="1" dirty="0"/>
          </a:p>
        </p:txBody>
      </p:sp>
      <p:sp>
        <p:nvSpPr>
          <p:cNvPr id="25" name="Rectangle 14"/>
          <p:cNvSpPr>
            <a:spLocks noChangeArrowheads="1"/>
          </p:cNvSpPr>
          <p:nvPr/>
        </p:nvSpPr>
        <p:spPr bwMode="auto">
          <a:xfrm>
            <a:off x="1884493" y="2855982"/>
            <a:ext cx="388937" cy="126365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a:t>采</a:t>
            </a:r>
            <a:endParaRPr lang="en-US" altLang="zh-CN" sz="1600" b="1" dirty="0"/>
          </a:p>
          <a:p>
            <a:pPr algn="ctr">
              <a:buClr>
                <a:srgbClr val="1A7BB2"/>
              </a:buClr>
              <a:defRPr/>
            </a:pPr>
            <a:r>
              <a:rPr lang="zh-CN" altLang="en-US" sz="1600" b="1" dirty="0"/>
              <a:t>购</a:t>
            </a:r>
            <a:endParaRPr lang="en-US" altLang="zh-CN" sz="1600" b="1" dirty="0"/>
          </a:p>
          <a:p>
            <a:pPr algn="ctr">
              <a:buClr>
                <a:srgbClr val="1A7BB2"/>
              </a:buClr>
              <a:defRPr/>
            </a:pPr>
            <a:r>
              <a:rPr lang="zh-CN" altLang="en-US" sz="1600" b="1" dirty="0"/>
              <a:t>管</a:t>
            </a:r>
          </a:p>
          <a:p>
            <a:pPr algn="ctr">
              <a:buClr>
                <a:srgbClr val="1A7BB2"/>
              </a:buClr>
              <a:defRPr/>
            </a:pPr>
            <a:r>
              <a:rPr lang="zh-CN" altLang="en-US" sz="1600" b="1" dirty="0"/>
              <a:t>理</a:t>
            </a:r>
          </a:p>
        </p:txBody>
      </p:sp>
      <p:sp>
        <p:nvSpPr>
          <p:cNvPr id="27" name="Rectangle 17"/>
          <p:cNvSpPr>
            <a:spLocks noChangeArrowheads="1"/>
          </p:cNvSpPr>
          <p:nvPr/>
        </p:nvSpPr>
        <p:spPr bwMode="auto">
          <a:xfrm>
            <a:off x="6279524" y="2102406"/>
            <a:ext cx="1568990" cy="304792"/>
          </a:xfrm>
          <a:prstGeom prst="rect">
            <a:avLst/>
          </a:prstGeom>
          <a:solidFill>
            <a:schemeClr val="bg2">
              <a:lumMod val="75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en-US" altLang="zh-CN" sz="1600" b="1" dirty="0" smtClean="0"/>
              <a:t>PDM</a:t>
            </a:r>
            <a:r>
              <a:rPr lang="zh-CN" altLang="en-US" sz="1600" b="1" dirty="0" smtClean="0"/>
              <a:t>管理</a:t>
            </a:r>
            <a:endParaRPr lang="zh-CN" altLang="en-US" sz="1600" b="1" dirty="0"/>
          </a:p>
        </p:txBody>
      </p:sp>
      <p:sp>
        <p:nvSpPr>
          <p:cNvPr id="28" name="Rectangle 9"/>
          <p:cNvSpPr>
            <a:spLocks noChangeArrowheads="1"/>
          </p:cNvSpPr>
          <p:nvPr/>
        </p:nvSpPr>
        <p:spPr bwMode="auto">
          <a:xfrm>
            <a:off x="1481862" y="4879050"/>
            <a:ext cx="6084000" cy="360414"/>
          </a:xfrm>
          <a:prstGeom prst="rect">
            <a:avLst/>
          </a:prstGeom>
          <a:solidFill>
            <a:schemeClr val="accent2">
              <a:lumMod val="40000"/>
              <a:lumOff val="60000"/>
            </a:schemeClr>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dirty="0" smtClean="0"/>
              <a:t>集团化管理（集团财务、内控管理、人力资源管理）</a:t>
            </a:r>
          </a:p>
        </p:txBody>
      </p:sp>
      <p:sp>
        <p:nvSpPr>
          <p:cNvPr id="29" name="Rectangle 9"/>
          <p:cNvSpPr>
            <a:spLocks noChangeArrowheads="1"/>
          </p:cNvSpPr>
          <p:nvPr/>
        </p:nvSpPr>
        <p:spPr bwMode="auto">
          <a:xfrm>
            <a:off x="1384948" y="5294328"/>
            <a:ext cx="6264000" cy="355600"/>
          </a:xfrm>
          <a:prstGeom prst="rect">
            <a:avLst/>
          </a:prstGeom>
          <a:solidFill>
            <a:srgbClr val="92D05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en-US" altLang="zh-CN" sz="1600" b="1" dirty="0" smtClean="0"/>
              <a:t>OA </a:t>
            </a:r>
            <a:r>
              <a:rPr lang="zh-CN" altLang="en-US" sz="1600" b="1" dirty="0" smtClean="0"/>
              <a:t>办公协同</a:t>
            </a:r>
            <a:endParaRPr lang="zh-CN" altLang="en-US" sz="1600" b="1" dirty="0"/>
          </a:p>
        </p:txBody>
      </p:sp>
      <p:sp>
        <p:nvSpPr>
          <p:cNvPr id="30" name="Rectangle 13"/>
          <p:cNvSpPr>
            <a:spLocks noChangeArrowheads="1"/>
          </p:cNvSpPr>
          <p:nvPr/>
        </p:nvSpPr>
        <p:spPr bwMode="auto">
          <a:xfrm>
            <a:off x="5417874" y="2789436"/>
            <a:ext cx="1135063" cy="284400"/>
          </a:xfrm>
          <a:prstGeom prst="rect">
            <a:avLst/>
          </a:prstGeom>
          <a:solidFill>
            <a:srgbClr val="92D05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en-US" altLang="zh-CN" sz="1600" b="1" dirty="0" smtClean="0"/>
              <a:t>PDM</a:t>
            </a:r>
            <a:r>
              <a:rPr lang="zh-CN" altLang="en-US" sz="1600" b="1" dirty="0" smtClean="0"/>
              <a:t>接口</a:t>
            </a:r>
          </a:p>
        </p:txBody>
      </p:sp>
      <p:sp>
        <p:nvSpPr>
          <p:cNvPr id="31" name="Rectangle 16"/>
          <p:cNvSpPr>
            <a:spLocks noChangeArrowheads="1"/>
          </p:cNvSpPr>
          <p:nvPr/>
        </p:nvSpPr>
        <p:spPr bwMode="auto">
          <a:xfrm>
            <a:off x="4067346" y="3429000"/>
            <a:ext cx="1224000" cy="309563"/>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defRPr/>
            </a:pPr>
            <a:r>
              <a:rPr lang="zh-CN" altLang="en-US" sz="1600" b="1" dirty="0" smtClean="0"/>
              <a:t>主生产计划</a:t>
            </a:r>
            <a:endParaRPr lang="zh-CN" altLang="en-US" sz="1600" b="1" dirty="0"/>
          </a:p>
        </p:txBody>
      </p:sp>
      <p:sp>
        <p:nvSpPr>
          <p:cNvPr id="32" name="Rectangle 16"/>
          <p:cNvSpPr>
            <a:spLocks noChangeArrowheads="1"/>
          </p:cNvSpPr>
          <p:nvPr/>
        </p:nvSpPr>
        <p:spPr bwMode="auto">
          <a:xfrm>
            <a:off x="5405186" y="3429000"/>
            <a:ext cx="1152000" cy="309563"/>
          </a:xfrm>
          <a:prstGeom prst="rect">
            <a:avLst/>
          </a:prstGeom>
          <a:solidFill>
            <a:srgbClr val="92D05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400" b="1" dirty="0" smtClean="0"/>
              <a:t>工模具管理</a:t>
            </a:r>
            <a:endParaRPr lang="zh-CN" altLang="en-US" sz="1400" b="1" dirty="0"/>
          </a:p>
        </p:txBody>
      </p:sp>
      <p:sp>
        <p:nvSpPr>
          <p:cNvPr id="33" name="AutoShape 11"/>
          <p:cNvSpPr>
            <a:spLocks noChangeArrowheads="1"/>
          </p:cNvSpPr>
          <p:nvPr/>
        </p:nvSpPr>
        <p:spPr bwMode="auto">
          <a:xfrm>
            <a:off x="1417709" y="2667020"/>
            <a:ext cx="411163" cy="1835150"/>
          </a:xfrm>
          <a:prstGeom prst="bevel">
            <a:avLst>
              <a:gd name="adj" fmla="val 8495"/>
            </a:avLst>
          </a:prstGeom>
          <a:solidFill>
            <a:srgbClr val="92D05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dirty="0" smtClean="0"/>
              <a:t>供应商协同</a:t>
            </a:r>
            <a:endParaRPr lang="zh-CN" altLang="en-US" sz="1600" b="1" dirty="0"/>
          </a:p>
        </p:txBody>
      </p:sp>
      <p:sp>
        <p:nvSpPr>
          <p:cNvPr id="34" name="Rectangle 15"/>
          <p:cNvSpPr>
            <a:spLocks noChangeArrowheads="1"/>
          </p:cNvSpPr>
          <p:nvPr/>
        </p:nvSpPr>
        <p:spPr bwMode="auto">
          <a:xfrm>
            <a:off x="7202598" y="2834406"/>
            <a:ext cx="417322" cy="1285875"/>
          </a:xfrm>
          <a:prstGeom prst="rect">
            <a:avLst/>
          </a:prstGeom>
          <a:solidFill>
            <a:srgbClr val="92D050"/>
          </a:solidFill>
          <a:ln w="1270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nchor="ctr"/>
          <a:lstStyle/>
          <a:p>
            <a:pPr algn="ctr">
              <a:buClr>
                <a:srgbClr val="1A7BB2"/>
              </a:buClr>
              <a:defRPr/>
            </a:pPr>
            <a:r>
              <a:rPr lang="zh-CN" altLang="en-US" sz="1600" b="1" dirty="0" smtClean="0"/>
              <a:t>客户协同</a:t>
            </a:r>
            <a:endParaRPr lang="zh-CN" altLang="en-US" sz="1600" b="1" dirty="0"/>
          </a:p>
        </p:txBody>
      </p:sp>
      <p:sp>
        <p:nvSpPr>
          <p:cNvPr id="35" name="Rectangle 16"/>
          <p:cNvSpPr>
            <a:spLocks noChangeArrowheads="1"/>
          </p:cNvSpPr>
          <p:nvPr/>
        </p:nvSpPr>
        <p:spPr bwMode="auto">
          <a:xfrm>
            <a:off x="4074554" y="2803178"/>
            <a:ext cx="1152000" cy="288000"/>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smtClean="0"/>
              <a:t>产</a:t>
            </a:r>
            <a:r>
              <a:rPr lang="zh-CN" altLang="en-US" sz="1600" b="1" dirty="0"/>
              <a:t>能</a:t>
            </a:r>
            <a:r>
              <a:rPr lang="zh-CN" altLang="en-US" sz="1600" b="1" dirty="0" smtClean="0"/>
              <a:t>管理</a:t>
            </a:r>
            <a:endParaRPr lang="zh-CN" altLang="en-US" sz="1600" b="1" dirty="0"/>
          </a:p>
        </p:txBody>
      </p:sp>
      <p:sp>
        <p:nvSpPr>
          <p:cNvPr id="36" name="Rectangle 16"/>
          <p:cNvSpPr>
            <a:spLocks noChangeArrowheads="1"/>
          </p:cNvSpPr>
          <p:nvPr/>
        </p:nvSpPr>
        <p:spPr bwMode="auto">
          <a:xfrm>
            <a:off x="5410178" y="3079238"/>
            <a:ext cx="1152000" cy="319783"/>
          </a:xfrm>
          <a:prstGeom prst="rect">
            <a:avLst/>
          </a:prstGeom>
          <a:solidFill>
            <a:srgbClr val="99CCFF"/>
          </a:solidFill>
          <a:ln w="12700">
            <a:noFill/>
            <a:miter lim="800000"/>
            <a:headEnd/>
            <a:tailEnd/>
          </a:ln>
          <a:effectLst/>
          <a:scene3d>
            <a:camera prst="orthographicFront"/>
            <a:lightRig rig="threePt" dir="t"/>
          </a:scene3d>
          <a:sp3d>
            <a:bevelT/>
          </a:sp3d>
        </p:spPr>
        <p:txBody>
          <a:bodyPr lIns="0" tIns="46800" rIns="0" bIns="46800" anchor="ctr"/>
          <a:lstStyle/>
          <a:p>
            <a:pPr algn="ctr">
              <a:buClr>
                <a:srgbClr val="1A7BB2"/>
              </a:buClr>
              <a:defRPr/>
            </a:pPr>
            <a:r>
              <a:rPr lang="zh-CN" altLang="en-US" sz="1600" b="1" dirty="0" smtClean="0"/>
              <a:t>设备管理</a:t>
            </a:r>
            <a:endParaRPr lang="zh-CN" altLang="en-US" sz="1600" b="1" dirty="0"/>
          </a:p>
        </p:txBody>
      </p:sp>
      <p:sp>
        <p:nvSpPr>
          <p:cNvPr id="37" name="标题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3.1 </a:t>
            </a:r>
            <a:r>
              <a:rPr lang="zh-CN" altLang="en-US" dirty="0" smtClean="0"/>
              <a:t>整体方案</a:t>
            </a:r>
            <a:r>
              <a:rPr lang="en-US" altLang="zh-CN" dirty="0" smtClean="0"/>
              <a:t>-</a:t>
            </a:r>
            <a:r>
              <a:rPr lang="zh-CN" altLang="en-US" dirty="0" smtClean="0"/>
              <a:t>基于</a:t>
            </a:r>
            <a:r>
              <a:rPr lang="en-US" altLang="zh-CN" dirty="0" smtClean="0"/>
              <a:t>U8</a:t>
            </a:r>
            <a:r>
              <a:rPr lang="en-US" altLang="zh-CN" sz="2800" baseline="30000" dirty="0" smtClean="0"/>
              <a:t>+</a:t>
            </a:r>
            <a:r>
              <a:rPr lang="zh-CN" altLang="en-US" dirty="0" smtClean="0"/>
              <a:t>的机械行业解决方案</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U8</a:t>
            </a:r>
            <a:r>
              <a:rPr lang="en-US" altLang="zh-CN" baseline="30000" dirty="0" smtClean="0"/>
              <a:t>+ </a:t>
            </a:r>
            <a:r>
              <a:rPr lang="zh-CN" altLang="en-US" dirty="0" smtClean="0"/>
              <a:t>代表的八大内涵 </a:t>
            </a:r>
            <a:br>
              <a:rPr lang="zh-CN" altLang="en-US" dirty="0" smtClean="0"/>
            </a:br>
            <a:endParaRPr lang="zh-CN" altLang="en-US" dirty="0" smtClean="0"/>
          </a:p>
        </p:txBody>
      </p:sp>
      <p:sp>
        <p:nvSpPr>
          <p:cNvPr id="64513" name="Rectangle 1"/>
          <p:cNvSpPr>
            <a:spLocks noChangeArrowheads="1"/>
          </p:cNvSpPr>
          <p:nvPr/>
        </p:nvSpPr>
        <p:spPr bwMode="auto">
          <a:xfrm>
            <a:off x="304912" y="917676"/>
            <a:ext cx="8610374" cy="52544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79400" defTabSz="914400" rtl="0" eaLnBrk="0" fontAlgn="base" latinLnBrk="0" hangingPunct="0">
              <a:lnSpc>
                <a:spcPct val="125000"/>
              </a:lnSpc>
              <a:spcBef>
                <a:spcPct val="0"/>
              </a:spcBef>
              <a:spcAft>
                <a:spcPct val="0"/>
              </a:spcAft>
              <a:buClrTx/>
              <a:buSzTx/>
              <a:buFontTx/>
              <a:buNone/>
              <a:tabLst/>
            </a:pPr>
            <a:r>
              <a:rPr lang="en-US" altLang="zh-CN" b="1" dirty="0" smtClean="0" bmk="">
                <a:solidFill>
                  <a:srgbClr val="000000"/>
                </a:solidFill>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lang="en-US" altLang="zh-CN" b="1" dirty="0" smtClean="0" bmk="">
                <a:solidFill>
                  <a:srgbClr val="000000"/>
                </a:solidFill>
                <a:latin typeface="微软雅黑" pitchFamily="34" charset="-122"/>
                <a:ea typeface="微软雅黑" pitchFamily="34" charset="-122"/>
                <a:cs typeface="宋体" pitchFamily="2" charset="-122"/>
              </a:rPr>
              <a:t>   All-in-One</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为成长型企业提供全面信息化解决方案（营销、服务、设计、制造、供应、人力、办公、财务于一体的），助力企业敏捷应对市场变化。</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lang="en-US" altLang="zh-CN" b="1" dirty="0" smtClean="0" bmk="">
                <a:solidFill>
                  <a:srgbClr val="000000"/>
                </a:solidFill>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lang="en-US" altLang="zh-CN" b="1" dirty="0" smtClean="0" bmk="">
                <a:solidFill>
                  <a:srgbClr val="000000"/>
                </a:solidFill>
                <a:latin typeface="微软雅黑" pitchFamily="34" charset="-122"/>
                <a:ea typeface="微软雅黑" pitchFamily="34" charset="-122"/>
                <a:cs typeface="宋体" pitchFamily="2" charset="-122"/>
              </a:rPr>
              <a:t>  </a:t>
            </a:r>
            <a:r>
              <a:rPr lang="zh-CN" altLang="en-US" b="1" dirty="0" smtClean="0" bmk="">
                <a:solidFill>
                  <a:srgbClr val="000000"/>
                </a:solidFill>
                <a:latin typeface="微软雅黑" pitchFamily="34" charset="-122"/>
                <a:ea typeface="微软雅黑" pitchFamily="34" charset="-122"/>
                <a:cs typeface="宋体" pitchFamily="2" charset="-122"/>
              </a:rPr>
              <a:t>多渠道</a:t>
            </a:r>
            <a:r>
              <a:rPr kumimoji="0" lang="zh-CN" altLang="en-US"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营销平台</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，线上线下并举，构建最佳营销平台，提升品牌影响力。</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kumimoji="0" lang="en-US" altLang="zh-CN"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kumimoji="0" lang="en-US" altLang="zh-CN" b="1" i="0" u="none" strike="noStrike" cap="none" normalizeH="0" baseline="0" dirty="0" smtClean="0" bmk="OLE_LINK3">
                <a:ln>
                  <a:noFill/>
                </a:ln>
                <a:solidFill>
                  <a:srgbClr val="000000"/>
                </a:solidFill>
                <a:effectLst/>
                <a:latin typeface="Arial"/>
                <a:ea typeface="微软雅黑" pitchFamily="34" charset="-122"/>
                <a:cs typeface="宋体" pitchFamily="2" charset="-122"/>
              </a:rPr>
              <a:t>  </a:t>
            </a:r>
            <a:r>
              <a:rPr kumimoji="0" lang="zh-CN" altLang="en-US"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客户关系管理</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，以客户为中心的营销服务管理，精准把握客户需求，创造客户价值，提高客户服务水平</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lang="en-US" altLang="zh-CN" b="1" dirty="0" smtClean="0" bmk="">
                <a:solidFill>
                  <a:srgbClr val="000000"/>
                </a:solidFill>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lang="en-US" altLang="zh-CN" b="1" dirty="0" smtClean="0" bmk="">
                <a:solidFill>
                  <a:srgbClr val="000000"/>
                </a:solidFill>
                <a:latin typeface="微软雅黑" pitchFamily="34" charset="-122"/>
                <a:ea typeface="微软雅黑" pitchFamily="34" charset="-122"/>
                <a:cs typeface="宋体" pitchFamily="2" charset="-122"/>
              </a:rPr>
              <a:t>  </a:t>
            </a:r>
            <a:r>
              <a:rPr lang="zh-CN" altLang="en-US" b="1" dirty="0" smtClean="0" bmk="">
                <a:solidFill>
                  <a:srgbClr val="000000"/>
                </a:solidFill>
                <a:latin typeface="微软雅黑" pitchFamily="34" charset="-122"/>
                <a:ea typeface="微软雅黑" pitchFamily="34" charset="-122"/>
                <a:cs typeface="宋体" pitchFamily="2" charset="-122"/>
              </a:rPr>
              <a:t>全新的交互体验</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，人性化的界面交互，贴心的业务导航，实时的业务协同让用户操作更简洁，沟通更便捷。</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kumimoji="0" lang="en-US" altLang="zh-CN"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kumimoji="0" lang="en-US" altLang="zh-CN" b="1" i="0" u="none" strike="noStrike" cap="none" normalizeH="0" baseline="0" dirty="0" smtClean="0" bmk="OLE_LINK3">
                <a:ln>
                  <a:noFill/>
                </a:ln>
                <a:solidFill>
                  <a:srgbClr val="000000"/>
                </a:solidFill>
                <a:effectLst/>
                <a:latin typeface="Arial"/>
                <a:ea typeface="微软雅黑" pitchFamily="34" charset="-122"/>
                <a:cs typeface="宋体" pitchFamily="2" charset="-122"/>
              </a:rPr>
              <a:t>  </a:t>
            </a:r>
            <a:r>
              <a:rPr kumimoji="0" lang="zh-CN" altLang="en-US"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移动应用，</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随时随地的客户管理、营销服务，及时的业务协同与审批，轻松掌控经营动态，让管理无处不在。</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kumimoji="0" lang="en-US" altLang="zh-CN"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kumimoji="0" lang="en-US" altLang="zh-CN" b="1" i="0" u="none" strike="noStrike" cap="none" normalizeH="0" baseline="0" dirty="0" smtClean="0" bmk="OLE_LINK3">
                <a:ln>
                  <a:noFill/>
                </a:ln>
                <a:solidFill>
                  <a:srgbClr val="000000"/>
                </a:solidFill>
                <a:effectLst/>
                <a:latin typeface="Arial"/>
                <a:ea typeface="微软雅黑" pitchFamily="34" charset="-122"/>
                <a:cs typeface="宋体" pitchFamily="2" charset="-122"/>
              </a:rPr>
              <a:t>  </a:t>
            </a:r>
            <a:r>
              <a:rPr kumimoji="0" lang="zh-CN" altLang="en-US"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软硬一体化，</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整合软硬件</a:t>
            </a:r>
            <a:r>
              <a:rPr kumimoji="0" lang="en-US" altLang="zh-CN"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IT</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解决方案，让部署更方便，让管理更精细，运行更高效。</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kumimoji="0" lang="en-US" altLang="zh-CN"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kumimoji="0" lang="en-US" altLang="zh-CN" b="1" i="0" u="none" strike="noStrike" cap="none" normalizeH="0" baseline="0" dirty="0" smtClean="0" bmk="OLE_LINK3">
                <a:ln>
                  <a:noFill/>
                </a:ln>
                <a:solidFill>
                  <a:srgbClr val="000000"/>
                </a:solidFill>
                <a:effectLst/>
                <a:latin typeface="Arial"/>
                <a:ea typeface="微软雅黑" pitchFamily="34" charset="-122"/>
                <a:cs typeface="宋体" pitchFamily="2" charset="-122"/>
              </a:rPr>
              <a:t>  </a:t>
            </a:r>
            <a:r>
              <a:rPr kumimoji="0" lang="zh-CN" altLang="en-US"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全面开放的服务体系</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，更丰富更专业的服务产品，自助式实施导航，开放的开发者社区，提高</a:t>
            </a:r>
            <a:r>
              <a:rPr kumimoji="0" lang="en-US" altLang="zh-CN"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IT</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系统运营效率，持续创造商业价值。</a:t>
            </a:r>
            <a:endParaRPr kumimoji="0" lang="zh-CN" altLang="en-US" sz="1100" b="0" i="0" u="none" strike="noStrike" cap="none" normalizeH="0" baseline="0" dirty="0" smtClean="0" bmk="OLE_LINK3">
              <a:ln>
                <a:noFill/>
              </a:ln>
              <a:solidFill>
                <a:schemeClr val="tx1"/>
              </a:solidFill>
              <a:effectLst/>
              <a:latin typeface="Arial" pitchFamily="34" charset="0"/>
              <a:ea typeface="宋体" pitchFamily="2" charset="-122"/>
              <a:cs typeface="宋体" pitchFamily="2" charset="-122"/>
            </a:endParaRPr>
          </a:p>
          <a:p>
            <a:pPr marL="0" marR="0" lvl="0" indent="279400" defTabSz="914400" rtl="0" eaLnBrk="0" fontAlgn="base" latinLnBrk="0" hangingPunct="0">
              <a:lnSpc>
                <a:spcPct val="125000"/>
              </a:lnSpc>
              <a:spcBef>
                <a:spcPct val="0"/>
              </a:spcBef>
              <a:spcAft>
                <a:spcPct val="0"/>
              </a:spcAft>
              <a:buClrTx/>
              <a:buSzTx/>
              <a:buFontTx/>
              <a:buNone/>
              <a:tabLst/>
            </a:pPr>
            <a:r>
              <a:rPr kumimoji="0" lang="en-US" altLang="zh-CN"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U8</a:t>
            </a:r>
            <a:r>
              <a:rPr lang="en-US" altLang="zh-CN" b="1" baseline="30000" dirty="0" smtClean="0" bmk="">
                <a:solidFill>
                  <a:srgbClr val="000000"/>
                </a:solidFill>
                <a:latin typeface="微软雅黑" pitchFamily="34" charset="-122"/>
                <a:ea typeface="微软雅黑" pitchFamily="34" charset="-122"/>
                <a:cs typeface="宋体" pitchFamily="2" charset="-122"/>
              </a:rPr>
              <a:t>+</a:t>
            </a:r>
            <a:r>
              <a:rPr kumimoji="0" lang="en-US" altLang="zh-CN"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  </a:t>
            </a:r>
            <a:r>
              <a:rPr kumimoji="0" lang="zh-CN" altLang="en-US" b="1"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产业链协同</a:t>
            </a:r>
            <a:r>
              <a:rPr kumimoji="0" lang="zh-CN" altLang="en-US" b="0" i="0" u="none" strike="noStrike" cap="none" normalizeH="0" baseline="0" dirty="0" smtClean="0" bmk="OLE_LINK3">
                <a:ln>
                  <a:noFill/>
                </a:ln>
                <a:solidFill>
                  <a:srgbClr val="000000"/>
                </a:solidFill>
                <a:effectLst/>
                <a:latin typeface="微软雅黑" pitchFamily="34" charset="-122"/>
                <a:ea typeface="微软雅黑" pitchFamily="34" charset="-122"/>
                <a:cs typeface="宋体" pitchFamily="2" charset="-122"/>
              </a:rPr>
              <a:t>，</a:t>
            </a:r>
            <a:r>
              <a:rPr lang="zh-CN" altLang="en-US" dirty="0" smtClean="0" bmk="OLE_LINK3">
                <a:latin typeface="+mn-ea"/>
                <a:ea typeface="+mn-ea"/>
                <a:cs typeface="宋体" pitchFamily="2" charset="-122"/>
              </a:rPr>
              <a:t>设计制造协同、供应商协同、客户协同等解决方案，助力企业全面实现精细管理、产业链协同</a:t>
            </a:r>
            <a:r>
              <a:rPr lang="en-US" altLang="zh-CN" dirty="0" smtClean="0" bmk="OLE_LINK3">
                <a:latin typeface="+mn-ea"/>
                <a:ea typeface="+mn-ea"/>
                <a:cs typeface="宋体" pitchFamily="2" charset="-122"/>
              </a:rPr>
              <a:t>.</a:t>
            </a:r>
            <a:endParaRPr lang="en-US" altLang="zh-CN" sz="1100" dirty="0" smtClean="0" bmk="OLE_LINK3">
              <a:latin typeface="+mn-ea"/>
              <a:ea typeface="+mn-ea"/>
              <a:cs typeface="宋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7"/>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solidFill>
                  <a:srgbClr val="FF0000"/>
                </a:solidFill>
              </a:rPr>
              <a:t>U8</a:t>
            </a:r>
            <a:r>
              <a:rPr lang="en-US" altLang="zh-CN" sz="2400" baseline="30000" dirty="0" smtClean="0">
                <a:solidFill>
                  <a:srgbClr val="FF0000"/>
                </a:solidFill>
              </a:rPr>
              <a:t>+</a:t>
            </a:r>
            <a:r>
              <a:rPr lang="en-US" altLang="zh-CN" sz="2400" dirty="0" smtClean="0">
                <a:solidFill>
                  <a:srgbClr val="FF0000"/>
                </a:solidFill>
              </a:rPr>
              <a:t>	</a:t>
            </a:r>
            <a:r>
              <a:rPr lang="zh-CN" altLang="en-US" sz="2400" dirty="0" smtClean="0">
                <a:solidFill>
                  <a:srgbClr val="FF0000"/>
                </a:solidFill>
              </a:rPr>
              <a:t>机械</a:t>
            </a:r>
            <a:r>
              <a:rPr lang="zh-CN" altLang="zh-CN" sz="2400" dirty="0" smtClean="0">
                <a:solidFill>
                  <a:srgbClr val="FF0000"/>
                </a:solidFill>
              </a:rPr>
              <a:t>行业解决方案</a:t>
            </a:r>
            <a:r>
              <a:rPr lang="zh-CN" altLang="en-US" sz="2400" dirty="0" smtClean="0">
                <a:solidFill>
                  <a:srgbClr val="FF0000"/>
                </a:solidFill>
              </a:rPr>
              <a:t>整体概述</a:t>
            </a:r>
          </a:p>
        </p:txBody>
      </p:sp>
      <p:sp>
        <p:nvSpPr>
          <p:cNvPr id="181" name="圆角矩形 180"/>
          <p:cNvSpPr/>
          <p:nvPr/>
        </p:nvSpPr>
        <p:spPr>
          <a:xfrm>
            <a:off x="4841875" y="3775075"/>
            <a:ext cx="4054475" cy="2778125"/>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en-US" kern="0" dirty="0">
              <a:solidFill>
                <a:sysClr val="windowText" lastClr="000000"/>
              </a:solidFill>
              <a:latin typeface="微软雅黑" pitchFamily="34" charset="-122"/>
              <a:ea typeface="微软雅黑" pitchFamily="34" charset="-122"/>
            </a:endParaRPr>
          </a:p>
        </p:txBody>
      </p:sp>
      <p:sp>
        <p:nvSpPr>
          <p:cNvPr id="182" name="圆角矩形 181"/>
          <p:cNvSpPr/>
          <p:nvPr/>
        </p:nvSpPr>
        <p:spPr>
          <a:xfrm>
            <a:off x="4841875" y="838200"/>
            <a:ext cx="4054475" cy="2667000"/>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en-US" kern="0" dirty="0">
              <a:solidFill>
                <a:sysClr val="windowText" lastClr="000000"/>
              </a:solidFill>
              <a:latin typeface="微软雅黑" pitchFamily="34" charset="-122"/>
              <a:ea typeface="微软雅黑" pitchFamily="34" charset="-122"/>
            </a:endParaRPr>
          </a:p>
        </p:txBody>
      </p:sp>
      <p:sp>
        <p:nvSpPr>
          <p:cNvPr id="35845" name="矩形 183"/>
          <p:cNvSpPr>
            <a:spLocks noChangeArrowheads="1"/>
          </p:cNvSpPr>
          <p:nvPr/>
        </p:nvSpPr>
        <p:spPr bwMode="auto">
          <a:xfrm>
            <a:off x="549275" y="6365875"/>
            <a:ext cx="3962400" cy="277813"/>
          </a:xfrm>
          <a:prstGeom prst="rect">
            <a:avLst/>
          </a:prstGeom>
          <a:noFill/>
          <a:ln w="9525">
            <a:noFill/>
            <a:miter lim="800000"/>
            <a:headEnd/>
            <a:tailEnd/>
          </a:ln>
        </p:spPr>
        <p:txBody>
          <a:bodyPr>
            <a:spAutoFit/>
          </a:bodyPr>
          <a:lstStyle/>
          <a:p>
            <a:pPr indent="466725" eaLnBrk="0" hangingPunct="0"/>
            <a:r>
              <a:rPr lang="zh-CN" altLang="en-US" sz="1200">
                <a:solidFill>
                  <a:srgbClr val="000000"/>
                </a:solidFill>
                <a:latin typeface="微软雅黑" pitchFamily="34" charset="-122"/>
                <a:ea typeface="微软雅黑" pitchFamily="34" charset="-122"/>
                <a:cs typeface="Times New Roman" pitchFamily="18" charset="0"/>
              </a:rPr>
              <a:t>图：用友汽车零部件行业解决方案</a:t>
            </a:r>
            <a:r>
              <a:rPr lang="en-US" altLang="zh-CN" sz="1200">
                <a:solidFill>
                  <a:srgbClr val="000000"/>
                </a:solidFill>
                <a:latin typeface="微软雅黑" pitchFamily="34" charset="-122"/>
                <a:ea typeface="微软雅黑" pitchFamily="34" charset="-122"/>
                <a:cs typeface="Times New Roman" pitchFamily="18" charset="0"/>
              </a:rPr>
              <a:t>—</a:t>
            </a:r>
            <a:r>
              <a:rPr lang="zh-CN" altLang="en-US" sz="1200">
                <a:solidFill>
                  <a:srgbClr val="000000"/>
                </a:solidFill>
                <a:latin typeface="微软雅黑" pitchFamily="34" charset="-122"/>
                <a:ea typeface="微软雅黑" pitchFamily="34" charset="-122"/>
                <a:cs typeface="Times New Roman" pitchFamily="18" charset="0"/>
              </a:rPr>
              <a:t>应用场景</a:t>
            </a:r>
          </a:p>
        </p:txBody>
      </p:sp>
      <p:sp>
        <p:nvSpPr>
          <p:cNvPr id="185" name="Rectangle 13"/>
          <p:cNvSpPr>
            <a:spLocks noChangeArrowheads="1"/>
          </p:cNvSpPr>
          <p:nvPr/>
        </p:nvSpPr>
        <p:spPr bwMode="blackWhite">
          <a:xfrm>
            <a:off x="5029200" y="838200"/>
            <a:ext cx="3773488" cy="2590800"/>
          </a:xfrm>
          <a:prstGeom prst="rect">
            <a:avLst/>
          </a:prstGeom>
          <a:noFill/>
          <a:ln w="12700">
            <a:noFill/>
            <a:miter lim="800000"/>
            <a:headEnd/>
            <a:tailEnd/>
          </a:ln>
        </p:spPr>
        <p:txBody>
          <a:bodyPr/>
          <a:lstStyle/>
          <a:p>
            <a:pPr algn="just">
              <a:spcAft>
                <a:spcPts val="600"/>
              </a:spcAft>
              <a:defRPr/>
            </a:pPr>
            <a:r>
              <a:rPr lang="zh-CN" altLang="en-US" sz="1600" b="1" dirty="0">
                <a:latin typeface="微软雅黑" pitchFamily="34" charset="-122"/>
                <a:ea typeface="微软雅黑" pitchFamily="34" charset="-122"/>
              </a:rPr>
              <a:t>用</a:t>
            </a:r>
            <a:r>
              <a:rPr lang="zh-CN" altLang="en-US" sz="1600" b="1" dirty="0" smtClean="0">
                <a:latin typeface="微软雅黑" pitchFamily="34" charset="-122"/>
                <a:ea typeface="微软雅黑" pitchFamily="34" charset="-122"/>
              </a:rPr>
              <a:t>友</a:t>
            </a:r>
            <a:r>
              <a:rPr lang="en-US" altLang="zh-CN" sz="1600" b="1" dirty="0" smtClean="0">
                <a:latin typeface="微软雅黑" pitchFamily="34" charset="-122"/>
                <a:ea typeface="微软雅黑" pitchFamily="34" charset="-122"/>
              </a:rPr>
              <a:t>U8</a:t>
            </a:r>
            <a:r>
              <a:rPr lang="en-US" altLang="zh-CN" b="1" baseline="30000"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机械行业</a:t>
            </a:r>
            <a:r>
              <a:rPr lang="zh-CN" altLang="en-US" sz="1600" b="1" dirty="0">
                <a:latin typeface="微软雅黑" pitchFamily="34" charset="-122"/>
                <a:ea typeface="微软雅黑" pitchFamily="34" charset="-122"/>
              </a:rPr>
              <a:t>解决方案可以帮助企业实现：</a:t>
            </a:r>
          </a:p>
          <a:p>
            <a:pPr marL="179388" indent="-179388" algn="just">
              <a:spcAft>
                <a:spcPts val="600"/>
              </a:spcAft>
              <a:buFont typeface="Arial" pitchFamily="34" charset="0"/>
              <a:buChar char="•"/>
              <a:defRPr/>
            </a:pPr>
            <a:r>
              <a:rPr lang="zh-CN" altLang="en-US" sz="1400" dirty="0" smtClean="0">
                <a:latin typeface="微软雅黑" pitchFamily="34" charset="-122"/>
                <a:ea typeface="微软雅黑" pitchFamily="34" charset="-122"/>
              </a:rPr>
              <a:t>建立协同的计划管理体系，组织均衡生产，降低在制品，降低库存，提高资金周转率；</a:t>
            </a:r>
          </a:p>
          <a:p>
            <a:pPr marL="179388" indent="-179388" algn="just">
              <a:spcAft>
                <a:spcPts val="600"/>
              </a:spcAft>
              <a:buFont typeface="Arial" pitchFamily="34" charset="0"/>
              <a:buChar char="•"/>
              <a:defRPr/>
            </a:pPr>
            <a:r>
              <a:rPr lang="zh-CN" altLang="en-US" sz="1400" dirty="0" smtClean="0">
                <a:latin typeface="微软雅黑" pitchFamily="34" charset="-122"/>
                <a:ea typeface="微软雅黑" pitchFamily="34" charset="-122"/>
              </a:rPr>
              <a:t>加强制造过程控制和供应链协作，降低物料消耗和不良品率，持续降低生产成本，提高制造现场管控水平；</a:t>
            </a:r>
          </a:p>
          <a:p>
            <a:pPr marL="179388" indent="-179388" algn="just">
              <a:spcAft>
                <a:spcPts val="600"/>
              </a:spcAft>
              <a:buFont typeface="Arial" pitchFamily="34" charset="0"/>
              <a:buChar char="•"/>
              <a:defRPr/>
            </a:pPr>
            <a:r>
              <a:rPr lang="zh-CN" altLang="en-US" sz="1400" dirty="0" smtClean="0">
                <a:latin typeface="微软雅黑" pitchFamily="34" charset="-122"/>
                <a:ea typeface="微软雅黑" pitchFamily="34" charset="-122"/>
              </a:rPr>
              <a:t> 加强人力资源、全员设备管理和供应商管理，提高制造过程可靠性，质量、完成率表现；</a:t>
            </a:r>
            <a:endParaRPr lang="zh-CN" altLang="en-US" sz="1400" dirty="0">
              <a:latin typeface="微软雅黑" pitchFamily="34" charset="-122"/>
              <a:ea typeface="微软雅黑" pitchFamily="34" charset="-122"/>
            </a:endParaRPr>
          </a:p>
        </p:txBody>
      </p:sp>
      <p:sp>
        <p:nvSpPr>
          <p:cNvPr id="186" name="Rectangle 13"/>
          <p:cNvSpPr>
            <a:spLocks noChangeArrowheads="1"/>
          </p:cNvSpPr>
          <p:nvPr/>
        </p:nvSpPr>
        <p:spPr bwMode="blackWhite">
          <a:xfrm>
            <a:off x="4926013" y="3860800"/>
            <a:ext cx="3886200" cy="2243138"/>
          </a:xfrm>
          <a:prstGeom prst="rect">
            <a:avLst/>
          </a:prstGeom>
          <a:noFill/>
          <a:ln w="12700">
            <a:noFill/>
            <a:miter lim="800000"/>
            <a:headEnd/>
            <a:tailEnd/>
          </a:ln>
        </p:spPr>
        <p:txBody>
          <a:bodyPr/>
          <a:lstStyle/>
          <a:p>
            <a:pPr algn="just">
              <a:defRPr/>
            </a:pPr>
            <a:r>
              <a:rPr lang="zh-CN" altLang="en-US" sz="1400" b="1" dirty="0">
                <a:latin typeface="微软雅黑" pitchFamily="34" charset="-122"/>
                <a:ea typeface="微软雅黑" pitchFamily="34" charset="-122"/>
              </a:rPr>
              <a:t>用友</a:t>
            </a:r>
            <a:r>
              <a:rPr lang="en-US" altLang="zh-CN" sz="1400" b="1" dirty="0">
                <a:latin typeface="微软雅黑" pitchFamily="34" charset="-122"/>
                <a:ea typeface="微软雅黑" pitchFamily="34" charset="-122"/>
              </a:rPr>
              <a:t>U8</a:t>
            </a:r>
            <a:r>
              <a:rPr lang="en-US" altLang="zh-CN" sz="1500" b="1" baseline="30000" dirty="0">
                <a:latin typeface="微软雅黑" pitchFamily="34" charset="-122"/>
                <a:ea typeface="微软雅黑" pitchFamily="34" charset="-122"/>
              </a:rPr>
              <a:t> </a:t>
            </a:r>
            <a:r>
              <a:rPr lang="en-US" altLang="zh-CN" sz="1500" b="1" baseline="30000"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机械行业</a:t>
            </a:r>
            <a:r>
              <a:rPr lang="zh-CN" altLang="en-US" sz="1400" b="1" dirty="0">
                <a:latin typeface="微软雅黑" pitchFamily="34" charset="-122"/>
                <a:ea typeface="微软雅黑" pitchFamily="34" charset="-122"/>
              </a:rPr>
              <a:t>解决方案特点：</a:t>
            </a:r>
          </a:p>
          <a:p>
            <a:pPr marL="179388" indent="-179388" algn="just">
              <a:spcAft>
                <a:spcPts val="600"/>
              </a:spcAft>
              <a:buFont typeface="Arial" pitchFamily="34" charset="0"/>
              <a:buChar char="•"/>
              <a:defRPr/>
            </a:pPr>
            <a:r>
              <a:rPr lang="zh-CN" altLang="en-US" sz="1400" dirty="0" smtClean="0">
                <a:latin typeface="微软雅黑" pitchFamily="34" charset="-122"/>
                <a:ea typeface="微软雅黑" pitchFamily="34" charset="-122"/>
              </a:rPr>
              <a:t>支持机械行业</a:t>
            </a:r>
            <a:r>
              <a:rPr lang="zh-CN" altLang="en-US" sz="1400" dirty="0">
                <a:latin typeface="微软雅黑" pitchFamily="34" charset="-122"/>
                <a:ea typeface="微软雅黑" pitchFamily="34" charset="-122"/>
              </a:rPr>
              <a:t>所有关键业务流程，</a:t>
            </a:r>
            <a:r>
              <a:rPr lang="zh-CN" altLang="en-US" sz="1400" dirty="0" smtClean="0">
                <a:latin typeface="微软雅黑" pitchFamily="34" charset="-122"/>
                <a:ea typeface="微软雅黑" pitchFamily="34" charset="-122"/>
              </a:rPr>
              <a:t>包括订单配置、</a:t>
            </a:r>
            <a:r>
              <a:rPr lang="zh-CN" altLang="en-US" sz="1400" dirty="0">
                <a:latin typeface="微软雅黑" pitchFamily="34" charset="-122"/>
                <a:ea typeface="微软雅黑" pitchFamily="34" charset="-122"/>
              </a:rPr>
              <a:t>寄存（</a:t>
            </a:r>
            <a:r>
              <a:rPr lang="en-US" altLang="zh-CN" sz="1400" dirty="0">
                <a:latin typeface="微软雅黑" pitchFamily="34" charset="-122"/>
                <a:ea typeface="微软雅黑" pitchFamily="34" charset="-122"/>
              </a:rPr>
              <a:t>VMI</a:t>
            </a:r>
            <a:r>
              <a:rPr lang="zh-CN" altLang="en-US" sz="1400" dirty="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、订单追溯、</a:t>
            </a:r>
            <a:r>
              <a:rPr lang="en-US" altLang="zh-CN" sz="1400" dirty="0" smtClean="0">
                <a:latin typeface="微软雅黑" pitchFamily="34" charset="-122"/>
                <a:ea typeface="微软雅黑" pitchFamily="34" charset="-122"/>
              </a:rPr>
              <a:t>PDM</a:t>
            </a:r>
            <a:r>
              <a:rPr lang="zh-CN" altLang="en-US" sz="1400" dirty="0" smtClean="0">
                <a:latin typeface="微软雅黑" pitchFamily="34" charset="-122"/>
                <a:ea typeface="微软雅黑" pitchFamily="34" charset="-122"/>
              </a:rPr>
              <a:t>接口、质量追溯、工程变更，成本核算等</a:t>
            </a:r>
            <a:r>
              <a:rPr lang="zh-CN" altLang="en-US" sz="1400" dirty="0">
                <a:latin typeface="微软雅黑" pitchFamily="34" charset="-122"/>
                <a:ea typeface="微软雅黑" pitchFamily="34" charset="-122"/>
              </a:rPr>
              <a:t>；</a:t>
            </a:r>
          </a:p>
          <a:p>
            <a:pPr marL="179388" indent="-179388" algn="just">
              <a:spcAft>
                <a:spcPts val="600"/>
              </a:spcAft>
              <a:buFont typeface="Arial" pitchFamily="34" charset="0"/>
              <a:buChar char="•"/>
              <a:defRPr/>
            </a:pPr>
            <a:r>
              <a:rPr lang="zh-CN" altLang="en-US" sz="1400" dirty="0">
                <a:latin typeface="微软雅黑" pitchFamily="34" charset="-122"/>
                <a:ea typeface="微软雅黑" pitchFamily="34" charset="-122"/>
              </a:rPr>
              <a:t>支持按订单制造、按库存制造</a:t>
            </a:r>
            <a:r>
              <a:rPr lang="zh-CN" altLang="en-US" sz="1400" dirty="0" smtClean="0">
                <a:latin typeface="微软雅黑" pitchFamily="34" charset="-122"/>
                <a:ea typeface="微软雅黑" pitchFamily="34" charset="-122"/>
              </a:rPr>
              <a:t>、按订单设计及大规模定制等多种</a:t>
            </a:r>
            <a:r>
              <a:rPr lang="zh-CN" altLang="en-US" sz="1400" dirty="0">
                <a:latin typeface="微软雅黑" pitchFamily="34" charset="-122"/>
                <a:ea typeface="微软雅黑" pitchFamily="34" charset="-122"/>
              </a:rPr>
              <a:t>制造方法，增强企业适应性制造和柔性制造能力</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179388" indent="-179388" algn="just">
              <a:spcAft>
                <a:spcPts val="600"/>
              </a:spcAft>
              <a:buFont typeface="Arial" pitchFamily="34" charset="0"/>
              <a:buChar char="•"/>
              <a:defRPr/>
            </a:pPr>
            <a:r>
              <a:rPr lang="zh-CN" altLang="en-US" sz="1400" dirty="0" smtClean="0">
                <a:latin typeface="微软雅黑" pitchFamily="34" charset="-122"/>
                <a:ea typeface="微软雅黑" pitchFamily="34" charset="-122"/>
              </a:rPr>
              <a:t>提供行业最佳业务实践，打造信息化管控平台，</a:t>
            </a:r>
            <a:endParaRPr lang="zh-CN" altLang="en-US" sz="1400" dirty="0">
              <a:latin typeface="微软雅黑" pitchFamily="34" charset="-122"/>
              <a:ea typeface="微软雅黑" pitchFamily="34" charset="-122"/>
            </a:endParaRPr>
          </a:p>
        </p:txBody>
      </p:sp>
      <p:sp>
        <p:nvSpPr>
          <p:cNvPr id="171" name="矩形 170"/>
          <p:cNvSpPr/>
          <p:nvPr/>
        </p:nvSpPr>
        <p:spPr>
          <a:xfrm>
            <a:off x="465138" y="863600"/>
            <a:ext cx="4021137" cy="1989138"/>
          </a:xfrm>
          <a:prstGeom prst="rect">
            <a:avLst/>
          </a:prstGeom>
          <a:solidFill>
            <a:srgbClr val="C00000"/>
          </a:solidFill>
          <a:ln>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88900" indent="355600">
              <a:defRPr/>
            </a:pPr>
            <a:r>
              <a:rPr lang="zh-CN" altLang="zh-CN" sz="1400" dirty="0" smtClean="0"/>
              <a:t>用友</a:t>
            </a:r>
            <a:r>
              <a:rPr lang="en-US" altLang="zh-CN" sz="1400" dirty="0" smtClean="0"/>
              <a:t>U8</a:t>
            </a:r>
            <a:r>
              <a:rPr lang="en-US" altLang="zh-CN" baseline="30000" dirty="0" smtClean="0"/>
              <a:t>+</a:t>
            </a:r>
            <a:r>
              <a:rPr lang="zh-CN" altLang="zh-CN" sz="1400" dirty="0" smtClean="0"/>
              <a:t>以企业信息化应用解决方案为核心，融合先进</a:t>
            </a:r>
            <a:r>
              <a:rPr lang="zh-CN" altLang="en-US" sz="1400" dirty="0" smtClean="0"/>
              <a:t>信息</a:t>
            </a:r>
            <a:r>
              <a:rPr lang="zh-CN" altLang="zh-CN" sz="1400" dirty="0" smtClean="0"/>
              <a:t>技术和中国企业创新管理模式，它为成长型企业构建集精细管理、产业链协同与社交化运营为一体的商业经营管理平台，助力企业应势而变，赢得未来。</a:t>
            </a:r>
            <a:r>
              <a:rPr lang="zh-CN" altLang="en-US" sz="1400" dirty="0" smtClean="0">
                <a:solidFill>
                  <a:schemeClr val="bg1"/>
                </a:solidFill>
                <a:latin typeface="微软雅黑" pitchFamily="34" charset="-122"/>
              </a:rPr>
              <a:t>现在</a:t>
            </a:r>
            <a:r>
              <a:rPr lang="zh-CN" altLang="en-US" sz="1400" dirty="0">
                <a:solidFill>
                  <a:schemeClr val="bg1"/>
                </a:solidFill>
                <a:latin typeface="微软雅黑" pitchFamily="34" charset="-122"/>
              </a:rPr>
              <a:t>，已经有</a:t>
            </a:r>
            <a:r>
              <a:rPr lang="zh-CN" altLang="en-US" sz="1400" dirty="0" smtClean="0">
                <a:solidFill>
                  <a:schemeClr val="bg1"/>
                </a:solidFill>
                <a:latin typeface="微软雅黑" pitchFamily="34" charset="-122"/>
              </a:rPr>
              <a:t>超过</a:t>
            </a:r>
            <a:r>
              <a:rPr lang="en-US" altLang="zh-CN" sz="1400" dirty="0" smtClean="0">
                <a:solidFill>
                  <a:schemeClr val="bg1"/>
                </a:solidFill>
                <a:latin typeface="微软雅黑" pitchFamily="34" charset="-122"/>
              </a:rPr>
              <a:t>4000</a:t>
            </a:r>
            <a:r>
              <a:rPr lang="zh-CN" altLang="en-US" sz="1400" dirty="0" smtClean="0">
                <a:solidFill>
                  <a:schemeClr val="bg1"/>
                </a:solidFill>
                <a:latin typeface="微软雅黑" pitchFamily="34" charset="-122"/>
              </a:rPr>
              <a:t>家机械企业采用</a:t>
            </a:r>
            <a:r>
              <a:rPr lang="en-US" altLang="zh-CN" sz="1400" dirty="0" smtClean="0">
                <a:solidFill>
                  <a:schemeClr val="bg1"/>
                </a:solidFill>
                <a:latin typeface="微软雅黑" pitchFamily="34" charset="-122"/>
              </a:rPr>
              <a:t>U8</a:t>
            </a:r>
            <a:r>
              <a:rPr lang="en-US" altLang="zh-CN" baseline="30000" dirty="0" smtClean="0"/>
              <a:t>+</a:t>
            </a:r>
            <a:r>
              <a:rPr lang="zh-CN" altLang="en-US" sz="1400" dirty="0" smtClean="0">
                <a:solidFill>
                  <a:schemeClr val="bg1"/>
                </a:solidFill>
                <a:latin typeface="微软雅黑" pitchFamily="34" charset="-122"/>
              </a:rPr>
              <a:t>机械行业全面解决</a:t>
            </a:r>
            <a:r>
              <a:rPr lang="zh-CN" altLang="en-US" sz="1400" dirty="0">
                <a:solidFill>
                  <a:schemeClr val="bg1"/>
                </a:solidFill>
                <a:latin typeface="微软雅黑" pitchFamily="34" charset="-122"/>
              </a:rPr>
              <a:t>方案，包括</a:t>
            </a:r>
            <a:r>
              <a:rPr lang="zh-CN" altLang="en-US" sz="1400" dirty="0" smtClean="0">
                <a:solidFill>
                  <a:schemeClr val="bg1"/>
                </a:solidFill>
                <a:latin typeface="微软雅黑" pitchFamily="34" charset="-122"/>
              </a:rPr>
              <a:t>外资企业（如东芝机械、瓦锡兰发动机、</a:t>
            </a:r>
            <a:r>
              <a:rPr lang="zh-CN" altLang="zh-CN" sz="1400" dirty="0" smtClean="0"/>
              <a:t>辛辛那提</a:t>
            </a:r>
            <a:r>
              <a:rPr lang="zh-CN" altLang="en-US" sz="1400" dirty="0" smtClean="0"/>
              <a:t>等）</a:t>
            </a:r>
            <a:r>
              <a:rPr lang="zh-CN" altLang="en-US" sz="1400" dirty="0" smtClean="0">
                <a:solidFill>
                  <a:schemeClr val="bg1"/>
                </a:solidFill>
                <a:latin typeface="微软雅黑" pitchFamily="34" charset="-122"/>
              </a:rPr>
              <a:t>、</a:t>
            </a:r>
            <a:r>
              <a:rPr lang="zh-CN" altLang="en-US" sz="1400" dirty="0">
                <a:solidFill>
                  <a:schemeClr val="bg1"/>
                </a:solidFill>
                <a:latin typeface="微软雅黑" pitchFamily="34" charset="-122"/>
              </a:rPr>
              <a:t>合资</a:t>
            </a:r>
            <a:r>
              <a:rPr lang="zh-CN" altLang="en-US" sz="1400" dirty="0" smtClean="0">
                <a:solidFill>
                  <a:schemeClr val="bg1"/>
                </a:solidFill>
                <a:latin typeface="微软雅黑" pitchFamily="34" charset="-122"/>
              </a:rPr>
              <a:t>企业、民营企业及军工企业。</a:t>
            </a:r>
            <a:endParaRPr lang="zh-CN" altLang="en-US" sz="1400" dirty="0">
              <a:solidFill>
                <a:schemeClr val="bg1"/>
              </a:solidFill>
              <a:latin typeface="微软雅黑" pitchFamily="34" charset="-122"/>
            </a:endParaRPr>
          </a:p>
        </p:txBody>
      </p:sp>
      <p:grpSp>
        <p:nvGrpSpPr>
          <p:cNvPr id="35849" name="组合 3"/>
          <p:cNvGrpSpPr>
            <a:grpSpLocks/>
          </p:cNvGrpSpPr>
          <p:nvPr/>
        </p:nvGrpSpPr>
        <p:grpSpPr bwMode="auto">
          <a:xfrm>
            <a:off x="100013" y="3107189"/>
            <a:ext cx="4860925" cy="3231698"/>
            <a:chOff x="169142" y="3149877"/>
            <a:chExt cx="4860058" cy="3231833"/>
          </a:xfrm>
        </p:grpSpPr>
        <p:pic>
          <p:nvPicPr>
            <p:cNvPr id="35850" name="Picture 6" descr="E:\yinfeifei\2012年工作项目\UFIDA用友 2012\用友 王曼曼\20120223 信息化企业从U8AIO开始PPT美化\1png图\未标题-100.png"/>
            <p:cNvPicPr>
              <a:picLocks noChangeAspect="1" noChangeArrowheads="1"/>
            </p:cNvPicPr>
            <p:nvPr/>
          </p:nvPicPr>
          <p:blipFill>
            <a:blip r:embed="rId2" cstate="print"/>
            <a:srcRect/>
            <a:stretch>
              <a:fillRect/>
            </a:stretch>
          </p:blipFill>
          <p:spPr bwMode="auto">
            <a:xfrm>
              <a:off x="1059489" y="4024006"/>
              <a:ext cx="664074" cy="579938"/>
            </a:xfrm>
            <a:prstGeom prst="rect">
              <a:avLst/>
            </a:prstGeom>
            <a:noFill/>
            <a:ln w="9525">
              <a:noFill/>
              <a:miter lim="800000"/>
              <a:headEnd/>
              <a:tailEnd/>
            </a:ln>
          </p:spPr>
        </p:pic>
        <p:pic>
          <p:nvPicPr>
            <p:cNvPr id="35851" name="Picture 7" descr="E:\yinfeifei\2012年工作项目\UFIDA用友 2012\用友 王曼曼\20120223 信息化企业从U8AIO开始PPT美化\1png图\未标题-101.png"/>
            <p:cNvPicPr>
              <a:picLocks noChangeAspect="1" noChangeArrowheads="1"/>
            </p:cNvPicPr>
            <p:nvPr/>
          </p:nvPicPr>
          <p:blipFill>
            <a:blip r:embed="rId3" cstate="print"/>
            <a:srcRect/>
            <a:stretch>
              <a:fillRect/>
            </a:stretch>
          </p:blipFill>
          <p:spPr bwMode="auto">
            <a:xfrm>
              <a:off x="2238787" y="4869160"/>
              <a:ext cx="576250" cy="505849"/>
            </a:xfrm>
            <a:prstGeom prst="rect">
              <a:avLst/>
            </a:prstGeom>
            <a:noFill/>
            <a:ln w="9525">
              <a:noFill/>
              <a:miter lim="800000"/>
              <a:headEnd/>
              <a:tailEnd/>
            </a:ln>
          </p:spPr>
        </p:pic>
        <p:pic>
          <p:nvPicPr>
            <p:cNvPr id="35852" name="Picture 7" descr="E:\yinfeifei\2012年工作项目\UFIDA用友 2012\用友 王曼曼\20120223 信息化企业从U8AIO开始PPT美化\1png图\未标题-101.png"/>
            <p:cNvPicPr>
              <a:picLocks noChangeAspect="1" noChangeArrowheads="1"/>
            </p:cNvPicPr>
            <p:nvPr/>
          </p:nvPicPr>
          <p:blipFill>
            <a:blip r:embed="rId3" cstate="print"/>
            <a:srcRect/>
            <a:stretch>
              <a:fillRect/>
            </a:stretch>
          </p:blipFill>
          <p:spPr bwMode="auto">
            <a:xfrm>
              <a:off x="2485836" y="3223783"/>
              <a:ext cx="576250" cy="505849"/>
            </a:xfrm>
            <a:prstGeom prst="rect">
              <a:avLst/>
            </a:prstGeom>
            <a:noFill/>
            <a:ln w="9525">
              <a:noFill/>
              <a:miter lim="800000"/>
              <a:headEnd/>
              <a:tailEnd/>
            </a:ln>
          </p:spPr>
        </p:pic>
        <p:pic>
          <p:nvPicPr>
            <p:cNvPr id="35853" name="Picture 7" descr="E:\yinfeifei\2012年工作项目\UFIDA用友 2012\用友 王曼曼\20120223 信息化企业从U8AIO开始PPT美化\1png图\未标题-101.png"/>
            <p:cNvPicPr>
              <a:picLocks noChangeAspect="1" noChangeArrowheads="1"/>
            </p:cNvPicPr>
            <p:nvPr/>
          </p:nvPicPr>
          <p:blipFill>
            <a:blip r:embed="rId4" cstate="print"/>
            <a:srcRect/>
            <a:stretch>
              <a:fillRect/>
            </a:stretch>
          </p:blipFill>
          <p:spPr bwMode="auto">
            <a:xfrm>
              <a:off x="2042161" y="3948640"/>
              <a:ext cx="1313863" cy="775668"/>
            </a:xfrm>
            <a:prstGeom prst="rect">
              <a:avLst/>
            </a:prstGeom>
            <a:noFill/>
            <a:ln w="9525">
              <a:noFill/>
              <a:miter lim="800000"/>
              <a:headEnd/>
              <a:tailEnd/>
            </a:ln>
          </p:spPr>
        </p:pic>
        <p:pic>
          <p:nvPicPr>
            <p:cNvPr id="35854" name="Picture 5" descr="E:\yinfeifei\2012年工作项目\UFIDA用友 2012\用友 王曼曼\20120223 信息化企业从U8AIO开始PPT美化\1png图\未标题-103.png"/>
            <p:cNvPicPr>
              <a:picLocks noChangeAspect="1" noChangeArrowheads="1"/>
            </p:cNvPicPr>
            <p:nvPr/>
          </p:nvPicPr>
          <p:blipFill>
            <a:blip r:embed="rId5" cstate="print"/>
            <a:srcRect/>
            <a:stretch>
              <a:fillRect/>
            </a:stretch>
          </p:blipFill>
          <p:spPr bwMode="auto">
            <a:xfrm>
              <a:off x="3662748" y="4182552"/>
              <a:ext cx="480201" cy="421534"/>
            </a:xfrm>
            <a:prstGeom prst="rect">
              <a:avLst/>
            </a:prstGeom>
            <a:noFill/>
            <a:ln w="9525">
              <a:noFill/>
              <a:miter lim="800000"/>
              <a:headEnd/>
              <a:tailEnd/>
            </a:ln>
          </p:spPr>
        </p:pic>
        <p:pic>
          <p:nvPicPr>
            <p:cNvPr id="35855" name="Picture 5" descr="E:\yinfeifei\2012年工作项目\UFIDA用友 2012\用友 王曼曼\20120223 信息化企业从U8AIO开始PPT美化\1png图\未标题-103.png"/>
            <p:cNvPicPr>
              <a:picLocks noChangeAspect="1" noChangeArrowheads="1"/>
            </p:cNvPicPr>
            <p:nvPr/>
          </p:nvPicPr>
          <p:blipFill>
            <a:blip r:embed="rId5" cstate="print"/>
            <a:srcRect/>
            <a:stretch>
              <a:fillRect/>
            </a:stretch>
          </p:blipFill>
          <p:spPr bwMode="auto">
            <a:xfrm>
              <a:off x="3555041" y="3490839"/>
              <a:ext cx="480201" cy="421534"/>
            </a:xfrm>
            <a:prstGeom prst="rect">
              <a:avLst/>
            </a:prstGeom>
            <a:noFill/>
            <a:ln w="9525">
              <a:noFill/>
              <a:miter lim="800000"/>
              <a:headEnd/>
              <a:tailEnd/>
            </a:ln>
          </p:spPr>
        </p:pic>
        <p:pic>
          <p:nvPicPr>
            <p:cNvPr id="35856" name="Picture 4" descr="E:\yinfeifei\2012年工作项目\UFIDA用友 2012\用友 王曼曼\20120223 信息化企业从U8AIO开始PPT美化\1png图\未标题-102.png"/>
            <p:cNvPicPr>
              <a:picLocks noChangeAspect="1" noChangeArrowheads="1"/>
            </p:cNvPicPr>
            <p:nvPr/>
          </p:nvPicPr>
          <p:blipFill>
            <a:blip r:embed="rId6" cstate="print"/>
            <a:srcRect/>
            <a:stretch>
              <a:fillRect/>
            </a:stretch>
          </p:blipFill>
          <p:spPr bwMode="auto">
            <a:xfrm>
              <a:off x="1147424" y="4869160"/>
              <a:ext cx="582886" cy="446489"/>
            </a:xfrm>
            <a:prstGeom prst="rect">
              <a:avLst/>
            </a:prstGeom>
            <a:noFill/>
            <a:ln w="9525">
              <a:noFill/>
              <a:miter lim="800000"/>
              <a:headEnd/>
              <a:tailEnd/>
            </a:ln>
          </p:spPr>
        </p:pic>
        <p:pic>
          <p:nvPicPr>
            <p:cNvPr id="35857" name="Picture 4" descr="E:\yinfeifei\2012年工作项目\UFIDA用友 2012\用友 王曼曼\20120223 信息化企业从U8AIO开始PPT美化\1png图\未标题-102.png"/>
            <p:cNvPicPr>
              <a:picLocks noChangeAspect="1" noChangeArrowheads="1"/>
            </p:cNvPicPr>
            <p:nvPr/>
          </p:nvPicPr>
          <p:blipFill>
            <a:blip r:embed="rId6" cstate="print"/>
            <a:srcRect/>
            <a:stretch>
              <a:fillRect/>
            </a:stretch>
          </p:blipFill>
          <p:spPr bwMode="auto">
            <a:xfrm>
              <a:off x="3249274" y="4915452"/>
              <a:ext cx="582886" cy="446489"/>
            </a:xfrm>
            <a:prstGeom prst="rect">
              <a:avLst/>
            </a:prstGeom>
            <a:noFill/>
            <a:ln w="9525">
              <a:noFill/>
              <a:miter lim="800000"/>
              <a:headEnd/>
              <a:tailEnd/>
            </a:ln>
          </p:spPr>
        </p:pic>
        <p:pic>
          <p:nvPicPr>
            <p:cNvPr id="35858" name="Picture 4" descr="E:\yinfeifei\2012年工作项目\UFIDA用友 2012\用友 王曼曼\20120223 信息化企业从U8AIO开始PPT美化\1png图\未标题-102.png"/>
            <p:cNvPicPr>
              <a:picLocks noChangeAspect="1" noChangeArrowheads="1"/>
            </p:cNvPicPr>
            <p:nvPr/>
          </p:nvPicPr>
          <p:blipFill>
            <a:blip r:embed="rId6" cstate="print"/>
            <a:srcRect/>
            <a:stretch>
              <a:fillRect/>
            </a:stretch>
          </p:blipFill>
          <p:spPr bwMode="auto">
            <a:xfrm>
              <a:off x="1502852" y="3149877"/>
              <a:ext cx="582886" cy="446489"/>
            </a:xfrm>
            <a:prstGeom prst="rect">
              <a:avLst/>
            </a:prstGeom>
            <a:noFill/>
            <a:ln w="9525">
              <a:noFill/>
              <a:miter lim="800000"/>
              <a:headEnd/>
              <a:tailEnd/>
            </a:ln>
          </p:spPr>
        </p:pic>
        <p:pic>
          <p:nvPicPr>
            <p:cNvPr id="35859" name="Picture 4" descr="E:\yinfeifei\2012年工作项目\UFIDA用友 2012\用友 王曼曼\20120223 信息化企业从U8AIO开始PPT美化\1png图\未标题-102.png"/>
            <p:cNvPicPr>
              <a:picLocks noChangeAspect="1" noChangeArrowheads="1"/>
            </p:cNvPicPr>
            <p:nvPr/>
          </p:nvPicPr>
          <p:blipFill>
            <a:blip r:embed="rId7" cstate="print"/>
            <a:srcRect/>
            <a:stretch>
              <a:fillRect/>
            </a:stretch>
          </p:blipFill>
          <p:spPr bwMode="auto">
            <a:xfrm>
              <a:off x="855270" y="3271142"/>
              <a:ext cx="300786" cy="262678"/>
            </a:xfrm>
            <a:prstGeom prst="rect">
              <a:avLst/>
            </a:prstGeom>
            <a:noFill/>
            <a:ln w="9525">
              <a:noFill/>
              <a:miter lim="800000"/>
              <a:headEnd/>
              <a:tailEnd/>
            </a:ln>
          </p:spPr>
        </p:pic>
        <p:pic>
          <p:nvPicPr>
            <p:cNvPr id="35860" name="Picture 4" descr="E:\yinfeifei\2012年工作项目\UFIDA用友 2012\用友 王曼曼\20120223 信息化企业从U8AIO开始PPT美化\1png图\未标题-102.png"/>
            <p:cNvPicPr>
              <a:picLocks noChangeAspect="1" noChangeArrowheads="1"/>
            </p:cNvPicPr>
            <p:nvPr/>
          </p:nvPicPr>
          <p:blipFill>
            <a:blip r:embed="rId8" cstate="print"/>
            <a:srcRect/>
            <a:stretch>
              <a:fillRect/>
            </a:stretch>
          </p:blipFill>
          <p:spPr bwMode="auto">
            <a:xfrm>
              <a:off x="453933" y="3793491"/>
              <a:ext cx="215277" cy="188002"/>
            </a:xfrm>
            <a:prstGeom prst="rect">
              <a:avLst/>
            </a:prstGeom>
            <a:noFill/>
            <a:ln w="9525">
              <a:noFill/>
              <a:miter lim="800000"/>
              <a:headEnd/>
              <a:tailEnd/>
            </a:ln>
          </p:spPr>
        </p:pic>
        <p:pic>
          <p:nvPicPr>
            <p:cNvPr id="35861" name="Picture 4" descr="E:\yinfeifei\2012年工作项目\UFIDA用友 2012\用友 王曼曼\20120223 信息化企业从U8AIO开始PPT美化\1png图\未标题-102.png"/>
            <p:cNvPicPr>
              <a:picLocks noChangeAspect="1" noChangeArrowheads="1"/>
            </p:cNvPicPr>
            <p:nvPr/>
          </p:nvPicPr>
          <p:blipFill>
            <a:blip r:embed="rId8" cstate="print"/>
            <a:srcRect/>
            <a:stretch>
              <a:fillRect/>
            </a:stretch>
          </p:blipFill>
          <p:spPr bwMode="auto">
            <a:xfrm>
              <a:off x="457819" y="4685623"/>
              <a:ext cx="215277" cy="188002"/>
            </a:xfrm>
            <a:prstGeom prst="rect">
              <a:avLst/>
            </a:prstGeom>
            <a:noFill/>
            <a:ln w="9525">
              <a:noFill/>
              <a:miter lim="800000"/>
              <a:headEnd/>
              <a:tailEnd/>
            </a:ln>
          </p:spPr>
        </p:pic>
        <p:pic>
          <p:nvPicPr>
            <p:cNvPr id="35862" name="Picture 4" descr="E:\yinfeifei\2012年工作项目\UFIDA用友 2012\用友 王曼曼\20120223 信息化企业从U8AIO开始PPT美化\1png图\未标题-102.png"/>
            <p:cNvPicPr>
              <a:picLocks noChangeAspect="1" noChangeArrowheads="1"/>
            </p:cNvPicPr>
            <p:nvPr/>
          </p:nvPicPr>
          <p:blipFill>
            <a:blip r:embed="rId8" cstate="print"/>
            <a:srcRect/>
            <a:stretch>
              <a:fillRect/>
            </a:stretch>
          </p:blipFill>
          <p:spPr bwMode="auto">
            <a:xfrm>
              <a:off x="801199" y="4920114"/>
              <a:ext cx="215277" cy="188002"/>
            </a:xfrm>
            <a:prstGeom prst="rect">
              <a:avLst/>
            </a:prstGeom>
            <a:noFill/>
            <a:ln w="9525">
              <a:noFill/>
              <a:miter lim="800000"/>
              <a:headEnd/>
              <a:tailEnd/>
            </a:ln>
          </p:spPr>
        </p:pic>
        <p:sp>
          <p:nvSpPr>
            <p:cNvPr id="190" name="AutoShape 101"/>
            <p:cNvSpPr>
              <a:spLocks noChangeArrowheads="1"/>
            </p:cNvSpPr>
            <p:nvPr/>
          </p:nvSpPr>
          <p:spPr bwMode="auto">
            <a:xfrm rot="237407" flipH="1">
              <a:off x="610388" y="3503452"/>
              <a:ext cx="866620" cy="271474"/>
            </a:xfrm>
            <a:prstGeom prst="rightArrow">
              <a:avLst>
                <a:gd name="adj1" fmla="val 42500"/>
                <a:gd name="adj2" fmla="val 29361"/>
              </a:avLst>
            </a:prstGeom>
            <a:solidFill>
              <a:schemeClr val="tx2">
                <a:lumMod val="20000"/>
                <a:lumOff val="80000"/>
              </a:schemeClr>
            </a:soli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191" name="AutoShape 91"/>
            <p:cNvSpPr>
              <a:spLocks noChangeArrowheads="1"/>
            </p:cNvSpPr>
            <p:nvPr/>
          </p:nvSpPr>
          <p:spPr bwMode="auto">
            <a:xfrm rot="1396835" flipH="1">
              <a:off x="4049887" y="3643158"/>
              <a:ext cx="287287" cy="269886"/>
            </a:xfrm>
            <a:prstGeom prst="rightArrow">
              <a:avLst>
                <a:gd name="adj1" fmla="val 42444"/>
                <a:gd name="adj2" fmla="val 37755"/>
              </a:avLst>
            </a:prstGeom>
            <a:solidFill>
              <a:schemeClr val="accent6">
                <a:lumMod val="40000"/>
                <a:lumOff val="60000"/>
              </a:schemeClr>
            </a:solidFill>
            <a:ln w="9525">
              <a:noFill/>
              <a:miter lim="800000"/>
              <a:headEnd/>
              <a:tailEnd/>
            </a:ln>
            <a:effectLst/>
          </p:spPr>
          <p:txBody>
            <a:bodyPr wrap="none" anchor="ctr"/>
            <a:lstStyle/>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zh-CN" altLang="en-US" dirty="0">
                <a:solidFill>
                  <a:srgbClr val="FF0000"/>
                </a:solidFill>
                <a:latin typeface="微软雅黑" pitchFamily="34" charset="-122"/>
                <a:ea typeface="微软雅黑" pitchFamily="34" charset="-122"/>
              </a:endParaRPr>
            </a:p>
          </p:txBody>
        </p:sp>
        <p:pic>
          <p:nvPicPr>
            <p:cNvPr id="35866" name="Picture 4" descr="E:\素材\icon\图标\Icon\供应商.png"/>
            <p:cNvPicPr>
              <a:picLocks noChangeAspect="1" noChangeArrowheads="1"/>
            </p:cNvPicPr>
            <p:nvPr/>
          </p:nvPicPr>
          <p:blipFill>
            <a:blip r:embed="rId9" cstate="print"/>
            <a:srcRect/>
            <a:stretch>
              <a:fillRect/>
            </a:stretch>
          </p:blipFill>
          <p:spPr bwMode="auto">
            <a:xfrm>
              <a:off x="4352803" y="3764439"/>
              <a:ext cx="266754" cy="220707"/>
            </a:xfrm>
            <a:prstGeom prst="rect">
              <a:avLst/>
            </a:prstGeom>
            <a:noFill/>
            <a:ln w="9525">
              <a:noFill/>
              <a:miter lim="800000"/>
              <a:headEnd/>
              <a:tailEnd/>
            </a:ln>
          </p:spPr>
        </p:pic>
        <p:pic>
          <p:nvPicPr>
            <p:cNvPr id="35867" name="Picture 4" descr="E:\素材\icon\图标\Icon\供应商.png"/>
            <p:cNvPicPr>
              <a:picLocks noChangeAspect="1" noChangeArrowheads="1"/>
            </p:cNvPicPr>
            <p:nvPr/>
          </p:nvPicPr>
          <p:blipFill>
            <a:blip r:embed="rId9" cstate="print"/>
            <a:srcRect/>
            <a:stretch>
              <a:fillRect/>
            </a:stretch>
          </p:blipFill>
          <p:spPr bwMode="auto">
            <a:xfrm>
              <a:off x="4371857" y="4221286"/>
              <a:ext cx="266754" cy="220707"/>
            </a:xfrm>
            <a:prstGeom prst="rect">
              <a:avLst/>
            </a:prstGeom>
            <a:noFill/>
            <a:ln w="9525">
              <a:noFill/>
              <a:miter lim="800000"/>
              <a:headEnd/>
              <a:tailEnd/>
            </a:ln>
          </p:spPr>
        </p:pic>
        <p:pic>
          <p:nvPicPr>
            <p:cNvPr id="35868" name="Picture 4" descr="E:\素材\icon\图标\Icon\供应商.png"/>
            <p:cNvPicPr>
              <a:picLocks noChangeAspect="1" noChangeArrowheads="1"/>
            </p:cNvPicPr>
            <p:nvPr/>
          </p:nvPicPr>
          <p:blipFill>
            <a:blip r:embed="rId9" cstate="print"/>
            <a:srcRect/>
            <a:stretch>
              <a:fillRect/>
            </a:stretch>
          </p:blipFill>
          <p:spPr bwMode="auto">
            <a:xfrm>
              <a:off x="4371857" y="4783818"/>
              <a:ext cx="266754" cy="220707"/>
            </a:xfrm>
            <a:prstGeom prst="rect">
              <a:avLst/>
            </a:prstGeom>
            <a:noFill/>
            <a:ln w="9525">
              <a:noFill/>
              <a:miter lim="800000"/>
              <a:headEnd/>
              <a:tailEnd/>
            </a:ln>
          </p:spPr>
        </p:pic>
        <p:sp>
          <p:nvSpPr>
            <p:cNvPr id="35869" name="Text Box 40"/>
            <p:cNvSpPr txBox="1">
              <a:spLocks noChangeArrowheads="1"/>
            </p:cNvSpPr>
            <p:nvPr/>
          </p:nvSpPr>
          <p:spPr bwMode="auto">
            <a:xfrm>
              <a:off x="4302786" y="3985939"/>
              <a:ext cx="634974"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供应商</a:t>
              </a:r>
              <a:r>
                <a:rPr lang="en-US" altLang="zh-CN" sz="900" b="1">
                  <a:latin typeface="微软雅黑" pitchFamily="34" charset="-122"/>
                  <a:ea typeface="微软雅黑" pitchFamily="34" charset="-122"/>
                </a:rPr>
                <a:t>1</a:t>
              </a:r>
            </a:p>
          </p:txBody>
        </p:sp>
        <p:sp>
          <p:nvSpPr>
            <p:cNvPr id="35870" name="Text Box 40"/>
            <p:cNvSpPr txBox="1">
              <a:spLocks noChangeArrowheads="1"/>
            </p:cNvSpPr>
            <p:nvPr/>
          </p:nvSpPr>
          <p:spPr bwMode="auto">
            <a:xfrm>
              <a:off x="4302786" y="4445169"/>
              <a:ext cx="610369"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供应商</a:t>
              </a:r>
              <a:r>
                <a:rPr lang="en-US" altLang="zh-CN" sz="900" b="1">
                  <a:latin typeface="微软雅黑" pitchFamily="34" charset="-122"/>
                  <a:ea typeface="微软雅黑" pitchFamily="34" charset="-122"/>
                </a:rPr>
                <a:t>2</a:t>
              </a:r>
            </a:p>
          </p:txBody>
        </p:sp>
        <p:sp>
          <p:nvSpPr>
            <p:cNvPr id="35871" name="Text Box 40"/>
            <p:cNvSpPr txBox="1">
              <a:spLocks noChangeArrowheads="1"/>
            </p:cNvSpPr>
            <p:nvPr/>
          </p:nvSpPr>
          <p:spPr bwMode="auto">
            <a:xfrm>
              <a:off x="4302786" y="4986264"/>
              <a:ext cx="726414"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供应商</a:t>
              </a:r>
              <a:r>
                <a:rPr lang="en-US" altLang="zh-CN" sz="900" b="1">
                  <a:latin typeface="微软雅黑" pitchFamily="34" charset="-122"/>
                  <a:ea typeface="微软雅黑" pitchFamily="34" charset="-122"/>
                </a:rPr>
                <a:t>3</a:t>
              </a:r>
            </a:p>
          </p:txBody>
        </p:sp>
        <p:sp>
          <p:nvSpPr>
            <p:cNvPr id="199" name="AutoShape 96"/>
            <p:cNvSpPr>
              <a:spLocks noChangeArrowheads="1"/>
            </p:cNvSpPr>
            <p:nvPr/>
          </p:nvSpPr>
          <p:spPr bwMode="auto">
            <a:xfrm rot="19266751" flipH="1">
              <a:off x="3172156" y="3828904"/>
              <a:ext cx="533305" cy="269886"/>
            </a:xfrm>
            <a:prstGeom prst="rightArrow">
              <a:avLst>
                <a:gd name="adj1" fmla="val 42500"/>
                <a:gd name="adj2" fmla="val 37039"/>
              </a:avLst>
            </a:prstGeom>
            <a:solidFill>
              <a:schemeClr val="tx2">
                <a:lumMod val="20000"/>
                <a:lumOff val="80000"/>
              </a:schemeClr>
            </a:solidFill>
            <a:ln w="9525">
              <a:noFill/>
              <a:miter lim="800000"/>
              <a:headEnd/>
              <a:tailEnd/>
            </a:ln>
            <a:effectLst/>
          </p:spPr>
          <p:txBody>
            <a:bodyPr wrap="none" anchor="ctr"/>
            <a:lstStyle/>
            <a:p>
              <a:pPr fontAlgn="auto">
                <a:spcBef>
                  <a:spcPts val="0"/>
                </a:spcBef>
                <a:spcAft>
                  <a:spcPts val="0"/>
                </a:spcAft>
                <a:defRPr/>
              </a:pPr>
              <a:endParaRPr lang="zh-CN" altLang="en-US" dirty="0">
                <a:solidFill>
                  <a:srgbClr val="FF0000"/>
                </a:solidFill>
                <a:latin typeface="微软雅黑" pitchFamily="34" charset="-122"/>
                <a:ea typeface="微软雅黑" pitchFamily="34" charset="-122"/>
              </a:endParaRPr>
            </a:p>
          </p:txBody>
        </p:sp>
        <p:sp>
          <p:nvSpPr>
            <p:cNvPr id="200" name="AutoShape 100"/>
            <p:cNvSpPr>
              <a:spLocks noChangeArrowheads="1"/>
            </p:cNvSpPr>
            <p:nvPr/>
          </p:nvSpPr>
          <p:spPr bwMode="auto">
            <a:xfrm rot="3341763" flipH="1">
              <a:off x="2004704" y="3626518"/>
              <a:ext cx="500083" cy="269827"/>
            </a:xfrm>
            <a:prstGeom prst="rightArrow">
              <a:avLst>
                <a:gd name="adj1" fmla="val 42500"/>
                <a:gd name="adj2" fmla="val 37039"/>
              </a:avLst>
            </a:prstGeom>
            <a:solidFill>
              <a:schemeClr val="tx2">
                <a:lumMod val="20000"/>
                <a:lumOff val="80000"/>
              </a:schemeClr>
            </a:solidFill>
            <a:ln w="9525">
              <a:noFill/>
              <a:miter lim="800000"/>
              <a:headEnd/>
              <a:tailEnd/>
            </a:ln>
            <a:effectLst/>
          </p:spPr>
          <p:txBody>
            <a:bodyPr wrap="none" anchor="ctr"/>
            <a:lstStyle/>
            <a:p>
              <a:pPr fontAlgn="auto">
                <a:spcBef>
                  <a:spcPts val="0"/>
                </a:spcBef>
                <a:spcAft>
                  <a:spcPts val="0"/>
                </a:spcAft>
                <a:defRPr/>
              </a:pPr>
              <a:endParaRPr lang="zh-CN" altLang="en-US" dirty="0">
                <a:solidFill>
                  <a:srgbClr val="FF0000"/>
                </a:solidFill>
                <a:latin typeface="微软雅黑" pitchFamily="34" charset="-122"/>
                <a:ea typeface="微软雅黑" pitchFamily="34" charset="-122"/>
              </a:endParaRPr>
            </a:p>
          </p:txBody>
        </p:sp>
        <p:sp>
          <p:nvSpPr>
            <p:cNvPr id="35874" name="AutoShape 22"/>
            <p:cNvSpPr>
              <a:spLocks noChangeArrowheads="1"/>
            </p:cNvSpPr>
            <p:nvPr/>
          </p:nvSpPr>
          <p:spPr bwMode="auto">
            <a:xfrm rot="2307297" flipH="1">
              <a:off x="3943146" y="4607570"/>
              <a:ext cx="390603" cy="323915"/>
            </a:xfrm>
            <a:prstGeom prst="rightArrow">
              <a:avLst>
                <a:gd name="adj1" fmla="val 42444"/>
                <a:gd name="adj2" fmla="val 45807"/>
              </a:avLst>
            </a:prstGeom>
            <a:solidFill>
              <a:srgbClr val="8EB149"/>
            </a:solidFill>
            <a:ln w="9525" algn="ctr">
              <a:noFill/>
              <a:miter lim="800000"/>
              <a:headEnd/>
              <a:tailEnd/>
            </a:ln>
          </p:spPr>
          <p:txBody>
            <a:bodyPr wrap="none" anchor="ctr"/>
            <a:lstStyle/>
            <a:p>
              <a:endParaRPr lang="zh-CN" altLang="en-US">
                <a:solidFill>
                  <a:srgbClr val="FF0000"/>
                </a:solidFill>
                <a:latin typeface="微软雅黑" pitchFamily="34" charset="-122"/>
                <a:ea typeface="微软雅黑" pitchFamily="34" charset="-122"/>
              </a:endParaRPr>
            </a:p>
          </p:txBody>
        </p:sp>
        <p:sp>
          <p:nvSpPr>
            <p:cNvPr id="35875" name="Line 24"/>
            <p:cNvSpPr>
              <a:spLocks noChangeShapeType="1"/>
            </p:cNvSpPr>
            <p:nvPr/>
          </p:nvSpPr>
          <p:spPr bwMode="auto">
            <a:xfrm flipH="1">
              <a:off x="685795" y="4538517"/>
              <a:ext cx="526237" cy="289884"/>
            </a:xfrm>
            <a:prstGeom prst="line">
              <a:avLst/>
            </a:prstGeom>
            <a:noFill/>
            <a:ln w="38100">
              <a:solidFill>
                <a:srgbClr val="CC0000"/>
              </a:solidFill>
              <a:prstDash val="dash"/>
              <a:round/>
              <a:headEnd/>
              <a:tailEnd type="triangle" w="med" len="med"/>
            </a:ln>
          </p:spPr>
          <p:txBody>
            <a:bodyPr/>
            <a:lstStyle/>
            <a:p>
              <a:endParaRPr lang="zh-CN" altLang="en-US"/>
            </a:p>
          </p:txBody>
        </p:sp>
        <p:sp>
          <p:nvSpPr>
            <p:cNvPr id="35876" name="Line 25"/>
            <p:cNvSpPr>
              <a:spLocks noChangeShapeType="1"/>
            </p:cNvSpPr>
            <p:nvPr/>
          </p:nvSpPr>
          <p:spPr bwMode="auto">
            <a:xfrm flipH="1">
              <a:off x="990595" y="4614718"/>
              <a:ext cx="221436" cy="366083"/>
            </a:xfrm>
            <a:prstGeom prst="line">
              <a:avLst/>
            </a:prstGeom>
            <a:noFill/>
            <a:ln w="38100">
              <a:solidFill>
                <a:srgbClr val="CC0000"/>
              </a:solidFill>
              <a:prstDash val="dash"/>
              <a:round/>
              <a:headEnd/>
              <a:tailEnd type="triangle" w="med" len="med"/>
            </a:ln>
          </p:spPr>
          <p:txBody>
            <a:bodyPr/>
            <a:lstStyle/>
            <a:p>
              <a:endParaRPr lang="zh-CN" altLang="en-US"/>
            </a:p>
          </p:txBody>
        </p:sp>
        <p:sp>
          <p:nvSpPr>
            <p:cNvPr id="214" name="Line 28"/>
            <p:cNvSpPr>
              <a:spLocks noChangeShapeType="1"/>
            </p:cNvSpPr>
            <p:nvPr/>
          </p:nvSpPr>
          <p:spPr bwMode="auto">
            <a:xfrm flipV="1">
              <a:off x="3743554" y="4106727"/>
              <a:ext cx="609491" cy="1097009"/>
            </a:xfrm>
            <a:prstGeom prst="line">
              <a:avLst/>
            </a:prstGeom>
            <a:noFill/>
            <a:ln w="38100" cap="rnd">
              <a:solidFill>
                <a:schemeClr val="accent3">
                  <a:lumMod val="50000"/>
                </a:schemeClr>
              </a:solidFill>
              <a:prstDash val="dash"/>
              <a:round/>
              <a:headEnd/>
              <a:tailEnd type="triangle" w="med" len="med"/>
            </a:ln>
          </p:spPr>
          <p:txBody>
            <a:bodyP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pic>
          <p:nvPicPr>
            <p:cNvPr id="35878" name="Picture 31" descr="20元件11"/>
            <p:cNvPicPr>
              <a:picLocks noChangeAspect="1" noChangeArrowheads="1"/>
            </p:cNvPicPr>
            <p:nvPr/>
          </p:nvPicPr>
          <p:blipFill>
            <a:blip r:embed="rId10" cstate="print"/>
            <a:srcRect/>
            <a:stretch>
              <a:fillRect/>
            </a:stretch>
          </p:blipFill>
          <p:spPr bwMode="auto">
            <a:xfrm>
              <a:off x="520192" y="4717674"/>
              <a:ext cx="91671" cy="113909"/>
            </a:xfrm>
            <a:prstGeom prst="rect">
              <a:avLst/>
            </a:prstGeom>
            <a:noFill/>
            <a:ln w="9525">
              <a:noFill/>
              <a:miter lim="800000"/>
              <a:headEnd/>
              <a:tailEnd/>
            </a:ln>
          </p:spPr>
        </p:pic>
        <p:sp>
          <p:nvSpPr>
            <p:cNvPr id="35879" name="Text Box 32"/>
            <p:cNvSpPr txBox="1">
              <a:spLocks noChangeArrowheads="1"/>
            </p:cNvSpPr>
            <p:nvPr/>
          </p:nvSpPr>
          <p:spPr bwMode="auto">
            <a:xfrm>
              <a:off x="300074" y="4845399"/>
              <a:ext cx="588926" cy="230967"/>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办事处</a:t>
              </a:r>
            </a:p>
          </p:txBody>
        </p:sp>
        <p:pic>
          <p:nvPicPr>
            <p:cNvPr id="35880" name="Picture 31" descr="20元件11"/>
            <p:cNvPicPr>
              <a:picLocks noChangeAspect="1" noChangeArrowheads="1"/>
            </p:cNvPicPr>
            <p:nvPr/>
          </p:nvPicPr>
          <p:blipFill>
            <a:blip r:embed="rId10" cstate="print"/>
            <a:srcRect/>
            <a:stretch>
              <a:fillRect/>
            </a:stretch>
          </p:blipFill>
          <p:spPr bwMode="auto">
            <a:xfrm>
              <a:off x="520192" y="3825761"/>
              <a:ext cx="91671" cy="113909"/>
            </a:xfrm>
            <a:prstGeom prst="rect">
              <a:avLst/>
            </a:prstGeom>
            <a:noFill/>
            <a:ln w="9525">
              <a:noFill/>
              <a:miter lim="800000"/>
              <a:headEnd/>
              <a:tailEnd/>
            </a:ln>
          </p:spPr>
        </p:pic>
        <p:sp>
          <p:nvSpPr>
            <p:cNvPr id="35881" name="Text Box 32"/>
            <p:cNvSpPr txBox="1">
              <a:spLocks noChangeArrowheads="1"/>
            </p:cNvSpPr>
            <p:nvPr/>
          </p:nvSpPr>
          <p:spPr bwMode="auto">
            <a:xfrm>
              <a:off x="300074" y="3940786"/>
              <a:ext cx="661952" cy="230967"/>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客户仓库</a:t>
              </a:r>
            </a:p>
          </p:txBody>
        </p:sp>
        <p:grpSp>
          <p:nvGrpSpPr>
            <p:cNvPr id="35882" name="Group 34"/>
            <p:cNvGrpSpPr>
              <a:grpSpLocks/>
            </p:cNvGrpSpPr>
            <p:nvPr/>
          </p:nvGrpSpPr>
          <p:grpSpPr bwMode="auto">
            <a:xfrm>
              <a:off x="1151767" y="4065330"/>
              <a:ext cx="493812" cy="208798"/>
              <a:chOff x="4431" y="1945"/>
              <a:chExt cx="733" cy="300"/>
            </a:xfrm>
          </p:grpSpPr>
          <p:pic>
            <p:nvPicPr>
              <p:cNvPr id="36001" name="Picture 35" descr="24元件12"/>
              <p:cNvPicPr>
                <a:picLocks noChangeAspect="1" noChangeArrowheads="1"/>
              </p:cNvPicPr>
              <p:nvPr/>
            </p:nvPicPr>
            <p:blipFill>
              <a:blip r:embed="rId11" cstate="print"/>
              <a:srcRect/>
              <a:stretch>
                <a:fillRect/>
              </a:stretch>
            </p:blipFill>
            <p:spPr bwMode="auto">
              <a:xfrm>
                <a:off x="4431" y="1945"/>
                <a:ext cx="220" cy="277"/>
              </a:xfrm>
              <a:prstGeom prst="rect">
                <a:avLst/>
              </a:prstGeom>
              <a:noFill/>
              <a:ln w="9525">
                <a:noFill/>
                <a:miter lim="800000"/>
                <a:headEnd/>
                <a:tailEnd/>
              </a:ln>
            </p:spPr>
          </p:pic>
          <p:pic>
            <p:nvPicPr>
              <p:cNvPr id="36002" name="Picture 36" descr="24元件12"/>
              <p:cNvPicPr>
                <a:picLocks noChangeAspect="1" noChangeArrowheads="1"/>
              </p:cNvPicPr>
              <p:nvPr/>
            </p:nvPicPr>
            <p:blipFill>
              <a:blip r:embed="rId11" cstate="print"/>
              <a:srcRect/>
              <a:stretch>
                <a:fillRect/>
              </a:stretch>
            </p:blipFill>
            <p:spPr bwMode="auto">
              <a:xfrm>
                <a:off x="4676" y="1955"/>
                <a:ext cx="220" cy="277"/>
              </a:xfrm>
              <a:prstGeom prst="rect">
                <a:avLst/>
              </a:prstGeom>
              <a:noFill/>
              <a:ln w="9525">
                <a:noFill/>
                <a:miter lim="800000"/>
                <a:headEnd/>
                <a:tailEnd/>
              </a:ln>
            </p:spPr>
          </p:pic>
          <p:pic>
            <p:nvPicPr>
              <p:cNvPr id="36003" name="Picture 37" descr="24元件13"/>
              <p:cNvPicPr>
                <a:picLocks noChangeAspect="1" noChangeArrowheads="1"/>
              </p:cNvPicPr>
              <p:nvPr/>
            </p:nvPicPr>
            <p:blipFill>
              <a:blip r:embed="rId12" cstate="print"/>
              <a:srcRect/>
              <a:stretch>
                <a:fillRect/>
              </a:stretch>
            </p:blipFill>
            <p:spPr bwMode="auto">
              <a:xfrm>
                <a:off x="4944" y="1968"/>
                <a:ext cx="220" cy="277"/>
              </a:xfrm>
              <a:prstGeom prst="rect">
                <a:avLst/>
              </a:prstGeom>
              <a:noFill/>
              <a:ln w="9525">
                <a:noFill/>
                <a:miter lim="800000"/>
                <a:headEnd/>
                <a:tailEnd/>
              </a:ln>
            </p:spPr>
          </p:pic>
        </p:grpSp>
        <p:sp>
          <p:nvSpPr>
            <p:cNvPr id="35883" name="Text Box 38"/>
            <p:cNvSpPr txBox="1">
              <a:spLocks noChangeArrowheads="1"/>
            </p:cNvSpPr>
            <p:nvPr/>
          </p:nvSpPr>
          <p:spPr bwMode="auto">
            <a:xfrm>
              <a:off x="1081465" y="4223822"/>
              <a:ext cx="682223"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销售部</a:t>
              </a:r>
            </a:p>
          </p:txBody>
        </p:sp>
        <p:sp>
          <p:nvSpPr>
            <p:cNvPr id="35884" name="Text Box 40"/>
            <p:cNvSpPr txBox="1">
              <a:spLocks noChangeArrowheads="1"/>
            </p:cNvSpPr>
            <p:nvPr/>
          </p:nvSpPr>
          <p:spPr bwMode="auto">
            <a:xfrm>
              <a:off x="187233" y="3639936"/>
              <a:ext cx="533400"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客 户</a:t>
              </a:r>
              <a:r>
                <a:rPr lang="en-US" altLang="zh-CN" sz="900" b="1">
                  <a:latin typeface="微软雅黑" pitchFamily="34" charset="-122"/>
                  <a:ea typeface="微软雅黑" pitchFamily="34" charset="-122"/>
                </a:rPr>
                <a:t>1</a:t>
              </a:r>
            </a:p>
          </p:txBody>
        </p:sp>
        <p:sp>
          <p:nvSpPr>
            <p:cNvPr id="35885" name="Text Box 45"/>
            <p:cNvSpPr txBox="1">
              <a:spLocks noChangeArrowheads="1"/>
            </p:cNvSpPr>
            <p:nvPr/>
          </p:nvSpPr>
          <p:spPr bwMode="auto">
            <a:xfrm>
              <a:off x="1840673" y="3241310"/>
              <a:ext cx="697643" cy="230587"/>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成品仓库</a:t>
              </a:r>
            </a:p>
          </p:txBody>
        </p:sp>
        <p:sp>
          <p:nvSpPr>
            <p:cNvPr id="35886" name="Text Box 48"/>
            <p:cNvSpPr txBox="1">
              <a:spLocks noChangeArrowheads="1"/>
            </p:cNvSpPr>
            <p:nvPr/>
          </p:nvSpPr>
          <p:spPr bwMode="auto">
            <a:xfrm>
              <a:off x="3497565" y="3896555"/>
              <a:ext cx="692922" cy="230976"/>
            </a:xfrm>
            <a:prstGeom prst="rect">
              <a:avLst/>
            </a:prstGeom>
            <a:noFill/>
            <a:ln w="9525" algn="ctr">
              <a:noFill/>
              <a:miter lim="800000"/>
              <a:headEnd/>
              <a:tailEnd/>
            </a:ln>
          </p:spPr>
          <p:txBody>
            <a:bodyPr>
              <a:spAutoFit/>
            </a:bodyPr>
            <a:lstStyle/>
            <a:p>
              <a:r>
                <a:rPr lang="zh-CN" altLang="en-US" sz="900" b="1" dirty="0">
                  <a:latin typeface="微软雅黑" pitchFamily="34" charset="-122"/>
                  <a:ea typeface="微软雅黑" pitchFamily="34" charset="-122"/>
                </a:rPr>
                <a:t>代管库</a:t>
              </a:r>
            </a:p>
          </p:txBody>
        </p:sp>
        <p:sp>
          <p:nvSpPr>
            <p:cNvPr id="35887" name="Text Box 68"/>
            <p:cNvSpPr txBox="1">
              <a:spLocks noChangeArrowheads="1"/>
            </p:cNvSpPr>
            <p:nvPr/>
          </p:nvSpPr>
          <p:spPr bwMode="auto">
            <a:xfrm>
              <a:off x="2446393" y="3363441"/>
              <a:ext cx="586559" cy="230955"/>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品质部</a:t>
              </a:r>
            </a:p>
          </p:txBody>
        </p:sp>
        <p:sp>
          <p:nvSpPr>
            <p:cNvPr id="35888" name="Rectangle 69"/>
            <p:cNvSpPr>
              <a:spLocks noChangeArrowheads="1"/>
            </p:cNvSpPr>
            <p:nvPr/>
          </p:nvSpPr>
          <p:spPr bwMode="auto">
            <a:xfrm>
              <a:off x="1176396" y="4423143"/>
              <a:ext cx="567492" cy="111348"/>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销售合同</a:t>
              </a:r>
            </a:p>
          </p:txBody>
        </p:sp>
        <p:grpSp>
          <p:nvGrpSpPr>
            <p:cNvPr id="35889" name="Group 70"/>
            <p:cNvGrpSpPr>
              <a:grpSpLocks/>
            </p:cNvGrpSpPr>
            <p:nvPr/>
          </p:nvGrpSpPr>
          <p:grpSpPr bwMode="auto">
            <a:xfrm>
              <a:off x="1197811" y="4764759"/>
              <a:ext cx="644655" cy="425535"/>
              <a:chOff x="1390" y="2198"/>
              <a:chExt cx="812" cy="536"/>
            </a:xfrm>
          </p:grpSpPr>
          <p:sp>
            <p:nvSpPr>
              <p:cNvPr id="35999" name="Text Box 72"/>
              <p:cNvSpPr txBox="1">
                <a:spLocks noChangeArrowheads="1"/>
              </p:cNvSpPr>
              <p:nvPr/>
            </p:nvSpPr>
            <p:spPr bwMode="auto">
              <a:xfrm>
                <a:off x="1449" y="2198"/>
                <a:ext cx="753" cy="310"/>
              </a:xfrm>
              <a:prstGeom prst="rect">
                <a:avLst/>
              </a:prstGeom>
              <a:noFill/>
              <a:ln w="9525" algn="ctr">
                <a:noFill/>
                <a:miter lim="800000"/>
                <a:headEnd/>
                <a:tailEnd/>
              </a:ln>
            </p:spPr>
            <p:txBody>
              <a:bodyPr>
                <a:spAutoFit/>
              </a:bodyPr>
              <a:lstStyle/>
              <a:p>
                <a:r>
                  <a:rPr lang="zh-CN" altLang="en-US" sz="1000" b="1">
                    <a:latin typeface="微软雅黑" pitchFamily="34" charset="-122"/>
                    <a:ea typeface="微软雅黑" pitchFamily="34" charset="-122"/>
                  </a:rPr>
                  <a:t>技</a:t>
                </a:r>
                <a:r>
                  <a:rPr lang="zh-CN" altLang="en-US" sz="900" b="1">
                    <a:latin typeface="微软雅黑" pitchFamily="34" charset="-122"/>
                    <a:ea typeface="微软雅黑" pitchFamily="34" charset="-122"/>
                  </a:rPr>
                  <a:t>术部</a:t>
                </a:r>
              </a:p>
            </p:txBody>
          </p:sp>
          <p:pic>
            <p:nvPicPr>
              <p:cNvPr id="36000" name="Picture 73" descr="b5"/>
              <p:cNvPicPr>
                <a:picLocks noChangeAspect="1" noChangeArrowheads="1"/>
              </p:cNvPicPr>
              <p:nvPr/>
            </p:nvPicPr>
            <p:blipFill>
              <a:blip r:embed="rId13" cstate="print"/>
              <a:srcRect/>
              <a:stretch>
                <a:fillRect/>
              </a:stretch>
            </p:blipFill>
            <p:spPr bwMode="auto">
              <a:xfrm>
                <a:off x="1390" y="2426"/>
                <a:ext cx="363" cy="308"/>
              </a:xfrm>
              <a:prstGeom prst="rect">
                <a:avLst/>
              </a:prstGeom>
              <a:noFill/>
              <a:ln w="9525">
                <a:noFill/>
                <a:miter lim="800000"/>
                <a:headEnd/>
                <a:tailEnd/>
              </a:ln>
            </p:spPr>
          </p:pic>
        </p:grpSp>
        <p:sp>
          <p:nvSpPr>
            <p:cNvPr id="235" name="AutoShape 74"/>
            <p:cNvSpPr>
              <a:spLocks noChangeArrowheads="1"/>
            </p:cNvSpPr>
            <p:nvPr/>
          </p:nvSpPr>
          <p:spPr bwMode="auto">
            <a:xfrm rot="2756705">
              <a:off x="1552320" y="4740970"/>
              <a:ext cx="742981" cy="80948"/>
            </a:xfrm>
            <a:prstGeom prst="rightArrow">
              <a:avLst>
                <a:gd name="adj1" fmla="val 42500"/>
                <a:gd name="adj2" fmla="val 64250"/>
              </a:avLst>
            </a:prstGeom>
            <a:gradFill rotWithShape="1">
              <a:gsLst>
                <a:gs pos="0">
                  <a:schemeClr val="accent1">
                    <a:gamma/>
                    <a:shade val="75686"/>
                    <a:invGamma/>
                    <a:alpha val="77000"/>
                  </a:schemeClr>
                </a:gs>
                <a:gs pos="50000">
                  <a:schemeClr val="accent1">
                    <a:alpha val="17000"/>
                  </a:schemeClr>
                </a:gs>
                <a:gs pos="100000">
                  <a:schemeClr val="accent1">
                    <a:gamma/>
                    <a:shade val="75686"/>
                    <a:invGamma/>
                    <a:alpha val="77000"/>
                  </a:schemeClr>
                </a:gs>
              </a:gsLst>
              <a:lin ang="5400000" scaled="1"/>
            </a:gra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35891" name="Rectangle 75"/>
            <p:cNvSpPr>
              <a:spLocks noChangeArrowheads="1"/>
            </p:cNvSpPr>
            <p:nvPr/>
          </p:nvSpPr>
          <p:spPr bwMode="auto">
            <a:xfrm rot="-2789017">
              <a:off x="1614820" y="4491265"/>
              <a:ext cx="299561" cy="378967"/>
            </a:xfrm>
            <a:prstGeom prst="rect">
              <a:avLst/>
            </a:prstGeom>
            <a:noFill/>
            <a:ln w="9525">
              <a:noFill/>
              <a:miter lim="800000"/>
              <a:headEnd/>
              <a:tailEnd/>
            </a:ln>
          </p:spPr>
          <p:txBody>
            <a:bodyPr vert="eaVert" wrap="none" anchor="ctr"/>
            <a:lstStyle/>
            <a:p>
              <a:r>
                <a:rPr lang="zh-CN" altLang="en-US" sz="900">
                  <a:latin typeface="微软雅黑" pitchFamily="34" charset="-122"/>
                  <a:ea typeface="微软雅黑" pitchFamily="34" charset="-122"/>
                </a:rPr>
                <a:t>销售订单</a:t>
              </a:r>
              <a:endParaRPr lang="en-US" altLang="zh-CN" sz="900">
                <a:latin typeface="微软雅黑" pitchFamily="34" charset="-122"/>
                <a:ea typeface="微软雅黑" pitchFamily="34" charset="-122"/>
              </a:endParaRPr>
            </a:p>
          </p:txBody>
        </p:sp>
        <p:grpSp>
          <p:nvGrpSpPr>
            <p:cNvPr id="35892" name="Group 76"/>
            <p:cNvGrpSpPr>
              <a:grpSpLocks/>
            </p:cNvGrpSpPr>
            <p:nvPr/>
          </p:nvGrpSpPr>
          <p:grpSpPr bwMode="auto">
            <a:xfrm>
              <a:off x="2115558" y="4825909"/>
              <a:ext cx="780413" cy="548592"/>
              <a:chOff x="2454" y="2388"/>
              <a:chExt cx="983" cy="691"/>
            </a:xfrm>
          </p:grpSpPr>
          <p:pic>
            <p:nvPicPr>
              <p:cNvPr id="35995" name="Picture 78" descr="24元件16"/>
              <p:cNvPicPr>
                <a:picLocks noChangeAspect="1" noChangeArrowheads="1"/>
              </p:cNvPicPr>
              <p:nvPr/>
            </p:nvPicPr>
            <p:blipFill>
              <a:blip r:embed="rId14" cstate="print"/>
              <a:srcRect/>
              <a:stretch>
                <a:fillRect/>
              </a:stretch>
            </p:blipFill>
            <p:spPr bwMode="auto">
              <a:xfrm>
                <a:off x="2866" y="2388"/>
                <a:ext cx="269" cy="314"/>
              </a:xfrm>
              <a:prstGeom prst="rect">
                <a:avLst/>
              </a:prstGeom>
              <a:noFill/>
              <a:ln w="9525">
                <a:noFill/>
                <a:miter lim="800000"/>
                <a:headEnd/>
                <a:tailEnd/>
              </a:ln>
            </p:spPr>
          </p:pic>
          <p:pic>
            <p:nvPicPr>
              <p:cNvPr id="35996" name="Picture 79" descr="b5"/>
              <p:cNvPicPr>
                <a:picLocks noChangeAspect="1" noChangeArrowheads="1"/>
              </p:cNvPicPr>
              <p:nvPr/>
            </p:nvPicPr>
            <p:blipFill>
              <a:blip r:embed="rId15" cstate="print"/>
              <a:srcRect/>
              <a:stretch>
                <a:fillRect/>
              </a:stretch>
            </p:blipFill>
            <p:spPr bwMode="auto">
              <a:xfrm>
                <a:off x="2990" y="2663"/>
                <a:ext cx="288" cy="248"/>
              </a:xfrm>
              <a:prstGeom prst="rect">
                <a:avLst/>
              </a:prstGeom>
              <a:noFill/>
              <a:ln w="9525">
                <a:noFill/>
                <a:miter lim="800000"/>
                <a:headEnd/>
                <a:tailEnd/>
              </a:ln>
            </p:spPr>
          </p:pic>
          <p:sp>
            <p:nvSpPr>
              <p:cNvPr id="35997" name="Text Box 80"/>
              <p:cNvSpPr txBox="1">
                <a:spLocks noChangeArrowheads="1"/>
              </p:cNvSpPr>
              <p:nvPr/>
            </p:nvSpPr>
            <p:spPr bwMode="auto">
              <a:xfrm>
                <a:off x="2514" y="2769"/>
                <a:ext cx="923" cy="310"/>
              </a:xfrm>
              <a:prstGeom prst="rect">
                <a:avLst/>
              </a:prstGeom>
              <a:noFill/>
              <a:ln w="9525" algn="ctr">
                <a:noFill/>
                <a:miter lim="800000"/>
                <a:headEnd/>
                <a:tailEnd/>
              </a:ln>
            </p:spPr>
            <p:txBody>
              <a:bodyPr>
                <a:spAutoFit/>
              </a:bodyPr>
              <a:lstStyle/>
              <a:p>
                <a:r>
                  <a:rPr lang="zh-CN" altLang="en-US" sz="1000" b="1">
                    <a:latin typeface="微软雅黑" pitchFamily="34" charset="-122"/>
                    <a:ea typeface="微软雅黑" pitchFamily="34" charset="-122"/>
                  </a:rPr>
                  <a:t>生</a:t>
                </a:r>
                <a:r>
                  <a:rPr lang="zh-CN" altLang="en-US" sz="900" b="1">
                    <a:latin typeface="微软雅黑" pitchFamily="34" charset="-122"/>
                    <a:ea typeface="微软雅黑" pitchFamily="34" charset="-122"/>
                  </a:rPr>
                  <a:t>产</a:t>
                </a:r>
                <a:r>
                  <a:rPr lang="zh-CN" altLang="en-US" sz="1000" b="1">
                    <a:latin typeface="微软雅黑" pitchFamily="34" charset="-122"/>
                    <a:ea typeface="微软雅黑" pitchFamily="34" charset="-122"/>
                  </a:rPr>
                  <a:t>部</a:t>
                </a:r>
              </a:p>
            </p:txBody>
          </p:sp>
          <p:pic>
            <p:nvPicPr>
              <p:cNvPr id="35998" name="Picture 81" descr="25元件36"/>
              <p:cNvPicPr>
                <a:picLocks noChangeAspect="1" noChangeArrowheads="1"/>
              </p:cNvPicPr>
              <p:nvPr/>
            </p:nvPicPr>
            <p:blipFill>
              <a:blip r:embed="rId16" cstate="print"/>
              <a:srcRect/>
              <a:stretch>
                <a:fillRect/>
              </a:stretch>
            </p:blipFill>
            <p:spPr bwMode="auto">
              <a:xfrm>
                <a:off x="2454" y="2736"/>
                <a:ext cx="552" cy="127"/>
              </a:xfrm>
              <a:prstGeom prst="rect">
                <a:avLst/>
              </a:prstGeom>
              <a:noFill/>
              <a:ln w="9525">
                <a:noFill/>
                <a:miter lim="800000"/>
                <a:headEnd/>
                <a:tailEnd/>
              </a:ln>
            </p:spPr>
          </p:pic>
        </p:grpSp>
        <p:sp>
          <p:nvSpPr>
            <p:cNvPr id="35893" name="Rectangle 83"/>
            <p:cNvSpPr>
              <a:spLocks noChangeArrowheads="1"/>
            </p:cNvSpPr>
            <p:nvPr/>
          </p:nvSpPr>
          <p:spPr bwMode="auto">
            <a:xfrm rot="-3973700">
              <a:off x="1407510" y="3862506"/>
              <a:ext cx="349320" cy="187363"/>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通知发运</a:t>
              </a:r>
            </a:p>
          </p:txBody>
        </p:sp>
        <p:sp>
          <p:nvSpPr>
            <p:cNvPr id="35894" name="Rectangle 84"/>
            <p:cNvSpPr>
              <a:spLocks noChangeArrowheads="1"/>
            </p:cNvSpPr>
            <p:nvPr/>
          </p:nvSpPr>
          <p:spPr bwMode="auto">
            <a:xfrm rot="3402154">
              <a:off x="1893608" y="3435209"/>
              <a:ext cx="388222" cy="217531"/>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完工产品入库</a:t>
              </a:r>
            </a:p>
          </p:txBody>
        </p:sp>
        <p:sp>
          <p:nvSpPr>
            <p:cNvPr id="35895" name="Rectangle 85"/>
            <p:cNvSpPr>
              <a:spLocks noChangeArrowheads="1"/>
            </p:cNvSpPr>
            <p:nvPr/>
          </p:nvSpPr>
          <p:spPr bwMode="auto">
            <a:xfrm rot="3978735">
              <a:off x="2814207" y="3548798"/>
              <a:ext cx="319152" cy="179424"/>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工序检验</a:t>
              </a:r>
            </a:p>
          </p:txBody>
        </p:sp>
        <p:sp>
          <p:nvSpPr>
            <p:cNvPr id="35896" name="Rectangle 86"/>
            <p:cNvSpPr>
              <a:spLocks noChangeArrowheads="1"/>
            </p:cNvSpPr>
            <p:nvPr/>
          </p:nvSpPr>
          <p:spPr bwMode="auto">
            <a:xfrm>
              <a:off x="3573750" y="4492297"/>
              <a:ext cx="609600" cy="228600"/>
            </a:xfrm>
            <a:prstGeom prst="rect">
              <a:avLst/>
            </a:prstGeom>
            <a:noFill/>
            <a:ln w="9525">
              <a:noFill/>
              <a:miter lim="800000"/>
              <a:headEnd/>
              <a:tailEnd/>
            </a:ln>
          </p:spPr>
          <p:txBody>
            <a:bodyPr wrap="none" anchor="ctr"/>
            <a:lstStyle/>
            <a:p>
              <a:r>
                <a:rPr lang="zh-CN" altLang="en-US" sz="900" dirty="0" smtClean="0">
                  <a:latin typeface="微软雅黑" pitchFamily="34" charset="-122"/>
                  <a:ea typeface="微软雅黑" pitchFamily="34" charset="-122"/>
                </a:rPr>
                <a:t>原材料库</a:t>
              </a:r>
              <a:endParaRPr lang="zh-CN" altLang="en-US" sz="900" dirty="0">
                <a:latin typeface="微软雅黑" pitchFamily="34" charset="-122"/>
                <a:ea typeface="微软雅黑" pitchFamily="34" charset="-122"/>
              </a:endParaRPr>
            </a:p>
          </p:txBody>
        </p:sp>
        <p:sp>
          <p:nvSpPr>
            <p:cNvPr id="35897" name="Rectangle 87"/>
            <p:cNvSpPr>
              <a:spLocks noChangeArrowheads="1"/>
            </p:cNvSpPr>
            <p:nvPr/>
          </p:nvSpPr>
          <p:spPr bwMode="auto">
            <a:xfrm rot="-4075635">
              <a:off x="2390657" y="3809295"/>
              <a:ext cx="326296" cy="168309"/>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完工检验</a:t>
              </a:r>
            </a:p>
          </p:txBody>
        </p:sp>
        <p:sp>
          <p:nvSpPr>
            <p:cNvPr id="35898" name="Rectangle 88"/>
            <p:cNvSpPr>
              <a:spLocks noChangeArrowheads="1"/>
            </p:cNvSpPr>
            <p:nvPr/>
          </p:nvSpPr>
          <p:spPr bwMode="auto">
            <a:xfrm rot="-2361022">
              <a:off x="3165355" y="3975402"/>
              <a:ext cx="326297" cy="184980"/>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生产领</a:t>
              </a:r>
              <a:r>
                <a:rPr lang="en-US" altLang="zh-CN" sz="900">
                  <a:latin typeface="微软雅黑" pitchFamily="34" charset="-122"/>
                  <a:ea typeface="微软雅黑" pitchFamily="34" charset="-122"/>
                </a:rPr>
                <a:t>/</a:t>
              </a:r>
              <a:r>
                <a:rPr lang="zh-CN" altLang="en-US" sz="900">
                  <a:latin typeface="微软雅黑" pitchFamily="34" charset="-122"/>
                  <a:ea typeface="微软雅黑" pitchFamily="34" charset="-122"/>
                </a:rPr>
                <a:t>发料</a:t>
              </a:r>
              <a:endParaRPr lang="zh-CN" altLang="en-US" sz="900" b="1">
                <a:latin typeface="微软雅黑" pitchFamily="34" charset="-122"/>
                <a:ea typeface="微软雅黑" pitchFamily="34" charset="-122"/>
              </a:endParaRPr>
            </a:p>
          </p:txBody>
        </p:sp>
        <p:sp>
          <p:nvSpPr>
            <p:cNvPr id="35899" name="AutoShape 93"/>
            <p:cNvSpPr>
              <a:spLocks noChangeArrowheads="1"/>
            </p:cNvSpPr>
            <p:nvPr/>
          </p:nvSpPr>
          <p:spPr bwMode="auto">
            <a:xfrm rot="1013874" flipH="1">
              <a:off x="3293728" y="4247929"/>
              <a:ext cx="432681" cy="270723"/>
            </a:xfrm>
            <a:prstGeom prst="rightArrow">
              <a:avLst>
                <a:gd name="adj1" fmla="val 42444"/>
                <a:gd name="adj2" fmla="val 52772"/>
              </a:avLst>
            </a:prstGeom>
            <a:solidFill>
              <a:srgbClr val="8EB149"/>
            </a:solidFill>
            <a:ln w="9525">
              <a:noFill/>
              <a:miter lim="800000"/>
              <a:headEnd/>
              <a:tailEnd/>
            </a:ln>
          </p:spPr>
          <p:txBody>
            <a:bodyPr wrap="none" anchor="ctr"/>
            <a:lstStyle/>
            <a:p>
              <a:endParaRPr lang="zh-CN" altLang="en-US">
                <a:solidFill>
                  <a:srgbClr val="FF0000"/>
                </a:solidFill>
                <a:latin typeface="微软雅黑" pitchFamily="34" charset="-122"/>
                <a:ea typeface="微软雅黑" pitchFamily="34" charset="-122"/>
              </a:endParaRPr>
            </a:p>
          </p:txBody>
        </p:sp>
        <p:sp>
          <p:nvSpPr>
            <p:cNvPr id="245" name="Line 94"/>
            <p:cNvSpPr>
              <a:spLocks noChangeShapeType="1"/>
            </p:cNvSpPr>
            <p:nvPr/>
          </p:nvSpPr>
          <p:spPr bwMode="auto">
            <a:xfrm flipV="1">
              <a:off x="3802281" y="5022753"/>
              <a:ext cx="588858" cy="195270"/>
            </a:xfrm>
            <a:prstGeom prst="line">
              <a:avLst/>
            </a:prstGeom>
            <a:noFill/>
            <a:ln w="38100" cap="rnd">
              <a:solidFill>
                <a:schemeClr val="accent3">
                  <a:lumMod val="50000"/>
                </a:schemeClr>
              </a:solidFill>
              <a:prstDash val="dash"/>
              <a:round/>
              <a:headEnd/>
              <a:tailEnd type="triangle" w="med" len="med"/>
            </a:ln>
          </p:spPr>
          <p:txBody>
            <a:bodyP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246" name="Line 95"/>
            <p:cNvSpPr>
              <a:spLocks noChangeShapeType="1"/>
            </p:cNvSpPr>
            <p:nvPr/>
          </p:nvSpPr>
          <p:spPr bwMode="auto">
            <a:xfrm flipV="1">
              <a:off x="3819741" y="4594111"/>
              <a:ext cx="533305" cy="533422"/>
            </a:xfrm>
            <a:prstGeom prst="line">
              <a:avLst/>
            </a:prstGeom>
            <a:noFill/>
            <a:ln w="38100" cap="rnd">
              <a:solidFill>
                <a:schemeClr val="accent3">
                  <a:lumMod val="50000"/>
                </a:schemeClr>
              </a:solidFill>
              <a:prstDash val="dash"/>
              <a:round/>
              <a:headEnd/>
              <a:tailEnd type="triangle" w="med" len="med"/>
            </a:ln>
          </p:spPr>
          <p:txBody>
            <a:bodyP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247" name="AutoShape 97"/>
            <p:cNvSpPr>
              <a:spLocks noChangeArrowheads="1"/>
            </p:cNvSpPr>
            <p:nvPr/>
          </p:nvSpPr>
          <p:spPr bwMode="auto">
            <a:xfrm rot="6290338" flipH="1">
              <a:off x="2485665" y="4793359"/>
              <a:ext cx="180983" cy="80949"/>
            </a:xfrm>
            <a:prstGeom prst="rightArrow">
              <a:avLst>
                <a:gd name="adj1" fmla="val 42500"/>
                <a:gd name="adj2" fmla="val 56756"/>
              </a:avLst>
            </a:prstGeom>
            <a:gradFill rotWithShape="1">
              <a:gsLst>
                <a:gs pos="0">
                  <a:schemeClr val="accent1">
                    <a:gamma/>
                    <a:shade val="75686"/>
                    <a:invGamma/>
                    <a:alpha val="77000"/>
                  </a:schemeClr>
                </a:gs>
                <a:gs pos="50000">
                  <a:schemeClr val="accent1">
                    <a:alpha val="17000"/>
                  </a:schemeClr>
                </a:gs>
                <a:gs pos="100000">
                  <a:schemeClr val="accent1">
                    <a:gamma/>
                    <a:shade val="75686"/>
                    <a:invGamma/>
                    <a:alpha val="77000"/>
                  </a:schemeClr>
                </a:gs>
              </a:gsLst>
              <a:lin ang="5400000" scaled="1"/>
            </a:gradFill>
            <a:ln w="9525">
              <a:noFill/>
              <a:miter lim="800000"/>
              <a:headEnd/>
              <a:tailEnd/>
            </a:ln>
            <a:effectLst/>
          </p:spPr>
          <p:txBody>
            <a:bodyPr wrap="none" anchor="ctr"/>
            <a:lstStyle/>
            <a:p>
              <a:pPr fontAlgn="auto">
                <a:spcBef>
                  <a:spcPts val="0"/>
                </a:spcBef>
                <a:spcAft>
                  <a:spcPts val="0"/>
                </a:spcAft>
                <a:defRPr/>
              </a:pPr>
              <a:endParaRPr lang="zh-CN" altLang="en-US" dirty="0">
                <a:solidFill>
                  <a:srgbClr val="FF0000"/>
                </a:solidFill>
                <a:latin typeface="微软雅黑" pitchFamily="34" charset="-122"/>
                <a:ea typeface="微软雅黑" pitchFamily="34" charset="-122"/>
              </a:endParaRPr>
            </a:p>
          </p:txBody>
        </p:sp>
        <p:sp>
          <p:nvSpPr>
            <p:cNvPr id="35903" name="Rectangle 98"/>
            <p:cNvSpPr>
              <a:spLocks noChangeArrowheads="1"/>
            </p:cNvSpPr>
            <p:nvPr/>
          </p:nvSpPr>
          <p:spPr bwMode="auto">
            <a:xfrm rot="1028507">
              <a:off x="2273404" y="4546326"/>
              <a:ext cx="336177" cy="423187"/>
            </a:xfrm>
            <a:prstGeom prst="rect">
              <a:avLst/>
            </a:prstGeom>
            <a:noFill/>
            <a:ln w="9525">
              <a:noFill/>
              <a:miter lim="800000"/>
              <a:headEnd/>
              <a:tailEnd/>
            </a:ln>
          </p:spPr>
          <p:txBody>
            <a:bodyPr vert="eaVert" wrap="none" anchor="ctr"/>
            <a:lstStyle/>
            <a:p>
              <a:r>
                <a:rPr lang="zh-CN" altLang="en-US" sz="900">
                  <a:latin typeface="微软雅黑" pitchFamily="34" charset="-122"/>
                  <a:ea typeface="微软雅黑" pitchFamily="34" charset="-122"/>
                </a:rPr>
                <a:t>生产订单</a:t>
              </a:r>
            </a:p>
            <a:p>
              <a:r>
                <a:rPr lang="zh-CN" altLang="en-US" sz="900">
                  <a:latin typeface="微软雅黑" pitchFamily="34" charset="-122"/>
                  <a:ea typeface="微软雅黑" pitchFamily="34" charset="-122"/>
                </a:rPr>
                <a:t>日装配计划</a:t>
              </a:r>
            </a:p>
          </p:txBody>
        </p:sp>
        <p:sp>
          <p:nvSpPr>
            <p:cNvPr id="35904" name="Rectangle 99"/>
            <p:cNvSpPr>
              <a:spLocks noChangeArrowheads="1"/>
            </p:cNvSpPr>
            <p:nvPr/>
          </p:nvSpPr>
          <p:spPr bwMode="auto">
            <a:xfrm>
              <a:off x="2743197" y="4904601"/>
              <a:ext cx="323121" cy="161163"/>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采购计划</a:t>
              </a:r>
            </a:p>
            <a:p>
              <a:r>
                <a:rPr lang="zh-CN" altLang="en-US" sz="900">
                  <a:latin typeface="微软雅黑" pitchFamily="34" charset="-122"/>
                  <a:ea typeface="微软雅黑" pitchFamily="34" charset="-122"/>
                </a:rPr>
                <a:t>外协计划</a:t>
              </a:r>
            </a:p>
          </p:txBody>
        </p:sp>
        <p:sp>
          <p:nvSpPr>
            <p:cNvPr id="250" name="AutoShape 101"/>
            <p:cNvSpPr>
              <a:spLocks noChangeArrowheads="1"/>
            </p:cNvSpPr>
            <p:nvPr/>
          </p:nvSpPr>
          <p:spPr bwMode="auto">
            <a:xfrm rot="21400667" flipH="1">
              <a:off x="1167501" y="3243091"/>
              <a:ext cx="292048" cy="271474"/>
            </a:xfrm>
            <a:prstGeom prst="rightArrow">
              <a:avLst>
                <a:gd name="adj1" fmla="val 42500"/>
                <a:gd name="adj2" fmla="val 29361"/>
              </a:avLst>
            </a:prstGeom>
            <a:solidFill>
              <a:schemeClr val="tx2">
                <a:lumMod val="20000"/>
                <a:lumOff val="80000"/>
              </a:schemeClr>
            </a:soli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grpSp>
          <p:nvGrpSpPr>
            <p:cNvPr id="35907" name="Group 107"/>
            <p:cNvGrpSpPr>
              <a:grpSpLocks/>
            </p:cNvGrpSpPr>
            <p:nvPr/>
          </p:nvGrpSpPr>
          <p:grpSpPr bwMode="auto">
            <a:xfrm>
              <a:off x="2294990" y="4221731"/>
              <a:ext cx="800260" cy="419185"/>
              <a:chOff x="240" y="2880"/>
              <a:chExt cx="1200" cy="624"/>
            </a:xfrm>
          </p:grpSpPr>
          <p:pic>
            <p:nvPicPr>
              <p:cNvPr id="35977" name="Picture 108" descr="25元件24"/>
              <p:cNvPicPr>
                <a:picLocks noChangeAspect="1" noChangeArrowheads="1"/>
              </p:cNvPicPr>
              <p:nvPr/>
            </p:nvPicPr>
            <p:blipFill>
              <a:blip r:embed="rId17" cstate="print"/>
              <a:srcRect/>
              <a:stretch>
                <a:fillRect/>
              </a:stretch>
            </p:blipFill>
            <p:spPr bwMode="auto">
              <a:xfrm flipH="1">
                <a:off x="240" y="2880"/>
                <a:ext cx="1200" cy="624"/>
              </a:xfrm>
              <a:prstGeom prst="rect">
                <a:avLst/>
              </a:prstGeom>
              <a:noFill/>
              <a:ln w="9525">
                <a:noFill/>
                <a:miter lim="800000"/>
                <a:headEnd/>
                <a:tailEnd/>
              </a:ln>
            </p:spPr>
          </p:pic>
          <p:pic>
            <p:nvPicPr>
              <p:cNvPr id="35978" name="Picture 109" descr="25元件11"/>
              <p:cNvPicPr>
                <a:picLocks noChangeAspect="1" noChangeArrowheads="1"/>
              </p:cNvPicPr>
              <p:nvPr/>
            </p:nvPicPr>
            <p:blipFill>
              <a:blip r:embed="rId18" cstate="print"/>
              <a:srcRect/>
              <a:stretch>
                <a:fillRect/>
              </a:stretch>
            </p:blipFill>
            <p:spPr bwMode="auto">
              <a:xfrm flipH="1">
                <a:off x="1235" y="3105"/>
                <a:ext cx="178" cy="164"/>
              </a:xfrm>
              <a:prstGeom prst="rect">
                <a:avLst/>
              </a:prstGeom>
              <a:noFill/>
              <a:ln w="9525">
                <a:noFill/>
                <a:miter lim="800000"/>
                <a:headEnd/>
                <a:tailEnd/>
              </a:ln>
            </p:spPr>
          </p:pic>
          <p:pic>
            <p:nvPicPr>
              <p:cNvPr id="35979" name="Picture 110" descr="25元件12"/>
              <p:cNvPicPr>
                <a:picLocks noChangeAspect="1" noChangeArrowheads="1"/>
              </p:cNvPicPr>
              <p:nvPr/>
            </p:nvPicPr>
            <p:blipFill>
              <a:blip r:embed="rId19" cstate="print"/>
              <a:srcRect/>
              <a:stretch>
                <a:fillRect/>
              </a:stretch>
            </p:blipFill>
            <p:spPr bwMode="auto">
              <a:xfrm flipH="1">
                <a:off x="971" y="2979"/>
                <a:ext cx="201" cy="133"/>
              </a:xfrm>
              <a:prstGeom prst="rect">
                <a:avLst/>
              </a:prstGeom>
              <a:noFill/>
              <a:ln w="9525">
                <a:noFill/>
                <a:miter lim="800000"/>
                <a:headEnd/>
                <a:tailEnd/>
              </a:ln>
            </p:spPr>
          </p:pic>
          <p:pic>
            <p:nvPicPr>
              <p:cNvPr id="35980" name="Picture 111" descr="25元件13"/>
              <p:cNvPicPr>
                <a:picLocks noChangeAspect="1" noChangeArrowheads="1"/>
              </p:cNvPicPr>
              <p:nvPr/>
            </p:nvPicPr>
            <p:blipFill>
              <a:blip r:embed="rId20" cstate="print"/>
              <a:srcRect/>
              <a:stretch>
                <a:fillRect/>
              </a:stretch>
            </p:blipFill>
            <p:spPr bwMode="auto">
              <a:xfrm flipH="1">
                <a:off x="330" y="2951"/>
                <a:ext cx="185" cy="177"/>
              </a:xfrm>
              <a:prstGeom prst="rect">
                <a:avLst/>
              </a:prstGeom>
              <a:noFill/>
              <a:ln w="9525">
                <a:noFill/>
                <a:miter lim="800000"/>
                <a:headEnd/>
                <a:tailEnd/>
              </a:ln>
            </p:spPr>
          </p:pic>
          <p:pic>
            <p:nvPicPr>
              <p:cNvPr id="35981" name="Picture 112" descr="25元件12"/>
              <p:cNvPicPr>
                <a:picLocks noChangeAspect="1" noChangeArrowheads="1"/>
              </p:cNvPicPr>
              <p:nvPr/>
            </p:nvPicPr>
            <p:blipFill>
              <a:blip r:embed="rId19" cstate="print"/>
              <a:srcRect/>
              <a:stretch>
                <a:fillRect/>
              </a:stretch>
            </p:blipFill>
            <p:spPr bwMode="auto">
              <a:xfrm flipH="1">
                <a:off x="749" y="2974"/>
                <a:ext cx="201" cy="133"/>
              </a:xfrm>
              <a:prstGeom prst="rect">
                <a:avLst/>
              </a:prstGeom>
              <a:noFill/>
              <a:ln w="9525">
                <a:noFill/>
                <a:miter lim="800000"/>
                <a:headEnd/>
                <a:tailEnd/>
              </a:ln>
            </p:spPr>
          </p:pic>
          <p:pic>
            <p:nvPicPr>
              <p:cNvPr id="35982" name="Picture 113" descr="25元件14"/>
              <p:cNvPicPr>
                <a:picLocks noChangeAspect="1" noChangeArrowheads="1"/>
              </p:cNvPicPr>
              <p:nvPr/>
            </p:nvPicPr>
            <p:blipFill>
              <a:blip r:embed="rId21" cstate="print"/>
              <a:srcRect/>
              <a:stretch>
                <a:fillRect/>
              </a:stretch>
            </p:blipFill>
            <p:spPr bwMode="auto">
              <a:xfrm flipH="1">
                <a:off x="979" y="3244"/>
                <a:ext cx="175" cy="131"/>
              </a:xfrm>
              <a:prstGeom prst="rect">
                <a:avLst/>
              </a:prstGeom>
              <a:noFill/>
              <a:ln w="9525">
                <a:noFill/>
                <a:miter lim="800000"/>
                <a:headEnd/>
                <a:tailEnd/>
              </a:ln>
            </p:spPr>
          </p:pic>
          <p:pic>
            <p:nvPicPr>
              <p:cNvPr id="35983" name="Picture 114" descr="25元件15"/>
              <p:cNvPicPr>
                <a:picLocks noChangeAspect="1" noChangeArrowheads="1"/>
              </p:cNvPicPr>
              <p:nvPr/>
            </p:nvPicPr>
            <p:blipFill>
              <a:blip r:embed="rId22" cstate="print"/>
              <a:srcRect/>
              <a:stretch>
                <a:fillRect/>
              </a:stretch>
            </p:blipFill>
            <p:spPr bwMode="auto">
              <a:xfrm flipH="1">
                <a:off x="842" y="3226"/>
                <a:ext cx="116" cy="164"/>
              </a:xfrm>
              <a:prstGeom prst="rect">
                <a:avLst/>
              </a:prstGeom>
              <a:noFill/>
              <a:ln w="9525">
                <a:noFill/>
                <a:miter lim="800000"/>
                <a:headEnd/>
                <a:tailEnd/>
              </a:ln>
            </p:spPr>
          </p:pic>
          <p:pic>
            <p:nvPicPr>
              <p:cNvPr id="35984" name="Picture 115" descr="25元件16"/>
              <p:cNvPicPr>
                <a:picLocks noChangeAspect="1" noChangeArrowheads="1"/>
              </p:cNvPicPr>
              <p:nvPr/>
            </p:nvPicPr>
            <p:blipFill>
              <a:blip r:embed="rId23" cstate="print"/>
              <a:srcRect/>
              <a:stretch>
                <a:fillRect/>
              </a:stretch>
            </p:blipFill>
            <p:spPr bwMode="auto">
              <a:xfrm flipH="1">
                <a:off x="577" y="3253"/>
                <a:ext cx="159" cy="114"/>
              </a:xfrm>
              <a:prstGeom prst="rect">
                <a:avLst/>
              </a:prstGeom>
              <a:noFill/>
              <a:ln w="9525">
                <a:noFill/>
                <a:miter lim="800000"/>
                <a:headEnd/>
                <a:tailEnd/>
              </a:ln>
            </p:spPr>
          </p:pic>
          <p:pic>
            <p:nvPicPr>
              <p:cNvPr id="35985" name="Picture 116" descr="25元件17"/>
              <p:cNvPicPr>
                <a:picLocks noChangeAspect="1" noChangeArrowheads="1"/>
              </p:cNvPicPr>
              <p:nvPr/>
            </p:nvPicPr>
            <p:blipFill>
              <a:blip r:embed="rId24" cstate="print"/>
              <a:srcRect/>
              <a:stretch>
                <a:fillRect/>
              </a:stretch>
            </p:blipFill>
            <p:spPr bwMode="auto">
              <a:xfrm flipH="1">
                <a:off x="337" y="3242"/>
                <a:ext cx="163" cy="136"/>
              </a:xfrm>
              <a:prstGeom prst="rect">
                <a:avLst/>
              </a:prstGeom>
              <a:noFill/>
              <a:ln w="9525">
                <a:noFill/>
                <a:miter lim="800000"/>
                <a:headEnd/>
                <a:tailEnd/>
              </a:ln>
            </p:spPr>
          </p:pic>
          <p:pic>
            <p:nvPicPr>
              <p:cNvPr id="35986" name="Picture 117" descr="25元件42"/>
              <p:cNvPicPr>
                <a:picLocks noChangeAspect="1" noChangeArrowheads="1"/>
              </p:cNvPicPr>
              <p:nvPr/>
            </p:nvPicPr>
            <p:blipFill>
              <a:blip r:embed="rId25" cstate="print"/>
              <a:srcRect/>
              <a:stretch>
                <a:fillRect/>
              </a:stretch>
            </p:blipFill>
            <p:spPr bwMode="auto">
              <a:xfrm>
                <a:off x="1200" y="3264"/>
                <a:ext cx="209" cy="51"/>
              </a:xfrm>
              <a:prstGeom prst="rect">
                <a:avLst/>
              </a:prstGeom>
              <a:noFill/>
              <a:ln w="9525">
                <a:noFill/>
                <a:miter lim="800000"/>
                <a:headEnd/>
                <a:tailEnd/>
              </a:ln>
            </p:spPr>
          </p:pic>
          <p:pic>
            <p:nvPicPr>
              <p:cNvPr id="35987" name="Picture 118" descr="25元件43"/>
              <p:cNvPicPr>
                <a:picLocks noChangeAspect="1" noChangeArrowheads="1"/>
              </p:cNvPicPr>
              <p:nvPr/>
            </p:nvPicPr>
            <p:blipFill>
              <a:blip r:embed="rId26" cstate="print"/>
              <a:srcRect/>
              <a:stretch>
                <a:fillRect/>
              </a:stretch>
            </p:blipFill>
            <p:spPr bwMode="auto">
              <a:xfrm>
                <a:off x="1008" y="3120"/>
                <a:ext cx="149" cy="48"/>
              </a:xfrm>
              <a:prstGeom prst="rect">
                <a:avLst/>
              </a:prstGeom>
              <a:noFill/>
              <a:ln w="9525">
                <a:noFill/>
                <a:miter lim="800000"/>
                <a:headEnd/>
                <a:tailEnd/>
              </a:ln>
            </p:spPr>
          </p:pic>
          <p:pic>
            <p:nvPicPr>
              <p:cNvPr id="35988" name="Picture 119" descr="25元件44"/>
              <p:cNvPicPr>
                <a:picLocks noChangeAspect="1" noChangeArrowheads="1"/>
              </p:cNvPicPr>
              <p:nvPr/>
            </p:nvPicPr>
            <p:blipFill>
              <a:blip r:embed="rId27" cstate="print"/>
              <a:srcRect/>
              <a:stretch>
                <a:fillRect/>
              </a:stretch>
            </p:blipFill>
            <p:spPr bwMode="auto">
              <a:xfrm>
                <a:off x="768" y="3120"/>
                <a:ext cx="149" cy="51"/>
              </a:xfrm>
              <a:prstGeom prst="rect">
                <a:avLst/>
              </a:prstGeom>
              <a:noFill/>
              <a:ln w="9525">
                <a:noFill/>
                <a:miter lim="800000"/>
                <a:headEnd/>
                <a:tailEnd/>
              </a:ln>
            </p:spPr>
          </p:pic>
          <p:pic>
            <p:nvPicPr>
              <p:cNvPr id="35989" name="Picture 120" descr="25元件45"/>
              <p:cNvPicPr>
                <a:picLocks noChangeAspect="1" noChangeArrowheads="1"/>
              </p:cNvPicPr>
              <p:nvPr/>
            </p:nvPicPr>
            <p:blipFill>
              <a:blip r:embed="rId28" cstate="print"/>
              <a:srcRect/>
              <a:stretch>
                <a:fillRect/>
              </a:stretch>
            </p:blipFill>
            <p:spPr bwMode="auto">
              <a:xfrm>
                <a:off x="576" y="3120"/>
                <a:ext cx="130" cy="48"/>
              </a:xfrm>
              <a:prstGeom prst="rect">
                <a:avLst/>
              </a:prstGeom>
              <a:noFill/>
              <a:ln w="9525">
                <a:noFill/>
                <a:miter lim="800000"/>
                <a:headEnd/>
                <a:tailEnd/>
              </a:ln>
            </p:spPr>
          </p:pic>
          <p:pic>
            <p:nvPicPr>
              <p:cNvPr id="35990" name="Picture 121" descr="25元件46"/>
              <p:cNvPicPr>
                <a:picLocks noChangeAspect="1" noChangeArrowheads="1"/>
              </p:cNvPicPr>
              <p:nvPr/>
            </p:nvPicPr>
            <p:blipFill>
              <a:blip r:embed="rId29" cstate="print"/>
              <a:srcRect/>
              <a:stretch>
                <a:fillRect/>
              </a:stretch>
            </p:blipFill>
            <p:spPr bwMode="auto">
              <a:xfrm>
                <a:off x="336" y="3120"/>
                <a:ext cx="174" cy="48"/>
              </a:xfrm>
              <a:prstGeom prst="rect">
                <a:avLst/>
              </a:prstGeom>
              <a:noFill/>
              <a:ln w="9525">
                <a:noFill/>
                <a:miter lim="800000"/>
                <a:headEnd/>
                <a:tailEnd/>
              </a:ln>
            </p:spPr>
          </p:pic>
          <p:pic>
            <p:nvPicPr>
              <p:cNvPr id="35991" name="Picture 122" descr="25元件48"/>
              <p:cNvPicPr>
                <a:picLocks noChangeAspect="1" noChangeArrowheads="1"/>
              </p:cNvPicPr>
              <p:nvPr/>
            </p:nvPicPr>
            <p:blipFill>
              <a:blip r:embed="rId30" cstate="print"/>
              <a:srcRect/>
              <a:stretch>
                <a:fillRect/>
              </a:stretch>
            </p:blipFill>
            <p:spPr bwMode="auto">
              <a:xfrm>
                <a:off x="912" y="3360"/>
                <a:ext cx="108" cy="54"/>
              </a:xfrm>
              <a:prstGeom prst="rect">
                <a:avLst/>
              </a:prstGeom>
              <a:noFill/>
              <a:ln w="9525">
                <a:noFill/>
                <a:miter lim="800000"/>
                <a:headEnd/>
                <a:tailEnd/>
              </a:ln>
            </p:spPr>
          </p:pic>
          <p:pic>
            <p:nvPicPr>
              <p:cNvPr id="35992" name="Picture 123" descr="25元件49"/>
              <p:cNvPicPr>
                <a:picLocks noChangeAspect="1" noChangeArrowheads="1"/>
              </p:cNvPicPr>
              <p:nvPr/>
            </p:nvPicPr>
            <p:blipFill>
              <a:blip r:embed="rId31" cstate="print"/>
              <a:srcRect/>
              <a:stretch>
                <a:fillRect/>
              </a:stretch>
            </p:blipFill>
            <p:spPr bwMode="auto">
              <a:xfrm>
                <a:off x="624" y="3360"/>
                <a:ext cx="103" cy="58"/>
              </a:xfrm>
              <a:prstGeom prst="rect">
                <a:avLst/>
              </a:prstGeom>
              <a:noFill/>
              <a:ln w="9525">
                <a:noFill/>
                <a:miter lim="800000"/>
                <a:headEnd/>
                <a:tailEnd/>
              </a:ln>
            </p:spPr>
          </p:pic>
          <p:pic>
            <p:nvPicPr>
              <p:cNvPr id="35993" name="Picture 124" descr="25元件50"/>
              <p:cNvPicPr>
                <a:picLocks noChangeAspect="1" noChangeArrowheads="1"/>
              </p:cNvPicPr>
              <p:nvPr/>
            </p:nvPicPr>
            <p:blipFill>
              <a:blip r:embed="rId32" cstate="print"/>
              <a:srcRect/>
              <a:stretch>
                <a:fillRect/>
              </a:stretch>
            </p:blipFill>
            <p:spPr bwMode="auto">
              <a:xfrm>
                <a:off x="384" y="3360"/>
                <a:ext cx="106" cy="60"/>
              </a:xfrm>
              <a:prstGeom prst="rect">
                <a:avLst/>
              </a:prstGeom>
              <a:noFill/>
              <a:ln w="9525">
                <a:noFill/>
                <a:miter lim="800000"/>
                <a:headEnd/>
                <a:tailEnd/>
              </a:ln>
            </p:spPr>
          </p:pic>
          <p:pic>
            <p:nvPicPr>
              <p:cNvPr id="35994" name="Picture 125" descr="25元件52"/>
              <p:cNvPicPr>
                <a:picLocks noChangeAspect="1" noChangeArrowheads="1"/>
              </p:cNvPicPr>
              <p:nvPr/>
            </p:nvPicPr>
            <p:blipFill>
              <a:blip r:embed="rId33"/>
              <a:srcRect/>
              <a:stretch>
                <a:fillRect/>
              </a:stretch>
            </p:blipFill>
            <p:spPr bwMode="auto">
              <a:xfrm flipH="1">
                <a:off x="591" y="3038"/>
                <a:ext cx="76" cy="8"/>
              </a:xfrm>
              <a:prstGeom prst="rect">
                <a:avLst/>
              </a:prstGeom>
              <a:noFill/>
              <a:ln w="9525">
                <a:noFill/>
                <a:miter lim="800000"/>
                <a:headEnd/>
                <a:tailEnd/>
              </a:ln>
            </p:spPr>
          </p:pic>
        </p:grpSp>
        <p:pic>
          <p:nvPicPr>
            <p:cNvPr id="35908" name="Picture 126" descr="24元件17"/>
            <p:cNvPicPr>
              <a:picLocks noChangeAspect="1" noChangeArrowheads="1"/>
            </p:cNvPicPr>
            <p:nvPr/>
          </p:nvPicPr>
          <p:blipFill>
            <a:blip r:embed="rId34" cstate="print"/>
            <a:srcRect/>
            <a:stretch>
              <a:fillRect/>
            </a:stretch>
          </p:blipFill>
          <p:spPr bwMode="auto">
            <a:xfrm>
              <a:off x="2790389" y="3983557"/>
              <a:ext cx="342969" cy="266754"/>
            </a:xfrm>
            <a:prstGeom prst="rect">
              <a:avLst/>
            </a:prstGeom>
            <a:noFill/>
            <a:ln w="9525">
              <a:noFill/>
              <a:miter lim="800000"/>
              <a:headEnd/>
              <a:tailEnd/>
            </a:ln>
          </p:spPr>
        </p:pic>
        <p:sp>
          <p:nvSpPr>
            <p:cNvPr id="35909" name="Text Box 127"/>
            <p:cNvSpPr txBox="1">
              <a:spLocks noChangeArrowheads="1"/>
            </p:cNvSpPr>
            <p:nvPr/>
          </p:nvSpPr>
          <p:spPr bwMode="auto">
            <a:xfrm>
              <a:off x="2729258" y="4152660"/>
              <a:ext cx="836902"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生产车间</a:t>
              </a:r>
              <a:r>
                <a:rPr lang="en-US" altLang="zh-CN" sz="900" b="1">
                  <a:latin typeface="微软雅黑" pitchFamily="34" charset="-122"/>
                  <a:ea typeface="微软雅黑" pitchFamily="34" charset="-122"/>
                </a:rPr>
                <a:t>1</a:t>
              </a:r>
            </a:p>
          </p:txBody>
        </p:sp>
        <p:pic>
          <p:nvPicPr>
            <p:cNvPr id="35910" name="Picture 128" descr="24元件17"/>
            <p:cNvPicPr>
              <a:picLocks noChangeAspect="1" noChangeArrowheads="1"/>
            </p:cNvPicPr>
            <p:nvPr/>
          </p:nvPicPr>
          <p:blipFill>
            <a:blip r:embed="rId34" cstate="print"/>
            <a:srcRect/>
            <a:stretch>
              <a:fillRect/>
            </a:stretch>
          </p:blipFill>
          <p:spPr bwMode="auto">
            <a:xfrm>
              <a:off x="2294990" y="3983557"/>
              <a:ext cx="342969" cy="236585"/>
            </a:xfrm>
            <a:prstGeom prst="rect">
              <a:avLst/>
            </a:prstGeom>
            <a:noFill/>
            <a:ln w="9525">
              <a:noFill/>
              <a:miter lim="800000"/>
              <a:headEnd/>
              <a:tailEnd/>
            </a:ln>
          </p:spPr>
        </p:pic>
        <p:sp>
          <p:nvSpPr>
            <p:cNvPr id="35911" name="Text Box 129"/>
            <p:cNvSpPr txBox="1">
              <a:spLocks noChangeArrowheads="1"/>
            </p:cNvSpPr>
            <p:nvPr/>
          </p:nvSpPr>
          <p:spPr bwMode="auto">
            <a:xfrm>
              <a:off x="2042161" y="4152661"/>
              <a:ext cx="772998"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生产车间</a:t>
              </a:r>
              <a:r>
                <a:rPr lang="en-US" altLang="zh-CN" sz="900" b="1">
                  <a:latin typeface="微软雅黑" pitchFamily="34" charset="-122"/>
                  <a:ea typeface="微软雅黑" pitchFamily="34" charset="-122"/>
                </a:rPr>
                <a:t>2</a:t>
              </a:r>
            </a:p>
          </p:txBody>
        </p:sp>
        <p:sp>
          <p:nvSpPr>
            <p:cNvPr id="257" name="AutoShape 130"/>
            <p:cNvSpPr>
              <a:spLocks noChangeArrowheads="1"/>
            </p:cNvSpPr>
            <p:nvPr/>
          </p:nvSpPr>
          <p:spPr bwMode="auto">
            <a:xfrm rot="20263716" flipH="1">
              <a:off x="556423" y="3349459"/>
              <a:ext cx="288873" cy="269886"/>
            </a:xfrm>
            <a:prstGeom prst="rightArrow">
              <a:avLst>
                <a:gd name="adj1" fmla="val 42500"/>
                <a:gd name="adj2" fmla="val 29225"/>
              </a:avLst>
            </a:prstGeom>
            <a:solidFill>
              <a:schemeClr val="accent6">
                <a:lumMod val="40000"/>
                <a:lumOff val="60000"/>
              </a:schemeClr>
            </a:solidFill>
            <a:ln w="9525">
              <a:noFill/>
              <a:miter lim="800000"/>
              <a:headEnd/>
              <a:tailEnd/>
            </a:ln>
            <a:effectLst/>
          </p:spPr>
          <p:txBody>
            <a:bodyPr wrap="none" anchor="ctr"/>
            <a:lstStyle/>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en-US" altLang="zh-CN" dirty="0">
                <a:solidFill>
                  <a:srgbClr val="FF0000"/>
                </a:solidFill>
                <a:latin typeface="微软雅黑" pitchFamily="34" charset="-122"/>
                <a:ea typeface="微软雅黑" pitchFamily="34" charset="-122"/>
              </a:endParaRPr>
            </a:p>
            <a:p>
              <a:pPr fontAlgn="auto">
                <a:spcBef>
                  <a:spcPts val="0"/>
                </a:spcBef>
                <a:spcAft>
                  <a:spcPts val="0"/>
                </a:spcAft>
                <a:defRPr/>
              </a:pPr>
              <a:endParaRPr lang="zh-CN" altLang="en-US" dirty="0">
                <a:solidFill>
                  <a:srgbClr val="FF0000"/>
                </a:solidFill>
                <a:latin typeface="微软雅黑" pitchFamily="34" charset="-122"/>
                <a:ea typeface="微软雅黑" pitchFamily="34" charset="-122"/>
              </a:endParaRPr>
            </a:p>
          </p:txBody>
        </p:sp>
        <p:pic>
          <p:nvPicPr>
            <p:cNvPr id="35914" name="Picture 139" descr="20元件11"/>
            <p:cNvPicPr>
              <a:picLocks noChangeAspect="1" noChangeArrowheads="1"/>
            </p:cNvPicPr>
            <p:nvPr/>
          </p:nvPicPr>
          <p:blipFill>
            <a:blip r:embed="rId10" cstate="print"/>
            <a:srcRect/>
            <a:stretch>
              <a:fillRect/>
            </a:stretch>
          </p:blipFill>
          <p:spPr bwMode="auto">
            <a:xfrm>
              <a:off x="862993" y="4946316"/>
              <a:ext cx="91690" cy="113909"/>
            </a:xfrm>
            <a:prstGeom prst="rect">
              <a:avLst/>
            </a:prstGeom>
            <a:noFill/>
            <a:ln w="9525">
              <a:noFill/>
              <a:miter lim="800000"/>
              <a:headEnd/>
              <a:tailEnd/>
            </a:ln>
          </p:spPr>
        </p:pic>
        <p:sp>
          <p:nvSpPr>
            <p:cNvPr id="35915" name="Text Box 140"/>
            <p:cNvSpPr txBox="1">
              <a:spLocks noChangeArrowheads="1"/>
            </p:cNvSpPr>
            <p:nvPr/>
          </p:nvSpPr>
          <p:spPr bwMode="auto">
            <a:xfrm>
              <a:off x="650873" y="5074041"/>
              <a:ext cx="626906" cy="230967"/>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办事处</a:t>
              </a:r>
            </a:p>
          </p:txBody>
        </p:sp>
        <p:sp>
          <p:nvSpPr>
            <p:cNvPr id="35916" name="Rectangle 146"/>
            <p:cNvSpPr>
              <a:spLocks noChangeArrowheads="1"/>
            </p:cNvSpPr>
            <p:nvPr/>
          </p:nvSpPr>
          <p:spPr bwMode="auto">
            <a:xfrm>
              <a:off x="1591177" y="4975943"/>
              <a:ext cx="466220" cy="309657"/>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物料清单</a:t>
              </a:r>
            </a:p>
            <a:p>
              <a:r>
                <a:rPr lang="zh-CN" altLang="en-US" sz="900">
                  <a:latin typeface="微软雅黑" pitchFamily="34" charset="-122"/>
                  <a:ea typeface="微软雅黑" pitchFamily="34" charset="-122"/>
                </a:rPr>
                <a:t>工艺路线</a:t>
              </a:r>
              <a:endParaRPr lang="en-US" altLang="zh-CN" sz="900">
                <a:latin typeface="微软雅黑" pitchFamily="34" charset="-122"/>
                <a:ea typeface="微软雅黑" pitchFamily="34" charset="-122"/>
              </a:endParaRPr>
            </a:p>
            <a:p>
              <a:r>
                <a:rPr lang="en-US" altLang="zh-CN" sz="900">
                  <a:latin typeface="微软雅黑" pitchFamily="34" charset="-122"/>
                  <a:ea typeface="微软雅黑" pitchFamily="34" charset="-122"/>
                </a:rPr>
                <a:t>ECN</a:t>
              </a:r>
              <a:endParaRPr lang="en-US" altLang="zh-CN" sz="900" b="1">
                <a:latin typeface="微软雅黑" pitchFamily="34" charset="-122"/>
                <a:ea typeface="微软雅黑" pitchFamily="34" charset="-122"/>
              </a:endParaRPr>
            </a:p>
          </p:txBody>
        </p:sp>
        <p:sp>
          <p:nvSpPr>
            <p:cNvPr id="35917" name="Rectangle 147"/>
            <p:cNvSpPr>
              <a:spLocks noChangeArrowheads="1"/>
            </p:cNvSpPr>
            <p:nvPr/>
          </p:nvSpPr>
          <p:spPr bwMode="auto">
            <a:xfrm>
              <a:off x="2480765" y="4575814"/>
              <a:ext cx="381076" cy="205623"/>
            </a:xfrm>
            <a:prstGeom prst="rect">
              <a:avLst/>
            </a:prstGeom>
            <a:noFill/>
            <a:ln w="9525">
              <a:noFill/>
              <a:miter lim="800000"/>
              <a:headEnd/>
              <a:tailEnd/>
            </a:ln>
          </p:spPr>
          <p:txBody>
            <a:bodyPr wrap="none" anchor="ctr"/>
            <a:lstStyle/>
            <a:p>
              <a:r>
                <a:rPr lang="en-US" altLang="zh-CN" sz="900">
                  <a:latin typeface="微软雅黑" pitchFamily="34" charset="-122"/>
                  <a:ea typeface="微软雅黑" pitchFamily="34" charset="-122"/>
                </a:rPr>
                <a:t>MES/JIT</a:t>
              </a:r>
            </a:p>
          </p:txBody>
        </p:sp>
        <p:sp>
          <p:nvSpPr>
            <p:cNvPr id="35918" name="Text Box 152"/>
            <p:cNvSpPr txBox="1">
              <a:spLocks noChangeArrowheads="1"/>
            </p:cNvSpPr>
            <p:nvPr/>
          </p:nvSpPr>
          <p:spPr bwMode="auto">
            <a:xfrm>
              <a:off x="169142" y="4371804"/>
              <a:ext cx="642928" cy="230832"/>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客 户</a:t>
              </a:r>
              <a:r>
                <a:rPr lang="en-US" altLang="zh-CN" sz="900" b="1">
                  <a:latin typeface="微软雅黑" pitchFamily="34" charset="-122"/>
                  <a:ea typeface="微软雅黑" pitchFamily="34" charset="-122"/>
                </a:rPr>
                <a:t>2</a:t>
              </a:r>
            </a:p>
          </p:txBody>
        </p:sp>
        <p:grpSp>
          <p:nvGrpSpPr>
            <p:cNvPr id="35919" name="Group 163"/>
            <p:cNvGrpSpPr>
              <a:grpSpLocks/>
            </p:cNvGrpSpPr>
            <p:nvPr/>
          </p:nvGrpSpPr>
          <p:grpSpPr bwMode="auto">
            <a:xfrm>
              <a:off x="3249274" y="4988640"/>
              <a:ext cx="1198009" cy="346937"/>
              <a:chOff x="3911" y="2663"/>
              <a:chExt cx="1509" cy="437"/>
            </a:xfrm>
          </p:grpSpPr>
          <p:pic>
            <p:nvPicPr>
              <p:cNvPr id="35973" name="Picture 165" descr="24元件18"/>
              <p:cNvPicPr>
                <a:picLocks noChangeAspect="1" noChangeArrowheads="1"/>
              </p:cNvPicPr>
              <p:nvPr/>
            </p:nvPicPr>
            <p:blipFill>
              <a:blip r:embed="rId35" cstate="print"/>
              <a:srcRect/>
              <a:stretch>
                <a:fillRect/>
              </a:stretch>
            </p:blipFill>
            <p:spPr bwMode="auto">
              <a:xfrm>
                <a:off x="3911" y="2724"/>
                <a:ext cx="297" cy="240"/>
              </a:xfrm>
              <a:prstGeom prst="rect">
                <a:avLst/>
              </a:prstGeom>
              <a:noFill/>
              <a:ln w="9525">
                <a:noFill/>
                <a:miter lim="800000"/>
                <a:headEnd/>
                <a:tailEnd/>
              </a:ln>
            </p:spPr>
          </p:pic>
          <p:sp>
            <p:nvSpPr>
              <p:cNvPr id="35974" name="Text Box 166"/>
              <p:cNvSpPr txBox="1">
                <a:spLocks noChangeArrowheads="1"/>
              </p:cNvSpPr>
              <p:nvPr/>
            </p:nvSpPr>
            <p:spPr bwMode="auto">
              <a:xfrm>
                <a:off x="4073" y="2663"/>
                <a:ext cx="708" cy="291"/>
              </a:xfrm>
              <a:prstGeom prst="rect">
                <a:avLst/>
              </a:prstGeom>
              <a:noFill/>
              <a:ln w="9525" algn="ctr">
                <a:noFill/>
                <a:miter lim="800000"/>
                <a:headEnd/>
                <a:tailEnd/>
              </a:ln>
            </p:spPr>
            <p:txBody>
              <a:bodyPr>
                <a:spAutoFit/>
              </a:bodyPr>
              <a:lstStyle/>
              <a:p>
                <a:r>
                  <a:rPr lang="zh-CN" altLang="en-US" sz="900" b="1">
                    <a:latin typeface="微软雅黑" pitchFamily="34" charset="-122"/>
                    <a:ea typeface="微软雅黑" pitchFamily="34" charset="-122"/>
                  </a:rPr>
                  <a:t>采购部</a:t>
                </a:r>
              </a:p>
            </p:txBody>
          </p:sp>
          <p:sp>
            <p:nvSpPr>
              <p:cNvPr id="35975" name="Rectangle 168"/>
              <p:cNvSpPr>
                <a:spLocks noChangeArrowheads="1"/>
              </p:cNvSpPr>
              <p:nvPr/>
            </p:nvSpPr>
            <p:spPr bwMode="auto">
              <a:xfrm rot="-197398">
                <a:off x="3918" y="2860"/>
                <a:ext cx="624" cy="240"/>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进口管理</a:t>
                </a:r>
              </a:p>
            </p:txBody>
          </p:sp>
          <p:sp>
            <p:nvSpPr>
              <p:cNvPr id="35976" name="Rectangle 168"/>
              <p:cNvSpPr>
                <a:spLocks noChangeArrowheads="1"/>
              </p:cNvSpPr>
              <p:nvPr/>
            </p:nvSpPr>
            <p:spPr bwMode="auto">
              <a:xfrm rot="-197398">
                <a:off x="4536" y="2815"/>
                <a:ext cx="884" cy="259"/>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供应商门户</a:t>
                </a:r>
              </a:p>
            </p:txBody>
          </p:sp>
        </p:grpSp>
        <p:sp>
          <p:nvSpPr>
            <p:cNvPr id="264" name="AutoShape 170"/>
            <p:cNvSpPr>
              <a:spLocks noChangeArrowheads="1"/>
            </p:cNvSpPr>
            <p:nvPr/>
          </p:nvSpPr>
          <p:spPr bwMode="auto">
            <a:xfrm rot="20280219" flipH="1">
              <a:off x="684987" y="3686023"/>
              <a:ext cx="936458" cy="269886"/>
            </a:xfrm>
            <a:prstGeom prst="rightArrow">
              <a:avLst>
                <a:gd name="adj1" fmla="val 42500"/>
                <a:gd name="adj2" fmla="val 102732"/>
              </a:avLst>
            </a:prstGeom>
            <a:solidFill>
              <a:schemeClr val="tx2">
                <a:lumMod val="20000"/>
                <a:lumOff val="80000"/>
              </a:schemeClr>
            </a:soli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pic>
          <p:nvPicPr>
            <p:cNvPr id="35972" name="Picture 49" descr="24元件14"/>
            <p:cNvPicPr>
              <a:picLocks noChangeAspect="1" noChangeArrowheads="1"/>
            </p:cNvPicPr>
            <p:nvPr/>
          </p:nvPicPr>
          <p:blipFill>
            <a:blip r:embed="rId36" cstate="print"/>
            <a:srcRect/>
            <a:stretch>
              <a:fillRect/>
            </a:stretch>
          </p:blipFill>
          <p:spPr bwMode="auto">
            <a:xfrm flipH="1">
              <a:off x="3695442" y="4279687"/>
              <a:ext cx="392984" cy="215281"/>
            </a:xfrm>
            <a:prstGeom prst="rect">
              <a:avLst/>
            </a:prstGeom>
            <a:noFill/>
            <a:ln w="9525">
              <a:noFill/>
              <a:miter lim="800000"/>
              <a:headEnd/>
              <a:tailEnd/>
            </a:ln>
          </p:spPr>
        </p:pic>
        <p:sp>
          <p:nvSpPr>
            <p:cNvPr id="35922" name="Rectangle 75"/>
            <p:cNvSpPr>
              <a:spLocks noChangeArrowheads="1"/>
            </p:cNvSpPr>
            <p:nvPr/>
          </p:nvSpPr>
          <p:spPr bwMode="auto">
            <a:xfrm rot="2769201">
              <a:off x="1667409" y="4460373"/>
              <a:ext cx="316769" cy="150843"/>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销售预测</a:t>
              </a:r>
            </a:p>
          </p:txBody>
        </p:sp>
        <p:sp>
          <p:nvSpPr>
            <p:cNvPr id="267" name="AutoShape 74"/>
            <p:cNvSpPr>
              <a:spLocks noChangeArrowheads="1"/>
            </p:cNvSpPr>
            <p:nvPr/>
          </p:nvSpPr>
          <p:spPr bwMode="auto">
            <a:xfrm>
              <a:off x="1718266" y="5102132"/>
              <a:ext cx="393630" cy="80965"/>
            </a:xfrm>
            <a:prstGeom prst="rightArrow">
              <a:avLst>
                <a:gd name="adj1" fmla="val 42500"/>
                <a:gd name="adj2" fmla="val 64250"/>
              </a:avLst>
            </a:prstGeom>
            <a:gradFill rotWithShape="1">
              <a:gsLst>
                <a:gs pos="0">
                  <a:schemeClr val="accent1">
                    <a:gamma/>
                    <a:shade val="75686"/>
                    <a:invGamma/>
                    <a:alpha val="77000"/>
                  </a:schemeClr>
                </a:gs>
                <a:gs pos="50000">
                  <a:schemeClr val="accent1">
                    <a:alpha val="17000"/>
                  </a:schemeClr>
                </a:gs>
                <a:gs pos="100000">
                  <a:schemeClr val="accent1">
                    <a:gamma/>
                    <a:shade val="75686"/>
                    <a:invGamma/>
                    <a:alpha val="77000"/>
                  </a:schemeClr>
                </a:gs>
              </a:gsLst>
              <a:lin ang="5400000" scaled="1"/>
            </a:gra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35924" name="Rectangle 83"/>
            <p:cNvSpPr>
              <a:spLocks noChangeArrowheads="1"/>
            </p:cNvSpPr>
            <p:nvPr/>
          </p:nvSpPr>
          <p:spPr bwMode="auto">
            <a:xfrm rot="-194208">
              <a:off x="701673" y="3550392"/>
              <a:ext cx="402978" cy="160580"/>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直送工位</a:t>
              </a:r>
            </a:p>
          </p:txBody>
        </p:sp>
        <p:pic>
          <p:nvPicPr>
            <p:cNvPr id="35925" name="Picture 5" descr="F:\公司项目\2012项目\周子涵\用友\PPT\王曼曼\新建文件夹\全面成本管理解决方案\图标\客户.png"/>
            <p:cNvPicPr>
              <a:picLocks noChangeAspect="1" noChangeArrowheads="1"/>
            </p:cNvPicPr>
            <p:nvPr/>
          </p:nvPicPr>
          <p:blipFill>
            <a:blip r:embed="rId37" cstate="print"/>
            <a:srcRect/>
            <a:stretch>
              <a:fillRect/>
            </a:stretch>
          </p:blipFill>
          <p:spPr bwMode="auto">
            <a:xfrm>
              <a:off x="251468" y="3411943"/>
              <a:ext cx="292159" cy="266753"/>
            </a:xfrm>
            <a:prstGeom prst="rect">
              <a:avLst/>
            </a:prstGeom>
            <a:noFill/>
            <a:ln w="9525">
              <a:noFill/>
              <a:miter lim="800000"/>
              <a:headEnd/>
              <a:tailEnd/>
            </a:ln>
          </p:spPr>
        </p:pic>
        <p:pic>
          <p:nvPicPr>
            <p:cNvPr id="35926" name="Picture 5" descr="F:\公司项目\2012项目\周子涵\用友\PPT\王曼曼\新建文件夹\全面成本管理解决方案\图标\客户.png"/>
            <p:cNvPicPr>
              <a:picLocks noChangeAspect="1" noChangeArrowheads="1"/>
            </p:cNvPicPr>
            <p:nvPr/>
          </p:nvPicPr>
          <p:blipFill>
            <a:blip r:embed="rId37" cstate="print"/>
            <a:srcRect/>
            <a:stretch>
              <a:fillRect/>
            </a:stretch>
          </p:blipFill>
          <p:spPr bwMode="auto">
            <a:xfrm>
              <a:off x="248485" y="4136760"/>
              <a:ext cx="292159" cy="266753"/>
            </a:xfrm>
            <a:prstGeom prst="rect">
              <a:avLst/>
            </a:prstGeom>
            <a:noFill/>
            <a:ln w="9525">
              <a:noFill/>
              <a:miter lim="800000"/>
              <a:headEnd/>
              <a:tailEnd/>
            </a:ln>
          </p:spPr>
        </p:pic>
        <p:pic>
          <p:nvPicPr>
            <p:cNvPr id="35927" name="Picture 6" descr="E:\素材\icon\图标\Icon\仓库.png"/>
            <p:cNvPicPr>
              <a:picLocks noChangeAspect="1" noChangeArrowheads="1"/>
            </p:cNvPicPr>
            <p:nvPr/>
          </p:nvPicPr>
          <p:blipFill>
            <a:blip r:embed="rId38" cstate="print"/>
            <a:srcRect/>
            <a:stretch>
              <a:fillRect/>
            </a:stretch>
          </p:blipFill>
          <p:spPr bwMode="auto">
            <a:xfrm>
              <a:off x="1580473" y="3211084"/>
              <a:ext cx="381076" cy="224677"/>
            </a:xfrm>
            <a:prstGeom prst="rect">
              <a:avLst/>
            </a:prstGeom>
            <a:noFill/>
            <a:ln w="9525">
              <a:noFill/>
              <a:miter lim="800000"/>
              <a:headEnd/>
              <a:tailEnd/>
            </a:ln>
          </p:spPr>
        </p:pic>
        <p:pic>
          <p:nvPicPr>
            <p:cNvPr id="35928" name="Picture 6" descr="E:\素材\icon\图标\Icon\仓库.png"/>
            <p:cNvPicPr>
              <a:picLocks noChangeAspect="1" noChangeArrowheads="1"/>
            </p:cNvPicPr>
            <p:nvPr/>
          </p:nvPicPr>
          <p:blipFill>
            <a:blip r:embed="rId39" cstate="print"/>
            <a:srcRect/>
            <a:stretch>
              <a:fillRect/>
            </a:stretch>
          </p:blipFill>
          <p:spPr bwMode="auto">
            <a:xfrm>
              <a:off x="3638285" y="3554846"/>
              <a:ext cx="258814" cy="152431"/>
            </a:xfrm>
            <a:prstGeom prst="rect">
              <a:avLst/>
            </a:prstGeom>
            <a:noFill/>
            <a:ln w="9525">
              <a:noFill/>
              <a:miter lim="800000"/>
              <a:headEnd/>
              <a:tailEnd/>
            </a:ln>
          </p:spPr>
        </p:pic>
        <p:pic>
          <p:nvPicPr>
            <p:cNvPr id="35929" name="Picture 6" descr="E:\素材\icon\图标\Icon\仓库.png"/>
            <p:cNvPicPr>
              <a:picLocks noChangeAspect="1" noChangeArrowheads="1"/>
            </p:cNvPicPr>
            <p:nvPr/>
          </p:nvPicPr>
          <p:blipFill>
            <a:blip r:embed="rId40" cstate="print"/>
            <a:srcRect/>
            <a:stretch>
              <a:fillRect/>
            </a:stretch>
          </p:blipFill>
          <p:spPr bwMode="auto">
            <a:xfrm>
              <a:off x="899160" y="3343885"/>
              <a:ext cx="211179" cy="124643"/>
            </a:xfrm>
            <a:prstGeom prst="rect">
              <a:avLst/>
            </a:prstGeom>
            <a:noFill/>
            <a:ln w="9525">
              <a:noFill/>
              <a:miter lim="800000"/>
              <a:headEnd/>
              <a:tailEnd/>
            </a:ln>
          </p:spPr>
        </p:pic>
        <p:pic>
          <p:nvPicPr>
            <p:cNvPr id="35930" name="Picture 7" descr="F:\公司项目\2012项目\周子涵\用友\PPT\王曼曼\新建文件夹\全面成本管理解决方案\图标\报检.png"/>
            <p:cNvPicPr>
              <a:picLocks noChangeAspect="1" noChangeArrowheads="1"/>
            </p:cNvPicPr>
            <p:nvPr/>
          </p:nvPicPr>
          <p:blipFill>
            <a:blip r:embed="rId41" cstate="print"/>
            <a:srcRect/>
            <a:stretch>
              <a:fillRect/>
            </a:stretch>
          </p:blipFill>
          <p:spPr bwMode="auto">
            <a:xfrm>
              <a:off x="2753306" y="3243374"/>
              <a:ext cx="261990" cy="269930"/>
            </a:xfrm>
            <a:prstGeom prst="rect">
              <a:avLst/>
            </a:prstGeom>
            <a:noFill/>
            <a:ln w="9525">
              <a:noFill/>
              <a:miter lim="800000"/>
              <a:headEnd/>
              <a:tailEnd/>
            </a:ln>
          </p:spPr>
        </p:pic>
        <p:sp>
          <p:nvSpPr>
            <p:cNvPr id="278" name="AutoShape 74"/>
            <p:cNvSpPr>
              <a:spLocks noChangeArrowheads="1"/>
            </p:cNvSpPr>
            <p:nvPr/>
          </p:nvSpPr>
          <p:spPr bwMode="auto">
            <a:xfrm>
              <a:off x="2802334" y="5094193"/>
              <a:ext cx="393630" cy="80966"/>
            </a:xfrm>
            <a:prstGeom prst="rightArrow">
              <a:avLst>
                <a:gd name="adj1" fmla="val 42500"/>
                <a:gd name="adj2" fmla="val 64250"/>
              </a:avLst>
            </a:prstGeom>
            <a:gradFill rotWithShape="1">
              <a:gsLst>
                <a:gs pos="0">
                  <a:schemeClr val="accent1">
                    <a:gamma/>
                    <a:shade val="75686"/>
                    <a:invGamma/>
                    <a:alpha val="77000"/>
                  </a:schemeClr>
                </a:gs>
                <a:gs pos="50000">
                  <a:schemeClr val="accent1">
                    <a:alpha val="17000"/>
                  </a:schemeClr>
                </a:gs>
                <a:gs pos="100000">
                  <a:schemeClr val="accent1">
                    <a:gamma/>
                    <a:shade val="75686"/>
                    <a:invGamma/>
                    <a:alpha val="77000"/>
                  </a:schemeClr>
                </a:gs>
              </a:gsLst>
              <a:lin ang="5400000" scaled="1"/>
            </a:gra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35932" name="Rectangle 83"/>
            <p:cNvSpPr>
              <a:spLocks noChangeArrowheads="1"/>
            </p:cNvSpPr>
            <p:nvPr/>
          </p:nvSpPr>
          <p:spPr bwMode="auto">
            <a:xfrm rot="-1397900">
              <a:off x="993947" y="3770549"/>
              <a:ext cx="320570" cy="127742"/>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销售发货</a:t>
              </a:r>
            </a:p>
          </p:txBody>
        </p:sp>
        <p:sp>
          <p:nvSpPr>
            <p:cNvPr id="35933" name="Rectangle 83"/>
            <p:cNvSpPr>
              <a:spLocks noChangeArrowheads="1"/>
            </p:cNvSpPr>
            <p:nvPr/>
          </p:nvSpPr>
          <p:spPr bwMode="auto">
            <a:xfrm rot="-194208">
              <a:off x="1091913" y="3367784"/>
              <a:ext cx="320570" cy="127742"/>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寄售调拨</a:t>
              </a:r>
            </a:p>
          </p:txBody>
        </p:sp>
        <p:sp>
          <p:nvSpPr>
            <p:cNvPr id="35934" name="Rectangle 85"/>
            <p:cNvSpPr>
              <a:spLocks noChangeArrowheads="1"/>
            </p:cNvSpPr>
            <p:nvPr/>
          </p:nvSpPr>
          <p:spPr bwMode="auto">
            <a:xfrm>
              <a:off x="3054269" y="3473062"/>
              <a:ext cx="319152" cy="179424"/>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进科检验</a:t>
              </a:r>
            </a:p>
          </p:txBody>
        </p:sp>
        <p:sp>
          <p:nvSpPr>
            <p:cNvPr id="282" name="AutoShape 74"/>
            <p:cNvSpPr>
              <a:spLocks noChangeArrowheads="1"/>
            </p:cNvSpPr>
            <p:nvPr/>
          </p:nvSpPr>
          <p:spPr bwMode="auto">
            <a:xfrm rot="20926950">
              <a:off x="532614" y="4278692"/>
              <a:ext cx="469816" cy="76203"/>
            </a:xfrm>
            <a:prstGeom prst="rightArrow">
              <a:avLst>
                <a:gd name="adj1" fmla="val 42500"/>
                <a:gd name="adj2" fmla="val 64250"/>
              </a:avLst>
            </a:prstGeom>
            <a:gradFill rotWithShape="1">
              <a:gsLst>
                <a:gs pos="0">
                  <a:schemeClr val="accent1">
                    <a:gamma/>
                    <a:shade val="75686"/>
                    <a:invGamma/>
                    <a:alpha val="77000"/>
                  </a:schemeClr>
                </a:gs>
                <a:gs pos="50000">
                  <a:schemeClr val="accent1">
                    <a:alpha val="17000"/>
                  </a:schemeClr>
                </a:gs>
                <a:gs pos="100000">
                  <a:schemeClr val="accent1">
                    <a:gamma/>
                    <a:shade val="75686"/>
                    <a:invGamma/>
                    <a:alpha val="77000"/>
                  </a:schemeClr>
                </a:gs>
              </a:gsLst>
              <a:lin ang="5400000" scaled="1"/>
            </a:gradFill>
            <a:ln w="9525">
              <a:noFill/>
              <a:miter lim="800000"/>
              <a:headEnd/>
              <a:tailEnd/>
            </a:ln>
            <a:effectLst/>
          </p:spPr>
          <p:txBody>
            <a:bodyPr wrap="none" anchor="ctr"/>
            <a:lstStyle/>
            <a:p>
              <a:pPr fontAlgn="auto">
                <a:spcBef>
                  <a:spcPts val="0"/>
                </a:spcBef>
                <a:spcAft>
                  <a:spcPts val="0"/>
                </a:spcAft>
                <a:defRPr/>
              </a:pPr>
              <a:endParaRPr lang="zh-CN" altLang="en-US">
                <a:solidFill>
                  <a:srgbClr val="FF0000"/>
                </a:solidFill>
                <a:latin typeface="微软雅黑" pitchFamily="34" charset="-122"/>
                <a:ea typeface="微软雅黑" pitchFamily="34" charset="-122"/>
              </a:endParaRPr>
            </a:p>
          </p:txBody>
        </p:sp>
        <p:sp>
          <p:nvSpPr>
            <p:cNvPr id="35937" name="Rectangle 83"/>
            <p:cNvSpPr>
              <a:spLocks noChangeArrowheads="1"/>
            </p:cNvSpPr>
            <p:nvPr/>
          </p:nvSpPr>
          <p:spPr bwMode="auto">
            <a:xfrm rot="-1826048">
              <a:off x="422995" y="3402347"/>
              <a:ext cx="402978" cy="160580"/>
            </a:xfrm>
            <a:prstGeom prst="rect">
              <a:avLst/>
            </a:prstGeom>
            <a:noFill/>
            <a:ln w="9525">
              <a:noFill/>
              <a:miter lim="800000"/>
              <a:headEnd/>
              <a:tailEnd/>
            </a:ln>
          </p:spPr>
          <p:txBody>
            <a:bodyPr wrap="none" anchor="ctr"/>
            <a:lstStyle/>
            <a:p>
              <a:r>
                <a:rPr lang="zh-CN" altLang="en-US" sz="900">
                  <a:latin typeface="微软雅黑" pitchFamily="34" charset="-122"/>
                  <a:ea typeface="微软雅黑" pitchFamily="34" charset="-122"/>
                </a:rPr>
                <a:t>售前销售</a:t>
              </a:r>
            </a:p>
          </p:txBody>
        </p:sp>
        <p:sp>
          <p:nvSpPr>
            <p:cNvPr id="35938" name="TextBox 187"/>
            <p:cNvSpPr txBox="1">
              <a:spLocks noChangeArrowheads="1"/>
            </p:cNvSpPr>
            <p:nvPr/>
          </p:nvSpPr>
          <p:spPr bwMode="auto">
            <a:xfrm>
              <a:off x="1236615" y="5080947"/>
              <a:ext cx="533400" cy="507831"/>
            </a:xfrm>
            <a:prstGeom prst="rect">
              <a:avLst/>
            </a:prstGeom>
            <a:noFill/>
            <a:ln w="9525">
              <a:noFill/>
              <a:miter lim="800000"/>
              <a:headEnd/>
              <a:tailEnd/>
            </a:ln>
          </p:spPr>
          <p:txBody>
            <a:bodyPr>
              <a:spAutoFit/>
            </a:bodyPr>
            <a:lstStyle/>
            <a:p>
              <a:r>
                <a:rPr lang="en-US" altLang="zh-CN" sz="900">
                  <a:latin typeface="微软雅黑" pitchFamily="34" charset="-122"/>
                  <a:ea typeface="微软雅黑" pitchFamily="34" charset="-122"/>
                </a:rPr>
                <a:t>CAD/PDM/CAPP</a:t>
              </a:r>
            </a:p>
          </p:txBody>
        </p:sp>
        <p:grpSp>
          <p:nvGrpSpPr>
            <p:cNvPr id="35939" name="组合 2"/>
            <p:cNvGrpSpPr>
              <a:grpSpLocks/>
            </p:cNvGrpSpPr>
            <p:nvPr/>
          </p:nvGrpSpPr>
          <p:grpSpPr bwMode="auto">
            <a:xfrm>
              <a:off x="371476" y="5454274"/>
              <a:ext cx="4171482" cy="927436"/>
              <a:chOff x="115782" y="5398338"/>
              <a:chExt cx="4682869" cy="1041132"/>
            </a:xfrm>
          </p:grpSpPr>
          <p:sp>
            <p:nvSpPr>
              <p:cNvPr id="35940" name="Text Box 21"/>
              <p:cNvSpPr txBox="1">
                <a:spLocks noChangeArrowheads="1"/>
              </p:cNvSpPr>
              <p:nvPr/>
            </p:nvSpPr>
            <p:spPr bwMode="auto">
              <a:xfrm rot="-487806">
                <a:off x="3461580" y="5398338"/>
                <a:ext cx="502545" cy="646331"/>
              </a:xfrm>
              <a:prstGeom prst="rect">
                <a:avLst/>
              </a:prstGeom>
              <a:noFill/>
              <a:ln w="9525" algn="ctr">
                <a:noFill/>
                <a:miter lim="800000"/>
                <a:headEnd/>
                <a:tailEnd/>
              </a:ln>
            </p:spPr>
            <p:txBody>
              <a:bodyPr>
                <a:spAutoFit/>
              </a:bodyPr>
              <a:lstStyle/>
              <a:p>
                <a:r>
                  <a:rPr lang="zh-CN" altLang="en-US" sz="1200">
                    <a:solidFill>
                      <a:schemeClr val="bg1"/>
                    </a:solidFill>
                    <a:latin typeface="微软雅黑" pitchFamily="34" charset="-122"/>
                    <a:ea typeface="微软雅黑" pitchFamily="34" charset="-122"/>
                  </a:rPr>
                  <a:t>人力资源部</a:t>
                </a:r>
              </a:p>
            </p:txBody>
          </p:sp>
          <p:pic>
            <p:nvPicPr>
              <p:cNvPr id="35941" name="Picture 8" descr="E:\yinfeifei\2012年工作项目\UFIDA用友 2012\用友 王曼曼\20120223 信息化企业从U8AIO开始PPT美化\2png图\未标题-21.png"/>
              <p:cNvPicPr>
                <a:picLocks noChangeAspect="1" noChangeArrowheads="1"/>
              </p:cNvPicPr>
              <p:nvPr/>
            </p:nvPicPr>
            <p:blipFill>
              <a:blip r:embed="rId42" cstate="print"/>
              <a:srcRect/>
              <a:stretch>
                <a:fillRect/>
              </a:stretch>
            </p:blipFill>
            <p:spPr bwMode="auto">
              <a:xfrm>
                <a:off x="1835696" y="5472410"/>
                <a:ext cx="1282766" cy="928390"/>
              </a:xfrm>
              <a:prstGeom prst="rect">
                <a:avLst/>
              </a:prstGeom>
              <a:noFill/>
              <a:ln w="9525">
                <a:noFill/>
                <a:miter lim="800000"/>
                <a:headEnd/>
                <a:tailEnd/>
              </a:ln>
            </p:spPr>
          </p:pic>
          <p:pic>
            <p:nvPicPr>
              <p:cNvPr id="35942" name="Picture 9" descr="E:\yinfeifei\2012年工作项目\UFIDA用友 2012\用友 王曼曼\20120223 信息化企业从U8AIO开始PPT美化\2png图\未标题-22.png"/>
              <p:cNvPicPr>
                <a:picLocks noChangeAspect="1" noChangeArrowheads="1"/>
              </p:cNvPicPr>
              <p:nvPr/>
            </p:nvPicPr>
            <p:blipFill>
              <a:blip r:embed="rId43" cstate="print"/>
              <a:srcRect/>
              <a:stretch>
                <a:fillRect/>
              </a:stretch>
            </p:blipFill>
            <p:spPr bwMode="auto">
              <a:xfrm>
                <a:off x="115782" y="5472410"/>
                <a:ext cx="1282766" cy="928390"/>
              </a:xfrm>
              <a:prstGeom prst="rect">
                <a:avLst/>
              </a:prstGeom>
              <a:noFill/>
              <a:ln w="9525">
                <a:noFill/>
                <a:miter lim="800000"/>
                <a:headEnd/>
                <a:tailEnd/>
              </a:ln>
            </p:spPr>
          </p:pic>
          <p:pic>
            <p:nvPicPr>
              <p:cNvPr id="35943" name="Picture 10" descr="E:\yinfeifei\2012年工作项目\UFIDA用友 2012\用友 王曼曼\20120223 信息化企业从U8AIO开始PPT美化\2png图\未标题-23.png"/>
              <p:cNvPicPr>
                <a:picLocks noChangeAspect="1" noChangeArrowheads="1"/>
              </p:cNvPicPr>
              <p:nvPr/>
            </p:nvPicPr>
            <p:blipFill>
              <a:blip r:embed="rId44" cstate="print"/>
              <a:srcRect/>
              <a:stretch>
                <a:fillRect/>
              </a:stretch>
            </p:blipFill>
            <p:spPr bwMode="auto">
              <a:xfrm>
                <a:off x="3491880" y="5472410"/>
                <a:ext cx="1282766" cy="928390"/>
              </a:xfrm>
              <a:prstGeom prst="rect">
                <a:avLst/>
              </a:prstGeom>
              <a:noFill/>
              <a:ln w="9525">
                <a:noFill/>
                <a:miter lim="800000"/>
                <a:headEnd/>
                <a:tailEnd/>
              </a:ln>
            </p:spPr>
          </p:pic>
          <p:grpSp>
            <p:nvGrpSpPr>
              <p:cNvPr id="35944" name="Group 10"/>
              <p:cNvGrpSpPr>
                <a:grpSpLocks/>
              </p:cNvGrpSpPr>
              <p:nvPr/>
            </p:nvGrpSpPr>
            <p:grpSpPr bwMode="auto">
              <a:xfrm rot="439894">
                <a:off x="898296" y="5734095"/>
                <a:ext cx="215795" cy="262979"/>
                <a:chOff x="672" y="2400"/>
                <a:chExt cx="882" cy="1056"/>
              </a:xfrm>
            </p:grpSpPr>
            <p:pic>
              <p:nvPicPr>
                <p:cNvPr id="35969" name="Picture 11" descr="Server01"/>
                <p:cNvPicPr>
                  <a:picLocks noChangeAspect="1" noChangeArrowheads="1"/>
                </p:cNvPicPr>
                <p:nvPr/>
              </p:nvPicPr>
              <p:blipFill>
                <a:blip r:embed="rId45" cstate="print"/>
                <a:srcRect/>
                <a:stretch>
                  <a:fillRect/>
                </a:stretch>
              </p:blipFill>
              <p:spPr bwMode="auto">
                <a:xfrm>
                  <a:off x="672" y="2400"/>
                  <a:ext cx="781" cy="918"/>
                </a:xfrm>
                <a:prstGeom prst="rect">
                  <a:avLst/>
                </a:prstGeom>
                <a:noFill/>
                <a:ln w="9525">
                  <a:noFill/>
                  <a:miter lim="800000"/>
                  <a:headEnd/>
                  <a:tailEnd/>
                </a:ln>
              </p:spPr>
            </p:pic>
            <p:pic>
              <p:nvPicPr>
                <p:cNvPr id="35970" name="Picture 12" descr="Database01"/>
                <p:cNvPicPr>
                  <a:picLocks noChangeAspect="1" noChangeArrowheads="1"/>
                </p:cNvPicPr>
                <p:nvPr/>
              </p:nvPicPr>
              <p:blipFill>
                <a:blip r:embed="rId46" cstate="print"/>
                <a:srcRect/>
                <a:stretch>
                  <a:fillRect/>
                </a:stretch>
              </p:blipFill>
              <p:spPr bwMode="auto">
                <a:xfrm>
                  <a:off x="960" y="2976"/>
                  <a:ext cx="594" cy="480"/>
                </a:xfrm>
                <a:prstGeom prst="rect">
                  <a:avLst/>
                </a:prstGeom>
                <a:noFill/>
                <a:ln w="9525">
                  <a:noFill/>
                  <a:miter lim="800000"/>
                  <a:headEnd/>
                  <a:tailEnd/>
                </a:ln>
              </p:spPr>
            </p:pic>
          </p:grpSp>
          <p:pic>
            <p:nvPicPr>
              <p:cNvPr id="35945" name="Picture 9" descr="b5"/>
              <p:cNvPicPr>
                <a:picLocks noChangeAspect="1" noChangeArrowheads="1"/>
              </p:cNvPicPr>
              <p:nvPr/>
            </p:nvPicPr>
            <p:blipFill>
              <a:blip r:embed="rId47" cstate="print"/>
              <a:srcRect/>
              <a:stretch>
                <a:fillRect/>
              </a:stretch>
            </p:blipFill>
            <p:spPr bwMode="auto">
              <a:xfrm rot="439894">
                <a:off x="477053" y="5748852"/>
                <a:ext cx="455429" cy="393192"/>
              </a:xfrm>
              <a:prstGeom prst="rect">
                <a:avLst/>
              </a:prstGeom>
              <a:noFill/>
              <a:ln w="9525">
                <a:noFill/>
                <a:miter lim="800000"/>
                <a:headEnd/>
                <a:tailEnd/>
              </a:ln>
            </p:spPr>
          </p:pic>
          <p:sp>
            <p:nvSpPr>
              <p:cNvPr id="35946" name="Text Box 13"/>
              <p:cNvSpPr txBox="1">
                <a:spLocks noChangeArrowheads="1"/>
              </p:cNvSpPr>
              <p:nvPr/>
            </p:nvSpPr>
            <p:spPr bwMode="auto">
              <a:xfrm>
                <a:off x="326809" y="6145789"/>
                <a:ext cx="860713" cy="293681"/>
              </a:xfrm>
              <a:prstGeom prst="rect">
                <a:avLst/>
              </a:prstGeom>
              <a:noFill/>
              <a:ln w="9525" algn="ctr">
                <a:noFill/>
                <a:miter lim="800000"/>
                <a:headEnd/>
                <a:tailEnd/>
              </a:ln>
            </p:spPr>
            <p:txBody>
              <a:bodyPr>
                <a:spAutoFit/>
              </a:bodyPr>
              <a:lstStyle/>
              <a:p>
                <a:pPr algn="ctr"/>
                <a:r>
                  <a:rPr lang="zh-CN" altLang="en-US" sz="1100" b="1">
                    <a:solidFill>
                      <a:schemeClr val="bg1"/>
                    </a:solidFill>
                    <a:ea typeface="微软雅黑" pitchFamily="34" charset="-122"/>
                  </a:rPr>
                  <a:t>行政部</a:t>
                </a:r>
              </a:p>
            </p:txBody>
          </p:sp>
          <p:grpSp>
            <p:nvGrpSpPr>
              <p:cNvPr id="35947" name="Group 15"/>
              <p:cNvGrpSpPr>
                <a:grpSpLocks noChangeAspect="1"/>
              </p:cNvGrpSpPr>
              <p:nvPr/>
            </p:nvGrpSpPr>
            <p:grpSpPr bwMode="auto">
              <a:xfrm rot="-487806">
                <a:off x="3572606" y="5467247"/>
                <a:ext cx="214219" cy="269893"/>
                <a:chOff x="672" y="2400"/>
                <a:chExt cx="882" cy="1056"/>
              </a:xfrm>
            </p:grpSpPr>
            <p:pic>
              <p:nvPicPr>
                <p:cNvPr id="35967" name="Picture 16" descr="Server01"/>
                <p:cNvPicPr>
                  <a:picLocks noChangeAspect="1" noChangeArrowheads="1"/>
                </p:cNvPicPr>
                <p:nvPr/>
              </p:nvPicPr>
              <p:blipFill>
                <a:blip r:embed="rId48" cstate="print"/>
                <a:srcRect/>
                <a:stretch>
                  <a:fillRect/>
                </a:stretch>
              </p:blipFill>
              <p:spPr bwMode="auto">
                <a:xfrm>
                  <a:off x="672" y="2400"/>
                  <a:ext cx="781" cy="918"/>
                </a:xfrm>
                <a:prstGeom prst="rect">
                  <a:avLst/>
                </a:prstGeom>
                <a:noFill/>
                <a:ln w="9525">
                  <a:noFill/>
                  <a:miter lim="800000"/>
                  <a:headEnd/>
                  <a:tailEnd/>
                </a:ln>
              </p:spPr>
            </p:pic>
            <p:pic>
              <p:nvPicPr>
                <p:cNvPr id="35968" name="Picture 17" descr="Database01"/>
                <p:cNvPicPr>
                  <a:picLocks noChangeAspect="1" noChangeArrowheads="1"/>
                </p:cNvPicPr>
                <p:nvPr/>
              </p:nvPicPr>
              <p:blipFill>
                <a:blip r:embed="rId49" cstate="print"/>
                <a:srcRect/>
                <a:stretch>
                  <a:fillRect/>
                </a:stretch>
              </p:blipFill>
              <p:spPr bwMode="auto">
                <a:xfrm>
                  <a:off x="960" y="2976"/>
                  <a:ext cx="594" cy="480"/>
                </a:xfrm>
                <a:prstGeom prst="rect">
                  <a:avLst/>
                </a:prstGeom>
                <a:noFill/>
                <a:ln w="9525">
                  <a:noFill/>
                  <a:miter lim="800000"/>
                  <a:headEnd/>
                  <a:tailEnd/>
                </a:ln>
              </p:spPr>
            </p:pic>
          </p:grpSp>
          <p:pic>
            <p:nvPicPr>
              <p:cNvPr id="35948" name="Picture 18" descr="b5"/>
              <p:cNvPicPr>
                <a:picLocks noChangeAspect="1" noChangeArrowheads="1"/>
              </p:cNvPicPr>
              <p:nvPr/>
            </p:nvPicPr>
            <p:blipFill>
              <a:blip r:embed="rId50" cstate="print"/>
              <a:srcRect/>
              <a:stretch>
                <a:fillRect/>
              </a:stretch>
            </p:blipFill>
            <p:spPr bwMode="auto">
              <a:xfrm rot="-487806">
                <a:off x="3903012" y="5492663"/>
                <a:ext cx="439332" cy="393341"/>
              </a:xfrm>
              <a:prstGeom prst="rect">
                <a:avLst/>
              </a:prstGeom>
              <a:noFill/>
              <a:ln w="9525">
                <a:noFill/>
                <a:miter lim="800000"/>
                <a:headEnd/>
                <a:tailEnd/>
              </a:ln>
            </p:spPr>
          </p:pic>
          <p:pic>
            <p:nvPicPr>
              <p:cNvPr id="35949" name="Picture 19" descr="b5"/>
              <p:cNvPicPr>
                <a:picLocks noChangeAspect="1" noChangeArrowheads="1"/>
              </p:cNvPicPr>
              <p:nvPr/>
            </p:nvPicPr>
            <p:blipFill>
              <a:blip r:embed="rId50" cstate="print"/>
              <a:srcRect/>
              <a:stretch>
                <a:fillRect/>
              </a:stretch>
            </p:blipFill>
            <p:spPr bwMode="auto">
              <a:xfrm rot="-487806">
                <a:off x="3684972" y="5745654"/>
                <a:ext cx="439332" cy="393341"/>
              </a:xfrm>
              <a:prstGeom prst="rect">
                <a:avLst/>
              </a:prstGeom>
              <a:noFill/>
              <a:ln w="9525">
                <a:noFill/>
                <a:miter lim="800000"/>
                <a:headEnd/>
                <a:tailEnd/>
              </a:ln>
            </p:spPr>
          </p:pic>
          <p:sp>
            <p:nvSpPr>
              <p:cNvPr id="35950" name="Text Box 21"/>
              <p:cNvSpPr txBox="1">
                <a:spLocks noChangeArrowheads="1"/>
              </p:cNvSpPr>
              <p:nvPr/>
            </p:nvSpPr>
            <p:spPr bwMode="auto">
              <a:xfrm>
                <a:off x="3491881" y="6145789"/>
                <a:ext cx="1268963" cy="293681"/>
              </a:xfrm>
              <a:prstGeom prst="rect">
                <a:avLst/>
              </a:prstGeom>
              <a:noFill/>
              <a:ln w="9525" algn="ctr">
                <a:noFill/>
                <a:miter lim="800000"/>
                <a:headEnd/>
                <a:tailEnd/>
              </a:ln>
            </p:spPr>
            <p:txBody>
              <a:bodyPr>
                <a:spAutoFit/>
              </a:bodyPr>
              <a:lstStyle/>
              <a:p>
                <a:pPr algn="ctr"/>
                <a:r>
                  <a:rPr lang="zh-CN" altLang="en-US" sz="1100" b="1">
                    <a:solidFill>
                      <a:schemeClr val="bg1"/>
                    </a:solidFill>
                    <a:ea typeface="微软雅黑" pitchFamily="34" charset="-122"/>
                  </a:rPr>
                  <a:t>人力资源部</a:t>
                </a:r>
              </a:p>
            </p:txBody>
          </p:sp>
          <p:pic>
            <p:nvPicPr>
              <p:cNvPr id="35951" name="Picture 52" descr="white bar with faded ends"/>
              <p:cNvPicPr>
                <a:picLocks noChangeAspect="1" noChangeArrowheads="1"/>
              </p:cNvPicPr>
              <p:nvPr/>
            </p:nvPicPr>
            <p:blipFill>
              <a:blip r:embed="rId51" cstate="print"/>
              <a:srcRect/>
              <a:stretch>
                <a:fillRect/>
              </a:stretch>
            </p:blipFill>
            <p:spPr bwMode="auto">
              <a:xfrm rot="277321">
                <a:off x="754856" y="6012441"/>
                <a:ext cx="1888039" cy="89561"/>
              </a:xfrm>
              <a:prstGeom prst="rect">
                <a:avLst/>
              </a:prstGeom>
              <a:noFill/>
              <a:ln w="9525">
                <a:noFill/>
                <a:miter lim="800000"/>
                <a:headEnd/>
                <a:tailEnd/>
              </a:ln>
            </p:spPr>
          </p:pic>
          <p:pic>
            <p:nvPicPr>
              <p:cNvPr id="35952" name="Picture 53" descr="white bar with faded ends"/>
              <p:cNvPicPr>
                <a:picLocks noChangeAspect="1" noChangeArrowheads="1"/>
              </p:cNvPicPr>
              <p:nvPr/>
            </p:nvPicPr>
            <p:blipFill>
              <a:blip r:embed="rId52" cstate="print"/>
              <a:srcRect/>
              <a:stretch>
                <a:fillRect/>
              </a:stretch>
            </p:blipFill>
            <p:spPr bwMode="auto">
              <a:xfrm>
                <a:off x="1962709" y="5907147"/>
                <a:ext cx="678967" cy="53252"/>
              </a:xfrm>
              <a:prstGeom prst="rect">
                <a:avLst/>
              </a:prstGeom>
              <a:noFill/>
              <a:ln w="9525">
                <a:noFill/>
                <a:miter lim="800000"/>
                <a:headEnd/>
                <a:tailEnd/>
              </a:ln>
            </p:spPr>
          </p:pic>
          <p:pic>
            <p:nvPicPr>
              <p:cNvPr id="35953" name="Picture 54" descr="white bar with faded ends"/>
              <p:cNvPicPr>
                <a:picLocks noChangeAspect="1" noChangeArrowheads="1"/>
              </p:cNvPicPr>
              <p:nvPr/>
            </p:nvPicPr>
            <p:blipFill>
              <a:blip r:embed="rId51" cstate="print"/>
              <a:srcRect/>
              <a:stretch>
                <a:fillRect/>
              </a:stretch>
            </p:blipFill>
            <p:spPr bwMode="auto">
              <a:xfrm rot="21094340" flipV="1">
                <a:off x="2587214" y="5974923"/>
                <a:ext cx="1707706" cy="68986"/>
              </a:xfrm>
              <a:prstGeom prst="rect">
                <a:avLst/>
              </a:prstGeom>
              <a:noFill/>
              <a:ln w="9525">
                <a:noFill/>
                <a:miter lim="800000"/>
                <a:headEnd/>
                <a:tailEnd/>
              </a:ln>
            </p:spPr>
          </p:pic>
          <p:pic>
            <p:nvPicPr>
              <p:cNvPr id="35954" name="Picture 55" descr="white bar with faded ends"/>
              <p:cNvPicPr>
                <a:picLocks noChangeAspect="1" noChangeArrowheads="1"/>
              </p:cNvPicPr>
              <p:nvPr/>
            </p:nvPicPr>
            <p:blipFill>
              <a:blip r:embed="rId51" cstate="print"/>
              <a:srcRect/>
              <a:stretch>
                <a:fillRect/>
              </a:stretch>
            </p:blipFill>
            <p:spPr bwMode="auto">
              <a:xfrm rot="21175417" flipV="1">
                <a:off x="2607789" y="5695348"/>
                <a:ext cx="1535847" cy="58093"/>
              </a:xfrm>
              <a:prstGeom prst="rect">
                <a:avLst/>
              </a:prstGeom>
              <a:noFill/>
              <a:ln w="9525">
                <a:noFill/>
                <a:miter lim="800000"/>
                <a:headEnd/>
                <a:tailEnd/>
              </a:ln>
            </p:spPr>
          </p:pic>
          <p:grpSp>
            <p:nvGrpSpPr>
              <p:cNvPr id="35955" name="Group 56"/>
              <p:cNvGrpSpPr>
                <a:grpSpLocks/>
              </p:cNvGrpSpPr>
              <p:nvPr/>
            </p:nvGrpSpPr>
            <p:grpSpPr bwMode="auto">
              <a:xfrm>
                <a:off x="2035326" y="5576740"/>
                <a:ext cx="211799" cy="255370"/>
                <a:chOff x="672" y="2400"/>
                <a:chExt cx="882" cy="1056"/>
              </a:xfrm>
            </p:grpSpPr>
            <p:pic>
              <p:nvPicPr>
                <p:cNvPr id="35965" name="Picture 57" descr="Server01"/>
                <p:cNvPicPr>
                  <a:picLocks noChangeAspect="1" noChangeArrowheads="1"/>
                </p:cNvPicPr>
                <p:nvPr/>
              </p:nvPicPr>
              <p:blipFill>
                <a:blip r:embed="rId53" cstate="print"/>
                <a:srcRect/>
                <a:stretch>
                  <a:fillRect/>
                </a:stretch>
              </p:blipFill>
              <p:spPr bwMode="auto">
                <a:xfrm>
                  <a:off x="672" y="2400"/>
                  <a:ext cx="781" cy="918"/>
                </a:xfrm>
                <a:prstGeom prst="rect">
                  <a:avLst/>
                </a:prstGeom>
                <a:noFill/>
                <a:ln w="9525">
                  <a:noFill/>
                  <a:miter lim="800000"/>
                  <a:headEnd/>
                  <a:tailEnd/>
                </a:ln>
              </p:spPr>
            </p:pic>
            <p:pic>
              <p:nvPicPr>
                <p:cNvPr id="35966" name="Picture 58" descr="Database01"/>
                <p:cNvPicPr>
                  <a:picLocks noChangeAspect="1" noChangeArrowheads="1"/>
                </p:cNvPicPr>
                <p:nvPr/>
              </p:nvPicPr>
              <p:blipFill>
                <a:blip r:embed="rId54" cstate="print"/>
                <a:srcRect/>
                <a:stretch>
                  <a:fillRect/>
                </a:stretch>
              </p:blipFill>
              <p:spPr bwMode="auto">
                <a:xfrm>
                  <a:off x="960" y="2976"/>
                  <a:ext cx="594" cy="480"/>
                </a:xfrm>
                <a:prstGeom prst="rect">
                  <a:avLst/>
                </a:prstGeom>
                <a:noFill/>
                <a:ln w="9525">
                  <a:noFill/>
                  <a:miter lim="800000"/>
                  <a:headEnd/>
                  <a:tailEnd/>
                </a:ln>
              </p:spPr>
            </p:pic>
          </p:grpSp>
          <p:grpSp>
            <p:nvGrpSpPr>
              <p:cNvPr id="35956" name="Group 59"/>
              <p:cNvGrpSpPr>
                <a:grpSpLocks noChangeAspect="1"/>
              </p:cNvGrpSpPr>
              <p:nvPr/>
            </p:nvGrpSpPr>
            <p:grpSpPr bwMode="auto">
              <a:xfrm>
                <a:off x="2485551" y="5571899"/>
                <a:ext cx="214219" cy="256580"/>
                <a:chOff x="672" y="2400"/>
                <a:chExt cx="882" cy="1056"/>
              </a:xfrm>
            </p:grpSpPr>
            <p:pic>
              <p:nvPicPr>
                <p:cNvPr id="35963" name="Picture 60" descr="Server01"/>
                <p:cNvPicPr>
                  <a:picLocks noChangeAspect="1" noChangeArrowheads="1"/>
                </p:cNvPicPr>
                <p:nvPr/>
              </p:nvPicPr>
              <p:blipFill>
                <a:blip r:embed="rId55" cstate="print"/>
                <a:srcRect/>
                <a:stretch>
                  <a:fillRect/>
                </a:stretch>
              </p:blipFill>
              <p:spPr bwMode="auto">
                <a:xfrm>
                  <a:off x="672" y="2400"/>
                  <a:ext cx="781" cy="918"/>
                </a:xfrm>
                <a:prstGeom prst="rect">
                  <a:avLst/>
                </a:prstGeom>
                <a:noFill/>
                <a:ln w="9525">
                  <a:noFill/>
                  <a:miter lim="800000"/>
                  <a:headEnd/>
                  <a:tailEnd/>
                </a:ln>
              </p:spPr>
            </p:pic>
            <p:pic>
              <p:nvPicPr>
                <p:cNvPr id="35964" name="Picture 61" descr="Database01"/>
                <p:cNvPicPr>
                  <a:picLocks noChangeAspect="1" noChangeArrowheads="1"/>
                </p:cNvPicPr>
                <p:nvPr/>
              </p:nvPicPr>
              <p:blipFill>
                <a:blip r:embed="rId56" cstate="print"/>
                <a:srcRect/>
                <a:stretch>
                  <a:fillRect/>
                </a:stretch>
              </p:blipFill>
              <p:spPr bwMode="auto">
                <a:xfrm>
                  <a:off x="960" y="2976"/>
                  <a:ext cx="594" cy="480"/>
                </a:xfrm>
                <a:prstGeom prst="rect">
                  <a:avLst/>
                </a:prstGeom>
                <a:noFill/>
                <a:ln w="9525">
                  <a:noFill/>
                  <a:miter lim="800000"/>
                  <a:headEnd/>
                  <a:tailEnd/>
                </a:ln>
              </p:spPr>
            </p:pic>
          </p:grpSp>
          <p:pic>
            <p:nvPicPr>
              <p:cNvPr id="35957" name="Picture 62" descr="b5"/>
              <p:cNvPicPr>
                <a:picLocks noChangeAspect="1" noChangeArrowheads="1"/>
              </p:cNvPicPr>
              <p:nvPr/>
            </p:nvPicPr>
            <p:blipFill>
              <a:blip r:embed="rId57" cstate="print"/>
              <a:srcRect/>
              <a:stretch>
                <a:fillRect/>
              </a:stretch>
            </p:blipFill>
            <p:spPr bwMode="auto">
              <a:xfrm>
                <a:off x="2365733" y="5793381"/>
                <a:ext cx="439332" cy="372766"/>
              </a:xfrm>
              <a:prstGeom prst="rect">
                <a:avLst/>
              </a:prstGeom>
              <a:noFill/>
              <a:ln w="9525">
                <a:noFill/>
                <a:miter lim="800000"/>
                <a:headEnd/>
                <a:tailEnd/>
              </a:ln>
            </p:spPr>
          </p:pic>
          <p:sp>
            <p:nvSpPr>
              <p:cNvPr id="35958" name="Text Box 63"/>
              <p:cNvSpPr txBox="1">
                <a:spLocks noChangeArrowheads="1"/>
              </p:cNvSpPr>
              <p:nvPr/>
            </p:nvSpPr>
            <p:spPr bwMode="auto">
              <a:xfrm>
                <a:off x="1835696" y="6145789"/>
                <a:ext cx="1265167" cy="293681"/>
              </a:xfrm>
              <a:prstGeom prst="rect">
                <a:avLst/>
              </a:prstGeom>
              <a:noFill/>
              <a:ln w="9525" algn="ctr">
                <a:noFill/>
                <a:miter lim="800000"/>
                <a:headEnd/>
                <a:tailEnd/>
              </a:ln>
            </p:spPr>
            <p:txBody>
              <a:bodyPr>
                <a:spAutoFit/>
              </a:bodyPr>
              <a:lstStyle/>
              <a:p>
                <a:pPr algn="ctr"/>
                <a:r>
                  <a:rPr lang="zh-CN" altLang="en-US" sz="1100" b="1">
                    <a:solidFill>
                      <a:schemeClr val="bg1"/>
                    </a:solidFill>
                    <a:ea typeface="微软雅黑" pitchFamily="34" charset="-122"/>
                  </a:rPr>
                  <a:t>财务部</a:t>
                </a:r>
              </a:p>
            </p:txBody>
          </p:sp>
          <p:pic>
            <p:nvPicPr>
              <p:cNvPr id="35959" name="Picture 64" descr="b5"/>
              <p:cNvPicPr>
                <a:picLocks noChangeAspect="1" noChangeArrowheads="1"/>
              </p:cNvPicPr>
              <p:nvPr/>
            </p:nvPicPr>
            <p:blipFill>
              <a:blip r:embed="rId58" cstate="print"/>
              <a:srcRect/>
              <a:stretch>
                <a:fillRect/>
              </a:stretch>
            </p:blipFill>
            <p:spPr bwMode="auto">
              <a:xfrm>
                <a:off x="1889421" y="5797011"/>
                <a:ext cx="406654" cy="421178"/>
              </a:xfrm>
              <a:prstGeom prst="rect">
                <a:avLst/>
              </a:prstGeom>
              <a:noFill/>
              <a:ln w="9525">
                <a:noFill/>
                <a:miter lim="800000"/>
                <a:headEnd/>
                <a:tailEnd/>
              </a:ln>
            </p:spPr>
          </p:pic>
          <p:sp>
            <p:nvSpPr>
              <p:cNvPr id="35960" name="Rectangle 145"/>
              <p:cNvSpPr>
                <a:spLocks noChangeArrowheads="1"/>
              </p:cNvSpPr>
              <p:nvPr/>
            </p:nvSpPr>
            <p:spPr bwMode="auto">
              <a:xfrm>
                <a:off x="4199561" y="5855105"/>
                <a:ext cx="599090" cy="217851"/>
              </a:xfrm>
              <a:prstGeom prst="rect">
                <a:avLst/>
              </a:prstGeom>
              <a:noFill/>
              <a:ln w="9525">
                <a:noFill/>
                <a:miter lim="800000"/>
                <a:headEnd/>
                <a:tailEnd/>
              </a:ln>
            </p:spPr>
            <p:txBody>
              <a:bodyPr wrap="none" anchor="ctr"/>
              <a:lstStyle/>
              <a:p>
                <a:r>
                  <a:rPr lang="en-US" altLang="zh-CN" sz="1200" b="1"/>
                  <a:t>HR</a:t>
                </a:r>
              </a:p>
            </p:txBody>
          </p:sp>
          <p:sp>
            <p:nvSpPr>
              <p:cNvPr id="35961" name="Rectangle 145"/>
              <p:cNvSpPr>
                <a:spLocks noChangeArrowheads="1"/>
              </p:cNvSpPr>
              <p:nvPr/>
            </p:nvSpPr>
            <p:spPr bwMode="auto">
              <a:xfrm>
                <a:off x="132915" y="5571331"/>
                <a:ext cx="406654" cy="217851"/>
              </a:xfrm>
              <a:prstGeom prst="rect">
                <a:avLst/>
              </a:prstGeom>
              <a:noFill/>
              <a:ln w="9525">
                <a:noFill/>
                <a:miter lim="800000"/>
                <a:headEnd/>
                <a:tailEnd/>
              </a:ln>
            </p:spPr>
            <p:txBody>
              <a:bodyPr wrap="none" anchor="ctr"/>
              <a:lstStyle/>
              <a:p>
                <a:r>
                  <a:rPr lang="en-US" altLang="zh-CN" sz="1200" b="1"/>
                  <a:t>OA</a:t>
                </a:r>
              </a:p>
            </p:txBody>
          </p:sp>
          <p:sp>
            <p:nvSpPr>
              <p:cNvPr id="35962" name="Rectangle 147"/>
              <p:cNvSpPr>
                <a:spLocks noChangeArrowheads="1"/>
              </p:cNvSpPr>
              <p:nvPr/>
            </p:nvSpPr>
            <p:spPr bwMode="auto">
              <a:xfrm>
                <a:off x="2683953" y="5476221"/>
                <a:ext cx="511949" cy="340089"/>
              </a:xfrm>
              <a:prstGeom prst="rect">
                <a:avLst/>
              </a:prstGeom>
              <a:noFill/>
              <a:ln w="9525">
                <a:noFill/>
                <a:miter lim="800000"/>
                <a:headEnd/>
                <a:tailEnd/>
              </a:ln>
            </p:spPr>
            <p:txBody>
              <a:bodyPr wrap="none" anchor="ctr"/>
              <a:lstStyle/>
              <a:p>
                <a:r>
                  <a:rPr lang="en-US" altLang="zh-CN" sz="1200" b="1"/>
                  <a:t>ERP</a:t>
                </a:r>
              </a:p>
            </p:txBody>
          </p: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5400000">
            <a:off x="738981" y="1013619"/>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nvGrpSpPr>
          <p:cNvPr id="3" name="组合 10"/>
          <p:cNvGrpSpPr>
            <a:grpSpLocks/>
          </p:cNvGrpSpPr>
          <p:nvPr/>
        </p:nvGrpSpPr>
        <p:grpSpPr bwMode="auto">
          <a:xfrm>
            <a:off x="1295400" y="838200"/>
            <a:ext cx="6002338" cy="660400"/>
            <a:chOff x="1295400" y="1295400"/>
            <a:chExt cx="6996112" cy="660400"/>
          </a:xfrm>
        </p:grpSpPr>
        <p:sp>
          <p:nvSpPr>
            <p:cNvPr id="2" name="圆角矩形 1"/>
            <p:cNvSpPr/>
            <p:nvPr/>
          </p:nvSpPr>
          <p:spPr bwMode="auto">
            <a:xfrm>
              <a:off x="1295400" y="1319213"/>
              <a:ext cx="612461"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0" name="矩形 19"/>
            <p:cNvSpPr/>
            <p:nvPr/>
          </p:nvSpPr>
          <p:spPr bwMode="auto">
            <a:xfrm>
              <a:off x="1981874" y="1295400"/>
              <a:ext cx="6309638"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smtClean="0">
                  <a:solidFill>
                    <a:srgbClr val="FF0000"/>
                  </a:solidFill>
                  <a:latin typeface="微软雅黑" pitchFamily="34" charset="-122"/>
                  <a:ea typeface="微软雅黑" pitchFamily="34" charset="-122"/>
                </a:rPr>
                <a:t>机械行业发展</a:t>
              </a:r>
              <a:r>
                <a:rPr lang="zh-CN" altLang="en-US" dirty="0">
                  <a:solidFill>
                    <a:srgbClr val="FF0000"/>
                  </a:solidFill>
                  <a:latin typeface="微软雅黑" pitchFamily="34" charset="-122"/>
                  <a:ea typeface="微软雅黑" pitchFamily="34" charset="-122"/>
                </a:rPr>
                <a:t>现状与趋势</a:t>
              </a:r>
            </a:p>
          </p:txBody>
        </p:sp>
        <p:sp>
          <p:nvSpPr>
            <p:cNvPr id="18" name="TextBox 17"/>
            <p:cNvSpPr txBox="1"/>
            <p:nvPr/>
          </p:nvSpPr>
          <p:spPr bwMode="auto">
            <a:xfrm>
              <a:off x="1410121" y="1363663"/>
              <a:ext cx="39412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1657350"/>
            <a:ext cx="6019800" cy="660400"/>
            <a:chOff x="1295400" y="2239963"/>
            <a:chExt cx="7016750" cy="660400"/>
          </a:xfrm>
        </p:grpSpPr>
        <p:sp>
          <p:nvSpPr>
            <p:cNvPr id="21" name="圆角矩形 20"/>
            <p:cNvSpPr/>
            <p:nvPr/>
          </p:nvSpPr>
          <p:spPr bwMode="auto">
            <a:xfrm>
              <a:off x="1295400" y="2263776"/>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5" name="矩形 24"/>
            <p:cNvSpPr/>
            <p:nvPr/>
          </p:nvSpPr>
          <p:spPr bwMode="auto">
            <a:xfrm>
              <a:off x="2002256" y="2239963"/>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机械行业企业管理</a:t>
              </a:r>
              <a:r>
                <a:rPr lang="zh-CN" altLang="en-US" dirty="0">
                  <a:solidFill>
                    <a:srgbClr val="FF0000"/>
                  </a:solidFill>
                  <a:latin typeface="微软雅黑" pitchFamily="34" charset="-122"/>
                  <a:ea typeface="微软雅黑" pitchFamily="34" charset="-122"/>
                </a:rPr>
                <a:t>特点</a:t>
              </a:r>
            </a:p>
          </p:txBody>
        </p:sp>
        <p:sp>
          <p:nvSpPr>
            <p:cNvPr id="23" name="TextBox 22"/>
            <p:cNvSpPr txBox="1"/>
            <p:nvPr/>
          </p:nvSpPr>
          <p:spPr bwMode="auto">
            <a:xfrm>
              <a:off x="1410125" y="2308226"/>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2476500"/>
            <a:ext cx="6019800" cy="660400"/>
            <a:chOff x="1295400" y="3184525"/>
            <a:chExt cx="7016750" cy="660400"/>
          </a:xfrm>
        </p:grpSpPr>
        <p:sp>
          <p:nvSpPr>
            <p:cNvPr id="22" name="圆角矩形 21"/>
            <p:cNvSpPr/>
            <p:nvPr/>
          </p:nvSpPr>
          <p:spPr bwMode="auto">
            <a:xfrm>
              <a:off x="1295400" y="3208338"/>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2" name="矩形 31"/>
            <p:cNvSpPr/>
            <p:nvPr/>
          </p:nvSpPr>
          <p:spPr bwMode="auto">
            <a:xfrm>
              <a:off x="2002256" y="3184525"/>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机械行业当前</a:t>
              </a:r>
              <a:r>
                <a:rPr lang="zh-CN" altLang="en-US" dirty="0">
                  <a:solidFill>
                    <a:srgbClr val="FF0000"/>
                  </a:solidFill>
                  <a:latin typeface="微软雅黑" pitchFamily="34" charset="-122"/>
                  <a:ea typeface="微软雅黑" pitchFamily="34" charset="-122"/>
                </a:rPr>
                <a:t>发展难点</a:t>
              </a:r>
            </a:p>
          </p:txBody>
        </p:sp>
        <p:sp>
          <p:nvSpPr>
            <p:cNvPr id="28" name="TextBox 27"/>
            <p:cNvSpPr txBox="1"/>
            <p:nvPr/>
          </p:nvSpPr>
          <p:spPr bwMode="auto">
            <a:xfrm>
              <a:off x="1410125" y="3252788"/>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3295650"/>
            <a:ext cx="6019800" cy="660400"/>
            <a:chOff x="1295400" y="4129088"/>
            <a:chExt cx="7016750" cy="660400"/>
          </a:xfrm>
        </p:grpSpPr>
        <p:sp>
          <p:nvSpPr>
            <p:cNvPr id="26" name="圆角矩形 25"/>
            <p:cNvSpPr/>
            <p:nvPr/>
          </p:nvSpPr>
          <p:spPr bwMode="auto">
            <a:xfrm>
              <a:off x="1295400" y="4152901"/>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8" name="矩形 37"/>
            <p:cNvSpPr/>
            <p:nvPr/>
          </p:nvSpPr>
          <p:spPr bwMode="auto">
            <a:xfrm>
              <a:off x="2002256" y="4129088"/>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dirty="0">
                  <a:solidFill>
                    <a:srgbClr val="FF0000"/>
                  </a:solidFill>
                  <a:latin typeface="微软雅黑" pitchFamily="34" charset="-122"/>
                  <a:ea typeface="微软雅黑" pitchFamily="34" charset="-122"/>
                </a:rPr>
                <a:t>U8 + </a:t>
              </a:r>
              <a:r>
                <a:rPr lang="zh-CN" altLang="en-US" dirty="0" smtClean="0">
                  <a:solidFill>
                    <a:srgbClr val="FF0000"/>
                  </a:solidFill>
                  <a:latin typeface="微软雅黑" pitchFamily="34" charset="-122"/>
                  <a:ea typeface="微软雅黑" pitchFamily="34" charset="-122"/>
                </a:rPr>
                <a:t>机械行业</a:t>
              </a:r>
              <a:r>
                <a:rPr lang="zh-CN" altLang="en-US" dirty="0">
                  <a:solidFill>
                    <a:srgbClr val="FF0000"/>
                  </a:solidFill>
                  <a:latin typeface="微软雅黑" pitchFamily="34" charset="-122"/>
                  <a:ea typeface="微软雅黑" pitchFamily="34" charset="-122"/>
                </a:rPr>
                <a:t>整体解决方案</a:t>
              </a:r>
              <a:endParaRPr lang="zh-CN" altLang="en-US" sz="1200" dirty="0">
                <a:solidFill>
                  <a:srgbClr val="FF0000"/>
                </a:solidFill>
                <a:latin typeface="微软雅黑" pitchFamily="34" charset="-122"/>
                <a:ea typeface="微软雅黑" pitchFamily="34" charset="-122"/>
              </a:endParaRPr>
            </a:p>
          </p:txBody>
        </p:sp>
        <p:sp>
          <p:nvSpPr>
            <p:cNvPr id="36" name="TextBox 35"/>
            <p:cNvSpPr txBox="1"/>
            <p:nvPr/>
          </p:nvSpPr>
          <p:spPr bwMode="auto">
            <a:xfrm>
              <a:off x="1410125" y="4197351"/>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114800"/>
            <a:ext cx="6019800" cy="660400"/>
            <a:chOff x="1295400" y="5073650"/>
            <a:chExt cx="7016750" cy="660400"/>
          </a:xfrm>
        </p:grpSpPr>
        <p:sp>
          <p:nvSpPr>
            <p:cNvPr id="27" name="圆角矩形 26"/>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43" name="矩形 42"/>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关键功能说明</a:t>
              </a:r>
              <a:endParaRPr lang="zh-CN" altLang="en-US" sz="1200" dirty="0">
                <a:solidFill>
                  <a:srgbClr val="FF0000"/>
                </a:solidFill>
                <a:latin typeface="微软雅黑" pitchFamily="34" charset="-122"/>
                <a:ea typeface="微软雅黑" pitchFamily="34" charset="-122"/>
              </a:endParaRPr>
            </a:p>
          </p:txBody>
        </p:sp>
        <p:sp>
          <p:nvSpPr>
            <p:cNvPr id="41" name="TextBox 40"/>
            <p:cNvSpPr txBox="1"/>
            <p:nvPr/>
          </p:nvSpPr>
          <p:spPr bwMode="auto">
            <a:xfrm>
              <a:off x="1410125" y="5141913"/>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4"/>
          <p:cNvGrpSpPr>
            <a:grpSpLocks/>
          </p:cNvGrpSpPr>
          <p:nvPr/>
        </p:nvGrpSpPr>
        <p:grpSpPr bwMode="auto">
          <a:xfrm>
            <a:off x="1295400" y="5054600"/>
            <a:ext cx="6019800" cy="660400"/>
            <a:chOff x="1295400" y="5073650"/>
            <a:chExt cx="7016750" cy="660400"/>
          </a:xfrm>
        </p:grpSpPr>
        <p:sp>
          <p:nvSpPr>
            <p:cNvPr id="29" name="圆角矩形 28"/>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0" name="矩形 29"/>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核心价值及效益</a:t>
              </a:r>
              <a:endParaRPr lang="zh-CN" altLang="en-US" sz="1200" dirty="0">
                <a:solidFill>
                  <a:srgbClr val="FF0000"/>
                </a:solidFill>
                <a:latin typeface="微软雅黑" pitchFamily="34" charset="-122"/>
                <a:ea typeface="微软雅黑" pitchFamily="34" charset="-122"/>
              </a:endParaRPr>
            </a:p>
          </p:txBody>
        </p:sp>
        <p:sp>
          <p:nvSpPr>
            <p:cNvPr id="31" name="TextBox 30"/>
            <p:cNvSpPr txBox="1"/>
            <p:nvPr/>
          </p:nvSpPr>
          <p:spPr bwMode="auto">
            <a:xfrm>
              <a:off x="1410125" y="5141913"/>
              <a:ext cx="394138" cy="523875"/>
            </a:xfrm>
            <a:prstGeom prst="rect">
              <a:avLst/>
            </a:prstGeom>
            <a:noFill/>
          </p:spPr>
          <p:txBody>
            <a:bodyPr wrap="none">
              <a:spAutoFit/>
            </a:bodyPr>
            <a:lstStyle/>
            <a:p>
              <a:pPr>
                <a:defRPr/>
              </a:pPr>
              <a:r>
                <a:rPr lang="en-US" altLang="zh-CN" sz="280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698500"/>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685872"/>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685872"/>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685872"/>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685872"/>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685872"/>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705204"/>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698500"/>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706650"/>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689989"/>
            <a:ext cx="863096" cy="288000"/>
          </a:xfrm>
          <a:prstGeom prst="rect">
            <a:avLst/>
          </a:prstGeom>
          <a:noFill/>
          <a:ln w="9525">
            <a:noFill/>
            <a:miter lim="800000"/>
            <a:headEnd/>
            <a:tailEnd/>
          </a:ln>
        </p:spPr>
      </p:pic>
      <p:sp>
        <p:nvSpPr>
          <p:cNvPr id="4" name="Rectangle 5"/>
          <p:cNvSpPr>
            <a:spLocks noChangeArrowheads="1"/>
          </p:cNvSpPr>
          <p:nvPr/>
        </p:nvSpPr>
        <p:spPr bwMode="gray">
          <a:xfrm>
            <a:off x="190500" y="698500"/>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774710" y="743184"/>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742955"/>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17318" y="763155"/>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11513" y="749300"/>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722406"/>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722406"/>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735853"/>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仓库物流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726213"/>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698500"/>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180657"/>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129857"/>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180657"/>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129857"/>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002857"/>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002857"/>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002857"/>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015557"/>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a:solidFill>
                  <a:schemeClr val="bg1"/>
                </a:solidFill>
                <a:effectLst/>
                <a:latin typeface="Arial Black" pitchFamily="34" charset="0"/>
              </a:rPr>
              <a:t>研究与开发</a:t>
            </a:r>
          </a:p>
        </p:txBody>
      </p:sp>
      <p:sp>
        <p:nvSpPr>
          <p:cNvPr id="31" name="Text Box 32">
            <a:hlinkClick r:id="rId4" action="ppaction://hlinksldjump"/>
          </p:cNvPr>
          <p:cNvSpPr txBox="1">
            <a:spLocks noChangeArrowheads="1"/>
          </p:cNvSpPr>
          <p:nvPr/>
        </p:nvSpPr>
        <p:spPr bwMode="gray">
          <a:xfrm>
            <a:off x="1397000" y="1180657"/>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320357"/>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177453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64753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64753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647538"/>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660238"/>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1825338"/>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003138"/>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180938"/>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57463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52383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57463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52383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39683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39683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39683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40953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56193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15304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06190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2926571"/>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290831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62325" y="290831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298825" y="292577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11270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29050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46830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388740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383660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709602"/>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709602"/>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709602"/>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722302"/>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3887402"/>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3887402"/>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065202"/>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649402"/>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59860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649402"/>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59860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457315"/>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458902"/>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458902"/>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481127"/>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649402"/>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249428"/>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19862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130005"/>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053807"/>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4913804"/>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4882054"/>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4880919"/>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4903394"/>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077360"/>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292954"/>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484609"/>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243002"/>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11270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07460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1828842"/>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177453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685869"/>
            <a:ext cx="935987" cy="288000"/>
          </a:xfrm>
          <a:prstGeom prst="rect">
            <a:avLst/>
          </a:prstGeom>
          <a:noFill/>
          <a:ln w="9525">
            <a:noFill/>
            <a:miter lim="800000"/>
            <a:headEnd/>
            <a:tailEnd/>
          </a:ln>
        </p:spPr>
      </p:pic>
      <p:sp>
        <p:nvSpPr>
          <p:cNvPr id="5" name="Rectangle 6"/>
          <p:cNvSpPr>
            <a:spLocks noChangeArrowheads="1"/>
          </p:cNvSpPr>
          <p:nvPr/>
        </p:nvSpPr>
        <p:spPr bwMode="gray">
          <a:xfrm>
            <a:off x="332622" y="631268"/>
            <a:ext cx="1066772" cy="380990"/>
          </a:xfrm>
          <a:prstGeom prst="rect">
            <a:avLst/>
          </a:prstGeom>
          <a:noFill/>
          <a:ln w="12700">
            <a:noFill/>
            <a:miter lim="800000"/>
            <a:headEnd/>
            <a:tailEnd/>
          </a:ln>
          <a:effectLst/>
        </p:spPr>
        <p:txBody>
          <a:bodyPr lIns="0" tIns="18000" rIns="0" bIns="12700"/>
          <a:lstStyle/>
          <a:p>
            <a:pPr algn="ctr">
              <a:spcBef>
                <a:spcPts val="0"/>
              </a:spcBef>
              <a:buClr>
                <a:srgbClr val="F48B00"/>
              </a:buClr>
              <a:buFont typeface="Wingdings" pitchFamily="2" charset="2"/>
              <a:buNone/>
            </a:pPr>
            <a:r>
              <a:rPr lang="zh-CN" altLang="en-US" sz="1200" dirty="0">
                <a:solidFill>
                  <a:schemeClr val="bg1"/>
                </a:solidFill>
                <a:effectLst/>
                <a:latin typeface="Arial" pitchFamily="34" charset="0"/>
              </a:rPr>
              <a:t>供应商</a:t>
            </a:r>
            <a:r>
              <a:rPr lang="zh-CN" altLang="en-US" sz="1200" dirty="0" smtClean="0">
                <a:solidFill>
                  <a:schemeClr val="bg1"/>
                </a:solidFill>
                <a:effectLst/>
                <a:latin typeface="Arial" pitchFamily="34" charset="0"/>
              </a:rPr>
              <a:t>和</a:t>
            </a:r>
            <a:endParaRPr lang="en-US" altLang="zh-CN" sz="1200" dirty="0" smtClean="0">
              <a:solidFill>
                <a:schemeClr val="bg1"/>
              </a:solidFill>
              <a:effectLst/>
              <a:latin typeface="Arial" pitchFamily="34" charset="0"/>
            </a:endParaRPr>
          </a:p>
          <a:p>
            <a:pPr algn="ctr">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p:txBody>
          <a:bodyPr/>
          <a:lstStyle/>
          <a:p>
            <a:pPr>
              <a:defRPr/>
            </a:pPr>
            <a:r>
              <a:rPr lang="en-US" altLang="zh-CN" dirty="0" smtClean="0">
                <a:latin typeface="+mn-ea"/>
                <a:ea typeface="+mn-ea"/>
              </a:rPr>
              <a:t>3.2 </a:t>
            </a:r>
            <a:r>
              <a:rPr lang="zh-CN" altLang="en-US" dirty="0" smtClean="0">
                <a:latin typeface="+mn-ea"/>
                <a:ea typeface="+mn-ea"/>
              </a:rPr>
              <a:t>机械行业最佳业务实践</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458327"/>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111" name="Group 92"/>
          <p:cNvGrpSpPr>
            <a:grpSpLocks/>
          </p:cNvGrpSpPr>
          <p:nvPr/>
        </p:nvGrpSpPr>
        <p:grpSpPr bwMode="auto">
          <a:xfrm>
            <a:off x="1395422" y="5675241"/>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74321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全面营销管理</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69731"/>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62325"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298825"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424717"/>
          </a:xfrm>
        </p:spPr>
        <p:txBody>
          <a:bodyPr/>
          <a:lstStyle/>
          <a:p>
            <a:pPr>
              <a:defRPr/>
            </a:pPr>
            <a:r>
              <a:rPr lang="en-US" altLang="zh-CN" dirty="0" smtClean="0">
                <a:latin typeface="+mn-ea"/>
                <a:ea typeface="+mn-ea"/>
              </a:rPr>
              <a:t>3.2  </a:t>
            </a:r>
            <a:r>
              <a:rPr lang="zh-CN" altLang="en-US" dirty="0" smtClean="0">
                <a:latin typeface="+mn-ea"/>
                <a:ea typeface="+mn-ea"/>
              </a:rPr>
              <a:t>研发及技术管理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3646462" y="1158087"/>
            <a:ext cx="1916112" cy="760458"/>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92256" y="734351"/>
            <a:ext cx="7332456" cy="5742569"/>
            <a:chOff x="326" y="551"/>
            <a:chExt cx="4712" cy="3498"/>
          </a:xfrm>
        </p:grpSpPr>
        <p:sp>
          <p:nvSpPr>
            <p:cNvPr id="4300803" name="Oval 3"/>
            <p:cNvSpPr>
              <a:spLocks noChangeArrowheads="1"/>
            </p:cNvSpPr>
            <p:nvPr/>
          </p:nvSpPr>
          <p:spPr bwMode="auto">
            <a:xfrm>
              <a:off x="370" y="737"/>
              <a:ext cx="4608" cy="3312"/>
            </a:xfrm>
            <a:prstGeom prst="ellipse">
              <a:avLst/>
            </a:prstGeom>
            <a:gradFill rotWithShape="0">
              <a:gsLst>
                <a:gs pos="0">
                  <a:srgbClr val="3365FB"/>
                </a:gs>
                <a:gs pos="100000">
                  <a:srgbClr val="3365FB">
                    <a:gamma/>
                    <a:tint val="74118"/>
                    <a:invGamma/>
                  </a:srgbClr>
                </a:gs>
              </a:gsLst>
              <a:lin ang="0" scaled="1"/>
            </a:gradFill>
            <a:ln w="12700">
              <a:noFill/>
              <a:round/>
              <a:headEnd/>
              <a:tailEnd/>
            </a:ln>
            <a:effectLst/>
            <a:scene3d>
              <a:camera prst="legacyObliqueTopRight"/>
              <a:lightRig rig="legacyFlat3" dir="r"/>
            </a:scene3d>
            <a:sp3d extrusionH="430200" prstMaterial="legacyMatte">
              <a:bevelT w="13500" h="13500" prst="angle"/>
              <a:bevelB w="13500" h="13500" prst="angle"/>
              <a:extrusionClr>
                <a:srgbClr val="3365FB"/>
              </a:extrusionClr>
            </a:sp3d>
          </p:spPr>
          <p:txBody>
            <a:bodyPr wrap="none" anchor="ctr">
              <a:flatTx/>
            </a:bodyPr>
            <a:lstStyle/>
            <a:p>
              <a:endParaRPr lang="zh-CN" altLang="en-US"/>
            </a:p>
          </p:txBody>
        </p:sp>
        <p:sp>
          <p:nvSpPr>
            <p:cNvPr id="4300804" name="Oval 4"/>
            <p:cNvSpPr>
              <a:spLocks noChangeArrowheads="1"/>
            </p:cNvSpPr>
            <p:nvPr/>
          </p:nvSpPr>
          <p:spPr bwMode="auto">
            <a:xfrm>
              <a:off x="1465" y="1401"/>
              <a:ext cx="2636" cy="1932"/>
            </a:xfrm>
            <a:prstGeom prst="ellipse">
              <a:avLst/>
            </a:prstGeom>
            <a:solidFill>
              <a:schemeClr val="bg1"/>
            </a:solidFill>
            <a:ln w="127000">
              <a:noFill/>
              <a:round/>
              <a:headEnd/>
              <a:tailEnd/>
            </a:ln>
            <a:effectLst/>
          </p:spPr>
          <p:txBody>
            <a:bodyPr wrap="none" anchor="ctr"/>
            <a:lstStyle/>
            <a:p>
              <a:endParaRPr lang="zh-CN" altLang="en-US"/>
            </a:p>
          </p:txBody>
        </p:sp>
        <p:grpSp>
          <p:nvGrpSpPr>
            <p:cNvPr id="3" name="Group 5"/>
            <p:cNvGrpSpPr>
              <a:grpSpLocks/>
            </p:cNvGrpSpPr>
            <p:nvPr/>
          </p:nvGrpSpPr>
          <p:grpSpPr bwMode="auto">
            <a:xfrm>
              <a:off x="847" y="2496"/>
              <a:ext cx="567" cy="561"/>
              <a:chOff x="943" y="2694"/>
              <a:chExt cx="567" cy="561"/>
            </a:xfrm>
          </p:grpSpPr>
          <p:sp>
            <p:nvSpPr>
              <p:cNvPr id="4300806" name="Freeform 6"/>
              <p:cNvSpPr>
                <a:spLocks/>
              </p:cNvSpPr>
              <p:nvPr/>
            </p:nvSpPr>
            <p:spPr bwMode="auto">
              <a:xfrm>
                <a:off x="957" y="2704"/>
                <a:ext cx="553" cy="551"/>
              </a:xfrm>
              <a:custGeom>
                <a:avLst/>
                <a:gdLst/>
                <a:ahLst/>
                <a:cxnLst>
                  <a:cxn ang="0">
                    <a:pos x="386" y="0"/>
                  </a:cxn>
                  <a:cxn ang="0">
                    <a:pos x="0" y="0"/>
                  </a:cxn>
                  <a:cxn ang="0">
                    <a:pos x="0" y="550"/>
                  </a:cxn>
                  <a:cxn ang="0">
                    <a:pos x="552" y="550"/>
                  </a:cxn>
                  <a:cxn ang="0">
                    <a:pos x="552" y="88"/>
                  </a:cxn>
                  <a:cxn ang="0">
                    <a:pos x="386" y="0"/>
                  </a:cxn>
                </a:cxnLst>
                <a:rect l="0" t="0" r="r" b="b"/>
                <a:pathLst>
                  <a:path w="553" h="551">
                    <a:moveTo>
                      <a:pt x="386" y="0"/>
                    </a:moveTo>
                    <a:lnTo>
                      <a:pt x="0" y="0"/>
                    </a:lnTo>
                    <a:lnTo>
                      <a:pt x="0" y="550"/>
                    </a:lnTo>
                    <a:lnTo>
                      <a:pt x="552" y="550"/>
                    </a:lnTo>
                    <a:lnTo>
                      <a:pt x="552" y="88"/>
                    </a:lnTo>
                    <a:lnTo>
                      <a:pt x="386" y="0"/>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0807" name="Freeform 7"/>
              <p:cNvSpPr>
                <a:spLocks/>
              </p:cNvSpPr>
              <p:nvPr/>
            </p:nvSpPr>
            <p:spPr bwMode="auto">
              <a:xfrm>
                <a:off x="943" y="2694"/>
                <a:ext cx="552" cy="550"/>
              </a:xfrm>
              <a:custGeom>
                <a:avLst/>
                <a:gdLst/>
                <a:ahLst/>
                <a:cxnLst>
                  <a:cxn ang="0">
                    <a:pos x="385" y="0"/>
                  </a:cxn>
                  <a:cxn ang="0">
                    <a:pos x="0" y="0"/>
                  </a:cxn>
                  <a:cxn ang="0">
                    <a:pos x="0" y="549"/>
                  </a:cxn>
                  <a:cxn ang="0">
                    <a:pos x="551" y="549"/>
                  </a:cxn>
                  <a:cxn ang="0">
                    <a:pos x="551" y="88"/>
                  </a:cxn>
                  <a:cxn ang="0">
                    <a:pos x="385" y="0"/>
                  </a:cxn>
                </a:cxnLst>
                <a:rect l="0" t="0" r="r" b="b"/>
                <a:pathLst>
                  <a:path w="552" h="550">
                    <a:moveTo>
                      <a:pt x="385" y="0"/>
                    </a:moveTo>
                    <a:lnTo>
                      <a:pt x="0" y="0"/>
                    </a:lnTo>
                    <a:lnTo>
                      <a:pt x="0" y="549"/>
                    </a:lnTo>
                    <a:lnTo>
                      <a:pt x="551" y="549"/>
                    </a:lnTo>
                    <a:lnTo>
                      <a:pt x="551" y="88"/>
                    </a:lnTo>
                    <a:lnTo>
                      <a:pt x="385" y="0"/>
                    </a:lnTo>
                  </a:path>
                </a:pathLst>
              </a:custGeom>
              <a:solidFill>
                <a:srgbClr val="414141"/>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08" name="Freeform 8"/>
              <p:cNvSpPr>
                <a:spLocks/>
              </p:cNvSpPr>
              <p:nvPr/>
            </p:nvSpPr>
            <p:spPr bwMode="auto">
              <a:xfrm>
                <a:off x="948" y="2697"/>
                <a:ext cx="544" cy="544"/>
              </a:xfrm>
              <a:custGeom>
                <a:avLst/>
                <a:gdLst/>
                <a:ahLst/>
                <a:cxnLst>
                  <a:cxn ang="0">
                    <a:pos x="379" y="0"/>
                  </a:cxn>
                  <a:cxn ang="0">
                    <a:pos x="0" y="0"/>
                  </a:cxn>
                  <a:cxn ang="0">
                    <a:pos x="0" y="543"/>
                  </a:cxn>
                  <a:cxn ang="0">
                    <a:pos x="543" y="543"/>
                  </a:cxn>
                  <a:cxn ang="0">
                    <a:pos x="543" y="87"/>
                  </a:cxn>
                  <a:cxn ang="0">
                    <a:pos x="379" y="0"/>
                  </a:cxn>
                </a:cxnLst>
                <a:rect l="0" t="0" r="r" b="b"/>
                <a:pathLst>
                  <a:path w="544" h="544">
                    <a:moveTo>
                      <a:pt x="379" y="0"/>
                    </a:moveTo>
                    <a:lnTo>
                      <a:pt x="0" y="0"/>
                    </a:lnTo>
                    <a:lnTo>
                      <a:pt x="0" y="543"/>
                    </a:lnTo>
                    <a:lnTo>
                      <a:pt x="543" y="543"/>
                    </a:lnTo>
                    <a:lnTo>
                      <a:pt x="543" y="87"/>
                    </a:lnTo>
                    <a:lnTo>
                      <a:pt x="379" y="0"/>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0809" name="Freeform 9"/>
              <p:cNvSpPr>
                <a:spLocks/>
              </p:cNvSpPr>
              <p:nvPr/>
            </p:nvSpPr>
            <p:spPr bwMode="auto">
              <a:xfrm>
                <a:off x="1322" y="2697"/>
                <a:ext cx="171" cy="138"/>
              </a:xfrm>
              <a:custGeom>
                <a:avLst/>
                <a:gdLst/>
                <a:ahLst/>
                <a:cxnLst>
                  <a:cxn ang="0">
                    <a:pos x="6" y="0"/>
                  </a:cxn>
                  <a:cxn ang="0">
                    <a:pos x="0" y="0"/>
                  </a:cxn>
                  <a:cxn ang="0">
                    <a:pos x="5" y="6"/>
                  </a:cxn>
                  <a:cxn ang="0">
                    <a:pos x="9" y="13"/>
                  </a:cxn>
                  <a:cxn ang="0">
                    <a:pos x="13" y="19"/>
                  </a:cxn>
                  <a:cxn ang="0">
                    <a:pos x="16" y="24"/>
                  </a:cxn>
                  <a:cxn ang="0">
                    <a:pos x="20" y="30"/>
                  </a:cxn>
                  <a:cxn ang="0">
                    <a:pos x="23" y="35"/>
                  </a:cxn>
                  <a:cxn ang="0">
                    <a:pos x="27" y="40"/>
                  </a:cxn>
                  <a:cxn ang="0">
                    <a:pos x="29" y="47"/>
                  </a:cxn>
                  <a:cxn ang="0">
                    <a:pos x="32" y="54"/>
                  </a:cxn>
                  <a:cxn ang="0">
                    <a:pos x="34" y="61"/>
                  </a:cxn>
                  <a:cxn ang="0">
                    <a:pos x="36" y="69"/>
                  </a:cxn>
                  <a:cxn ang="0">
                    <a:pos x="38" y="77"/>
                  </a:cxn>
                  <a:cxn ang="0">
                    <a:pos x="39" y="85"/>
                  </a:cxn>
                  <a:cxn ang="0">
                    <a:pos x="40" y="92"/>
                  </a:cxn>
                  <a:cxn ang="0">
                    <a:pos x="40" y="98"/>
                  </a:cxn>
                  <a:cxn ang="0">
                    <a:pos x="41" y="106"/>
                  </a:cxn>
                  <a:cxn ang="0">
                    <a:pos x="41" y="111"/>
                  </a:cxn>
                  <a:cxn ang="0">
                    <a:pos x="41" y="118"/>
                  </a:cxn>
                  <a:cxn ang="0">
                    <a:pos x="41" y="127"/>
                  </a:cxn>
                  <a:cxn ang="0">
                    <a:pos x="42" y="137"/>
                  </a:cxn>
                  <a:cxn ang="0">
                    <a:pos x="47" y="131"/>
                  </a:cxn>
                  <a:cxn ang="0">
                    <a:pos x="53" y="126"/>
                  </a:cxn>
                  <a:cxn ang="0">
                    <a:pos x="58" y="121"/>
                  </a:cxn>
                  <a:cxn ang="0">
                    <a:pos x="64" y="117"/>
                  </a:cxn>
                  <a:cxn ang="0">
                    <a:pos x="69" y="113"/>
                  </a:cxn>
                  <a:cxn ang="0">
                    <a:pos x="74" y="110"/>
                  </a:cxn>
                  <a:cxn ang="0">
                    <a:pos x="80" y="107"/>
                  </a:cxn>
                  <a:cxn ang="0">
                    <a:pos x="86" y="103"/>
                  </a:cxn>
                  <a:cxn ang="0">
                    <a:pos x="93" y="100"/>
                  </a:cxn>
                  <a:cxn ang="0">
                    <a:pos x="100" y="97"/>
                  </a:cxn>
                  <a:cxn ang="0">
                    <a:pos x="107" y="95"/>
                  </a:cxn>
                  <a:cxn ang="0">
                    <a:pos x="114" y="93"/>
                  </a:cxn>
                  <a:cxn ang="0">
                    <a:pos x="122" y="91"/>
                  </a:cxn>
                  <a:cxn ang="0">
                    <a:pos x="130" y="89"/>
                  </a:cxn>
                  <a:cxn ang="0">
                    <a:pos x="140" y="88"/>
                  </a:cxn>
                  <a:cxn ang="0">
                    <a:pos x="150" y="87"/>
                  </a:cxn>
                  <a:cxn ang="0">
                    <a:pos x="156" y="87"/>
                  </a:cxn>
                  <a:cxn ang="0">
                    <a:pos x="163" y="88"/>
                  </a:cxn>
                  <a:cxn ang="0">
                    <a:pos x="170" y="89"/>
                  </a:cxn>
                  <a:cxn ang="0">
                    <a:pos x="170" y="84"/>
                  </a:cxn>
                  <a:cxn ang="0">
                    <a:pos x="6" y="0"/>
                  </a:cxn>
                </a:cxnLst>
                <a:rect l="0" t="0" r="r" b="b"/>
                <a:pathLst>
                  <a:path w="171" h="138">
                    <a:moveTo>
                      <a:pt x="6" y="0"/>
                    </a:moveTo>
                    <a:lnTo>
                      <a:pt x="0" y="0"/>
                    </a:lnTo>
                    <a:lnTo>
                      <a:pt x="5" y="6"/>
                    </a:lnTo>
                    <a:lnTo>
                      <a:pt x="9" y="13"/>
                    </a:lnTo>
                    <a:lnTo>
                      <a:pt x="13" y="19"/>
                    </a:lnTo>
                    <a:lnTo>
                      <a:pt x="16" y="24"/>
                    </a:lnTo>
                    <a:lnTo>
                      <a:pt x="20" y="30"/>
                    </a:lnTo>
                    <a:lnTo>
                      <a:pt x="23" y="35"/>
                    </a:lnTo>
                    <a:lnTo>
                      <a:pt x="27" y="40"/>
                    </a:lnTo>
                    <a:lnTo>
                      <a:pt x="29" y="47"/>
                    </a:lnTo>
                    <a:lnTo>
                      <a:pt x="32" y="54"/>
                    </a:lnTo>
                    <a:lnTo>
                      <a:pt x="34" y="61"/>
                    </a:lnTo>
                    <a:lnTo>
                      <a:pt x="36" y="69"/>
                    </a:lnTo>
                    <a:lnTo>
                      <a:pt x="38" y="77"/>
                    </a:lnTo>
                    <a:lnTo>
                      <a:pt x="39" y="85"/>
                    </a:lnTo>
                    <a:lnTo>
                      <a:pt x="40" y="92"/>
                    </a:lnTo>
                    <a:lnTo>
                      <a:pt x="40" y="98"/>
                    </a:lnTo>
                    <a:lnTo>
                      <a:pt x="41" y="106"/>
                    </a:lnTo>
                    <a:lnTo>
                      <a:pt x="41" y="111"/>
                    </a:lnTo>
                    <a:lnTo>
                      <a:pt x="41" y="118"/>
                    </a:lnTo>
                    <a:lnTo>
                      <a:pt x="41" y="127"/>
                    </a:lnTo>
                    <a:lnTo>
                      <a:pt x="42" y="137"/>
                    </a:lnTo>
                    <a:lnTo>
                      <a:pt x="47" y="131"/>
                    </a:lnTo>
                    <a:lnTo>
                      <a:pt x="53" y="126"/>
                    </a:lnTo>
                    <a:lnTo>
                      <a:pt x="58" y="121"/>
                    </a:lnTo>
                    <a:lnTo>
                      <a:pt x="64" y="117"/>
                    </a:lnTo>
                    <a:lnTo>
                      <a:pt x="69" y="113"/>
                    </a:lnTo>
                    <a:lnTo>
                      <a:pt x="74" y="110"/>
                    </a:lnTo>
                    <a:lnTo>
                      <a:pt x="80" y="107"/>
                    </a:lnTo>
                    <a:lnTo>
                      <a:pt x="86" y="103"/>
                    </a:lnTo>
                    <a:lnTo>
                      <a:pt x="93" y="100"/>
                    </a:lnTo>
                    <a:lnTo>
                      <a:pt x="100" y="97"/>
                    </a:lnTo>
                    <a:lnTo>
                      <a:pt x="107" y="95"/>
                    </a:lnTo>
                    <a:lnTo>
                      <a:pt x="114" y="93"/>
                    </a:lnTo>
                    <a:lnTo>
                      <a:pt x="122" y="91"/>
                    </a:lnTo>
                    <a:lnTo>
                      <a:pt x="130" y="89"/>
                    </a:lnTo>
                    <a:lnTo>
                      <a:pt x="140" y="88"/>
                    </a:lnTo>
                    <a:lnTo>
                      <a:pt x="150" y="87"/>
                    </a:lnTo>
                    <a:lnTo>
                      <a:pt x="156" y="87"/>
                    </a:lnTo>
                    <a:lnTo>
                      <a:pt x="163" y="88"/>
                    </a:lnTo>
                    <a:lnTo>
                      <a:pt x="170" y="89"/>
                    </a:lnTo>
                    <a:lnTo>
                      <a:pt x="170" y="84"/>
                    </a:lnTo>
                    <a:lnTo>
                      <a:pt x="6" y="0"/>
                    </a:lnTo>
                  </a:path>
                </a:pathLst>
              </a:custGeom>
              <a:solidFill>
                <a:srgbClr val="919191"/>
              </a:solidFill>
              <a:ln w="12700" cap="rnd" cmpd="sng">
                <a:noFill/>
                <a:prstDash val="solid"/>
                <a:round/>
                <a:headEnd type="none" w="med" len="med"/>
                <a:tailEnd type="none" w="med" len="med"/>
              </a:ln>
              <a:effectLst/>
            </p:spPr>
            <p:txBody>
              <a:bodyPr/>
              <a:lstStyle/>
              <a:p>
                <a:endParaRPr lang="zh-CN" altLang="en-US"/>
              </a:p>
            </p:txBody>
          </p:sp>
          <p:sp>
            <p:nvSpPr>
              <p:cNvPr id="4300810" name="Freeform 10"/>
              <p:cNvSpPr>
                <a:spLocks/>
              </p:cNvSpPr>
              <p:nvPr/>
            </p:nvSpPr>
            <p:spPr bwMode="auto">
              <a:xfrm>
                <a:off x="1330" y="2699"/>
                <a:ext cx="160" cy="121"/>
              </a:xfrm>
              <a:custGeom>
                <a:avLst/>
                <a:gdLst/>
                <a:ahLst/>
                <a:cxnLst>
                  <a:cxn ang="0">
                    <a:pos x="0" y="0"/>
                  </a:cxn>
                  <a:cxn ang="0">
                    <a:pos x="6" y="6"/>
                  </a:cxn>
                  <a:cxn ang="0">
                    <a:pos x="11" y="14"/>
                  </a:cxn>
                  <a:cxn ang="0">
                    <a:pos x="14" y="18"/>
                  </a:cxn>
                  <a:cxn ang="0">
                    <a:pos x="18" y="23"/>
                  </a:cxn>
                  <a:cxn ang="0">
                    <a:pos x="21" y="29"/>
                  </a:cxn>
                  <a:cxn ang="0">
                    <a:pos x="26" y="38"/>
                  </a:cxn>
                  <a:cxn ang="0">
                    <a:pos x="30" y="47"/>
                  </a:cxn>
                  <a:cxn ang="0">
                    <a:pos x="32" y="55"/>
                  </a:cxn>
                  <a:cxn ang="0">
                    <a:pos x="35" y="62"/>
                  </a:cxn>
                  <a:cxn ang="0">
                    <a:pos x="37" y="73"/>
                  </a:cxn>
                  <a:cxn ang="0">
                    <a:pos x="39" y="80"/>
                  </a:cxn>
                  <a:cxn ang="0">
                    <a:pos x="40" y="88"/>
                  </a:cxn>
                  <a:cxn ang="0">
                    <a:pos x="40" y="96"/>
                  </a:cxn>
                  <a:cxn ang="0">
                    <a:pos x="40" y="104"/>
                  </a:cxn>
                  <a:cxn ang="0">
                    <a:pos x="40" y="112"/>
                  </a:cxn>
                  <a:cxn ang="0">
                    <a:pos x="40" y="120"/>
                  </a:cxn>
                  <a:cxn ang="0">
                    <a:pos x="44" y="116"/>
                  </a:cxn>
                  <a:cxn ang="0">
                    <a:pos x="48" y="112"/>
                  </a:cxn>
                  <a:cxn ang="0">
                    <a:pos x="53" y="108"/>
                  </a:cxn>
                  <a:cxn ang="0">
                    <a:pos x="59" y="103"/>
                  </a:cxn>
                  <a:cxn ang="0">
                    <a:pos x="66" y="100"/>
                  </a:cxn>
                  <a:cxn ang="0">
                    <a:pos x="74" y="96"/>
                  </a:cxn>
                  <a:cxn ang="0">
                    <a:pos x="81" y="92"/>
                  </a:cxn>
                  <a:cxn ang="0">
                    <a:pos x="89" y="89"/>
                  </a:cxn>
                  <a:cxn ang="0">
                    <a:pos x="97" y="87"/>
                  </a:cxn>
                  <a:cxn ang="0">
                    <a:pos x="106" y="84"/>
                  </a:cxn>
                  <a:cxn ang="0">
                    <a:pos x="115" y="82"/>
                  </a:cxn>
                  <a:cxn ang="0">
                    <a:pos x="124" y="81"/>
                  </a:cxn>
                  <a:cxn ang="0">
                    <a:pos x="134" y="80"/>
                  </a:cxn>
                  <a:cxn ang="0">
                    <a:pos x="142" y="79"/>
                  </a:cxn>
                  <a:cxn ang="0">
                    <a:pos x="149" y="79"/>
                  </a:cxn>
                  <a:cxn ang="0">
                    <a:pos x="159" y="79"/>
                  </a:cxn>
                  <a:cxn ang="0">
                    <a:pos x="0" y="0"/>
                  </a:cxn>
                </a:cxnLst>
                <a:rect l="0" t="0" r="r" b="b"/>
                <a:pathLst>
                  <a:path w="160" h="121">
                    <a:moveTo>
                      <a:pt x="0" y="0"/>
                    </a:moveTo>
                    <a:lnTo>
                      <a:pt x="6" y="6"/>
                    </a:lnTo>
                    <a:lnTo>
                      <a:pt x="11" y="14"/>
                    </a:lnTo>
                    <a:lnTo>
                      <a:pt x="14" y="18"/>
                    </a:lnTo>
                    <a:lnTo>
                      <a:pt x="18" y="23"/>
                    </a:lnTo>
                    <a:lnTo>
                      <a:pt x="21" y="29"/>
                    </a:lnTo>
                    <a:lnTo>
                      <a:pt x="26" y="38"/>
                    </a:lnTo>
                    <a:lnTo>
                      <a:pt x="30" y="47"/>
                    </a:lnTo>
                    <a:lnTo>
                      <a:pt x="32" y="55"/>
                    </a:lnTo>
                    <a:lnTo>
                      <a:pt x="35" y="62"/>
                    </a:lnTo>
                    <a:lnTo>
                      <a:pt x="37" y="73"/>
                    </a:lnTo>
                    <a:lnTo>
                      <a:pt x="39" y="80"/>
                    </a:lnTo>
                    <a:lnTo>
                      <a:pt x="40" y="88"/>
                    </a:lnTo>
                    <a:lnTo>
                      <a:pt x="40" y="96"/>
                    </a:lnTo>
                    <a:lnTo>
                      <a:pt x="40" y="104"/>
                    </a:lnTo>
                    <a:lnTo>
                      <a:pt x="40" y="112"/>
                    </a:lnTo>
                    <a:lnTo>
                      <a:pt x="40" y="120"/>
                    </a:lnTo>
                    <a:lnTo>
                      <a:pt x="44" y="116"/>
                    </a:lnTo>
                    <a:lnTo>
                      <a:pt x="48" y="112"/>
                    </a:lnTo>
                    <a:lnTo>
                      <a:pt x="53" y="108"/>
                    </a:lnTo>
                    <a:lnTo>
                      <a:pt x="59" y="103"/>
                    </a:lnTo>
                    <a:lnTo>
                      <a:pt x="66" y="100"/>
                    </a:lnTo>
                    <a:lnTo>
                      <a:pt x="74" y="96"/>
                    </a:lnTo>
                    <a:lnTo>
                      <a:pt x="81" y="92"/>
                    </a:lnTo>
                    <a:lnTo>
                      <a:pt x="89" y="89"/>
                    </a:lnTo>
                    <a:lnTo>
                      <a:pt x="97" y="87"/>
                    </a:lnTo>
                    <a:lnTo>
                      <a:pt x="106" y="84"/>
                    </a:lnTo>
                    <a:lnTo>
                      <a:pt x="115" y="82"/>
                    </a:lnTo>
                    <a:lnTo>
                      <a:pt x="124" y="81"/>
                    </a:lnTo>
                    <a:lnTo>
                      <a:pt x="134" y="80"/>
                    </a:lnTo>
                    <a:lnTo>
                      <a:pt x="142" y="79"/>
                    </a:lnTo>
                    <a:lnTo>
                      <a:pt x="149" y="79"/>
                    </a:lnTo>
                    <a:lnTo>
                      <a:pt x="159" y="79"/>
                    </a:lnTo>
                    <a:lnTo>
                      <a:pt x="0" y="0"/>
                    </a:lnTo>
                  </a:path>
                </a:pathLst>
              </a:custGeom>
              <a:solidFill>
                <a:srgbClr val="414141"/>
              </a:solidFill>
              <a:ln w="12700" cap="rnd" cmpd="sng">
                <a:noFill/>
                <a:prstDash val="solid"/>
                <a:round/>
                <a:headEnd type="none" w="med" len="med"/>
                <a:tailEnd type="none" w="med" len="med"/>
              </a:ln>
              <a:effectLst/>
            </p:spPr>
            <p:txBody>
              <a:bodyPr/>
              <a:lstStyle/>
              <a:p>
                <a:endParaRPr lang="zh-CN" altLang="en-US"/>
              </a:p>
            </p:txBody>
          </p:sp>
          <p:sp>
            <p:nvSpPr>
              <p:cNvPr id="4300811" name="Freeform 11"/>
              <p:cNvSpPr>
                <a:spLocks/>
              </p:cNvSpPr>
              <p:nvPr/>
            </p:nvSpPr>
            <p:spPr bwMode="auto">
              <a:xfrm>
                <a:off x="1333" y="2698"/>
                <a:ext cx="145" cy="115"/>
              </a:xfrm>
              <a:custGeom>
                <a:avLst/>
                <a:gdLst/>
                <a:ahLst/>
                <a:cxnLst>
                  <a:cxn ang="0">
                    <a:pos x="0" y="0"/>
                  </a:cxn>
                  <a:cxn ang="0">
                    <a:pos x="7" y="7"/>
                  </a:cxn>
                  <a:cxn ang="0">
                    <a:pos x="12" y="13"/>
                  </a:cxn>
                  <a:cxn ang="0">
                    <a:pos x="15" y="18"/>
                  </a:cxn>
                  <a:cxn ang="0">
                    <a:pos x="19" y="23"/>
                  </a:cxn>
                  <a:cxn ang="0">
                    <a:pos x="22" y="29"/>
                  </a:cxn>
                  <a:cxn ang="0">
                    <a:pos x="25" y="34"/>
                  </a:cxn>
                  <a:cxn ang="0">
                    <a:pos x="28" y="39"/>
                  </a:cxn>
                  <a:cxn ang="0">
                    <a:pos x="31" y="46"/>
                  </a:cxn>
                  <a:cxn ang="0">
                    <a:pos x="33" y="53"/>
                  </a:cxn>
                  <a:cxn ang="0">
                    <a:pos x="36" y="62"/>
                  </a:cxn>
                  <a:cxn ang="0">
                    <a:pos x="38" y="70"/>
                  </a:cxn>
                  <a:cxn ang="0">
                    <a:pos x="39" y="78"/>
                  </a:cxn>
                  <a:cxn ang="0">
                    <a:pos x="40" y="87"/>
                  </a:cxn>
                  <a:cxn ang="0">
                    <a:pos x="41" y="95"/>
                  </a:cxn>
                  <a:cxn ang="0">
                    <a:pos x="41" y="101"/>
                  </a:cxn>
                  <a:cxn ang="0">
                    <a:pos x="41" y="109"/>
                  </a:cxn>
                  <a:cxn ang="0">
                    <a:pos x="40" y="114"/>
                  </a:cxn>
                  <a:cxn ang="0">
                    <a:pos x="44" y="110"/>
                  </a:cxn>
                  <a:cxn ang="0">
                    <a:pos x="48" y="106"/>
                  </a:cxn>
                  <a:cxn ang="0">
                    <a:pos x="53" y="103"/>
                  </a:cxn>
                  <a:cxn ang="0">
                    <a:pos x="57" y="100"/>
                  </a:cxn>
                  <a:cxn ang="0">
                    <a:pos x="64" y="96"/>
                  </a:cxn>
                  <a:cxn ang="0">
                    <a:pos x="71" y="93"/>
                  </a:cxn>
                  <a:cxn ang="0">
                    <a:pos x="77" y="89"/>
                  </a:cxn>
                  <a:cxn ang="0">
                    <a:pos x="85" y="86"/>
                  </a:cxn>
                  <a:cxn ang="0">
                    <a:pos x="93" y="84"/>
                  </a:cxn>
                  <a:cxn ang="0">
                    <a:pos x="102" y="81"/>
                  </a:cxn>
                  <a:cxn ang="0">
                    <a:pos x="111" y="79"/>
                  </a:cxn>
                  <a:cxn ang="0">
                    <a:pos x="119" y="78"/>
                  </a:cxn>
                  <a:cxn ang="0">
                    <a:pos x="127" y="77"/>
                  </a:cxn>
                  <a:cxn ang="0">
                    <a:pos x="134" y="77"/>
                  </a:cxn>
                  <a:cxn ang="0">
                    <a:pos x="140" y="77"/>
                  </a:cxn>
                  <a:cxn ang="0">
                    <a:pos x="144" y="76"/>
                  </a:cxn>
                  <a:cxn ang="0">
                    <a:pos x="0" y="0"/>
                  </a:cxn>
                </a:cxnLst>
                <a:rect l="0" t="0" r="r" b="b"/>
                <a:pathLst>
                  <a:path w="145" h="115">
                    <a:moveTo>
                      <a:pt x="0" y="0"/>
                    </a:moveTo>
                    <a:lnTo>
                      <a:pt x="7" y="7"/>
                    </a:lnTo>
                    <a:lnTo>
                      <a:pt x="12" y="13"/>
                    </a:lnTo>
                    <a:lnTo>
                      <a:pt x="15" y="18"/>
                    </a:lnTo>
                    <a:lnTo>
                      <a:pt x="19" y="23"/>
                    </a:lnTo>
                    <a:lnTo>
                      <a:pt x="22" y="29"/>
                    </a:lnTo>
                    <a:lnTo>
                      <a:pt x="25" y="34"/>
                    </a:lnTo>
                    <a:lnTo>
                      <a:pt x="28" y="39"/>
                    </a:lnTo>
                    <a:lnTo>
                      <a:pt x="31" y="46"/>
                    </a:lnTo>
                    <a:lnTo>
                      <a:pt x="33" y="53"/>
                    </a:lnTo>
                    <a:lnTo>
                      <a:pt x="36" y="62"/>
                    </a:lnTo>
                    <a:lnTo>
                      <a:pt x="38" y="70"/>
                    </a:lnTo>
                    <a:lnTo>
                      <a:pt x="39" y="78"/>
                    </a:lnTo>
                    <a:lnTo>
                      <a:pt x="40" y="87"/>
                    </a:lnTo>
                    <a:lnTo>
                      <a:pt x="41" y="95"/>
                    </a:lnTo>
                    <a:lnTo>
                      <a:pt x="41" y="101"/>
                    </a:lnTo>
                    <a:lnTo>
                      <a:pt x="41" y="109"/>
                    </a:lnTo>
                    <a:lnTo>
                      <a:pt x="40" y="114"/>
                    </a:lnTo>
                    <a:lnTo>
                      <a:pt x="44" y="110"/>
                    </a:lnTo>
                    <a:lnTo>
                      <a:pt x="48" y="106"/>
                    </a:lnTo>
                    <a:lnTo>
                      <a:pt x="53" y="103"/>
                    </a:lnTo>
                    <a:lnTo>
                      <a:pt x="57" y="100"/>
                    </a:lnTo>
                    <a:lnTo>
                      <a:pt x="64" y="96"/>
                    </a:lnTo>
                    <a:lnTo>
                      <a:pt x="71" y="93"/>
                    </a:lnTo>
                    <a:lnTo>
                      <a:pt x="77" y="89"/>
                    </a:lnTo>
                    <a:lnTo>
                      <a:pt x="85" y="86"/>
                    </a:lnTo>
                    <a:lnTo>
                      <a:pt x="93" y="84"/>
                    </a:lnTo>
                    <a:lnTo>
                      <a:pt x="102" y="81"/>
                    </a:lnTo>
                    <a:lnTo>
                      <a:pt x="111" y="79"/>
                    </a:lnTo>
                    <a:lnTo>
                      <a:pt x="119" y="78"/>
                    </a:lnTo>
                    <a:lnTo>
                      <a:pt x="127" y="77"/>
                    </a:lnTo>
                    <a:lnTo>
                      <a:pt x="134" y="77"/>
                    </a:lnTo>
                    <a:lnTo>
                      <a:pt x="140" y="77"/>
                    </a:lnTo>
                    <a:lnTo>
                      <a:pt x="144" y="76"/>
                    </a:lnTo>
                    <a:lnTo>
                      <a:pt x="0" y="0"/>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grpSp>
        <p:grpSp>
          <p:nvGrpSpPr>
            <p:cNvPr id="4" name="Group 12"/>
            <p:cNvGrpSpPr>
              <a:grpSpLocks/>
            </p:cNvGrpSpPr>
            <p:nvPr/>
          </p:nvGrpSpPr>
          <p:grpSpPr bwMode="auto">
            <a:xfrm>
              <a:off x="1064" y="2669"/>
              <a:ext cx="567" cy="562"/>
              <a:chOff x="1262" y="3017"/>
              <a:chExt cx="567" cy="562"/>
            </a:xfrm>
          </p:grpSpPr>
          <p:sp>
            <p:nvSpPr>
              <p:cNvPr id="4300813" name="Freeform 13"/>
              <p:cNvSpPr>
                <a:spLocks/>
              </p:cNvSpPr>
              <p:nvPr/>
            </p:nvSpPr>
            <p:spPr bwMode="auto">
              <a:xfrm>
                <a:off x="1277" y="3029"/>
                <a:ext cx="552" cy="550"/>
              </a:xfrm>
              <a:custGeom>
                <a:avLst/>
                <a:gdLst/>
                <a:ahLst/>
                <a:cxnLst>
                  <a:cxn ang="0">
                    <a:pos x="385" y="0"/>
                  </a:cxn>
                  <a:cxn ang="0">
                    <a:pos x="0" y="0"/>
                  </a:cxn>
                  <a:cxn ang="0">
                    <a:pos x="0" y="549"/>
                  </a:cxn>
                  <a:cxn ang="0">
                    <a:pos x="551" y="549"/>
                  </a:cxn>
                  <a:cxn ang="0">
                    <a:pos x="551" y="88"/>
                  </a:cxn>
                  <a:cxn ang="0">
                    <a:pos x="385" y="0"/>
                  </a:cxn>
                </a:cxnLst>
                <a:rect l="0" t="0" r="r" b="b"/>
                <a:pathLst>
                  <a:path w="552" h="550">
                    <a:moveTo>
                      <a:pt x="385" y="0"/>
                    </a:moveTo>
                    <a:lnTo>
                      <a:pt x="0" y="0"/>
                    </a:lnTo>
                    <a:lnTo>
                      <a:pt x="0" y="549"/>
                    </a:lnTo>
                    <a:lnTo>
                      <a:pt x="551" y="549"/>
                    </a:lnTo>
                    <a:lnTo>
                      <a:pt x="551" y="88"/>
                    </a:lnTo>
                    <a:lnTo>
                      <a:pt x="385" y="0"/>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0814" name="Freeform 14"/>
              <p:cNvSpPr>
                <a:spLocks/>
              </p:cNvSpPr>
              <p:nvPr/>
            </p:nvSpPr>
            <p:spPr bwMode="auto">
              <a:xfrm>
                <a:off x="1262" y="3017"/>
                <a:ext cx="553" cy="551"/>
              </a:xfrm>
              <a:custGeom>
                <a:avLst/>
                <a:gdLst/>
                <a:ahLst/>
                <a:cxnLst>
                  <a:cxn ang="0">
                    <a:pos x="386" y="0"/>
                  </a:cxn>
                  <a:cxn ang="0">
                    <a:pos x="0" y="0"/>
                  </a:cxn>
                  <a:cxn ang="0">
                    <a:pos x="0" y="550"/>
                  </a:cxn>
                  <a:cxn ang="0">
                    <a:pos x="552" y="550"/>
                  </a:cxn>
                  <a:cxn ang="0">
                    <a:pos x="552" y="88"/>
                  </a:cxn>
                  <a:cxn ang="0">
                    <a:pos x="386" y="0"/>
                  </a:cxn>
                </a:cxnLst>
                <a:rect l="0" t="0" r="r" b="b"/>
                <a:pathLst>
                  <a:path w="553" h="551">
                    <a:moveTo>
                      <a:pt x="386" y="0"/>
                    </a:moveTo>
                    <a:lnTo>
                      <a:pt x="0" y="0"/>
                    </a:lnTo>
                    <a:lnTo>
                      <a:pt x="0" y="550"/>
                    </a:lnTo>
                    <a:lnTo>
                      <a:pt x="552" y="550"/>
                    </a:lnTo>
                    <a:lnTo>
                      <a:pt x="552" y="88"/>
                    </a:lnTo>
                    <a:lnTo>
                      <a:pt x="386" y="0"/>
                    </a:lnTo>
                  </a:path>
                </a:pathLst>
              </a:custGeom>
              <a:solidFill>
                <a:srgbClr val="414141"/>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15" name="Freeform 15"/>
              <p:cNvSpPr>
                <a:spLocks/>
              </p:cNvSpPr>
              <p:nvPr/>
            </p:nvSpPr>
            <p:spPr bwMode="auto">
              <a:xfrm>
                <a:off x="1267" y="3021"/>
                <a:ext cx="544" cy="544"/>
              </a:xfrm>
              <a:custGeom>
                <a:avLst/>
                <a:gdLst/>
                <a:ahLst/>
                <a:cxnLst>
                  <a:cxn ang="0">
                    <a:pos x="379" y="0"/>
                  </a:cxn>
                  <a:cxn ang="0">
                    <a:pos x="0" y="0"/>
                  </a:cxn>
                  <a:cxn ang="0">
                    <a:pos x="0" y="543"/>
                  </a:cxn>
                  <a:cxn ang="0">
                    <a:pos x="543" y="543"/>
                  </a:cxn>
                  <a:cxn ang="0">
                    <a:pos x="543" y="87"/>
                  </a:cxn>
                  <a:cxn ang="0">
                    <a:pos x="379" y="0"/>
                  </a:cxn>
                </a:cxnLst>
                <a:rect l="0" t="0" r="r" b="b"/>
                <a:pathLst>
                  <a:path w="544" h="544">
                    <a:moveTo>
                      <a:pt x="379" y="0"/>
                    </a:moveTo>
                    <a:lnTo>
                      <a:pt x="0" y="0"/>
                    </a:lnTo>
                    <a:lnTo>
                      <a:pt x="0" y="543"/>
                    </a:lnTo>
                    <a:lnTo>
                      <a:pt x="543" y="543"/>
                    </a:lnTo>
                    <a:lnTo>
                      <a:pt x="543" y="87"/>
                    </a:lnTo>
                    <a:lnTo>
                      <a:pt x="379" y="0"/>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0816" name="Freeform 16"/>
              <p:cNvSpPr>
                <a:spLocks/>
              </p:cNvSpPr>
              <p:nvPr/>
            </p:nvSpPr>
            <p:spPr bwMode="auto">
              <a:xfrm>
                <a:off x="1641" y="3021"/>
                <a:ext cx="171" cy="137"/>
              </a:xfrm>
              <a:custGeom>
                <a:avLst/>
                <a:gdLst/>
                <a:ahLst/>
                <a:cxnLst>
                  <a:cxn ang="0">
                    <a:pos x="6" y="0"/>
                  </a:cxn>
                  <a:cxn ang="0">
                    <a:pos x="0" y="0"/>
                  </a:cxn>
                  <a:cxn ang="0">
                    <a:pos x="5" y="6"/>
                  </a:cxn>
                  <a:cxn ang="0">
                    <a:pos x="9" y="13"/>
                  </a:cxn>
                  <a:cxn ang="0">
                    <a:pos x="13" y="19"/>
                  </a:cxn>
                  <a:cxn ang="0">
                    <a:pos x="16" y="24"/>
                  </a:cxn>
                  <a:cxn ang="0">
                    <a:pos x="20" y="30"/>
                  </a:cxn>
                  <a:cxn ang="0">
                    <a:pos x="23" y="35"/>
                  </a:cxn>
                  <a:cxn ang="0">
                    <a:pos x="27" y="40"/>
                  </a:cxn>
                  <a:cxn ang="0">
                    <a:pos x="29" y="47"/>
                  </a:cxn>
                  <a:cxn ang="0">
                    <a:pos x="32" y="54"/>
                  </a:cxn>
                  <a:cxn ang="0">
                    <a:pos x="34" y="61"/>
                  </a:cxn>
                  <a:cxn ang="0">
                    <a:pos x="36" y="69"/>
                  </a:cxn>
                  <a:cxn ang="0">
                    <a:pos x="38" y="77"/>
                  </a:cxn>
                  <a:cxn ang="0">
                    <a:pos x="39" y="85"/>
                  </a:cxn>
                  <a:cxn ang="0">
                    <a:pos x="40" y="91"/>
                  </a:cxn>
                  <a:cxn ang="0">
                    <a:pos x="40" y="97"/>
                  </a:cxn>
                  <a:cxn ang="0">
                    <a:pos x="41" y="105"/>
                  </a:cxn>
                  <a:cxn ang="0">
                    <a:pos x="41" y="110"/>
                  </a:cxn>
                  <a:cxn ang="0">
                    <a:pos x="41" y="118"/>
                  </a:cxn>
                  <a:cxn ang="0">
                    <a:pos x="41" y="126"/>
                  </a:cxn>
                  <a:cxn ang="0">
                    <a:pos x="42" y="136"/>
                  </a:cxn>
                  <a:cxn ang="0">
                    <a:pos x="47" y="130"/>
                  </a:cxn>
                  <a:cxn ang="0">
                    <a:pos x="53" y="125"/>
                  </a:cxn>
                  <a:cxn ang="0">
                    <a:pos x="58" y="120"/>
                  </a:cxn>
                  <a:cxn ang="0">
                    <a:pos x="64" y="116"/>
                  </a:cxn>
                  <a:cxn ang="0">
                    <a:pos x="69" y="112"/>
                  </a:cxn>
                  <a:cxn ang="0">
                    <a:pos x="74" y="109"/>
                  </a:cxn>
                  <a:cxn ang="0">
                    <a:pos x="80" y="106"/>
                  </a:cxn>
                  <a:cxn ang="0">
                    <a:pos x="86" y="103"/>
                  </a:cxn>
                  <a:cxn ang="0">
                    <a:pos x="93" y="99"/>
                  </a:cxn>
                  <a:cxn ang="0">
                    <a:pos x="100" y="96"/>
                  </a:cxn>
                  <a:cxn ang="0">
                    <a:pos x="107" y="94"/>
                  </a:cxn>
                  <a:cxn ang="0">
                    <a:pos x="114" y="92"/>
                  </a:cxn>
                  <a:cxn ang="0">
                    <a:pos x="122" y="90"/>
                  </a:cxn>
                  <a:cxn ang="0">
                    <a:pos x="130" y="88"/>
                  </a:cxn>
                  <a:cxn ang="0">
                    <a:pos x="140" y="87"/>
                  </a:cxn>
                  <a:cxn ang="0">
                    <a:pos x="150" y="87"/>
                  </a:cxn>
                  <a:cxn ang="0">
                    <a:pos x="156" y="87"/>
                  </a:cxn>
                  <a:cxn ang="0">
                    <a:pos x="163" y="87"/>
                  </a:cxn>
                  <a:cxn ang="0">
                    <a:pos x="170" y="88"/>
                  </a:cxn>
                  <a:cxn ang="0">
                    <a:pos x="170" y="83"/>
                  </a:cxn>
                  <a:cxn ang="0">
                    <a:pos x="6" y="0"/>
                  </a:cxn>
                </a:cxnLst>
                <a:rect l="0" t="0" r="r" b="b"/>
                <a:pathLst>
                  <a:path w="171" h="137">
                    <a:moveTo>
                      <a:pt x="6" y="0"/>
                    </a:moveTo>
                    <a:lnTo>
                      <a:pt x="0" y="0"/>
                    </a:lnTo>
                    <a:lnTo>
                      <a:pt x="5" y="6"/>
                    </a:lnTo>
                    <a:lnTo>
                      <a:pt x="9" y="13"/>
                    </a:lnTo>
                    <a:lnTo>
                      <a:pt x="13" y="19"/>
                    </a:lnTo>
                    <a:lnTo>
                      <a:pt x="16" y="24"/>
                    </a:lnTo>
                    <a:lnTo>
                      <a:pt x="20" y="30"/>
                    </a:lnTo>
                    <a:lnTo>
                      <a:pt x="23" y="35"/>
                    </a:lnTo>
                    <a:lnTo>
                      <a:pt x="27" y="40"/>
                    </a:lnTo>
                    <a:lnTo>
                      <a:pt x="29" y="47"/>
                    </a:lnTo>
                    <a:lnTo>
                      <a:pt x="32" y="54"/>
                    </a:lnTo>
                    <a:lnTo>
                      <a:pt x="34" y="61"/>
                    </a:lnTo>
                    <a:lnTo>
                      <a:pt x="36" y="69"/>
                    </a:lnTo>
                    <a:lnTo>
                      <a:pt x="38" y="77"/>
                    </a:lnTo>
                    <a:lnTo>
                      <a:pt x="39" y="85"/>
                    </a:lnTo>
                    <a:lnTo>
                      <a:pt x="40" y="91"/>
                    </a:lnTo>
                    <a:lnTo>
                      <a:pt x="40" y="97"/>
                    </a:lnTo>
                    <a:lnTo>
                      <a:pt x="41" y="105"/>
                    </a:lnTo>
                    <a:lnTo>
                      <a:pt x="41" y="110"/>
                    </a:lnTo>
                    <a:lnTo>
                      <a:pt x="41" y="118"/>
                    </a:lnTo>
                    <a:lnTo>
                      <a:pt x="41" y="126"/>
                    </a:lnTo>
                    <a:lnTo>
                      <a:pt x="42" y="136"/>
                    </a:lnTo>
                    <a:lnTo>
                      <a:pt x="47" y="130"/>
                    </a:lnTo>
                    <a:lnTo>
                      <a:pt x="53" y="125"/>
                    </a:lnTo>
                    <a:lnTo>
                      <a:pt x="58" y="120"/>
                    </a:lnTo>
                    <a:lnTo>
                      <a:pt x="64" y="116"/>
                    </a:lnTo>
                    <a:lnTo>
                      <a:pt x="69" y="112"/>
                    </a:lnTo>
                    <a:lnTo>
                      <a:pt x="74" y="109"/>
                    </a:lnTo>
                    <a:lnTo>
                      <a:pt x="80" y="106"/>
                    </a:lnTo>
                    <a:lnTo>
                      <a:pt x="86" y="103"/>
                    </a:lnTo>
                    <a:lnTo>
                      <a:pt x="93" y="99"/>
                    </a:lnTo>
                    <a:lnTo>
                      <a:pt x="100" y="96"/>
                    </a:lnTo>
                    <a:lnTo>
                      <a:pt x="107" y="94"/>
                    </a:lnTo>
                    <a:lnTo>
                      <a:pt x="114" y="92"/>
                    </a:lnTo>
                    <a:lnTo>
                      <a:pt x="122" y="90"/>
                    </a:lnTo>
                    <a:lnTo>
                      <a:pt x="130" y="88"/>
                    </a:lnTo>
                    <a:lnTo>
                      <a:pt x="140" y="87"/>
                    </a:lnTo>
                    <a:lnTo>
                      <a:pt x="150" y="87"/>
                    </a:lnTo>
                    <a:lnTo>
                      <a:pt x="156" y="87"/>
                    </a:lnTo>
                    <a:lnTo>
                      <a:pt x="163" y="87"/>
                    </a:lnTo>
                    <a:lnTo>
                      <a:pt x="170" y="88"/>
                    </a:lnTo>
                    <a:lnTo>
                      <a:pt x="170" y="83"/>
                    </a:lnTo>
                    <a:lnTo>
                      <a:pt x="6" y="0"/>
                    </a:lnTo>
                  </a:path>
                </a:pathLst>
              </a:custGeom>
              <a:solidFill>
                <a:srgbClr val="919191"/>
              </a:solidFill>
              <a:ln w="12700" cap="rnd" cmpd="sng">
                <a:noFill/>
                <a:prstDash val="solid"/>
                <a:round/>
                <a:headEnd type="none" w="med" len="med"/>
                <a:tailEnd type="none" w="med" len="med"/>
              </a:ln>
              <a:effectLst/>
            </p:spPr>
            <p:txBody>
              <a:bodyPr/>
              <a:lstStyle/>
              <a:p>
                <a:endParaRPr lang="zh-CN" altLang="en-US"/>
              </a:p>
            </p:txBody>
          </p:sp>
          <p:sp>
            <p:nvSpPr>
              <p:cNvPr id="4300817" name="Freeform 17"/>
              <p:cNvSpPr>
                <a:spLocks/>
              </p:cNvSpPr>
              <p:nvPr/>
            </p:nvSpPr>
            <p:spPr bwMode="auto">
              <a:xfrm>
                <a:off x="1649" y="3022"/>
                <a:ext cx="161" cy="123"/>
              </a:xfrm>
              <a:custGeom>
                <a:avLst/>
                <a:gdLst/>
                <a:ahLst/>
                <a:cxnLst>
                  <a:cxn ang="0">
                    <a:pos x="0" y="0"/>
                  </a:cxn>
                  <a:cxn ang="0">
                    <a:pos x="6" y="6"/>
                  </a:cxn>
                  <a:cxn ang="0">
                    <a:pos x="11" y="14"/>
                  </a:cxn>
                  <a:cxn ang="0">
                    <a:pos x="14" y="18"/>
                  </a:cxn>
                  <a:cxn ang="0">
                    <a:pos x="18" y="23"/>
                  </a:cxn>
                  <a:cxn ang="0">
                    <a:pos x="21" y="29"/>
                  </a:cxn>
                  <a:cxn ang="0">
                    <a:pos x="26" y="38"/>
                  </a:cxn>
                  <a:cxn ang="0">
                    <a:pos x="30" y="48"/>
                  </a:cxn>
                  <a:cxn ang="0">
                    <a:pos x="33" y="55"/>
                  </a:cxn>
                  <a:cxn ang="0">
                    <a:pos x="35" y="64"/>
                  </a:cxn>
                  <a:cxn ang="0">
                    <a:pos x="38" y="74"/>
                  </a:cxn>
                  <a:cxn ang="0">
                    <a:pos x="39" y="81"/>
                  </a:cxn>
                  <a:cxn ang="0">
                    <a:pos x="40" y="89"/>
                  </a:cxn>
                  <a:cxn ang="0">
                    <a:pos x="40" y="98"/>
                  </a:cxn>
                  <a:cxn ang="0">
                    <a:pos x="40" y="106"/>
                  </a:cxn>
                  <a:cxn ang="0">
                    <a:pos x="41" y="114"/>
                  </a:cxn>
                  <a:cxn ang="0">
                    <a:pos x="41" y="122"/>
                  </a:cxn>
                  <a:cxn ang="0">
                    <a:pos x="44" y="118"/>
                  </a:cxn>
                  <a:cxn ang="0">
                    <a:pos x="48" y="114"/>
                  </a:cxn>
                  <a:cxn ang="0">
                    <a:pos x="53" y="110"/>
                  </a:cxn>
                  <a:cxn ang="0">
                    <a:pos x="60" y="105"/>
                  </a:cxn>
                  <a:cxn ang="0">
                    <a:pos x="67" y="101"/>
                  </a:cxn>
                  <a:cxn ang="0">
                    <a:pos x="74" y="97"/>
                  </a:cxn>
                  <a:cxn ang="0">
                    <a:pos x="81" y="94"/>
                  </a:cxn>
                  <a:cxn ang="0">
                    <a:pos x="89" y="90"/>
                  </a:cxn>
                  <a:cxn ang="0">
                    <a:pos x="98" y="88"/>
                  </a:cxn>
                  <a:cxn ang="0">
                    <a:pos x="107" y="85"/>
                  </a:cxn>
                  <a:cxn ang="0">
                    <a:pos x="116" y="83"/>
                  </a:cxn>
                  <a:cxn ang="0">
                    <a:pos x="125" y="82"/>
                  </a:cxn>
                  <a:cxn ang="0">
                    <a:pos x="135" y="81"/>
                  </a:cxn>
                  <a:cxn ang="0">
                    <a:pos x="143" y="80"/>
                  </a:cxn>
                  <a:cxn ang="0">
                    <a:pos x="150" y="80"/>
                  </a:cxn>
                  <a:cxn ang="0">
                    <a:pos x="160" y="81"/>
                  </a:cxn>
                  <a:cxn ang="0">
                    <a:pos x="0" y="0"/>
                  </a:cxn>
                </a:cxnLst>
                <a:rect l="0" t="0" r="r" b="b"/>
                <a:pathLst>
                  <a:path w="161" h="123">
                    <a:moveTo>
                      <a:pt x="0" y="0"/>
                    </a:moveTo>
                    <a:lnTo>
                      <a:pt x="6" y="6"/>
                    </a:lnTo>
                    <a:lnTo>
                      <a:pt x="11" y="14"/>
                    </a:lnTo>
                    <a:lnTo>
                      <a:pt x="14" y="18"/>
                    </a:lnTo>
                    <a:lnTo>
                      <a:pt x="18" y="23"/>
                    </a:lnTo>
                    <a:lnTo>
                      <a:pt x="21" y="29"/>
                    </a:lnTo>
                    <a:lnTo>
                      <a:pt x="26" y="38"/>
                    </a:lnTo>
                    <a:lnTo>
                      <a:pt x="30" y="48"/>
                    </a:lnTo>
                    <a:lnTo>
                      <a:pt x="33" y="55"/>
                    </a:lnTo>
                    <a:lnTo>
                      <a:pt x="35" y="64"/>
                    </a:lnTo>
                    <a:lnTo>
                      <a:pt x="38" y="74"/>
                    </a:lnTo>
                    <a:lnTo>
                      <a:pt x="39" y="81"/>
                    </a:lnTo>
                    <a:lnTo>
                      <a:pt x="40" y="89"/>
                    </a:lnTo>
                    <a:lnTo>
                      <a:pt x="40" y="98"/>
                    </a:lnTo>
                    <a:lnTo>
                      <a:pt x="40" y="106"/>
                    </a:lnTo>
                    <a:lnTo>
                      <a:pt x="41" y="114"/>
                    </a:lnTo>
                    <a:lnTo>
                      <a:pt x="41" y="122"/>
                    </a:lnTo>
                    <a:lnTo>
                      <a:pt x="44" y="118"/>
                    </a:lnTo>
                    <a:lnTo>
                      <a:pt x="48" y="114"/>
                    </a:lnTo>
                    <a:lnTo>
                      <a:pt x="53" y="110"/>
                    </a:lnTo>
                    <a:lnTo>
                      <a:pt x="60" y="105"/>
                    </a:lnTo>
                    <a:lnTo>
                      <a:pt x="67" y="101"/>
                    </a:lnTo>
                    <a:lnTo>
                      <a:pt x="74" y="97"/>
                    </a:lnTo>
                    <a:lnTo>
                      <a:pt x="81" y="94"/>
                    </a:lnTo>
                    <a:lnTo>
                      <a:pt x="89" y="90"/>
                    </a:lnTo>
                    <a:lnTo>
                      <a:pt x="98" y="88"/>
                    </a:lnTo>
                    <a:lnTo>
                      <a:pt x="107" y="85"/>
                    </a:lnTo>
                    <a:lnTo>
                      <a:pt x="116" y="83"/>
                    </a:lnTo>
                    <a:lnTo>
                      <a:pt x="125" y="82"/>
                    </a:lnTo>
                    <a:lnTo>
                      <a:pt x="135" y="81"/>
                    </a:lnTo>
                    <a:lnTo>
                      <a:pt x="143" y="80"/>
                    </a:lnTo>
                    <a:lnTo>
                      <a:pt x="150" y="80"/>
                    </a:lnTo>
                    <a:lnTo>
                      <a:pt x="160" y="81"/>
                    </a:lnTo>
                    <a:lnTo>
                      <a:pt x="0" y="0"/>
                    </a:lnTo>
                  </a:path>
                </a:pathLst>
              </a:custGeom>
              <a:solidFill>
                <a:srgbClr val="414141"/>
              </a:solidFill>
              <a:ln w="12700" cap="rnd" cmpd="sng">
                <a:noFill/>
                <a:prstDash val="solid"/>
                <a:round/>
                <a:headEnd type="none" w="med" len="med"/>
                <a:tailEnd type="none" w="med" len="med"/>
              </a:ln>
              <a:effectLst/>
            </p:spPr>
            <p:txBody>
              <a:bodyPr/>
              <a:lstStyle/>
              <a:p>
                <a:endParaRPr lang="zh-CN" altLang="en-US"/>
              </a:p>
            </p:txBody>
          </p:sp>
          <p:sp>
            <p:nvSpPr>
              <p:cNvPr id="4300818" name="Freeform 18"/>
              <p:cNvSpPr>
                <a:spLocks/>
              </p:cNvSpPr>
              <p:nvPr/>
            </p:nvSpPr>
            <p:spPr bwMode="auto">
              <a:xfrm>
                <a:off x="1654" y="3022"/>
                <a:ext cx="143" cy="115"/>
              </a:xfrm>
              <a:custGeom>
                <a:avLst/>
                <a:gdLst/>
                <a:ahLst/>
                <a:cxnLst>
                  <a:cxn ang="0">
                    <a:pos x="0" y="0"/>
                  </a:cxn>
                  <a:cxn ang="0">
                    <a:pos x="7" y="7"/>
                  </a:cxn>
                  <a:cxn ang="0">
                    <a:pos x="11" y="13"/>
                  </a:cxn>
                  <a:cxn ang="0">
                    <a:pos x="15" y="18"/>
                  </a:cxn>
                  <a:cxn ang="0">
                    <a:pos x="19" y="23"/>
                  </a:cxn>
                  <a:cxn ang="0">
                    <a:pos x="22" y="29"/>
                  </a:cxn>
                  <a:cxn ang="0">
                    <a:pos x="25" y="34"/>
                  </a:cxn>
                  <a:cxn ang="0">
                    <a:pos x="28" y="39"/>
                  </a:cxn>
                  <a:cxn ang="0">
                    <a:pos x="30" y="46"/>
                  </a:cxn>
                  <a:cxn ang="0">
                    <a:pos x="33" y="53"/>
                  </a:cxn>
                  <a:cxn ang="0">
                    <a:pos x="36" y="62"/>
                  </a:cxn>
                  <a:cxn ang="0">
                    <a:pos x="37" y="70"/>
                  </a:cxn>
                  <a:cxn ang="0">
                    <a:pos x="39" y="78"/>
                  </a:cxn>
                  <a:cxn ang="0">
                    <a:pos x="40" y="87"/>
                  </a:cxn>
                  <a:cxn ang="0">
                    <a:pos x="40" y="95"/>
                  </a:cxn>
                  <a:cxn ang="0">
                    <a:pos x="41" y="101"/>
                  </a:cxn>
                  <a:cxn ang="0">
                    <a:pos x="41" y="109"/>
                  </a:cxn>
                  <a:cxn ang="0">
                    <a:pos x="39" y="114"/>
                  </a:cxn>
                  <a:cxn ang="0">
                    <a:pos x="43" y="110"/>
                  </a:cxn>
                  <a:cxn ang="0">
                    <a:pos x="47" y="106"/>
                  </a:cxn>
                  <a:cxn ang="0">
                    <a:pos x="52" y="103"/>
                  </a:cxn>
                  <a:cxn ang="0">
                    <a:pos x="56" y="100"/>
                  </a:cxn>
                  <a:cxn ang="0">
                    <a:pos x="63" y="96"/>
                  </a:cxn>
                  <a:cxn ang="0">
                    <a:pos x="70" y="93"/>
                  </a:cxn>
                  <a:cxn ang="0">
                    <a:pos x="76" y="89"/>
                  </a:cxn>
                  <a:cxn ang="0">
                    <a:pos x="84" y="86"/>
                  </a:cxn>
                  <a:cxn ang="0">
                    <a:pos x="91" y="84"/>
                  </a:cxn>
                  <a:cxn ang="0">
                    <a:pos x="100" y="81"/>
                  </a:cxn>
                  <a:cxn ang="0">
                    <a:pos x="109" y="79"/>
                  </a:cxn>
                  <a:cxn ang="0">
                    <a:pos x="117" y="78"/>
                  </a:cxn>
                  <a:cxn ang="0">
                    <a:pos x="125" y="77"/>
                  </a:cxn>
                  <a:cxn ang="0">
                    <a:pos x="132" y="77"/>
                  </a:cxn>
                  <a:cxn ang="0">
                    <a:pos x="138" y="77"/>
                  </a:cxn>
                  <a:cxn ang="0">
                    <a:pos x="142" y="76"/>
                  </a:cxn>
                  <a:cxn ang="0">
                    <a:pos x="0" y="0"/>
                  </a:cxn>
                </a:cxnLst>
                <a:rect l="0" t="0" r="r" b="b"/>
                <a:pathLst>
                  <a:path w="143" h="115">
                    <a:moveTo>
                      <a:pt x="0" y="0"/>
                    </a:moveTo>
                    <a:lnTo>
                      <a:pt x="7" y="7"/>
                    </a:lnTo>
                    <a:lnTo>
                      <a:pt x="11" y="13"/>
                    </a:lnTo>
                    <a:lnTo>
                      <a:pt x="15" y="18"/>
                    </a:lnTo>
                    <a:lnTo>
                      <a:pt x="19" y="23"/>
                    </a:lnTo>
                    <a:lnTo>
                      <a:pt x="22" y="29"/>
                    </a:lnTo>
                    <a:lnTo>
                      <a:pt x="25" y="34"/>
                    </a:lnTo>
                    <a:lnTo>
                      <a:pt x="28" y="39"/>
                    </a:lnTo>
                    <a:lnTo>
                      <a:pt x="30" y="46"/>
                    </a:lnTo>
                    <a:lnTo>
                      <a:pt x="33" y="53"/>
                    </a:lnTo>
                    <a:lnTo>
                      <a:pt x="36" y="62"/>
                    </a:lnTo>
                    <a:lnTo>
                      <a:pt x="37" y="70"/>
                    </a:lnTo>
                    <a:lnTo>
                      <a:pt x="39" y="78"/>
                    </a:lnTo>
                    <a:lnTo>
                      <a:pt x="40" y="87"/>
                    </a:lnTo>
                    <a:lnTo>
                      <a:pt x="40" y="95"/>
                    </a:lnTo>
                    <a:lnTo>
                      <a:pt x="41" y="101"/>
                    </a:lnTo>
                    <a:lnTo>
                      <a:pt x="41" y="109"/>
                    </a:lnTo>
                    <a:lnTo>
                      <a:pt x="39" y="114"/>
                    </a:lnTo>
                    <a:lnTo>
                      <a:pt x="43" y="110"/>
                    </a:lnTo>
                    <a:lnTo>
                      <a:pt x="47" y="106"/>
                    </a:lnTo>
                    <a:lnTo>
                      <a:pt x="52" y="103"/>
                    </a:lnTo>
                    <a:lnTo>
                      <a:pt x="56" y="100"/>
                    </a:lnTo>
                    <a:lnTo>
                      <a:pt x="63" y="96"/>
                    </a:lnTo>
                    <a:lnTo>
                      <a:pt x="70" y="93"/>
                    </a:lnTo>
                    <a:lnTo>
                      <a:pt x="76" y="89"/>
                    </a:lnTo>
                    <a:lnTo>
                      <a:pt x="84" y="86"/>
                    </a:lnTo>
                    <a:lnTo>
                      <a:pt x="91" y="84"/>
                    </a:lnTo>
                    <a:lnTo>
                      <a:pt x="100" y="81"/>
                    </a:lnTo>
                    <a:lnTo>
                      <a:pt x="109" y="79"/>
                    </a:lnTo>
                    <a:lnTo>
                      <a:pt x="117" y="78"/>
                    </a:lnTo>
                    <a:lnTo>
                      <a:pt x="125" y="77"/>
                    </a:lnTo>
                    <a:lnTo>
                      <a:pt x="132" y="77"/>
                    </a:lnTo>
                    <a:lnTo>
                      <a:pt x="138" y="77"/>
                    </a:lnTo>
                    <a:lnTo>
                      <a:pt x="142" y="76"/>
                    </a:lnTo>
                    <a:lnTo>
                      <a:pt x="0" y="0"/>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grpSp>
        <p:sp>
          <p:nvSpPr>
            <p:cNvPr id="4300819" name="Rectangle 19"/>
            <p:cNvSpPr>
              <a:spLocks noChangeArrowheads="1"/>
            </p:cNvSpPr>
            <p:nvPr/>
          </p:nvSpPr>
          <p:spPr bwMode="auto">
            <a:xfrm>
              <a:off x="1026" y="3241"/>
              <a:ext cx="624" cy="329"/>
            </a:xfrm>
            <a:prstGeom prst="rect">
              <a:avLst/>
            </a:prstGeom>
            <a:noFill/>
            <a:ln w="12700">
              <a:noFill/>
              <a:miter lim="800000"/>
              <a:headEnd/>
              <a:tailEnd/>
            </a:ln>
            <a:effectLst/>
          </p:spPr>
          <p:txBody>
            <a:bodyPr lIns="50800" tIns="25400" rIns="50800" bIns="25400">
              <a:spAutoFit/>
            </a:bodyPr>
            <a:lstStyle/>
            <a:p>
              <a:pPr algn="ctr" defTabSz="273050" eaLnBrk="0" hangingPunct="0"/>
              <a:r>
                <a:rPr kumimoji="1" lang="zh-CN" altLang="de-DE" sz="1600" dirty="0">
                  <a:solidFill>
                    <a:schemeClr val="bg1"/>
                  </a:solidFill>
                  <a:effectLst>
                    <a:outerShdw blurRad="38100" dist="38100" dir="2700000" algn="tl">
                      <a:srgbClr val="C0C0C0"/>
                    </a:outerShdw>
                  </a:effectLst>
                  <a:latin typeface="Arial" pitchFamily="34" charset="0"/>
                </a:rPr>
                <a:t>工程变更</a:t>
              </a:r>
            </a:p>
            <a:p>
              <a:pPr algn="ctr" defTabSz="273050" eaLnBrk="0" hangingPunct="0"/>
              <a:r>
                <a:rPr kumimoji="1" lang="zh-CN" altLang="de-DE" sz="1600" dirty="0">
                  <a:solidFill>
                    <a:schemeClr val="bg1"/>
                  </a:solidFill>
                  <a:effectLst>
                    <a:outerShdw blurRad="38100" dist="38100" dir="2700000" algn="tl">
                      <a:srgbClr val="C0C0C0"/>
                    </a:outerShdw>
                  </a:effectLst>
                  <a:latin typeface="Arial" pitchFamily="34" charset="0"/>
                </a:rPr>
                <a:t>管理</a:t>
              </a:r>
              <a:endParaRPr kumimoji="1" lang="de-DE" altLang="zh-CN" sz="1600" dirty="0">
                <a:solidFill>
                  <a:schemeClr val="bg1"/>
                </a:solidFill>
                <a:effectLst>
                  <a:outerShdw blurRad="38100" dist="38100" dir="2700000" algn="tl">
                    <a:srgbClr val="C0C0C0"/>
                  </a:outerShdw>
                </a:effectLst>
                <a:latin typeface="Arial" pitchFamily="34" charset="0"/>
              </a:endParaRPr>
            </a:p>
          </p:txBody>
        </p:sp>
        <p:sp>
          <p:nvSpPr>
            <p:cNvPr id="4300820" name="AutoShape 20"/>
            <p:cNvSpPr>
              <a:spLocks noChangeArrowheads="1"/>
            </p:cNvSpPr>
            <p:nvPr/>
          </p:nvSpPr>
          <p:spPr bwMode="auto">
            <a:xfrm rot="2820000">
              <a:off x="808" y="2428"/>
              <a:ext cx="189" cy="96"/>
            </a:xfrm>
            <a:prstGeom prst="rightArrow">
              <a:avLst>
                <a:gd name="adj1" fmla="val 50000"/>
                <a:gd name="adj2" fmla="val 98447"/>
              </a:avLst>
            </a:prstGeom>
            <a:solidFill>
              <a:schemeClr val="folHlink"/>
            </a:solidFill>
            <a:ln w="12700">
              <a:solidFill>
                <a:schemeClr val="tx1"/>
              </a:solidFill>
              <a:miter lim="800000"/>
              <a:headEnd/>
              <a:tailEnd/>
            </a:ln>
            <a:effectLst/>
          </p:spPr>
          <p:txBody>
            <a:bodyPr wrap="none" anchor="ctr"/>
            <a:lstStyle/>
            <a:p>
              <a:endParaRPr lang="zh-CN" altLang="en-US"/>
            </a:p>
          </p:txBody>
        </p:sp>
        <p:grpSp>
          <p:nvGrpSpPr>
            <p:cNvPr id="5" name="Group 21"/>
            <p:cNvGrpSpPr>
              <a:grpSpLocks/>
            </p:cNvGrpSpPr>
            <p:nvPr/>
          </p:nvGrpSpPr>
          <p:grpSpPr bwMode="auto">
            <a:xfrm>
              <a:off x="850" y="3092"/>
              <a:ext cx="198" cy="247"/>
              <a:chOff x="946" y="3290"/>
              <a:chExt cx="198" cy="247"/>
            </a:xfrm>
          </p:grpSpPr>
          <p:sp>
            <p:nvSpPr>
              <p:cNvPr id="4300822" name="Freeform 22"/>
              <p:cNvSpPr>
                <a:spLocks/>
              </p:cNvSpPr>
              <p:nvPr/>
            </p:nvSpPr>
            <p:spPr bwMode="auto">
              <a:xfrm>
                <a:off x="1122" y="3315"/>
                <a:ext cx="11" cy="19"/>
              </a:xfrm>
              <a:custGeom>
                <a:avLst/>
                <a:gdLst/>
                <a:ahLst/>
                <a:cxnLst>
                  <a:cxn ang="0">
                    <a:pos x="10" y="13"/>
                  </a:cxn>
                  <a:cxn ang="0">
                    <a:pos x="0" y="18"/>
                  </a:cxn>
                  <a:cxn ang="0">
                    <a:pos x="0" y="0"/>
                  </a:cxn>
                  <a:cxn ang="0">
                    <a:pos x="10" y="13"/>
                  </a:cxn>
                </a:cxnLst>
                <a:rect l="0" t="0" r="r" b="b"/>
                <a:pathLst>
                  <a:path w="11" h="19">
                    <a:moveTo>
                      <a:pt x="10" y="13"/>
                    </a:moveTo>
                    <a:lnTo>
                      <a:pt x="0" y="18"/>
                    </a:lnTo>
                    <a:lnTo>
                      <a:pt x="0" y="0"/>
                    </a:lnTo>
                    <a:lnTo>
                      <a:pt x="10" y="13"/>
                    </a:lnTo>
                  </a:path>
                </a:pathLst>
              </a:custGeom>
              <a:solidFill>
                <a:schemeClr val="bg2"/>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3" name="Freeform 23"/>
              <p:cNvSpPr>
                <a:spLocks/>
              </p:cNvSpPr>
              <p:nvPr/>
            </p:nvSpPr>
            <p:spPr bwMode="auto">
              <a:xfrm>
                <a:off x="947" y="3341"/>
                <a:ext cx="174" cy="196"/>
              </a:xfrm>
              <a:custGeom>
                <a:avLst/>
                <a:gdLst/>
                <a:ahLst/>
                <a:cxnLst>
                  <a:cxn ang="0">
                    <a:pos x="0" y="0"/>
                  </a:cxn>
                  <a:cxn ang="0">
                    <a:pos x="0" y="163"/>
                  </a:cxn>
                  <a:cxn ang="0">
                    <a:pos x="5" y="182"/>
                  </a:cxn>
                  <a:cxn ang="0">
                    <a:pos x="10" y="188"/>
                  </a:cxn>
                  <a:cxn ang="0">
                    <a:pos x="17" y="195"/>
                  </a:cxn>
                  <a:cxn ang="0">
                    <a:pos x="173" y="195"/>
                  </a:cxn>
                  <a:cxn ang="0">
                    <a:pos x="166" y="191"/>
                  </a:cxn>
                  <a:cxn ang="0">
                    <a:pos x="161" y="183"/>
                  </a:cxn>
                  <a:cxn ang="0">
                    <a:pos x="157" y="172"/>
                  </a:cxn>
                  <a:cxn ang="0">
                    <a:pos x="157" y="0"/>
                  </a:cxn>
                  <a:cxn ang="0">
                    <a:pos x="0" y="0"/>
                  </a:cxn>
                </a:cxnLst>
                <a:rect l="0" t="0" r="r" b="b"/>
                <a:pathLst>
                  <a:path w="174" h="196">
                    <a:moveTo>
                      <a:pt x="0" y="0"/>
                    </a:moveTo>
                    <a:lnTo>
                      <a:pt x="0" y="163"/>
                    </a:lnTo>
                    <a:lnTo>
                      <a:pt x="5" y="182"/>
                    </a:lnTo>
                    <a:lnTo>
                      <a:pt x="10" y="188"/>
                    </a:lnTo>
                    <a:lnTo>
                      <a:pt x="17" y="195"/>
                    </a:lnTo>
                    <a:lnTo>
                      <a:pt x="173" y="195"/>
                    </a:lnTo>
                    <a:lnTo>
                      <a:pt x="166" y="191"/>
                    </a:lnTo>
                    <a:lnTo>
                      <a:pt x="161" y="183"/>
                    </a:lnTo>
                    <a:lnTo>
                      <a:pt x="157" y="172"/>
                    </a:lnTo>
                    <a:lnTo>
                      <a:pt x="157"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4" name="Freeform 24"/>
              <p:cNvSpPr>
                <a:spLocks/>
              </p:cNvSpPr>
              <p:nvPr/>
            </p:nvSpPr>
            <p:spPr bwMode="auto">
              <a:xfrm>
                <a:off x="951" y="3339"/>
                <a:ext cx="173" cy="195"/>
              </a:xfrm>
              <a:custGeom>
                <a:avLst/>
                <a:gdLst/>
                <a:ahLst/>
                <a:cxnLst>
                  <a:cxn ang="0">
                    <a:pos x="0" y="0"/>
                  </a:cxn>
                  <a:cxn ang="0">
                    <a:pos x="0" y="163"/>
                  </a:cxn>
                  <a:cxn ang="0">
                    <a:pos x="5" y="181"/>
                  </a:cxn>
                  <a:cxn ang="0">
                    <a:pos x="10" y="187"/>
                  </a:cxn>
                  <a:cxn ang="0">
                    <a:pos x="17" y="194"/>
                  </a:cxn>
                  <a:cxn ang="0">
                    <a:pos x="172" y="194"/>
                  </a:cxn>
                  <a:cxn ang="0">
                    <a:pos x="165" y="190"/>
                  </a:cxn>
                  <a:cxn ang="0">
                    <a:pos x="160" y="182"/>
                  </a:cxn>
                  <a:cxn ang="0">
                    <a:pos x="156" y="171"/>
                  </a:cxn>
                  <a:cxn ang="0">
                    <a:pos x="156" y="0"/>
                  </a:cxn>
                  <a:cxn ang="0">
                    <a:pos x="0" y="0"/>
                  </a:cxn>
                </a:cxnLst>
                <a:rect l="0" t="0" r="r" b="b"/>
                <a:pathLst>
                  <a:path w="173" h="195">
                    <a:moveTo>
                      <a:pt x="0" y="0"/>
                    </a:moveTo>
                    <a:lnTo>
                      <a:pt x="0" y="163"/>
                    </a:lnTo>
                    <a:lnTo>
                      <a:pt x="5" y="181"/>
                    </a:lnTo>
                    <a:lnTo>
                      <a:pt x="10" y="187"/>
                    </a:lnTo>
                    <a:lnTo>
                      <a:pt x="17" y="194"/>
                    </a:lnTo>
                    <a:lnTo>
                      <a:pt x="172" y="194"/>
                    </a:lnTo>
                    <a:lnTo>
                      <a:pt x="165" y="190"/>
                    </a:lnTo>
                    <a:lnTo>
                      <a:pt x="160" y="182"/>
                    </a:lnTo>
                    <a:lnTo>
                      <a:pt x="156" y="171"/>
                    </a:lnTo>
                    <a:lnTo>
                      <a:pt x="156"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5" name="Freeform 25"/>
              <p:cNvSpPr>
                <a:spLocks/>
              </p:cNvSpPr>
              <p:nvPr/>
            </p:nvSpPr>
            <p:spPr bwMode="auto">
              <a:xfrm>
                <a:off x="954" y="3334"/>
                <a:ext cx="174" cy="197"/>
              </a:xfrm>
              <a:custGeom>
                <a:avLst/>
                <a:gdLst/>
                <a:ahLst/>
                <a:cxnLst>
                  <a:cxn ang="0">
                    <a:pos x="0" y="0"/>
                  </a:cxn>
                  <a:cxn ang="0">
                    <a:pos x="0" y="164"/>
                  </a:cxn>
                  <a:cxn ang="0">
                    <a:pos x="5" y="183"/>
                  </a:cxn>
                  <a:cxn ang="0">
                    <a:pos x="10" y="189"/>
                  </a:cxn>
                  <a:cxn ang="0">
                    <a:pos x="17" y="196"/>
                  </a:cxn>
                  <a:cxn ang="0">
                    <a:pos x="173" y="196"/>
                  </a:cxn>
                  <a:cxn ang="0">
                    <a:pos x="166" y="192"/>
                  </a:cxn>
                  <a:cxn ang="0">
                    <a:pos x="161" y="184"/>
                  </a:cxn>
                  <a:cxn ang="0">
                    <a:pos x="157" y="173"/>
                  </a:cxn>
                  <a:cxn ang="0">
                    <a:pos x="157" y="0"/>
                  </a:cxn>
                  <a:cxn ang="0">
                    <a:pos x="0" y="0"/>
                  </a:cxn>
                </a:cxnLst>
                <a:rect l="0" t="0" r="r" b="b"/>
                <a:pathLst>
                  <a:path w="174" h="197">
                    <a:moveTo>
                      <a:pt x="0" y="0"/>
                    </a:moveTo>
                    <a:lnTo>
                      <a:pt x="0" y="164"/>
                    </a:lnTo>
                    <a:lnTo>
                      <a:pt x="5" y="183"/>
                    </a:lnTo>
                    <a:lnTo>
                      <a:pt x="10" y="189"/>
                    </a:lnTo>
                    <a:lnTo>
                      <a:pt x="17" y="196"/>
                    </a:lnTo>
                    <a:lnTo>
                      <a:pt x="173" y="196"/>
                    </a:lnTo>
                    <a:lnTo>
                      <a:pt x="166" y="192"/>
                    </a:lnTo>
                    <a:lnTo>
                      <a:pt x="161" y="184"/>
                    </a:lnTo>
                    <a:lnTo>
                      <a:pt x="157" y="173"/>
                    </a:lnTo>
                    <a:lnTo>
                      <a:pt x="157"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6" name="Freeform 26"/>
              <p:cNvSpPr>
                <a:spLocks/>
              </p:cNvSpPr>
              <p:nvPr/>
            </p:nvSpPr>
            <p:spPr bwMode="auto">
              <a:xfrm>
                <a:off x="959" y="3332"/>
                <a:ext cx="173" cy="195"/>
              </a:xfrm>
              <a:custGeom>
                <a:avLst/>
                <a:gdLst/>
                <a:ahLst/>
                <a:cxnLst>
                  <a:cxn ang="0">
                    <a:pos x="0" y="0"/>
                  </a:cxn>
                  <a:cxn ang="0">
                    <a:pos x="0" y="163"/>
                  </a:cxn>
                  <a:cxn ang="0">
                    <a:pos x="5" y="181"/>
                  </a:cxn>
                  <a:cxn ang="0">
                    <a:pos x="10" y="187"/>
                  </a:cxn>
                  <a:cxn ang="0">
                    <a:pos x="17" y="194"/>
                  </a:cxn>
                  <a:cxn ang="0">
                    <a:pos x="172" y="194"/>
                  </a:cxn>
                  <a:cxn ang="0">
                    <a:pos x="165" y="190"/>
                  </a:cxn>
                  <a:cxn ang="0">
                    <a:pos x="160" y="182"/>
                  </a:cxn>
                  <a:cxn ang="0">
                    <a:pos x="156" y="171"/>
                  </a:cxn>
                  <a:cxn ang="0">
                    <a:pos x="156" y="0"/>
                  </a:cxn>
                  <a:cxn ang="0">
                    <a:pos x="0" y="0"/>
                  </a:cxn>
                </a:cxnLst>
                <a:rect l="0" t="0" r="r" b="b"/>
                <a:pathLst>
                  <a:path w="173" h="195">
                    <a:moveTo>
                      <a:pt x="0" y="0"/>
                    </a:moveTo>
                    <a:lnTo>
                      <a:pt x="0" y="163"/>
                    </a:lnTo>
                    <a:lnTo>
                      <a:pt x="5" y="181"/>
                    </a:lnTo>
                    <a:lnTo>
                      <a:pt x="10" y="187"/>
                    </a:lnTo>
                    <a:lnTo>
                      <a:pt x="17" y="194"/>
                    </a:lnTo>
                    <a:lnTo>
                      <a:pt x="172" y="194"/>
                    </a:lnTo>
                    <a:lnTo>
                      <a:pt x="165" y="190"/>
                    </a:lnTo>
                    <a:lnTo>
                      <a:pt x="160" y="182"/>
                    </a:lnTo>
                    <a:lnTo>
                      <a:pt x="156" y="171"/>
                    </a:lnTo>
                    <a:lnTo>
                      <a:pt x="156"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7" name="Freeform 27"/>
              <p:cNvSpPr>
                <a:spLocks/>
              </p:cNvSpPr>
              <p:nvPr/>
            </p:nvSpPr>
            <p:spPr bwMode="auto">
              <a:xfrm>
                <a:off x="962" y="3328"/>
                <a:ext cx="172" cy="196"/>
              </a:xfrm>
              <a:custGeom>
                <a:avLst/>
                <a:gdLst/>
                <a:ahLst/>
                <a:cxnLst>
                  <a:cxn ang="0">
                    <a:pos x="0" y="0"/>
                  </a:cxn>
                  <a:cxn ang="0">
                    <a:pos x="0" y="163"/>
                  </a:cxn>
                  <a:cxn ang="0">
                    <a:pos x="5" y="182"/>
                  </a:cxn>
                  <a:cxn ang="0">
                    <a:pos x="10" y="188"/>
                  </a:cxn>
                  <a:cxn ang="0">
                    <a:pos x="17" y="195"/>
                  </a:cxn>
                  <a:cxn ang="0">
                    <a:pos x="171" y="195"/>
                  </a:cxn>
                  <a:cxn ang="0">
                    <a:pos x="165" y="191"/>
                  </a:cxn>
                  <a:cxn ang="0">
                    <a:pos x="159" y="183"/>
                  </a:cxn>
                  <a:cxn ang="0">
                    <a:pos x="155" y="172"/>
                  </a:cxn>
                  <a:cxn ang="0">
                    <a:pos x="155" y="0"/>
                  </a:cxn>
                  <a:cxn ang="0">
                    <a:pos x="0" y="0"/>
                  </a:cxn>
                </a:cxnLst>
                <a:rect l="0" t="0" r="r" b="b"/>
                <a:pathLst>
                  <a:path w="172" h="196">
                    <a:moveTo>
                      <a:pt x="0" y="0"/>
                    </a:moveTo>
                    <a:lnTo>
                      <a:pt x="0" y="163"/>
                    </a:lnTo>
                    <a:lnTo>
                      <a:pt x="5" y="182"/>
                    </a:lnTo>
                    <a:lnTo>
                      <a:pt x="10" y="188"/>
                    </a:lnTo>
                    <a:lnTo>
                      <a:pt x="17" y="195"/>
                    </a:lnTo>
                    <a:lnTo>
                      <a:pt x="171" y="195"/>
                    </a:lnTo>
                    <a:lnTo>
                      <a:pt x="165" y="191"/>
                    </a:lnTo>
                    <a:lnTo>
                      <a:pt x="159" y="183"/>
                    </a:lnTo>
                    <a:lnTo>
                      <a:pt x="155" y="172"/>
                    </a:lnTo>
                    <a:lnTo>
                      <a:pt x="155"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8" name="Freeform 28"/>
              <p:cNvSpPr>
                <a:spLocks/>
              </p:cNvSpPr>
              <p:nvPr/>
            </p:nvSpPr>
            <p:spPr bwMode="auto">
              <a:xfrm>
                <a:off x="964" y="3324"/>
                <a:ext cx="174" cy="196"/>
              </a:xfrm>
              <a:custGeom>
                <a:avLst/>
                <a:gdLst/>
                <a:ahLst/>
                <a:cxnLst>
                  <a:cxn ang="0">
                    <a:pos x="0" y="0"/>
                  </a:cxn>
                  <a:cxn ang="0">
                    <a:pos x="0" y="163"/>
                  </a:cxn>
                  <a:cxn ang="0">
                    <a:pos x="5" y="182"/>
                  </a:cxn>
                  <a:cxn ang="0">
                    <a:pos x="10" y="188"/>
                  </a:cxn>
                  <a:cxn ang="0">
                    <a:pos x="17" y="195"/>
                  </a:cxn>
                  <a:cxn ang="0">
                    <a:pos x="173" y="195"/>
                  </a:cxn>
                  <a:cxn ang="0">
                    <a:pos x="166" y="191"/>
                  </a:cxn>
                  <a:cxn ang="0">
                    <a:pos x="161" y="183"/>
                  </a:cxn>
                  <a:cxn ang="0">
                    <a:pos x="157" y="172"/>
                  </a:cxn>
                  <a:cxn ang="0">
                    <a:pos x="157" y="0"/>
                  </a:cxn>
                  <a:cxn ang="0">
                    <a:pos x="0" y="0"/>
                  </a:cxn>
                </a:cxnLst>
                <a:rect l="0" t="0" r="r" b="b"/>
                <a:pathLst>
                  <a:path w="174" h="196">
                    <a:moveTo>
                      <a:pt x="0" y="0"/>
                    </a:moveTo>
                    <a:lnTo>
                      <a:pt x="0" y="163"/>
                    </a:lnTo>
                    <a:lnTo>
                      <a:pt x="5" y="182"/>
                    </a:lnTo>
                    <a:lnTo>
                      <a:pt x="10" y="188"/>
                    </a:lnTo>
                    <a:lnTo>
                      <a:pt x="17" y="195"/>
                    </a:lnTo>
                    <a:lnTo>
                      <a:pt x="173" y="195"/>
                    </a:lnTo>
                    <a:lnTo>
                      <a:pt x="166" y="191"/>
                    </a:lnTo>
                    <a:lnTo>
                      <a:pt x="161" y="183"/>
                    </a:lnTo>
                    <a:lnTo>
                      <a:pt x="157" y="172"/>
                    </a:lnTo>
                    <a:lnTo>
                      <a:pt x="157"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29" name="Freeform 29"/>
              <p:cNvSpPr>
                <a:spLocks/>
              </p:cNvSpPr>
              <p:nvPr/>
            </p:nvSpPr>
            <p:spPr bwMode="auto">
              <a:xfrm>
                <a:off x="967" y="3320"/>
                <a:ext cx="173" cy="196"/>
              </a:xfrm>
              <a:custGeom>
                <a:avLst/>
                <a:gdLst/>
                <a:ahLst/>
                <a:cxnLst>
                  <a:cxn ang="0">
                    <a:pos x="0" y="0"/>
                  </a:cxn>
                  <a:cxn ang="0">
                    <a:pos x="0" y="163"/>
                  </a:cxn>
                  <a:cxn ang="0">
                    <a:pos x="5" y="182"/>
                  </a:cxn>
                  <a:cxn ang="0">
                    <a:pos x="10" y="188"/>
                  </a:cxn>
                  <a:cxn ang="0">
                    <a:pos x="17" y="195"/>
                  </a:cxn>
                  <a:cxn ang="0">
                    <a:pos x="172" y="195"/>
                  </a:cxn>
                  <a:cxn ang="0">
                    <a:pos x="165" y="191"/>
                  </a:cxn>
                  <a:cxn ang="0">
                    <a:pos x="160" y="183"/>
                  </a:cxn>
                  <a:cxn ang="0">
                    <a:pos x="156" y="172"/>
                  </a:cxn>
                  <a:cxn ang="0">
                    <a:pos x="156" y="0"/>
                  </a:cxn>
                  <a:cxn ang="0">
                    <a:pos x="0" y="0"/>
                  </a:cxn>
                </a:cxnLst>
                <a:rect l="0" t="0" r="r" b="b"/>
                <a:pathLst>
                  <a:path w="173" h="196">
                    <a:moveTo>
                      <a:pt x="0" y="0"/>
                    </a:moveTo>
                    <a:lnTo>
                      <a:pt x="0" y="163"/>
                    </a:lnTo>
                    <a:lnTo>
                      <a:pt x="5" y="182"/>
                    </a:lnTo>
                    <a:lnTo>
                      <a:pt x="10" y="188"/>
                    </a:lnTo>
                    <a:lnTo>
                      <a:pt x="17" y="195"/>
                    </a:lnTo>
                    <a:lnTo>
                      <a:pt x="172" y="195"/>
                    </a:lnTo>
                    <a:lnTo>
                      <a:pt x="165" y="191"/>
                    </a:lnTo>
                    <a:lnTo>
                      <a:pt x="160" y="183"/>
                    </a:lnTo>
                    <a:lnTo>
                      <a:pt x="156" y="172"/>
                    </a:lnTo>
                    <a:lnTo>
                      <a:pt x="156" y="0"/>
                    </a:lnTo>
                    <a:lnTo>
                      <a:pt x="0" y="0"/>
                    </a:lnTo>
                  </a:path>
                </a:pathLst>
              </a:custGeom>
              <a:solidFill>
                <a:srgbClr val="CECECE"/>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30" name="Freeform 30"/>
              <p:cNvSpPr>
                <a:spLocks/>
              </p:cNvSpPr>
              <p:nvPr/>
            </p:nvSpPr>
            <p:spPr bwMode="auto">
              <a:xfrm>
                <a:off x="970" y="3317"/>
                <a:ext cx="174" cy="195"/>
              </a:xfrm>
              <a:custGeom>
                <a:avLst/>
                <a:gdLst/>
                <a:ahLst/>
                <a:cxnLst>
                  <a:cxn ang="0">
                    <a:pos x="0" y="0"/>
                  </a:cxn>
                  <a:cxn ang="0">
                    <a:pos x="0" y="163"/>
                  </a:cxn>
                  <a:cxn ang="0">
                    <a:pos x="5" y="181"/>
                  </a:cxn>
                  <a:cxn ang="0">
                    <a:pos x="10" y="187"/>
                  </a:cxn>
                  <a:cxn ang="0">
                    <a:pos x="17" y="194"/>
                  </a:cxn>
                  <a:cxn ang="0">
                    <a:pos x="173" y="194"/>
                  </a:cxn>
                  <a:cxn ang="0">
                    <a:pos x="166" y="190"/>
                  </a:cxn>
                  <a:cxn ang="0">
                    <a:pos x="161" y="182"/>
                  </a:cxn>
                  <a:cxn ang="0">
                    <a:pos x="157" y="171"/>
                  </a:cxn>
                  <a:cxn ang="0">
                    <a:pos x="157" y="0"/>
                  </a:cxn>
                  <a:cxn ang="0">
                    <a:pos x="0" y="0"/>
                  </a:cxn>
                </a:cxnLst>
                <a:rect l="0" t="0" r="r" b="b"/>
                <a:pathLst>
                  <a:path w="174" h="195">
                    <a:moveTo>
                      <a:pt x="0" y="0"/>
                    </a:moveTo>
                    <a:lnTo>
                      <a:pt x="0" y="163"/>
                    </a:lnTo>
                    <a:lnTo>
                      <a:pt x="5" y="181"/>
                    </a:lnTo>
                    <a:lnTo>
                      <a:pt x="10" y="187"/>
                    </a:lnTo>
                    <a:lnTo>
                      <a:pt x="17" y="194"/>
                    </a:lnTo>
                    <a:lnTo>
                      <a:pt x="173" y="194"/>
                    </a:lnTo>
                    <a:lnTo>
                      <a:pt x="166" y="190"/>
                    </a:lnTo>
                    <a:lnTo>
                      <a:pt x="161" y="182"/>
                    </a:lnTo>
                    <a:lnTo>
                      <a:pt x="157" y="171"/>
                    </a:lnTo>
                    <a:lnTo>
                      <a:pt x="157" y="0"/>
                    </a:lnTo>
                    <a:lnTo>
                      <a:pt x="0" y="0"/>
                    </a:lnTo>
                  </a:path>
                </a:pathLst>
              </a:custGeom>
              <a:solidFill>
                <a:srgbClr val="FFFFFF"/>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31" name="Freeform 31"/>
              <p:cNvSpPr>
                <a:spLocks/>
              </p:cNvSpPr>
              <p:nvPr/>
            </p:nvSpPr>
            <p:spPr bwMode="auto">
              <a:xfrm>
                <a:off x="946" y="3290"/>
                <a:ext cx="26" cy="63"/>
              </a:xfrm>
              <a:custGeom>
                <a:avLst/>
                <a:gdLst/>
                <a:ahLst/>
                <a:cxnLst>
                  <a:cxn ang="0">
                    <a:pos x="0" y="62"/>
                  </a:cxn>
                  <a:cxn ang="0">
                    <a:pos x="25" y="39"/>
                  </a:cxn>
                  <a:cxn ang="0">
                    <a:pos x="25" y="0"/>
                  </a:cxn>
                  <a:cxn ang="0">
                    <a:pos x="0" y="25"/>
                  </a:cxn>
                  <a:cxn ang="0">
                    <a:pos x="0" y="62"/>
                  </a:cxn>
                </a:cxnLst>
                <a:rect l="0" t="0" r="r" b="b"/>
                <a:pathLst>
                  <a:path w="26" h="63">
                    <a:moveTo>
                      <a:pt x="0" y="62"/>
                    </a:moveTo>
                    <a:lnTo>
                      <a:pt x="25" y="39"/>
                    </a:lnTo>
                    <a:lnTo>
                      <a:pt x="25" y="0"/>
                    </a:lnTo>
                    <a:lnTo>
                      <a:pt x="0" y="25"/>
                    </a:lnTo>
                    <a:lnTo>
                      <a:pt x="0" y="62"/>
                    </a:lnTo>
                  </a:path>
                </a:pathLst>
              </a:custGeom>
              <a:solidFill>
                <a:schemeClr val="bg2"/>
              </a:solid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32" name="Rectangle 32"/>
              <p:cNvSpPr>
                <a:spLocks noChangeArrowheads="1"/>
              </p:cNvSpPr>
              <p:nvPr/>
            </p:nvSpPr>
            <p:spPr bwMode="auto">
              <a:xfrm>
                <a:off x="976" y="3293"/>
                <a:ext cx="152" cy="32"/>
              </a:xfrm>
              <a:prstGeom prst="rect">
                <a:avLst/>
              </a:prstGeom>
              <a:solidFill>
                <a:srgbClr val="CECECE"/>
              </a:solidFill>
              <a:ln w="12700">
                <a:solidFill>
                  <a:schemeClr val="tx1"/>
                </a:solidFill>
                <a:miter lim="800000"/>
                <a:headEnd/>
                <a:tailEnd/>
              </a:ln>
              <a:effectLst/>
            </p:spPr>
            <p:txBody>
              <a:bodyPr wrap="none" anchor="ctr"/>
              <a:lstStyle/>
              <a:p>
                <a:endParaRPr lang="zh-CN" altLang="en-US"/>
              </a:p>
            </p:txBody>
          </p:sp>
          <p:sp>
            <p:nvSpPr>
              <p:cNvPr id="4300833" name="Freeform 33"/>
              <p:cNvSpPr>
                <a:spLocks/>
              </p:cNvSpPr>
              <p:nvPr/>
            </p:nvSpPr>
            <p:spPr bwMode="auto">
              <a:xfrm>
                <a:off x="1027" y="3350"/>
                <a:ext cx="42" cy="128"/>
              </a:xfrm>
              <a:custGeom>
                <a:avLst/>
                <a:gdLst/>
                <a:ahLst/>
                <a:cxnLst>
                  <a:cxn ang="0">
                    <a:pos x="41" y="0"/>
                  </a:cxn>
                  <a:cxn ang="0">
                    <a:pos x="41" y="127"/>
                  </a:cxn>
                  <a:cxn ang="0">
                    <a:pos x="15" y="127"/>
                  </a:cxn>
                  <a:cxn ang="0">
                    <a:pos x="15" y="35"/>
                  </a:cxn>
                  <a:cxn ang="0">
                    <a:pos x="0" y="35"/>
                  </a:cxn>
                  <a:cxn ang="0">
                    <a:pos x="0" y="19"/>
                  </a:cxn>
                  <a:cxn ang="0">
                    <a:pos x="4" y="18"/>
                  </a:cxn>
                  <a:cxn ang="0">
                    <a:pos x="10" y="18"/>
                  </a:cxn>
                  <a:cxn ang="0">
                    <a:pos x="15" y="15"/>
                  </a:cxn>
                  <a:cxn ang="0">
                    <a:pos x="18" y="11"/>
                  </a:cxn>
                  <a:cxn ang="0">
                    <a:pos x="19" y="4"/>
                  </a:cxn>
                  <a:cxn ang="0">
                    <a:pos x="19" y="0"/>
                  </a:cxn>
                  <a:cxn ang="0">
                    <a:pos x="41" y="0"/>
                  </a:cxn>
                </a:cxnLst>
                <a:rect l="0" t="0" r="r" b="b"/>
                <a:pathLst>
                  <a:path w="42" h="128">
                    <a:moveTo>
                      <a:pt x="41" y="0"/>
                    </a:moveTo>
                    <a:lnTo>
                      <a:pt x="41" y="127"/>
                    </a:lnTo>
                    <a:lnTo>
                      <a:pt x="15" y="127"/>
                    </a:lnTo>
                    <a:lnTo>
                      <a:pt x="15" y="35"/>
                    </a:lnTo>
                    <a:lnTo>
                      <a:pt x="0" y="35"/>
                    </a:lnTo>
                    <a:lnTo>
                      <a:pt x="0" y="19"/>
                    </a:lnTo>
                    <a:lnTo>
                      <a:pt x="4" y="18"/>
                    </a:lnTo>
                    <a:lnTo>
                      <a:pt x="10" y="18"/>
                    </a:lnTo>
                    <a:lnTo>
                      <a:pt x="15" y="15"/>
                    </a:lnTo>
                    <a:lnTo>
                      <a:pt x="18" y="11"/>
                    </a:lnTo>
                    <a:lnTo>
                      <a:pt x="19" y="4"/>
                    </a:lnTo>
                    <a:lnTo>
                      <a:pt x="19" y="0"/>
                    </a:lnTo>
                    <a:lnTo>
                      <a:pt x="41" y="0"/>
                    </a:lnTo>
                  </a:path>
                </a:pathLst>
              </a:custGeom>
              <a:solidFill>
                <a:schemeClr val="folHlink"/>
              </a:solidFill>
              <a:ln w="12700" cap="rnd" cmpd="sng">
                <a:noFill/>
                <a:prstDash val="solid"/>
                <a:round/>
                <a:headEnd type="none" w="med" len="med"/>
                <a:tailEnd type="none" w="med" len="med"/>
              </a:ln>
              <a:effectLst/>
            </p:spPr>
            <p:txBody>
              <a:bodyPr/>
              <a:lstStyle/>
              <a:p>
                <a:endParaRPr lang="zh-CN" altLang="en-US"/>
              </a:p>
            </p:txBody>
          </p:sp>
        </p:grpSp>
        <p:grpSp>
          <p:nvGrpSpPr>
            <p:cNvPr id="6" name="Group 34"/>
            <p:cNvGrpSpPr>
              <a:grpSpLocks/>
            </p:cNvGrpSpPr>
            <p:nvPr/>
          </p:nvGrpSpPr>
          <p:grpSpPr bwMode="auto">
            <a:xfrm>
              <a:off x="959" y="1134"/>
              <a:ext cx="783" cy="531"/>
              <a:chOff x="743" y="1630"/>
              <a:chExt cx="783" cy="531"/>
            </a:xfrm>
          </p:grpSpPr>
          <p:grpSp>
            <p:nvGrpSpPr>
              <p:cNvPr id="7" name="Group 35"/>
              <p:cNvGrpSpPr>
                <a:grpSpLocks/>
              </p:cNvGrpSpPr>
              <p:nvPr/>
            </p:nvGrpSpPr>
            <p:grpSpPr bwMode="auto">
              <a:xfrm>
                <a:off x="747" y="1634"/>
                <a:ext cx="774" cy="522"/>
                <a:chOff x="747" y="1634"/>
                <a:chExt cx="774" cy="522"/>
              </a:xfrm>
            </p:grpSpPr>
            <p:sp>
              <p:nvSpPr>
                <p:cNvPr id="4300836" name="Rectangle 36"/>
                <p:cNvSpPr>
                  <a:spLocks noChangeArrowheads="1"/>
                </p:cNvSpPr>
                <p:nvPr/>
              </p:nvSpPr>
              <p:spPr bwMode="auto">
                <a:xfrm>
                  <a:off x="747" y="1634"/>
                  <a:ext cx="774" cy="522"/>
                </a:xfrm>
                <a:prstGeom prst="rect">
                  <a:avLst/>
                </a:prstGeom>
                <a:solidFill>
                  <a:srgbClr val="E5E5E5"/>
                </a:solidFill>
                <a:ln w="12700">
                  <a:noFill/>
                  <a:miter lim="800000"/>
                  <a:headEnd/>
                  <a:tailEnd/>
                </a:ln>
                <a:effectLst/>
              </p:spPr>
              <p:txBody>
                <a:bodyPr wrap="none" anchor="ctr"/>
                <a:lstStyle/>
                <a:p>
                  <a:endParaRPr lang="zh-CN" altLang="en-US"/>
                </a:p>
              </p:txBody>
            </p:sp>
            <p:sp>
              <p:nvSpPr>
                <p:cNvPr id="4300837" name="Rectangle 37"/>
                <p:cNvSpPr>
                  <a:spLocks noChangeArrowheads="1"/>
                </p:cNvSpPr>
                <p:nvPr/>
              </p:nvSpPr>
              <p:spPr bwMode="auto">
                <a:xfrm>
                  <a:off x="862" y="1721"/>
                  <a:ext cx="494" cy="340"/>
                </a:xfrm>
                <a:prstGeom prst="rect">
                  <a:avLst/>
                </a:prstGeom>
                <a:solidFill>
                  <a:schemeClr val="bg1"/>
                </a:solidFill>
                <a:ln w="12700">
                  <a:solidFill>
                    <a:schemeClr val="tx1"/>
                  </a:solidFill>
                  <a:miter lim="800000"/>
                  <a:headEnd/>
                  <a:tailEnd/>
                </a:ln>
                <a:effectLst/>
              </p:spPr>
              <p:txBody>
                <a:bodyPr wrap="none" anchor="ctr"/>
                <a:lstStyle/>
                <a:p>
                  <a:endParaRPr lang="zh-CN" altLang="en-US"/>
                </a:p>
              </p:txBody>
            </p:sp>
            <p:sp>
              <p:nvSpPr>
                <p:cNvPr id="4300838" name="Line 38"/>
                <p:cNvSpPr>
                  <a:spLocks noChangeShapeType="1"/>
                </p:cNvSpPr>
                <p:nvPr/>
              </p:nvSpPr>
              <p:spPr bwMode="auto">
                <a:xfrm flipV="1">
                  <a:off x="1185" y="1901"/>
                  <a:ext cx="26" cy="70"/>
                </a:xfrm>
                <a:prstGeom prst="line">
                  <a:avLst/>
                </a:prstGeom>
                <a:noFill/>
                <a:ln w="12700">
                  <a:solidFill>
                    <a:schemeClr val="tx1"/>
                  </a:solidFill>
                  <a:round/>
                  <a:headEnd/>
                  <a:tailEnd/>
                </a:ln>
                <a:effectLst/>
              </p:spPr>
              <p:txBody>
                <a:bodyPr wrap="none" anchor="ctr"/>
                <a:lstStyle/>
                <a:p>
                  <a:endParaRPr lang="zh-CN" altLang="en-US"/>
                </a:p>
              </p:txBody>
            </p:sp>
            <p:sp>
              <p:nvSpPr>
                <p:cNvPr id="4300839" name="Line 39"/>
                <p:cNvSpPr>
                  <a:spLocks noChangeShapeType="1"/>
                </p:cNvSpPr>
                <p:nvPr/>
              </p:nvSpPr>
              <p:spPr bwMode="auto">
                <a:xfrm>
                  <a:off x="1269" y="1896"/>
                  <a:ext cx="14" cy="59"/>
                </a:xfrm>
                <a:prstGeom prst="line">
                  <a:avLst/>
                </a:prstGeom>
                <a:noFill/>
                <a:ln w="12700">
                  <a:solidFill>
                    <a:schemeClr val="tx1"/>
                  </a:solidFill>
                  <a:round/>
                  <a:headEnd/>
                  <a:tailEnd/>
                </a:ln>
                <a:effectLst/>
              </p:spPr>
              <p:txBody>
                <a:bodyPr wrap="none" anchor="ctr"/>
                <a:lstStyle/>
                <a:p>
                  <a:endParaRPr lang="zh-CN" altLang="en-US"/>
                </a:p>
              </p:txBody>
            </p:sp>
            <p:sp>
              <p:nvSpPr>
                <p:cNvPr id="4300840" name="Oval 40"/>
                <p:cNvSpPr>
                  <a:spLocks noChangeArrowheads="1"/>
                </p:cNvSpPr>
                <p:nvPr/>
              </p:nvSpPr>
              <p:spPr bwMode="auto">
                <a:xfrm>
                  <a:off x="1202" y="1837"/>
                  <a:ext cx="68" cy="68"/>
                </a:xfrm>
                <a:prstGeom prst="ellipse">
                  <a:avLst/>
                </a:prstGeom>
                <a:solidFill>
                  <a:schemeClr val="bg1"/>
                </a:solidFill>
                <a:ln w="12700">
                  <a:solidFill>
                    <a:schemeClr val="tx1"/>
                  </a:solidFill>
                  <a:round/>
                  <a:headEnd/>
                  <a:tailEnd/>
                </a:ln>
                <a:effectLst/>
              </p:spPr>
              <p:txBody>
                <a:bodyPr wrap="none" anchor="ctr"/>
                <a:lstStyle/>
                <a:p>
                  <a:endParaRPr lang="zh-CN" altLang="en-US"/>
                </a:p>
              </p:txBody>
            </p:sp>
            <p:sp>
              <p:nvSpPr>
                <p:cNvPr id="4300841" name="Rectangle 41"/>
                <p:cNvSpPr>
                  <a:spLocks noChangeArrowheads="1"/>
                </p:cNvSpPr>
                <p:nvPr/>
              </p:nvSpPr>
              <p:spPr bwMode="auto">
                <a:xfrm>
                  <a:off x="908" y="1764"/>
                  <a:ext cx="279" cy="35"/>
                </a:xfrm>
                <a:prstGeom prst="rect">
                  <a:avLst/>
                </a:prstGeom>
                <a:solidFill>
                  <a:srgbClr val="919191"/>
                </a:solidFill>
                <a:ln w="12700">
                  <a:noFill/>
                  <a:miter lim="800000"/>
                  <a:headEnd/>
                  <a:tailEnd/>
                </a:ln>
                <a:effectLst/>
              </p:spPr>
              <p:txBody>
                <a:bodyPr wrap="none" anchor="ctr"/>
                <a:lstStyle/>
                <a:p>
                  <a:endParaRPr lang="zh-CN" altLang="en-US"/>
                </a:p>
              </p:txBody>
            </p:sp>
            <p:sp>
              <p:nvSpPr>
                <p:cNvPr id="4300842" name="Rectangle 42"/>
                <p:cNvSpPr>
                  <a:spLocks noChangeArrowheads="1"/>
                </p:cNvSpPr>
                <p:nvPr/>
              </p:nvSpPr>
              <p:spPr bwMode="auto">
                <a:xfrm>
                  <a:off x="1198" y="2009"/>
                  <a:ext cx="147" cy="32"/>
                </a:xfrm>
                <a:prstGeom prst="rect">
                  <a:avLst/>
                </a:prstGeom>
                <a:solidFill>
                  <a:srgbClr val="919191"/>
                </a:solidFill>
                <a:ln w="12700">
                  <a:noFill/>
                  <a:miter lim="800000"/>
                  <a:headEnd/>
                  <a:tailEnd/>
                </a:ln>
                <a:effectLst/>
              </p:spPr>
              <p:txBody>
                <a:bodyPr wrap="none" anchor="ctr"/>
                <a:lstStyle/>
                <a:p>
                  <a:endParaRPr lang="zh-CN" altLang="en-US"/>
                </a:p>
              </p:txBody>
            </p:sp>
            <p:sp>
              <p:nvSpPr>
                <p:cNvPr id="4300843" name="Rectangle 43"/>
                <p:cNvSpPr>
                  <a:spLocks noChangeArrowheads="1"/>
                </p:cNvSpPr>
                <p:nvPr/>
              </p:nvSpPr>
              <p:spPr bwMode="auto">
                <a:xfrm>
                  <a:off x="931" y="1902"/>
                  <a:ext cx="146" cy="29"/>
                </a:xfrm>
                <a:prstGeom prst="rect">
                  <a:avLst/>
                </a:prstGeom>
                <a:noFill/>
                <a:ln w="12700">
                  <a:solidFill>
                    <a:schemeClr val="tx1"/>
                  </a:solidFill>
                  <a:miter lim="800000"/>
                  <a:headEnd/>
                  <a:tailEnd/>
                </a:ln>
                <a:effectLst/>
              </p:spPr>
              <p:txBody>
                <a:bodyPr wrap="none" anchor="ctr"/>
                <a:lstStyle/>
                <a:p>
                  <a:endParaRPr lang="zh-CN" altLang="en-US"/>
                </a:p>
              </p:txBody>
            </p:sp>
            <p:sp>
              <p:nvSpPr>
                <p:cNvPr id="4300844" name="Rectangle 44"/>
                <p:cNvSpPr>
                  <a:spLocks noChangeArrowheads="1"/>
                </p:cNvSpPr>
                <p:nvPr/>
              </p:nvSpPr>
              <p:spPr bwMode="auto">
                <a:xfrm>
                  <a:off x="1016" y="1874"/>
                  <a:ext cx="93" cy="137"/>
                </a:xfrm>
                <a:prstGeom prst="rect">
                  <a:avLst/>
                </a:prstGeom>
                <a:noFill/>
                <a:ln w="12700">
                  <a:solidFill>
                    <a:schemeClr val="tx1"/>
                  </a:solidFill>
                  <a:miter lim="800000"/>
                  <a:headEnd/>
                  <a:tailEnd/>
                </a:ln>
                <a:effectLst/>
              </p:spPr>
              <p:txBody>
                <a:bodyPr wrap="none" anchor="ctr"/>
                <a:lstStyle/>
                <a:p>
                  <a:endParaRPr lang="zh-CN" altLang="en-US"/>
                </a:p>
              </p:txBody>
            </p:sp>
            <p:sp>
              <p:nvSpPr>
                <p:cNvPr id="4300845" name="Oval 45"/>
                <p:cNvSpPr>
                  <a:spLocks noChangeArrowheads="1"/>
                </p:cNvSpPr>
                <p:nvPr/>
              </p:nvSpPr>
              <p:spPr bwMode="auto">
                <a:xfrm>
                  <a:off x="968" y="1874"/>
                  <a:ext cx="176" cy="113"/>
                </a:xfrm>
                <a:prstGeom prst="ellipse">
                  <a:avLst/>
                </a:prstGeom>
                <a:noFill/>
                <a:ln w="12700">
                  <a:solidFill>
                    <a:schemeClr val="tx1"/>
                  </a:solidFill>
                  <a:round/>
                  <a:headEnd/>
                  <a:tailEnd/>
                </a:ln>
                <a:effectLst/>
              </p:spPr>
              <p:txBody>
                <a:bodyPr wrap="none" anchor="ctr"/>
                <a:lstStyle/>
                <a:p>
                  <a:endParaRPr lang="zh-CN" altLang="en-US"/>
                </a:p>
              </p:txBody>
            </p:sp>
          </p:grpSp>
          <p:sp>
            <p:nvSpPr>
              <p:cNvPr id="4300846" name="Freeform 46"/>
              <p:cNvSpPr>
                <a:spLocks/>
              </p:cNvSpPr>
              <p:nvPr/>
            </p:nvSpPr>
            <p:spPr bwMode="auto">
              <a:xfrm>
                <a:off x="745" y="1632"/>
                <a:ext cx="781" cy="529"/>
              </a:xfrm>
              <a:custGeom>
                <a:avLst/>
                <a:gdLst/>
                <a:ahLst/>
                <a:cxnLst>
                  <a:cxn ang="0">
                    <a:pos x="780" y="0"/>
                  </a:cxn>
                  <a:cxn ang="0">
                    <a:pos x="780" y="528"/>
                  </a:cxn>
                  <a:cxn ang="0">
                    <a:pos x="0" y="528"/>
                  </a:cxn>
                </a:cxnLst>
                <a:rect l="0" t="0" r="r" b="b"/>
                <a:pathLst>
                  <a:path w="781" h="529">
                    <a:moveTo>
                      <a:pt x="780" y="0"/>
                    </a:moveTo>
                    <a:lnTo>
                      <a:pt x="780" y="528"/>
                    </a:lnTo>
                    <a:lnTo>
                      <a:pt x="0" y="528"/>
                    </a:lnTo>
                  </a:path>
                </a:pathLst>
              </a:custGeom>
              <a:noFill/>
              <a:ln w="12700" cap="rnd" cmpd="sng">
                <a:solidFill>
                  <a:schemeClr val="tx2"/>
                </a:solidFill>
                <a:prstDash val="solid"/>
                <a:round/>
                <a:headEnd type="none" w="med" len="med"/>
                <a:tailEnd type="none" w="med" len="med"/>
              </a:ln>
              <a:effectLst/>
            </p:spPr>
            <p:txBody>
              <a:bodyPr/>
              <a:lstStyle/>
              <a:p>
                <a:endParaRPr lang="zh-CN" altLang="en-US"/>
              </a:p>
            </p:txBody>
          </p:sp>
          <p:sp>
            <p:nvSpPr>
              <p:cNvPr id="4300847" name="Freeform 47"/>
              <p:cNvSpPr>
                <a:spLocks/>
              </p:cNvSpPr>
              <p:nvPr/>
            </p:nvSpPr>
            <p:spPr bwMode="auto">
              <a:xfrm>
                <a:off x="743" y="1630"/>
                <a:ext cx="783" cy="529"/>
              </a:xfrm>
              <a:custGeom>
                <a:avLst/>
                <a:gdLst/>
                <a:ahLst/>
                <a:cxnLst>
                  <a:cxn ang="0">
                    <a:pos x="0" y="528"/>
                  </a:cxn>
                  <a:cxn ang="0">
                    <a:pos x="0" y="0"/>
                  </a:cxn>
                  <a:cxn ang="0">
                    <a:pos x="782" y="0"/>
                  </a:cxn>
                </a:cxnLst>
                <a:rect l="0" t="0" r="r" b="b"/>
                <a:pathLst>
                  <a:path w="783" h="529">
                    <a:moveTo>
                      <a:pt x="0" y="528"/>
                    </a:moveTo>
                    <a:lnTo>
                      <a:pt x="0" y="0"/>
                    </a:lnTo>
                    <a:lnTo>
                      <a:pt x="782" y="0"/>
                    </a:lnTo>
                  </a:path>
                </a:pathLst>
              </a:custGeom>
              <a:noFill/>
              <a:ln w="12700" cap="rnd" cmpd="sng">
                <a:solidFill>
                  <a:srgbClr val="FFFFFF"/>
                </a:solidFill>
                <a:prstDash val="solid"/>
                <a:round/>
                <a:headEnd type="none" w="med" len="med"/>
                <a:tailEnd type="none" w="med" len="med"/>
              </a:ln>
              <a:effectLst/>
            </p:spPr>
            <p:txBody>
              <a:bodyPr/>
              <a:lstStyle/>
              <a:p>
                <a:endParaRPr lang="zh-CN" altLang="en-US"/>
              </a:p>
            </p:txBody>
          </p:sp>
        </p:grpSp>
        <p:sp>
          <p:nvSpPr>
            <p:cNvPr id="4300848" name="Freeform 48"/>
            <p:cNvSpPr>
              <a:spLocks/>
            </p:cNvSpPr>
            <p:nvPr/>
          </p:nvSpPr>
          <p:spPr bwMode="auto">
            <a:xfrm>
              <a:off x="4558" y="2241"/>
              <a:ext cx="1" cy="217"/>
            </a:xfrm>
            <a:custGeom>
              <a:avLst/>
              <a:gdLst/>
              <a:ahLst/>
              <a:cxnLst>
                <a:cxn ang="0">
                  <a:pos x="0" y="0"/>
                </a:cxn>
                <a:cxn ang="0">
                  <a:pos x="0" y="216"/>
                </a:cxn>
              </a:cxnLst>
              <a:rect l="0" t="0" r="r" b="b"/>
              <a:pathLst>
                <a:path w="1" h="217">
                  <a:moveTo>
                    <a:pt x="0" y="0"/>
                  </a:moveTo>
                  <a:lnTo>
                    <a:pt x="0" y="216"/>
                  </a:lnTo>
                </a:path>
              </a:pathLst>
            </a:custGeom>
            <a:noFill/>
            <a:ln w="25400" cap="rnd" cmpd="sng">
              <a:solidFill>
                <a:srgbClr val="FAFD00"/>
              </a:solidFill>
              <a:prstDash val="solid"/>
              <a:round/>
              <a:headEnd type="none" w="med" len="med"/>
              <a:tailEnd type="triangle" w="med" len="med"/>
            </a:ln>
            <a:effectLst>
              <a:prstShdw prst="shdw17" dist="17961" dir="2700000">
                <a:srgbClr val="FAFD00">
                  <a:gamma/>
                  <a:shade val="60000"/>
                  <a:invGamma/>
                </a:srgbClr>
              </a:prstShdw>
            </a:effectLst>
          </p:spPr>
          <p:txBody>
            <a:bodyPr/>
            <a:lstStyle/>
            <a:p>
              <a:endParaRPr lang="zh-CN" altLang="en-US"/>
            </a:p>
          </p:txBody>
        </p:sp>
        <p:sp>
          <p:nvSpPr>
            <p:cNvPr id="4300849" name="Freeform 49"/>
            <p:cNvSpPr>
              <a:spLocks/>
            </p:cNvSpPr>
            <p:nvPr/>
          </p:nvSpPr>
          <p:spPr bwMode="auto">
            <a:xfrm>
              <a:off x="4145" y="2225"/>
              <a:ext cx="154" cy="229"/>
            </a:xfrm>
            <a:custGeom>
              <a:avLst/>
              <a:gdLst/>
              <a:ahLst/>
              <a:cxnLst>
                <a:cxn ang="0">
                  <a:pos x="0" y="232"/>
                </a:cxn>
                <a:cxn ang="0">
                  <a:pos x="513" y="0"/>
                </a:cxn>
              </a:cxnLst>
              <a:rect l="0" t="0" r="r" b="b"/>
              <a:pathLst>
                <a:path w="514" h="233">
                  <a:moveTo>
                    <a:pt x="0" y="232"/>
                  </a:moveTo>
                  <a:lnTo>
                    <a:pt x="513" y="0"/>
                  </a:lnTo>
                </a:path>
              </a:pathLst>
            </a:custGeom>
            <a:noFill/>
            <a:ln w="25400" cap="rnd" cmpd="sng">
              <a:solidFill>
                <a:srgbClr val="FAFD00"/>
              </a:solidFill>
              <a:prstDash val="solid"/>
              <a:round/>
              <a:headEnd type="triangle" w="med" len="med"/>
              <a:tailEnd type="none" w="med" len="med"/>
            </a:ln>
            <a:effectLst>
              <a:prstShdw prst="shdw17" dist="17961" dir="2700000">
                <a:srgbClr val="FAFD00">
                  <a:gamma/>
                  <a:shade val="60000"/>
                  <a:invGamma/>
                </a:srgbClr>
              </a:prstShdw>
            </a:effectLst>
          </p:spPr>
          <p:txBody>
            <a:bodyPr/>
            <a:lstStyle/>
            <a:p>
              <a:endParaRPr lang="zh-CN" altLang="en-US"/>
            </a:p>
          </p:txBody>
        </p:sp>
        <p:sp>
          <p:nvSpPr>
            <p:cNvPr id="4300850" name="Freeform 50"/>
            <p:cNvSpPr>
              <a:spLocks/>
            </p:cNvSpPr>
            <p:nvPr/>
          </p:nvSpPr>
          <p:spPr bwMode="auto">
            <a:xfrm>
              <a:off x="4821" y="2222"/>
              <a:ext cx="206" cy="232"/>
            </a:xfrm>
            <a:custGeom>
              <a:avLst/>
              <a:gdLst/>
              <a:ahLst/>
              <a:cxnLst>
                <a:cxn ang="0">
                  <a:pos x="513" y="232"/>
                </a:cxn>
                <a:cxn ang="0">
                  <a:pos x="0" y="0"/>
                </a:cxn>
              </a:cxnLst>
              <a:rect l="0" t="0" r="r" b="b"/>
              <a:pathLst>
                <a:path w="514" h="233">
                  <a:moveTo>
                    <a:pt x="513" y="232"/>
                  </a:moveTo>
                  <a:lnTo>
                    <a:pt x="0" y="0"/>
                  </a:lnTo>
                </a:path>
              </a:pathLst>
            </a:custGeom>
            <a:noFill/>
            <a:ln w="25400" cap="rnd" cmpd="sng">
              <a:solidFill>
                <a:srgbClr val="FAFD00"/>
              </a:solidFill>
              <a:prstDash val="solid"/>
              <a:round/>
              <a:headEnd type="triangle" w="med" len="med"/>
              <a:tailEnd type="none" w="med" len="med"/>
            </a:ln>
            <a:effectLst>
              <a:prstShdw prst="shdw17" dist="17961" dir="2700000">
                <a:srgbClr val="FAFD00">
                  <a:gamma/>
                  <a:shade val="60000"/>
                  <a:invGamma/>
                </a:srgbClr>
              </a:prstShdw>
            </a:effectLst>
          </p:spPr>
          <p:txBody>
            <a:bodyPr/>
            <a:lstStyle/>
            <a:p>
              <a:endParaRPr lang="zh-CN" altLang="en-US"/>
            </a:p>
          </p:txBody>
        </p:sp>
        <p:sp>
          <p:nvSpPr>
            <p:cNvPr id="4300851" name="Freeform 51"/>
            <p:cNvSpPr>
              <a:spLocks/>
            </p:cNvSpPr>
            <p:nvPr/>
          </p:nvSpPr>
          <p:spPr bwMode="auto">
            <a:xfrm>
              <a:off x="3848" y="3107"/>
              <a:ext cx="640" cy="330"/>
            </a:xfrm>
            <a:custGeom>
              <a:avLst/>
              <a:gdLst/>
              <a:ahLst/>
              <a:cxnLst>
                <a:cxn ang="0">
                  <a:pos x="0" y="0"/>
                </a:cxn>
                <a:cxn ang="0">
                  <a:pos x="0" y="329"/>
                </a:cxn>
                <a:cxn ang="0">
                  <a:pos x="778" y="329"/>
                </a:cxn>
                <a:cxn ang="0">
                  <a:pos x="778" y="2"/>
                </a:cxn>
                <a:cxn ang="0">
                  <a:pos x="0" y="0"/>
                </a:cxn>
              </a:cxnLst>
              <a:rect l="0" t="0" r="r" b="b"/>
              <a:pathLst>
                <a:path w="779" h="330">
                  <a:moveTo>
                    <a:pt x="0" y="0"/>
                  </a:moveTo>
                  <a:lnTo>
                    <a:pt x="0" y="329"/>
                  </a:lnTo>
                  <a:lnTo>
                    <a:pt x="778" y="329"/>
                  </a:lnTo>
                  <a:lnTo>
                    <a:pt x="778" y="2"/>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zh-CN" altLang="en-US"/>
            </a:p>
          </p:txBody>
        </p:sp>
        <p:sp>
          <p:nvSpPr>
            <p:cNvPr id="4300852" name="Line 52"/>
            <p:cNvSpPr>
              <a:spLocks noChangeShapeType="1"/>
            </p:cNvSpPr>
            <p:nvPr/>
          </p:nvSpPr>
          <p:spPr bwMode="auto">
            <a:xfrm>
              <a:off x="3743" y="3271"/>
              <a:ext cx="949" cy="0"/>
            </a:xfrm>
            <a:prstGeom prst="line">
              <a:avLst/>
            </a:prstGeom>
            <a:noFill/>
            <a:ln w="12700">
              <a:solidFill>
                <a:schemeClr val="tx1"/>
              </a:solidFill>
              <a:round/>
              <a:headEnd/>
              <a:tailEnd/>
            </a:ln>
            <a:effectLst/>
          </p:spPr>
          <p:txBody>
            <a:bodyPr wrap="none" anchor="ctr"/>
            <a:lstStyle/>
            <a:p>
              <a:endParaRPr lang="zh-CN" altLang="en-US"/>
            </a:p>
          </p:txBody>
        </p:sp>
        <p:sp>
          <p:nvSpPr>
            <p:cNvPr id="4300853" name="Line 53"/>
            <p:cNvSpPr>
              <a:spLocks noChangeShapeType="1"/>
            </p:cNvSpPr>
            <p:nvPr/>
          </p:nvSpPr>
          <p:spPr bwMode="auto">
            <a:xfrm>
              <a:off x="4120" y="3111"/>
              <a:ext cx="0" cy="157"/>
            </a:xfrm>
            <a:prstGeom prst="line">
              <a:avLst/>
            </a:prstGeom>
            <a:noFill/>
            <a:ln w="12700">
              <a:solidFill>
                <a:schemeClr val="tx1"/>
              </a:solidFill>
              <a:round/>
              <a:headEnd/>
              <a:tailEnd/>
            </a:ln>
            <a:effectLst/>
          </p:spPr>
          <p:txBody>
            <a:bodyPr wrap="none" anchor="ctr"/>
            <a:lstStyle/>
            <a:p>
              <a:endParaRPr lang="zh-CN" altLang="en-US"/>
            </a:p>
          </p:txBody>
        </p:sp>
        <p:grpSp>
          <p:nvGrpSpPr>
            <p:cNvPr id="8" name="Group 54"/>
            <p:cNvGrpSpPr>
              <a:grpSpLocks/>
            </p:cNvGrpSpPr>
            <p:nvPr/>
          </p:nvGrpSpPr>
          <p:grpSpPr bwMode="auto">
            <a:xfrm>
              <a:off x="3932" y="3072"/>
              <a:ext cx="93" cy="69"/>
              <a:chOff x="4024" y="3105"/>
              <a:chExt cx="93" cy="69"/>
            </a:xfrm>
          </p:grpSpPr>
          <p:sp>
            <p:nvSpPr>
              <p:cNvPr id="4300855" name="Rectangle 55"/>
              <p:cNvSpPr>
                <a:spLocks noChangeArrowheads="1"/>
              </p:cNvSpPr>
              <p:nvPr/>
            </p:nvSpPr>
            <p:spPr bwMode="auto">
              <a:xfrm>
                <a:off x="4024" y="3105"/>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56" name="Rectangle 56"/>
              <p:cNvSpPr>
                <a:spLocks noChangeArrowheads="1"/>
              </p:cNvSpPr>
              <p:nvPr/>
            </p:nvSpPr>
            <p:spPr bwMode="auto">
              <a:xfrm>
                <a:off x="4024" y="3105"/>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9" name="Group 57"/>
            <p:cNvGrpSpPr>
              <a:grpSpLocks/>
            </p:cNvGrpSpPr>
            <p:nvPr/>
          </p:nvGrpSpPr>
          <p:grpSpPr bwMode="auto">
            <a:xfrm>
              <a:off x="4096" y="3072"/>
              <a:ext cx="93" cy="69"/>
              <a:chOff x="4188" y="3105"/>
              <a:chExt cx="93" cy="69"/>
            </a:xfrm>
          </p:grpSpPr>
          <p:sp>
            <p:nvSpPr>
              <p:cNvPr id="4300858" name="Rectangle 58"/>
              <p:cNvSpPr>
                <a:spLocks noChangeArrowheads="1"/>
              </p:cNvSpPr>
              <p:nvPr/>
            </p:nvSpPr>
            <p:spPr bwMode="auto">
              <a:xfrm>
                <a:off x="4188" y="3105"/>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59" name="Rectangle 59"/>
              <p:cNvSpPr>
                <a:spLocks noChangeArrowheads="1"/>
              </p:cNvSpPr>
              <p:nvPr/>
            </p:nvSpPr>
            <p:spPr bwMode="auto">
              <a:xfrm>
                <a:off x="4188" y="3105"/>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0" name="Group 60"/>
            <p:cNvGrpSpPr>
              <a:grpSpLocks/>
            </p:cNvGrpSpPr>
            <p:nvPr/>
          </p:nvGrpSpPr>
          <p:grpSpPr bwMode="auto">
            <a:xfrm>
              <a:off x="4434" y="3072"/>
              <a:ext cx="93" cy="69"/>
              <a:chOff x="4526" y="3105"/>
              <a:chExt cx="93" cy="69"/>
            </a:xfrm>
          </p:grpSpPr>
          <p:sp>
            <p:nvSpPr>
              <p:cNvPr id="4300861" name="Rectangle 61"/>
              <p:cNvSpPr>
                <a:spLocks noChangeArrowheads="1"/>
              </p:cNvSpPr>
              <p:nvPr/>
            </p:nvSpPr>
            <p:spPr bwMode="auto">
              <a:xfrm>
                <a:off x="4526" y="3105"/>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62" name="Rectangle 62"/>
              <p:cNvSpPr>
                <a:spLocks noChangeArrowheads="1"/>
              </p:cNvSpPr>
              <p:nvPr/>
            </p:nvSpPr>
            <p:spPr bwMode="auto">
              <a:xfrm>
                <a:off x="4526" y="3105"/>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1" name="Group 63"/>
            <p:cNvGrpSpPr>
              <a:grpSpLocks/>
            </p:cNvGrpSpPr>
            <p:nvPr/>
          </p:nvGrpSpPr>
          <p:grpSpPr bwMode="auto">
            <a:xfrm>
              <a:off x="4635" y="3234"/>
              <a:ext cx="93" cy="68"/>
              <a:chOff x="4727" y="3267"/>
              <a:chExt cx="93" cy="68"/>
            </a:xfrm>
          </p:grpSpPr>
          <p:sp>
            <p:nvSpPr>
              <p:cNvPr id="4300864" name="Rectangle 64"/>
              <p:cNvSpPr>
                <a:spLocks noChangeArrowheads="1"/>
              </p:cNvSpPr>
              <p:nvPr/>
            </p:nvSpPr>
            <p:spPr bwMode="auto">
              <a:xfrm>
                <a:off x="4727"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65" name="Rectangle 65"/>
              <p:cNvSpPr>
                <a:spLocks noChangeArrowheads="1"/>
              </p:cNvSpPr>
              <p:nvPr/>
            </p:nvSpPr>
            <p:spPr bwMode="auto">
              <a:xfrm>
                <a:off x="4727"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2" name="Group 66"/>
            <p:cNvGrpSpPr>
              <a:grpSpLocks/>
            </p:cNvGrpSpPr>
            <p:nvPr/>
          </p:nvGrpSpPr>
          <p:grpSpPr bwMode="auto">
            <a:xfrm>
              <a:off x="4434" y="3234"/>
              <a:ext cx="93" cy="68"/>
              <a:chOff x="4526" y="3267"/>
              <a:chExt cx="93" cy="68"/>
            </a:xfrm>
          </p:grpSpPr>
          <p:sp>
            <p:nvSpPr>
              <p:cNvPr id="4300867" name="Rectangle 67"/>
              <p:cNvSpPr>
                <a:spLocks noChangeArrowheads="1"/>
              </p:cNvSpPr>
              <p:nvPr/>
            </p:nvSpPr>
            <p:spPr bwMode="auto">
              <a:xfrm>
                <a:off x="4526"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68" name="Rectangle 68"/>
              <p:cNvSpPr>
                <a:spLocks noChangeArrowheads="1"/>
              </p:cNvSpPr>
              <p:nvPr/>
            </p:nvSpPr>
            <p:spPr bwMode="auto">
              <a:xfrm>
                <a:off x="4526"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3" name="Group 69"/>
            <p:cNvGrpSpPr>
              <a:grpSpLocks/>
            </p:cNvGrpSpPr>
            <p:nvPr/>
          </p:nvGrpSpPr>
          <p:grpSpPr bwMode="auto">
            <a:xfrm>
              <a:off x="4434" y="3398"/>
              <a:ext cx="93" cy="69"/>
              <a:chOff x="4526" y="3431"/>
              <a:chExt cx="93" cy="69"/>
            </a:xfrm>
          </p:grpSpPr>
          <p:sp>
            <p:nvSpPr>
              <p:cNvPr id="4300870" name="Rectangle 70"/>
              <p:cNvSpPr>
                <a:spLocks noChangeArrowheads="1"/>
              </p:cNvSpPr>
              <p:nvPr/>
            </p:nvSpPr>
            <p:spPr bwMode="auto">
              <a:xfrm>
                <a:off x="4526" y="3431"/>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71" name="Rectangle 71"/>
              <p:cNvSpPr>
                <a:spLocks noChangeArrowheads="1"/>
              </p:cNvSpPr>
              <p:nvPr/>
            </p:nvSpPr>
            <p:spPr bwMode="auto">
              <a:xfrm>
                <a:off x="4526" y="3431"/>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4" name="Group 72"/>
            <p:cNvGrpSpPr>
              <a:grpSpLocks/>
            </p:cNvGrpSpPr>
            <p:nvPr/>
          </p:nvGrpSpPr>
          <p:grpSpPr bwMode="auto">
            <a:xfrm>
              <a:off x="4096" y="3398"/>
              <a:ext cx="93" cy="69"/>
              <a:chOff x="4188" y="3431"/>
              <a:chExt cx="93" cy="69"/>
            </a:xfrm>
          </p:grpSpPr>
          <p:sp>
            <p:nvSpPr>
              <p:cNvPr id="4300873" name="Rectangle 73"/>
              <p:cNvSpPr>
                <a:spLocks noChangeArrowheads="1"/>
              </p:cNvSpPr>
              <p:nvPr/>
            </p:nvSpPr>
            <p:spPr bwMode="auto">
              <a:xfrm>
                <a:off x="4188" y="3431"/>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74" name="Rectangle 74"/>
              <p:cNvSpPr>
                <a:spLocks noChangeArrowheads="1"/>
              </p:cNvSpPr>
              <p:nvPr/>
            </p:nvSpPr>
            <p:spPr bwMode="auto">
              <a:xfrm>
                <a:off x="4188" y="3431"/>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5" name="Group 75"/>
            <p:cNvGrpSpPr>
              <a:grpSpLocks/>
            </p:cNvGrpSpPr>
            <p:nvPr/>
          </p:nvGrpSpPr>
          <p:grpSpPr bwMode="auto">
            <a:xfrm>
              <a:off x="3933" y="3398"/>
              <a:ext cx="93" cy="69"/>
              <a:chOff x="4025" y="3431"/>
              <a:chExt cx="93" cy="69"/>
            </a:xfrm>
          </p:grpSpPr>
          <p:sp>
            <p:nvSpPr>
              <p:cNvPr id="4300876" name="Rectangle 76"/>
              <p:cNvSpPr>
                <a:spLocks noChangeArrowheads="1"/>
              </p:cNvSpPr>
              <p:nvPr/>
            </p:nvSpPr>
            <p:spPr bwMode="auto">
              <a:xfrm>
                <a:off x="4025" y="3431"/>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77" name="Rectangle 77"/>
              <p:cNvSpPr>
                <a:spLocks noChangeArrowheads="1"/>
              </p:cNvSpPr>
              <p:nvPr/>
            </p:nvSpPr>
            <p:spPr bwMode="auto">
              <a:xfrm>
                <a:off x="4025" y="3431"/>
                <a:ext cx="93" cy="69"/>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6" name="Group 78"/>
            <p:cNvGrpSpPr>
              <a:grpSpLocks/>
            </p:cNvGrpSpPr>
            <p:nvPr/>
          </p:nvGrpSpPr>
          <p:grpSpPr bwMode="auto">
            <a:xfrm>
              <a:off x="3932" y="3234"/>
              <a:ext cx="93" cy="68"/>
              <a:chOff x="4024" y="3267"/>
              <a:chExt cx="93" cy="68"/>
            </a:xfrm>
          </p:grpSpPr>
          <p:sp>
            <p:nvSpPr>
              <p:cNvPr id="4300879" name="Rectangle 79"/>
              <p:cNvSpPr>
                <a:spLocks noChangeArrowheads="1"/>
              </p:cNvSpPr>
              <p:nvPr/>
            </p:nvSpPr>
            <p:spPr bwMode="auto">
              <a:xfrm>
                <a:off x="4024"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80" name="Rectangle 80"/>
              <p:cNvSpPr>
                <a:spLocks noChangeArrowheads="1"/>
              </p:cNvSpPr>
              <p:nvPr/>
            </p:nvSpPr>
            <p:spPr bwMode="auto">
              <a:xfrm>
                <a:off x="4024"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pSp>
          <p:nvGrpSpPr>
            <p:cNvPr id="17" name="Group 81"/>
            <p:cNvGrpSpPr>
              <a:grpSpLocks/>
            </p:cNvGrpSpPr>
            <p:nvPr/>
          </p:nvGrpSpPr>
          <p:grpSpPr bwMode="auto">
            <a:xfrm>
              <a:off x="3666" y="3234"/>
              <a:ext cx="93" cy="68"/>
              <a:chOff x="3758" y="3267"/>
              <a:chExt cx="93" cy="68"/>
            </a:xfrm>
          </p:grpSpPr>
          <p:sp>
            <p:nvSpPr>
              <p:cNvPr id="4300882" name="Rectangle 82"/>
              <p:cNvSpPr>
                <a:spLocks noChangeArrowheads="1"/>
              </p:cNvSpPr>
              <p:nvPr/>
            </p:nvSpPr>
            <p:spPr bwMode="auto">
              <a:xfrm>
                <a:off x="3758"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sp>
            <p:nvSpPr>
              <p:cNvPr id="4300883" name="Rectangle 83"/>
              <p:cNvSpPr>
                <a:spLocks noChangeArrowheads="1"/>
              </p:cNvSpPr>
              <p:nvPr/>
            </p:nvSpPr>
            <p:spPr bwMode="auto">
              <a:xfrm>
                <a:off x="3758" y="3267"/>
                <a:ext cx="93" cy="68"/>
              </a:xfrm>
              <a:prstGeom prst="rect">
                <a:avLst/>
              </a:prstGeom>
              <a:solidFill>
                <a:srgbClr val="00DFCA"/>
              </a:solidFill>
              <a:ln w="12700">
                <a:noFill/>
                <a:miter lim="800000"/>
                <a:headEnd/>
                <a:tailEnd/>
              </a:ln>
              <a:effectLst>
                <a:prstShdw prst="shdw17" dist="17961" dir="2700000">
                  <a:srgbClr val="00DFCA">
                    <a:gamma/>
                    <a:shade val="60000"/>
                    <a:invGamma/>
                  </a:srgbClr>
                </a:prstShdw>
              </a:effectLst>
            </p:spPr>
            <p:txBody>
              <a:bodyPr wrap="none" anchor="ctr"/>
              <a:lstStyle/>
              <a:p>
                <a:endParaRPr lang="zh-CN" altLang="en-US"/>
              </a:p>
            </p:txBody>
          </p:sp>
        </p:grpSp>
        <p:graphicFrame>
          <p:nvGraphicFramePr>
            <p:cNvPr id="4300884" name="Object 84">
              <a:hlinkClick r:id="" action="ppaction://ole?verb=0"/>
            </p:cNvPr>
            <p:cNvGraphicFramePr>
              <a:graphicFrameLocks/>
            </p:cNvGraphicFramePr>
            <p:nvPr/>
          </p:nvGraphicFramePr>
          <p:xfrm>
            <a:off x="2952" y="3505"/>
            <a:ext cx="598" cy="460"/>
          </p:xfrm>
          <a:graphic>
            <a:graphicData uri="http://schemas.openxmlformats.org/presentationml/2006/ole">
              <p:oleObj spid="_x0000_s72706" name="Clip" r:id="rId3" imgW="4181400" imgH="3214440" progId="">
                <p:embed/>
              </p:oleObj>
            </a:graphicData>
          </a:graphic>
        </p:graphicFrame>
        <p:sp>
          <p:nvSpPr>
            <p:cNvPr id="4301027" name="Line 227"/>
            <p:cNvSpPr>
              <a:spLocks noChangeShapeType="1"/>
            </p:cNvSpPr>
            <p:nvPr/>
          </p:nvSpPr>
          <p:spPr bwMode="auto">
            <a:xfrm>
              <a:off x="2513" y="3564"/>
              <a:ext cx="0" cy="15"/>
            </a:xfrm>
            <a:prstGeom prst="line">
              <a:avLst/>
            </a:prstGeom>
            <a:noFill/>
            <a:ln w="12700">
              <a:solidFill>
                <a:srgbClr val="CF0E30"/>
              </a:solidFill>
              <a:round/>
              <a:headEnd/>
              <a:tailEnd/>
            </a:ln>
            <a:effectLst/>
          </p:spPr>
          <p:txBody>
            <a:bodyPr wrap="none" anchor="ctr"/>
            <a:lstStyle/>
            <a:p>
              <a:endParaRPr lang="zh-CN" altLang="en-US"/>
            </a:p>
          </p:txBody>
        </p:sp>
        <p:sp>
          <p:nvSpPr>
            <p:cNvPr id="4301061" name="Line 261"/>
            <p:cNvSpPr>
              <a:spLocks noChangeShapeType="1"/>
            </p:cNvSpPr>
            <p:nvPr/>
          </p:nvSpPr>
          <p:spPr bwMode="auto">
            <a:xfrm>
              <a:off x="2744" y="3696"/>
              <a:ext cx="368" cy="0"/>
            </a:xfrm>
            <a:prstGeom prst="line">
              <a:avLst/>
            </a:prstGeom>
            <a:noFill/>
            <a:ln w="25400">
              <a:solidFill>
                <a:schemeClr val="folHlink"/>
              </a:solidFill>
              <a:round/>
              <a:headEnd type="triangle" w="med" len="med"/>
              <a:tailEnd type="triangle" w="med" len="med"/>
            </a:ln>
            <a:effectLst/>
          </p:spPr>
          <p:txBody>
            <a:bodyPr wrap="none" anchor="ctr"/>
            <a:lstStyle/>
            <a:p>
              <a:endParaRPr lang="zh-CN" altLang="en-US"/>
            </a:p>
          </p:txBody>
        </p:sp>
        <p:sp>
          <p:nvSpPr>
            <p:cNvPr id="4301062" name="Rectangle 262"/>
            <p:cNvSpPr>
              <a:spLocks noChangeArrowheads="1"/>
            </p:cNvSpPr>
            <p:nvPr/>
          </p:nvSpPr>
          <p:spPr bwMode="auto">
            <a:xfrm>
              <a:off x="3990" y="2505"/>
              <a:ext cx="1048" cy="203"/>
            </a:xfrm>
            <a:prstGeom prst="rect">
              <a:avLst/>
            </a:prstGeom>
            <a:noFill/>
            <a:ln w="12700">
              <a:noFill/>
              <a:miter lim="800000"/>
              <a:headEnd/>
              <a:tailEnd/>
            </a:ln>
            <a:effectLst/>
          </p:spPr>
          <p:txBody>
            <a:bodyPr lIns="90488" tIns="44450" rIns="90488" bIns="44450">
              <a:spAutoFit/>
            </a:bodyPr>
            <a:lstStyle/>
            <a:p>
              <a:pPr algn="ctr" eaLnBrk="0" hangingPunct="0"/>
              <a:r>
                <a:rPr kumimoji="1" lang="zh-CN" altLang="de-DE" sz="1600" dirty="0">
                  <a:solidFill>
                    <a:schemeClr val="bg1"/>
                  </a:solidFill>
                  <a:effectLst>
                    <a:outerShdw blurRad="38100" dist="38100" dir="2700000" algn="tl">
                      <a:srgbClr val="C0C0C0"/>
                    </a:outerShdw>
                  </a:effectLst>
                  <a:latin typeface="Arial" pitchFamily="34" charset="0"/>
                </a:rPr>
                <a:t>分类</a:t>
              </a:r>
              <a:endParaRPr kumimoji="1" lang="zh-CN" altLang="de-DE" sz="1200" dirty="0">
                <a:solidFill>
                  <a:schemeClr val="bg1"/>
                </a:solidFill>
                <a:effectLst/>
                <a:latin typeface="Arial" pitchFamily="34" charset="0"/>
              </a:endParaRPr>
            </a:p>
          </p:txBody>
        </p:sp>
        <p:sp>
          <p:nvSpPr>
            <p:cNvPr id="4301063" name="Rectangle 263"/>
            <p:cNvSpPr>
              <a:spLocks noChangeArrowheads="1"/>
            </p:cNvSpPr>
            <p:nvPr/>
          </p:nvSpPr>
          <p:spPr bwMode="auto">
            <a:xfrm>
              <a:off x="3426" y="3456"/>
              <a:ext cx="1031" cy="203"/>
            </a:xfrm>
            <a:prstGeom prst="rect">
              <a:avLst/>
            </a:prstGeom>
            <a:noFill/>
            <a:ln w="12700">
              <a:noFill/>
              <a:miter lim="800000"/>
              <a:headEnd/>
              <a:tailEnd/>
            </a:ln>
            <a:effectLst/>
          </p:spPr>
          <p:txBody>
            <a:bodyPr lIns="90488" tIns="44450" rIns="90488" bIns="44450">
              <a:spAutoFit/>
            </a:bodyPr>
            <a:lstStyle/>
            <a:p>
              <a:pPr algn="ctr" eaLnBrk="0" hangingPunct="0"/>
              <a:r>
                <a:rPr kumimoji="1" lang="zh-CN" altLang="de-DE" sz="1600" dirty="0">
                  <a:solidFill>
                    <a:schemeClr val="bg1"/>
                  </a:solidFill>
                  <a:effectLst>
                    <a:outerShdw blurRad="38100" dist="38100" dir="2700000" algn="tl">
                      <a:srgbClr val="C0C0C0"/>
                    </a:outerShdw>
                  </a:effectLst>
                  <a:latin typeface="Arial" pitchFamily="34" charset="0"/>
                </a:rPr>
                <a:t>项目管理</a:t>
              </a:r>
              <a:endParaRPr kumimoji="1" lang="de-DE" altLang="zh-CN" sz="1600" dirty="0">
                <a:solidFill>
                  <a:schemeClr val="bg1"/>
                </a:solidFill>
                <a:effectLst>
                  <a:outerShdw blurRad="38100" dist="38100" dir="2700000" algn="tl">
                    <a:srgbClr val="C0C0C0"/>
                  </a:outerShdw>
                </a:effectLst>
                <a:latin typeface="Arial" pitchFamily="34" charset="0"/>
              </a:endParaRPr>
            </a:p>
          </p:txBody>
        </p:sp>
        <p:sp>
          <p:nvSpPr>
            <p:cNvPr id="4301064" name="Rectangle 264"/>
            <p:cNvSpPr>
              <a:spLocks noChangeArrowheads="1"/>
            </p:cNvSpPr>
            <p:nvPr/>
          </p:nvSpPr>
          <p:spPr bwMode="auto">
            <a:xfrm>
              <a:off x="2247" y="3863"/>
              <a:ext cx="1077" cy="186"/>
            </a:xfrm>
            <a:prstGeom prst="rect">
              <a:avLst/>
            </a:prstGeom>
            <a:noFill/>
            <a:ln w="12700">
              <a:noFill/>
              <a:miter lim="800000"/>
              <a:headEnd/>
              <a:tailEnd/>
            </a:ln>
            <a:effectLst/>
          </p:spPr>
          <p:txBody>
            <a:bodyPr wrap="square" lIns="90488" tIns="44450" rIns="90488" bIns="44450">
              <a:spAutoFit/>
            </a:bodyPr>
            <a:lstStyle/>
            <a:p>
              <a:pPr algn="ctr" eaLnBrk="0" hangingPunct="0"/>
              <a:r>
                <a:rPr kumimoji="1" lang="de-DE" altLang="zh-CN" sz="1400" dirty="0">
                  <a:solidFill>
                    <a:schemeClr val="bg1"/>
                  </a:solidFill>
                  <a:effectLst/>
                  <a:latin typeface="Arial" pitchFamily="34" charset="0"/>
                </a:rPr>
                <a:t>CAD-</a:t>
              </a:r>
              <a:r>
                <a:rPr kumimoji="1" lang="zh-CN" altLang="de-DE" sz="1400" dirty="0">
                  <a:solidFill>
                    <a:schemeClr val="bg1"/>
                  </a:solidFill>
                  <a:effectLst/>
                  <a:latin typeface="Arial" pitchFamily="34" charset="0"/>
                </a:rPr>
                <a:t>接口</a:t>
              </a:r>
              <a:endParaRPr kumimoji="1" lang="de-DE" altLang="zh-CN" sz="1400" dirty="0">
                <a:solidFill>
                  <a:schemeClr val="bg1"/>
                </a:solidFill>
                <a:effectLst/>
                <a:latin typeface="Arial" pitchFamily="34" charset="0"/>
              </a:endParaRPr>
            </a:p>
          </p:txBody>
        </p:sp>
        <p:sp>
          <p:nvSpPr>
            <p:cNvPr id="4301065" name="Rectangle 265"/>
            <p:cNvSpPr>
              <a:spLocks noChangeArrowheads="1"/>
            </p:cNvSpPr>
            <p:nvPr/>
          </p:nvSpPr>
          <p:spPr bwMode="auto">
            <a:xfrm>
              <a:off x="799" y="1672"/>
              <a:ext cx="982" cy="203"/>
            </a:xfrm>
            <a:prstGeom prst="rect">
              <a:avLst/>
            </a:prstGeom>
            <a:noFill/>
            <a:ln w="12700">
              <a:noFill/>
              <a:miter lim="800000"/>
              <a:headEnd/>
              <a:tailEnd/>
            </a:ln>
            <a:effectLst/>
          </p:spPr>
          <p:txBody>
            <a:bodyPr lIns="90488" tIns="44450" rIns="90488" bIns="44450">
              <a:spAutoFit/>
            </a:bodyPr>
            <a:lstStyle/>
            <a:p>
              <a:pPr algn="ctr" eaLnBrk="0" hangingPunct="0"/>
              <a:r>
                <a:rPr kumimoji="1" lang="zh-CN" altLang="de-DE" sz="1600" dirty="0">
                  <a:solidFill>
                    <a:schemeClr val="bg1"/>
                  </a:solidFill>
                  <a:effectLst>
                    <a:outerShdw blurRad="38100" dist="38100" dir="2700000" algn="tl">
                      <a:srgbClr val="C0C0C0"/>
                    </a:outerShdw>
                  </a:effectLst>
                  <a:latin typeface="Arial" pitchFamily="34" charset="0"/>
                </a:rPr>
                <a:t>文档管理</a:t>
              </a:r>
              <a:endParaRPr kumimoji="1" lang="de-DE" altLang="zh-CN" sz="1600" dirty="0">
                <a:solidFill>
                  <a:schemeClr val="bg1"/>
                </a:solidFill>
                <a:effectLst>
                  <a:outerShdw blurRad="38100" dist="38100" dir="2700000" algn="tl">
                    <a:srgbClr val="C0C0C0"/>
                  </a:outerShdw>
                </a:effectLst>
                <a:latin typeface="Arial" pitchFamily="34" charset="0"/>
              </a:endParaRPr>
            </a:p>
          </p:txBody>
        </p:sp>
        <p:sp>
          <p:nvSpPr>
            <p:cNvPr id="4301066" name="Rectangle 266"/>
            <p:cNvSpPr>
              <a:spLocks noChangeArrowheads="1"/>
            </p:cNvSpPr>
            <p:nvPr/>
          </p:nvSpPr>
          <p:spPr bwMode="auto">
            <a:xfrm>
              <a:off x="3445" y="1328"/>
              <a:ext cx="983" cy="203"/>
            </a:xfrm>
            <a:prstGeom prst="rect">
              <a:avLst/>
            </a:prstGeom>
            <a:noFill/>
            <a:ln w="12700">
              <a:noFill/>
              <a:miter lim="800000"/>
              <a:headEnd/>
              <a:tailEnd/>
            </a:ln>
            <a:effectLst/>
          </p:spPr>
          <p:txBody>
            <a:bodyPr lIns="90488" tIns="44450" rIns="90488" bIns="44450">
              <a:spAutoFit/>
            </a:bodyPr>
            <a:lstStyle/>
            <a:p>
              <a:pPr algn="ctr" eaLnBrk="0" hangingPunct="0"/>
              <a:r>
                <a:rPr kumimoji="1" lang="zh-CN" altLang="de-DE" sz="1600" dirty="0">
                  <a:solidFill>
                    <a:schemeClr val="bg1"/>
                  </a:solidFill>
                  <a:effectLst>
                    <a:outerShdw blurRad="38100" dist="38100" dir="2700000" algn="tl">
                      <a:srgbClr val="C0C0C0"/>
                    </a:outerShdw>
                  </a:effectLst>
                  <a:latin typeface="Arial" pitchFamily="34" charset="0"/>
                </a:rPr>
                <a:t>产品配置</a:t>
              </a:r>
              <a:endParaRPr kumimoji="1" lang="de-DE" altLang="zh-CN" sz="1600" dirty="0">
                <a:solidFill>
                  <a:schemeClr val="bg1"/>
                </a:solidFill>
                <a:effectLst/>
                <a:latin typeface="Arial" pitchFamily="34" charset="0"/>
              </a:endParaRPr>
            </a:p>
          </p:txBody>
        </p:sp>
        <p:grpSp>
          <p:nvGrpSpPr>
            <p:cNvPr id="4301244" name="Group 267"/>
            <p:cNvGrpSpPr>
              <a:grpSpLocks/>
            </p:cNvGrpSpPr>
            <p:nvPr/>
          </p:nvGrpSpPr>
          <p:grpSpPr bwMode="auto">
            <a:xfrm>
              <a:off x="3455" y="840"/>
              <a:ext cx="650" cy="462"/>
              <a:chOff x="3743" y="930"/>
              <a:chExt cx="650" cy="462"/>
            </a:xfrm>
          </p:grpSpPr>
          <p:sp>
            <p:nvSpPr>
              <p:cNvPr id="4301068" name="Freeform 268"/>
              <p:cNvSpPr>
                <a:spLocks/>
              </p:cNvSpPr>
              <p:nvPr/>
            </p:nvSpPr>
            <p:spPr bwMode="auto">
              <a:xfrm>
                <a:off x="3743" y="1174"/>
                <a:ext cx="223" cy="128"/>
              </a:xfrm>
              <a:custGeom>
                <a:avLst/>
                <a:gdLst/>
                <a:ahLst/>
                <a:cxnLst>
                  <a:cxn ang="0">
                    <a:pos x="0" y="0"/>
                  </a:cxn>
                  <a:cxn ang="0">
                    <a:pos x="0" y="74"/>
                  </a:cxn>
                  <a:cxn ang="0">
                    <a:pos x="222" y="127"/>
                  </a:cxn>
                  <a:cxn ang="0">
                    <a:pos x="222" y="36"/>
                  </a:cxn>
                  <a:cxn ang="0">
                    <a:pos x="0" y="0"/>
                  </a:cxn>
                </a:cxnLst>
                <a:rect l="0" t="0" r="r" b="b"/>
                <a:pathLst>
                  <a:path w="223" h="128">
                    <a:moveTo>
                      <a:pt x="0" y="0"/>
                    </a:moveTo>
                    <a:lnTo>
                      <a:pt x="0" y="74"/>
                    </a:lnTo>
                    <a:lnTo>
                      <a:pt x="222" y="127"/>
                    </a:lnTo>
                    <a:lnTo>
                      <a:pt x="222" y="36"/>
                    </a:lnTo>
                    <a:lnTo>
                      <a:pt x="0" y="0"/>
                    </a:lnTo>
                  </a:path>
                </a:pathLst>
              </a:custGeom>
              <a:gradFill rotWithShape="0">
                <a:gsLst>
                  <a:gs pos="0">
                    <a:srgbClr val="CECECE"/>
                  </a:gs>
                  <a:gs pos="100000">
                    <a:srgbClr val="CECECE">
                      <a:gamma/>
                      <a:shade val="80000"/>
                      <a:invGamma/>
                    </a:srgbClr>
                  </a:gs>
                </a:gsLst>
                <a:lin ang="0" scaled="1"/>
              </a:gradFill>
              <a:ln w="12700" cap="rnd" cmpd="sng">
                <a:noFill/>
                <a:prstDash val="solid"/>
                <a:round/>
                <a:headEnd type="none" w="med" len="med"/>
                <a:tailEnd type="none" w="med" len="med"/>
              </a:ln>
              <a:effectLst/>
            </p:spPr>
            <p:txBody>
              <a:bodyPr/>
              <a:lstStyle/>
              <a:p>
                <a:endParaRPr lang="zh-CN" altLang="en-US"/>
              </a:p>
            </p:txBody>
          </p:sp>
          <p:sp>
            <p:nvSpPr>
              <p:cNvPr id="4301069" name="Freeform 269"/>
              <p:cNvSpPr>
                <a:spLocks/>
              </p:cNvSpPr>
              <p:nvPr/>
            </p:nvSpPr>
            <p:spPr bwMode="auto">
              <a:xfrm>
                <a:off x="3951" y="1213"/>
                <a:ext cx="278" cy="166"/>
              </a:xfrm>
              <a:custGeom>
                <a:avLst/>
                <a:gdLst/>
                <a:ahLst/>
                <a:cxnLst>
                  <a:cxn ang="0">
                    <a:pos x="0" y="94"/>
                  </a:cxn>
                  <a:cxn ang="0">
                    <a:pos x="0" y="0"/>
                  </a:cxn>
                  <a:cxn ang="0">
                    <a:pos x="277" y="56"/>
                  </a:cxn>
                  <a:cxn ang="0">
                    <a:pos x="277" y="165"/>
                  </a:cxn>
                  <a:cxn ang="0">
                    <a:pos x="0" y="94"/>
                  </a:cxn>
                </a:cxnLst>
                <a:rect l="0" t="0" r="r" b="b"/>
                <a:pathLst>
                  <a:path w="278" h="166">
                    <a:moveTo>
                      <a:pt x="0" y="94"/>
                    </a:moveTo>
                    <a:lnTo>
                      <a:pt x="0" y="0"/>
                    </a:lnTo>
                    <a:lnTo>
                      <a:pt x="277" y="56"/>
                    </a:lnTo>
                    <a:lnTo>
                      <a:pt x="277" y="165"/>
                    </a:lnTo>
                    <a:lnTo>
                      <a:pt x="0" y="94"/>
                    </a:lnTo>
                  </a:path>
                </a:pathLst>
              </a:custGeom>
              <a:gradFill rotWithShape="0">
                <a:gsLst>
                  <a:gs pos="0">
                    <a:srgbClr val="CECECE"/>
                  </a:gs>
                  <a:gs pos="100000">
                    <a:srgbClr val="CECECE">
                      <a:gamma/>
                      <a:shade val="80000"/>
                      <a:invGamma/>
                    </a:srgbClr>
                  </a:gs>
                </a:gsLst>
                <a:lin ang="0" scaled="1"/>
              </a:gradFill>
              <a:ln w="12700" cap="rnd" cmpd="sng">
                <a:noFill/>
                <a:prstDash val="solid"/>
                <a:round/>
                <a:headEnd type="none" w="med" len="med"/>
                <a:tailEnd type="none" w="med" len="med"/>
              </a:ln>
              <a:effectLst/>
            </p:spPr>
            <p:txBody>
              <a:bodyPr/>
              <a:lstStyle/>
              <a:p>
                <a:endParaRPr lang="zh-CN" altLang="en-US"/>
              </a:p>
            </p:txBody>
          </p:sp>
          <p:sp>
            <p:nvSpPr>
              <p:cNvPr id="4301070" name="Freeform 270"/>
              <p:cNvSpPr>
                <a:spLocks/>
              </p:cNvSpPr>
              <p:nvPr/>
            </p:nvSpPr>
            <p:spPr bwMode="auto">
              <a:xfrm>
                <a:off x="4228" y="1186"/>
                <a:ext cx="152" cy="193"/>
              </a:xfrm>
              <a:custGeom>
                <a:avLst/>
                <a:gdLst/>
                <a:ahLst/>
                <a:cxnLst>
                  <a:cxn ang="0">
                    <a:pos x="151" y="0"/>
                  </a:cxn>
                  <a:cxn ang="0">
                    <a:pos x="151" y="89"/>
                  </a:cxn>
                  <a:cxn ang="0">
                    <a:pos x="0" y="192"/>
                  </a:cxn>
                  <a:cxn ang="0">
                    <a:pos x="0" y="81"/>
                  </a:cxn>
                  <a:cxn ang="0">
                    <a:pos x="151" y="0"/>
                  </a:cxn>
                </a:cxnLst>
                <a:rect l="0" t="0" r="r" b="b"/>
                <a:pathLst>
                  <a:path w="152" h="193">
                    <a:moveTo>
                      <a:pt x="151" y="0"/>
                    </a:moveTo>
                    <a:lnTo>
                      <a:pt x="151" y="89"/>
                    </a:lnTo>
                    <a:lnTo>
                      <a:pt x="0" y="192"/>
                    </a:lnTo>
                    <a:lnTo>
                      <a:pt x="0" y="81"/>
                    </a:lnTo>
                    <a:lnTo>
                      <a:pt x="151" y="0"/>
                    </a:lnTo>
                  </a:path>
                </a:pathLst>
              </a:custGeom>
              <a:gradFill rotWithShape="0">
                <a:gsLst>
                  <a:gs pos="0">
                    <a:srgbClr val="919191"/>
                  </a:gs>
                  <a:gs pos="100000">
                    <a:srgbClr val="919191">
                      <a:gamma/>
                      <a:shade val="69804"/>
                      <a:invGamma/>
                    </a:srgbClr>
                  </a:gs>
                </a:gsLst>
                <a:lin ang="5400000" scaled="1"/>
              </a:gradFill>
              <a:ln w="12700" cap="rnd" cmpd="sng">
                <a:noFill/>
                <a:prstDash val="solid"/>
                <a:round/>
                <a:headEnd type="none" w="med" len="med"/>
                <a:tailEnd type="none" w="med" len="med"/>
              </a:ln>
              <a:effectLst/>
            </p:spPr>
            <p:txBody>
              <a:bodyPr/>
              <a:lstStyle/>
              <a:p>
                <a:endParaRPr lang="zh-CN" altLang="en-US"/>
              </a:p>
            </p:txBody>
          </p:sp>
          <p:sp>
            <p:nvSpPr>
              <p:cNvPr id="4301071" name="Freeform 271"/>
              <p:cNvSpPr>
                <a:spLocks/>
              </p:cNvSpPr>
              <p:nvPr/>
            </p:nvSpPr>
            <p:spPr bwMode="auto">
              <a:xfrm>
                <a:off x="3949" y="1129"/>
                <a:ext cx="431" cy="167"/>
              </a:xfrm>
              <a:custGeom>
                <a:avLst/>
                <a:gdLst/>
                <a:ahLst/>
                <a:cxnLst>
                  <a:cxn ang="0">
                    <a:pos x="430" y="58"/>
                  </a:cxn>
                  <a:cxn ang="0">
                    <a:pos x="149" y="0"/>
                  </a:cxn>
                  <a:cxn ang="0">
                    <a:pos x="0" y="90"/>
                  </a:cxn>
                  <a:cxn ang="0">
                    <a:pos x="67" y="104"/>
                  </a:cxn>
                  <a:cxn ang="0">
                    <a:pos x="75" y="101"/>
                  </a:cxn>
                  <a:cxn ang="0">
                    <a:pos x="184" y="123"/>
                  </a:cxn>
                  <a:cxn ang="0">
                    <a:pos x="194" y="128"/>
                  </a:cxn>
                  <a:cxn ang="0">
                    <a:pos x="202" y="147"/>
                  </a:cxn>
                  <a:cxn ang="0">
                    <a:pos x="270" y="166"/>
                  </a:cxn>
                  <a:cxn ang="0">
                    <a:pos x="284" y="164"/>
                  </a:cxn>
                  <a:cxn ang="0">
                    <a:pos x="290" y="163"/>
                  </a:cxn>
                  <a:cxn ang="0">
                    <a:pos x="303" y="155"/>
                  </a:cxn>
                  <a:cxn ang="0">
                    <a:pos x="317" y="145"/>
                  </a:cxn>
                  <a:cxn ang="0">
                    <a:pos x="322" y="132"/>
                  </a:cxn>
                  <a:cxn ang="0">
                    <a:pos x="324" y="120"/>
                  </a:cxn>
                  <a:cxn ang="0">
                    <a:pos x="430" y="58"/>
                  </a:cxn>
                </a:cxnLst>
                <a:rect l="0" t="0" r="r" b="b"/>
                <a:pathLst>
                  <a:path w="431" h="167">
                    <a:moveTo>
                      <a:pt x="430" y="58"/>
                    </a:moveTo>
                    <a:lnTo>
                      <a:pt x="149" y="0"/>
                    </a:lnTo>
                    <a:lnTo>
                      <a:pt x="0" y="90"/>
                    </a:lnTo>
                    <a:lnTo>
                      <a:pt x="67" y="104"/>
                    </a:lnTo>
                    <a:lnTo>
                      <a:pt x="75" y="101"/>
                    </a:lnTo>
                    <a:lnTo>
                      <a:pt x="184" y="123"/>
                    </a:lnTo>
                    <a:lnTo>
                      <a:pt x="194" y="128"/>
                    </a:lnTo>
                    <a:lnTo>
                      <a:pt x="202" y="147"/>
                    </a:lnTo>
                    <a:lnTo>
                      <a:pt x="270" y="166"/>
                    </a:lnTo>
                    <a:lnTo>
                      <a:pt x="284" y="164"/>
                    </a:lnTo>
                    <a:lnTo>
                      <a:pt x="290" y="163"/>
                    </a:lnTo>
                    <a:lnTo>
                      <a:pt x="303" y="155"/>
                    </a:lnTo>
                    <a:lnTo>
                      <a:pt x="317" y="145"/>
                    </a:lnTo>
                    <a:lnTo>
                      <a:pt x="322" y="132"/>
                    </a:lnTo>
                    <a:lnTo>
                      <a:pt x="324" y="120"/>
                    </a:lnTo>
                    <a:lnTo>
                      <a:pt x="430" y="58"/>
                    </a:lnTo>
                  </a:path>
                </a:pathLst>
              </a:custGeom>
              <a:gradFill rotWithShape="0">
                <a:gsLst>
                  <a:gs pos="0">
                    <a:srgbClr val="CECECE"/>
                  </a:gs>
                  <a:gs pos="100000">
                    <a:srgbClr val="CECECE">
                      <a:gamma/>
                      <a:shade val="89804"/>
                      <a:invGamma/>
                    </a:srgbClr>
                  </a:gs>
                </a:gsLst>
                <a:lin ang="2700000" scaled="1"/>
              </a:gradFill>
              <a:ln w="12700" cap="rnd" cmpd="sng">
                <a:noFill/>
                <a:prstDash val="solid"/>
                <a:round/>
                <a:headEnd type="none" w="med" len="med"/>
                <a:tailEnd type="none" w="med" len="med"/>
              </a:ln>
              <a:effectLst/>
            </p:spPr>
            <p:txBody>
              <a:bodyPr/>
              <a:lstStyle/>
              <a:p>
                <a:endParaRPr lang="zh-CN" altLang="en-US"/>
              </a:p>
            </p:txBody>
          </p:sp>
          <p:sp>
            <p:nvSpPr>
              <p:cNvPr id="4301072" name="Freeform 272"/>
              <p:cNvSpPr>
                <a:spLocks/>
              </p:cNvSpPr>
              <p:nvPr/>
            </p:nvSpPr>
            <p:spPr bwMode="auto">
              <a:xfrm>
                <a:off x="3743" y="1110"/>
                <a:ext cx="364" cy="110"/>
              </a:xfrm>
              <a:custGeom>
                <a:avLst/>
                <a:gdLst/>
                <a:ahLst/>
                <a:cxnLst>
                  <a:cxn ang="0">
                    <a:pos x="212" y="109"/>
                  </a:cxn>
                  <a:cxn ang="0">
                    <a:pos x="0" y="65"/>
                  </a:cxn>
                  <a:cxn ang="0">
                    <a:pos x="157" y="0"/>
                  </a:cxn>
                  <a:cxn ang="0">
                    <a:pos x="363" y="37"/>
                  </a:cxn>
                  <a:cxn ang="0">
                    <a:pos x="212" y="109"/>
                  </a:cxn>
                </a:cxnLst>
                <a:rect l="0" t="0" r="r" b="b"/>
                <a:pathLst>
                  <a:path w="364" h="110">
                    <a:moveTo>
                      <a:pt x="212" y="109"/>
                    </a:moveTo>
                    <a:lnTo>
                      <a:pt x="0" y="65"/>
                    </a:lnTo>
                    <a:lnTo>
                      <a:pt x="157" y="0"/>
                    </a:lnTo>
                    <a:lnTo>
                      <a:pt x="363" y="37"/>
                    </a:lnTo>
                    <a:lnTo>
                      <a:pt x="212" y="109"/>
                    </a:lnTo>
                  </a:path>
                </a:pathLst>
              </a:custGeom>
              <a:gradFill rotWithShape="0">
                <a:gsLst>
                  <a:gs pos="0">
                    <a:srgbClr val="CECECE"/>
                  </a:gs>
                  <a:gs pos="100000">
                    <a:srgbClr val="CECECE">
                      <a:gamma/>
                      <a:shade val="89804"/>
                      <a:invGamma/>
                    </a:srgbClr>
                  </a:gs>
                </a:gsLst>
                <a:lin ang="2700000" scaled="1"/>
              </a:gradFill>
              <a:ln w="12700" cap="rnd" cmpd="sng">
                <a:noFill/>
                <a:prstDash val="solid"/>
                <a:round/>
                <a:headEnd type="none" w="med" len="med"/>
                <a:tailEnd type="none" w="med" len="med"/>
              </a:ln>
              <a:effectLst/>
            </p:spPr>
            <p:txBody>
              <a:bodyPr/>
              <a:lstStyle/>
              <a:p>
                <a:endParaRPr lang="zh-CN" altLang="en-US"/>
              </a:p>
            </p:txBody>
          </p:sp>
          <p:sp>
            <p:nvSpPr>
              <p:cNvPr id="4301073" name="Oval 273"/>
              <p:cNvSpPr>
                <a:spLocks noChangeArrowheads="1"/>
              </p:cNvSpPr>
              <p:nvPr/>
            </p:nvSpPr>
            <p:spPr bwMode="auto">
              <a:xfrm>
                <a:off x="3860" y="1151"/>
                <a:ext cx="132" cy="38"/>
              </a:xfrm>
              <a:prstGeom prst="ellipse">
                <a:avLst/>
              </a:prstGeom>
              <a:gradFill rotWithShape="0">
                <a:gsLst>
                  <a:gs pos="0">
                    <a:srgbClr val="CECECE"/>
                  </a:gs>
                  <a:gs pos="100000">
                    <a:srgbClr val="CECECE">
                      <a:gamma/>
                      <a:shade val="80000"/>
                      <a:invGamma/>
                    </a:srgbClr>
                  </a:gs>
                </a:gsLst>
                <a:lin ang="0" scaled="1"/>
              </a:gradFill>
              <a:ln w="12700">
                <a:noFill/>
                <a:round/>
                <a:headEnd/>
                <a:tailEnd/>
              </a:ln>
              <a:effectLst/>
            </p:spPr>
            <p:txBody>
              <a:bodyPr wrap="none" anchor="ctr"/>
              <a:lstStyle/>
              <a:p>
                <a:endParaRPr lang="zh-CN" altLang="en-US"/>
              </a:p>
            </p:txBody>
          </p:sp>
          <p:sp>
            <p:nvSpPr>
              <p:cNvPr id="4301074" name="Rectangle 274"/>
              <p:cNvSpPr>
                <a:spLocks noChangeArrowheads="1"/>
              </p:cNvSpPr>
              <p:nvPr/>
            </p:nvSpPr>
            <p:spPr bwMode="auto">
              <a:xfrm>
                <a:off x="3860" y="1084"/>
                <a:ext cx="132" cy="86"/>
              </a:xfrm>
              <a:prstGeom prst="rect">
                <a:avLst/>
              </a:prstGeom>
              <a:gradFill rotWithShape="0">
                <a:gsLst>
                  <a:gs pos="0">
                    <a:srgbClr val="CECECE"/>
                  </a:gs>
                  <a:gs pos="100000">
                    <a:srgbClr val="CECECE">
                      <a:gamma/>
                      <a:shade val="80000"/>
                      <a:invGamma/>
                    </a:srgbClr>
                  </a:gs>
                </a:gsLst>
                <a:lin ang="0" scaled="1"/>
              </a:gradFill>
              <a:ln w="12700">
                <a:noFill/>
                <a:miter lim="800000"/>
                <a:headEnd/>
                <a:tailEnd/>
              </a:ln>
              <a:effectLst/>
            </p:spPr>
            <p:txBody>
              <a:bodyPr wrap="none" anchor="ctr"/>
              <a:lstStyle/>
              <a:p>
                <a:endParaRPr lang="zh-CN" altLang="en-US"/>
              </a:p>
            </p:txBody>
          </p:sp>
          <p:sp>
            <p:nvSpPr>
              <p:cNvPr id="4301075" name="Rectangle 275"/>
              <p:cNvSpPr>
                <a:spLocks noChangeArrowheads="1"/>
              </p:cNvSpPr>
              <p:nvPr/>
            </p:nvSpPr>
            <p:spPr bwMode="auto">
              <a:xfrm>
                <a:off x="3876" y="1089"/>
                <a:ext cx="3" cy="93"/>
              </a:xfrm>
              <a:prstGeom prst="rect">
                <a:avLst/>
              </a:prstGeom>
              <a:solidFill>
                <a:srgbClr val="DADADA"/>
              </a:solidFill>
              <a:ln w="12700">
                <a:noFill/>
                <a:miter lim="800000"/>
                <a:headEnd/>
                <a:tailEnd/>
              </a:ln>
              <a:effectLst/>
            </p:spPr>
            <p:txBody>
              <a:bodyPr wrap="none" anchor="ctr"/>
              <a:lstStyle/>
              <a:p>
                <a:endParaRPr lang="zh-CN" altLang="en-US"/>
              </a:p>
            </p:txBody>
          </p:sp>
          <p:sp>
            <p:nvSpPr>
              <p:cNvPr id="4301076" name="Rectangle 276"/>
              <p:cNvSpPr>
                <a:spLocks noChangeArrowheads="1"/>
              </p:cNvSpPr>
              <p:nvPr/>
            </p:nvSpPr>
            <p:spPr bwMode="auto">
              <a:xfrm>
                <a:off x="3886" y="1092"/>
                <a:ext cx="4" cy="93"/>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077" name="Rectangle 277"/>
              <p:cNvSpPr>
                <a:spLocks noChangeArrowheads="1"/>
              </p:cNvSpPr>
              <p:nvPr/>
            </p:nvSpPr>
            <p:spPr bwMode="auto">
              <a:xfrm>
                <a:off x="3899" y="1095"/>
                <a:ext cx="4" cy="93"/>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078" name="Rectangle 278"/>
              <p:cNvSpPr>
                <a:spLocks noChangeArrowheads="1"/>
              </p:cNvSpPr>
              <p:nvPr/>
            </p:nvSpPr>
            <p:spPr bwMode="auto">
              <a:xfrm>
                <a:off x="3917" y="1096"/>
                <a:ext cx="4" cy="93"/>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079" name="Rectangle 279"/>
              <p:cNvSpPr>
                <a:spLocks noChangeArrowheads="1"/>
              </p:cNvSpPr>
              <p:nvPr/>
            </p:nvSpPr>
            <p:spPr bwMode="auto">
              <a:xfrm>
                <a:off x="3933" y="1096"/>
                <a:ext cx="4" cy="93"/>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080" name="Rectangle 280"/>
              <p:cNvSpPr>
                <a:spLocks noChangeArrowheads="1"/>
              </p:cNvSpPr>
              <p:nvPr/>
            </p:nvSpPr>
            <p:spPr bwMode="auto">
              <a:xfrm>
                <a:off x="3950" y="1095"/>
                <a:ext cx="3" cy="93"/>
              </a:xfrm>
              <a:prstGeom prst="rect">
                <a:avLst/>
              </a:prstGeom>
              <a:solidFill>
                <a:srgbClr val="676767"/>
              </a:solidFill>
              <a:ln w="12700">
                <a:noFill/>
                <a:miter lim="800000"/>
                <a:headEnd/>
                <a:tailEnd/>
              </a:ln>
              <a:effectLst/>
            </p:spPr>
            <p:txBody>
              <a:bodyPr wrap="none" anchor="ctr"/>
              <a:lstStyle/>
              <a:p>
                <a:endParaRPr lang="zh-CN" altLang="en-US"/>
              </a:p>
            </p:txBody>
          </p:sp>
          <p:sp>
            <p:nvSpPr>
              <p:cNvPr id="4301081" name="Rectangle 281"/>
              <p:cNvSpPr>
                <a:spLocks noChangeArrowheads="1"/>
              </p:cNvSpPr>
              <p:nvPr/>
            </p:nvSpPr>
            <p:spPr bwMode="auto">
              <a:xfrm>
                <a:off x="3961" y="1094"/>
                <a:ext cx="3" cy="93"/>
              </a:xfrm>
              <a:prstGeom prst="rect">
                <a:avLst/>
              </a:prstGeom>
              <a:solidFill>
                <a:srgbClr val="676767"/>
              </a:solidFill>
              <a:ln w="12700">
                <a:noFill/>
                <a:miter lim="800000"/>
                <a:headEnd/>
                <a:tailEnd/>
              </a:ln>
              <a:effectLst/>
            </p:spPr>
            <p:txBody>
              <a:bodyPr wrap="none" anchor="ctr"/>
              <a:lstStyle/>
              <a:p>
                <a:endParaRPr lang="zh-CN" altLang="en-US"/>
              </a:p>
            </p:txBody>
          </p:sp>
          <p:sp>
            <p:nvSpPr>
              <p:cNvPr id="4301082" name="Rectangle 282"/>
              <p:cNvSpPr>
                <a:spLocks noChangeArrowheads="1"/>
              </p:cNvSpPr>
              <p:nvPr/>
            </p:nvSpPr>
            <p:spPr bwMode="auto">
              <a:xfrm>
                <a:off x="3972" y="1093"/>
                <a:ext cx="3" cy="93"/>
              </a:xfrm>
              <a:prstGeom prst="rect">
                <a:avLst/>
              </a:prstGeom>
              <a:solidFill>
                <a:srgbClr val="676767"/>
              </a:solidFill>
              <a:ln w="12700">
                <a:noFill/>
                <a:miter lim="800000"/>
                <a:headEnd/>
                <a:tailEnd/>
              </a:ln>
              <a:effectLst/>
            </p:spPr>
            <p:txBody>
              <a:bodyPr wrap="none" anchor="ctr"/>
              <a:lstStyle/>
              <a:p>
                <a:endParaRPr lang="zh-CN" altLang="en-US"/>
              </a:p>
            </p:txBody>
          </p:sp>
          <p:sp>
            <p:nvSpPr>
              <p:cNvPr id="4301083" name="Rectangle 283"/>
              <p:cNvSpPr>
                <a:spLocks noChangeArrowheads="1"/>
              </p:cNvSpPr>
              <p:nvPr/>
            </p:nvSpPr>
            <p:spPr bwMode="auto">
              <a:xfrm>
                <a:off x="3982" y="1091"/>
                <a:ext cx="3" cy="94"/>
              </a:xfrm>
              <a:prstGeom prst="rect">
                <a:avLst/>
              </a:prstGeom>
              <a:solidFill>
                <a:srgbClr val="474747"/>
              </a:solidFill>
              <a:ln w="12700">
                <a:noFill/>
                <a:miter lim="800000"/>
                <a:headEnd/>
                <a:tailEnd/>
              </a:ln>
              <a:effectLst/>
            </p:spPr>
            <p:txBody>
              <a:bodyPr wrap="none" anchor="ctr"/>
              <a:lstStyle/>
              <a:p>
                <a:endParaRPr lang="zh-CN" altLang="en-US"/>
              </a:p>
            </p:txBody>
          </p:sp>
          <p:sp>
            <p:nvSpPr>
              <p:cNvPr id="4301084" name="Rectangle 284"/>
              <p:cNvSpPr>
                <a:spLocks noChangeArrowheads="1"/>
              </p:cNvSpPr>
              <p:nvPr/>
            </p:nvSpPr>
            <p:spPr bwMode="auto">
              <a:xfrm>
                <a:off x="3989" y="1086"/>
                <a:ext cx="3" cy="93"/>
              </a:xfrm>
              <a:prstGeom prst="rect">
                <a:avLst/>
              </a:prstGeom>
              <a:solidFill>
                <a:srgbClr val="474747"/>
              </a:solidFill>
              <a:ln w="12700">
                <a:noFill/>
                <a:miter lim="800000"/>
                <a:headEnd/>
                <a:tailEnd/>
              </a:ln>
              <a:effectLst/>
            </p:spPr>
            <p:txBody>
              <a:bodyPr wrap="none" anchor="ctr"/>
              <a:lstStyle/>
              <a:p>
                <a:endParaRPr lang="zh-CN" altLang="en-US"/>
              </a:p>
            </p:txBody>
          </p:sp>
          <p:sp>
            <p:nvSpPr>
              <p:cNvPr id="4301085" name="Rectangle 285"/>
              <p:cNvSpPr>
                <a:spLocks noChangeArrowheads="1"/>
              </p:cNvSpPr>
              <p:nvPr/>
            </p:nvSpPr>
            <p:spPr bwMode="auto">
              <a:xfrm>
                <a:off x="3862" y="1083"/>
                <a:ext cx="3" cy="93"/>
              </a:xfrm>
              <a:prstGeom prst="rect">
                <a:avLst/>
              </a:prstGeom>
              <a:solidFill>
                <a:srgbClr val="DADADA"/>
              </a:solidFill>
              <a:ln w="12700">
                <a:noFill/>
                <a:miter lim="800000"/>
                <a:headEnd/>
                <a:tailEnd/>
              </a:ln>
              <a:effectLst/>
            </p:spPr>
            <p:txBody>
              <a:bodyPr wrap="none" anchor="ctr"/>
              <a:lstStyle/>
              <a:p>
                <a:endParaRPr lang="zh-CN" altLang="en-US"/>
              </a:p>
            </p:txBody>
          </p:sp>
          <p:sp>
            <p:nvSpPr>
              <p:cNvPr id="4301086" name="Arc 286"/>
              <p:cNvSpPr>
                <a:spLocks/>
              </p:cNvSpPr>
              <p:nvPr/>
            </p:nvSpPr>
            <p:spPr bwMode="auto">
              <a:xfrm rot="10800000">
                <a:off x="4163" y="1209"/>
                <a:ext cx="140" cy="36"/>
              </a:xfrm>
              <a:custGeom>
                <a:avLst/>
                <a:gdLst>
                  <a:gd name="G0" fmla="+- 21600 0 0"/>
                  <a:gd name="G1" fmla="+- 16996 0 0"/>
                  <a:gd name="G2" fmla="+- 21600 0 0"/>
                  <a:gd name="T0" fmla="*/ 0 w 21600"/>
                  <a:gd name="T1" fmla="*/ 16996 h 16996"/>
                  <a:gd name="T2" fmla="*/ 8270 w 21600"/>
                  <a:gd name="T3" fmla="*/ 0 h 16996"/>
                  <a:gd name="T4" fmla="*/ 21600 w 21600"/>
                  <a:gd name="T5" fmla="*/ 16996 h 16996"/>
                </a:gdLst>
                <a:ahLst/>
                <a:cxnLst>
                  <a:cxn ang="0">
                    <a:pos x="T0" y="T1"/>
                  </a:cxn>
                  <a:cxn ang="0">
                    <a:pos x="T2" y="T3"/>
                  </a:cxn>
                  <a:cxn ang="0">
                    <a:pos x="T4" y="T5"/>
                  </a:cxn>
                </a:cxnLst>
                <a:rect l="0" t="0" r="r" b="b"/>
                <a:pathLst>
                  <a:path w="21600" h="16996" fill="none" extrusionOk="0">
                    <a:moveTo>
                      <a:pt x="0" y="16996"/>
                    </a:moveTo>
                    <a:cubicBezTo>
                      <a:pt x="0" y="10361"/>
                      <a:pt x="3049" y="4094"/>
                      <a:pt x="8269" y="-1"/>
                    </a:cubicBezTo>
                  </a:path>
                  <a:path w="21600" h="16996" stroke="0" extrusionOk="0">
                    <a:moveTo>
                      <a:pt x="0" y="16996"/>
                    </a:moveTo>
                    <a:cubicBezTo>
                      <a:pt x="0" y="10361"/>
                      <a:pt x="3049" y="4094"/>
                      <a:pt x="8269" y="-1"/>
                    </a:cubicBezTo>
                    <a:lnTo>
                      <a:pt x="21600" y="16996"/>
                    </a:lnTo>
                    <a:close/>
                  </a:path>
                </a:pathLst>
              </a:custGeom>
              <a:gradFill rotWithShape="0">
                <a:gsLst>
                  <a:gs pos="0">
                    <a:srgbClr val="919191"/>
                  </a:gs>
                  <a:gs pos="100000">
                    <a:srgbClr val="919191">
                      <a:gamma/>
                      <a:shade val="89804"/>
                      <a:invGamma/>
                    </a:srgbClr>
                  </a:gs>
                </a:gsLst>
                <a:lin ang="0" scaled="1"/>
              </a:gradFill>
              <a:ln w="12700" cap="rnd">
                <a:noFill/>
                <a:round/>
                <a:headEnd/>
                <a:tailEnd/>
              </a:ln>
              <a:effectLst/>
            </p:spPr>
            <p:txBody>
              <a:bodyPr wrap="none" anchor="ctr"/>
              <a:lstStyle/>
              <a:p>
                <a:endParaRPr lang="zh-CN" altLang="en-US"/>
              </a:p>
            </p:txBody>
          </p:sp>
          <p:sp>
            <p:nvSpPr>
              <p:cNvPr id="4301087" name="Rectangle 287"/>
              <p:cNvSpPr>
                <a:spLocks noChangeArrowheads="1"/>
              </p:cNvSpPr>
              <p:nvPr/>
            </p:nvSpPr>
            <p:spPr bwMode="auto">
              <a:xfrm>
                <a:off x="4161" y="979"/>
                <a:ext cx="140" cy="232"/>
              </a:xfrm>
              <a:prstGeom prst="rect">
                <a:avLst/>
              </a:prstGeom>
              <a:gradFill rotWithShape="0">
                <a:gsLst>
                  <a:gs pos="0">
                    <a:srgbClr val="919191"/>
                  </a:gs>
                  <a:gs pos="100000">
                    <a:srgbClr val="919191">
                      <a:gamma/>
                      <a:shade val="89804"/>
                      <a:invGamma/>
                    </a:srgbClr>
                  </a:gs>
                </a:gsLst>
                <a:lin ang="0" scaled="1"/>
              </a:gradFill>
              <a:ln w="12700">
                <a:noFill/>
                <a:miter lim="800000"/>
                <a:headEnd/>
                <a:tailEnd/>
              </a:ln>
              <a:effectLst/>
            </p:spPr>
            <p:txBody>
              <a:bodyPr wrap="none" anchor="ctr"/>
              <a:lstStyle/>
              <a:p>
                <a:endParaRPr lang="zh-CN" altLang="en-US"/>
              </a:p>
            </p:txBody>
          </p:sp>
          <p:sp>
            <p:nvSpPr>
              <p:cNvPr id="4301088" name="Arc 288"/>
              <p:cNvSpPr>
                <a:spLocks/>
              </p:cNvSpPr>
              <p:nvPr/>
            </p:nvSpPr>
            <p:spPr bwMode="auto">
              <a:xfrm rot="10800000">
                <a:off x="4171" y="1031"/>
                <a:ext cx="132" cy="20"/>
              </a:xfrm>
              <a:custGeom>
                <a:avLst/>
                <a:gdLst>
                  <a:gd name="G0" fmla="+- 21600 0 0"/>
                  <a:gd name="G1" fmla="+- 11209 0 0"/>
                  <a:gd name="G2" fmla="+- 21600 0 0"/>
                  <a:gd name="T0" fmla="*/ 0 w 21600"/>
                  <a:gd name="T1" fmla="*/ 11209 h 11209"/>
                  <a:gd name="T2" fmla="*/ 3136 w 21600"/>
                  <a:gd name="T3" fmla="*/ 0 h 11209"/>
                  <a:gd name="T4" fmla="*/ 21600 w 21600"/>
                  <a:gd name="T5" fmla="*/ 11209 h 11209"/>
                </a:gdLst>
                <a:ahLst/>
                <a:cxnLst>
                  <a:cxn ang="0">
                    <a:pos x="T0" y="T1"/>
                  </a:cxn>
                  <a:cxn ang="0">
                    <a:pos x="T2" y="T3"/>
                  </a:cxn>
                  <a:cxn ang="0">
                    <a:pos x="T4" y="T5"/>
                  </a:cxn>
                </a:cxnLst>
                <a:rect l="0" t="0" r="r" b="b"/>
                <a:pathLst>
                  <a:path w="21600" h="11209" fill="none" extrusionOk="0">
                    <a:moveTo>
                      <a:pt x="0" y="11209"/>
                    </a:moveTo>
                    <a:cubicBezTo>
                      <a:pt x="0" y="7256"/>
                      <a:pt x="1084" y="3379"/>
                      <a:pt x="3136" y="0"/>
                    </a:cubicBezTo>
                  </a:path>
                  <a:path w="21600" h="11209" stroke="0" extrusionOk="0">
                    <a:moveTo>
                      <a:pt x="0" y="11209"/>
                    </a:moveTo>
                    <a:cubicBezTo>
                      <a:pt x="0" y="7256"/>
                      <a:pt x="1084" y="3379"/>
                      <a:pt x="3136" y="0"/>
                    </a:cubicBezTo>
                    <a:lnTo>
                      <a:pt x="21600" y="11209"/>
                    </a:lnTo>
                    <a:close/>
                  </a:path>
                </a:pathLst>
              </a:custGeom>
              <a:noFill/>
              <a:ln w="25400" cap="rnd">
                <a:solidFill>
                  <a:srgbClr val="474747"/>
                </a:solidFill>
                <a:round/>
                <a:headEnd/>
                <a:tailEnd/>
              </a:ln>
              <a:effectLst/>
            </p:spPr>
            <p:txBody>
              <a:bodyPr wrap="none" anchor="ctr"/>
              <a:lstStyle/>
              <a:p>
                <a:endParaRPr lang="zh-CN" altLang="en-US"/>
              </a:p>
            </p:txBody>
          </p:sp>
          <p:sp>
            <p:nvSpPr>
              <p:cNvPr id="4301089" name="Rectangle 289"/>
              <p:cNvSpPr>
                <a:spLocks noChangeArrowheads="1"/>
              </p:cNvSpPr>
              <p:nvPr/>
            </p:nvSpPr>
            <p:spPr bwMode="auto">
              <a:xfrm rot="19680000">
                <a:off x="3976" y="1131"/>
                <a:ext cx="112" cy="67"/>
              </a:xfrm>
              <a:prstGeom prst="rect">
                <a:avLst/>
              </a:prstGeom>
              <a:gradFill rotWithShape="0">
                <a:gsLst>
                  <a:gs pos="0">
                    <a:srgbClr val="CECECE">
                      <a:gamma/>
                      <a:shade val="89804"/>
                      <a:invGamma/>
                    </a:srgbClr>
                  </a:gs>
                  <a:gs pos="50000">
                    <a:srgbClr val="CECECE"/>
                  </a:gs>
                  <a:gs pos="100000">
                    <a:srgbClr val="CECECE">
                      <a:gamma/>
                      <a:shade val="89804"/>
                      <a:invGamma/>
                    </a:srgbClr>
                  </a:gs>
                </a:gsLst>
                <a:lin ang="2700000" scaled="1"/>
              </a:gradFill>
              <a:ln w="12700">
                <a:noFill/>
                <a:miter lim="800000"/>
                <a:headEnd/>
                <a:tailEnd/>
              </a:ln>
              <a:effectLst/>
            </p:spPr>
            <p:txBody>
              <a:bodyPr wrap="none" anchor="ctr"/>
              <a:lstStyle/>
              <a:p>
                <a:endParaRPr lang="zh-CN" altLang="en-US"/>
              </a:p>
            </p:txBody>
          </p:sp>
          <p:sp>
            <p:nvSpPr>
              <p:cNvPr id="4301090" name="Rectangle 290"/>
              <p:cNvSpPr>
                <a:spLocks noChangeArrowheads="1"/>
              </p:cNvSpPr>
              <p:nvPr/>
            </p:nvSpPr>
            <p:spPr bwMode="auto">
              <a:xfrm>
                <a:off x="4041" y="1000"/>
                <a:ext cx="114" cy="121"/>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091" name="Arc 291"/>
              <p:cNvSpPr>
                <a:spLocks/>
              </p:cNvSpPr>
              <p:nvPr/>
            </p:nvSpPr>
            <p:spPr bwMode="auto">
              <a:xfrm rot="10800000">
                <a:off x="4043" y="1200"/>
                <a:ext cx="57" cy="41"/>
              </a:xfrm>
              <a:custGeom>
                <a:avLst/>
                <a:gdLst>
                  <a:gd name="G0" fmla="+- 378 0 0"/>
                  <a:gd name="G1" fmla="+- 21600 0 0"/>
                  <a:gd name="G2" fmla="+- 21600 0 0"/>
                  <a:gd name="T0" fmla="*/ 0 w 21971"/>
                  <a:gd name="T1" fmla="*/ 3 h 21600"/>
                  <a:gd name="T2" fmla="*/ 21971 w 21971"/>
                  <a:gd name="T3" fmla="*/ 21062 h 21600"/>
                  <a:gd name="T4" fmla="*/ 378 w 21971"/>
                  <a:gd name="T5" fmla="*/ 21600 h 21600"/>
                </a:gdLst>
                <a:ahLst/>
                <a:cxnLst>
                  <a:cxn ang="0">
                    <a:pos x="T0" y="T1"/>
                  </a:cxn>
                  <a:cxn ang="0">
                    <a:pos x="T2" y="T3"/>
                  </a:cxn>
                  <a:cxn ang="0">
                    <a:pos x="T4" y="T5"/>
                  </a:cxn>
                </a:cxnLst>
                <a:rect l="0" t="0" r="r" b="b"/>
                <a:pathLst>
                  <a:path w="21971" h="21600" fill="none" extrusionOk="0">
                    <a:moveTo>
                      <a:pt x="0" y="3"/>
                    </a:moveTo>
                    <a:cubicBezTo>
                      <a:pt x="125" y="1"/>
                      <a:pt x="251" y="-1"/>
                      <a:pt x="378" y="0"/>
                    </a:cubicBezTo>
                    <a:cubicBezTo>
                      <a:pt x="12097" y="0"/>
                      <a:pt x="21679" y="9345"/>
                      <a:pt x="21971" y="21061"/>
                    </a:cubicBezTo>
                  </a:path>
                  <a:path w="21971" h="21600" stroke="0" extrusionOk="0">
                    <a:moveTo>
                      <a:pt x="0" y="3"/>
                    </a:moveTo>
                    <a:cubicBezTo>
                      <a:pt x="125" y="1"/>
                      <a:pt x="251" y="-1"/>
                      <a:pt x="378" y="0"/>
                    </a:cubicBezTo>
                    <a:cubicBezTo>
                      <a:pt x="12097" y="0"/>
                      <a:pt x="21679" y="9345"/>
                      <a:pt x="21971" y="21061"/>
                    </a:cubicBezTo>
                    <a:lnTo>
                      <a:pt x="378" y="21600"/>
                    </a:lnTo>
                    <a:close/>
                  </a:path>
                </a:pathLst>
              </a:custGeom>
              <a:solidFill>
                <a:srgbClr val="CECECE"/>
              </a:solidFill>
              <a:ln w="12700" cap="rnd">
                <a:noFill/>
                <a:round/>
                <a:headEnd/>
                <a:tailEnd/>
              </a:ln>
              <a:effectLst/>
            </p:spPr>
            <p:txBody>
              <a:bodyPr wrap="none" anchor="ctr"/>
              <a:lstStyle/>
              <a:p>
                <a:endParaRPr lang="zh-CN" altLang="en-US"/>
              </a:p>
            </p:txBody>
          </p:sp>
          <p:sp>
            <p:nvSpPr>
              <p:cNvPr id="4301092" name="Freeform 292"/>
              <p:cNvSpPr>
                <a:spLocks/>
              </p:cNvSpPr>
              <p:nvPr/>
            </p:nvSpPr>
            <p:spPr bwMode="auto">
              <a:xfrm>
                <a:off x="4083" y="1003"/>
                <a:ext cx="209" cy="291"/>
              </a:xfrm>
              <a:custGeom>
                <a:avLst/>
                <a:gdLst/>
                <a:ahLst/>
                <a:cxnLst>
                  <a:cxn ang="0">
                    <a:pos x="0" y="28"/>
                  </a:cxn>
                  <a:cxn ang="0">
                    <a:pos x="94" y="0"/>
                  </a:cxn>
                  <a:cxn ang="0">
                    <a:pos x="193" y="25"/>
                  </a:cxn>
                  <a:cxn ang="0">
                    <a:pos x="193" y="56"/>
                  </a:cxn>
                  <a:cxn ang="0">
                    <a:pos x="206" y="61"/>
                  </a:cxn>
                  <a:cxn ang="0">
                    <a:pos x="204" y="71"/>
                  </a:cxn>
                  <a:cxn ang="0">
                    <a:pos x="203" y="81"/>
                  </a:cxn>
                  <a:cxn ang="0">
                    <a:pos x="205" y="90"/>
                  </a:cxn>
                  <a:cxn ang="0">
                    <a:pos x="208" y="96"/>
                  </a:cxn>
                  <a:cxn ang="0">
                    <a:pos x="194" y="102"/>
                  </a:cxn>
                  <a:cxn ang="0">
                    <a:pos x="194" y="217"/>
                  </a:cxn>
                  <a:cxn ang="0">
                    <a:pos x="178" y="227"/>
                  </a:cxn>
                  <a:cxn ang="0">
                    <a:pos x="176" y="244"/>
                  </a:cxn>
                  <a:cxn ang="0">
                    <a:pos x="188" y="255"/>
                  </a:cxn>
                  <a:cxn ang="0">
                    <a:pos x="189" y="261"/>
                  </a:cxn>
                  <a:cxn ang="0">
                    <a:pos x="181" y="271"/>
                  </a:cxn>
                  <a:cxn ang="0">
                    <a:pos x="172" y="278"/>
                  </a:cxn>
                  <a:cxn ang="0">
                    <a:pos x="160" y="288"/>
                  </a:cxn>
                  <a:cxn ang="0">
                    <a:pos x="141" y="290"/>
                  </a:cxn>
                  <a:cxn ang="0">
                    <a:pos x="132" y="289"/>
                  </a:cxn>
                  <a:cxn ang="0">
                    <a:pos x="64" y="271"/>
                  </a:cxn>
                  <a:cxn ang="0">
                    <a:pos x="76" y="252"/>
                  </a:cxn>
                  <a:cxn ang="0">
                    <a:pos x="68" y="240"/>
                  </a:cxn>
                  <a:cxn ang="0">
                    <a:pos x="47" y="238"/>
                  </a:cxn>
                  <a:cxn ang="0">
                    <a:pos x="45" y="222"/>
                  </a:cxn>
                  <a:cxn ang="0">
                    <a:pos x="17" y="209"/>
                  </a:cxn>
                  <a:cxn ang="0">
                    <a:pos x="1" y="188"/>
                  </a:cxn>
                  <a:cxn ang="0">
                    <a:pos x="1" y="138"/>
                  </a:cxn>
                  <a:cxn ang="0">
                    <a:pos x="22" y="126"/>
                  </a:cxn>
                  <a:cxn ang="0">
                    <a:pos x="20" y="118"/>
                  </a:cxn>
                  <a:cxn ang="0">
                    <a:pos x="0" y="126"/>
                  </a:cxn>
                  <a:cxn ang="0">
                    <a:pos x="0" y="28"/>
                  </a:cxn>
                </a:cxnLst>
                <a:rect l="0" t="0" r="r" b="b"/>
                <a:pathLst>
                  <a:path w="209" h="291">
                    <a:moveTo>
                      <a:pt x="0" y="28"/>
                    </a:moveTo>
                    <a:lnTo>
                      <a:pt x="94" y="0"/>
                    </a:lnTo>
                    <a:lnTo>
                      <a:pt x="193" y="25"/>
                    </a:lnTo>
                    <a:lnTo>
                      <a:pt x="193" y="56"/>
                    </a:lnTo>
                    <a:lnTo>
                      <a:pt x="206" y="61"/>
                    </a:lnTo>
                    <a:lnTo>
                      <a:pt x="204" y="71"/>
                    </a:lnTo>
                    <a:lnTo>
                      <a:pt x="203" y="81"/>
                    </a:lnTo>
                    <a:lnTo>
                      <a:pt x="205" y="90"/>
                    </a:lnTo>
                    <a:lnTo>
                      <a:pt x="208" y="96"/>
                    </a:lnTo>
                    <a:lnTo>
                      <a:pt x="194" y="102"/>
                    </a:lnTo>
                    <a:lnTo>
                      <a:pt x="194" y="217"/>
                    </a:lnTo>
                    <a:lnTo>
                      <a:pt x="178" y="227"/>
                    </a:lnTo>
                    <a:lnTo>
                      <a:pt x="176" y="244"/>
                    </a:lnTo>
                    <a:lnTo>
                      <a:pt x="188" y="255"/>
                    </a:lnTo>
                    <a:lnTo>
                      <a:pt x="189" y="261"/>
                    </a:lnTo>
                    <a:lnTo>
                      <a:pt x="181" y="271"/>
                    </a:lnTo>
                    <a:lnTo>
                      <a:pt x="172" y="278"/>
                    </a:lnTo>
                    <a:lnTo>
                      <a:pt x="160" y="288"/>
                    </a:lnTo>
                    <a:lnTo>
                      <a:pt x="141" y="290"/>
                    </a:lnTo>
                    <a:lnTo>
                      <a:pt x="132" y="289"/>
                    </a:lnTo>
                    <a:lnTo>
                      <a:pt x="64" y="271"/>
                    </a:lnTo>
                    <a:lnTo>
                      <a:pt x="76" y="252"/>
                    </a:lnTo>
                    <a:lnTo>
                      <a:pt x="68" y="240"/>
                    </a:lnTo>
                    <a:lnTo>
                      <a:pt x="47" y="238"/>
                    </a:lnTo>
                    <a:lnTo>
                      <a:pt x="45" y="222"/>
                    </a:lnTo>
                    <a:lnTo>
                      <a:pt x="17" y="209"/>
                    </a:lnTo>
                    <a:lnTo>
                      <a:pt x="1" y="188"/>
                    </a:lnTo>
                    <a:lnTo>
                      <a:pt x="1" y="138"/>
                    </a:lnTo>
                    <a:lnTo>
                      <a:pt x="22" y="126"/>
                    </a:lnTo>
                    <a:lnTo>
                      <a:pt x="20" y="118"/>
                    </a:lnTo>
                    <a:lnTo>
                      <a:pt x="0" y="126"/>
                    </a:lnTo>
                    <a:lnTo>
                      <a:pt x="0" y="28"/>
                    </a:lnTo>
                  </a:path>
                </a:pathLst>
              </a:custGeom>
              <a:solidFill>
                <a:srgbClr val="919191"/>
              </a:solidFill>
              <a:ln w="12700" cap="rnd" cmpd="sng">
                <a:noFill/>
                <a:prstDash val="solid"/>
                <a:round/>
                <a:headEnd type="none" w="med" len="med"/>
                <a:tailEnd type="none" w="med" len="med"/>
              </a:ln>
              <a:effectLst/>
            </p:spPr>
            <p:txBody>
              <a:bodyPr/>
              <a:lstStyle/>
              <a:p>
                <a:endParaRPr lang="zh-CN" altLang="en-US"/>
              </a:p>
            </p:txBody>
          </p:sp>
          <p:sp>
            <p:nvSpPr>
              <p:cNvPr id="4301093" name="Arc 293"/>
              <p:cNvSpPr>
                <a:spLocks/>
              </p:cNvSpPr>
              <p:nvPr/>
            </p:nvSpPr>
            <p:spPr bwMode="auto">
              <a:xfrm rot="10800000">
                <a:off x="4040" y="972"/>
                <a:ext cx="133" cy="51"/>
              </a:xfrm>
              <a:custGeom>
                <a:avLst/>
                <a:gdLst>
                  <a:gd name="G0" fmla="+- 0 0 0"/>
                  <a:gd name="G1" fmla="+- 16029 0 0"/>
                  <a:gd name="G2" fmla="+- 21600 0 0"/>
                  <a:gd name="T0" fmla="*/ 14479 w 21600"/>
                  <a:gd name="T1" fmla="*/ 0 h 28398"/>
                  <a:gd name="T2" fmla="*/ 17708 w 21600"/>
                  <a:gd name="T3" fmla="*/ 28398 h 28398"/>
                  <a:gd name="T4" fmla="*/ 0 w 21600"/>
                  <a:gd name="T5" fmla="*/ 16029 h 28398"/>
                </a:gdLst>
                <a:ahLst/>
                <a:cxnLst>
                  <a:cxn ang="0">
                    <a:pos x="T0" y="T1"/>
                  </a:cxn>
                  <a:cxn ang="0">
                    <a:pos x="T2" y="T3"/>
                  </a:cxn>
                  <a:cxn ang="0">
                    <a:pos x="T4" y="T5"/>
                  </a:cxn>
                </a:cxnLst>
                <a:rect l="0" t="0" r="r" b="b"/>
                <a:pathLst>
                  <a:path w="21600" h="28398" fill="none" extrusionOk="0">
                    <a:moveTo>
                      <a:pt x="14478" y="0"/>
                    </a:moveTo>
                    <a:cubicBezTo>
                      <a:pt x="19012" y="4095"/>
                      <a:pt x="21600" y="9919"/>
                      <a:pt x="21600" y="16029"/>
                    </a:cubicBezTo>
                    <a:cubicBezTo>
                      <a:pt x="21600" y="20453"/>
                      <a:pt x="20241" y="24770"/>
                      <a:pt x="17707" y="28397"/>
                    </a:cubicBezTo>
                  </a:path>
                  <a:path w="21600" h="28398" stroke="0" extrusionOk="0">
                    <a:moveTo>
                      <a:pt x="14478" y="0"/>
                    </a:moveTo>
                    <a:cubicBezTo>
                      <a:pt x="19012" y="4095"/>
                      <a:pt x="21600" y="9919"/>
                      <a:pt x="21600" y="16029"/>
                    </a:cubicBezTo>
                    <a:cubicBezTo>
                      <a:pt x="21600" y="20453"/>
                      <a:pt x="20241" y="24770"/>
                      <a:pt x="17707" y="28397"/>
                    </a:cubicBezTo>
                    <a:lnTo>
                      <a:pt x="0" y="16029"/>
                    </a:lnTo>
                    <a:close/>
                  </a:path>
                </a:pathLst>
              </a:custGeom>
              <a:gradFill rotWithShape="0">
                <a:gsLst>
                  <a:gs pos="0">
                    <a:srgbClr val="CECECE"/>
                  </a:gs>
                  <a:gs pos="100000">
                    <a:srgbClr val="CECECE">
                      <a:gamma/>
                      <a:shade val="80000"/>
                      <a:invGamma/>
                    </a:srgbClr>
                  </a:gs>
                </a:gsLst>
                <a:lin ang="0" scaled="1"/>
              </a:gradFill>
              <a:ln w="12700" cap="rnd">
                <a:noFill/>
                <a:round/>
                <a:headEnd/>
                <a:tailEnd/>
              </a:ln>
              <a:effectLst/>
            </p:spPr>
            <p:txBody>
              <a:bodyPr wrap="none" anchor="ctr"/>
              <a:lstStyle/>
              <a:p>
                <a:endParaRPr lang="zh-CN" altLang="en-US"/>
              </a:p>
            </p:txBody>
          </p:sp>
          <p:sp>
            <p:nvSpPr>
              <p:cNvPr id="4301094" name="Arc 294"/>
              <p:cNvSpPr>
                <a:spLocks/>
              </p:cNvSpPr>
              <p:nvPr/>
            </p:nvSpPr>
            <p:spPr bwMode="auto">
              <a:xfrm rot="10800000">
                <a:off x="4173" y="972"/>
                <a:ext cx="133" cy="55"/>
              </a:xfrm>
              <a:custGeom>
                <a:avLst/>
                <a:gdLst>
                  <a:gd name="G0" fmla="+- 21600 0 0"/>
                  <a:gd name="G1" fmla="+- 15813 0 0"/>
                  <a:gd name="G2" fmla="+- 21600 0 0"/>
                  <a:gd name="T0" fmla="*/ 3860 w 21600"/>
                  <a:gd name="T1" fmla="*/ 28136 h 28136"/>
                  <a:gd name="T2" fmla="*/ 6886 w 21600"/>
                  <a:gd name="T3" fmla="*/ 0 h 28136"/>
                  <a:gd name="T4" fmla="*/ 21600 w 21600"/>
                  <a:gd name="T5" fmla="*/ 15813 h 28136"/>
                </a:gdLst>
                <a:ahLst/>
                <a:cxnLst>
                  <a:cxn ang="0">
                    <a:pos x="T0" y="T1"/>
                  </a:cxn>
                  <a:cxn ang="0">
                    <a:pos x="T2" y="T3"/>
                  </a:cxn>
                  <a:cxn ang="0">
                    <a:pos x="T4" y="T5"/>
                  </a:cxn>
                </a:cxnLst>
                <a:rect l="0" t="0" r="r" b="b"/>
                <a:pathLst>
                  <a:path w="21600" h="28136" fill="none" extrusionOk="0">
                    <a:moveTo>
                      <a:pt x="3860" y="28135"/>
                    </a:moveTo>
                    <a:cubicBezTo>
                      <a:pt x="1346" y="24518"/>
                      <a:pt x="0" y="20218"/>
                      <a:pt x="0" y="15813"/>
                    </a:cubicBezTo>
                    <a:cubicBezTo>
                      <a:pt x="-1" y="9814"/>
                      <a:pt x="2494" y="4086"/>
                      <a:pt x="6885" y="-1"/>
                    </a:cubicBezTo>
                  </a:path>
                  <a:path w="21600" h="28136" stroke="0" extrusionOk="0">
                    <a:moveTo>
                      <a:pt x="3860" y="28135"/>
                    </a:moveTo>
                    <a:cubicBezTo>
                      <a:pt x="1346" y="24518"/>
                      <a:pt x="0" y="20218"/>
                      <a:pt x="0" y="15813"/>
                    </a:cubicBezTo>
                    <a:cubicBezTo>
                      <a:pt x="-1" y="9814"/>
                      <a:pt x="2494" y="4086"/>
                      <a:pt x="6885" y="-1"/>
                    </a:cubicBezTo>
                    <a:lnTo>
                      <a:pt x="21600" y="15813"/>
                    </a:lnTo>
                    <a:close/>
                  </a:path>
                </a:pathLst>
              </a:custGeom>
              <a:solidFill>
                <a:srgbClr val="676767"/>
              </a:solidFill>
              <a:ln w="12700" cap="rnd">
                <a:noFill/>
                <a:round/>
                <a:headEnd/>
                <a:tailEnd/>
              </a:ln>
              <a:effectLst/>
            </p:spPr>
            <p:txBody>
              <a:bodyPr wrap="none" anchor="ctr"/>
              <a:lstStyle/>
              <a:p>
                <a:endParaRPr lang="zh-CN" altLang="en-US"/>
              </a:p>
            </p:txBody>
          </p:sp>
          <p:sp>
            <p:nvSpPr>
              <p:cNvPr id="4301095" name="Rectangle 295"/>
              <p:cNvSpPr>
                <a:spLocks noChangeArrowheads="1"/>
              </p:cNvSpPr>
              <p:nvPr/>
            </p:nvSpPr>
            <p:spPr bwMode="auto">
              <a:xfrm>
                <a:off x="4040" y="981"/>
                <a:ext cx="15" cy="15"/>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096" name="Rectangle 296"/>
              <p:cNvSpPr>
                <a:spLocks noChangeArrowheads="1"/>
              </p:cNvSpPr>
              <p:nvPr/>
            </p:nvSpPr>
            <p:spPr bwMode="auto">
              <a:xfrm>
                <a:off x="4289" y="981"/>
                <a:ext cx="15" cy="16"/>
              </a:xfrm>
              <a:prstGeom prst="rect">
                <a:avLst/>
              </a:prstGeom>
              <a:solidFill>
                <a:srgbClr val="676767"/>
              </a:solidFill>
              <a:ln w="12700">
                <a:noFill/>
                <a:miter lim="800000"/>
                <a:headEnd/>
                <a:tailEnd/>
              </a:ln>
              <a:effectLst/>
            </p:spPr>
            <p:txBody>
              <a:bodyPr wrap="none" anchor="ctr"/>
              <a:lstStyle/>
              <a:p>
                <a:endParaRPr lang="zh-CN" altLang="en-US"/>
              </a:p>
            </p:txBody>
          </p:sp>
          <p:sp>
            <p:nvSpPr>
              <p:cNvPr id="4301097" name="Arc 297"/>
              <p:cNvSpPr>
                <a:spLocks/>
              </p:cNvSpPr>
              <p:nvPr/>
            </p:nvSpPr>
            <p:spPr bwMode="auto">
              <a:xfrm rot="10800000">
                <a:off x="4041" y="939"/>
                <a:ext cx="264" cy="73"/>
              </a:xfrm>
              <a:custGeom>
                <a:avLst/>
                <a:gdLst>
                  <a:gd name="G0" fmla="+- 21600 0 0"/>
                  <a:gd name="G1" fmla="+- 15948 0 0"/>
                  <a:gd name="G2" fmla="+- 21600 0 0"/>
                  <a:gd name="T0" fmla="*/ 36168 w 43200"/>
                  <a:gd name="T1" fmla="*/ 0 h 37548"/>
                  <a:gd name="T2" fmla="*/ 4554 w 43200"/>
                  <a:gd name="T3" fmla="*/ 2682 h 37548"/>
                  <a:gd name="T4" fmla="*/ 21600 w 43200"/>
                  <a:gd name="T5" fmla="*/ 15948 h 37548"/>
                </a:gdLst>
                <a:ahLst/>
                <a:cxnLst>
                  <a:cxn ang="0">
                    <a:pos x="T0" y="T1"/>
                  </a:cxn>
                  <a:cxn ang="0">
                    <a:pos x="T2" y="T3"/>
                  </a:cxn>
                  <a:cxn ang="0">
                    <a:pos x="T4" y="T5"/>
                  </a:cxn>
                </a:cxnLst>
                <a:rect l="0" t="0" r="r" b="b"/>
                <a:pathLst>
                  <a:path w="43200" h="37548" fill="none" extrusionOk="0">
                    <a:moveTo>
                      <a:pt x="36167" y="0"/>
                    </a:moveTo>
                    <a:cubicBezTo>
                      <a:pt x="40647" y="4092"/>
                      <a:pt x="43200" y="9880"/>
                      <a:pt x="43200" y="15948"/>
                    </a:cubicBezTo>
                    <a:cubicBezTo>
                      <a:pt x="43200" y="27877"/>
                      <a:pt x="33529" y="37548"/>
                      <a:pt x="21600" y="37548"/>
                    </a:cubicBezTo>
                    <a:cubicBezTo>
                      <a:pt x="9670" y="37548"/>
                      <a:pt x="0" y="27877"/>
                      <a:pt x="0" y="15948"/>
                    </a:cubicBezTo>
                    <a:cubicBezTo>
                      <a:pt x="-1" y="11142"/>
                      <a:pt x="1602" y="6474"/>
                      <a:pt x="4553" y="2681"/>
                    </a:cubicBezTo>
                  </a:path>
                  <a:path w="43200" h="37548" stroke="0" extrusionOk="0">
                    <a:moveTo>
                      <a:pt x="36167" y="0"/>
                    </a:moveTo>
                    <a:cubicBezTo>
                      <a:pt x="40647" y="4092"/>
                      <a:pt x="43200" y="9880"/>
                      <a:pt x="43200" y="15948"/>
                    </a:cubicBezTo>
                    <a:cubicBezTo>
                      <a:pt x="43200" y="27877"/>
                      <a:pt x="33529" y="37548"/>
                      <a:pt x="21600" y="37548"/>
                    </a:cubicBezTo>
                    <a:cubicBezTo>
                      <a:pt x="9670" y="37548"/>
                      <a:pt x="0" y="27877"/>
                      <a:pt x="0" y="15948"/>
                    </a:cubicBezTo>
                    <a:cubicBezTo>
                      <a:pt x="-1" y="11142"/>
                      <a:pt x="1602" y="6474"/>
                      <a:pt x="4553" y="2681"/>
                    </a:cubicBezTo>
                    <a:lnTo>
                      <a:pt x="21600" y="15948"/>
                    </a:lnTo>
                    <a:close/>
                  </a:path>
                </a:pathLst>
              </a:custGeom>
              <a:gradFill rotWithShape="0">
                <a:gsLst>
                  <a:gs pos="0">
                    <a:srgbClr val="DADADA"/>
                  </a:gs>
                  <a:gs pos="100000">
                    <a:srgbClr val="DADADA">
                      <a:gamma/>
                      <a:shade val="89804"/>
                      <a:invGamma/>
                    </a:srgbClr>
                  </a:gs>
                </a:gsLst>
                <a:lin ang="2700000" scaled="1"/>
              </a:gradFill>
              <a:ln w="12700" cap="rnd">
                <a:noFill/>
                <a:round/>
                <a:headEnd/>
                <a:tailEnd/>
              </a:ln>
              <a:effectLst/>
            </p:spPr>
            <p:txBody>
              <a:bodyPr wrap="none" anchor="ctr"/>
              <a:lstStyle/>
              <a:p>
                <a:endParaRPr lang="zh-CN" altLang="en-US"/>
              </a:p>
            </p:txBody>
          </p:sp>
          <p:sp>
            <p:nvSpPr>
              <p:cNvPr id="4301098" name="Arc 298"/>
              <p:cNvSpPr>
                <a:spLocks/>
              </p:cNvSpPr>
              <p:nvPr/>
            </p:nvSpPr>
            <p:spPr bwMode="auto">
              <a:xfrm rot="10800000">
                <a:off x="4060" y="946"/>
                <a:ext cx="226" cy="60"/>
              </a:xfrm>
              <a:custGeom>
                <a:avLst/>
                <a:gdLst>
                  <a:gd name="G0" fmla="+- 21600 0 0"/>
                  <a:gd name="G1" fmla="+- 16116 0 0"/>
                  <a:gd name="G2" fmla="+- 21600 0 0"/>
                  <a:gd name="T0" fmla="*/ 35982 w 43200"/>
                  <a:gd name="T1" fmla="*/ 0 h 37716"/>
                  <a:gd name="T2" fmla="*/ 4739 w 43200"/>
                  <a:gd name="T3" fmla="*/ 2616 h 37716"/>
                  <a:gd name="T4" fmla="*/ 21600 w 43200"/>
                  <a:gd name="T5" fmla="*/ 16116 h 37716"/>
                </a:gdLst>
                <a:ahLst/>
                <a:cxnLst>
                  <a:cxn ang="0">
                    <a:pos x="T0" y="T1"/>
                  </a:cxn>
                  <a:cxn ang="0">
                    <a:pos x="T2" y="T3"/>
                  </a:cxn>
                  <a:cxn ang="0">
                    <a:pos x="T4" y="T5"/>
                  </a:cxn>
                </a:cxnLst>
                <a:rect l="0" t="0" r="r" b="b"/>
                <a:pathLst>
                  <a:path w="43200" h="37716" fill="none" extrusionOk="0">
                    <a:moveTo>
                      <a:pt x="35981" y="0"/>
                    </a:moveTo>
                    <a:cubicBezTo>
                      <a:pt x="40574" y="4098"/>
                      <a:pt x="43200" y="9960"/>
                      <a:pt x="43200" y="16116"/>
                    </a:cubicBezTo>
                    <a:cubicBezTo>
                      <a:pt x="43200" y="28045"/>
                      <a:pt x="33529" y="37716"/>
                      <a:pt x="21600" y="37716"/>
                    </a:cubicBezTo>
                    <a:cubicBezTo>
                      <a:pt x="9670" y="37716"/>
                      <a:pt x="0" y="28045"/>
                      <a:pt x="0" y="16116"/>
                    </a:cubicBezTo>
                    <a:cubicBezTo>
                      <a:pt x="-1" y="11208"/>
                      <a:pt x="1671" y="6446"/>
                      <a:pt x="4738" y="2615"/>
                    </a:cubicBezTo>
                  </a:path>
                  <a:path w="43200" h="37716" stroke="0" extrusionOk="0">
                    <a:moveTo>
                      <a:pt x="35981" y="0"/>
                    </a:moveTo>
                    <a:cubicBezTo>
                      <a:pt x="40574" y="4098"/>
                      <a:pt x="43200" y="9960"/>
                      <a:pt x="43200" y="16116"/>
                    </a:cubicBezTo>
                    <a:cubicBezTo>
                      <a:pt x="43200" y="28045"/>
                      <a:pt x="33529" y="37716"/>
                      <a:pt x="21600" y="37716"/>
                    </a:cubicBezTo>
                    <a:cubicBezTo>
                      <a:pt x="9670" y="37716"/>
                      <a:pt x="0" y="28045"/>
                      <a:pt x="0" y="16116"/>
                    </a:cubicBezTo>
                    <a:cubicBezTo>
                      <a:pt x="-1" y="11208"/>
                      <a:pt x="1671" y="6446"/>
                      <a:pt x="4738" y="2615"/>
                    </a:cubicBezTo>
                    <a:lnTo>
                      <a:pt x="21600" y="16116"/>
                    </a:lnTo>
                    <a:close/>
                  </a:path>
                </a:pathLst>
              </a:custGeom>
              <a:gradFill rotWithShape="0">
                <a:gsLst>
                  <a:gs pos="0">
                    <a:srgbClr val="CECECE"/>
                  </a:gs>
                  <a:gs pos="100000">
                    <a:srgbClr val="CECECE">
                      <a:gamma/>
                      <a:shade val="89804"/>
                      <a:invGamma/>
                    </a:srgbClr>
                  </a:gs>
                </a:gsLst>
                <a:lin ang="0" scaled="1"/>
              </a:gradFill>
              <a:ln w="12700" cap="rnd">
                <a:noFill/>
                <a:round/>
                <a:headEnd/>
                <a:tailEnd/>
              </a:ln>
              <a:effectLst/>
            </p:spPr>
            <p:txBody>
              <a:bodyPr wrap="none" anchor="ctr"/>
              <a:lstStyle/>
              <a:p>
                <a:endParaRPr lang="zh-CN" altLang="en-US"/>
              </a:p>
            </p:txBody>
          </p:sp>
          <p:sp>
            <p:nvSpPr>
              <p:cNvPr id="4301099" name="Arc 299"/>
              <p:cNvSpPr>
                <a:spLocks/>
              </p:cNvSpPr>
              <p:nvPr/>
            </p:nvSpPr>
            <p:spPr bwMode="auto">
              <a:xfrm>
                <a:off x="4060" y="930"/>
                <a:ext cx="227" cy="51"/>
              </a:xfrm>
              <a:custGeom>
                <a:avLst/>
                <a:gdLst>
                  <a:gd name="G0" fmla="+- 21596 0 0"/>
                  <a:gd name="G1" fmla="+- 21600 0 0"/>
                  <a:gd name="G2" fmla="+- 21600 0 0"/>
                  <a:gd name="T0" fmla="*/ 0 w 43192"/>
                  <a:gd name="T1" fmla="*/ 21174 h 21600"/>
                  <a:gd name="T2" fmla="*/ 43192 w 43192"/>
                  <a:gd name="T3" fmla="*/ 21170 h 21600"/>
                  <a:gd name="T4" fmla="*/ 21596 w 43192"/>
                  <a:gd name="T5" fmla="*/ 21600 h 21600"/>
                </a:gdLst>
                <a:ahLst/>
                <a:cxnLst>
                  <a:cxn ang="0">
                    <a:pos x="T0" y="T1"/>
                  </a:cxn>
                  <a:cxn ang="0">
                    <a:pos x="T2" y="T3"/>
                  </a:cxn>
                  <a:cxn ang="0">
                    <a:pos x="T4" y="T5"/>
                  </a:cxn>
                </a:cxnLst>
                <a:rect l="0" t="0" r="r" b="b"/>
                <a:pathLst>
                  <a:path w="43192" h="21600" fill="none" extrusionOk="0">
                    <a:moveTo>
                      <a:pt x="0" y="21174"/>
                    </a:moveTo>
                    <a:cubicBezTo>
                      <a:pt x="232" y="9412"/>
                      <a:pt x="9832" y="-1"/>
                      <a:pt x="21596" y="0"/>
                    </a:cubicBezTo>
                    <a:cubicBezTo>
                      <a:pt x="33357" y="0"/>
                      <a:pt x="42957" y="9410"/>
                      <a:pt x="43191" y="21170"/>
                    </a:cubicBezTo>
                  </a:path>
                  <a:path w="43192" h="21600" stroke="0" extrusionOk="0">
                    <a:moveTo>
                      <a:pt x="0" y="21174"/>
                    </a:moveTo>
                    <a:cubicBezTo>
                      <a:pt x="232" y="9412"/>
                      <a:pt x="9832" y="-1"/>
                      <a:pt x="21596" y="0"/>
                    </a:cubicBezTo>
                    <a:cubicBezTo>
                      <a:pt x="33357" y="0"/>
                      <a:pt x="42957" y="9410"/>
                      <a:pt x="43191" y="21170"/>
                    </a:cubicBezTo>
                    <a:lnTo>
                      <a:pt x="21596" y="21600"/>
                    </a:lnTo>
                    <a:close/>
                  </a:path>
                </a:pathLst>
              </a:custGeom>
              <a:gradFill rotWithShape="0">
                <a:gsLst>
                  <a:gs pos="0">
                    <a:srgbClr val="CECECE"/>
                  </a:gs>
                  <a:gs pos="100000">
                    <a:srgbClr val="CECECE">
                      <a:gamma/>
                      <a:shade val="89804"/>
                      <a:invGamma/>
                    </a:srgbClr>
                  </a:gs>
                </a:gsLst>
                <a:lin ang="0" scaled="1"/>
              </a:gradFill>
              <a:ln w="12700" cap="rnd">
                <a:noFill/>
                <a:round/>
                <a:headEnd/>
                <a:tailEnd/>
              </a:ln>
              <a:effectLst/>
            </p:spPr>
            <p:txBody>
              <a:bodyPr wrap="none" anchor="ctr"/>
              <a:lstStyle/>
              <a:p>
                <a:endParaRPr lang="zh-CN" altLang="en-US"/>
              </a:p>
            </p:txBody>
          </p:sp>
          <p:sp>
            <p:nvSpPr>
              <p:cNvPr id="4301100" name="Arc 300"/>
              <p:cNvSpPr>
                <a:spLocks/>
              </p:cNvSpPr>
              <p:nvPr/>
            </p:nvSpPr>
            <p:spPr bwMode="auto">
              <a:xfrm rot="10800000">
                <a:off x="4064" y="966"/>
                <a:ext cx="110" cy="24"/>
              </a:xfrm>
              <a:custGeom>
                <a:avLst/>
                <a:gdLst>
                  <a:gd name="G0" fmla="+- 0 0 0"/>
                  <a:gd name="G1" fmla="+- 357 0 0"/>
                  <a:gd name="G2" fmla="+- 21600 0 0"/>
                  <a:gd name="T0" fmla="*/ 21597 w 21600"/>
                  <a:gd name="T1" fmla="*/ 0 h 8690"/>
                  <a:gd name="T2" fmla="*/ 19928 w 21600"/>
                  <a:gd name="T3" fmla="*/ 8690 h 8690"/>
                  <a:gd name="T4" fmla="*/ 0 w 21600"/>
                  <a:gd name="T5" fmla="*/ 357 h 8690"/>
                </a:gdLst>
                <a:ahLst/>
                <a:cxnLst>
                  <a:cxn ang="0">
                    <a:pos x="T0" y="T1"/>
                  </a:cxn>
                  <a:cxn ang="0">
                    <a:pos x="T2" y="T3"/>
                  </a:cxn>
                  <a:cxn ang="0">
                    <a:pos x="T4" y="T5"/>
                  </a:cxn>
                </a:cxnLst>
                <a:rect l="0" t="0" r="r" b="b"/>
                <a:pathLst>
                  <a:path w="21600" h="8690" fill="none" extrusionOk="0">
                    <a:moveTo>
                      <a:pt x="21597" y="-1"/>
                    </a:moveTo>
                    <a:cubicBezTo>
                      <a:pt x="21599" y="118"/>
                      <a:pt x="21600" y="237"/>
                      <a:pt x="21600" y="357"/>
                    </a:cubicBezTo>
                    <a:cubicBezTo>
                      <a:pt x="21600" y="3217"/>
                      <a:pt x="21031" y="6050"/>
                      <a:pt x="19927" y="8689"/>
                    </a:cubicBezTo>
                  </a:path>
                  <a:path w="21600" h="8690" stroke="0" extrusionOk="0">
                    <a:moveTo>
                      <a:pt x="21597" y="-1"/>
                    </a:moveTo>
                    <a:cubicBezTo>
                      <a:pt x="21599" y="118"/>
                      <a:pt x="21600" y="237"/>
                      <a:pt x="21600" y="357"/>
                    </a:cubicBezTo>
                    <a:cubicBezTo>
                      <a:pt x="21600" y="3217"/>
                      <a:pt x="21031" y="6050"/>
                      <a:pt x="19927" y="8689"/>
                    </a:cubicBezTo>
                    <a:lnTo>
                      <a:pt x="0" y="357"/>
                    </a:lnTo>
                    <a:close/>
                  </a:path>
                </a:pathLst>
              </a:custGeom>
              <a:solidFill>
                <a:srgbClr val="CECECE"/>
              </a:solidFill>
              <a:ln w="12700" cap="rnd">
                <a:noFill/>
                <a:round/>
                <a:headEnd/>
                <a:tailEnd/>
              </a:ln>
              <a:effectLst/>
            </p:spPr>
            <p:txBody>
              <a:bodyPr wrap="none" anchor="ctr"/>
              <a:lstStyle/>
              <a:p>
                <a:endParaRPr lang="zh-CN" altLang="en-US"/>
              </a:p>
            </p:txBody>
          </p:sp>
          <p:sp>
            <p:nvSpPr>
              <p:cNvPr id="4301101" name="Arc 301"/>
              <p:cNvSpPr>
                <a:spLocks/>
              </p:cNvSpPr>
              <p:nvPr/>
            </p:nvSpPr>
            <p:spPr bwMode="auto">
              <a:xfrm rot="10800000">
                <a:off x="4041" y="1122"/>
                <a:ext cx="38" cy="26"/>
              </a:xfrm>
              <a:custGeom>
                <a:avLst/>
                <a:gdLst>
                  <a:gd name="G0" fmla="+- 0 0 0"/>
                  <a:gd name="G1" fmla="+- 16654 0 0"/>
                  <a:gd name="G2" fmla="+- 21600 0 0"/>
                  <a:gd name="T0" fmla="*/ 13755 w 21600"/>
                  <a:gd name="T1" fmla="*/ 0 h 16654"/>
                  <a:gd name="T2" fmla="*/ 21600 w 21600"/>
                  <a:gd name="T3" fmla="*/ 16654 h 16654"/>
                  <a:gd name="T4" fmla="*/ 0 w 21600"/>
                  <a:gd name="T5" fmla="*/ 16654 h 16654"/>
                </a:gdLst>
                <a:ahLst/>
                <a:cxnLst>
                  <a:cxn ang="0">
                    <a:pos x="T0" y="T1"/>
                  </a:cxn>
                  <a:cxn ang="0">
                    <a:pos x="T2" y="T3"/>
                  </a:cxn>
                  <a:cxn ang="0">
                    <a:pos x="T4" y="T5"/>
                  </a:cxn>
                </a:cxnLst>
                <a:rect l="0" t="0" r="r" b="b"/>
                <a:pathLst>
                  <a:path w="21600" h="16654" fill="none" extrusionOk="0">
                    <a:moveTo>
                      <a:pt x="13755" y="-1"/>
                    </a:moveTo>
                    <a:cubicBezTo>
                      <a:pt x="18723" y="4103"/>
                      <a:pt x="21600" y="10210"/>
                      <a:pt x="21600" y="16654"/>
                    </a:cubicBezTo>
                  </a:path>
                  <a:path w="21600" h="16654" stroke="0" extrusionOk="0">
                    <a:moveTo>
                      <a:pt x="13755" y="-1"/>
                    </a:moveTo>
                    <a:cubicBezTo>
                      <a:pt x="18723" y="4103"/>
                      <a:pt x="21600" y="10210"/>
                      <a:pt x="21600" y="16654"/>
                    </a:cubicBezTo>
                    <a:lnTo>
                      <a:pt x="0" y="16654"/>
                    </a:lnTo>
                    <a:close/>
                  </a:path>
                </a:pathLst>
              </a:custGeom>
              <a:solidFill>
                <a:srgbClr val="CECECE"/>
              </a:solidFill>
              <a:ln w="12700" cap="rnd">
                <a:noFill/>
                <a:round/>
                <a:headEnd/>
                <a:tailEnd/>
              </a:ln>
              <a:effectLst/>
            </p:spPr>
            <p:txBody>
              <a:bodyPr wrap="none" anchor="ctr"/>
              <a:lstStyle/>
              <a:p>
                <a:endParaRPr lang="zh-CN" altLang="en-US"/>
              </a:p>
            </p:txBody>
          </p:sp>
          <p:sp>
            <p:nvSpPr>
              <p:cNvPr id="4301102" name="Arc 302"/>
              <p:cNvSpPr>
                <a:spLocks/>
              </p:cNvSpPr>
              <p:nvPr/>
            </p:nvSpPr>
            <p:spPr bwMode="auto">
              <a:xfrm rot="10800000">
                <a:off x="4097" y="951"/>
                <a:ext cx="165" cy="54"/>
              </a:xfrm>
              <a:custGeom>
                <a:avLst/>
                <a:gdLst>
                  <a:gd name="G0" fmla="+- 21596 0 0"/>
                  <a:gd name="G1" fmla="+- 854 0 0"/>
                  <a:gd name="G2" fmla="+- 21600 0 0"/>
                  <a:gd name="T0" fmla="*/ 43179 w 43196"/>
                  <a:gd name="T1" fmla="*/ 0 h 22454"/>
                  <a:gd name="T2" fmla="*/ 0 w 43196"/>
                  <a:gd name="T3" fmla="*/ 1271 h 22454"/>
                  <a:gd name="T4" fmla="*/ 21596 w 43196"/>
                  <a:gd name="T5" fmla="*/ 854 h 22454"/>
                </a:gdLst>
                <a:ahLst/>
                <a:cxnLst>
                  <a:cxn ang="0">
                    <a:pos x="T0" y="T1"/>
                  </a:cxn>
                  <a:cxn ang="0">
                    <a:pos x="T2" y="T3"/>
                  </a:cxn>
                  <a:cxn ang="0">
                    <a:pos x="T4" y="T5"/>
                  </a:cxn>
                </a:cxnLst>
                <a:rect l="0" t="0" r="r" b="b"/>
                <a:pathLst>
                  <a:path w="43196" h="22454" fill="none" extrusionOk="0">
                    <a:moveTo>
                      <a:pt x="43179" y="-1"/>
                    </a:moveTo>
                    <a:cubicBezTo>
                      <a:pt x="43190" y="284"/>
                      <a:pt x="43196" y="569"/>
                      <a:pt x="43196" y="854"/>
                    </a:cubicBezTo>
                    <a:cubicBezTo>
                      <a:pt x="43196" y="12783"/>
                      <a:pt x="33525" y="22454"/>
                      <a:pt x="21596" y="22454"/>
                    </a:cubicBezTo>
                    <a:cubicBezTo>
                      <a:pt x="9829" y="22454"/>
                      <a:pt x="227" y="13035"/>
                      <a:pt x="0" y="1270"/>
                    </a:cubicBezTo>
                  </a:path>
                  <a:path w="43196" h="22454" stroke="0" extrusionOk="0">
                    <a:moveTo>
                      <a:pt x="43179" y="-1"/>
                    </a:moveTo>
                    <a:cubicBezTo>
                      <a:pt x="43190" y="284"/>
                      <a:pt x="43196" y="569"/>
                      <a:pt x="43196" y="854"/>
                    </a:cubicBezTo>
                    <a:cubicBezTo>
                      <a:pt x="43196" y="12783"/>
                      <a:pt x="33525" y="22454"/>
                      <a:pt x="21596" y="22454"/>
                    </a:cubicBezTo>
                    <a:cubicBezTo>
                      <a:pt x="9829" y="22454"/>
                      <a:pt x="227" y="13035"/>
                      <a:pt x="0" y="1270"/>
                    </a:cubicBezTo>
                    <a:lnTo>
                      <a:pt x="21596" y="854"/>
                    </a:lnTo>
                    <a:close/>
                  </a:path>
                </a:pathLst>
              </a:custGeom>
              <a:solidFill>
                <a:srgbClr val="FFFFFF"/>
              </a:solidFill>
              <a:ln w="12700" cap="rnd">
                <a:noFill/>
                <a:round/>
                <a:headEnd/>
                <a:tailEnd/>
              </a:ln>
              <a:effectLst/>
            </p:spPr>
            <p:txBody>
              <a:bodyPr wrap="none" anchor="ctr"/>
              <a:lstStyle/>
              <a:p>
                <a:endParaRPr lang="zh-CN" altLang="en-US"/>
              </a:p>
            </p:txBody>
          </p:sp>
          <p:sp>
            <p:nvSpPr>
              <p:cNvPr id="4301103" name="Arc 303"/>
              <p:cNvSpPr>
                <a:spLocks/>
              </p:cNvSpPr>
              <p:nvPr/>
            </p:nvSpPr>
            <p:spPr bwMode="auto">
              <a:xfrm rot="10800000">
                <a:off x="4101" y="955"/>
                <a:ext cx="156" cy="47"/>
              </a:xfrm>
              <a:custGeom>
                <a:avLst/>
                <a:gdLst>
                  <a:gd name="G0" fmla="+- 21600 0 0"/>
                  <a:gd name="G1" fmla="+- 1469 0 0"/>
                  <a:gd name="G2" fmla="+- 21600 0 0"/>
                  <a:gd name="T0" fmla="*/ 43200 w 43200"/>
                  <a:gd name="T1" fmla="*/ 1469 h 23069"/>
                  <a:gd name="T2" fmla="*/ 50 w 43200"/>
                  <a:gd name="T3" fmla="*/ 0 h 23069"/>
                  <a:gd name="T4" fmla="*/ 21600 w 43200"/>
                  <a:gd name="T5" fmla="*/ 1469 h 23069"/>
                </a:gdLst>
                <a:ahLst/>
                <a:cxnLst>
                  <a:cxn ang="0">
                    <a:pos x="T0" y="T1"/>
                  </a:cxn>
                  <a:cxn ang="0">
                    <a:pos x="T2" y="T3"/>
                  </a:cxn>
                  <a:cxn ang="0">
                    <a:pos x="T4" y="T5"/>
                  </a:cxn>
                </a:cxnLst>
                <a:rect l="0" t="0" r="r" b="b"/>
                <a:pathLst>
                  <a:path w="43200" h="23069" fill="none" extrusionOk="0">
                    <a:moveTo>
                      <a:pt x="43200" y="1469"/>
                    </a:moveTo>
                    <a:cubicBezTo>
                      <a:pt x="43200" y="13398"/>
                      <a:pt x="33529" y="23069"/>
                      <a:pt x="21600" y="23069"/>
                    </a:cubicBezTo>
                    <a:cubicBezTo>
                      <a:pt x="9670" y="23069"/>
                      <a:pt x="0" y="13398"/>
                      <a:pt x="0" y="1469"/>
                    </a:cubicBezTo>
                    <a:cubicBezTo>
                      <a:pt x="-1" y="978"/>
                      <a:pt x="16" y="488"/>
                      <a:pt x="50" y="0"/>
                    </a:cubicBezTo>
                  </a:path>
                  <a:path w="43200" h="23069" stroke="0" extrusionOk="0">
                    <a:moveTo>
                      <a:pt x="43200" y="1469"/>
                    </a:moveTo>
                    <a:cubicBezTo>
                      <a:pt x="43200" y="13398"/>
                      <a:pt x="33529" y="23069"/>
                      <a:pt x="21600" y="23069"/>
                    </a:cubicBezTo>
                    <a:cubicBezTo>
                      <a:pt x="9670" y="23069"/>
                      <a:pt x="0" y="13398"/>
                      <a:pt x="0" y="1469"/>
                    </a:cubicBezTo>
                    <a:cubicBezTo>
                      <a:pt x="-1" y="978"/>
                      <a:pt x="16" y="488"/>
                      <a:pt x="50" y="0"/>
                    </a:cubicBezTo>
                    <a:lnTo>
                      <a:pt x="21600" y="1469"/>
                    </a:lnTo>
                    <a:close/>
                  </a:path>
                </a:pathLst>
              </a:custGeom>
              <a:solidFill>
                <a:srgbClr val="676767"/>
              </a:solidFill>
              <a:ln w="12700" cap="rnd">
                <a:noFill/>
                <a:round/>
                <a:headEnd/>
                <a:tailEnd/>
              </a:ln>
              <a:effectLst/>
            </p:spPr>
            <p:txBody>
              <a:bodyPr wrap="none" anchor="ctr"/>
              <a:lstStyle/>
              <a:p>
                <a:endParaRPr lang="zh-CN" altLang="en-US"/>
              </a:p>
            </p:txBody>
          </p:sp>
          <p:sp>
            <p:nvSpPr>
              <p:cNvPr id="4301104" name="Arc 304"/>
              <p:cNvSpPr>
                <a:spLocks/>
              </p:cNvSpPr>
              <p:nvPr/>
            </p:nvSpPr>
            <p:spPr bwMode="auto">
              <a:xfrm rot="10800000">
                <a:off x="4101" y="977"/>
                <a:ext cx="155" cy="21"/>
              </a:xfrm>
              <a:custGeom>
                <a:avLst/>
                <a:gdLst>
                  <a:gd name="G0" fmla="+- 21600 0 0"/>
                  <a:gd name="G1" fmla="+- 1128 0 0"/>
                  <a:gd name="G2" fmla="+- 21600 0 0"/>
                  <a:gd name="T0" fmla="*/ 43171 w 43200"/>
                  <a:gd name="T1" fmla="*/ 0 h 22728"/>
                  <a:gd name="T2" fmla="*/ 28 w 43200"/>
                  <a:gd name="T3" fmla="*/ 29 h 22728"/>
                  <a:gd name="T4" fmla="*/ 21600 w 43200"/>
                  <a:gd name="T5" fmla="*/ 1128 h 22728"/>
                </a:gdLst>
                <a:ahLst/>
                <a:cxnLst>
                  <a:cxn ang="0">
                    <a:pos x="T0" y="T1"/>
                  </a:cxn>
                  <a:cxn ang="0">
                    <a:pos x="T2" y="T3"/>
                  </a:cxn>
                  <a:cxn ang="0">
                    <a:pos x="T4" y="T5"/>
                  </a:cxn>
                </a:cxnLst>
                <a:rect l="0" t="0" r="r" b="b"/>
                <a:pathLst>
                  <a:path w="43200" h="22728" fill="none" extrusionOk="0">
                    <a:moveTo>
                      <a:pt x="43170" y="0"/>
                    </a:moveTo>
                    <a:cubicBezTo>
                      <a:pt x="43190" y="375"/>
                      <a:pt x="43200" y="751"/>
                      <a:pt x="43200" y="1128"/>
                    </a:cubicBezTo>
                    <a:cubicBezTo>
                      <a:pt x="43200" y="13057"/>
                      <a:pt x="33529" y="22728"/>
                      <a:pt x="21600" y="22728"/>
                    </a:cubicBezTo>
                    <a:cubicBezTo>
                      <a:pt x="9670" y="22728"/>
                      <a:pt x="0" y="13057"/>
                      <a:pt x="0" y="1128"/>
                    </a:cubicBezTo>
                    <a:cubicBezTo>
                      <a:pt x="-1" y="761"/>
                      <a:pt x="9" y="395"/>
                      <a:pt x="27" y="28"/>
                    </a:cubicBezTo>
                  </a:path>
                  <a:path w="43200" h="22728" stroke="0" extrusionOk="0">
                    <a:moveTo>
                      <a:pt x="43170" y="0"/>
                    </a:moveTo>
                    <a:cubicBezTo>
                      <a:pt x="43190" y="375"/>
                      <a:pt x="43200" y="751"/>
                      <a:pt x="43200" y="1128"/>
                    </a:cubicBezTo>
                    <a:cubicBezTo>
                      <a:pt x="43200" y="13057"/>
                      <a:pt x="33529" y="22728"/>
                      <a:pt x="21600" y="22728"/>
                    </a:cubicBezTo>
                    <a:cubicBezTo>
                      <a:pt x="9670" y="22728"/>
                      <a:pt x="0" y="13057"/>
                      <a:pt x="0" y="1128"/>
                    </a:cubicBezTo>
                    <a:cubicBezTo>
                      <a:pt x="-1" y="761"/>
                      <a:pt x="9" y="395"/>
                      <a:pt x="27" y="28"/>
                    </a:cubicBezTo>
                    <a:lnTo>
                      <a:pt x="21600" y="1128"/>
                    </a:lnTo>
                    <a:close/>
                  </a:path>
                </a:pathLst>
              </a:custGeom>
              <a:solidFill>
                <a:srgbClr val="FFFFFF"/>
              </a:solidFill>
              <a:ln w="12700" cap="rnd">
                <a:noFill/>
                <a:round/>
                <a:headEnd/>
                <a:tailEnd/>
              </a:ln>
              <a:effectLst/>
            </p:spPr>
            <p:txBody>
              <a:bodyPr wrap="none" anchor="ctr"/>
              <a:lstStyle/>
              <a:p>
                <a:endParaRPr lang="zh-CN" altLang="en-US"/>
              </a:p>
            </p:txBody>
          </p:sp>
          <p:grpSp>
            <p:nvGrpSpPr>
              <p:cNvPr id="4301246" name="Group 305"/>
              <p:cNvGrpSpPr>
                <a:grpSpLocks/>
              </p:cNvGrpSpPr>
              <p:nvPr/>
            </p:nvGrpSpPr>
            <p:grpSpPr bwMode="auto">
              <a:xfrm>
                <a:off x="4100" y="980"/>
                <a:ext cx="156" cy="130"/>
                <a:chOff x="4100" y="980"/>
                <a:chExt cx="156" cy="130"/>
              </a:xfrm>
            </p:grpSpPr>
            <p:sp>
              <p:nvSpPr>
                <p:cNvPr id="4301106" name="Arc 306"/>
                <p:cNvSpPr>
                  <a:spLocks/>
                </p:cNvSpPr>
                <p:nvPr/>
              </p:nvSpPr>
              <p:spPr bwMode="auto">
                <a:xfrm rot="10800000">
                  <a:off x="4101" y="980"/>
                  <a:ext cx="155" cy="21"/>
                </a:xfrm>
                <a:custGeom>
                  <a:avLst/>
                  <a:gdLst>
                    <a:gd name="G0" fmla="+- 21600 0 0"/>
                    <a:gd name="G1" fmla="+- 1128 0 0"/>
                    <a:gd name="G2" fmla="+- 21600 0 0"/>
                    <a:gd name="T0" fmla="*/ 43171 w 43200"/>
                    <a:gd name="T1" fmla="*/ 0 h 22728"/>
                    <a:gd name="T2" fmla="*/ 28 w 43200"/>
                    <a:gd name="T3" fmla="*/ 29 h 22728"/>
                    <a:gd name="T4" fmla="*/ 21600 w 43200"/>
                    <a:gd name="T5" fmla="*/ 1128 h 22728"/>
                  </a:gdLst>
                  <a:ahLst/>
                  <a:cxnLst>
                    <a:cxn ang="0">
                      <a:pos x="T0" y="T1"/>
                    </a:cxn>
                    <a:cxn ang="0">
                      <a:pos x="T2" y="T3"/>
                    </a:cxn>
                    <a:cxn ang="0">
                      <a:pos x="T4" y="T5"/>
                    </a:cxn>
                  </a:cxnLst>
                  <a:rect l="0" t="0" r="r" b="b"/>
                  <a:pathLst>
                    <a:path w="43200" h="22728" fill="none" extrusionOk="0">
                      <a:moveTo>
                        <a:pt x="43170" y="0"/>
                      </a:moveTo>
                      <a:cubicBezTo>
                        <a:pt x="43190" y="375"/>
                        <a:pt x="43200" y="751"/>
                        <a:pt x="43200" y="1128"/>
                      </a:cubicBezTo>
                      <a:cubicBezTo>
                        <a:pt x="43200" y="13057"/>
                        <a:pt x="33529" y="22728"/>
                        <a:pt x="21600" y="22728"/>
                      </a:cubicBezTo>
                      <a:cubicBezTo>
                        <a:pt x="9670" y="22728"/>
                        <a:pt x="0" y="13057"/>
                        <a:pt x="0" y="1128"/>
                      </a:cubicBezTo>
                      <a:cubicBezTo>
                        <a:pt x="-1" y="761"/>
                        <a:pt x="9" y="395"/>
                        <a:pt x="27" y="28"/>
                      </a:cubicBezTo>
                    </a:path>
                    <a:path w="43200" h="22728" stroke="0" extrusionOk="0">
                      <a:moveTo>
                        <a:pt x="43170" y="0"/>
                      </a:moveTo>
                      <a:cubicBezTo>
                        <a:pt x="43190" y="375"/>
                        <a:pt x="43200" y="751"/>
                        <a:pt x="43200" y="1128"/>
                      </a:cubicBezTo>
                      <a:cubicBezTo>
                        <a:pt x="43200" y="13057"/>
                        <a:pt x="33529" y="22728"/>
                        <a:pt x="21600" y="22728"/>
                      </a:cubicBezTo>
                      <a:cubicBezTo>
                        <a:pt x="9670" y="22728"/>
                        <a:pt x="0" y="13057"/>
                        <a:pt x="0" y="1128"/>
                      </a:cubicBezTo>
                      <a:cubicBezTo>
                        <a:pt x="-1" y="761"/>
                        <a:pt x="9" y="395"/>
                        <a:pt x="27" y="28"/>
                      </a:cubicBezTo>
                      <a:lnTo>
                        <a:pt x="21600" y="1128"/>
                      </a:lnTo>
                      <a:close/>
                    </a:path>
                  </a:pathLst>
                </a:custGeom>
                <a:solidFill>
                  <a:srgbClr val="919191"/>
                </a:solidFill>
                <a:ln w="12700" cap="rnd">
                  <a:noFill/>
                  <a:round/>
                  <a:headEnd/>
                  <a:tailEnd/>
                </a:ln>
                <a:effectLst/>
              </p:spPr>
              <p:txBody>
                <a:bodyPr wrap="none" anchor="ctr"/>
                <a:lstStyle/>
                <a:p>
                  <a:endParaRPr lang="zh-CN" altLang="en-US"/>
                </a:p>
              </p:txBody>
            </p:sp>
            <p:sp>
              <p:nvSpPr>
                <p:cNvPr id="4301107" name="Rectangle 307"/>
                <p:cNvSpPr>
                  <a:spLocks noChangeArrowheads="1"/>
                </p:cNvSpPr>
                <p:nvPr/>
              </p:nvSpPr>
              <p:spPr bwMode="auto">
                <a:xfrm>
                  <a:off x="4100" y="999"/>
                  <a:ext cx="155" cy="111"/>
                </a:xfrm>
                <a:prstGeom prst="rect">
                  <a:avLst/>
                </a:prstGeom>
                <a:solidFill>
                  <a:srgbClr val="919191"/>
                </a:solidFill>
                <a:ln w="12700">
                  <a:noFill/>
                  <a:miter lim="800000"/>
                  <a:headEnd/>
                  <a:tailEnd/>
                </a:ln>
                <a:effectLst/>
              </p:spPr>
              <p:txBody>
                <a:bodyPr wrap="none" anchor="ctr"/>
                <a:lstStyle/>
                <a:p>
                  <a:endParaRPr lang="zh-CN" altLang="en-US"/>
                </a:p>
              </p:txBody>
            </p:sp>
          </p:grpSp>
          <p:sp>
            <p:nvSpPr>
              <p:cNvPr id="4301108" name="Freeform 308"/>
              <p:cNvSpPr>
                <a:spLocks/>
              </p:cNvSpPr>
              <p:nvPr/>
            </p:nvSpPr>
            <p:spPr bwMode="auto">
              <a:xfrm>
                <a:off x="4045" y="967"/>
                <a:ext cx="29" cy="28"/>
              </a:xfrm>
              <a:custGeom>
                <a:avLst/>
                <a:gdLst/>
                <a:ahLst/>
                <a:cxnLst>
                  <a:cxn ang="0">
                    <a:pos x="28" y="3"/>
                  </a:cxn>
                  <a:cxn ang="0">
                    <a:pos x="25" y="0"/>
                  </a:cxn>
                  <a:cxn ang="0">
                    <a:pos x="11" y="5"/>
                  </a:cxn>
                  <a:cxn ang="0">
                    <a:pos x="0" y="15"/>
                  </a:cxn>
                  <a:cxn ang="0">
                    <a:pos x="0" y="25"/>
                  </a:cxn>
                  <a:cxn ang="0">
                    <a:pos x="3" y="27"/>
                  </a:cxn>
                  <a:cxn ang="0">
                    <a:pos x="28" y="3"/>
                  </a:cxn>
                </a:cxnLst>
                <a:rect l="0" t="0" r="r" b="b"/>
                <a:pathLst>
                  <a:path w="29" h="28">
                    <a:moveTo>
                      <a:pt x="28" y="3"/>
                    </a:moveTo>
                    <a:lnTo>
                      <a:pt x="25" y="0"/>
                    </a:lnTo>
                    <a:lnTo>
                      <a:pt x="11" y="5"/>
                    </a:lnTo>
                    <a:lnTo>
                      <a:pt x="0" y="15"/>
                    </a:lnTo>
                    <a:lnTo>
                      <a:pt x="0" y="25"/>
                    </a:lnTo>
                    <a:lnTo>
                      <a:pt x="3" y="27"/>
                    </a:lnTo>
                    <a:lnTo>
                      <a:pt x="28"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09" name="Arc 309"/>
              <p:cNvSpPr>
                <a:spLocks/>
              </p:cNvSpPr>
              <p:nvPr/>
            </p:nvSpPr>
            <p:spPr bwMode="auto">
              <a:xfrm rot="10800000">
                <a:off x="4045" y="975"/>
                <a:ext cx="10" cy="10"/>
              </a:xfrm>
              <a:custGeom>
                <a:avLst/>
                <a:gdLst>
                  <a:gd name="G0" fmla="+- 0 0 0"/>
                  <a:gd name="G1" fmla="+- 2261 0 0"/>
                  <a:gd name="G2" fmla="+- 21600 0 0"/>
                  <a:gd name="T0" fmla="*/ 21481 w 21600"/>
                  <a:gd name="T1" fmla="*/ 0 h 23276"/>
                  <a:gd name="T2" fmla="*/ 4991 w 21600"/>
                  <a:gd name="T3" fmla="*/ 23276 h 23276"/>
                  <a:gd name="T4" fmla="*/ 0 w 21600"/>
                  <a:gd name="T5" fmla="*/ 2261 h 23276"/>
                </a:gdLst>
                <a:ahLst/>
                <a:cxnLst>
                  <a:cxn ang="0">
                    <a:pos x="T0" y="T1"/>
                  </a:cxn>
                  <a:cxn ang="0">
                    <a:pos x="T2" y="T3"/>
                  </a:cxn>
                  <a:cxn ang="0">
                    <a:pos x="T4" y="T5"/>
                  </a:cxn>
                </a:cxnLst>
                <a:rect l="0" t="0" r="r" b="b"/>
                <a:pathLst>
                  <a:path w="21600" h="23276" fill="none" extrusionOk="0">
                    <a:moveTo>
                      <a:pt x="21481" y="-1"/>
                    </a:moveTo>
                    <a:cubicBezTo>
                      <a:pt x="21560" y="751"/>
                      <a:pt x="21600" y="1505"/>
                      <a:pt x="21600" y="2261"/>
                    </a:cubicBezTo>
                    <a:cubicBezTo>
                      <a:pt x="21600" y="12267"/>
                      <a:pt x="14726" y="20964"/>
                      <a:pt x="4991" y="23276"/>
                    </a:cubicBezTo>
                  </a:path>
                  <a:path w="21600" h="23276" stroke="0" extrusionOk="0">
                    <a:moveTo>
                      <a:pt x="21481" y="-1"/>
                    </a:moveTo>
                    <a:cubicBezTo>
                      <a:pt x="21560" y="751"/>
                      <a:pt x="21600" y="1505"/>
                      <a:pt x="21600" y="2261"/>
                    </a:cubicBezTo>
                    <a:cubicBezTo>
                      <a:pt x="21600" y="12267"/>
                      <a:pt x="14726" y="20964"/>
                      <a:pt x="4991" y="23276"/>
                    </a:cubicBezTo>
                    <a:lnTo>
                      <a:pt x="0" y="2261"/>
                    </a:lnTo>
                    <a:close/>
                  </a:path>
                </a:pathLst>
              </a:custGeom>
              <a:gradFill rotWithShape="0">
                <a:gsLst>
                  <a:gs pos="0">
                    <a:srgbClr val="CECECE"/>
                  </a:gs>
                  <a:gs pos="50000">
                    <a:srgbClr val="CECECE">
                      <a:gamma/>
                      <a:tint val="0"/>
                      <a:invGamma/>
                    </a:srgbClr>
                  </a:gs>
                  <a:gs pos="100000">
                    <a:srgbClr val="CECECE"/>
                  </a:gs>
                </a:gsLst>
                <a:lin ang="18900000" scaled="1"/>
              </a:gradFill>
              <a:ln w="12700" cap="rnd">
                <a:noFill/>
                <a:round/>
                <a:headEnd/>
                <a:tailEnd/>
              </a:ln>
              <a:effectLst/>
            </p:spPr>
            <p:txBody>
              <a:bodyPr wrap="none" anchor="ctr"/>
              <a:lstStyle/>
              <a:p>
                <a:endParaRPr lang="zh-CN" altLang="en-US"/>
              </a:p>
            </p:txBody>
          </p:sp>
          <p:sp>
            <p:nvSpPr>
              <p:cNvPr id="4301110" name="Arc 310"/>
              <p:cNvSpPr>
                <a:spLocks/>
              </p:cNvSpPr>
              <p:nvPr/>
            </p:nvSpPr>
            <p:spPr bwMode="auto">
              <a:xfrm rot="10800000">
                <a:off x="4048" y="977"/>
                <a:ext cx="10" cy="10"/>
              </a:xfrm>
              <a:custGeom>
                <a:avLst/>
                <a:gdLst>
                  <a:gd name="G0" fmla="+- 0 0 0"/>
                  <a:gd name="G1" fmla="+- 2261 0 0"/>
                  <a:gd name="G2" fmla="+- 21600 0 0"/>
                  <a:gd name="T0" fmla="*/ 21481 w 21600"/>
                  <a:gd name="T1" fmla="*/ 0 h 23861"/>
                  <a:gd name="T2" fmla="*/ 0 w 21600"/>
                  <a:gd name="T3" fmla="*/ 23861 h 23861"/>
                  <a:gd name="T4" fmla="*/ 0 w 21600"/>
                  <a:gd name="T5" fmla="*/ 2261 h 23861"/>
                </a:gdLst>
                <a:ahLst/>
                <a:cxnLst>
                  <a:cxn ang="0">
                    <a:pos x="T0" y="T1"/>
                  </a:cxn>
                  <a:cxn ang="0">
                    <a:pos x="T2" y="T3"/>
                  </a:cxn>
                  <a:cxn ang="0">
                    <a:pos x="T4" y="T5"/>
                  </a:cxn>
                </a:cxnLst>
                <a:rect l="0" t="0" r="r" b="b"/>
                <a:pathLst>
                  <a:path w="21600" h="23861" fill="none" extrusionOk="0">
                    <a:moveTo>
                      <a:pt x="21481" y="-1"/>
                    </a:moveTo>
                    <a:cubicBezTo>
                      <a:pt x="21560" y="751"/>
                      <a:pt x="21600" y="1505"/>
                      <a:pt x="21600" y="2261"/>
                    </a:cubicBezTo>
                    <a:cubicBezTo>
                      <a:pt x="21600" y="14190"/>
                      <a:pt x="11929" y="23860"/>
                      <a:pt x="0" y="23861"/>
                    </a:cubicBezTo>
                  </a:path>
                  <a:path w="21600" h="23861" stroke="0" extrusionOk="0">
                    <a:moveTo>
                      <a:pt x="21481" y="-1"/>
                    </a:moveTo>
                    <a:cubicBezTo>
                      <a:pt x="21560" y="751"/>
                      <a:pt x="21600" y="1505"/>
                      <a:pt x="21600" y="2261"/>
                    </a:cubicBezTo>
                    <a:cubicBezTo>
                      <a:pt x="21600" y="14190"/>
                      <a:pt x="11929" y="23860"/>
                      <a:pt x="0" y="23861"/>
                    </a:cubicBezTo>
                    <a:lnTo>
                      <a:pt x="0" y="2261"/>
                    </a:lnTo>
                    <a:close/>
                  </a:path>
                </a:pathLst>
              </a:custGeom>
              <a:solidFill>
                <a:srgbClr val="919191"/>
              </a:solidFill>
              <a:ln w="12700" cap="rnd">
                <a:noFill/>
                <a:round/>
                <a:headEnd/>
                <a:tailEnd/>
              </a:ln>
              <a:effectLst/>
            </p:spPr>
            <p:txBody>
              <a:bodyPr wrap="none" anchor="ctr"/>
              <a:lstStyle/>
              <a:p>
                <a:endParaRPr lang="zh-CN" altLang="en-US"/>
              </a:p>
            </p:txBody>
          </p:sp>
          <p:sp>
            <p:nvSpPr>
              <p:cNvPr id="4301111" name="Freeform 311"/>
              <p:cNvSpPr>
                <a:spLocks/>
              </p:cNvSpPr>
              <p:nvPr/>
            </p:nvSpPr>
            <p:spPr bwMode="auto">
              <a:xfrm>
                <a:off x="4048" y="971"/>
                <a:ext cx="26" cy="25"/>
              </a:xfrm>
              <a:custGeom>
                <a:avLst/>
                <a:gdLst/>
                <a:ahLst/>
                <a:cxnLst>
                  <a:cxn ang="0">
                    <a:pos x="25" y="0"/>
                  </a:cxn>
                  <a:cxn ang="0">
                    <a:pos x="10" y="5"/>
                  </a:cxn>
                  <a:cxn ang="0">
                    <a:pos x="0" y="15"/>
                  </a:cxn>
                  <a:cxn ang="0">
                    <a:pos x="0" y="24"/>
                  </a:cxn>
                  <a:cxn ang="0">
                    <a:pos x="16" y="18"/>
                  </a:cxn>
                  <a:cxn ang="0">
                    <a:pos x="25" y="0"/>
                  </a:cxn>
                </a:cxnLst>
                <a:rect l="0" t="0" r="r" b="b"/>
                <a:pathLst>
                  <a:path w="26" h="25">
                    <a:moveTo>
                      <a:pt x="25" y="0"/>
                    </a:moveTo>
                    <a:lnTo>
                      <a:pt x="10" y="5"/>
                    </a:lnTo>
                    <a:lnTo>
                      <a:pt x="0" y="15"/>
                    </a:lnTo>
                    <a:lnTo>
                      <a:pt x="0" y="24"/>
                    </a:lnTo>
                    <a:lnTo>
                      <a:pt x="16" y="18"/>
                    </a:lnTo>
                    <a:lnTo>
                      <a:pt x="25" y="0"/>
                    </a:lnTo>
                  </a:path>
                </a:pathLst>
              </a:custGeom>
              <a:solidFill>
                <a:srgbClr val="919191"/>
              </a:solidFill>
              <a:ln w="12700" cap="rnd" cmpd="sng">
                <a:noFill/>
                <a:prstDash val="solid"/>
                <a:round/>
                <a:headEnd type="none" w="med" len="med"/>
                <a:tailEnd type="none" w="med" len="med"/>
              </a:ln>
              <a:effectLst/>
            </p:spPr>
            <p:txBody>
              <a:bodyPr/>
              <a:lstStyle/>
              <a:p>
                <a:endParaRPr lang="zh-CN" altLang="en-US"/>
              </a:p>
            </p:txBody>
          </p:sp>
          <p:sp>
            <p:nvSpPr>
              <p:cNvPr id="4301112" name="Oval 312"/>
              <p:cNvSpPr>
                <a:spLocks noChangeArrowheads="1"/>
              </p:cNvSpPr>
              <p:nvPr/>
            </p:nvSpPr>
            <p:spPr bwMode="auto">
              <a:xfrm rot="19680000">
                <a:off x="4054" y="981"/>
                <a:ext cx="8" cy="5"/>
              </a:xfrm>
              <a:prstGeom prst="ellipse">
                <a:avLst/>
              </a:prstGeom>
              <a:gradFill rotWithShape="0">
                <a:gsLst>
                  <a:gs pos="0">
                    <a:srgbClr val="919191">
                      <a:gamma/>
                      <a:shade val="29804"/>
                      <a:invGamma/>
                    </a:srgbClr>
                  </a:gs>
                  <a:gs pos="100000">
                    <a:srgbClr val="919191"/>
                  </a:gs>
                </a:gsLst>
                <a:lin ang="18900000" scaled="1"/>
              </a:gradFill>
              <a:ln w="12700">
                <a:noFill/>
                <a:round/>
                <a:headEnd/>
                <a:tailEnd/>
              </a:ln>
              <a:effectLst/>
            </p:spPr>
            <p:txBody>
              <a:bodyPr wrap="none" anchor="ctr"/>
              <a:lstStyle/>
              <a:p>
                <a:endParaRPr lang="zh-CN" altLang="en-US"/>
              </a:p>
            </p:txBody>
          </p:sp>
          <p:sp>
            <p:nvSpPr>
              <p:cNvPr id="4301113" name="AutoShape 313"/>
              <p:cNvSpPr>
                <a:spLocks noChangeArrowheads="1"/>
              </p:cNvSpPr>
              <p:nvPr/>
            </p:nvSpPr>
            <p:spPr bwMode="auto">
              <a:xfrm rot="1260000">
                <a:off x="4227" y="954"/>
                <a:ext cx="124" cy="23"/>
              </a:xfrm>
              <a:prstGeom prst="roundRect">
                <a:avLst>
                  <a:gd name="adj" fmla="val 49676"/>
                </a:avLst>
              </a:prstGeom>
              <a:gradFill rotWithShape="0">
                <a:gsLst>
                  <a:gs pos="0">
                    <a:srgbClr val="CECECE">
                      <a:gamma/>
                      <a:shade val="80000"/>
                      <a:invGamma/>
                    </a:srgbClr>
                  </a:gs>
                  <a:gs pos="50000">
                    <a:srgbClr val="CECECE"/>
                  </a:gs>
                  <a:gs pos="100000">
                    <a:srgbClr val="CECECE">
                      <a:gamma/>
                      <a:shade val="80000"/>
                      <a:invGamma/>
                    </a:srgbClr>
                  </a:gs>
                </a:gsLst>
                <a:lin ang="18900000" scaled="1"/>
              </a:gradFill>
              <a:ln w="12700">
                <a:noFill/>
                <a:round/>
                <a:headEnd/>
                <a:tailEnd/>
              </a:ln>
              <a:effectLst/>
            </p:spPr>
            <p:txBody>
              <a:bodyPr wrap="none" anchor="ctr"/>
              <a:lstStyle/>
              <a:p>
                <a:endParaRPr lang="zh-CN" altLang="en-US"/>
              </a:p>
            </p:txBody>
          </p:sp>
          <p:grpSp>
            <p:nvGrpSpPr>
              <p:cNvPr id="4301254" name="Group 314"/>
              <p:cNvGrpSpPr>
                <a:grpSpLocks/>
              </p:cNvGrpSpPr>
              <p:nvPr/>
            </p:nvGrpSpPr>
            <p:grpSpPr bwMode="auto">
              <a:xfrm>
                <a:off x="4061" y="996"/>
                <a:ext cx="16" cy="8"/>
                <a:chOff x="4061" y="996"/>
                <a:chExt cx="16" cy="8"/>
              </a:xfrm>
            </p:grpSpPr>
            <p:sp>
              <p:nvSpPr>
                <p:cNvPr id="4301115" name="Freeform 315"/>
                <p:cNvSpPr>
                  <a:spLocks/>
                </p:cNvSpPr>
                <p:nvPr/>
              </p:nvSpPr>
              <p:spPr bwMode="auto">
                <a:xfrm>
                  <a:off x="4061" y="998"/>
                  <a:ext cx="6" cy="6"/>
                </a:xfrm>
                <a:custGeom>
                  <a:avLst/>
                  <a:gdLst/>
                  <a:ahLst/>
                  <a:cxnLst>
                    <a:cxn ang="0">
                      <a:pos x="0" y="0"/>
                    </a:cxn>
                    <a:cxn ang="0">
                      <a:pos x="0" y="3"/>
                    </a:cxn>
                    <a:cxn ang="0">
                      <a:pos x="5" y="5"/>
                    </a:cxn>
                    <a:cxn ang="0">
                      <a:pos x="5" y="0"/>
                    </a:cxn>
                    <a:cxn ang="0">
                      <a:pos x="0" y="0"/>
                    </a:cxn>
                  </a:cxnLst>
                  <a:rect l="0" t="0" r="r" b="b"/>
                  <a:pathLst>
                    <a:path w="6" h="6">
                      <a:moveTo>
                        <a:pt x="0" y="0"/>
                      </a:moveTo>
                      <a:lnTo>
                        <a:pt x="0" y="3"/>
                      </a:lnTo>
                      <a:lnTo>
                        <a:pt x="5" y="5"/>
                      </a:lnTo>
                      <a:lnTo>
                        <a:pt x="5" y="0"/>
                      </a:lnTo>
                      <a:lnTo>
                        <a:pt x="0"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16" name="Freeform 316"/>
                <p:cNvSpPr>
                  <a:spLocks/>
                </p:cNvSpPr>
                <p:nvPr/>
              </p:nvSpPr>
              <p:spPr bwMode="auto">
                <a:xfrm>
                  <a:off x="4071" y="999"/>
                  <a:ext cx="6" cy="5"/>
                </a:xfrm>
                <a:custGeom>
                  <a:avLst/>
                  <a:gdLst/>
                  <a:ahLst/>
                  <a:cxnLst>
                    <a:cxn ang="0">
                      <a:pos x="5" y="0"/>
                    </a:cxn>
                    <a:cxn ang="0">
                      <a:pos x="5" y="2"/>
                    </a:cxn>
                    <a:cxn ang="0">
                      <a:pos x="0" y="4"/>
                    </a:cxn>
                    <a:cxn ang="0">
                      <a:pos x="0" y="0"/>
                    </a:cxn>
                    <a:cxn ang="0">
                      <a:pos x="5" y="0"/>
                    </a:cxn>
                  </a:cxnLst>
                  <a:rect l="0" t="0" r="r" b="b"/>
                  <a:pathLst>
                    <a:path w="6" h="5">
                      <a:moveTo>
                        <a:pt x="5" y="0"/>
                      </a:moveTo>
                      <a:lnTo>
                        <a:pt x="5" y="2"/>
                      </a:lnTo>
                      <a:lnTo>
                        <a:pt x="0" y="4"/>
                      </a:lnTo>
                      <a:lnTo>
                        <a:pt x="0" y="0"/>
                      </a:lnTo>
                      <a:lnTo>
                        <a:pt x="5" y="0"/>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17" name="Rectangle 317"/>
                <p:cNvSpPr>
                  <a:spLocks noChangeArrowheads="1"/>
                </p:cNvSpPr>
                <p:nvPr/>
              </p:nvSpPr>
              <p:spPr bwMode="auto">
                <a:xfrm>
                  <a:off x="4066" y="1000"/>
                  <a:ext cx="5" cy="3"/>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18" name="Freeform 318"/>
                <p:cNvSpPr>
                  <a:spLocks/>
                </p:cNvSpPr>
                <p:nvPr/>
              </p:nvSpPr>
              <p:spPr bwMode="auto">
                <a:xfrm>
                  <a:off x="4062" y="996"/>
                  <a:ext cx="15" cy="5"/>
                </a:xfrm>
                <a:custGeom>
                  <a:avLst/>
                  <a:gdLst/>
                  <a:ahLst/>
                  <a:cxnLst>
                    <a:cxn ang="0">
                      <a:pos x="4" y="4"/>
                    </a:cxn>
                    <a:cxn ang="0">
                      <a:pos x="9" y="4"/>
                    </a:cxn>
                    <a:cxn ang="0">
                      <a:pos x="14" y="2"/>
                    </a:cxn>
                    <a:cxn ang="0">
                      <a:pos x="9" y="0"/>
                    </a:cxn>
                    <a:cxn ang="0">
                      <a:pos x="5" y="0"/>
                    </a:cxn>
                    <a:cxn ang="0">
                      <a:pos x="0" y="2"/>
                    </a:cxn>
                    <a:cxn ang="0">
                      <a:pos x="4" y="4"/>
                    </a:cxn>
                  </a:cxnLst>
                  <a:rect l="0" t="0" r="r" b="b"/>
                  <a:pathLst>
                    <a:path w="15" h="5">
                      <a:moveTo>
                        <a:pt x="4" y="4"/>
                      </a:moveTo>
                      <a:lnTo>
                        <a:pt x="9" y="4"/>
                      </a:lnTo>
                      <a:lnTo>
                        <a:pt x="14" y="2"/>
                      </a:lnTo>
                      <a:lnTo>
                        <a:pt x="9" y="0"/>
                      </a:lnTo>
                      <a:lnTo>
                        <a:pt x="5" y="0"/>
                      </a:lnTo>
                      <a:lnTo>
                        <a:pt x="0" y="2"/>
                      </a:lnTo>
                      <a:lnTo>
                        <a:pt x="4" y="4"/>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19" name="Oval 319"/>
                <p:cNvSpPr>
                  <a:spLocks noChangeArrowheads="1"/>
                </p:cNvSpPr>
                <p:nvPr/>
              </p:nvSpPr>
              <p:spPr bwMode="auto">
                <a:xfrm>
                  <a:off x="4066" y="997"/>
                  <a:ext cx="5" cy="2"/>
                </a:xfrm>
                <a:prstGeom prst="ellipse">
                  <a:avLst/>
                </a:prstGeom>
                <a:solidFill>
                  <a:srgbClr val="CECECE"/>
                </a:solidFill>
                <a:ln w="12700">
                  <a:noFill/>
                  <a:round/>
                  <a:headEnd/>
                  <a:tailEnd/>
                </a:ln>
                <a:effectLst/>
              </p:spPr>
              <p:txBody>
                <a:bodyPr wrap="none" anchor="ctr"/>
                <a:lstStyle/>
                <a:p>
                  <a:endParaRPr lang="zh-CN" altLang="en-US"/>
                </a:p>
              </p:txBody>
            </p:sp>
          </p:grpSp>
          <p:grpSp>
            <p:nvGrpSpPr>
              <p:cNvPr id="4301258" name="Group 320"/>
              <p:cNvGrpSpPr>
                <a:grpSpLocks/>
              </p:cNvGrpSpPr>
              <p:nvPr/>
            </p:nvGrpSpPr>
            <p:grpSpPr bwMode="auto">
              <a:xfrm>
                <a:off x="4285" y="983"/>
                <a:ext cx="16" cy="8"/>
                <a:chOff x="4285" y="983"/>
                <a:chExt cx="16" cy="8"/>
              </a:xfrm>
            </p:grpSpPr>
            <p:sp>
              <p:nvSpPr>
                <p:cNvPr id="4301121" name="Freeform 321"/>
                <p:cNvSpPr>
                  <a:spLocks/>
                </p:cNvSpPr>
                <p:nvPr/>
              </p:nvSpPr>
              <p:spPr bwMode="auto">
                <a:xfrm>
                  <a:off x="4285" y="985"/>
                  <a:ext cx="5" cy="6"/>
                </a:xfrm>
                <a:custGeom>
                  <a:avLst/>
                  <a:gdLst/>
                  <a:ahLst/>
                  <a:cxnLst>
                    <a:cxn ang="0">
                      <a:pos x="0" y="0"/>
                    </a:cxn>
                    <a:cxn ang="0">
                      <a:pos x="0" y="3"/>
                    </a:cxn>
                    <a:cxn ang="0">
                      <a:pos x="4" y="5"/>
                    </a:cxn>
                    <a:cxn ang="0">
                      <a:pos x="4" y="0"/>
                    </a:cxn>
                    <a:cxn ang="0">
                      <a:pos x="0" y="0"/>
                    </a:cxn>
                  </a:cxnLst>
                  <a:rect l="0" t="0" r="r" b="b"/>
                  <a:pathLst>
                    <a:path w="5" h="6">
                      <a:moveTo>
                        <a:pt x="0" y="0"/>
                      </a:moveTo>
                      <a:lnTo>
                        <a:pt x="0" y="3"/>
                      </a:lnTo>
                      <a:lnTo>
                        <a:pt x="4" y="5"/>
                      </a:lnTo>
                      <a:lnTo>
                        <a:pt x="4" y="0"/>
                      </a:lnTo>
                      <a:lnTo>
                        <a:pt x="0"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22" name="Freeform 322"/>
                <p:cNvSpPr>
                  <a:spLocks/>
                </p:cNvSpPr>
                <p:nvPr/>
              </p:nvSpPr>
              <p:spPr bwMode="auto">
                <a:xfrm>
                  <a:off x="4295" y="985"/>
                  <a:ext cx="6" cy="6"/>
                </a:xfrm>
                <a:custGeom>
                  <a:avLst/>
                  <a:gdLst/>
                  <a:ahLst/>
                  <a:cxnLst>
                    <a:cxn ang="0">
                      <a:pos x="5" y="0"/>
                    </a:cxn>
                    <a:cxn ang="0">
                      <a:pos x="5" y="3"/>
                    </a:cxn>
                    <a:cxn ang="0">
                      <a:pos x="0" y="5"/>
                    </a:cxn>
                    <a:cxn ang="0">
                      <a:pos x="0" y="0"/>
                    </a:cxn>
                    <a:cxn ang="0">
                      <a:pos x="5" y="0"/>
                    </a:cxn>
                  </a:cxnLst>
                  <a:rect l="0" t="0" r="r" b="b"/>
                  <a:pathLst>
                    <a:path w="6" h="6">
                      <a:moveTo>
                        <a:pt x="5" y="0"/>
                      </a:moveTo>
                      <a:lnTo>
                        <a:pt x="5" y="3"/>
                      </a:lnTo>
                      <a:lnTo>
                        <a:pt x="0" y="5"/>
                      </a:lnTo>
                      <a:lnTo>
                        <a:pt x="0" y="0"/>
                      </a:lnTo>
                      <a:lnTo>
                        <a:pt x="5" y="0"/>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23" name="Rectangle 323"/>
                <p:cNvSpPr>
                  <a:spLocks noChangeArrowheads="1"/>
                </p:cNvSpPr>
                <p:nvPr/>
              </p:nvSpPr>
              <p:spPr bwMode="auto">
                <a:xfrm>
                  <a:off x="4289" y="987"/>
                  <a:ext cx="6" cy="3"/>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24" name="Freeform 324"/>
                <p:cNvSpPr>
                  <a:spLocks/>
                </p:cNvSpPr>
                <p:nvPr/>
              </p:nvSpPr>
              <p:spPr bwMode="auto">
                <a:xfrm>
                  <a:off x="4285" y="983"/>
                  <a:ext cx="16" cy="5"/>
                </a:xfrm>
                <a:custGeom>
                  <a:avLst/>
                  <a:gdLst/>
                  <a:ahLst/>
                  <a:cxnLst>
                    <a:cxn ang="0">
                      <a:pos x="4" y="4"/>
                    </a:cxn>
                    <a:cxn ang="0">
                      <a:pos x="10" y="4"/>
                    </a:cxn>
                    <a:cxn ang="0">
                      <a:pos x="15" y="2"/>
                    </a:cxn>
                    <a:cxn ang="0">
                      <a:pos x="10" y="0"/>
                    </a:cxn>
                    <a:cxn ang="0">
                      <a:pos x="5" y="0"/>
                    </a:cxn>
                    <a:cxn ang="0">
                      <a:pos x="0" y="2"/>
                    </a:cxn>
                    <a:cxn ang="0">
                      <a:pos x="4" y="4"/>
                    </a:cxn>
                  </a:cxnLst>
                  <a:rect l="0" t="0" r="r" b="b"/>
                  <a:pathLst>
                    <a:path w="16" h="5">
                      <a:moveTo>
                        <a:pt x="4" y="4"/>
                      </a:moveTo>
                      <a:lnTo>
                        <a:pt x="10" y="4"/>
                      </a:lnTo>
                      <a:lnTo>
                        <a:pt x="15" y="2"/>
                      </a:lnTo>
                      <a:lnTo>
                        <a:pt x="10" y="0"/>
                      </a:lnTo>
                      <a:lnTo>
                        <a:pt x="5" y="0"/>
                      </a:lnTo>
                      <a:lnTo>
                        <a:pt x="0" y="2"/>
                      </a:lnTo>
                      <a:lnTo>
                        <a:pt x="4" y="4"/>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25" name="Oval 325"/>
                <p:cNvSpPr>
                  <a:spLocks noChangeArrowheads="1"/>
                </p:cNvSpPr>
                <p:nvPr/>
              </p:nvSpPr>
              <p:spPr bwMode="auto">
                <a:xfrm>
                  <a:off x="4289" y="984"/>
                  <a:ext cx="6" cy="3"/>
                </a:xfrm>
                <a:prstGeom prst="ellipse">
                  <a:avLst/>
                </a:prstGeom>
                <a:solidFill>
                  <a:srgbClr val="CECECE"/>
                </a:solidFill>
                <a:ln w="12700">
                  <a:noFill/>
                  <a:round/>
                  <a:headEnd/>
                  <a:tailEnd/>
                </a:ln>
                <a:effectLst/>
              </p:spPr>
              <p:txBody>
                <a:bodyPr wrap="none" anchor="ctr"/>
                <a:lstStyle/>
                <a:p>
                  <a:endParaRPr lang="zh-CN" altLang="en-US"/>
                </a:p>
              </p:txBody>
            </p:sp>
          </p:grpSp>
          <p:grpSp>
            <p:nvGrpSpPr>
              <p:cNvPr id="4301262" name="Group 326"/>
              <p:cNvGrpSpPr>
                <a:grpSpLocks/>
              </p:cNvGrpSpPr>
              <p:nvPr/>
            </p:nvGrpSpPr>
            <p:grpSpPr bwMode="auto">
              <a:xfrm>
                <a:off x="4276" y="993"/>
                <a:ext cx="16" cy="8"/>
                <a:chOff x="4276" y="993"/>
                <a:chExt cx="16" cy="8"/>
              </a:xfrm>
            </p:grpSpPr>
            <p:sp>
              <p:nvSpPr>
                <p:cNvPr id="4301127" name="Freeform 327"/>
                <p:cNvSpPr>
                  <a:spLocks/>
                </p:cNvSpPr>
                <p:nvPr/>
              </p:nvSpPr>
              <p:spPr bwMode="auto">
                <a:xfrm>
                  <a:off x="4276" y="994"/>
                  <a:ext cx="5" cy="7"/>
                </a:xfrm>
                <a:custGeom>
                  <a:avLst/>
                  <a:gdLst/>
                  <a:ahLst/>
                  <a:cxnLst>
                    <a:cxn ang="0">
                      <a:pos x="0" y="0"/>
                    </a:cxn>
                    <a:cxn ang="0">
                      <a:pos x="0" y="3"/>
                    </a:cxn>
                    <a:cxn ang="0">
                      <a:pos x="4" y="6"/>
                    </a:cxn>
                    <a:cxn ang="0">
                      <a:pos x="4" y="0"/>
                    </a:cxn>
                    <a:cxn ang="0">
                      <a:pos x="0" y="0"/>
                    </a:cxn>
                  </a:cxnLst>
                  <a:rect l="0" t="0" r="r" b="b"/>
                  <a:pathLst>
                    <a:path w="5" h="7">
                      <a:moveTo>
                        <a:pt x="0" y="0"/>
                      </a:moveTo>
                      <a:lnTo>
                        <a:pt x="0" y="3"/>
                      </a:lnTo>
                      <a:lnTo>
                        <a:pt x="4" y="6"/>
                      </a:lnTo>
                      <a:lnTo>
                        <a:pt x="4" y="0"/>
                      </a:lnTo>
                      <a:lnTo>
                        <a:pt x="0"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28" name="Freeform 328"/>
                <p:cNvSpPr>
                  <a:spLocks/>
                </p:cNvSpPr>
                <p:nvPr/>
              </p:nvSpPr>
              <p:spPr bwMode="auto">
                <a:xfrm>
                  <a:off x="4286" y="995"/>
                  <a:ext cx="6" cy="6"/>
                </a:xfrm>
                <a:custGeom>
                  <a:avLst/>
                  <a:gdLst/>
                  <a:ahLst/>
                  <a:cxnLst>
                    <a:cxn ang="0">
                      <a:pos x="5" y="0"/>
                    </a:cxn>
                    <a:cxn ang="0">
                      <a:pos x="5" y="3"/>
                    </a:cxn>
                    <a:cxn ang="0">
                      <a:pos x="0" y="5"/>
                    </a:cxn>
                    <a:cxn ang="0">
                      <a:pos x="0" y="0"/>
                    </a:cxn>
                    <a:cxn ang="0">
                      <a:pos x="5" y="0"/>
                    </a:cxn>
                  </a:cxnLst>
                  <a:rect l="0" t="0" r="r" b="b"/>
                  <a:pathLst>
                    <a:path w="6" h="6">
                      <a:moveTo>
                        <a:pt x="5" y="0"/>
                      </a:moveTo>
                      <a:lnTo>
                        <a:pt x="5" y="3"/>
                      </a:lnTo>
                      <a:lnTo>
                        <a:pt x="0" y="5"/>
                      </a:lnTo>
                      <a:lnTo>
                        <a:pt x="0" y="0"/>
                      </a:lnTo>
                      <a:lnTo>
                        <a:pt x="5" y="0"/>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29" name="Rectangle 329"/>
                <p:cNvSpPr>
                  <a:spLocks noChangeArrowheads="1"/>
                </p:cNvSpPr>
                <p:nvPr/>
              </p:nvSpPr>
              <p:spPr bwMode="auto">
                <a:xfrm>
                  <a:off x="4280" y="996"/>
                  <a:ext cx="6"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30" name="Freeform 330"/>
                <p:cNvSpPr>
                  <a:spLocks/>
                </p:cNvSpPr>
                <p:nvPr/>
              </p:nvSpPr>
              <p:spPr bwMode="auto">
                <a:xfrm>
                  <a:off x="4276" y="993"/>
                  <a:ext cx="16" cy="4"/>
                </a:xfrm>
                <a:custGeom>
                  <a:avLst/>
                  <a:gdLst/>
                  <a:ahLst/>
                  <a:cxnLst>
                    <a:cxn ang="0">
                      <a:pos x="4" y="3"/>
                    </a:cxn>
                    <a:cxn ang="0">
                      <a:pos x="10" y="3"/>
                    </a:cxn>
                    <a:cxn ang="0">
                      <a:pos x="15" y="2"/>
                    </a:cxn>
                    <a:cxn ang="0">
                      <a:pos x="10" y="0"/>
                    </a:cxn>
                    <a:cxn ang="0">
                      <a:pos x="5" y="0"/>
                    </a:cxn>
                    <a:cxn ang="0">
                      <a:pos x="0" y="1"/>
                    </a:cxn>
                    <a:cxn ang="0">
                      <a:pos x="4" y="3"/>
                    </a:cxn>
                  </a:cxnLst>
                  <a:rect l="0" t="0" r="r" b="b"/>
                  <a:pathLst>
                    <a:path w="16" h="4">
                      <a:moveTo>
                        <a:pt x="4" y="3"/>
                      </a:moveTo>
                      <a:lnTo>
                        <a:pt x="10" y="3"/>
                      </a:lnTo>
                      <a:lnTo>
                        <a:pt x="15" y="2"/>
                      </a:lnTo>
                      <a:lnTo>
                        <a:pt x="10" y="0"/>
                      </a:lnTo>
                      <a:lnTo>
                        <a:pt x="5" y="0"/>
                      </a:lnTo>
                      <a:lnTo>
                        <a:pt x="0" y="1"/>
                      </a:lnTo>
                      <a:lnTo>
                        <a:pt x="4"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31" name="Oval 331"/>
                <p:cNvSpPr>
                  <a:spLocks noChangeArrowheads="1"/>
                </p:cNvSpPr>
                <p:nvPr/>
              </p:nvSpPr>
              <p:spPr bwMode="auto">
                <a:xfrm>
                  <a:off x="4280" y="993"/>
                  <a:ext cx="6" cy="3"/>
                </a:xfrm>
                <a:prstGeom prst="ellipse">
                  <a:avLst/>
                </a:prstGeom>
                <a:solidFill>
                  <a:srgbClr val="CECECE"/>
                </a:solidFill>
                <a:ln w="12700">
                  <a:noFill/>
                  <a:round/>
                  <a:headEnd/>
                  <a:tailEnd/>
                </a:ln>
                <a:effectLst/>
              </p:spPr>
              <p:txBody>
                <a:bodyPr wrap="none" anchor="ctr"/>
                <a:lstStyle/>
                <a:p>
                  <a:endParaRPr lang="zh-CN" altLang="en-US"/>
                </a:p>
              </p:txBody>
            </p:sp>
          </p:grpSp>
          <p:grpSp>
            <p:nvGrpSpPr>
              <p:cNvPr id="4301266" name="Group 332"/>
              <p:cNvGrpSpPr>
                <a:grpSpLocks/>
              </p:cNvGrpSpPr>
              <p:nvPr/>
            </p:nvGrpSpPr>
            <p:grpSpPr bwMode="auto">
              <a:xfrm>
                <a:off x="4327" y="959"/>
                <a:ext cx="38" cy="43"/>
                <a:chOff x="4327" y="959"/>
                <a:chExt cx="38" cy="43"/>
              </a:xfrm>
            </p:grpSpPr>
            <p:sp>
              <p:nvSpPr>
                <p:cNvPr id="4301133" name="Oval 333"/>
                <p:cNvSpPr>
                  <a:spLocks noChangeArrowheads="1"/>
                </p:cNvSpPr>
                <p:nvPr/>
              </p:nvSpPr>
              <p:spPr bwMode="auto">
                <a:xfrm rot="1320000">
                  <a:off x="4327" y="959"/>
                  <a:ext cx="38" cy="43"/>
                </a:xfrm>
                <a:prstGeom prst="ellipse">
                  <a:avLst/>
                </a:prstGeom>
                <a:solidFill>
                  <a:srgbClr val="DADADA"/>
                </a:solidFill>
                <a:ln w="12700">
                  <a:noFill/>
                  <a:round/>
                  <a:headEnd/>
                  <a:tailEnd/>
                </a:ln>
                <a:effectLst/>
              </p:spPr>
              <p:txBody>
                <a:bodyPr wrap="none" anchor="ctr"/>
                <a:lstStyle/>
                <a:p>
                  <a:endParaRPr lang="zh-CN" altLang="en-US"/>
                </a:p>
              </p:txBody>
            </p:sp>
            <p:sp>
              <p:nvSpPr>
                <p:cNvPr id="4301134" name="Oval 334"/>
                <p:cNvSpPr>
                  <a:spLocks noChangeArrowheads="1"/>
                </p:cNvSpPr>
                <p:nvPr/>
              </p:nvSpPr>
              <p:spPr bwMode="auto">
                <a:xfrm rot="1320000">
                  <a:off x="4329" y="962"/>
                  <a:ext cx="35" cy="40"/>
                </a:xfrm>
                <a:prstGeom prst="ellipse">
                  <a:avLst/>
                </a:prstGeom>
                <a:solidFill>
                  <a:srgbClr val="CECECE"/>
                </a:solidFill>
                <a:ln w="12700">
                  <a:noFill/>
                  <a:round/>
                  <a:headEnd/>
                  <a:tailEnd/>
                </a:ln>
                <a:effectLst/>
              </p:spPr>
              <p:txBody>
                <a:bodyPr wrap="none" anchor="ctr"/>
                <a:lstStyle/>
                <a:p>
                  <a:endParaRPr lang="zh-CN" altLang="en-US"/>
                </a:p>
              </p:txBody>
            </p:sp>
            <p:sp>
              <p:nvSpPr>
                <p:cNvPr id="4301135" name="Oval 335"/>
                <p:cNvSpPr>
                  <a:spLocks noChangeArrowheads="1"/>
                </p:cNvSpPr>
                <p:nvPr/>
              </p:nvSpPr>
              <p:spPr bwMode="auto">
                <a:xfrm rot="1320000">
                  <a:off x="4333" y="966"/>
                  <a:ext cx="30" cy="31"/>
                </a:xfrm>
                <a:prstGeom prst="ellipse">
                  <a:avLst/>
                </a:prstGeom>
                <a:solidFill>
                  <a:srgbClr val="919191"/>
                </a:solidFill>
                <a:ln w="12700">
                  <a:noFill/>
                  <a:round/>
                  <a:headEnd/>
                  <a:tailEnd/>
                </a:ln>
                <a:effectLst/>
              </p:spPr>
              <p:txBody>
                <a:bodyPr wrap="none" anchor="ctr"/>
                <a:lstStyle/>
                <a:p>
                  <a:endParaRPr lang="zh-CN" altLang="en-US"/>
                </a:p>
              </p:txBody>
            </p:sp>
            <p:sp>
              <p:nvSpPr>
                <p:cNvPr id="4301136" name="Oval 336"/>
                <p:cNvSpPr>
                  <a:spLocks noChangeArrowheads="1"/>
                </p:cNvSpPr>
                <p:nvPr/>
              </p:nvSpPr>
              <p:spPr bwMode="auto">
                <a:xfrm rot="1320000">
                  <a:off x="4335" y="967"/>
                  <a:ext cx="26" cy="28"/>
                </a:xfrm>
                <a:prstGeom prst="ellipse">
                  <a:avLst/>
                </a:prstGeom>
                <a:solidFill>
                  <a:srgbClr val="CECECE"/>
                </a:solidFill>
                <a:ln w="12700">
                  <a:noFill/>
                  <a:round/>
                  <a:headEnd/>
                  <a:tailEnd/>
                </a:ln>
                <a:effectLst/>
              </p:spPr>
              <p:txBody>
                <a:bodyPr wrap="none" anchor="ctr"/>
                <a:lstStyle/>
                <a:p>
                  <a:endParaRPr lang="zh-CN" altLang="en-US"/>
                </a:p>
              </p:txBody>
            </p:sp>
            <p:sp>
              <p:nvSpPr>
                <p:cNvPr id="4301137" name="Oval 337"/>
                <p:cNvSpPr>
                  <a:spLocks noChangeArrowheads="1"/>
                </p:cNvSpPr>
                <p:nvPr/>
              </p:nvSpPr>
              <p:spPr bwMode="auto">
                <a:xfrm rot="1320000">
                  <a:off x="4339" y="970"/>
                  <a:ext cx="21" cy="24"/>
                </a:xfrm>
                <a:prstGeom prst="ellipse">
                  <a:avLst/>
                </a:prstGeom>
                <a:gradFill rotWithShape="0">
                  <a:gsLst>
                    <a:gs pos="0">
                      <a:srgbClr val="CECECE"/>
                    </a:gs>
                    <a:gs pos="100000">
                      <a:srgbClr val="CECECE">
                        <a:gamma/>
                        <a:shade val="20000"/>
                        <a:invGamma/>
                      </a:srgbClr>
                    </a:gs>
                  </a:gsLst>
                  <a:path path="rect">
                    <a:fillToRect l="100000" t="100000"/>
                  </a:path>
                </a:gradFill>
                <a:ln w="12700">
                  <a:noFill/>
                  <a:round/>
                  <a:headEnd/>
                  <a:tailEnd/>
                </a:ln>
                <a:effectLst/>
              </p:spPr>
              <p:txBody>
                <a:bodyPr wrap="none" anchor="ctr"/>
                <a:lstStyle/>
                <a:p>
                  <a:endParaRPr lang="zh-CN" altLang="en-US"/>
                </a:p>
              </p:txBody>
            </p:sp>
          </p:grpSp>
          <p:sp>
            <p:nvSpPr>
              <p:cNvPr id="4301138" name="Freeform 338"/>
              <p:cNvSpPr>
                <a:spLocks/>
              </p:cNvSpPr>
              <p:nvPr/>
            </p:nvSpPr>
            <p:spPr bwMode="auto">
              <a:xfrm>
                <a:off x="4082" y="1113"/>
                <a:ext cx="34" cy="20"/>
              </a:xfrm>
              <a:custGeom>
                <a:avLst/>
                <a:gdLst/>
                <a:ahLst/>
                <a:cxnLst>
                  <a:cxn ang="0">
                    <a:pos x="33" y="8"/>
                  </a:cxn>
                  <a:cxn ang="0">
                    <a:pos x="33" y="0"/>
                  </a:cxn>
                  <a:cxn ang="0">
                    <a:pos x="0" y="15"/>
                  </a:cxn>
                  <a:cxn ang="0">
                    <a:pos x="0" y="19"/>
                  </a:cxn>
                  <a:cxn ang="0">
                    <a:pos x="20" y="11"/>
                  </a:cxn>
                  <a:cxn ang="0">
                    <a:pos x="20" y="19"/>
                  </a:cxn>
                  <a:cxn ang="0">
                    <a:pos x="24" y="17"/>
                  </a:cxn>
                  <a:cxn ang="0">
                    <a:pos x="24" y="11"/>
                  </a:cxn>
                  <a:cxn ang="0">
                    <a:pos x="33" y="8"/>
                  </a:cxn>
                </a:cxnLst>
                <a:rect l="0" t="0" r="r" b="b"/>
                <a:pathLst>
                  <a:path w="34" h="20">
                    <a:moveTo>
                      <a:pt x="33" y="8"/>
                    </a:moveTo>
                    <a:lnTo>
                      <a:pt x="33" y="0"/>
                    </a:lnTo>
                    <a:lnTo>
                      <a:pt x="0" y="15"/>
                    </a:lnTo>
                    <a:lnTo>
                      <a:pt x="0" y="19"/>
                    </a:lnTo>
                    <a:lnTo>
                      <a:pt x="20" y="11"/>
                    </a:lnTo>
                    <a:lnTo>
                      <a:pt x="20" y="19"/>
                    </a:lnTo>
                    <a:lnTo>
                      <a:pt x="24" y="17"/>
                    </a:lnTo>
                    <a:lnTo>
                      <a:pt x="24" y="11"/>
                    </a:lnTo>
                    <a:lnTo>
                      <a:pt x="33" y="8"/>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1139" name="Rectangle 339"/>
              <p:cNvSpPr>
                <a:spLocks noChangeArrowheads="1"/>
              </p:cNvSpPr>
              <p:nvPr/>
            </p:nvSpPr>
            <p:spPr bwMode="auto">
              <a:xfrm>
                <a:off x="4244" y="1101"/>
                <a:ext cx="20" cy="23"/>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40" name="Rectangle 340"/>
              <p:cNvSpPr>
                <a:spLocks noChangeArrowheads="1"/>
              </p:cNvSpPr>
              <p:nvPr/>
            </p:nvSpPr>
            <p:spPr bwMode="auto">
              <a:xfrm>
                <a:off x="4097" y="1101"/>
                <a:ext cx="19" cy="23"/>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41" name="Arc 341"/>
              <p:cNvSpPr>
                <a:spLocks/>
              </p:cNvSpPr>
              <p:nvPr/>
            </p:nvSpPr>
            <p:spPr bwMode="auto">
              <a:xfrm rot="10800000">
                <a:off x="4088" y="1080"/>
                <a:ext cx="188" cy="25"/>
              </a:xfrm>
              <a:custGeom>
                <a:avLst/>
                <a:gdLst>
                  <a:gd name="G0" fmla="+- 21600 0 0"/>
                  <a:gd name="G1" fmla="+- 14069 0 0"/>
                  <a:gd name="G2" fmla="+- 21600 0 0"/>
                  <a:gd name="T0" fmla="*/ 37989 w 43200"/>
                  <a:gd name="T1" fmla="*/ 0 h 35669"/>
                  <a:gd name="T2" fmla="*/ 5211 w 43200"/>
                  <a:gd name="T3" fmla="*/ 0 h 35669"/>
                  <a:gd name="T4" fmla="*/ 21600 w 43200"/>
                  <a:gd name="T5" fmla="*/ 14069 h 35669"/>
                </a:gdLst>
                <a:ahLst/>
                <a:cxnLst>
                  <a:cxn ang="0">
                    <a:pos x="T0" y="T1"/>
                  </a:cxn>
                  <a:cxn ang="0">
                    <a:pos x="T2" y="T3"/>
                  </a:cxn>
                  <a:cxn ang="0">
                    <a:pos x="T4" y="T5"/>
                  </a:cxn>
                </a:cxnLst>
                <a:rect l="0" t="0" r="r" b="b"/>
                <a:pathLst>
                  <a:path w="43200" h="35669" fill="none"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path>
                  <a:path w="43200" h="35669" stroke="0"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lnTo>
                      <a:pt x="21600" y="14069"/>
                    </a:lnTo>
                    <a:close/>
                  </a:path>
                </a:pathLst>
              </a:custGeom>
              <a:solidFill>
                <a:schemeClr val="bg2"/>
              </a:solidFill>
              <a:ln w="12700" cap="rnd">
                <a:noFill/>
                <a:round/>
                <a:headEnd/>
                <a:tailEnd/>
              </a:ln>
              <a:effectLst/>
            </p:spPr>
            <p:txBody>
              <a:bodyPr wrap="none" anchor="ctr"/>
              <a:lstStyle/>
              <a:p>
                <a:endParaRPr lang="zh-CN" altLang="en-US"/>
              </a:p>
            </p:txBody>
          </p:sp>
          <p:sp>
            <p:nvSpPr>
              <p:cNvPr id="4301142" name="Arc 342"/>
              <p:cNvSpPr>
                <a:spLocks/>
              </p:cNvSpPr>
              <p:nvPr/>
            </p:nvSpPr>
            <p:spPr bwMode="auto">
              <a:xfrm rot="10800000">
                <a:off x="4092" y="1025"/>
                <a:ext cx="180" cy="18"/>
              </a:xfrm>
              <a:custGeom>
                <a:avLst/>
                <a:gdLst>
                  <a:gd name="G0" fmla="+- 21600 0 0"/>
                  <a:gd name="G1" fmla="+- 13678 0 0"/>
                  <a:gd name="G2" fmla="+- 21600 0 0"/>
                  <a:gd name="T0" fmla="*/ 38317 w 43200"/>
                  <a:gd name="T1" fmla="*/ 0 h 35278"/>
                  <a:gd name="T2" fmla="*/ 4883 w 43200"/>
                  <a:gd name="T3" fmla="*/ 0 h 35278"/>
                  <a:gd name="T4" fmla="*/ 21600 w 43200"/>
                  <a:gd name="T5" fmla="*/ 13678 h 35278"/>
                </a:gdLst>
                <a:ahLst/>
                <a:cxnLst>
                  <a:cxn ang="0">
                    <a:pos x="T0" y="T1"/>
                  </a:cxn>
                  <a:cxn ang="0">
                    <a:pos x="T2" y="T3"/>
                  </a:cxn>
                  <a:cxn ang="0">
                    <a:pos x="T4" y="T5"/>
                  </a:cxn>
                </a:cxnLst>
                <a:rect l="0" t="0" r="r" b="b"/>
                <a:pathLst>
                  <a:path w="43200" h="35278" fill="none" extrusionOk="0">
                    <a:moveTo>
                      <a:pt x="38317" y="-1"/>
                    </a:moveTo>
                    <a:cubicBezTo>
                      <a:pt x="41474" y="3858"/>
                      <a:pt x="43200" y="8691"/>
                      <a:pt x="43200" y="13678"/>
                    </a:cubicBezTo>
                    <a:cubicBezTo>
                      <a:pt x="43200" y="25607"/>
                      <a:pt x="33529" y="35278"/>
                      <a:pt x="21600" y="35278"/>
                    </a:cubicBezTo>
                    <a:cubicBezTo>
                      <a:pt x="9670" y="35278"/>
                      <a:pt x="0" y="25607"/>
                      <a:pt x="0" y="13678"/>
                    </a:cubicBezTo>
                    <a:cubicBezTo>
                      <a:pt x="-1" y="8691"/>
                      <a:pt x="1725" y="3858"/>
                      <a:pt x="4882" y="-1"/>
                    </a:cubicBezTo>
                  </a:path>
                  <a:path w="43200" h="35278" stroke="0" extrusionOk="0">
                    <a:moveTo>
                      <a:pt x="38317" y="-1"/>
                    </a:moveTo>
                    <a:cubicBezTo>
                      <a:pt x="41474" y="3858"/>
                      <a:pt x="43200" y="8691"/>
                      <a:pt x="43200" y="13678"/>
                    </a:cubicBezTo>
                    <a:cubicBezTo>
                      <a:pt x="43200" y="25607"/>
                      <a:pt x="33529" y="35278"/>
                      <a:pt x="21600" y="35278"/>
                    </a:cubicBezTo>
                    <a:cubicBezTo>
                      <a:pt x="9670" y="35278"/>
                      <a:pt x="0" y="25607"/>
                      <a:pt x="0" y="13678"/>
                    </a:cubicBezTo>
                    <a:cubicBezTo>
                      <a:pt x="-1" y="8691"/>
                      <a:pt x="1725" y="3858"/>
                      <a:pt x="4882" y="-1"/>
                    </a:cubicBezTo>
                    <a:lnTo>
                      <a:pt x="21600" y="13678"/>
                    </a:lnTo>
                    <a:close/>
                  </a:path>
                </a:pathLst>
              </a:custGeom>
              <a:noFill/>
              <a:ln w="12700" cap="rnd">
                <a:solidFill>
                  <a:schemeClr val="tx1"/>
                </a:solidFill>
                <a:round/>
                <a:headEnd/>
                <a:tailEnd/>
              </a:ln>
              <a:effectLst/>
            </p:spPr>
            <p:txBody>
              <a:bodyPr wrap="none" anchor="ctr"/>
              <a:lstStyle/>
              <a:p>
                <a:endParaRPr lang="zh-CN" altLang="en-US"/>
              </a:p>
            </p:txBody>
          </p:sp>
          <p:sp>
            <p:nvSpPr>
              <p:cNvPr id="4301143" name="Arc 343"/>
              <p:cNvSpPr>
                <a:spLocks/>
              </p:cNvSpPr>
              <p:nvPr/>
            </p:nvSpPr>
            <p:spPr bwMode="auto">
              <a:xfrm rot="10800000">
                <a:off x="4092" y="1053"/>
                <a:ext cx="180" cy="18"/>
              </a:xfrm>
              <a:custGeom>
                <a:avLst/>
                <a:gdLst>
                  <a:gd name="G0" fmla="+- 21600 0 0"/>
                  <a:gd name="G1" fmla="+- 13678 0 0"/>
                  <a:gd name="G2" fmla="+- 21600 0 0"/>
                  <a:gd name="T0" fmla="*/ 38317 w 43200"/>
                  <a:gd name="T1" fmla="*/ 0 h 35278"/>
                  <a:gd name="T2" fmla="*/ 4883 w 43200"/>
                  <a:gd name="T3" fmla="*/ 0 h 35278"/>
                  <a:gd name="T4" fmla="*/ 21600 w 43200"/>
                  <a:gd name="T5" fmla="*/ 13678 h 35278"/>
                </a:gdLst>
                <a:ahLst/>
                <a:cxnLst>
                  <a:cxn ang="0">
                    <a:pos x="T0" y="T1"/>
                  </a:cxn>
                  <a:cxn ang="0">
                    <a:pos x="T2" y="T3"/>
                  </a:cxn>
                  <a:cxn ang="0">
                    <a:pos x="T4" y="T5"/>
                  </a:cxn>
                </a:cxnLst>
                <a:rect l="0" t="0" r="r" b="b"/>
                <a:pathLst>
                  <a:path w="43200" h="35278" fill="none" extrusionOk="0">
                    <a:moveTo>
                      <a:pt x="38317" y="-1"/>
                    </a:moveTo>
                    <a:cubicBezTo>
                      <a:pt x="41474" y="3858"/>
                      <a:pt x="43200" y="8691"/>
                      <a:pt x="43200" y="13678"/>
                    </a:cubicBezTo>
                    <a:cubicBezTo>
                      <a:pt x="43200" y="25607"/>
                      <a:pt x="33529" y="35278"/>
                      <a:pt x="21600" y="35278"/>
                    </a:cubicBezTo>
                    <a:cubicBezTo>
                      <a:pt x="9670" y="35278"/>
                      <a:pt x="0" y="25607"/>
                      <a:pt x="0" y="13678"/>
                    </a:cubicBezTo>
                    <a:cubicBezTo>
                      <a:pt x="-1" y="8691"/>
                      <a:pt x="1725" y="3858"/>
                      <a:pt x="4882" y="-1"/>
                    </a:cubicBezTo>
                  </a:path>
                  <a:path w="43200" h="35278" stroke="0" extrusionOk="0">
                    <a:moveTo>
                      <a:pt x="38317" y="-1"/>
                    </a:moveTo>
                    <a:cubicBezTo>
                      <a:pt x="41474" y="3858"/>
                      <a:pt x="43200" y="8691"/>
                      <a:pt x="43200" y="13678"/>
                    </a:cubicBezTo>
                    <a:cubicBezTo>
                      <a:pt x="43200" y="25607"/>
                      <a:pt x="33529" y="35278"/>
                      <a:pt x="21600" y="35278"/>
                    </a:cubicBezTo>
                    <a:cubicBezTo>
                      <a:pt x="9670" y="35278"/>
                      <a:pt x="0" y="25607"/>
                      <a:pt x="0" y="13678"/>
                    </a:cubicBezTo>
                    <a:cubicBezTo>
                      <a:pt x="-1" y="8691"/>
                      <a:pt x="1725" y="3858"/>
                      <a:pt x="4882" y="-1"/>
                    </a:cubicBezTo>
                    <a:lnTo>
                      <a:pt x="21600" y="13678"/>
                    </a:lnTo>
                    <a:close/>
                  </a:path>
                </a:pathLst>
              </a:custGeom>
              <a:noFill/>
              <a:ln w="12700" cap="rnd">
                <a:solidFill>
                  <a:schemeClr val="tx1"/>
                </a:solidFill>
                <a:round/>
                <a:headEnd/>
                <a:tailEnd/>
              </a:ln>
              <a:effectLst/>
            </p:spPr>
            <p:txBody>
              <a:bodyPr wrap="none" anchor="ctr"/>
              <a:lstStyle/>
              <a:p>
                <a:endParaRPr lang="zh-CN" altLang="en-US"/>
              </a:p>
            </p:txBody>
          </p:sp>
          <p:sp>
            <p:nvSpPr>
              <p:cNvPr id="4301144" name="Arc 344"/>
              <p:cNvSpPr>
                <a:spLocks/>
              </p:cNvSpPr>
              <p:nvPr/>
            </p:nvSpPr>
            <p:spPr bwMode="auto">
              <a:xfrm rot="10800000">
                <a:off x="4088" y="1077"/>
                <a:ext cx="188" cy="25"/>
              </a:xfrm>
              <a:custGeom>
                <a:avLst/>
                <a:gdLst>
                  <a:gd name="G0" fmla="+- 21600 0 0"/>
                  <a:gd name="G1" fmla="+- 14069 0 0"/>
                  <a:gd name="G2" fmla="+- 21600 0 0"/>
                  <a:gd name="T0" fmla="*/ 37989 w 43200"/>
                  <a:gd name="T1" fmla="*/ 0 h 35669"/>
                  <a:gd name="T2" fmla="*/ 5211 w 43200"/>
                  <a:gd name="T3" fmla="*/ 0 h 35669"/>
                  <a:gd name="T4" fmla="*/ 21600 w 43200"/>
                  <a:gd name="T5" fmla="*/ 14069 h 35669"/>
                </a:gdLst>
                <a:ahLst/>
                <a:cxnLst>
                  <a:cxn ang="0">
                    <a:pos x="T0" y="T1"/>
                  </a:cxn>
                  <a:cxn ang="0">
                    <a:pos x="T2" y="T3"/>
                  </a:cxn>
                  <a:cxn ang="0">
                    <a:pos x="T4" y="T5"/>
                  </a:cxn>
                </a:cxnLst>
                <a:rect l="0" t="0" r="r" b="b"/>
                <a:pathLst>
                  <a:path w="43200" h="35669" fill="none"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path>
                  <a:path w="43200" h="35669" stroke="0"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lnTo>
                      <a:pt x="21600" y="14069"/>
                    </a:lnTo>
                    <a:close/>
                  </a:path>
                </a:pathLst>
              </a:custGeom>
              <a:solidFill>
                <a:srgbClr val="FFFFFF"/>
              </a:solidFill>
              <a:ln w="12700" cap="rnd">
                <a:noFill/>
                <a:round/>
                <a:headEnd/>
                <a:tailEnd/>
              </a:ln>
              <a:effectLst/>
            </p:spPr>
            <p:txBody>
              <a:bodyPr wrap="none" anchor="ctr"/>
              <a:lstStyle/>
              <a:p>
                <a:endParaRPr lang="zh-CN" altLang="en-US"/>
              </a:p>
            </p:txBody>
          </p:sp>
          <p:sp>
            <p:nvSpPr>
              <p:cNvPr id="4301145" name="Arc 345"/>
              <p:cNvSpPr>
                <a:spLocks/>
              </p:cNvSpPr>
              <p:nvPr/>
            </p:nvSpPr>
            <p:spPr bwMode="auto">
              <a:xfrm rot="10800000">
                <a:off x="4098" y="1079"/>
                <a:ext cx="167" cy="20"/>
              </a:xfrm>
              <a:custGeom>
                <a:avLst/>
                <a:gdLst>
                  <a:gd name="G0" fmla="+- 21600 0 0"/>
                  <a:gd name="G1" fmla="+- 14050 0 0"/>
                  <a:gd name="G2" fmla="+- 21600 0 0"/>
                  <a:gd name="T0" fmla="*/ 38006 w 43200"/>
                  <a:gd name="T1" fmla="*/ 0 h 35650"/>
                  <a:gd name="T2" fmla="*/ 5089 w 43200"/>
                  <a:gd name="T3" fmla="*/ 124 h 35650"/>
                  <a:gd name="T4" fmla="*/ 21600 w 43200"/>
                  <a:gd name="T5" fmla="*/ 14050 h 35650"/>
                </a:gdLst>
                <a:ahLst/>
                <a:cxnLst>
                  <a:cxn ang="0">
                    <a:pos x="T0" y="T1"/>
                  </a:cxn>
                  <a:cxn ang="0">
                    <a:pos x="T2" y="T3"/>
                  </a:cxn>
                  <a:cxn ang="0">
                    <a:pos x="T4" y="T5"/>
                  </a:cxn>
                </a:cxnLst>
                <a:rect l="0" t="0" r="r" b="b"/>
                <a:pathLst>
                  <a:path w="43200" h="35650" fill="none" extrusionOk="0">
                    <a:moveTo>
                      <a:pt x="38006" y="-1"/>
                    </a:moveTo>
                    <a:cubicBezTo>
                      <a:pt x="41357" y="3913"/>
                      <a:pt x="43200" y="8897"/>
                      <a:pt x="43200" y="14050"/>
                    </a:cubicBezTo>
                    <a:cubicBezTo>
                      <a:pt x="43200" y="25979"/>
                      <a:pt x="33529" y="35650"/>
                      <a:pt x="21600" y="35650"/>
                    </a:cubicBezTo>
                    <a:cubicBezTo>
                      <a:pt x="9670" y="35650"/>
                      <a:pt x="0" y="25979"/>
                      <a:pt x="0" y="14050"/>
                    </a:cubicBezTo>
                    <a:cubicBezTo>
                      <a:pt x="-1" y="8952"/>
                      <a:pt x="1802" y="4020"/>
                      <a:pt x="5088" y="123"/>
                    </a:cubicBezTo>
                  </a:path>
                  <a:path w="43200" h="35650" stroke="0" extrusionOk="0">
                    <a:moveTo>
                      <a:pt x="38006" y="-1"/>
                    </a:moveTo>
                    <a:cubicBezTo>
                      <a:pt x="41357" y="3913"/>
                      <a:pt x="43200" y="8897"/>
                      <a:pt x="43200" y="14050"/>
                    </a:cubicBezTo>
                    <a:cubicBezTo>
                      <a:pt x="43200" y="25979"/>
                      <a:pt x="33529" y="35650"/>
                      <a:pt x="21600" y="35650"/>
                    </a:cubicBezTo>
                    <a:cubicBezTo>
                      <a:pt x="9670" y="35650"/>
                      <a:pt x="0" y="25979"/>
                      <a:pt x="0" y="14050"/>
                    </a:cubicBezTo>
                    <a:cubicBezTo>
                      <a:pt x="-1" y="8952"/>
                      <a:pt x="1802" y="4020"/>
                      <a:pt x="5088" y="123"/>
                    </a:cubicBezTo>
                    <a:lnTo>
                      <a:pt x="21600" y="14050"/>
                    </a:lnTo>
                    <a:close/>
                  </a:path>
                </a:pathLst>
              </a:custGeom>
              <a:solidFill>
                <a:srgbClr val="CECECE"/>
              </a:solidFill>
              <a:ln w="12700" cap="rnd">
                <a:noFill/>
                <a:round/>
                <a:headEnd/>
                <a:tailEnd/>
              </a:ln>
              <a:effectLst/>
            </p:spPr>
            <p:txBody>
              <a:bodyPr wrap="none" anchor="ctr"/>
              <a:lstStyle/>
              <a:p>
                <a:endParaRPr lang="zh-CN" altLang="en-US"/>
              </a:p>
            </p:txBody>
          </p:sp>
          <p:sp>
            <p:nvSpPr>
              <p:cNvPr id="4301146" name="Rectangle 346"/>
              <p:cNvSpPr>
                <a:spLocks noChangeArrowheads="1"/>
              </p:cNvSpPr>
              <p:nvPr/>
            </p:nvSpPr>
            <p:spPr bwMode="auto">
              <a:xfrm>
                <a:off x="4244" y="1072"/>
                <a:ext cx="20" cy="18"/>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47" name="Rectangle 347"/>
              <p:cNvSpPr>
                <a:spLocks noChangeArrowheads="1"/>
              </p:cNvSpPr>
              <p:nvPr/>
            </p:nvSpPr>
            <p:spPr bwMode="auto">
              <a:xfrm>
                <a:off x="4097" y="1072"/>
                <a:ext cx="20" cy="18"/>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48" name="Arc 348"/>
              <p:cNvSpPr>
                <a:spLocks/>
              </p:cNvSpPr>
              <p:nvPr/>
            </p:nvSpPr>
            <p:spPr bwMode="auto">
              <a:xfrm rot="10800000">
                <a:off x="4088" y="1051"/>
                <a:ext cx="188" cy="25"/>
              </a:xfrm>
              <a:custGeom>
                <a:avLst/>
                <a:gdLst>
                  <a:gd name="G0" fmla="+- 21600 0 0"/>
                  <a:gd name="G1" fmla="+- 14069 0 0"/>
                  <a:gd name="G2" fmla="+- 21600 0 0"/>
                  <a:gd name="T0" fmla="*/ 37989 w 43200"/>
                  <a:gd name="T1" fmla="*/ 0 h 35669"/>
                  <a:gd name="T2" fmla="*/ 5211 w 43200"/>
                  <a:gd name="T3" fmla="*/ 0 h 35669"/>
                  <a:gd name="T4" fmla="*/ 21600 w 43200"/>
                  <a:gd name="T5" fmla="*/ 14069 h 35669"/>
                </a:gdLst>
                <a:ahLst/>
                <a:cxnLst>
                  <a:cxn ang="0">
                    <a:pos x="T0" y="T1"/>
                  </a:cxn>
                  <a:cxn ang="0">
                    <a:pos x="T2" y="T3"/>
                  </a:cxn>
                  <a:cxn ang="0">
                    <a:pos x="T4" y="T5"/>
                  </a:cxn>
                </a:cxnLst>
                <a:rect l="0" t="0" r="r" b="b"/>
                <a:pathLst>
                  <a:path w="43200" h="35669" fill="none"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path>
                  <a:path w="43200" h="35669" stroke="0"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lnTo>
                      <a:pt x="21600" y="14069"/>
                    </a:lnTo>
                    <a:close/>
                  </a:path>
                </a:pathLst>
              </a:custGeom>
              <a:solidFill>
                <a:schemeClr val="bg2"/>
              </a:solidFill>
              <a:ln w="12700" cap="rnd">
                <a:noFill/>
                <a:round/>
                <a:headEnd/>
                <a:tailEnd/>
              </a:ln>
              <a:effectLst/>
            </p:spPr>
            <p:txBody>
              <a:bodyPr wrap="none" anchor="ctr"/>
              <a:lstStyle/>
              <a:p>
                <a:endParaRPr lang="zh-CN" altLang="en-US"/>
              </a:p>
            </p:txBody>
          </p:sp>
          <p:sp>
            <p:nvSpPr>
              <p:cNvPr id="4301149" name="Arc 349"/>
              <p:cNvSpPr>
                <a:spLocks/>
              </p:cNvSpPr>
              <p:nvPr/>
            </p:nvSpPr>
            <p:spPr bwMode="auto">
              <a:xfrm rot="10800000">
                <a:off x="4088" y="1049"/>
                <a:ext cx="188" cy="25"/>
              </a:xfrm>
              <a:custGeom>
                <a:avLst/>
                <a:gdLst>
                  <a:gd name="G0" fmla="+- 21600 0 0"/>
                  <a:gd name="G1" fmla="+- 14069 0 0"/>
                  <a:gd name="G2" fmla="+- 21600 0 0"/>
                  <a:gd name="T0" fmla="*/ 37989 w 43200"/>
                  <a:gd name="T1" fmla="*/ 0 h 35669"/>
                  <a:gd name="T2" fmla="*/ 5211 w 43200"/>
                  <a:gd name="T3" fmla="*/ 0 h 35669"/>
                  <a:gd name="T4" fmla="*/ 21600 w 43200"/>
                  <a:gd name="T5" fmla="*/ 14069 h 35669"/>
                </a:gdLst>
                <a:ahLst/>
                <a:cxnLst>
                  <a:cxn ang="0">
                    <a:pos x="T0" y="T1"/>
                  </a:cxn>
                  <a:cxn ang="0">
                    <a:pos x="T2" y="T3"/>
                  </a:cxn>
                  <a:cxn ang="0">
                    <a:pos x="T4" y="T5"/>
                  </a:cxn>
                </a:cxnLst>
                <a:rect l="0" t="0" r="r" b="b"/>
                <a:pathLst>
                  <a:path w="43200" h="35669" fill="none"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path>
                  <a:path w="43200" h="35669" stroke="0"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lnTo>
                      <a:pt x="21600" y="14069"/>
                    </a:lnTo>
                    <a:close/>
                  </a:path>
                </a:pathLst>
              </a:custGeom>
              <a:solidFill>
                <a:srgbClr val="FFFFFF"/>
              </a:solidFill>
              <a:ln w="12700" cap="rnd">
                <a:noFill/>
                <a:round/>
                <a:headEnd/>
                <a:tailEnd/>
              </a:ln>
              <a:effectLst/>
            </p:spPr>
            <p:txBody>
              <a:bodyPr wrap="none" anchor="ctr"/>
              <a:lstStyle/>
              <a:p>
                <a:endParaRPr lang="zh-CN" altLang="en-US"/>
              </a:p>
            </p:txBody>
          </p:sp>
          <p:sp>
            <p:nvSpPr>
              <p:cNvPr id="4301150" name="Arc 350"/>
              <p:cNvSpPr>
                <a:spLocks/>
              </p:cNvSpPr>
              <p:nvPr/>
            </p:nvSpPr>
            <p:spPr bwMode="auto">
              <a:xfrm rot="10800000">
                <a:off x="4098" y="1051"/>
                <a:ext cx="167" cy="19"/>
              </a:xfrm>
              <a:custGeom>
                <a:avLst/>
                <a:gdLst>
                  <a:gd name="G0" fmla="+- 21600 0 0"/>
                  <a:gd name="G1" fmla="+- 14393 0 0"/>
                  <a:gd name="G2" fmla="+- 21600 0 0"/>
                  <a:gd name="T0" fmla="*/ 37706 w 43200"/>
                  <a:gd name="T1" fmla="*/ 0 h 35993"/>
                  <a:gd name="T2" fmla="*/ 5385 w 43200"/>
                  <a:gd name="T3" fmla="*/ 122 h 35993"/>
                  <a:gd name="T4" fmla="*/ 21600 w 43200"/>
                  <a:gd name="T5" fmla="*/ 14393 h 35993"/>
                </a:gdLst>
                <a:ahLst/>
                <a:cxnLst>
                  <a:cxn ang="0">
                    <a:pos x="T0" y="T1"/>
                  </a:cxn>
                  <a:cxn ang="0">
                    <a:pos x="T2" y="T3"/>
                  </a:cxn>
                  <a:cxn ang="0">
                    <a:pos x="T4" y="T5"/>
                  </a:cxn>
                </a:cxnLst>
                <a:rect l="0" t="0" r="r" b="b"/>
                <a:pathLst>
                  <a:path w="43200" h="35993" fill="none" extrusionOk="0">
                    <a:moveTo>
                      <a:pt x="37705" y="0"/>
                    </a:moveTo>
                    <a:cubicBezTo>
                      <a:pt x="41244" y="3959"/>
                      <a:pt x="43200" y="9083"/>
                      <a:pt x="43200" y="14393"/>
                    </a:cubicBezTo>
                    <a:cubicBezTo>
                      <a:pt x="43200" y="26322"/>
                      <a:pt x="33529" y="35993"/>
                      <a:pt x="21600" y="35993"/>
                    </a:cubicBezTo>
                    <a:cubicBezTo>
                      <a:pt x="9670" y="35993"/>
                      <a:pt x="0" y="26322"/>
                      <a:pt x="0" y="14393"/>
                    </a:cubicBezTo>
                    <a:cubicBezTo>
                      <a:pt x="-1" y="9139"/>
                      <a:pt x="1914" y="4066"/>
                      <a:pt x="5385" y="122"/>
                    </a:cubicBezTo>
                  </a:path>
                  <a:path w="43200" h="35993" stroke="0" extrusionOk="0">
                    <a:moveTo>
                      <a:pt x="37705" y="0"/>
                    </a:moveTo>
                    <a:cubicBezTo>
                      <a:pt x="41244" y="3959"/>
                      <a:pt x="43200" y="9083"/>
                      <a:pt x="43200" y="14393"/>
                    </a:cubicBezTo>
                    <a:cubicBezTo>
                      <a:pt x="43200" y="26322"/>
                      <a:pt x="33529" y="35993"/>
                      <a:pt x="21600" y="35993"/>
                    </a:cubicBezTo>
                    <a:cubicBezTo>
                      <a:pt x="9670" y="35993"/>
                      <a:pt x="0" y="26322"/>
                      <a:pt x="0" y="14393"/>
                    </a:cubicBezTo>
                    <a:cubicBezTo>
                      <a:pt x="-1" y="9139"/>
                      <a:pt x="1914" y="4066"/>
                      <a:pt x="5385" y="122"/>
                    </a:cubicBezTo>
                    <a:lnTo>
                      <a:pt x="21600" y="14393"/>
                    </a:lnTo>
                    <a:close/>
                  </a:path>
                </a:pathLst>
              </a:custGeom>
              <a:solidFill>
                <a:srgbClr val="CECECE"/>
              </a:solidFill>
              <a:ln w="12700" cap="rnd">
                <a:noFill/>
                <a:round/>
                <a:headEnd/>
                <a:tailEnd/>
              </a:ln>
              <a:effectLst/>
            </p:spPr>
            <p:txBody>
              <a:bodyPr wrap="none" anchor="ctr"/>
              <a:lstStyle/>
              <a:p>
                <a:endParaRPr lang="zh-CN" altLang="en-US"/>
              </a:p>
            </p:txBody>
          </p:sp>
          <p:sp>
            <p:nvSpPr>
              <p:cNvPr id="4301151" name="Rectangle 351"/>
              <p:cNvSpPr>
                <a:spLocks noChangeArrowheads="1"/>
              </p:cNvSpPr>
              <p:nvPr/>
            </p:nvSpPr>
            <p:spPr bwMode="auto">
              <a:xfrm>
                <a:off x="4244" y="1045"/>
                <a:ext cx="20" cy="16"/>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52" name="Rectangle 352"/>
              <p:cNvSpPr>
                <a:spLocks noChangeArrowheads="1"/>
              </p:cNvSpPr>
              <p:nvPr/>
            </p:nvSpPr>
            <p:spPr bwMode="auto">
              <a:xfrm>
                <a:off x="4097" y="1044"/>
                <a:ext cx="20" cy="17"/>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53" name="Arc 353"/>
              <p:cNvSpPr>
                <a:spLocks/>
              </p:cNvSpPr>
              <p:nvPr/>
            </p:nvSpPr>
            <p:spPr bwMode="auto">
              <a:xfrm rot="10800000">
                <a:off x="4088" y="1024"/>
                <a:ext cx="188" cy="25"/>
              </a:xfrm>
              <a:custGeom>
                <a:avLst/>
                <a:gdLst>
                  <a:gd name="G0" fmla="+- 21600 0 0"/>
                  <a:gd name="G1" fmla="+- 14069 0 0"/>
                  <a:gd name="G2" fmla="+- 21600 0 0"/>
                  <a:gd name="T0" fmla="*/ 37989 w 43200"/>
                  <a:gd name="T1" fmla="*/ 0 h 35669"/>
                  <a:gd name="T2" fmla="*/ 5211 w 43200"/>
                  <a:gd name="T3" fmla="*/ 0 h 35669"/>
                  <a:gd name="T4" fmla="*/ 21600 w 43200"/>
                  <a:gd name="T5" fmla="*/ 14069 h 35669"/>
                </a:gdLst>
                <a:ahLst/>
                <a:cxnLst>
                  <a:cxn ang="0">
                    <a:pos x="T0" y="T1"/>
                  </a:cxn>
                  <a:cxn ang="0">
                    <a:pos x="T2" y="T3"/>
                  </a:cxn>
                  <a:cxn ang="0">
                    <a:pos x="T4" y="T5"/>
                  </a:cxn>
                </a:cxnLst>
                <a:rect l="0" t="0" r="r" b="b"/>
                <a:pathLst>
                  <a:path w="43200" h="35669" fill="none"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path>
                  <a:path w="43200" h="35669" stroke="0"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lnTo>
                      <a:pt x="21600" y="14069"/>
                    </a:lnTo>
                    <a:close/>
                  </a:path>
                </a:pathLst>
              </a:custGeom>
              <a:solidFill>
                <a:schemeClr val="bg2"/>
              </a:solidFill>
              <a:ln w="12700" cap="rnd">
                <a:noFill/>
                <a:round/>
                <a:headEnd/>
                <a:tailEnd/>
              </a:ln>
              <a:effectLst/>
            </p:spPr>
            <p:txBody>
              <a:bodyPr wrap="none" anchor="ctr"/>
              <a:lstStyle/>
              <a:p>
                <a:endParaRPr lang="zh-CN" altLang="en-US"/>
              </a:p>
            </p:txBody>
          </p:sp>
          <p:sp>
            <p:nvSpPr>
              <p:cNvPr id="4301154" name="Arc 354"/>
              <p:cNvSpPr>
                <a:spLocks/>
              </p:cNvSpPr>
              <p:nvPr/>
            </p:nvSpPr>
            <p:spPr bwMode="auto">
              <a:xfrm rot="10800000">
                <a:off x="4088" y="1022"/>
                <a:ext cx="188" cy="25"/>
              </a:xfrm>
              <a:custGeom>
                <a:avLst/>
                <a:gdLst>
                  <a:gd name="G0" fmla="+- 21600 0 0"/>
                  <a:gd name="G1" fmla="+- 14069 0 0"/>
                  <a:gd name="G2" fmla="+- 21600 0 0"/>
                  <a:gd name="T0" fmla="*/ 37989 w 43200"/>
                  <a:gd name="T1" fmla="*/ 0 h 35669"/>
                  <a:gd name="T2" fmla="*/ 5211 w 43200"/>
                  <a:gd name="T3" fmla="*/ 0 h 35669"/>
                  <a:gd name="T4" fmla="*/ 21600 w 43200"/>
                  <a:gd name="T5" fmla="*/ 14069 h 35669"/>
                </a:gdLst>
                <a:ahLst/>
                <a:cxnLst>
                  <a:cxn ang="0">
                    <a:pos x="T0" y="T1"/>
                  </a:cxn>
                  <a:cxn ang="0">
                    <a:pos x="T2" y="T3"/>
                  </a:cxn>
                  <a:cxn ang="0">
                    <a:pos x="T4" y="T5"/>
                  </a:cxn>
                </a:cxnLst>
                <a:rect l="0" t="0" r="r" b="b"/>
                <a:pathLst>
                  <a:path w="43200" h="35669" fill="none"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path>
                  <a:path w="43200" h="35669" stroke="0" extrusionOk="0">
                    <a:moveTo>
                      <a:pt x="37989" y="-1"/>
                    </a:moveTo>
                    <a:cubicBezTo>
                      <a:pt x="41351" y="3916"/>
                      <a:pt x="43200" y="8907"/>
                      <a:pt x="43200" y="14069"/>
                    </a:cubicBezTo>
                    <a:cubicBezTo>
                      <a:pt x="43200" y="25998"/>
                      <a:pt x="33529" y="35669"/>
                      <a:pt x="21600" y="35669"/>
                    </a:cubicBezTo>
                    <a:cubicBezTo>
                      <a:pt x="9670" y="35669"/>
                      <a:pt x="0" y="25998"/>
                      <a:pt x="0" y="14069"/>
                    </a:cubicBezTo>
                    <a:cubicBezTo>
                      <a:pt x="-1" y="8907"/>
                      <a:pt x="1848" y="3916"/>
                      <a:pt x="5210" y="-1"/>
                    </a:cubicBezTo>
                    <a:lnTo>
                      <a:pt x="21600" y="14069"/>
                    </a:lnTo>
                    <a:close/>
                  </a:path>
                </a:pathLst>
              </a:custGeom>
              <a:solidFill>
                <a:srgbClr val="FFFFFF"/>
              </a:solidFill>
              <a:ln w="12700" cap="rnd">
                <a:noFill/>
                <a:round/>
                <a:headEnd/>
                <a:tailEnd/>
              </a:ln>
              <a:effectLst/>
            </p:spPr>
            <p:txBody>
              <a:bodyPr wrap="none" anchor="ctr"/>
              <a:lstStyle/>
              <a:p>
                <a:endParaRPr lang="zh-CN" altLang="en-US"/>
              </a:p>
            </p:txBody>
          </p:sp>
          <p:sp>
            <p:nvSpPr>
              <p:cNvPr id="4301155" name="Arc 355"/>
              <p:cNvSpPr>
                <a:spLocks/>
              </p:cNvSpPr>
              <p:nvPr/>
            </p:nvSpPr>
            <p:spPr bwMode="auto">
              <a:xfrm rot="10800000">
                <a:off x="4098" y="1023"/>
                <a:ext cx="167" cy="20"/>
              </a:xfrm>
              <a:custGeom>
                <a:avLst/>
                <a:gdLst>
                  <a:gd name="G0" fmla="+- 21600 0 0"/>
                  <a:gd name="G1" fmla="+- 14050 0 0"/>
                  <a:gd name="G2" fmla="+- 21600 0 0"/>
                  <a:gd name="T0" fmla="*/ 38006 w 43200"/>
                  <a:gd name="T1" fmla="*/ 0 h 35650"/>
                  <a:gd name="T2" fmla="*/ 5089 w 43200"/>
                  <a:gd name="T3" fmla="*/ 124 h 35650"/>
                  <a:gd name="T4" fmla="*/ 21600 w 43200"/>
                  <a:gd name="T5" fmla="*/ 14050 h 35650"/>
                </a:gdLst>
                <a:ahLst/>
                <a:cxnLst>
                  <a:cxn ang="0">
                    <a:pos x="T0" y="T1"/>
                  </a:cxn>
                  <a:cxn ang="0">
                    <a:pos x="T2" y="T3"/>
                  </a:cxn>
                  <a:cxn ang="0">
                    <a:pos x="T4" y="T5"/>
                  </a:cxn>
                </a:cxnLst>
                <a:rect l="0" t="0" r="r" b="b"/>
                <a:pathLst>
                  <a:path w="43200" h="35650" fill="none" extrusionOk="0">
                    <a:moveTo>
                      <a:pt x="38006" y="-1"/>
                    </a:moveTo>
                    <a:cubicBezTo>
                      <a:pt x="41357" y="3913"/>
                      <a:pt x="43200" y="8897"/>
                      <a:pt x="43200" y="14050"/>
                    </a:cubicBezTo>
                    <a:cubicBezTo>
                      <a:pt x="43200" y="25979"/>
                      <a:pt x="33529" y="35650"/>
                      <a:pt x="21600" y="35650"/>
                    </a:cubicBezTo>
                    <a:cubicBezTo>
                      <a:pt x="9670" y="35650"/>
                      <a:pt x="0" y="25979"/>
                      <a:pt x="0" y="14050"/>
                    </a:cubicBezTo>
                    <a:cubicBezTo>
                      <a:pt x="-1" y="8952"/>
                      <a:pt x="1802" y="4020"/>
                      <a:pt x="5088" y="123"/>
                    </a:cubicBezTo>
                  </a:path>
                  <a:path w="43200" h="35650" stroke="0" extrusionOk="0">
                    <a:moveTo>
                      <a:pt x="38006" y="-1"/>
                    </a:moveTo>
                    <a:cubicBezTo>
                      <a:pt x="41357" y="3913"/>
                      <a:pt x="43200" y="8897"/>
                      <a:pt x="43200" y="14050"/>
                    </a:cubicBezTo>
                    <a:cubicBezTo>
                      <a:pt x="43200" y="25979"/>
                      <a:pt x="33529" y="35650"/>
                      <a:pt x="21600" y="35650"/>
                    </a:cubicBezTo>
                    <a:cubicBezTo>
                      <a:pt x="9670" y="35650"/>
                      <a:pt x="0" y="25979"/>
                      <a:pt x="0" y="14050"/>
                    </a:cubicBezTo>
                    <a:cubicBezTo>
                      <a:pt x="-1" y="8952"/>
                      <a:pt x="1802" y="4020"/>
                      <a:pt x="5088" y="123"/>
                    </a:cubicBezTo>
                    <a:lnTo>
                      <a:pt x="21600" y="14050"/>
                    </a:lnTo>
                    <a:close/>
                  </a:path>
                </a:pathLst>
              </a:custGeom>
              <a:solidFill>
                <a:srgbClr val="CECECE"/>
              </a:solidFill>
              <a:ln w="12700" cap="rnd">
                <a:noFill/>
                <a:round/>
                <a:headEnd/>
                <a:tailEnd/>
              </a:ln>
              <a:effectLst/>
            </p:spPr>
            <p:txBody>
              <a:bodyPr wrap="none" anchor="ctr"/>
              <a:lstStyle/>
              <a:p>
                <a:endParaRPr lang="zh-CN" altLang="en-US"/>
              </a:p>
            </p:txBody>
          </p:sp>
          <p:sp>
            <p:nvSpPr>
              <p:cNvPr id="4301156" name="Rectangle 356"/>
              <p:cNvSpPr>
                <a:spLocks noChangeArrowheads="1"/>
              </p:cNvSpPr>
              <p:nvPr/>
            </p:nvSpPr>
            <p:spPr bwMode="auto">
              <a:xfrm>
                <a:off x="4097" y="1007"/>
                <a:ext cx="20" cy="27"/>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57" name="Rectangle 357"/>
              <p:cNvSpPr>
                <a:spLocks noChangeArrowheads="1"/>
              </p:cNvSpPr>
              <p:nvPr/>
            </p:nvSpPr>
            <p:spPr bwMode="auto">
              <a:xfrm>
                <a:off x="4244" y="1006"/>
                <a:ext cx="20" cy="28"/>
              </a:xfrm>
              <a:prstGeom prst="rect">
                <a:avLst/>
              </a:prstGeom>
              <a:solidFill>
                <a:srgbClr val="CECECE"/>
              </a:solidFill>
              <a:ln w="12700">
                <a:noFill/>
                <a:miter lim="800000"/>
                <a:headEnd/>
                <a:tailEnd/>
              </a:ln>
              <a:effectLst/>
            </p:spPr>
            <p:txBody>
              <a:bodyPr wrap="none" anchor="ctr"/>
              <a:lstStyle/>
              <a:p>
                <a:endParaRPr lang="zh-CN" altLang="en-US"/>
              </a:p>
            </p:txBody>
          </p:sp>
          <p:sp>
            <p:nvSpPr>
              <p:cNvPr id="4301158" name="Oval 358"/>
              <p:cNvSpPr>
                <a:spLocks noChangeArrowheads="1"/>
              </p:cNvSpPr>
              <p:nvPr/>
            </p:nvSpPr>
            <p:spPr bwMode="auto">
              <a:xfrm>
                <a:off x="4101" y="1000"/>
                <a:ext cx="30" cy="9"/>
              </a:xfrm>
              <a:prstGeom prst="ellipse">
                <a:avLst/>
              </a:prstGeom>
              <a:solidFill>
                <a:srgbClr val="919191"/>
              </a:solidFill>
              <a:ln w="12700">
                <a:noFill/>
                <a:round/>
                <a:headEnd/>
                <a:tailEnd/>
              </a:ln>
              <a:effectLst/>
            </p:spPr>
            <p:txBody>
              <a:bodyPr wrap="none" anchor="ctr"/>
              <a:lstStyle/>
              <a:p>
                <a:endParaRPr lang="zh-CN" altLang="en-US"/>
              </a:p>
            </p:txBody>
          </p:sp>
          <p:sp>
            <p:nvSpPr>
              <p:cNvPr id="4301159" name="Freeform 359"/>
              <p:cNvSpPr>
                <a:spLocks/>
              </p:cNvSpPr>
              <p:nvPr/>
            </p:nvSpPr>
            <p:spPr bwMode="auto">
              <a:xfrm>
                <a:off x="4256" y="999"/>
                <a:ext cx="36" cy="67"/>
              </a:xfrm>
              <a:custGeom>
                <a:avLst/>
                <a:gdLst/>
                <a:ahLst/>
                <a:cxnLst>
                  <a:cxn ang="0">
                    <a:pos x="0" y="0"/>
                  </a:cxn>
                  <a:cxn ang="0">
                    <a:pos x="0" y="24"/>
                  </a:cxn>
                  <a:cxn ang="0">
                    <a:pos x="18" y="30"/>
                  </a:cxn>
                  <a:cxn ang="0">
                    <a:pos x="18" y="61"/>
                  </a:cxn>
                  <a:cxn ang="0">
                    <a:pos x="29" y="66"/>
                  </a:cxn>
                  <a:cxn ang="0">
                    <a:pos x="35" y="65"/>
                  </a:cxn>
                  <a:cxn ang="0">
                    <a:pos x="22" y="60"/>
                  </a:cxn>
                  <a:cxn ang="0">
                    <a:pos x="22" y="9"/>
                  </a:cxn>
                  <a:cxn ang="0">
                    <a:pos x="0" y="0"/>
                  </a:cxn>
                </a:cxnLst>
                <a:rect l="0" t="0" r="r" b="b"/>
                <a:pathLst>
                  <a:path w="36" h="67">
                    <a:moveTo>
                      <a:pt x="0" y="0"/>
                    </a:moveTo>
                    <a:lnTo>
                      <a:pt x="0" y="24"/>
                    </a:lnTo>
                    <a:lnTo>
                      <a:pt x="18" y="30"/>
                    </a:lnTo>
                    <a:lnTo>
                      <a:pt x="18" y="61"/>
                    </a:lnTo>
                    <a:lnTo>
                      <a:pt x="29" y="66"/>
                    </a:lnTo>
                    <a:lnTo>
                      <a:pt x="35" y="65"/>
                    </a:lnTo>
                    <a:lnTo>
                      <a:pt x="22" y="60"/>
                    </a:lnTo>
                    <a:lnTo>
                      <a:pt x="22" y="9"/>
                    </a:lnTo>
                    <a:lnTo>
                      <a:pt x="0" y="0"/>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1160" name="Rectangle 360"/>
              <p:cNvSpPr>
                <a:spLocks noChangeArrowheads="1"/>
              </p:cNvSpPr>
              <p:nvPr/>
            </p:nvSpPr>
            <p:spPr bwMode="auto">
              <a:xfrm rot="20160000">
                <a:off x="4139" y="990"/>
                <a:ext cx="12" cy="95"/>
              </a:xfrm>
              <a:prstGeom prst="rect">
                <a:avLst/>
              </a:prstGeom>
              <a:solidFill>
                <a:srgbClr val="676767"/>
              </a:solidFill>
              <a:ln w="12700">
                <a:noFill/>
                <a:miter lim="800000"/>
                <a:headEnd/>
                <a:tailEnd/>
              </a:ln>
              <a:effectLst/>
            </p:spPr>
            <p:txBody>
              <a:bodyPr wrap="none" anchor="ctr"/>
              <a:lstStyle/>
              <a:p>
                <a:endParaRPr lang="zh-CN" altLang="en-US"/>
              </a:p>
            </p:txBody>
          </p:sp>
          <p:sp>
            <p:nvSpPr>
              <p:cNvPr id="4301161" name="Rectangle 361"/>
              <p:cNvSpPr>
                <a:spLocks noChangeArrowheads="1"/>
              </p:cNvSpPr>
              <p:nvPr/>
            </p:nvSpPr>
            <p:spPr bwMode="auto">
              <a:xfrm rot="20700000">
                <a:off x="4216" y="984"/>
                <a:ext cx="13" cy="63"/>
              </a:xfrm>
              <a:prstGeom prst="rect">
                <a:avLst/>
              </a:prstGeom>
              <a:solidFill>
                <a:srgbClr val="676767"/>
              </a:solidFill>
              <a:ln w="12700">
                <a:noFill/>
                <a:miter lim="800000"/>
                <a:headEnd/>
                <a:tailEnd/>
              </a:ln>
              <a:effectLst/>
            </p:spPr>
            <p:txBody>
              <a:bodyPr wrap="none" anchor="ctr"/>
              <a:lstStyle/>
              <a:p>
                <a:endParaRPr lang="zh-CN" altLang="en-US"/>
              </a:p>
            </p:txBody>
          </p:sp>
          <p:sp>
            <p:nvSpPr>
              <p:cNvPr id="4301162" name="Oval 362"/>
              <p:cNvSpPr>
                <a:spLocks noChangeArrowheads="1"/>
              </p:cNvSpPr>
              <p:nvPr/>
            </p:nvSpPr>
            <p:spPr bwMode="auto">
              <a:xfrm>
                <a:off x="4095" y="1189"/>
                <a:ext cx="160" cy="50"/>
              </a:xfrm>
              <a:prstGeom prst="ellipse">
                <a:avLst/>
              </a:prstGeom>
              <a:gradFill rotWithShape="0">
                <a:gsLst>
                  <a:gs pos="0">
                    <a:srgbClr val="CECECE"/>
                  </a:gs>
                  <a:gs pos="100000">
                    <a:srgbClr val="CECECE">
                      <a:gamma/>
                      <a:shade val="69804"/>
                      <a:invGamma/>
                    </a:srgbClr>
                  </a:gs>
                </a:gsLst>
                <a:lin ang="0" scaled="1"/>
              </a:gradFill>
              <a:ln w="12700">
                <a:noFill/>
                <a:round/>
                <a:headEnd/>
                <a:tailEnd/>
              </a:ln>
              <a:effectLst/>
            </p:spPr>
            <p:txBody>
              <a:bodyPr wrap="none" anchor="ctr"/>
              <a:lstStyle/>
              <a:p>
                <a:endParaRPr lang="zh-CN" altLang="en-US"/>
              </a:p>
            </p:txBody>
          </p:sp>
          <p:sp>
            <p:nvSpPr>
              <p:cNvPr id="4301163" name="Rectangle 363"/>
              <p:cNvSpPr>
                <a:spLocks noChangeArrowheads="1"/>
              </p:cNvSpPr>
              <p:nvPr/>
            </p:nvSpPr>
            <p:spPr bwMode="auto">
              <a:xfrm>
                <a:off x="4095" y="1200"/>
                <a:ext cx="160" cy="13"/>
              </a:xfrm>
              <a:prstGeom prst="rect">
                <a:avLst/>
              </a:prstGeom>
              <a:gradFill rotWithShape="0">
                <a:gsLst>
                  <a:gs pos="0">
                    <a:srgbClr val="CECECE"/>
                  </a:gs>
                  <a:gs pos="100000">
                    <a:srgbClr val="CECECE">
                      <a:gamma/>
                      <a:shade val="69804"/>
                      <a:invGamma/>
                    </a:srgbClr>
                  </a:gs>
                </a:gsLst>
                <a:lin ang="0" scaled="1"/>
              </a:gradFill>
              <a:ln w="12700">
                <a:noFill/>
                <a:miter lim="800000"/>
                <a:headEnd/>
                <a:tailEnd/>
              </a:ln>
              <a:effectLst/>
            </p:spPr>
            <p:txBody>
              <a:bodyPr wrap="none" anchor="ctr"/>
              <a:lstStyle/>
              <a:p>
                <a:endParaRPr lang="zh-CN" altLang="en-US"/>
              </a:p>
            </p:txBody>
          </p:sp>
          <p:sp>
            <p:nvSpPr>
              <p:cNvPr id="4301164" name="Oval 364"/>
              <p:cNvSpPr>
                <a:spLocks noChangeArrowheads="1"/>
              </p:cNvSpPr>
              <p:nvPr/>
            </p:nvSpPr>
            <p:spPr bwMode="auto">
              <a:xfrm>
                <a:off x="4095" y="1174"/>
                <a:ext cx="160" cy="51"/>
              </a:xfrm>
              <a:prstGeom prst="ellipse">
                <a:avLst/>
              </a:prstGeom>
              <a:solidFill>
                <a:srgbClr val="DADADA"/>
              </a:solidFill>
              <a:ln w="12700">
                <a:noFill/>
                <a:round/>
                <a:headEnd/>
                <a:tailEnd/>
              </a:ln>
              <a:effectLst/>
            </p:spPr>
            <p:txBody>
              <a:bodyPr wrap="none" anchor="ctr"/>
              <a:lstStyle/>
              <a:p>
                <a:endParaRPr lang="zh-CN" altLang="en-US"/>
              </a:p>
            </p:txBody>
          </p:sp>
          <p:sp>
            <p:nvSpPr>
              <p:cNvPr id="4301165" name="Oval 365"/>
              <p:cNvSpPr>
                <a:spLocks noChangeArrowheads="1"/>
              </p:cNvSpPr>
              <p:nvPr/>
            </p:nvSpPr>
            <p:spPr bwMode="auto">
              <a:xfrm>
                <a:off x="4120" y="1185"/>
                <a:ext cx="115" cy="32"/>
              </a:xfrm>
              <a:prstGeom prst="ellipse">
                <a:avLst/>
              </a:prstGeom>
              <a:gradFill rotWithShape="0">
                <a:gsLst>
                  <a:gs pos="0">
                    <a:srgbClr val="DADADA"/>
                  </a:gs>
                  <a:gs pos="100000">
                    <a:srgbClr val="DADADA">
                      <a:gamma/>
                      <a:shade val="89804"/>
                      <a:invGamma/>
                    </a:srgbClr>
                  </a:gs>
                </a:gsLst>
                <a:lin ang="0" scaled="1"/>
              </a:gradFill>
              <a:ln w="12700">
                <a:noFill/>
                <a:round/>
                <a:headEnd/>
                <a:tailEnd/>
              </a:ln>
              <a:effectLst/>
            </p:spPr>
            <p:txBody>
              <a:bodyPr wrap="none" anchor="ctr"/>
              <a:lstStyle/>
              <a:p>
                <a:endParaRPr lang="zh-CN" altLang="en-US"/>
              </a:p>
            </p:txBody>
          </p:sp>
          <p:sp>
            <p:nvSpPr>
              <p:cNvPr id="4301166" name="Freeform 366"/>
              <p:cNvSpPr>
                <a:spLocks/>
              </p:cNvSpPr>
              <p:nvPr/>
            </p:nvSpPr>
            <p:spPr bwMode="auto">
              <a:xfrm>
                <a:off x="4042" y="1120"/>
                <a:ext cx="118" cy="137"/>
              </a:xfrm>
              <a:custGeom>
                <a:avLst/>
                <a:gdLst/>
                <a:ahLst/>
                <a:cxnLst>
                  <a:cxn ang="0">
                    <a:pos x="10" y="26"/>
                  </a:cxn>
                  <a:cxn ang="0">
                    <a:pos x="20" y="32"/>
                  </a:cxn>
                  <a:cxn ang="0">
                    <a:pos x="26" y="36"/>
                  </a:cxn>
                  <a:cxn ang="0">
                    <a:pos x="28" y="39"/>
                  </a:cxn>
                  <a:cxn ang="0">
                    <a:pos x="31" y="42"/>
                  </a:cxn>
                  <a:cxn ang="0">
                    <a:pos x="31" y="47"/>
                  </a:cxn>
                  <a:cxn ang="0">
                    <a:pos x="31" y="52"/>
                  </a:cxn>
                  <a:cxn ang="0">
                    <a:pos x="31" y="55"/>
                  </a:cxn>
                  <a:cxn ang="0">
                    <a:pos x="29" y="59"/>
                  </a:cxn>
                  <a:cxn ang="0">
                    <a:pos x="27" y="62"/>
                  </a:cxn>
                  <a:cxn ang="0">
                    <a:pos x="26" y="65"/>
                  </a:cxn>
                  <a:cxn ang="0">
                    <a:pos x="21" y="68"/>
                  </a:cxn>
                  <a:cxn ang="0">
                    <a:pos x="0" y="78"/>
                  </a:cxn>
                  <a:cxn ang="0">
                    <a:pos x="26" y="113"/>
                  </a:cxn>
                  <a:cxn ang="0">
                    <a:pos x="43" y="118"/>
                  </a:cxn>
                  <a:cxn ang="0">
                    <a:pos x="117" y="136"/>
                  </a:cxn>
                  <a:cxn ang="0">
                    <a:pos x="114" y="129"/>
                  </a:cxn>
                  <a:cxn ang="0">
                    <a:pos x="109" y="123"/>
                  </a:cxn>
                  <a:cxn ang="0">
                    <a:pos x="90" y="121"/>
                  </a:cxn>
                  <a:cxn ang="0">
                    <a:pos x="88" y="106"/>
                  </a:cxn>
                  <a:cxn ang="0">
                    <a:pos x="58" y="92"/>
                  </a:cxn>
                  <a:cxn ang="0">
                    <a:pos x="42" y="73"/>
                  </a:cxn>
                  <a:cxn ang="0">
                    <a:pos x="43" y="20"/>
                  </a:cxn>
                  <a:cxn ang="0">
                    <a:pos x="54" y="15"/>
                  </a:cxn>
                  <a:cxn ang="0">
                    <a:pos x="63" y="11"/>
                  </a:cxn>
                  <a:cxn ang="0">
                    <a:pos x="61" y="1"/>
                  </a:cxn>
                  <a:cxn ang="0">
                    <a:pos x="42" y="9"/>
                  </a:cxn>
                  <a:cxn ang="0">
                    <a:pos x="42" y="0"/>
                  </a:cxn>
                  <a:cxn ang="0">
                    <a:pos x="26" y="3"/>
                  </a:cxn>
                  <a:cxn ang="0">
                    <a:pos x="10" y="26"/>
                  </a:cxn>
                </a:cxnLst>
                <a:rect l="0" t="0" r="r" b="b"/>
                <a:pathLst>
                  <a:path w="118" h="137">
                    <a:moveTo>
                      <a:pt x="10" y="26"/>
                    </a:moveTo>
                    <a:lnTo>
                      <a:pt x="20" y="32"/>
                    </a:lnTo>
                    <a:lnTo>
                      <a:pt x="26" y="36"/>
                    </a:lnTo>
                    <a:lnTo>
                      <a:pt x="28" y="39"/>
                    </a:lnTo>
                    <a:lnTo>
                      <a:pt x="31" y="42"/>
                    </a:lnTo>
                    <a:lnTo>
                      <a:pt x="31" y="47"/>
                    </a:lnTo>
                    <a:lnTo>
                      <a:pt x="31" y="52"/>
                    </a:lnTo>
                    <a:lnTo>
                      <a:pt x="31" y="55"/>
                    </a:lnTo>
                    <a:lnTo>
                      <a:pt x="29" y="59"/>
                    </a:lnTo>
                    <a:lnTo>
                      <a:pt x="27" y="62"/>
                    </a:lnTo>
                    <a:lnTo>
                      <a:pt x="26" y="65"/>
                    </a:lnTo>
                    <a:lnTo>
                      <a:pt x="21" y="68"/>
                    </a:lnTo>
                    <a:lnTo>
                      <a:pt x="0" y="78"/>
                    </a:lnTo>
                    <a:lnTo>
                      <a:pt x="26" y="113"/>
                    </a:lnTo>
                    <a:lnTo>
                      <a:pt x="43" y="118"/>
                    </a:lnTo>
                    <a:lnTo>
                      <a:pt x="117" y="136"/>
                    </a:lnTo>
                    <a:lnTo>
                      <a:pt x="114" y="129"/>
                    </a:lnTo>
                    <a:lnTo>
                      <a:pt x="109" y="123"/>
                    </a:lnTo>
                    <a:lnTo>
                      <a:pt x="90" y="121"/>
                    </a:lnTo>
                    <a:lnTo>
                      <a:pt x="88" y="106"/>
                    </a:lnTo>
                    <a:lnTo>
                      <a:pt x="58" y="92"/>
                    </a:lnTo>
                    <a:lnTo>
                      <a:pt x="42" y="73"/>
                    </a:lnTo>
                    <a:lnTo>
                      <a:pt x="43" y="20"/>
                    </a:lnTo>
                    <a:lnTo>
                      <a:pt x="54" y="15"/>
                    </a:lnTo>
                    <a:lnTo>
                      <a:pt x="63" y="11"/>
                    </a:lnTo>
                    <a:lnTo>
                      <a:pt x="61" y="1"/>
                    </a:lnTo>
                    <a:lnTo>
                      <a:pt x="42" y="9"/>
                    </a:lnTo>
                    <a:lnTo>
                      <a:pt x="42" y="0"/>
                    </a:lnTo>
                    <a:lnTo>
                      <a:pt x="26" y="3"/>
                    </a:lnTo>
                    <a:lnTo>
                      <a:pt x="10" y="26"/>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67" name="Rectangle 367"/>
              <p:cNvSpPr>
                <a:spLocks noChangeArrowheads="1"/>
              </p:cNvSpPr>
              <p:nvPr/>
            </p:nvSpPr>
            <p:spPr bwMode="auto">
              <a:xfrm>
                <a:off x="4120" y="1087"/>
                <a:ext cx="115" cy="114"/>
              </a:xfrm>
              <a:prstGeom prst="rect">
                <a:avLst/>
              </a:prstGeom>
              <a:gradFill rotWithShape="0">
                <a:gsLst>
                  <a:gs pos="0">
                    <a:srgbClr val="DADADA"/>
                  </a:gs>
                  <a:gs pos="100000">
                    <a:srgbClr val="DADADA">
                      <a:gamma/>
                      <a:shade val="89804"/>
                      <a:invGamma/>
                    </a:srgbClr>
                  </a:gs>
                </a:gsLst>
                <a:lin ang="0" scaled="1"/>
              </a:gradFill>
              <a:ln w="12700">
                <a:noFill/>
                <a:miter lim="800000"/>
                <a:headEnd/>
                <a:tailEnd/>
              </a:ln>
              <a:effectLst/>
            </p:spPr>
            <p:txBody>
              <a:bodyPr wrap="none" anchor="ctr"/>
              <a:lstStyle/>
              <a:p>
                <a:endParaRPr lang="zh-CN" altLang="en-US"/>
              </a:p>
            </p:txBody>
          </p:sp>
          <p:sp>
            <p:nvSpPr>
              <p:cNvPr id="4301168" name="Oval 368"/>
              <p:cNvSpPr>
                <a:spLocks noChangeArrowheads="1"/>
              </p:cNvSpPr>
              <p:nvPr/>
            </p:nvSpPr>
            <p:spPr bwMode="auto">
              <a:xfrm>
                <a:off x="4120" y="1069"/>
                <a:ext cx="115" cy="33"/>
              </a:xfrm>
              <a:prstGeom prst="ellipse">
                <a:avLst/>
              </a:prstGeom>
              <a:gradFill rotWithShape="0">
                <a:gsLst>
                  <a:gs pos="0">
                    <a:srgbClr val="DADADA"/>
                  </a:gs>
                  <a:gs pos="100000">
                    <a:srgbClr val="DADADA">
                      <a:gamma/>
                      <a:shade val="69804"/>
                      <a:invGamma/>
                    </a:srgbClr>
                  </a:gs>
                </a:gsLst>
                <a:lin ang="2700000" scaled="1"/>
              </a:gradFill>
              <a:ln w="12700">
                <a:noFill/>
                <a:round/>
                <a:headEnd/>
                <a:tailEnd/>
              </a:ln>
              <a:effectLst/>
            </p:spPr>
            <p:txBody>
              <a:bodyPr wrap="none" anchor="ctr"/>
              <a:lstStyle/>
              <a:p>
                <a:endParaRPr lang="zh-CN" altLang="en-US"/>
              </a:p>
            </p:txBody>
          </p:sp>
          <p:grpSp>
            <p:nvGrpSpPr>
              <p:cNvPr id="4301271" name="Group 369"/>
              <p:cNvGrpSpPr>
                <a:grpSpLocks/>
              </p:cNvGrpSpPr>
              <p:nvPr/>
            </p:nvGrpSpPr>
            <p:grpSpPr bwMode="auto">
              <a:xfrm>
                <a:off x="4140" y="1025"/>
                <a:ext cx="76" cy="63"/>
                <a:chOff x="4140" y="1025"/>
                <a:chExt cx="76" cy="63"/>
              </a:xfrm>
            </p:grpSpPr>
            <p:sp>
              <p:nvSpPr>
                <p:cNvPr id="4301170" name="Oval 370"/>
                <p:cNvSpPr>
                  <a:spLocks noChangeArrowheads="1"/>
                </p:cNvSpPr>
                <p:nvPr/>
              </p:nvSpPr>
              <p:spPr bwMode="auto">
                <a:xfrm>
                  <a:off x="4140" y="1065"/>
                  <a:ext cx="76" cy="23"/>
                </a:xfrm>
                <a:prstGeom prst="ellipse">
                  <a:avLst/>
                </a:prstGeom>
                <a:gradFill rotWithShape="0">
                  <a:gsLst>
                    <a:gs pos="0">
                      <a:srgbClr val="DADADA"/>
                    </a:gs>
                    <a:gs pos="100000">
                      <a:srgbClr val="DADADA">
                        <a:gamma/>
                        <a:shade val="89804"/>
                        <a:invGamma/>
                      </a:srgbClr>
                    </a:gs>
                  </a:gsLst>
                  <a:lin ang="0" scaled="1"/>
                </a:gradFill>
                <a:ln w="12700">
                  <a:noFill/>
                  <a:round/>
                  <a:headEnd/>
                  <a:tailEnd/>
                </a:ln>
                <a:effectLst/>
              </p:spPr>
              <p:txBody>
                <a:bodyPr wrap="none" anchor="ctr"/>
                <a:lstStyle/>
                <a:p>
                  <a:endParaRPr lang="zh-CN" altLang="en-US"/>
                </a:p>
              </p:txBody>
            </p:sp>
            <p:sp>
              <p:nvSpPr>
                <p:cNvPr id="4301171" name="Rectangle 371"/>
                <p:cNvSpPr>
                  <a:spLocks noChangeArrowheads="1"/>
                </p:cNvSpPr>
                <p:nvPr/>
              </p:nvSpPr>
              <p:spPr bwMode="auto">
                <a:xfrm>
                  <a:off x="4140" y="1025"/>
                  <a:ext cx="76" cy="49"/>
                </a:xfrm>
                <a:prstGeom prst="rect">
                  <a:avLst/>
                </a:prstGeom>
                <a:gradFill rotWithShape="0">
                  <a:gsLst>
                    <a:gs pos="0">
                      <a:srgbClr val="DADADA"/>
                    </a:gs>
                    <a:gs pos="100000">
                      <a:srgbClr val="DADADA">
                        <a:gamma/>
                        <a:shade val="89804"/>
                        <a:invGamma/>
                      </a:srgbClr>
                    </a:gs>
                  </a:gsLst>
                  <a:lin ang="0" scaled="1"/>
                </a:gradFill>
                <a:ln w="12700">
                  <a:noFill/>
                  <a:miter lim="800000"/>
                  <a:headEnd/>
                  <a:tailEnd/>
                </a:ln>
                <a:effectLst/>
              </p:spPr>
              <p:txBody>
                <a:bodyPr wrap="none" anchor="ctr"/>
                <a:lstStyle/>
                <a:p>
                  <a:endParaRPr lang="zh-CN" altLang="en-US"/>
                </a:p>
              </p:txBody>
            </p:sp>
          </p:grpSp>
          <p:sp>
            <p:nvSpPr>
              <p:cNvPr id="4301172" name="Freeform 372"/>
              <p:cNvSpPr>
                <a:spLocks/>
              </p:cNvSpPr>
              <p:nvPr/>
            </p:nvSpPr>
            <p:spPr bwMode="auto">
              <a:xfrm>
                <a:off x="4196" y="1067"/>
                <a:ext cx="8" cy="4"/>
              </a:xfrm>
              <a:custGeom>
                <a:avLst/>
                <a:gdLst/>
                <a:ahLst/>
                <a:cxnLst>
                  <a:cxn ang="0">
                    <a:pos x="7" y="0"/>
                  </a:cxn>
                  <a:cxn ang="0">
                    <a:pos x="3" y="0"/>
                  </a:cxn>
                  <a:cxn ang="0">
                    <a:pos x="0" y="3"/>
                  </a:cxn>
                  <a:cxn ang="0">
                    <a:pos x="7" y="3"/>
                  </a:cxn>
                  <a:cxn ang="0">
                    <a:pos x="7" y="0"/>
                  </a:cxn>
                </a:cxnLst>
                <a:rect l="0" t="0" r="r" b="b"/>
                <a:pathLst>
                  <a:path w="8" h="4">
                    <a:moveTo>
                      <a:pt x="7" y="0"/>
                    </a:moveTo>
                    <a:lnTo>
                      <a:pt x="3" y="0"/>
                    </a:lnTo>
                    <a:lnTo>
                      <a:pt x="0" y="3"/>
                    </a:lnTo>
                    <a:lnTo>
                      <a:pt x="7" y="3"/>
                    </a:lnTo>
                    <a:lnTo>
                      <a:pt x="7"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73" name="Freeform 373"/>
              <p:cNvSpPr>
                <a:spLocks/>
              </p:cNvSpPr>
              <p:nvPr/>
            </p:nvSpPr>
            <p:spPr bwMode="auto">
              <a:xfrm>
                <a:off x="4081" y="1030"/>
                <a:ext cx="23" cy="102"/>
              </a:xfrm>
              <a:custGeom>
                <a:avLst/>
                <a:gdLst/>
                <a:ahLst/>
                <a:cxnLst>
                  <a:cxn ang="0">
                    <a:pos x="0" y="2"/>
                  </a:cxn>
                  <a:cxn ang="0">
                    <a:pos x="0" y="101"/>
                  </a:cxn>
                  <a:cxn ang="0">
                    <a:pos x="19" y="93"/>
                  </a:cxn>
                  <a:cxn ang="0">
                    <a:pos x="19" y="101"/>
                  </a:cxn>
                  <a:cxn ang="0">
                    <a:pos x="22" y="100"/>
                  </a:cxn>
                  <a:cxn ang="0">
                    <a:pos x="22" y="88"/>
                  </a:cxn>
                  <a:cxn ang="0">
                    <a:pos x="4" y="96"/>
                  </a:cxn>
                  <a:cxn ang="0">
                    <a:pos x="4" y="0"/>
                  </a:cxn>
                  <a:cxn ang="0">
                    <a:pos x="0" y="2"/>
                  </a:cxn>
                </a:cxnLst>
                <a:rect l="0" t="0" r="r" b="b"/>
                <a:pathLst>
                  <a:path w="23" h="102">
                    <a:moveTo>
                      <a:pt x="0" y="2"/>
                    </a:moveTo>
                    <a:lnTo>
                      <a:pt x="0" y="101"/>
                    </a:lnTo>
                    <a:lnTo>
                      <a:pt x="19" y="93"/>
                    </a:lnTo>
                    <a:lnTo>
                      <a:pt x="19" y="101"/>
                    </a:lnTo>
                    <a:lnTo>
                      <a:pt x="22" y="100"/>
                    </a:lnTo>
                    <a:lnTo>
                      <a:pt x="22" y="88"/>
                    </a:lnTo>
                    <a:lnTo>
                      <a:pt x="4" y="96"/>
                    </a:lnTo>
                    <a:lnTo>
                      <a:pt x="4" y="0"/>
                    </a:lnTo>
                    <a:lnTo>
                      <a:pt x="0" y="2"/>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1174" name="Freeform 374"/>
              <p:cNvSpPr>
                <a:spLocks/>
              </p:cNvSpPr>
              <p:nvPr/>
            </p:nvSpPr>
            <p:spPr bwMode="auto">
              <a:xfrm>
                <a:off x="4196" y="1074"/>
                <a:ext cx="8" cy="4"/>
              </a:xfrm>
              <a:custGeom>
                <a:avLst/>
                <a:gdLst/>
                <a:ahLst/>
                <a:cxnLst>
                  <a:cxn ang="0">
                    <a:pos x="7" y="3"/>
                  </a:cxn>
                  <a:cxn ang="0">
                    <a:pos x="3" y="3"/>
                  </a:cxn>
                  <a:cxn ang="0">
                    <a:pos x="0" y="0"/>
                  </a:cxn>
                  <a:cxn ang="0">
                    <a:pos x="7" y="0"/>
                  </a:cxn>
                  <a:cxn ang="0">
                    <a:pos x="7" y="3"/>
                  </a:cxn>
                </a:cxnLst>
                <a:rect l="0" t="0" r="r" b="b"/>
                <a:pathLst>
                  <a:path w="8" h="4">
                    <a:moveTo>
                      <a:pt x="7" y="3"/>
                    </a:moveTo>
                    <a:lnTo>
                      <a:pt x="3" y="3"/>
                    </a:lnTo>
                    <a:lnTo>
                      <a:pt x="0" y="0"/>
                    </a:lnTo>
                    <a:lnTo>
                      <a:pt x="7" y="0"/>
                    </a:lnTo>
                    <a:lnTo>
                      <a:pt x="7" y="3"/>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75" name="Rectangle 375"/>
              <p:cNvSpPr>
                <a:spLocks noChangeArrowheads="1"/>
              </p:cNvSpPr>
              <p:nvPr/>
            </p:nvSpPr>
            <p:spPr bwMode="auto">
              <a:xfrm>
                <a:off x="4196" y="1070"/>
                <a:ext cx="5"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76" name="Freeform 376"/>
              <p:cNvSpPr>
                <a:spLocks/>
              </p:cNvSpPr>
              <p:nvPr/>
            </p:nvSpPr>
            <p:spPr bwMode="auto">
              <a:xfrm>
                <a:off x="4201" y="1067"/>
                <a:ext cx="6" cy="11"/>
              </a:xfrm>
              <a:custGeom>
                <a:avLst/>
                <a:gdLst/>
                <a:ahLst/>
                <a:cxnLst>
                  <a:cxn ang="0">
                    <a:pos x="0" y="3"/>
                  </a:cxn>
                  <a:cxn ang="0">
                    <a:pos x="0" y="6"/>
                  </a:cxn>
                  <a:cxn ang="0">
                    <a:pos x="2" y="10"/>
                  </a:cxn>
                  <a:cxn ang="0">
                    <a:pos x="5" y="6"/>
                  </a:cxn>
                  <a:cxn ang="0">
                    <a:pos x="5" y="3"/>
                  </a:cxn>
                  <a:cxn ang="0">
                    <a:pos x="3" y="0"/>
                  </a:cxn>
                  <a:cxn ang="0">
                    <a:pos x="0" y="3"/>
                  </a:cxn>
                </a:cxnLst>
                <a:rect l="0" t="0" r="r" b="b"/>
                <a:pathLst>
                  <a:path w="6" h="11">
                    <a:moveTo>
                      <a:pt x="0" y="3"/>
                    </a:moveTo>
                    <a:lnTo>
                      <a:pt x="0" y="6"/>
                    </a:lnTo>
                    <a:lnTo>
                      <a:pt x="2" y="10"/>
                    </a:lnTo>
                    <a:lnTo>
                      <a:pt x="5" y="6"/>
                    </a:lnTo>
                    <a:lnTo>
                      <a:pt x="5" y="3"/>
                    </a:lnTo>
                    <a:lnTo>
                      <a:pt x="3" y="0"/>
                    </a:lnTo>
                    <a:lnTo>
                      <a:pt x="0"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77" name="Freeform 377"/>
              <p:cNvSpPr>
                <a:spLocks/>
              </p:cNvSpPr>
              <p:nvPr/>
            </p:nvSpPr>
            <p:spPr bwMode="auto">
              <a:xfrm>
                <a:off x="4151" y="1067"/>
                <a:ext cx="9" cy="4"/>
              </a:xfrm>
              <a:custGeom>
                <a:avLst/>
                <a:gdLst/>
                <a:ahLst/>
                <a:cxnLst>
                  <a:cxn ang="0">
                    <a:pos x="0" y="0"/>
                  </a:cxn>
                  <a:cxn ang="0">
                    <a:pos x="4" y="0"/>
                  </a:cxn>
                  <a:cxn ang="0">
                    <a:pos x="8" y="3"/>
                  </a:cxn>
                  <a:cxn ang="0">
                    <a:pos x="0" y="3"/>
                  </a:cxn>
                  <a:cxn ang="0">
                    <a:pos x="0" y="0"/>
                  </a:cxn>
                </a:cxnLst>
                <a:rect l="0" t="0" r="r" b="b"/>
                <a:pathLst>
                  <a:path w="9" h="4">
                    <a:moveTo>
                      <a:pt x="0" y="0"/>
                    </a:moveTo>
                    <a:lnTo>
                      <a:pt x="4" y="0"/>
                    </a:lnTo>
                    <a:lnTo>
                      <a:pt x="8" y="3"/>
                    </a:lnTo>
                    <a:lnTo>
                      <a:pt x="0" y="3"/>
                    </a:lnTo>
                    <a:lnTo>
                      <a:pt x="0"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78" name="Freeform 378"/>
              <p:cNvSpPr>
                <a:spLocks/>
              </p:cNvSpPr>
              <p:nvPr/>
            </p:nvSpPr>
            <p:spPr bwMode="auto">
              <a:xfrm>
                <a:off x="4151" y="1075"/>
                <a:ext cx="9" cy="4"/>
              </a:xfrm>
              <a:custGeom>
                <a:avLst/>
                <a:gdLst/>
                <a:ahLst/>
                <a:cxnLst>
                  <a:cxn ang="0">
                    <a:pos x="0" y="3"/>
                  </a:cxn>
                  <a:cxn ang="0">
                    <a:pos x="4" y="3"/>
                  </a:cxn>
                  <a:cxn ang="0">
                    <a:pos x="8" y="0"/>
                  </a:cxn>
                  <a:cxn ang="0">
                    <a:pos x="0" y="0"/>
                  </a:cxn>
                  <a:cxn ang="0">
                    <a:pos x="0" y="3"/>
                  </a:cxn>
                </a:cxnLst>
                <a:rect l="0" t="0" r="r" b="b"/>
                <a:pathLst>
                  <a:path w="9" h="4">
                    <a:moveTo>
                      <a:pt x="0" y="3"/>
                    </a:moveTo>
                    <a:lnTo>
                      <a:pt x="4" y="3"/>
                    </a:lnTo>
                    <a:lnTo>
                      <a:pt x="8" y="0"/>
                    </a:lnTo>
                    <a:lnTo>
                      <a:pt x="0" y="0"/>
                    </a:lnTo>
                    <a:lnTo>
                      <a:pt x="0" y="3"/>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79" name="Rectangle 379"/>
              <p:cNvSpPr>
                <a:spLocks noChangeArrowheads="1"/>
              </p:cNvSpPr>
              <p:nvPr/>
            </p:nvSpPr>
            <p:spPr bwMode="auto">
              <a:xfrm>
                <a:off x="4154" y="1071"/>
                <a:ext cx="5"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80" name="Freeform 380"/>
              <p:cNvSpPr>
                <a:spLocks/>
              </p:cNvSpPr>
              <p:nvPr/>
            </p:nvSpPr>
            <p:spPr bwMode="auto">
              <a:xfrm>
                <a:off x="4081" y="1001"/>
                <a:ext cx="34" cy="33"/>
              </a:xfrm>
              <a:custGeom>
                <a:avLst/>
                <a:gdLst/>
                <a:ahLst/>
                <a:cxnLst>
                  <a:cxn ang="0">
                    <a:pos x="14" y="2"/>
                  </a:cxn>
                  <a:cxn ang="0">
                    <a:pos x="14" y="5"/>
                  </a:cxn>
                  <a:cxn ang="0">
                    <a:pos x="0" y="11"/>
                  </a:cxn>
                  <a:cxn ang="0">
                    <a:pos x="0" y="32"/>
                  </a:cxn>
                  <a:cxn ang="0">
                    <a:pos x="21" y="25"/>
                  </a:cxn>
                  <a:cxn ang="0">
                    <a:pos x="21" y="18"/>
                  </a:cxn>
                  <a:cxn ang="0">
                    <a:pos x="33" y="15"/>
                  </a:cxn>
                  <a:cxn ang="0">
                    <a:pos x="33" y="9"/>
                  </a:cxn>
                  <a:cxn ang="0">
                    <a:pos x="20" y="12"/>
                  </a:cxn>
                  <a:cxn ang="0">
                    <a:pos x="20" y="0"/>
                  </a:cxn>
                  <a:cxn ang="0">
                    <a:pos x="14" y="2"/>
                  </a:cxn>
                </a:cxnLst>
                <a:rect l="0" t="0" r="r" b="b"/>
                <a:pathLst>
                  <a:path w="34" h="33">
                    <a:moveTo>
                      <a:pt x="14" y="2"/>
                    </a:moveTo>
                    <a:lnTo>
                      <a:pt x="14" y="5"/>
                    </a:lnTo>
                    <a:lnTo>
                      <a:pt x="0" y="11"/>
                    </a:lnTo>
                    <a:lnTo>
                      <a:pt x="0" y="32"/>
                    </a:lnTo>
                    <a:lnTo>
                      <a:pt x="21" y="25"/>
                    </a:lnTo>
                    <a:lnTo>
                      <a:pt x="21" y="18"/>
                    </a:lnTo>
                    <a:lnTo>
                      <a:pt x="33" y="15"/>
                    </a:lnTo>
                    <a:lnTo>
                      <a:pt x="33" y="9"/>
                    </a:lnTo>
                    <a:lnTo>
                      <a:pt x="20" y="12"/>
                    </a:lnTo>
                    <a:lnTo>
                      <a:pt x="20" y="0"/>
                    </a:lnTo>
                    <a:lnTo>
                      <a:pt x="14" y="2"/>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1181" name="Freeform 381"/>
              <p:cNvSpPr>
                <a:spLocks/>
              </p:cNvSpPr>
              <p:nvPr/>
            </p:nvSpPr>
            <p:spPr bwMode="auto">
              <a:xfrm>
                <a:off x="4148" y="1067"/>
                <a:ext cx="7" cy="12"/>
              </a:xfrm>
              <a:custGeom>
                <a:avLst/>
                <a:gdLst/>
                <a:ahLst/>
                <a:cxnLst>
                  <a:cxn ang="0">
                    <a:pos x="6" y="3"/>
                  </a:cxn>
                  <a:cxn ang="0">
                    <a:pos x="6" y="7"/>
                  </a:cxn>
                  <a:cxn ang="0">
                    <a:pos x="3" y="11"/>
                  </a:cxn>
                  <a:cxn ang="0">
                    <a:pos x="0" y="7"/>
                  </a:cxn>
                  <a:cxn ang="0">
                    <a:pos x="0" y="4"/>
                  </a:cxn>
                  <a:cxn ang="0">
                    <a:pos x="3" y="0"/>
                  </a:cxn>
                  <a:cxn ang="0">
                    <a:pos x="6" y="3"/>
                  </a:cxn>
                </a:cxnLst>
                <a:rect l="0" t="0" r="r" b="b"/>
                <a:pathLst>
                  <a:path w="7" h="12">
                    <a:moveTo>
                      <a:pt x="6" y="3"/>
                    </a:moveTo>
                    <a:lnTo>
                      <a:pt x="6" y="7"/>
                    </a:lnTo>
                    <a:lnTo>
                      <a:pt x="3" y="11"/>
                    </a:lnTo>
                    <a:lnTo>
                      <a:pt x="0" y="7"/>
                    </a:lnTo>
                    <a:lnTo>
                      <a:pt x="0" y="4"/>
                    </a:lnTo>
                    <a:lnTo>
                      <a:pt x="3" y="0"/>
                    </a:lnTo>
                    <a:lnTo>
                      <a:pt x="6"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82" name="Freeform 382"/>
              <p:cNvSpPr>
                <a:spLocks/>
              </p:cNvSpPr>
              <p:nvPr/>
            </p:nvSpPr>
            <p:spPr bwMode="auto">
              <a:xfrm>
                <a:off x="4151" y="1037"/>
                <a:ext cx="9" cy="5"/>
              </a:xfrm>
              <a:custGeom>
                <a:avLst/>
                <a:gdLst/>
                <a:ahLst/>
                <a:cxnLst>
                  <a:cxn ang="0">
                    <a:pos x="0" y="0"/>
                  </a:cxn>
                  <a:cxn ang="0">
                    <a:pos x="4" y="0"/>
                  </a:cxn>
                  <a:cxn ang="0">
                    <a:pos x="8" y="4"/>
                  </a:cxn>
                  <a:cxn ang="0">
                    <a:pos x="0" y="4"/>
                  </a:cxn>
                  <a:cxn ang="0">
                    <a:pos x="0" y="0"/>
                  </a:cxn>
                </a:cxnLst>
                <a:rect l="0" t="0" r="r" b="b"/>
                <a:pathLst>
                  <a:path w="9" h="5">
                    <a:moveTo>
                      <a:pt x="0" y="0"/>
                    </a:moveTo>
                    <a:lnTo>
                      <a:pt x="4" y="0"/>
                    </a:lnTo>
                    <a:lnTo>
                      <a:pt x="8" y="4"/>
                    </a:lnTo>
                    <a:lnTo>
                      <a:pt x="0" y="4"/>
                    </a:lnTo>
                    <a:lnTo>
                      <a:pt x="0"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83" name="Freeform 383"/>
              <p:cNvSpPr>
                <a:spLocks/>
              </p:cNvSpPr>
              <p:nvPr/>
            </p:nvSpPr>
            <p:spPr bwMode="auto">
              <a:xfrm>
                <a:off x="4151" y="1045"/>
                <a:ext cx="9" cy="4"/>
              </a:xfrm>
              <a:custGeom>
                <a:avLst/>
                <a:gdLst/>
                <a:ahLst/>
                <a:cxnLst>
                  <a:cxn ang="0">
                    <a:pos x="0" y="3"/>
                  </a:cxn>
                  <a:cxn ang="0">
                    <a:pos x="4" y="3"/>
                  </a:cxn>
                  <a:cxn ang="0">
                    <a:pos x="8" y="0"/>
                  </a:cxn>
                  <a:cxn ang="0">
                    <a:pos x="0" y="0"/>
                  </a:cxn>
                  <a:cxn ang="0">
                    <a:pos x="0" y="3"/>
                  </a:cxn>
                </a:cxnLst>
                <a:rect l="0" t="0" r="r" b="b"/>
                <a:pathLst>
                  <a:path w="9" h="4">
                    <a:moveTo>
                      <a:pt x="0" y="3"/>
                    </a:moveTo>
                    <a:lnTo>
                      <a:pt x="4" y="3"/>
                    </a:lnTo>
                    <a:lnTo>
                      <a:pt x="8" y="0"/>
                    </a:lnTo>
                    <a:lnTo>
                      <a:pt x="0" y="0"/>
                    </a:lnTo>
                    <a:lnTo>
                      <a:pt x="0" y="3"/>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84" name="Rectangle 384"/>
              <p:cNvSpPr>
                <a:spLocks noChangeArrowheads="1"/>
              </p:cNvSpPr>
              <p:nvPr/>
            </p:nvSpPr>
            <p:spPr bwMode="auto">
              <a:xfrm>
                <a:off x="4154" y="1041"/>
                <a:ext cx="5"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85" name="Freeform 385"/>
              <p:cNvSpPr>
                <a:spLocks/>
              </p:cNvSpPr>
              <p:nvPr/>
            </p:nvSpPr>
            <p:spPr bwMode="auto">
              <a:xfrm>
                <a:off x="4148" y="1038"/>
                <a:ext cx="7" cy="11"/>
              </a:xfrm>
              <a:custGeom>
                <a:avLst/>
                <a:gdLst/>
                <a:ahLst/>
                <a:cxnLst>
                  <a:cxn ang="0">
                    <a:pos x="6" y="3"/>
                  </a:cxn>
                  <a:cxn ang="0">
                    <a:pos x="6" y="6"/>
                  </a:cxn>
                  <a:cxn ang="0">
                    <a:pos x="3" y="10"/>
                  </a:cxn>
                  <a:cxn ang="0">
                    <a:pos x="0" y="6"/>
                  </a:cxn>
                  <a:cxn ang="0">
                    <a:pos x="0" y="3"/>
                  </a:cxn>
                  <a:cxn ang="0">
                    <a:pos x="3" y="0"/>
                  </a:cxn>
                  <a:cxn ang="0">
                    <a:pos x="6" y="3"/>
                  </a:cxn>
                </a:cxnLst>
                <a:rect l="0" t="0" r="r" b="b"/>
                <a:pathLst>
                  <a:path w="7" h="11">
                    <a:moveTo>
                      <a:pt x="6" y="3"/>
                    </a:moveTo>
                    <a:lnTo>
                      <a:pt x="6" y="6"/>
                    </a:lnTo>
                    <a:lnTo>
                      <a:pt x="3" y="10"/>
                    </a:lnTo>
                    <a:lnTo>
                      <a:pt x="0" y="6"/>
                    </a:lnTo>
                    <a:lnTo>
                      <a:pt x="0" y="3"/>
                    </a:lnTo>
                    <a:lnTo>
                      <a:pt x="3" y="0"/>
                    </a:lnTo>
                    <a:lnTo>
                      <a:pt x="6"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186" name="Oval 386"/>
              <p:cNvSpPr>
                <a:spLocks noChangeArrowheads="1"/>
              </p:cNvSpPr>
              <p:nvPr/>
            </p:nvSpPr>
            <p:spPr bwMode="auto">
              <a:xfrm>
                <a:off x="4140" y="1014"/>
                <a:ext cx="76" cy="24"/>
              </a:xfrm>
              <a:prstGeom prst="ellipse">
                <a:avLst/>
              </a:prstGeom>
              <a:gradFill rotWithShape="0">
                <a:gsLst>
                  <a:gs pos="0">
                    <a:srgbClr val="DADADA">
                      <a:gamma/>
                      <a:shade val="69804"/>
                      <a:invGamma/>
                    </a:srgbClr>
                  </a:gs>
                  <a:gs pos="100000">
                    <a:srgbClr val="DADADA"/>
                  </a:gs>
                </a:gsLst>
                <a:lin ang="0" scaled="1"/>
              </a:gradFill>
              <a:ln w="12700">
                <a:noFill/>
                <a:round/>
                <a:headEnd/>
                <a:tailEnd/>
              </a:ln>
              <a:effectLst/>
            </p:spPr>
            <p:txBody>
              <a:bodyPr wrap="none" anchor="ctr"/>
              <a:lstStyle/>
              <a:p>
                <a:endParaRPr lang="zh-CN" altLang="en-US"/>
              </a:p>
            </p:txBody>
          </p:sp>
          <p:grpSp>
            <p:nvGrpSpPr>
              <p:cNvPr id="4301279" name="Group 387"/>
              <p:cNvGrpSpPr>
                <a:grpSpLocks/>
              </p:cNvGrpSpPr>
              <p:nvPr/>
            </p:nvGrpSpPr>
            <p:grpSpPr bwMode="auto">
              <a:xfrm>
                <a:off x="4196" y="1037"/>
                <a:ext cx="11" cy="12"/>
                <a:chOff x="4196" y="1037"/>
                <a:chExt cx="11" cy="12"/>
              </a:xfrm>
            </p:grpSpPr>
            <p:sp>
              <p:nvSpPr>
                <p:cNvPr id="4301188" name="Freeform 388"/>
                <p:cNvSpPr>
                  <a:spLocks/>
                </p:cNvSpPr>
                <p:nvPr/>
              </p:nvSpPr>
              <p:spPr bwMode="auto">
                <a:xfrm>
                  <a:off x="4196" y="1037"/>
                  <a:ext cx="8" cy="4"/>
                </a:xfrm>
                <a:custGeom>
                  <a:avLst/>
                  <a:gdLst/>
                  <a:ahLst/>
                  <a:cxnLst>
                    <a:cxn ang="0">
                      <a:pos x="7" y="0"/>
                    </a:cxn>
                    <a:cxn ang="0">
                      <a:pos x="3" y="0"/>
                    </a:cxn>
                    <a:cxn ang="0">
                      <a:pos x="0" y="3"/>
                    </a:cxn>
                    <a:cxn ang="0">
                      <a:pos x="7" y="3"/>
                    </a:cxn>
                    <a:cxn ang="0">
                      <a:pos x="7" y="0"/>
                    </a:cxn>
                  </a:cxnLst>
                  <a:rect l="0" t="0" r="r" b="b"/>
                  <a:pathLst>
                    <a:path w="8" h="4">
                      <a:moveTo>
                        <a:pt x="7" y="0"/>
                      </a:moveTo>
                      <a:lnTo>
                        <a:pt x="3" y="0"/>
                      </a:lnTo>
                      <a:lnTo>
                        <a:pt x="0" y="3"/>
                      </a:lnTo>
                      <a:lnTo>
                        <a:pt x="7" y="3"/>
                      </a:lnTo>
                      <a:lnTo>
                        <a:pt x="7"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189" name="Freeform 389"/>
                <p:cNvSpPr>
                  <a:spLocks/>
                </p:cNvSpPr>
                <p:nvPr/>
              </p:nvSpPr>
              <p:spPr bwMode="auto">
                <a:xfrm>
                  <a:off x="4196" y="1044"/>
                  <a:ext cx="8" cy="5"/>
                </a:xfrm>
                <a:custGeom>
                  <a:avLst/>
                  <a:gdLst/>
                  <a:ahLst/>
                  <a:cxnLst>
                    <a:cxn ang="0">
                      <a:pos x="7" y="4"/>
                    </a:cxn>
                    <a:cxn ang="0">
                      <a:pos x="3" y="4"/>
                    </a:cxn>
                    <a:cxn ang="0">
                      <a:pos x="0" y="0"/>
                    </a:cxn>
                    <a:cxn ang="0">
                      <a:pos x="7" y="0"/>
                    </a:cxn>
                    <a:cxn ang="0">
                      <a:pos x="7" y="4"/>
                    </a:cxn>
                  </a:cxnLst>
                  <a:rect l="0" t="0" r="r" b="b"/>
                  <a:pathLst>
                    <a:path w="8" h="5">
                      <a:moveTo>
                        <a:pt x="7" y="4"/>
                      </a:moveTo>
                      <a:lnTo>
                        <a:pt x="3" y="4"/>
                      </a:lnTo>
                      <a:lnTo>
                        <a:pt x="0" y="0"/>
                      </a:lnTo>
                      <a:lnTo>
                        <a:pt x="7" y="0"/>
                      </a:lnTo>
                      <a:lnTo>
                        <a:pt x="7" y="4"/>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190" name="Rectangle 390"/>
                <p:cNvSpPr>
                  <a:spLocks noChangeArrowheads="1"/>
                </p:cNvSpPr>
                <p:nvPr/>
              </p:nvSpPr>
              <p:spPr bwMode="auto">
                <a:xfrm>
                  <a:off x="4196" y="1040"/>
                  <a:ext cx="5"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191" name="Freeform 391"/>
                <p:cNvSpPr>
                  <a:spLocks/>
                </p:cNvSpPr>
                <p:nvPr/>
              </p:nvSpPr>
              <p:spPr bwMode="auto">
                <a:xfrm>
                  <a:off x="4201" y="1037"/>
                  <a:ext cx="6" cy="12"/>
                </a:xfrm>
                <a:custGeom>
                  <a:avLst/>
                  <a:gdLst/>
                  <a:ahLst/>
                  <a:cxnLst>
                    <a:cxn ang="0">
                      <a:pos x="0" y="3"/>
                    </a:cxn>
                    <a:cxn ang="0">
                      <a:pos x="0" y="7"/>
                    </a:cxn>
                    <a:cxn ang="0">
                      <a:pos x="2" y="11"/>
                    </a:cxn>
                    <a:cxn ang="0">
                      <a:pos x="5" y="7"/>
                    </a:cxn>
                    <a:cxn ang="0">
                      <a:pos x="5" y="4"/>
                    </a:cxn>
                    <a:cxn ang="0">
                      <a:pos x="3" y="0"/>
                    </a:cxn>
                    <a:cxn ang="0">
                      <a:pos x="0" y="3"/>
                    </a:cxn>
                  </a:cxnLst>
                  <a:rect l="0" t="0" r="r" b="b"/>
                  <a:pathLst>
                    <a:path w="6" h="12">
                      <a:moveTo>
                        <a:pt x="0" y="3"/>
                      </a:moveTo>
                      <a:lnTo>
                        <a:pt x="0" y="7"/>
                      </a:lnTo>
                      <a:lnTo>
                        <a:pt x="2" y="11"/>
                      </a:lnTo>
                      <a:lnTo>
                        <a:pt x="5" y="7"/>
                      </a:lnTo>
                      <a:lnTo>
                        <a:pt x="5" y="4"/>
                      </a:lnTo>
                      <a:lnTo>
                        <a:pt x="3" y="0"/>
                      </a:lnTo>
                      <a:lnTo>
                        <a:pt x="0"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grpSp>
          <p:sp>
            <p:nvSpPr>
              <p:cNvPr id="4301192" name="AutoShape 392"/>
              <p:cNvSpPr>
                <a:spLocks noChangeArrowheads="1"/>
              </p:cNvSpPr>
              <p:nvPr/>
            </p:nvSpPr>
            <p:spPr bwMode="auto">
              <a:xfrm rot="20400000">
                <a:off x="4117" y="1076"/>
                <a:ext cx="36" cy="2"/>
              </a:xfrm>
              <a:prstGeom prst="roundRect">
                <a:avLst>
                  <a:gd name="adj" fmla="val 38884"/>
                </a:avLst>
              </a:prstGeom>
              <a:solidFill>
                <a:srgbClr val="919191"/>
              </a:solidFill>
              <a:ln w="12700">
                <a:noFill/>
                <a:round/>
                <a:headEnd/>
                <a:tailEnd/>
              </a:ln>
              <a:effectLst/>
            </p:spPr>
            <p:txBody>
              <a:bodyPr wrap="none" anchor="ctr"/>
              <a:lstStyle/>
              <a:p>
                <a:endParaRPr lang="zh-CN" altLang="en-US"/>
              </a:p>
            </p:txBody>
          </p:sp>
          <p:sp>
            <p:nvSpPr>
              <p:cNvPr id="4301193" name="AutoShape 393"/>
              <p:cNvSpPr>
                <a:spLocks noChangeArrowheads="1"/>
              </p:cNvSpPr>
              <p:nvPr/>
            </p:nvSpPr>
            <p:spPr bwMode="auto">
              <a:xfrm rot="20400000">
                <a:off x="4140" y="1043"/>
                <a:ext cx="13" cy="3"/>
              </a:xfrm>
              <a:prstGeom prst="roundRect">
                <a:avLst>
                  <a:gd name="adj" fmla="val 49995"/>
                </a:avLst>
              </a:prstGeom>
              <a:solidFill>
                <a:srgbClr val="919191"/>
              </a:solidFill>
              <a:ln w="12700">
                <a:noFill/>
                <a:round/>
                <a:headEnd/>
                <a:tailEnd/>
              </a:ln>
              <a:effectLst/>
            </p:spPr>
            <p:txBody>
              <a:bodyPr wrap="none" anchor="ctr"/>
              <a:lstStyle/>
              <a:p>
                <a:endParaRPr lang="zh-CN" altLang="en-US"/>
              </a:p>
            </p:txBody>
          </p:sp>
          <p:sp>
            <p:nvSpPr>
              <p:cNvPr id="4301194" name="AutoShape 394"/>
              <p:cNvSpPr>
                <a:spLocks noChangeArrowheads="1"/>
              </p:cNvSpPr>
              <p:nvPr/>
            </p:nvSpPr>
            <p:spPr bwMode="auto">
              <a:xfrm rot="12000000" flipH="1">
                <a:off x="4133" y="1019"/>
                <a:ext cx="24" cy="3"/>
              </a:xfrm>
              <a:prstGeom prst="roundRect">
                <a:avLst>
                  <a:gd name="adj" fmla="val 16667"/>
                </a:avLst>
              </a:prstGeom>
              <a:solidFill>
                <a:schemeClr val="tx2"/>
              </a:solidFill>
              <a:ln w="12700">
                <a:noFill/>
                <a:round/>
                <a:headEnd/>
                <a:tailEnd/>
              </a:ln>
              <a:effectLst/>
            </p:spPr>
            <p:txBody>
              <a:bodyPr wrap="none" anchor="ctr"/>
              <a:lstStyle/>
              <a:p>
                <a:endParaRPr lang="zh-CN" altLang="en-US"/>
              </a:p>
            </p:txBody>
          </p:sp>
          <p:sp>
            <p:nvSpPr>
              <p:cNvPr id="4301195" name="AutoShape 395"/>
              <p:cNvSpPr>
                <a:spLocks noChangeArrowheads="1"/>
              </p:cNvSpPr>
              <p:nvPr/>
            </p:nvSpPr>
            <p:spPr bwMode="auto">
              <a:xfrm rot="1200000" flipH="1">
                <a:off x="4202" y="1043"/>
                <a:ext cx="25" cy="4"/>
              </a:xfrm>
              <a:prstGeom prst="roundRect">
                <a:avLst>
                  <a:gd name="adj" fmla="val 49995"/>
                </a:avLst>
              </a:prstGeom>
              <a:solidFill>
                <a:srgbClr val="676767"/>
              </a:solidFill>
              <a:ln w="12700">
                <a:noFill/>
                <a:round/>
                <a:headEnd/>
                <a:tailEnd/>
              </a:ln>
              <a:effectLst/>
            </p:spPr>
            <p:txBody>
              <a:bodyPr wrap="none" anchor="ctr"/>
              <a:lstStyle/>
              <a:p>
                <a:endParaRPr lang="zh-CN" altLang="en-US"/>
              </a:p>
            </p:txBody>
          </p:sp>
          <p:sp>
            <p:nvSpPr>
              <p:cNvPr id="4301196" name="Freeform 396"/>
              <p:cNvSpPr>
                <a:spLocks/>
              </p:cNvSpPr>
              <p:nvPr/>
            </p:nvSpPr>
            <p:spPr bwMode="auto">
              <a:xfrm>
                <a:off x="4117" y="1007"/>
                <a:ext cx="43" cy="102"/>
              </a:xfrm>
              <a:custGeom>
                <a:avLst/>
                <a:gdLst/>
                <a:ahLst/>
                <a:cxnLst>
                  <a:cxn ang="0">
                    <a:pos x="0" y="98"/>
                  </a:cxn>
                  <a:cxn ang="0">
                    <a:pos x="0" y="60"/>
                  </a:cxn>
                  <a:cxn ang="0">
                    <a:pos x="24" y="3"/>
                  </a:cxn>
                  <a:cxn ang="0">
                    <a:pos x="29" y="0"/>
                  </a:cxn>
                  <a:cxn ang="0">
                    <a:pos x="42" y="4"/>
                  </a:cxn>
                  <a:cxn ang="0">
                    <a:pos x="0" y="101"/>
                  </a:cxn>
                  <a:cxn ang="0">
                    <a:pos x="0" y="98"/>
                  </a:cxn>
                </a:cxnLst>
                <a:rect l="0" t="0" r="r" b="b"/>
                <a:pathLst>
                  <a:path w="43" h="102">
                    <a:moveTo>
                      <a:pt x="0" y="98"/>
                    </a:moveTo>
                    <a:lnTo>
                      <a:pt x="0" y="60"/>
                    </a:lnTo>
                    <a:lnTo>
                      <a:pt x="24" y="3"/>
                    </a:lnTo>
                    <a:lnTo>
                      <a:pt x="29" y="0"/>
                    </a:lnTo>
                    <a:lnTo>
                      <a:pt x="42" y="4"/>
                    </a:lnTo>
                    <a:lnTo>
                      <a:pt x="0" y="101"/>
                    </a:lnTo>
                    <a:lnTo>
                      <a:pt x="0" y="98"/>
                    </a:lnTo>
                  </a:path>
                </a:pathLst>
              </a:custGeom>
              <a:gradFill rotWithShape="0">
                <a:gsLst>
                  <a:gs pos="0">
                    <a:srgbClr val="919191"/>
                  </a:gs>
                  <a:gs pos="100000">
                    <a:srgbClr val="919191">
                      <a:gamma/>
                      <a:shade val="89804"/>
                      <a:invGamma/>
                    </a:srgbClr>
                  </a:gs>
                </a:gsLst>
                <a:lin ang="0" scaled="1"/>
              </a:gradFill>
              <a:ln w="12700" cap="rnd" cmpd="sng">
                <a:noFill/>
                <a:prstDash val="solid"/>
                <a:round/>
                <a:headEnd type="none" w="med" len="med"/>
                <a:tailEnd type="none" w="med" len="med"/>
              </a:ln>
              <a:effectLst/>
            </p:spPr>
            <p:txBody>
              <a:bodyPr/>
              <a:lstStyle/>
              <a:p>
                <a:endParaRPr lang="zh-CN" altLang="en-US"/>
              </a:p>
            </p:txBody>
          </p:sp>
          <p:sp>
            <p:nvSpPr>
              <p:cNvPr id="4301197" name="AutoShape 397"/>
              <p:cNvSpPr>
                <a:spLocks noChangeArrowheads="1"/>
              </p:cNvSpPr>
              <p:nvPr/>
            </p:nvSpPr>
            <p:spPr bwMode="auto">
              <a:xfrm rot="1200000" flipH="1">
                <a:off x="4202" y="1074"/>
                <a:ext cx="25" cy="2"/>
              </a:xfrm>
              <a:prstGeom prst="roundRect">
                <a:avLst>
                  <a:gd name="adj" fmla="val 49995"/>
                </a:avLst>
              </a:prstGeom>
              <a:solidFill>
                <a:srgbClr val="676767"/>
              </a:solidFill>
              <a:ln w="12700">
                <a:noFill/>
                <a:round/>
                <a:headEnd/>
                <a:tailEnd/>
              </a:ln>
              <a:effectLst/>
            </p:spPr>
            <p:txBody>
              <a:bodyPr wrap="none" anchor="ctr"/>
              <a:lstStyle/>
              <a:p>
                <a:endParaRPr lang="zh-CN" altLang="en-US"/>
              </a:p>
            </p:txBody>
          </p:sp>
          <p:sp>
            <p:nvSpPr>
              <p:cNvPr id="4301198" name="AutoShape 398"/>
              <p:cNvSpPr>
                <a:spLocks noChangeArrowheads="1"/>
              </p:cNvSpPr>
              <p:nvPr/>
            </p:nvSpPr>
            <p:spPr bwMode="auto">
              <a:xfrm rot="9600000">
                <a:off x="4213" y="1018"/>
                <a:ext cx="14" cy="3"/>
              </a:xfrm>
              <a:prstGeom prst="roundRect">
                <a:avLst>
                  <a:gd name="adj" fmla="val 16667"/>
                </a:avLst>
              </a:prstGeom>
              <a:solidFill>
                <a:srgbClr val="676767"/>
              </a:solidFill>
              <a:ln w="12700">
                <a:noFill/>
                <a:round/>
                <a:headEnd/>
                <a:tailEnd/>
              </a:ln>
              <a:effectLst/>
            </p:spPr>
            <p:txBody>
              <a:bodyPr wrap="none" anchor="ctr"/>
              <a:lstStyle/>
              <a:p>
                <a:endParaRPr lang="zh-CN" altLang="en-US"/>
              </a:p>
            </p:txBody>
          </p:sp>
          <p:sp>
            <p:nvSpPr>
              <p:cNvPr id="4301199" name="Freeform 399"/>
              <p:cNvSpPr>
                <a:spLocks/>
              </p:cNvSpPr>
              <p:nvPr/>
            </p:nvSpPr>
            <p:spPr bwMode="auto">
              <a:xfrm>
                <a:off x="4188" y="1008"/>
                <a:ext cx="56" cy="123"/>
              </a:xfrm>
              <a:custGeom>
                <a:avLst/>
                <a:gdLst/>
                <a:ahLst/>
                <a:cxnLst>
                  <a:cxn ang="0">
                    <a:pos x="55" y="0"/>
                  </a:cxn>
                  <a:cxn ang="0">
                    <a:pos x="55" y="36"/>
                  </a:cxn>
                  <a:cxn ang="0">
                    <a:pos x="20" y="118"/>
                  </a:cxn>
                  <a:cxn ang="0">
                    <a:pos x="18" y="120"/>
                  </a:cxn>
                  <a:cxn ang="0">
                    <a:pos x="10" y="122"/>
                  </a:cxn>
                  <a:cxn ang="0">
                    <a:pos x="0" y="120"/>
                  </a:cxn>
                  <a:cxn ang="0">
                    <a:pos x="55" y="0"/>
                  </a:cxn>
                </a:cxnLst>
                <a:rect l="0" t="0" r="r" b="b"/>
                <a:pathLst>
                  <a:path w="56" h="123">
                    <a:moveTo>
                      <a:pt x="55" y="0"/>
                    </a:moveTo>
                    <a:lnTo>
                      <a:pt x="55" y="36"/>
                    </a:lnTo>
                    <a:lnTo>
                      <a:pt x="20" y="118"/>
                    </a:lnTo>
                    <a:lnTo>
                      <a:pt x="18" y="120"/>
                    </a:lnTo>
                    <a:lnTo>
                      <a:pt x="10" y="122"/>
                    </a:lnTo>
                    <a:lnTo>
                      <a:pt x="0" y="120"/>
                    </a:lnTo>
                    <a:lnTo>
                      <a:pt x="55" y="0"/>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grpSp>
            <p:nvGrpSpPr>
              <p:cNvPr id="4301283" name="Group 400"/>
              <p:cNvGrpSpPr>
                <a:grpSpLocks/>
              </p:cNvGrpSpPr>
              <p:nvPr/>
            </p:nvGrpSpPr>
            <p:grpSpPr bwMode="auto">
              <a:xfrm>
                <a:off x="4154" y="1019"/>
                <a:ext cx="12" cy="12"/>
                <a:chOff x="4154" y="1019"/>
                <a:chExt cx="12" cy="12"/>
              </a:xfrm>
            </p:grpSpPr>
            <p:sp>
              <p:nvSpPr>
                <p:cNvPr id="4301201" name="Freeform 401"/>
                <p:cNvSpPr>
                  <a:spLocks/>
                </p:cNvSpPr>
                <p:nvPr/>
              </p:nvSpPr>
              <p:spPr bwMode="auto">
                <a:xfrm>
                  <a:off x="4154" y="1019"/>
                  <a:ext cx="9" cy="4"/>
                </a:xfrm>
                <a:custGeom>
                  <a:avLst/>
                  <a:gdLst/>
                  <a:ahLst/>
                  <a:cxnLst>
                    <a:cxn ang="0">
                      <a:pos x="8" y="0"/>
                    </a:cxn>
                    <a:cxn ang="0">
                      <a:pos x="4" y="0"/>
                    </a:cxn>
                    <a:cxn ang="0">
                      <a:pos x="0" y="3"/>
                    </a:cxn>
                    <a:cxn ang="0">
                      <a:pos x="8" y="3"/>
                    </a:cxn>
                    <a:cxn ang="0">
                      <a:pos x="8" y="0"/>
                    </a:cxn>
                  </a:cxnLst>
                  <a:rect l="0" t="0" r="r" b="b"/>
                  <a:pathLst>
                    <a:path w="9" h="4">
                      <a:moveTo>
                        <a:pt x="8" y="0"/>
                      </a:moveTo>
                      <a:lnTo>
                        <a:pt x="4" y="0"/>
                      </a:lnTo>
                      <a:lnTo>
                        <a:pt x="0" y="3"/>
                      </a:lnTo>
                      <a:lnTo>
                        <a:pt x="8" y="3"/>
                      </a:lnTo>
                      <a:lnTo>
                        <a:pt x="8"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202" name="Freeform 402"/>
                <p:cNvSpPr>
                  <a:spLocks/>
                </p:cNvSpPr>
                <p:nvPr/>
              </p:nvSpPr>
              <p:spPr bwMode="auto">
                <a:xfrm>
                  <a:off x="4154" y="1026"/>
                  <a:ext cx="9" cy="5"/>
                </a:xfrm>
                <a:custGeom>
                  <a:avLst/>
                  <a:gdLst/>
                  <a:ahLst/>
                  <a:cxnLst>
                    <a:cxn ang="0">
                      <a:pos x="8" y="4"/>
                    </a:cxn>
                    <a:cxn ang="0">
                      <a:pos x="4" y="4"/>
                    </a:cxn>
                    <a:cxn ang="0">
                      <a:pos x="0" y="0"/>
                    </a:cxn>
                    <a:cxn ang="0">
                      <a:pos x="8" y="0"/>
                    </a:cxn>
                    <a:cxn ang="0">
                      <a:pos x="8" y="4"/>
                    </a:cxn>
                  </a:cxnLst>
                  <a:rect l="0" t="0" r="r" b="b"/>
                  <a:pathLst>
                    <a:path w="9" h="5">
                      <a:moveTo>
                        <a:pt x="8" y="4"/>
                      </a:moveTo>
                      <a:lnTo>
                        <a:pt x="4" y="4"/>
                      </a:lnTo>
                      <a:lnTo>
                        <a:pt x="0" y="0"/>
                      </a:lnTo>
                      <a:lnTo>
                        <a:pt x="8" y="0"/>
                      </a:lnTo>
                      <a:lnTo>
                        <a:pt x="8" y="4"/>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203" name="Rectangle 403"/>
                <p:cNvSpPr>
                  <a:spLocks noChangeArrowheads="1"/>
                </p:cNvSpPr>
                <p:nvPr/>
              </p:nvSpPr>
              <p:spPr bwMode="auto">
                <a:xfrm>
                  <a:off x="4154" y="1022"/>
                  <a:ext cx="5"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204" name="Freeform 404"/>
                <p:cNvSpPr>
                  <a:spLocks/>
                </p:cNvSpPr>
                <p:nvPr/>
              </p:nvSpPr>
              <p:spPr bwMode="auto">
                <a:xfrm>
                  <a:off x="4159" y="1020"/>
                  <a:ext cx="7" cy="11"/>
                </a:xfrm>
                <a:custGeom>
                  <a:avLst/>
                  <a:gdLst/>
                  <a:ahLst/>
                  <a:cxnLst>
                    <a:cxn ang="0">
                      <a:pos x="0" y="3"/>
                    </a:cxn>
                    <a:cxn ang="0">
                      <a:pos x="0" y="6"/>
                    </a:cxn>
                    <a:cxn ang="0">
                      <a:pos x="3" y="10"/>
                    </a:cxn>
                    <a:cxn ang="0">
                      <a:pos x="6" y="6"/>
                    </a:cxn>
                    <a:cxn ang="0">
                      <a:pos x="6" y="3"/>
                    </a:cxn>
                    <a:cxn ang="0">
                      <a:pos x="3" y="0"/>
                    </a:cxn>
                    <a:cxn ang="0">
                      <a:pos x="0" y="3"/>
                    </a:cxn>
                  </a:cxnLst>
                  <a:rect l="0" t="0" r="r" b="b"/>
                  <a:pathLst>
                    <a:path w="7" h="11">
                      <a:moveTo>
                        <a:pt x="0" y="3"/>
                      </a:moveTo>
                      <a:lnTo>
                        <a:pt x="0" y="6"/>
                      </a:lnTo>
                      <a:lnTo>
                        <a:pt x="3" y="10"/>
                      </a:lnTo>
                      <a:lnTo>
                        <a:pt x="6" y="6"/>
                      </a:lnTo>
                      <a:lnTo>
                        <a:pt x="6" y="3"/>
                      </a:lnTo>
                      <a:lnTo>
                        <a:pt x="3" y="0"/>
                      </a:lnTo>
                      <a:lnTo>
                        <a:pt x="0"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grpSp>
          <p:grpSp>
            <p:nvGrpSpPr>
              <p:cNvPr id="4301287" name="Group 405"/>
              <p:cNvGrpSpPr>
                <a:grpSpLocks/>
              </p:cNvGrpSpPr>
              <p:nvPr/>
            </p:nvGrpSpPr>
            <p:grpSpPr bwMode="auto">
              <a:xfrm>
                <a:off x="4199" y="1019"/>
                <a:ext cx="11" cy="12"/>
                <a:chOff x="4199" y="1019"/>
                <a:chExt cx="11" cy="12"/>
              </a:xfrm>
            </p:grpSpPr>
            <p:sp>
              <p:nvSpPr>
                <p:cNvPr id="4301206" name="Freeform 406"/>
                <p:cNvSpPr>
                  <a:spLocks/>
                </p:cNvSpPr>
                <p:nvPr/>
              </p:nvSpPr>
              <p:spPr bwMode="auto">
                <a:xfrm>
                  <a:off x="4202" y="1019"/>
                  <a:ext cx="8" cy="4"/>
                </a:xfrm>
                <a:custGeom>
                  <a:avLst/>
                  <a:gdLst/>
                  <a:ahLst/>
                  <a:cxnLst>
                    <a:cxn ang="0">
                      <a:pos x="0" y="0"/>
                    </a:cxn>
                    <a:cxn ang="0">
                      <a:pos x="4" y="0"/>
                    </a:cxn>
                    <a:cxn ang="0">
                      <a:pos x="7" y="3"/>
                    </a:cxn>
                    <a:cxn ang="0">
                      <a:pos x="0" y="3"/>
                    </a:cxn>
                    <a:cxn ang="0">
                      <a:pos x="0" y="0"/>
                    </a:cxn>
                  </a:cxnLst>
                  <a:rect l="0" t="0" r="r" b="b"/>
                  <a:pathLst>
                    <a:path w="8" h="4">
                      <a:moveTo>
                        <a:pt x="0" y="0"/>
                      </a:moveTo>
                      <a:lnTo>
                        <a:pt x="4" y="0"/>
                      </a:lnTo>
                      <a:lnTo>
                        <a:pt x="7" y="3"/>
                      </a:lnTo>
                      <a:lnTo>
                        <a:pt x="0" y="3"/>
                      </a:lnTo>
                      <a:lnTo>
                        <a:pt x="0"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207" name="Freeform 407"/>
                <p:cNvSpPr>
                  <a:spLocks/>
                </p:cNvSpPr>
                <p:nvPr/>
              </p:nvSpPr>
              <p:spPr bwMode="auto">
                <a:xfrm>
                  <a:off x="4202" y="1026"/>
                  <a:ext cx="8" cy="5"/>
                </a:xfrm>
                <a:custGeom>
                  <a:avLst/>
                  <a:gdLst/>
                  <a:ahLst/>
                  <a:cxnLst>
                    <a:cxn ang="0">
                      <a:pos x="0" y="4"/>
                    </a:cxn>
                    <a:cxn ang="0">
                      <a:pos x="4" y="4"/>
                    </a:cxn>
                    <a:cxn ang="0">
                      <a:pos x="7" y="0"/>
                    </a:cxn>
                    <a:cxn ang="0">
                      <a:pos x="0" y="0"/>
                    </a:cxn>
                    <a:cxn ang="0">
                      <a:pos x="0" y="4"/>
                    </a:cxn>
                  </a:cxnLst>
                  <a:rect l="0" t="0" r="r" b="b"/>
                  <a:pathLst>
                    <a:path w="8" h="5">
                      <a:moveTo>
                        <a:pt x="0" y="4"/>
                      </a:moveTo>
                      <a:lnTo>
                        <a:pt x="4" y="4"/>
                      </a:lnTo>
                      <a:lnTo>
                        <a:pt x="7" y="0"/>
                      </a:lnTo>
                      <a:lnTo>
                        <a:pt x="0" y="0"/>
                      </a:lnTo>
                      <a:lnTo>
                        <a:pt x="0" y="4"/>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208" name="Rectangle 408"/>
                <p:cNvSpPr>
                  <a:spLocks noChangeArrowheads="1"/>
                </p:cNvSpPr>
                <p:nvPr/>
              </p:nvSpPr>
              <p:spPr bwMode="auto">
                <a:xfrm>
                  <a:off x="4204" y="1022"/>
                  <a:ext cx="5" cy="4"/>
                </a:xfrm>
                <a:prstGeom prst="rect">
                  <a:avLst/>
                </a:prstGeom>
                <a:solidFill>
                  <a:srgbClr val="919191"/>
                </a:solidFill>
                <a:ln w="12700">
                  <a:noFill/>
                  <a:miter lim="800000"/>
                  <a:headEnd/>
                  <a:tailEnd/>
                </a:ln>
                <a:effectLst/>
              </p:spPr>
              <p:txBody>
                <a:bodyPr wrap="none" anchor="ctr"/>
                <a:lstStyle/>
                <a:p>
                  <a:endParaRPr lang="zh-CN" altLang="en-US"/>
                </a:p>
              </p:txBody>
            </p:sp>
            <p:sp>
              <p:nvSpPr>
                <p:cNvPr id="4301209" name="Freeform 409"/>
                <p:cNvSpPr>
                  <a:spLocks/>
                </p:cNvSpPr>
                <p:nvPr/>
              </p:nvSpPr>
              <p:spPr bwMode="auto">
                <a:xfrm>
                  <a:off x="4199" y="1020"/>
                  <a:ext cx="6" cy="11"/>
                </a:xfrm>
                <a:custGeom>
                  <a:avLst/>
                  <a:gdLst/>
                  <a:ahLst/>
                  <a:cxnLst>
                    <a:cxn ang="0">
                      <a:pos x="5" y="3"/>
                    </a:cxn>
                    <a:cxn ang="0">
                      <a:pos x="5" y="6"/>
                    </a:cxn>
                    <a:cxn ang="0">
                      <a:pos x="3" y="10"/>
                    </a:cxn>
                    <a:cxn ang="0">
                      <a:pos x="0" y="6"/>
                    </a:cxn>
                    <a:cxn ang="0">
                      <a:pos x="0" y="3"/>
                    </a:cxn>
                    <a:cxn ang="0">
                      <a:pos x="2" y="0"/>
                    </a:cxn>
                    <a:cxn ang="0">
                      <a:pos x="5" y="3"/>
                    </a:cxn>
                  </a:cxnLst>
                  <a:rect l="0" t="0" r="r" b="b"/>
                  <a:pathLst>
                    <a:path w="6" h="11">
                      <a:moveTo>
                        <a:pt x="5" y="3"/>
                      </a:moveTo>
                      <a:lnTo>
                        <a:pt x="5" y="6"/>
                      </a:lnTo>
                      <a:lnTo>
                        <a:pt x="3" y="10"/>
                      </a:lnTo>
                      <a:lnTo>
                        <a:pt x="0" y="6"/>
                      </a:lnTo>
                      <a:lnTo>
                        <a:pt x="0" y="3"/>
                      </a:lnTo>
                      <a:lnTo>
                        <a:pt x="2" y="0"/>
                      </a:lnTo>
                      <a:lnTo>
                        <a:pt x="5" y="3"/>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grpSp>
          <p:sp>
            <p:nvSpPr>
              <p:cNvPr id="4301210" name="Freeform 410"/>
              <p:cNvSpPr>
                <a:spLocks/>
              </p:cNvSpPr>
              <p:nvPr/>
            </p:nvSpPr>
            <p:spPr bwMode="auto">
              <a:xfrm>
                <a:off x="4083" y="1104"/>
                <a:ext cx="197" cy="192"/>
              </a:xfrm>
              <a:custGeom>
                <a:avLst/>
                <a:gdLst/>
                <a:ahLst/>
                <a:cxnLst>
                  <a:cxn ang="0">
                    <a:pos x="15" y="27"/>
                  </a:cxn>
                  <a:cxn ang="0">
                    <a:pos x="0" y="34"/>
                  </a:cxn>
                  <a:cxn ang="0">
                    <a:pos x="0" y="89"/>
                  </a:cxn>
                  <a:cxn ang="0">
                    <a:pos x="14" y="108"/>
                  </a:cxn>
                  <a:cxn ang="0">
                    <a:pos x="45" y="124"/>
                  </a:cxn>
                  <a:cxn ang="0">
                    <a:pos x="46" y="138"/>
                  </a:cxn>
                  <a:cxn ang="0">
                    <a:pos x="68" y="141"/>
                  </a:cxn>
                  <a:cxn ang="0">
                    <a:pos x="74" y="149"/>
                  </a:cxn>
                  <a:cxn ang="0">
                    <a:pos x="56" y="157"/>
                  </a:cxn>
                  <a:cxn ang="0">
                    <a:pos x="64" y="171"/>
                  </a:cxn>
                  <a:cxn ang="0">
                    <a:pos x="139" y="191"/>
                  </a:cxn>
                  <a:cxn ang="0">
                    <a:pos x="159" y="188"/>
                  </a:cxn>
                  <a:cxn ang="0">
                    <a:pos x="177" y="175"/>
                  </a:cxn>
                  <a:cxn ang="0">
                    <a:pos x="189" y="160"/>
                  </a:cxn>
                  <a:cxn ang="0">
                    <a:pos x="189" y="146"/>
                  </a:cxn>
                  <a:cxn ang="0">
                    <a:pos x="179" y="140"/>
                  </a:cxn>
                  <a:cxn ang="0">
                    <a:pos x="178" y="127"/>
                  </a:cxn>
                  <a:cxn ang="0">
                    <a:pos x="196" y="115"/>
                  </a:cxn>
                  <a:cxn ang="0">
                    <a:pos x="196" y="1"/>
                  </a:cxn>
                  <a:cxn ang="0">
                    <a:pos x="193" y="0"/>
                  </a:cxn>
                  <a:cxn ang="0">
                    <a:pos x="193" y="35"/>
                  </a:cxn>
                  <a:cxn ang="0">
                    <a:pos x="182" y="31"/>
                  </a:cxn>
                  <a:cxn ang="0">
                    <a:pos x="182" y="40"/>
                  </a:cxn>
                  <a:cxn ang="0">
                    <a:pos x="192" y="44"/>
                  </a:cxn>
                  <a:cxn ang="0">
                    <a:pos x="192" y="113"/>
                  </a:cxn>
                  <a:cxn ang="0">
                    <a:pos x="173" y="126"/>
                  </a:cxn>
                  <a:cxn ang="0">
                    <a:pos x="173" y="135"/>
                  </a:cxn>
                  <a:cxn ang="0">
                    <a:pos x="171" y="138"/>
                  </a:cxn>
                  <a:cxn ang="0">
                    <a:pos x="149" y="127"/>
                  </a:cxn>
                  <a:cxn ang="0">
                    <a:pos x="128" y="131"/>
                  </a:cxn>
                  <a:cxn ang="0">
                    <a:pos x="185" y="156"/>
                  </a:cxn>
                  <a:cxn ang="0">
                    <a:pos x="184" y="161"/>
                  </a:cxn>
                  <a:cxn ang="0">
                    <a:pos x="176" y="172"/>
                  </a:cxn>
                  <a:cxn ang="0">
                    <a:pos x="160" y="184"/>
                  </a:cxn>
                  <a:cxn ang="0">
                    <a:pos x="141" y="188"/>
                  </a:cxn>
                  <a:cxn ang="0">
                    <a:pos x="69" y="169"/>
                  </a:cxn>
                  <a:cxn ang="0">
                    <a:pos x="68" y="167"/>
                  </a:cxn>
                  <a:cxn ang="0">
                    <a:pos x="84" y="157"/>
                  </a:cxn>
                  <a:cxn ang="0">
                    <a:pos x="71" y="138"/>
                  </a:cxn>
                  <a:cxn ang="0">
                    <a:pos x="50" y="135"/>
                  </a:cxn>
                  <a:cxn ang="0">
                    <a:pos x="47" y="121"/>
                  </a:cxn>
                  <a:cxn ang="0">
                    <a:pos x="20" y="107"/>
                  </a:cxn>
                  <a:cxn ang="0">
                    <a:pos x="3" y="88"/>
                  </a:cxn>
                  <a:cxn ang="0">
                    <a:pos x="3" y="40"/>
                  </a:cxn>
                  <a:cxn ang="0">
                    <a:pos x="15" y="34"/>
                  </a:cxn>
                  <a:cxn ang="0">
                    <a:pos x="15" y="27"/>
                  </a:cxn>
                </a:cxnLst>
                <a:rect l="0" t="0" r="r" b="b"/>
                <a:pathLst>
                  <a:path w="197" h="192">
                    <a:moveTo>
                      <a:pt x="15" y="27"/>
                    </a:moveTo>
                    <a:lnTo>
                      <a:pt x="0" y="34"/>
                    </a:lnTo>
                    <a:lnTo>
                      <a:pt x="0" y="89"/>
                    </a:lnTo>
                    <a:lnTo>
                      <a:pt x="14" y="108"/>
                    </a:lnTo>
                    <a:lnTo>
                      <a:pt x="45" y="124"/>
                    </a:lnTo>
                    <a:lnTo>
                      <a:pt x="46" y="138"/>
                    </a:lnTo>
                    <a:lnTo>
                      <a:pt x="68" y="141"/>
                    </a:lnTo>
                    <a:lnTo>
                      <a:pt x="74" y="149"/>
                    </a:lnTo>
                    <a:lnTo>
                      <a:pt x="56" y="157"/>
                    </a:lnTo>
                    <a:lnTo>
                      <a:pt x="64" y="171"/>
                    </a:lnTo>
                    <a:lnTo>
                      <a:pt x="139" y="191"/>
                    </a:lnTo>
                    <a:lnTo>
                      <a:pt x="159" y="188"/>
                    </a:lnTo>
                    <a:lnTo>
                      <a:pt x="177" y="175"/>
                    </a:lnTo>
                    <a:lnTo>
                      <a:pt x="189" y="160"/>
                    </a:lnTo>
                    <a:lnTo>
                      <a:pt x="189" y="146"/>
                    </a:lnTo>
                    <a:lnTo>
                      <a:pt x="179" y="140"/>
                    </a:lnTo>
                    <a:lnTo>
                      <a:pt x="178" y="127"/>
                    </a:lnTo>
                    <a:lnTo>
                      <a:pt x="196" y="115"/>
                    </a:lnTo>
                    <a:lnTo>
                      <a:pt x="196" y="1"/>
                    </a:lnTo>
                    <a:lnTo>
                      <a:pt x="193" y="0"/>
                    </a:lnTo>
                    <a:lnTo>
                      <a:pt x="193" y="35"/>
                    </a:lnTo>
                    <a:lnTo>
                      <a:pt x="182" y="31"/>
                    </a:lnTo>
                    <a:lnTo>
                      <a:pt x="182" y="40"/>
                    </a:lnTo>
                    <a:lnTo>
                      <a:pt x="192" y="44"/>
                    </a:lnTo>
                    <a:lnTo>
                      <a:pt x="192" y="113"/>
                    </a:lnTo>
                    <a:lnTo>
                      <a:pt x="173" y="126"/>
                    </a:lnTo>
                    <a:lnTo>
                      <a:pt x="173" y="135"/>
                    </a:lnTo>
                    <a:lnTo>
                      <a:pt x="171" y="138"/>
                    </a:lnTo>
                    <a:lnTo>
                      <a:pt x="149" y="127"/>
                    </a:lnTo>
                    <a:lnTo>
                      <a:pt x="128" y="131"/>
                    </a:lnTo>
                    <a:lnTo>
                      <a:pt x="185" y="156"/>
                    </a:lnTo>
                    <a:lnTo>
                      <a:pt x="184" y="161"/>
                    </a:lnTo>
                    <a:lnTo>
                      <a:pt x="176" y="172"/>
                    </a:lnTo>
                    <a:lnTo>
                      <a:pt x="160" y="184"/>
                    </a:lnTo>
                    <a:lnTo>
                      <a:pt x="141" y="188"/>
                    </a:lnTo>
                    <a:lnTo>
                      <a:pt x="69" y="169"/>
                    </a:lnTo>
                    <a:lnTo>
                      <a:pt x="68" y="167"/>
                    </a:lnTo>
                    <a:lnTo>
                      <a:pt x="84" y="157"/>
                    </a:lnTo>
                    <a:lnTo>
                      <a:pt x="71" y="138"/>
                    </a:lnTo>
                    <a:lnTo>
                      <a:pt x="50" y="135"/>
                    </a:lnTo>
                    <a:lnTo>
                      <a:pt x="47" y="121"/>
                    </a:lnTo>
                    <a:lnTo>
                      <a:pt x="20" y="107"/>
                    </a:lnTo>
                    <a:lnTo>
                      <a:pt x="3" y="88"/>
                    </a:lnTo>
                    <a:lnTo>
                      <a:pt x="3" y="40"/>
                    </a:lnTo>
                    <a:lnTo>
                      <a:pt x="15" y="34"/>
                    </a:lnTo>
                    <a:lnTo>
                      <a:pt x="15" y="27"/>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1211" name="Freeform 411"/>
              <p:cNvSpPr>
                <a:spLocks/>
              </p:cNvSpPr>
              <p:nvPr/>
            </p:nvSpPr>
            <p:spPr bwMode="auto">
              <a:xfrm>
                <a:off x="4274" y="1059"/>
                <a:ext cx="20" cy="48"/>
              </a:xfrm>
              <a:custGeom>
                <a:avLst/>
                <a:gdLst/>
                <a:ahLst/>
                <a:cxnLst>
                  <a:cxn ang="0">
                    <a:pos x="5" y="0"/>
                  </a:cxn>
                  <a:cxn ang="0">
                    <a:pos x="18" y="5"/>
                  </a:cxn>
                  <a:cxn ang="0">
                    <a:pos x="16" y="10"/>
                  </a:cxn>
                  <a:cxn ang="0">
                    <a:pos x="15" y="14"/>
                  </a:cxn>
                  <a:cxn ang="0">
                    <a:pos x="15" y="22"/>
                  </a:cxn>
                  <a:cxn ang="0">
                    <a:pos x="16" y="31"/>
                  </a:cxn>
                  <a:cxn ang="0">
                    <a:pos x="18" y="38"/>
                  </a:cxn>
                  <a:cxn ang="0">
                    <a:pos x="19" y="41"/>
                  </a:cxn>
                  <a:cxn ang="0">
                    <a:pos x="13" y="45"/>
                  </a:cxn>
                  <a:cxn ang="0">
                    <a:pos x="5" y="47"/>
                  </a:cxn>
                  <a:cxn ang="0">
                    <a:pos x="2" y="45"/>
                  </a:cxn>
                  <a:cxn ang="0">
                    <a:pos x="14" y="41"/>
                  </a:cxn>
                  <a:cxn ang="0">
                    <a:pos x="11" y="32"/>
                  </a:cxn>
                  <a:cxn ang="0">
                    <a:pos x="10" y="25"/>
                  </a:cxn>
                  <a:cxn ang="0">
                    <a:pos x="10" y="14"/>
                  </a:cxn>
                  <a:cxn ang="0">
                    <a:pos x="11" y="9"/>
                  </a:cxn>
                  <a:cxn ang="0">
                    <a:pos x="11" y="6"/>
                  </a:cxn>
                  <a:cxn ang="0">
                    <a:pos x="0" y="1"/>
                  </a:cxn>
                  <a:cxn ang="0">
                    <a:pos x="5" y="0"/>
                  </a:cxn>
                </a:cxnLst>
                <a:rect l="0" t="0" r="r" b="b"/>
                <a:pathLst>
                  <a:path w="20" h="48">
                    <a:moveTo>
                      <a:pt x="5" y="0"/>
                    </a:moveTo>
                    <a:lnTo>
                      <a:pt x="18" y="5"/>
                    </a:lnTo>
                    <a:lnTo>
                      <a:pt x="16" y="10"/>
                    </a:lnTo>
                    <a:lnTo>
                      <a:pt x="15" y="14"/>
                    </a:lnTo>
                    <a:lnTo>
                      <a:pt x="15" y="22"/>
                    </a:lnTo>
                    <a:lnTo>
                      <a:pt x="16" y="31"/>
                    </a:lnTo>
                    <a:lnTo>
                      <a:pt x="18" y="38"/>
                    </a:lnTo>
                    <a:lnTo>
                      <a:pt x="19" y="41"/>
                    </a:lnTo>
                    <a:lnTo>
                      <a:pt x="13" y="45"/>
                    </a:lnTo>
                    <a:lnTo>
                      <a:pt x="5" y="47"/>
                    </a:lnTo>
                    <a:lnTo>
                      <a:pt x="2" y="45"/>
                    </a:lnTo>
                    <a:lnTo>
                      <a:pt x="14" y="41"/>
                    </a:lnTo>
                    <a:lnTo>
                      <a:pt x="11" y="32"/>
                    </a:lnTo>
                    <a:lnTo>
                      <a:pt x="10" y="25"/>
                    </a:lnTo>
                    <a:lnTo>
                      <a:pt x="10" y="14"/>
                    </a:lnTo>
                    <a:lnTo>
                      <a:pt x="11" y="9"/>
                    </a:lnTo>
                    <a:lnTo>
                      <a:pt x="11" y="6"/>
                    </a:lnTo>
                    <a:lnTo>
                      <a:pt x="0" y="1"/>
                    </a:lnTo>
                    <a:lnTo>
                      <a:pt x="5" y="0"/>
                    </a:lnTo>
                  </a:path>
                </a:pathLst>
              </a:custGeom>
              <a:solidFill>
                <a:srgbClr val="FFFFFF"/>
              </a:solidFill>
              <a:ln w="12700" cap="rnd" cmpd="sng">
                <a:noFill/>
                <a:prstDash val="solid"/>
                <a:round/>
                <a:headEnd type="none" w="med" len="med"/>
                <a:tailEnd type="none" w="med" len="med"/>
              </a:ln>
              <a:effectLst/>
            </p:spPr>
            <p:txBody>
              <a:bodyPr/>
              <a:lstStyle/>
              <a:p>
                <a:endParaRPr lang="zh-CN" altLang="en-US"/>
              </a:p>
            </p:txBody>
          </p:sp>
          <p:sp>
            <p:nvSpPr>
              <p:cNvPr id="4301212" name="Oval 412"/>
              <p:cNvSpPr>
                <a:spLocks noChangeArrowheads="1"/>
              </p:cNvSpPr>
              <p:nvPr/>
            </p:nvSpPr>
            <p:spPr bwMode="auto">
              <a:xfrm>
                <a:off x="4226" y="999"/>
                <a:ext cx="30" cy="9"/>
              </a:xfrm>
              <a:prstGeom prst="ellipse">
                <a:avLst/>
              </a:prstGeom>
              <a:solidFill>
                <a:srgbClr val="919191"/>
              </a:solidFill>
              <a:ln w="12700">
                <a:noFill/>
                <a:round/>
                <a:headEnd/>
                <a:tailEnd/>
              </a:ln>
              <a:effectLst/>
            </p:spPr>
            <p:txBody>
              <a:bodyPr wrap="none" anchor="ctr"/>
              <a:lstStyle/>
              <a:p>
                <a:endParaRPr lang="zh-CN" altLang="en-US"/>
              </a:p>
            </p:txBody>
          </p:sp>
          <p:sp>
            <p:nvSpPr>
              <p:cNvPr id="4301213" name="Oval 413"/>
              <p:cNvSpPr>
                <a:spLocks noChangeArrowheads="1"/>
              </p:cNvSpPr>
              <p:nvPr/>
            </p:nvSpPr>
            <p:spPr bwMode="auto">
              <a:xfrm rot="20280000" flipH="1">
                <a:off x="3910" y="1144"/>
                <a:ext cx="97" cy="103"/>
              </a:xfrm>
              <a:prstGeom prst="ellipse">
                <a:avLst/>
              </a:prstGeom>
              <a:solidFill>
                <a:srgbClr val="DADADA"/>
              </a:solidFill>
              <a:ln w="12700">
                <a:noFill/>
                <a:round/>
                <a:headEnd/>
                <a:tailEnd/>
              </a:ln>
              <a:effectLst/>
            </p:spPr>
            <p:txBody>
              <a:bodyPr wrap="none" anchor="ctr"/>
              <a:lstStyle/>
              <a:p>
                <a:endParaRPr lang="zh-CN" altLang="en-US"/>
              </a:p>
            </p:txBody>
          </p:sp>
          <p:sp>
            <p:nvSpPr>
              <p:cNvPr id="4301214" name="Oval 414"/>
              <p:cNvSpPr>
                <a:spLocks noChangeArrowheads="1"/>
              </p:cNvSpPr>
              <p:nvPr/>
            </p:nvSpPr>
            <p:spPr bwMode="auto">
              <a:xfrm rot="20280000" flipH="1">
                <a:off x="3911" y="1152"/>
                <a:ext cx="91" cy="95"/>
              </a:xfrm>
              <a:prstGeom prst="ellipse">
                <a:avLst/>
              </a:prstGeom>
              <a:solidFill>
                <a:srgbClr val="CECECE"/>
              </a:solidFill>
              <a:ln w="12700">
                <a:noFill/>
                <a:round/>
                <a:headEnd/>
                <a:tailEnd/>
              </a:ln>
              <a:effectLst/>
            </p:spPr>
            <p:txBody>
              <a:bodyPr wrap="none" anchor="ctr"/>
              <a:lstStyle/>
              <a:p>
                <a:endParaRPr lang="zh-CN" altLang="en-US"/>
              </a:p>
            </p:txBody>
          </p:sp>
          <p:sp>
            <p:nvSpPr>
              <p:cNvPr id="4301215" name="Oval 415"/>
              <p:cNvSpPr>
                <a:spLocks noChangeArrowheads="1"/>
              </p:cNvSpPr>
              <p:nvPr/>
            </p:nvSpPr>
            <p:spPr bwMode="auto">
              <a:xfrm rot="20280000" flipH="1">
                <a:off x="3915" y="1161"/>
                <a:ext cx="75" cy="74"/>
              </a:xfrm>
              <a:prstGeom prst="ellipse">
                <a:avLst/>
              </a:prstGeom>
              <a:solidFill>
                <a:srgbClr val="919191"/>
              </a:solidFill>
              <a:ln w="12700">
                <a:noFill/>
                <a:round/>
                <a:headEnd/>
                <a:tailEnd/>
              </a:ln>
              <a:effectLst/>
            </p:spPr>
            <p:txBody>
              <a:bodyPr wrap="none" anchor="ctr"/>
              <a:lstStyle/>
              <a:p>
                <a:endParaRPr lang="zh-CN" altLang="en-US"/>
              </a:p>
            </p:txBody>
          </p:sp>
          <p:sp>
            <p:nvSpPr>
              <p:cNvPr id="4301216" name="Oval 416"/>
              <p:cNvSpPr>
                <a:spLocks noChangeArrowheads="1"/>
              </p:cNvSpPr>
              <p:nvPr/>
            </p:nvSpPr>
            <p:spPr bwMode="auto">
              <a:xfrm rot="20280000" flipH="1">
                <a:off x="3919" y="1164"/>
                <a:ext cx="67" cy="68"/>
              </a:xfrm>
              <a:prstGeom prst="ellipse">
                <a:avLst/>
              </a:prstGeom>
              <a:solidFill>
                <a:srgbClr val="CECECE"/>
              </a:solidFill>
              <a:ln w="12700">
                <a:noFill/>
                <a:round/>
                <a:headEnd/>
                <a:tailEnd/>
              </a:ln>
              <a:effectLst/>
            </p:spPr>
            <p:txBody>
              <a:bodyPr wrap="none" anchor="ctr"/>
              <a:lstStyle/>
              <a:p>
                <a:endParaRPr lang="zh-CN" altLang="en-US"/>
              </a:p>
            </p:txBody>
          </p:sp>
          <p:sp>
            <p:nvSpPr>
              <p:cNvPr id="4301217" name="Oval 417"/>
              <p:cNvSpPr>
                <a:spLocks noChangeArrowheads="1"/>
              </p:cNvSpPr>
              <p:nvPr/>
            </p:nvSpPr>
            <p:spPr bwMode="auto">
              <a:xfrm rot="20280000" flipH="1">
                <a:off x="3923" y="1171"/>
                <a:ext cx="54" cy="58"/>
              </a:xfrm>
              <a:prstGeom prst="ellipse">
                <a:avLst/>
              </a:prstGeom>
              <a:gradFill rotWithShape="0">
                <a:gsLst>
                  <a:gs pos="0">
                    <a:srgbClr val="CECECE"/>
                  </a:gs>
                  <a:gs pos="100000">
                    <a:srgbClr val="CECECE">
                      <a:gamma/>
                      <a:shade val="20000"/>
                      <a:invGamma/>
                    </a:srgbClr>
                  </a:gs>
                </a:gsLst>
                <a:path path="rect">
                  <a:fillToRect t="100000" r="100000"/>
                </a:path>
              </a:gradFill>
              <a:ln w="12700">
                <a:noFill/>
                <a:round/>
                <a:headEnd/>
                <a:tailEnd/>
              </a:ln>
              <a:effectLst/>
            </p:spPr>
            <p:txBody>
              <a:bodyPr wrap="none" anchor="ctr"/>
              <a:lstStyle/>
              <a:p>
                <a:endParaRPr lang="zh-CN" altLang="en-US"/>
              </a:p>
            </p:txBody>
          </p:sp>
          <p:sp>
            <p:nvSpPr>
              <p:cNvPr id="4301218" name="Arc 418"/>
              <p:cNvSpPr>
                <a:spLocks/>
              </p:cNvSpPr>
              <p:nvPr/>
            </p:nvSpPr>
            <p:spPr bwMode="auto">
              <a:xfrm rot="10800000">
                <a:off x="4040" y="1115"/>
                <a:ext cx="125" cy="23"/>
              </a:xfrm>
              <a:custGeom>
                <a:avLst/>
                <a:gdLst>
                  <a:gd name="G0" fmla="+- 0 0 0"/>
                  <a:gd name="G1" fmla="+- 15724 0 0"/>
                  <a:gd name="G2" fmla="+- 21600 0 0"/>
                  <a:gd name="T0" fmla="*/ 14810 w 21600"/>
                  <a:gd name="T1" fmla="*/ 0 h 15724"/>
                  <a:gd name="T2" fmla="*/ 21600 w 21600"/>
                  <a:gd name="T3" fmla="*/ 15724 h 15724"/>
                  <a:gd name="T4" fmla="*/ 0 w 21600"/>
                  <a:gd name="T5" fmla="*/ 15724 h 15724"/>
                </a:gdLst>
                <a:ahLst/>
                <a:cxnLst>
                  <a:cxn ang="0">
                    <a:pos x="T0" y="T1"/>
                  </a:cxn>
                  <a:cxn ang="0">
                    <a:pos x="T2" y="T3"/>
                  </a:cxn>
                  <a:cxn ang="0">
                    <a:pos x="T4" y="T5"/>
                  </a:cxn>
                </a:cxnLst>
                <a:rect l="0" t="0" r="r" b="b"/>
                <a:pathLst>
                  <a:path w="21600" h="15724" fill="none" extrusionOk="0">
                    <a:moveTo>
                      <a:pt x="14809" y="0"/>
                    </a:moveTo>
                    <a:cubicBezTo>
                      <a:pt x="19143" y="4081"/>
                      <a:pt x="21600" y="9771"/>
                      <a:pt x="21600" y="15724"/>
                    </a:cubicBezTo>
                  </a:path>
                  <a:path w="21600" h="15724" stroke="0" extrusionOk="0">
                    <a:moveTo>
                      <a:pt x="14809" y="0"/>
                    </a:moveTo>
                    <a:cubicBezTo>
                      <a:pt x="19143" y="4081"/>
                      <a:pt x="21600" y="9771"/>
                      <a:pt x="21600" y="15724"/>
                    </a:cubicBezTo>
                    <a:lnTo>
                      <a:pt x="0" y="15724"/>
                    </a:lnTo>
                    <a:close/>
                  </a:path>
                </a:pathLst>
              </a:custGeom>
              <a:noFill/>
              <a:ln w="25400" cap="rnd">
                <a:solidFill>
                  <a:srgbClr val="919191"/>
                </a:solidFill>
                <a:round/>
                <a:headEnd/>
                <a:tailEnd/>
              </a:ln>
              <a:effectLst/>
            </p:spPr>
            <p:txBody>
              <a:bodyPr wrap="none" anchor="ctr"/>
              <a:lstStyle/>
              <a:p>
                <a:endParaRPr lang="zh-CN" altLang="en-US"/>
              </a:p>
            </p:txBody>
          </p:sp>
          <p:sp>
            <p:nvSpPr>
              <p:cNvPr id="4301219" name="Freeform 419"/>
              <p:cNvSpPr>
                <a:spLocks/>
              </p:cNvSpPr>
              <p:nvPr/>
            </p:nvSpPr>
            <p:spPr bwMode="auto">
              <a:xfrm>
                <a:off x="4280" y="1029"/>
                <a:ext cx="90" cy="71"/>
              </a:xfrm>
              <a:custGeom>
                <a:avLst/>
                <a:gdLst/>
                <a:ahLst/>
                <a:cxnLst>
                  <a:cxn ang="0">
                    <a:pos x="89" y="25"/>
                  </a:cxn>
                  <a:cxn ang="0">
                    <a:pos x="21" y="0"/>
                  </a:cxn>
                  <a:cxn ang="0">
                    <a:pos x="18" y="9"/>
                  </a:cxn>
                  <a:cxn ang="0">
                    <a:pos x="12" y="15"/>
                  </a:cxn>
                  <a:cxn ang="0">
                    <a:pos x="2" y="21"/>
                  </a:cxn>
                  <a:cxn ang="0">
                    <a:pos x="0" y="22"/>
                  </a:cxn>
                  <a:cxn ang="0">
                    <a:pos x="0" y="30"/>
                  </a:cxn>
                  <a:cxn ang="0">
                    <a:pos x="12" y="35"/>
                  </a:cxn>
                  <a:cxn ang="0">
                    <a:pos x="11" y="39"/>
                  </a:cxn>
                  <a:cxn ang="0">
                    <a:pos x="10" y="42"/>
                  </a:cxn>
                  <a:cxn ang="0">
                    <a:pos x="9" y="48"/>
                  </a:cxn>
                  <a:cxn ang="0">
                    <a:pos x="10" y="56"/>
                  </a:cxn>
                  <a:cxn ang="0">
                    <a:pos x="11" y="63"/>
                  </a:cxn>
                  <a:cxn ang="0">
                    <a:pos x="12" y="67"/>
                  </a:cxn>
                  <a:cxn ang="0">
                    <a:pos x="13" y="70"/>
                  </a:cxn>
                  <a:cxn ang="0">
                    <a:pos x="89" y="25"/>
                  </a:cxn>
                </a:cxnLst>
                <a:rect l="0" t="0" r="r" b="b"/>
                <a:pathLst>
                  <a:path w="90" h="71">
                    <a:moveTo>
                      <a:pt x="89" y="25"/>
                    </a:moveTo>
                    <a:lnTo>
                      <a:pt x="21" y="0"/>
                    </a:lnTo>
                    <a:lnTo>
                      <a:pt x="18" y="9"/>
                    </a:lnTo>
                    <a:lnTo>
                      <a:pt x="12" y="15"/>
                    </a:lnTo>
                    <a:lnTo>
                      <a:pt x="2" y="21"/>
                    </a:lnTo>
                    <a:lnTo>
                      <a:pt x="0" y="22"/>
                    </a:lnTo>
                    <a:lnTo>
                      <a:pt x="0" y="30"/>
                    </a:lnTo>
                    <a:lnTo>
                      <a:pt x="12" y="35"/>
                    </a:lnTo>
                    <a:lnTo>
                      <a:pt x="11" y="39"/>
                    </a:lnTo>
                    <a:lnTo>
                      <a:pt x="10" y="42"/>
                    </a:lnTo>
                    <a:lnTo>
                      <a:pt x="9" y="48"/>
                    </a:lnTo>
                    <a:lnTo>
                      <a:pt x="10" y="56"/>
                    </a:lnTo>
                    <a:lnTo>
                      <a:pt x="11" y="63"/>
                    </a:lnTo>
                    <a:lnTo>
                      <a:pt x="12" y="67"/>
                    </a:lnTo>
                    <a:lnTo>
                      <a:pt x="13" y="70"/>
                    </a:lnTo>
                    <a:lnTo>
                      <a:pt x="89" y="25"/>
                    </a:lnTo>
                  </a:path>
                </a:pathLst>
              </a:custGeom>
              <a:gradFill rotWithShape="0">
                <a:gsLst>
                  <a:gs pos="0">
                    <a:srgbClr val="919191">
                      <a:gamma/>
                      <a:shade val="40000"/>
                      <a:invGamma/>
                    </a:srgbClr>
                  </a:gs>
                  <a:gs pos="50000">
                    <a:srgbClr val="919191"/>
                  </a:gs>
                  <a:gs pos="100000">
                    <a:srgbClr val="919191">
                      <a:gamma/>
                      <a:shade val="40000"/>
                      <a:invGamma/>
                    </a:srgbClr>
                  </a:gs>
                </a:gsLst>
                <a:lin ang="18900000" scaled="1"/>
              </a:gradFill>
              <a:ln w="12700" cap="rnd" cmpd="sng">
                <a:noFill/>
                <a:prstDash val="solid"/>
                <a:round/>
                <a:headEnd type="none" w="med" len="med"/>
                <a:tailEnd type="none" w="med" len="med"/>
              </a:ln>
              <a:effectLst/>
            </p:spPr>
            <p:txBody>
              <a:bodyPr/>
              <a:lstStyle/>
              <a:p>
                <a:endParaRPr lang="zh-CN" altLang="en-US"/>
              </a:p>
            </p:txBody>
          </p:sp>
          <p:sp>
            <p:nvSpPr>
              <p:cNvPr id="4301220" name="Freeform 420"/>
              <p:cNvSpPr>
                <a:spLocks/>
              </p:cNvSpPr>
              <p:nvPr/>
            </p:nvSpPr>
            <p:spPr bwMode="auto">
              <a:xfrm>
                <a:off x="4022" y="1241"/>
                <a:ext cx="105" cy="35"/>
              </a:xfrm>
              <a:custGeom>
                <a:avLst/>
                <a:gdLst/>
                <a:ahLst/>
                <a:cxnLst>
                  <a:cxn ang="0">
                    <a:pos x="4" y="0"/>
                  </a:cxn>
                  <a:cxn ang="0">
                    <a:pos x="104" y="22"/>
                  </a:cxn>
                  <a:cxn ang="0">
                    <a:pos x="98" y="34"/>
                  </a:cxn>
                  <a:cxn ang="0">
                    <a:pos x="0" y="10"/>
                  </a:cxn>
                  <a:cxn ang="0">
                    <a:pos x="4" y="0"/>
                  </a:cxn>
                </a:cxnLst>
                <a:rect l="0" t="0" r="r" b="b"/>
                <a:pathLst>
                  <a:path w="105" h="35">
                    <a:moveTo>
                      <a:pt x="4" y="0"/>
                    </a:moveTo>
                    <a:lnTo>
                      <a:pt x="104" y="22"/>
                    </a:lnTo>
                    <a:lnTo>
                      <a:pt x="98" y="34"/>
                    </a:lnTo>
                    <a:lnTo>
                      <a:pt x="0" y="10"/>
                    </a:lnTo>
                    <a:lnTo>
                      <a:pt x="4" y="0"/>
                    </a:lnTo>
                  </a:path>
                </a:pathLst>
              </a:custGeom>
              <a:solidFill>
                <a:srgbClr val="919191"/>
              </a:solidFill>
              <a:ln w="12700" cap="rnd" cmpd="sng">
                <a:noFill/>
                <a:prstDash val="solid"/>
                <a:round/>
                <a:headEnd type="none" w="med" len="med"/>
                <a:tailEnd type="none" w="med" len="med"/>
              </a:ln>
              <a:effectLst/>
            </p:spPr>
            <p:txBody>
              <a:bodyPr/>
              <a:lstStyle/>
              <a:p>
                <a:endParaRPr lang="zh-CN" altLang="en-US"/>
              </a:p>
            </p:txBody>
          </p:sp>
          <p:grpSp>
            <p:nvGrpSpPr>
              <p:cNvPr id="4301291" name="Group 421"/>
              <p:cNvGrpSpPr>
                <a:grpSpLocks/>
              </p:cNvGrpSpPr>
              <p:nvPr/>
            </p:nvGrpSpPr>
            <p:grpSpPr bwMode="auto">
              <a:xfrm>
                <a:off x="4295" y="1024"/>
                <a:ext cx="98" cy="103"/>
                <a:chOff x="4295" y="1024"/>
                <a:chExt cx="98" cy="103"/>
              </a:xfrm>
            </p:grpSpPr>
            <p:sp>
              <p:nvSpPr>
                <p:cNvPr id="4301222" name="Oval 422"/>
                <p:cNvSpPr>
                  <a:spLocks noChangeArrowheads="1"/>
                </p:cNvSpPr>
                <p:nvPr/>
              </p:nvSpPr>
              <p:spPr bwMode="auto">
                <a:xfrm rot="1320000">
                  <a:off x="4295" y="1024"/>
                  <a:ext cx="98" cy="103"/>
                </a:xfrm>
                <a:prstGeom prst="ellipse">
                  <a:avLst/>
                </a:prstGeom>
                <a:solidFill>
                  <a:srgbClr val="DADADA"/>
                </a:solidFill>
                <a:ln w="12700">
                  <a:noFill/>
                  <a:round/>
                  <a:headEnd/>
                  <a:tailEnd/>
                </a:ln>
                <a:effectLst/>
              </p:spPr>
              <p:txBody>
                <a:bodyPr wrap="none" anchor="ctr"/>
                <a:lstStyle/>
                <a:p>
                  <a:endParaRPr lang="zh-CN" altLang="en-US"/>
                </a:p>
              </p:txBody>
            </p:sp>
            <p:sp>
              <p:nvSpPr>
                <p:cNvPr id="4301223" name="Oval 423"/>
                <p:cNvSpPr>
                  <a:spLocks noChangeArrowheads="1"/>
                </p:cNvSpPr>
                <p:nvPr/>
              </p:nvSpPr>
              <p:spPr bwMode="auto">
                <a:xfrm rot="1320000">
                  <a:off x="4300" y="1032"/>
                  <a:ext cx="91" cy="95"/>
                </a:xfrm>
                <a:prstGeom prst="ellipse">
                  <a:avLst/>
                </a:prstGeom>
                <a:solidFill>
                  <a:srgbClr val="CECECE"/>
                </a:solidFill>
                <a:ln w="12700">
                  <a:noFill/>
                  <a:round/>
                  <a:headEnd/>
                  <a:tailEnd/>
                </a:ln>
                <a:effectLst/>
              </p:spPr>
              <p:txBody>
                <a:bodyPr wrap="none" anchor="ctr"/>
                <a:lstStyle/>
                <a:p>
                  <a:endParaRPr lang="zh-CN" altLang="en-US"/>
                </a:p>
              </p:txBody>
            </p:sp>
            <p:sp>
              <p:nvSpPr>
                <p:cNvPr id="4301224" name="Oval 424"/>
                <p:cNvSpPr>
                  <a:spLocks noChangeArrowheads="1"/>
                </p:cNvSpPr>
                <p:nvPr/>
              </p:nvSpPr>
              <p:spPr bwMode="auto">
                <a:xfrm rot="1320000">
                  <a:off x="4312" y="1041"/>
                  <a:ext cx="75" cy="75"/>
                </a:xfrm>
                <a:prstGeom prst="ellipse">
                  <a:avLst/>
                </a:prstGeom>
                <a:solidFill>
                  <a:srgbClr val="919191"/>
                </a:solidFill>
                <a:ln w="12700">
                  <a:noFill/>
                  <a:round/>
                  <a:headEnd/>
                  <a:tailEnd/>
                </a:ln>
                <a:effectLst/>
              </p:spPr>
              <p:txBody>
                <a:bodyPr wrap="none" anchor="ctr"/>
                <a:lstStyle/>
                <a:p>
                  <a:endParaRPr lang="zh-CN" altLang="en-US"/>
                </a:p>
              </p:txBody>
            </p:sp>
            <p:sp>
              <p:nvSpPr>
                <p:cNvPr id="4301225" name="Oval 425"/>
                <p:cNvSpPr>
                  <a:spLocks noChangeArrowheads="1"/>
                </p:cNvSpPr>
                <p:nvPr/>
              </p:nvSpPr>
              <p:spPr bwMode="auto">
                <a:xfrm rot="1320000">
                  <a:off x="4316" y="1045"/>
                  <a:ext cx="68" cy="67"/>
                </a:xfrm>
                <a:prstGeom prst="ellipse">
                  <a:avLst/>
                </a:prstGeom>
                <a:solidFill>
                  <a:srgbClr val="CECECE"/>
                </a:solidFill>
                <a:ln w="12700">
                  <a:noFill/>
                  <a:round/>
                  <a:headEnd/>
                  <a:tailEnd/>
                </a:ln>
                <a:effectLst/>
              </p:spPr>
              <p:txBody>
                <a:bodyPr wrap="none" anchor="ctr"/>
                <a:lstStyle/>
                <a:p>
                  <a:endParaRPr lang="zh-CN" altLang="en-US"/>
                </a:p>
              </p:txBody>
            </p:sp>
            <p:sp>
              <p:nvSpPr>
                <p:cNvPr id="4301226" name="Oval 426"/>
                <p:cNvSpPr>
                  <a:spLocks noChangeArrowheads="1"/>
                </p:cNvSpPr>
                <p:nvPr/>
              </p:nvSpPr>
              <p:spPr bwMode="auto">
                <a:xfrm rot="1320000">
                  <a:off x="4325" y="1052"/>
                  <a:ext cx="55" cy="57"/>
                </a:xfrm>
                <a:prstGeom prst="ellipse">
                  <a:avLst/>
                </a:prstGeom>
                <a:gradFill rotWithShape="0">
                  <a:gsLst>
                    <a:gs pos="0">
                      <a:srgbClr val="CECECE"/>
                    </a:gs>
                    <a:gs pos="100000">
                      <a:srgbClr val="CECECE">
                        <a:gamma/>
                        <a:shade val="20000"/>
                        <a:invGamma/>
                      </a:srgbClr>
                    </a:gs>
                  </a:gsLst>
                  <a:path path="rect">
                    <a:fillToRect l="100000" t="100000"/>
                  </a:path>
                </a:gradFill>
                <a:ln w="12700">
                  <a:noFill/>
                  <a:round/>
                  <a:headEnd/>
                  <a:tailEnd/>
                </a:ln>
                <a:effectLst/>
              </p:spPr>
              <p:txBody>
                <a:bodyPr wrap="none" anchor="ctr"/>
                <a:lstStyle/>
                <a:p>
                  <a:endParaRPr lang="zh-CN" altLang="en-US"/>
                </a:p>
              </p:txBody>
            </p:sp>
          </p:grpSp>
          <p:sp>
            <p:nvSpPr>
              <p:cNvPr id="4301227" name="Freeform 427"/>
              <p:cNvSpPr>
                <a:spLocks/>
              </p:cNvSpPr>
              <p:nvPr/>
            </p:nvSpPr>
            <p:spPr bwMode="auto">
              <a:xfrm>
                <a:off x="3993" y="1240"/>
                <a:ext cx="36" cy="16"/>
              </a:xfrm>
              <a:custGeom>
                <a:avLst/>
                <a:gdLst/>
                <a:ahLst/>
                <a:cxnLst>
                  <a:cxn ang="0">
                    <a:pos x="35" y="1"/>
                  </a:cxn>
                  <a:cxn ang="0">
                    <a:pos x="31" y="0"/>
                  </a:cxn>
                  <a:cxn ang="0">
                    <a:pos x="0" y="14"/>
                  </a:cxn>
                  <a:cxn ang="0">
                    <a:pos x="5" y="15"/>
                  </a:cxn>
                  <a:cxn ang="0">
                    <a:pos x="35" y="1"/>
                  </a:cxn>
                </a:cxnLst>
                <a:rect l="0" t="0" r="r" b="b"/>
                <a:pathLst>
                  <a:path w="36" h="16">
                    <a:moveTo>
                      <a:pt x="35" y="1"/>
                    </a:moveTo>
                    <a:lnTo>
                      <a:pt x="31" y="0"/>
                    </a:lnTo>
                    <a:lnTo>
                      <a:pt x="0" y="14"/>
                    </a:lnTo>
                    <a:lnTo>
                      <a:pt x="5" y="15"/>
                    </a:lnTo>
                    <a:lnTo>
                      <a:pt x="35" y="1"/>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228" name="Freeform 428"/>
              <p:cNvSpPr>
                <a:spLocks/>
              </p:cNvSpPr>
              <p:nvPr/>
            </p:nvSpPr>
            <p:spPr bwMode="auto">
              <a:xfrm>
                <a:off x="3996" y="1248"/>
                <a:ext cx="133" cy="40"/>
              </a:xfrm>
              <a:custGeom>
                <a:avLst/>
                <a:gdLst/>
                <a:ahLst/>
                <a:cxnLst>
                  <a:cxn ang="0">
                    <a:pos x="29" y="0"/>
                  </a:cxn>
                  <a:cxn ang="0">
                    <a:pos x="132" y="23"/>
                  </a:cxn>
                  <a:cxn ang="0">
                    <a:pos x="103" y="39"/>
                  </a:cxn>
                  <a:cxn ang="0">
                    <a:pos x="0" y="15"/>
                  </a:cxn>
                  <a:cxn ang="0">
                    <a:pos x="29" y="0"/>
                  </a:cxn>
                </a:cxnLst>
                <a:rect l="0" t="0" r="r" b="b"/>
                <a:pathLst>
                  <a:path w="133" h="40">
                    <a:moveTo>
                      <a:pt x="29" y="0"/>
                    </a:moveTo>
                    <a:lnTo>
                      <a:pt x="132" y="23"/>
                    </a:lnTo>
                    <a:lnTo>
                      <a:pt x="103" y="39"/>
                    </a:lnTo>
                    <a:lnTo>
                      <a:pt x="0" y="15"/>
                    </a:lnTo>
                    <a:lnTo>
                      <a:pt x="29" y="0"/>
                    </a:lnTo>
                  </a:path>
                </a:pathLst>
              </a:custGeom>
              <a:solidFill>
                <a:srgbClr val="CECECE"/>
              </a:solidFill>
              <a:ln w="12700" cap="rnd" cmpd="sng">
                <a:noFill/>
                <a:prstDash val="solid"/>
                <a:round/>
                <a:headEnd type="none" w="med" len="med"/>
                <a:tailEnd type="none" w="med" len="med"/>
              </a:ln>
              <a:effectLst/>
            </p:spPr>
            <p:txBody>
              <a:bodyPr/>
              <a:lstStyle/>
              <a:p>
                <a:endParaRPr lang="zh-CN" altLang="en-US"/>
              </a:p>
            </p:txBody>
          </p:sp>
          <p:sp>
            <p:nvSpPr>
              <p:cNvPr id="4301229" name="Freeform 429"/>
              <p:cNvSpPr>
                <a:spLocks/>
              </p:cNvSpPr>
              <p:nvPr/>
            </p:nvSpPr>
            <p:spPr bwMode="auto">
              <a:xfrm>
                <a:off x="4099" y="1263"/>
                <a:ext cx="32" cy="29"/>
              </a:xfrm>
              <a:custGeom>
                <a:avLst/>
                <a:gdLst/>
                <a:ahLst/>
                <a:cxnLst>
                  <a:cxn ang="0">
                    <a:pos x="0" y="28"/>
                  </a:cxn>
                  <a:cxn ang="0">
                    <a:pos x="0" y="15"/>
                  </a:cxn>
                  <a:cxn ang="0">
                    <a:pos x="30" y="0"/>
                  </a:cxn>
                  <a:cxn ang="0">
                    <a:pos x="31" y="13"/>
                  </a:cxn>
                  <a:cxn ang="0">
                    <a:pos x="0" y="28"/>
                  </a:cxn>
                </a:cxnLst>
                <a:rect l="0" t="0" r="r" b="b"/>
                <a:pathLst>
                  <a:path w="32" h="29">
                    <a:moveTo>
                      <a:pt x="0" y="28"/>
                    </a:moveTo>
                    <a:lnTo>
                      <a:pt x="0" y="15"/>
                    </a:lnTo>
                    <a:lnTo>
                      <a:pt x="30" y="0"/>
                    </a:lnTo>
                    <a:lnTo>
                      <a:pt x="31" y="13"/>
                    </a:lnTo>
                    <a:lnTo>
                      <a:pt x="0" y="28"/>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230" name="AutoShape 430"/>
              <p:cNvSpPr>
                <a:spLocks noChangeArrowheads="1"/>
              </p:cNvSpPr>
              <p:nvPr/>
            </p:nvSpPr>
            <p:spPr bwMode="auto">
              <a:xfrm>
                <a:off x="4212" y="1328"/>
                <a:ext cx="31" cy="34"/>
              </a:xfrm>
              <a:prstGeom prst="roundRect">
                <a:avLst>
                  <a:gd name="adj" fmla="val 49995"/>
                </a:avLst>
              </a:prstGeom>
              <a:gradFill rotWithShape="0">
                <a:gsLst>
                  <a:gs pos="0">
                    <a:srgbClr val="CECECE"/>
                  </a:gs>
                  <a:gs pos="100000">
                    <a:srgbClr val="CECECE">
                      <a:gamma/>
                      <a:shade val="80000"/>
                      <a:invGamma/>
                    </a:srgbClr>
                  </a:gs>
                </a:gsLst>
                <a:lin ang="2700000" scaled="1"/>
              </a:gradFill>
              <a:ln w="12700">
                <a:noFill/>
                <a:round/>
                <a:headEnd/>
                <a:tailEnd/>
              </a:ln>
              <a:effectLst/>
            </p:spPr>
            <p:txBody>
              <a:bodyPr wrap="none" anchor="ctr"/>
              <a:lstStyle/>
              <a:p>
                <a:endParaRPr lang="zh-CN" altLang="en-US"/>
              </a:p>
            </p:txBody>
          </p:sp>
          <p:sp>
            <p:nvSpPr>
              <p:cNvPr id="4301231" name="Freeform 431"/>
              <p:cNvSpPr>
                <a:spLocks/>
              </p:cNvSpPr>
              <p:nvPr/>
            </p:nvSpPr>
            <p:spPr bwMode="auto">
              <a:xfrm>
                <a:off x="3998" y="1241"/>
                <a:ext cx="32" cy="24"/>
              </a:xfrm>
              <a:custGeom>
                <a:avLst/>
                <a:gdLst/>
                <a:ahLst/>
                <a:cxnLst>
                  <a:cxn ang="0">
                    <a:pos x="1" y="23"/>
                  </a:cxn>
                  <a:cxn ang="0">
                    <a:pos x="0" y="15"/>
                  </a:cxn>
                  <a:cxn ang="0">
                    <a:pos x="31" y="0"/>
                  </a:cxn>
                  <a:cxn ang="0">
                    <a:pos x="31" y="8"/>
                  </a:cxn>
                  <a:cxn ang="0">
                    <a:pos x="1" y="23"/>
                  </a:cxn>
                </a:cxnLst>
                <a:rect l="0" t="0" r="r" b="b"/>
                <a:pathLst>
                  <a:path w="32" h="24">
                    <a:moveTo>
                      <a:pt x="1" y="23"/>
                    </a:moveTo>
                    <a:lnTo>
                      <a:pt x="0" y="15"/>
                    </a:lnTo>
                    <a:lnTo>
                      <a:pt x="31" y="0"/>
                    </a:lnTo>
                    <a:lnTo>
                      <a:pt x="31" y="8"/>
                    </a:lnTo>
                    <a:lnTo>
                      <a:pt x="1" y="23"/>
                    </a:lnTo>
                  </a:path>
                </a:pathLst>
              </a:custGeom>
              <a:solidFill>
                <a:srgbClr val="676767"/>
              </a:solidFill>
              <a:ln w="12700" cap="rnd" cmpd="sng">
                <a:noFill/>
                <a:prstDash val="solid"/>
                <a:round/>
                <a:headEnd type="none" w="med" len="med"/>
                <a:tailEnd type="none" w="med" len="med"/>
              </a:ln>
              <a:effectLst/>
            </p:spPr>
            <p:txBody>
              <a:bodyPr/>
              <a:lstStyle/>
              <a:p>
                <a:endParaRPr lang="zh-CN" altLang="en-US"/>
              </a:p>
            </p:txBody>
          </p:sp>
          <p:sp>
            <p:nvSpPr>
              <p:cNvPr id="4301232" name="Freeform 432"/>
              <p:cNvSpPr>
                <a:spLocks/>
              </p:cNvSpPr>
              <p:nvPr/>
            </p:nvSpPr>
            <p:spPr bwMode="auto">
              <a:xfrm>
                <a:off x="4094" y="1262"/>
                <a:ext cx="36" cy="17"/>
              </a:xfrm>
              <a:custGeom>
                <a:avLst/>
                <a:gdLst/>
                <a:ahLst/>
                <a:cxnLst>
                  <a:cxn ang="0">
                    <a:pos x="35" y="1"/>
                  </a:cxn>
                  <a:cxn ang="0">
                    <a:pos x="30" y="0"/>
                  </a:cxn>
                  <a:cxn ang="0">
                    <a:pos x="0" y="14"/>
                  </a:cxn>
                  <a:cxn ang="0">
                    <a:pos x="5" y="16"/>
                  </a:cxn>
                  <a:cxn ang="0">
                    <a:pos x="35" y="1"/>
                  </a:cxn>
                </a:cxnLst>
                <a:rect l="0" t="0" r="r" b="b"/>
                <a:pathLst>
                  <a:path w="36" h="17">
                    <a:moveTo>
                      <a:pt x="35" y="1"/>
                    </a:moveTo>
                    <a:lnTo>
                      <a:pt x="30" y="0"/>
                    </a:lnTo>
                    <a:lnTo>
                      <a:pt x="0" y="14"/>
                    </a:lnTo>
                    <a:lnTo>
                      <a:pt x="5" y="16"/>
                    </a:lnTo>
                    <a:lnTo>
                      <a:pt x="35" y="1"/>
                    </a:lnTo>
                  </a:path>
                </a:pathLst>
              </a:custGeom>
              <a:solidFill>
                <a:srgbClr val="DADADA"/>
              </a:solidFill>
              <a:ln w="12700" cap="rnd" cmpd="sng">
                <a:noFill/>
                <a:prstDash val="solid"/>
                <a:round/>
                <a:headEnd type="none" w="med" len="med"/>
                <a:tailEnd type="none" w="med" len="med"/>
              </a:ln>
              <a:effectLst/>
            </p:spPr>
            <p:txBody>
              <a:bodyPr/>
              <a:lstStyle/>
              <a:p>
                <a:endParaRPr lang="zh-CN" altLang="en-US"/>
              </a:p>
            </p:txBody>
          </p:sp>
          <p:sp>
            <p:nvSpPr>
              <p:cNvPr id="4301233" name="Freeform 433"/>
              <p:cNvSpPr>
                <a:spLocks/>
              </p:cNvSpPr>
              <p:nvPr/>
            </p:nvSpPr>
            <p:spPr bwMode="auto">
              <a:xfrm>
                <a:off x="3993" y="1254"/>
                <a:ext cx="107" cy="38"/>
              </a:xfrm>
              <a:custGeom>
                <a:avLst/>
                <a:gdLst/>
                <a:ahLst/>
                <a:cxnLst>
                  <a:cxn ang="0">
                    <a:pos x="0" y="0"/>
                  </a:cxn>
                  <a:cxn ang="0">
                    <a:pos x="0" y="12"/>
                  </a:cxn>
                  <a:cxn ang="0">
                    <a:pos x="106" y="37"/>
                  </a:cxn>
                  <a:cxn ang="0">
                    <a:pos x="106" y="24"/>
                  </a:cxn>
                  <a:cxn ang="0">
                    <a:pos x="100" y="23"/>
                  </a:cxn>
                  <a:cxn ang="0">
                    <a:pos x="100" y="32"/>
                  </a:cxn>
                  <a:cxn ang="0">
                    <a:pos x="5" y="9"/>
                  </a:cxn>
                  <a:cxn ang="0">
                    <a:pos x="6" y="2"/>
                  </a:cxn>
                  <a:cxn ang="0">
                    <a:pos x="0" y="0"/>
                  </a:cxn>
                </a:cxnLst>
                <a:rect l="0" t="0" r="r" b="b"/>
                <a:pathLst>
                  <a:path w="107" h="38">
                    <a:moveTo>
                      <a:pt x="0" y="0"/>
                    </a:moveTo>
                    <a:lnTo>
                      <a:pt x="0" y="12"/>
                    </a:lnTo>
                    <a:lnTo>
                      <a:pt x="106" y="37"/>
                    </a:lnTo>
                    <a:lnTo>
                      <a:pt x="106" y="24"/>
                    </a:lnTo>
                    <a:lnTo>
                      <a:pt x="100" y="23"/>
                    </a:lnTo>
                    <a:lnTo>
                      <a:pt x="100" y="32"/>
                    </a:lnTo>
                    <a:lnTo>
                      <a:pt x="5" y="9"/>
                    </a:lnTo>
                    <a:lnTo>
                      <a:pt x="6" y="2"/>
                    </a:lnTo>
                    <a:lnTo>
                      <a:pt x="0" y="0"/>
                    </a:lnTo>
                  </a:path>
                </a:pathLst>
              </a:custGeom>
              <a:solidFill>
                <a:srgbClr val="919191"/>
              </a:solidFill>
              <a:ln w="12700" cap="rnd" cmpd="sng">
                <a:noFill/>
                <a:prstDash val="solid"/>
                <a:round/>
                <a:headEnd type="none" w="med" len="med"/>
                <a:tailEnd type="none" w="med" len="med"/>
              </a:ln>
              <a:effectLst/>
            </p:spPr>
            <p:txBody>
              <a:bodyPr/>
              <a:lstStyle/>
              <a:p>
                <a:endParaRPr lang="zh-CN" altLang="en-US"/>
              </a:p>
            </p:txBody>
          </p:sp>
          <p:sp>
            <p:nvSpPr>
              <p:cNvPr id="4301234" name="AutoShape 434"/>
              <p:cNvSpPr>
                <a:spLocks noChangeArrowheads="1"/>
              </p:cNvSpPr>
              <p:nvPr/>
            </p:nvSpPr>
            <p:spPr bwMode="auto">
              <a:xfrm>
                <a:off x="4184" y="1346"/>
                <a:ext cx="87" cy="35"/>
              </a:xfrm>
              <a:prstGeom prst="octagon">
                <a:avLst>
                  <a:gd name="adj" fmla="val 29282"/>
                </a:avLst>
              </a:prstGeom>
              <a:gradFill rotWithShape="0">
                <a:gsLst>
                  <a:gs pos="0">
                    <a:srgbClr val="CECECE"/>
                  </a:gs>
                  <a:gs pos="100000">
                    <a:srgbClr val="CECECE">
                      <a:gamma/>
                      <a:shade val="60000"/>
                      <a:invGamma/>
                    </a:srgbClr>
                  </a:gs>
                </a:gsLst>
                <a:lin ang="2700000" scaled="1"/>
              </a:gradFill>
              <a:ln w="12700">
                <a:noFill/>
                <a:miter lim="800000"/>
                <a:headEnd/>
                <a:tailEnd/>
              </a:ln>
              <a:effectLst/>
            </p:spPr>
            <p:txBody>
              <a:bodyPr wrap="none" anchor="ctr"/>
              <a:lstStyle/>
              <a:p>
                <a:endParaRPr lang="zh-CN" altLang="en-US"/>
              </a:p>
            </p:txBody>
          </p:sp>
          <p:sp>
            <p:nvSpPr>
              <p:cNvPr id="4301235" name="AutoShape 435"/>
              <p:cNvSpPr>
                <a:spLocks noChangeArrowheads="1"/>
              </p:cNvSpPr>
              <p:nvPr/>
            </p:nvSpPr>
            <p:spPr bwMode="auto">
              <a:xfrm>
                <a:off x="4184" y="1357"/>
                <a:ext cx="87" cy="35"/>
              </a:xfrm>
              <a:prstGeom prst="octagon">
                <a:avLst>
                  <a:gd name="adj" fmla="val 29282"/>
                </a:avLst>
              </a:prstGeom>
              <a:solidFill>
                <a:srgbClr val="919191"/>
              </a:solidFill>
              <a:ln w="12700">
                <a:noFill/>
                <a:miter lim="800000"/>
                <a:headEnd/>
                <a:tailEnd/>
              </a:ln>
              <a:effectLst/>
            </p:spPr>
            <p:txBody>
              <a:bodyPr wrap="none" anchor="ctr"/>
              <a:lstStyle/>
              <a:p>
                <a:endParaRPr lang="zh-CN" altLang="en-US"/>
              </a:p>
            </p:txBody>
          </p:sp>
          <p:sp>
            <p:nvSpPr>
              <p:cNvPr id="4301236" name="Oval 436"/>
              <p:cNvSpPr>
                <a:spLocks noChangeArrowheads="1"/>
              </p:cNvSpPr>
              <p:nvPr/>
            </p:nvSpPr>
            <p:spPr bwMode="auto">
              <a:xfrm>
                <a:off x="4215" y="1365"/>
                <a:ext cx="25" cy="19"/>
              </a:xfrm>
              <a:prstGeom prst="ellipse">
                <a:avLst/>
              </a:prstGeom>
              <a:gradFill rotWithShape="0">
                <a:gsLst>
                  <a:gs pos="0">
                    <a:srgbClr val="919191">
                      <a:gamma/>
                      <a:shade val="29804"/>
                      <a:invGamma/>
                    </a:srgbClr>
                  </a:gs>
                  <a:gs pos="100000">
                    <a:srgbClr val="919191"/>
                  </a:gs>
                </a:gsLst>
                <a:lin ang="2700000" scaled="1"/>
              </a:gradFill>
              <a:ln w="12700">
                <a:noFill/>
                <a:round/>
                <a:headEnd/>
                <a:tailEnd/>
              </a:ln>
              <a:effectLst/>
            </p:spPr>
            <p:txBody>
              <a:bodyPr wrap="none" anchor="ctr"/>
              <a:lstStyle/>
              <a:p>
                <a:endParaRPr lang="zh-CN" altLang="en-US"/>
              </a:p>
            </p:txBody>
          </p:sp>
          <p:sp>
            <p:nvSpPr>
              <p:cNvPr id="4301237" name="Oval 437"/>
              <p:cNvSpPr>
                <a:spLocks noChangeArrowheads="1"/>
              </p:cNvSpPr>
              <p:nvPr/>
            </p:nvSpPr>
            <p:spPr bwMode="auto">
              <a:xfrm>
                <a:off x="3854" y="1062"/>
                <a:ext cx="144" cy="44"/>
              </a:xfrm>
              <a:prstGeom prst="ellipse">
                <a:avLst/>
              </a:prstGeom>
              <a:gradFill rotWithShape="0">
                <a:gsLst>
                  <a:gs pos="0">
                    <a:srgbClr val="CECECE"/>
                  </a:gs>
                  <a:gs pos="100000">
                    <a:srgbClr val="CECECE">
                      <a:gamma/>
                      <a:shade val="89804"/>
                      <a:invGamma/>
                    </a:srgbClr>
                  </a:gs>
                </a:gsLst>
                <a:lin ang="0" scaled="1"/>
              </a:gradFill>
              <a:ln w="12700">
                <a:noFill/>
                <a:round/>
                <a:headEnd/>
                <a:tailEnd/>
              </a:ln>
              <a:effectLst/>
            </p:spPr>
            <p:txBody>
              <a:bodyPr wrap="none" anchor="ctr"/>
              <a:lstStyle/>
              <a:p>
                <a:endParaRPr lang="zh-CN" altLang="en-US"/>
              </a:p>
            </p:txBody>
          </p:sp>
          <p:sp>
            <p:nvSpPr>
              <p:cNvPr id="4301238" name="Rectangle 438"/>
              <p:cNvSpPr>
                <a:spLocks noChangeArrowheads="1"/>
              </p:cNvSpPr>
              <p:nvPr/>
            </p:nvSpPr>
            <p:spPr bwMode="auto">
              <a:xfrm>
                <a:off x="3854" y="1062"/>
                <a:ext cx="144" cy="22"/>
              </a:xfrm>
              <a:prstGeom prst="rect">
                <a:avLst/>
              </a:prstGeom>
              <a:gradFill rotWithShape="0">
                <a:gsLst>
                  <a:gs pos="0">
                    <a:srgbClr val="CECECE"/>
                  </a:gs>
                  <a:gs pos="100000">
                    <a:srgbClr val="CECECE">
                      <a:gamma/>
                      <a:shade val="89804"/>
                      <a:invGamma/>
                    </a:srgbClr>
                  </a:gs>
                </a:gsLst>
                <a:lin ang="0" scaled="1"/>
              </a:gradFill>
              <a:ln w="12700">
                <a:noFill/>
                <a:miter lim="800000"/>
                <a:headEnd/>
                <a:tailEnd/>
              </a:ln>
              <a:effectLst/>
            </p:spPr>
            <p:txBody>
              <a:bodyPr wrap="none" anchor="ctr"/>
              <a:lstStyle/>
              <a:p>
                <a:endParaRPr lang="zh-CN" altLang="en-US"/>
              </a:p>
            </p:txBody>
          </p:sp>
          <p:sp>
            <p:nvSpPr>
              <p:cNvPr id="4301239" name="Oval 439"/>
              <p:cNvSpPr>
                <a:spLocks noChangeArrowheads="1"/>
              </p:cNvSpPr>
              <p:nvPr/>
            </p:nvSpPr>
            <p:spPr bwMode="auto">
              <a:xfrm>
                <a:off x="3854" y="1040"/>
                <a:ext cx="144" cy="45"/>
              </a:xfrm>
              <a:prstGeom prst="ellipse">
                <a:avLst/>
              </a:prstGeom>
              <a:gradFill rotWithShape="0">
                <a:gsLst>
                  <a:gs pos="0">
                    <a:srgbClr val="CECECE"/>
                  </a:gs>
                  <a:gs pos="100000">
                    <a:srgbClr val="CECECE">
                      <a:gamma/>
                      <a:shade val="89804"/>
                      <a:invGamma/>
                    </a:srgbClr>
                  </a:gs>
                </a:gsLst>
                <a:lin ang="2700000" scaled="1"/>
              </a:gradFill>
              <a:ln w="12700">
                <a:noFill/>
                <a:round/>
                <a:headEnd/>
                <a:tailEnd/>
              </a:ln>
              <a:effectLst/>
            </p:spPr>
            <p:txBody>
              <a:bodyPr wrap="none" anchor="ctr"/>
              <a:lstStyle/>
              <a:p>
                <a:endParaRPr lang="zh-CN" altLang="en-US"/>
              </a:p>
            </p:txBody>
          </p:sp>
          <p:sp>
            <p:nvSpPr>
              <p:cNvPr id="4301240" name="Arc 440"/>
              <p:cNvSpPr>
                <a:spLocks/>
              </p:cNvSpPr>
              <p:nvPr/>
            </p:nvSpPr>
            <p:spPr bwMode="auto">
              <a:xfrm rot="10800000">
                <a:off x="3879" y="1040"/>
                <a:ext cx="96" cy="20"/>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gradFill rotWithShape="0">
                <a:gsLst>
                  <a:gs pos="0">
                    <a:srgbClr val="CECECE"/>
                  </a:gs>
                  <a:gs pos="100000">
                    <a:srgbClr val="CECECE">
                      <a:gamma/>
                      <a:shade val="80000"/>
                      <a:invGamma/>
                    </a:srgbClr>
                  </a:gs>
                </a:gsLst>
                <a:lin ang="0" scaled="1"/>
              </a:gradFill>
              <a:ln w="12700" cap="rnd">
                <a:noFill/>
                <a:round/>
                <a:headEnd/>
                <a:tailEnd/>
              </a:ln>
              <a:effectLst/>
            </p:spPr>
            <p:txBody>
              <a:bodyPr wrap="none" anchor="ctr"/>
              <a:lstStyle/>
              <a:p>
                <a:endParaRPr lang="zh-CN" altLang="en-US"/>
              </a:p>
            </p:txBody>
          </p:sp>
          <p:sp>
            <p:nvSpPr>
              <p:cNvPr id="4301241" name="Arc 441"/>
              <p:cNvSpPr>
                <a:spLocks/>
              </p:cNvSpPr>
              <p:nvPr/>
            </p:nvSpPr>
            <p:spPr bwMode="auto">
              <a:xfrm>
                <a:off x="3879" y="1059"/>
                <a:ext cx="96" cy="17"/>
              </a:xfrm>
              <a:custGeom>
                <a:avLst/>
                <a:gdLst>
                  <a:gd name="G0" fmla="+- 21600 0 0"/>
                  <a:gd name="G1" fmla="+- 0 0 0"/>
                  <a:gd name="G2" fmla="+- 21600 0 0"/>
                  <a:gd name="T0" fmla="*/ 43200 w 43200"/>
                  <a:gd name="T1" fmla="*/ 0 h 21600"/>
                  <a:gd name="T2" fmla="*/ 0 w 43200"/>
                  <a:gd name="T3" fmla="*/ 0 h 21600"/>
                  <a:gd name="T4" fmla="*/ 21600 w 43200"/>
                  <a:gd name="T5" fmla="*/ 0 h 21600"/>
                </a:gdLst>
                <a:ahLst/>
                <a:cxnLst>
                  <a:cxn ang="0">
                    <a:pos x="T0" y="T1"/>
                  </a:cxn>
                  <a:cxn ang="0">
                    <a:pos x="T2" y="T3"/>
                  </a:cxn>
                  <a:cxn ang="0">
                    <a:pos x="T4" y="T5"/>
                  </a:cxn>
                </a:cxnLst>
                <a:rect l="0" t="0" r="r" b="b"/>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gradFill rotWithShape="0">
                <a:gsLst>
                  <a:gs pos="0">
                    <a:srgbClr val="CECECE"/>
                  </a:gs>
                  <a:gs pos="100000">
                    <a:srgbClr val="CECECE">
                      <a:gamma/>
                      <a:shade val="80000"/>
                      <a:invGamma/>
                    </a:srgbClr>
                  </a:gs>
                </a:gsLst>
                <a:lin ang="0" scaled="1"/>
              </a:gradFill>
              <a:ln w="12700" cap="rnd">
                <a:noFill/>
                <a:round/>
                <a:headEnd/>
                <a:tailEnd/>
              </a:ln>
              <a:effectLst/>
            </p:spPr>
            <p:txBody>
              <a:bodyPr wrap="none" anchor="ctr"/>
              <a:lstStyle/>
              <a:p>
                <a:endParaRPr lang="zh-CN" altLang="en-US"/>
              </a:p>
            </p:txBody>
          </p:sp>
        </p:grpSp>
        <p:grpSp>
          <p:nvGrpSpPr>
            <p:cNvPr id="4301295" name="Group 442"/>
            <p:cNvGrpSpPr>
              <a:grpSpLocks/>
            </p:cNvGrpSpPr>
            <p:nvPr/>
          </p:nvGrpSpPr>
          <p:grpSpPr bwMode="auto">
            <a:xfrm>
              <a:off x="2796" y="1228"/>
              <a:ext cx="409" cy="330"/>
              <a:chOff x="3027" y="984"/>
              <a:chExt cx="528" cy="376"/>
            </a:xfrm>
          </p:grpSpPr>
          <p:sp>
            <p:nvSpPr>
              <p:cNvPr id="4301243" name="Rectangle 443"/>
              <p:cNvSpPr>
                <a:spLocks noChangeArrowheads="1"/>
              </p:cNvSpPr>
              <p:nvPr/>
            </p:nvSpPr>
            <p:spPr bwMode="auto">
              <a:xfrm>
                <a:off x="3027" y="984"/>
                <a:ext cx="528" cy="376"/>
              </a:xfrm>
              <a:prstGeom prst="rect">
                <a:avLst/>
              </a:prstGeom>
              <a:solidFill>
                <a:srgbClr val="5DB9FF"/>
              </a:solidFill>
              <a:ln w="12700">
                <a:noFill/>
                <a:miter lim="800000"/>
                <a:headEnd/>
                <a:tailEnd/>
              </a:ln>
              <a:effectLst>
                <a:prstShdw prst="shdw17" dist="17961" dir="2700000">
                  <a:srgbClr val="5DB9FF">
                    <a:gamma/>
                    <a:shade val="60000"/>
                    <a:invGamma/>
                  </a:srgbClr>
                </a:prstShdw>
              </a:effectLst>
            </p:spPr>
            <p:txBody>
              <a:bodyPr wrap="none" anchor="ctr"/>
              <a:lstStyle/>
              <a:p>
                <a:endParaRPr lang="zh-CN" altLang="en-US"/>
              </a:p>
            </p:txBody>
          </p:sp>
          <p:grpSp>
            <p:nvGrpSpPr>
              <p:cNvPr id="4301299" name="Group 444"/>
              <p:cNvGrpSpPr>
                <a:grpSpLocks/>
              </p:cNvGrpSpPr>
              <p:nvPr/>
            </p:nvGrpSpPr>
            <p:grpSpPr bwMode="auto">
              <a:xfrm>
                <a:off x="3168" y="1068"/>
                <a:ext cx="139" cy="223"/>
                <a:chOff x="3126" y="817"/>
                <a:chExt cx="139" cy="223"/>
              </a:xfrm>
            </p:grpSpPr>
            <p:sp>
              <p:nvSpPr>
                <p:cNvPr id="4301245" name="Line 445"/>
                <p:cNvSpPr>
                  <a:spLocks noChangeShapeType="1"/>
                </p:cNvSpPr>
                <p:nvPr/>
              </p:nvSpPr>
              <p:spPr bwMode="auto">
                <a:xfrm flipH="1" flipV="1">
                  <a:off x="3160" y="841"/>
                  <a:ext cx="17" cy="184"/>
                </a:xfrm>
                <a:prstGeom prst="line">
                  <a:avLst/>
                </a:prstGeom>
                <a:noFill/>
                <a:ln w="25400">
                  <a:solidFill>
                    <a:srgbClr val="081D58"/>
                  </a:solidFill>
                  <a:round/>
                  <a:headEnd/>
                  <a:tailEnd/>
                </a:ln>
                <a:effectLst>
                  <a:prstShdw prst="shdw17" dist="17961" dir="2700000">
                    <a:srgbClr val="081D58">
                      <a:gamma/>
                      <a:shade val="60000"/>
                      <a:invGamma/>
                    </a:srgbClr>
                  </a:prstShdw>
                </a:effectLst>
              </p:spPr>
              <p:txBody>
                <a:bodyPr wrap="none" anchor="ctr"/>
                <a:lstStyle/>
                <a:p>
                  <a:endParaRPr lang="zh-CN" altLang="en-US"/>
                </a:p>
              </p:txBody>
            </p:sp>
            <p:grpSp>
              <p:nvGrpSpPr>
                <p:cNvPr id="4301303" name="Group 446"/>
                <p:cNvGrpSpPr>
                  <a:grpSpLocks/>
                </p:cNvGrpSpPr>
                <p:nvPr/>
              </p:nvGrpSpPr>
              <p:grpSpPr bwMode="auto">
                <a:xfrm>
                  <a:off x="3128" y="821"/>
                  <a:ext cx="81" cy="43"/>
                  <a:chOff x="3128" y="821"/>
                  <a:chExt cx="81" cy="43"/>
                </a:xfrm>
              </p:grpSpPr>
              <p:sp>
                <p:nvSpPr>
                  <p:cNvPr id="4301247" name="Rectangle 447"/>
                  <p:cNvSpPr>
                    <a:spLocks noChangeArrowheads="1"/>
                  </p:cNvSpPr>
                  <p:nvPr/>
                </p:nvSpPr>
                <p:spPr bwMode="auto">
                  <a:xfrm>
                    <a:off x="3132" y="825"/>
                    <a:ext cx="72" cy="34"/>
                  </a:xfrm>
                  <a:prstGeom prst="rect">
                    <a:avLst/>
                  </a:prstGeom>
                  <a:solidFill>
                    <a:srgbClr val="081D58"/>
                  </a:solidFill>
                  <a:ln w="12700">
                    <a:noFill/>
                    <a:miter lim="800000"/>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48" name="Freeform 448"/>
                  <p:cNvSpPr>
                    <a:spLocks/>
                  </p:cNvSpPr>
                  <p:nvPr/>
                </p:nvSpPr>
                <p:spPr bwMode="auto">
                  <a:xfrm>
                    <a:off x="3129" y="822"/>
                    <a:ext cx="80" cy="42"/>
                  </a:xfrm>
                  <a:custGeom>
                    <a:avLst/>
                    <a:gdLst/>
                    <a:ahLst/>
                    <a:cxnLst>
                      <a:cxn ang="0">
                        <a:pos x="79" y="0"/>
                      </a:cxn>
                      <a:cxn ang="0">
                        <a:pos x="79" y="41"/>
                      </a:cxn>
                      <a:cxn ang="0">
                        <a:pos x="0" y="41"/>
                      </a:cxn>
                    </a:cxnLst>
                    <a:rect l="0" t="0" r="r" b="b"/>
                    <a:pathLst>
                      <a:path w="80" h="42">
                        <a:moveTo>
                          <a:pt x="79" y="0"/>
                        </a:moveTo>
                        <a:lnTo>
                          <a:pt x="79" y="41"/>
                        </a:lnTo>
                        <a:lnTo>
                          <a:pt x="0" y="41"/>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sp>
                <p:nvSpPr>
                  <p:cNvPr id="4301249" name="Freeform 449"/>
                  <p:cNvSpPr>
                    <a:spLocks/>
                  </p:cNvSpPr>
                  <p:nvPr/>
                </p:nvSpPr>
                <p:spPr bwMode="auto">
                  <a:xfrm>
                    <a:off x="3128" y="821"/>
                    <a:ext cx="79" cy="43"/>
                  </a:xfrm>
                  <a:custGeom>
                    <a:avLst/>
                    <a:gdLst/>
                    <a:ahLst/>
                    <a:cxnLst>
                      <a:cxn ang="0">
                        <a:pos x="0" y="42"/>
                      </a:cxn>
                      <a:cxn ang="0">
                        <a:pos x="0" y="0"/>
                      </a:cxn>
                      <a:cxn ang="0">
                        <a:pos x="78" y="0"/>
                      </a:cxn>
                    </a:cxnLst>
                    <a:rect l="0" t="0" r="r" b="b"/>
                    <a:pathLst>
                      <a:path w="79" h="43">
                        <a:moveTo>
                          <a:pt x="0" y="42"/>
                        </a:moveTo>
                        <a:lnTo>
                          <a:pt x="0" y="0"/>
                        </a:lnTo>
                        <a:lnTo>
                          <a:pt x="78" y="0"/>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grpSp>
            <p:sp>
              <p:nvSpPr>
                <p:cNvPr id="4301250" name="Line 450"/>
                <p:cNvSpPr>
                  <a:spLocks noChangeShapeType="1"/>
                </p:cNvSpPr>
                <p:nvPr/>
              </p:nvSpPr>
              <p:spPr bwMode="auto">
                <a:xfrm>
                  <a:off x="3179" y="899"/>
                  <a:ext cx="45" cy="0"/>
                </a:xfrm>
                <a:prstGeom prst="line">
                  <a:avLst/>
                </a:prstGeom>
                <a:noFill/>
                <a:ln w="25400">
                  <a:solidFill>
                    <a:srgbClr val="081D58"/>
                  </a:solidFill>
                  <a:round/>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51" name="Line 451"/>
                <p:cNvSpPr>
                  <a:spLocks noChangeShapeType="1"/>
                </p:cNvSpPr>
                <p:nvPr/>
              </p:nvSpPr>
              <p:spPr bwMode="auto">
                <a:xfrm>
                  <a:off x="3179" y="942"/>
                  <a:ext cx="45" cy="0"/>
                </a:xfrm>
                <a:prstGeom prst="line">
                  <a:avLst/>
                </a:prstGeom>
                <a:noFill/>
                <a:ln w="25400">
                  <a:solidFill>
                    <a:srgbClr val="081D58"/>
                  </a:solidFill>
                  <a:round/>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52" name="Line 452"/>
                <p:cNvSpPr>
                  <a:spLocks noChangeShapeType="1"/>
                </p:cNvSpPr>
                <p:nvPr/>
              </p:nvSpPr>
              <p:spPr bwMode="auto">
                <a:xfrm>
                  <a:off x="3179" y="982"/>
                  <a:ext cx="45" cy="0"/>
                </a:xfrm>
                <a:prstGeom prst="line">
                  <a:avLst/>
                </a:prstGeom>
                <a:noFill/>
                <a:ln w="25400">
                  <a:solidFill>
                    <a:srgbClr val="081D58"/>
                  </a:solidFill>
                  <a:round/>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53" name="Line 453"/>
                <p:cNvSpPr>
                  <a:spLocks noChangeShapeType="1"/>
                </p:cNvSpPr>
                <p:nvPr/>
              </p:nvSpPr>
              <p:spPr bwMode="auto">
                <a:xfrm>
                  <a:off x="3179" y="1020"/>
                  <a:ext cx="45" cy="0"/>
                </a:xfrm>
                <a:prstGeom prst="line">
                  <a:avLst/>
                </a:prstGeom>
                <a:noFill/>
                <a:ln w="25400">
                  <a:solidFill>
                    <a:srgbClr val="081D58"/>
                  </a:solidFill>
                  <a:round/>
                  <a:headEnd/>
                  <a:tailEnd/>
                </a:ln>
                <a:effectLst>
                  <a:prstShdw prst="shdw17" dist="17961" dir="2700000">
                    <a:srgbClr val="081D58">
                      <a:gamma/>
                      <a:shade val="60000"/>
                      <a:invGamma/>
                    </a:srgbClr>
                  </a:prstShdw>
                </a:effectLst>
              </p:spPr>
              <p:txBody>
                <a:bodyPr wrap="none" anchor="ctr"/>
                <a:lstStyle/>
                <a:p>
                  <a:endParaRPr lang="zh-CN" altLang="en-US"/>
                </a:p>
              </p:txBody>
            </p:sp>
            <p:grpSp>
              <p:nvGrpSpPr>
                <p:cNvPr id="4301307" name="Group 454"/>
                <p:cNvGrpSpPr>
                  <a:grpSpLocks/>
                </p:cNvGrpSpPr>
                <p:nvPr/>
              </p:nvGrpSpPr>
              <p:grpSpPr bwMode="auto">
                <a:xfrm>
                  <a:off x="3202" y="884"/>
                  <a:ext cx="54" cy="31"/>
                  <a:chOff x="3202" y="884"/>
                  <a:chExt cx="54" cy="31"/>
                </a:xfrm>
              </p:grpSpPr>
              <p:sp>
                <p:nvSpPr>
                  <p:cNvPr id="4301255" name="Rectangle 455"/>
                  <p:cNvSpPr>
                    <a:spLocks noChangeArrowheads="1"/>
                  </p:cNvSpPr>
                  <p:nvPr/>
                </p:nvSpPr>
                <p:spPr bwMode="auto">
                  <a:xfrm>
                    <a:off x="3206" y="888"/>
                    <a:ext cx="45" cy="22"/>
                  </a:xfrm>
                  <a:prstGeom prst="rect">
                    <a:avLst/>
                  </a:prstGeom>
                  <a:solidFill>
                    <a:srgbClr val="081D58"/>
                  </a:solidFill>
                  <a:ln w="12700">
                    <a:noFill/>
                    <a:miter lim="800000"/>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56" name="Freeform 456"/>
                  <p:cNvSpPr>
                    <a:spLocks/>
                  </p:cNvSpPr>
                  <p:nvPr/>
                </p:nvSpPr>
                <p:spPr bwMode="auto">
                  <a:xfrm>
                    <a:off x="3202" y="884"/>
                    <a:ext cx="54" cy="31"/>
                  </a:xfrm>
                  <a:custGeom>
                    <a:avLst/>
                    <a:gdLst/>
                    <a:ahLst/>
                    <a:cxnLst>
                      <a:cxn ang="0">
                        <a:pos x="53" y="0"/>
                      </a:cxn>
                      <a:cxn ang="0">
                        <a:pos x="53" y="30"/>
                      </a:cxn>
                      <a:cxn ang="0">
                        <a:pos x="0" y="30"/>
                      </a:cxn>
                    </a:cxnLst>
                    <a:rect l="0" t="0" r="r" b="b"/>
                    <a:pathLst>
                      <a:path w="54" h="31">
                        <a:moveTo>
                          <a:pt x="53" y="0"/>
                        </a:moveTo>
                        <a:lnTo>
                          <a:pt x="53" y="30"/>
                        </a:lnTo>
                        <a:lnTo>
                          <a:pt x="0" y="30"/>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sp>
                <p:nvSpPr>
                  <p:cNvPr id="4301257" name="Freeform 457"/>
                  <p:cNvSpPr>
                    <a:spLocks/>
                  </p:cNvSpPr>
                  <p:nvPr/>
                </p:nvSpPr>
                <p:spPr bwMode="auto">
                  <a:xfrm>
                    <a:off x="3202" y="884"/>
                    <a:ext cx="53" cy="31"/>
                  </a:xfrm>
                  <a:custGeom>
                    <a:avLst/>
                    <a:gdLst/>
                    <a:ahLst/>
                    <a:cxnLst>
                      <a:cxn ang="0">
                        <a:pos x="0" y="30"/>
                      </a:cxn>
                      <a:cxn ang="0">
                        <a:pos x="0" y="0"/>
                      </a:cxn>
                      <a:cxn ang="0">
                        <a:pos x="52" y="0"/>
                      </a:cxn>
                    </a:cxnLst>
                    <a:rect l="0" t="0" r="r" b="b"/>
                    <a:pathLst>
                      <a:path w="53" h="31">
                        <a:moveTo>
                          <a:pt x="0" y="30"/>
                        </a:moveTo>
                        <a:lnTo>
                          <a:pt x="0" y="0"/>
                        </a:lnTo>
                        <a:lnTo>
                          <a:pt x="52" y="0"/>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grpSp>
            <p:grpSp>
              <p:nvGrpSpPr>
                <p:cNvPr id="4301313" name="Group 458"/>
                <p:cNvGrpSpPr>
                  <a:grpSpLocks/>
                </p:cNvGrpSpPr>
                <p:nvPr/>
              </p:nvGrpSpPr>
              <p:grpSpPr bwMode="auto">
                <a:xfrm>
                  <a:off x="3202" y="924"/>
                  <a:ext cx="54" cy="31"/>
                  <a:chOff x="3202" y="924"/>
                  <a:chExt cx="54" cy="31"/>
                </a:xfrm>
              </p:grpSpPr>
              <p:sp>
                <p:nvSpPr>
                  <p:cNvPr id="4301259" name="Rectangle 459"/>
                  <p:cNvSpPr>
                    <a:spLocks noChangeArrowheads="1"/>
                  </p:cNvSpPr>
                  <p:nvPr/>
                </p:nvSpPr>
                <p:spPr bwMode="auto">
                  <a:xfrm>
                    <a:off x="3206" y="928"/>
                    <a:ext cx="45" cy="22"/>
                  </a:xfrm>
                  <a:prstGeom prst="rect">
                    <a:avLst/>
                  </a:prstGeom>
                  <a:solidFill>
                    <a:srgbClr val="081D58"/>
                  </a:solidFill>
                  <a:ln w="12700">
                    <a:noFill/>
                    <a:miter lim="800000"/>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60" name="Freeform 460"/>
                  <p:cNvSpPr>
                    <a:spLocks/>
                  </p:cNvSpPr>
                  <p:nvPr/>
                </p:nvSpPr>
                <p:spPr bwMode="auto">
                  <a:xfrm>
                    <a:off x="3202" y="925"/>
                    <a:ext cx="54" cy="30"/>
                  </a:xfrm>
                  <a:custGeom>
                    <a:avLst/>
                    <a:gdLst/>
                    <a:ahLst/>
                    <a:cxnLst>
                      <a:cxn ang="0">
                        <a:pos x="53" y="0"/>
                      </a:cxn>
                      <a:cxn ang="0">
                        <a:pos x="53" y="29"/>
                      </a:cxn>
                      <a:cxn ang="0">
                        <a:pos x="0" y="29"/>
                      </a:cxn>
                    </a:cxnLst>
                    <a:rect l="0" t="0" r="r" b="b"/>
                    <a:pathLst>
                      <a:path w="54" h="30">
                        <a:moveTo>
                          <a:pt x="53" y="0"/>
                        </a:moveTo>
                        <a:lnTo>
                          <a:pt x="53" y="29"/>
                        </a:lnTo>
                        <a:lnTo>
                          <a:pt x="0" y="29"/>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sp>
                <p:nvSpPr>
                  <p:cNvPr id="4301261" name="Freeform 461"/>
                  <p:cNvSpPr>
                    <a:spLocks/>
                  </p:cNvSpPr>
                  <p:nvPr/>
                </p:nvSpPr>
                <p:spPr bwMode="auto">
                  <a:xfrm>
                    <a:off x="3202" y="924"/>
                    <a:ext cx="53" cy="31"/>
                  </a:xfrm>
                  <a:custGeom>
                    <a:avLst/>
                    <a:gdLst/>
                    <a:ahLst/>
                    <a:cxnLst>
                      <a:cxn ang="0">
                        <a:pos x="0" y="30"/>
                      </a:cxn>
                      <a:cxn ang="0">
                        <a:pos x="0" y="0"/>
                      </a:cxn>
                      <a:cxn ang="0">
                        <a:pos x="52" y="0"/>
                      </a:cxn>
                    </a:cxnLst>
                    <a:rect l="0" t="0" r="r" b="b"/>
                    <a:pathLst>
                      <a:path w="53" h="31">
                        <a:moveTo>
                          <a:pt x="0" y="30"/>
                        </a:moveTo>
                        <a:lnTo>
                          <a:pt x="0" y="0"/>
                        </a:lnTo>
                        <a:lnTo>
                          <a:pt x="52" y="0"/>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grpSp>
            <p:grpSp>
              <p:nvGrpSpPr>
                <p:cNvPr id="4301322" name="Group 462"/>
                <p:cNvGrpSpPr>
                  <a:grpSpLocks/>
                </p:cNvGrpSpPr>
                <p:nvPr/>
              </p:nvGrpSpPr>
              <p:grpSpPr bwMode="auto">
                <a:xfrm>
                  <a:off x="3202" y="965"/>
                  <a:ext cx="54" cy="31"/>
                  <a:chOff x="3202" y="965"/>
                  <a:chExt cx="54" cy="31"/>
                </a:xfrm>
              </p:grpSpPr>
              <p:sp>
                <p:nvSpPr>
                  <p:cNvPr id="4301263" name="Rectangle 463"/>
                  <p:cNvSpPr>
                    <a:spLocks noChangeArrowheads="1"/>
                  </p:cNvSpPr>
                  <p:nvPr/>
                </p:nvSpPr>
                <p:spPr bwMode="auto">
                  <a:xfrm>
                    <a:off x="3206" y="969"/>
                    <a:ext cx="45" cy="22"/>
                  </a:xfrm>
                  <a:prstGeom prst="rect">
                    <a:avLst/>
                  </a:prstGeom>
                  <a:solidFill>
                    <a:srgbClr val="081D58"/>
                  </a:solidFill>
                  <a:ln w="12700">
                    <a:noFill/>
                    <a:miter lim="800000"/>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64" name="Freeform 464"/>
                  <p:cNvSpPr>
                    <a:spLocks/>
                  </p:cNvSpPr>
                  <p:nvPr/>
                </p:nvSpPr>
                <p:spPr bwMode="auto">
                  <a:xfrm>
                    <a:off x="3202" y="966"/>
                    <a:ext cx="54" cy="30"/>
                  </a:xfrm>
                  <a:custGeom>
                    <a:avLst/>
                    <a:gdLst/>
                    <a:ahLst/>
                    <a:cxnLst>
                      <a:cxn ang="0">
                        <a:pos x="53" y="0"/>
                      </a:cxn>
                      <a:cxn ang="0">
                        <a:pos x="53" y="29"/>
                      </a:cxn>
                      <a:cxn ang="0">
                        <a:pos x="0" y="29"/>
                      </a:cxn>
                    </a:cxnLst>
                    <a:rect l="0" t="0" r="r" b="b"/>
                    <a:pathLst>
                      <a:path w="54" h="30">
                        <a:moveTo>
                          <a:pt x="53" y="0"/>
                        </a:moveTo>
                        <a:lnTo>
                          <a:pt x="53" y="29"/>
                        </a:lnTo>
                        <a:lnTo>
                          <a:pt x="0" y="29"/>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sp>
                <p:nvSpPr>
                  <p:cNvPr id="4301265" name="Freeform 465"/>
                  <p:cNvSpPr>
                    <a:spLocks/>
                  </p:cNvSpPr>
                  <p:nvPr/>
                </p:nvSpPr>
                <p:spPr bwMode="auto">
                  <a:xfrm>
                    <a:off x="3202" y="965"/>
                    <a:ext cx="53" cy="31"/>
                  </a:xfrm>
                  <a:custGeom>
                    <a:avLst/>
                    <a:gdLst/>
                    <a:ahLst/>
                    <a:cxnLst>
                      <a:cxn ang="0">
                        <a:pos x="0" y="30"/>
                      </a:cxn>
                      <a:cxn ang="0">
                        <a:pos x="0" y="0"/>
                      </a:cxn>
                      <a:cxn ang="0">
                        <a:pos x="52" y="0"/>
                      </a:cxn>
                    </a:cxnLst>
                    <a:rect l="0" t="0" r="r" b="b"/>
                    <a:pathLst>
                      <a:path w="53" h="31">
                        <a:moveTo>
                          <a:pt x="0" y="30"/>
                        </a:moveTo>
                        <a:lnTo>
                          <a:pt x="0" y="0"/>
                        </a:lnTo>
                        <a:lnTo>
                          <a:pt x="52" y="0"/>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grpSp>
            <p:grpSp>
              <p:nvGrpSpPr>
                <p:cNvPr id="4301330" name="Group 466"/>
                <p:cNvGrpSpPr>
                  <a:grpSpLocks/>
                </p:cNvGrpSpPr>
                <p:nvPr/>
              </p:nvGrpSpPr>
              <p:grpSpPr bwMode="auto">
                <a:xfrm>
                  <a:off x="3202" y="1005"/>
                  <a:ext cx="54" cy="31"/>
                  <a:chOff x="3202" y="1005"/>
                  <a:chExt cx="54" cy="31"/>
                </a:xfrm>
              </p:grpSpPr>
              <p:sp>
                <p:nvSpPr>
                  <p:cNvPr id="4301267" name="Rectangle 467"/>
                  <p:cNvSpPr>
                    <a:spLocks noChangeArrowheads="1"/>
                  </p:cNvSpPr>
                  <p:nvPr/>
                </p:nvSpPr>
                <p:spPr bwMode="auto">
                  <a:xfrm>
                    <a:off x="3206" y="1009"/>
                    <a:ext cx="45" cy="22"/>
                  </a:xfrm>
                  <a:prstGeom prst="rect">
                    <a:avLst/>
                  </a:prstGeom>
                  <a:solidFill>
                    <a:srgbClr val="081D58"/>
                  </a:solidFill>
                  <a:ln w="12700">
                    <a:noFill/>
                    <a:miter lim="800000"/>
                    <a:headEnd/>
                    <a:tailEnd/>
                  </a:ln>
                  <a:effectLst>
                    <a:prstShdw prst="shdw17" dist="17961" dir="2700000">
                      <a:srgbClr val="081D58">
                        <a:gamma/>
                        <a:shade val="60000"/>
                        <a:invGamma/>
                      </a:srgbClr>
                    </a:prstShdw>
                  </a:effectLst>
                </p:spPr>
                <p:txBody>
                  <a:bodyPr wrap="none" anchor="ctr"/>
                  <a:lstStyle/>
                  <a:p>
                    <a:endParaRPr lang="zh-CN" altLang="en-US"/>
                  </a:p>
                </p:txBody>
              </p:sp>
              <p:sp>
                <p:nvSpPr>
                  <p:cNvPr id="4301268" name="Freeform 468"/>
                  <p:cNvSpPr>
                    <a:spLocks/>
                  </p:cNvSpPr>
                  <p:nvPr/>
                </p:nvSpPr>
                <p:spPr bwMode="auto">
                  <a:xfrm>
                    <a:off x="3202" y="1007"/>
                    <a:ext cx="54" cy="29"/>
                  </a:xfrm>
                  <a:custGeom>
                    <a:avLst/>
                    <a:gdLst/>
                    <a:ahLst/>
                    <a:cxnLst>
                      <a:cxn ang="0">
                        <a:pos x="53" y="0"/>
                      </a:cxn>
                      <a:cxn ang="0">
                        <a:pos x="53" y="28"/>
                      </a:cxn>
                      <a:cxn ang="0">
                        <a:pos x="0" y="28"/>
                      </a:cxn>
                    </a:cxnLst>
                    <a:rect l="0" t="0" r="r" b="b"/>
                    <a:pathLst>
                      <a:path w="54" h="29">
                        <a:moveTo>
                          <a:pt x="53" y="0"/>
                        </a:moveTo>
                        <a:lnTo>
                          <a:pt x="53" y="28"/>
                        </a:lnTo>
                        <a:lnTo>
                          <a:pt x="0" y="28"/>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sp>
                <p:nvSpPr>
                  <p:cNvPr id="4301269" name="Freeform 469"/>
                  <p:cNvSpPr>
                    <a:spLocks/>
                  </p:cNvSpPr>
                  <p:nvPr/>
                </p:nvSpPr>
                <p:spPr bwMode="auto">
                  <a:xfrm>
                    <a:off x="3202" y="1005"/>
                    <a:ext cx="53" cy="31"/>
                  </a:xfrm>
                  <a:custGeom>
                    <a:avLst/>
                    <a:gdLst/>
                    <a:ahLst/>
                    <a:cxnLst>
                      <a:cxn ang="0">
                        <a:pos x="0" y="30"/>
                      </a:cxn>
                      <a:cxn ang="0">
                        <a:pos x="0" y="0"/>
                      </a:cxn>
                      <a:cxn ang="0">
                        <a:pos x="52" y="0"/>
                      </a:cxn>
                    </a:cxnLst>
                    <a:rect l="0" t="0" r="r" b="b"/>
                    <a:pathLst>
                      <a:path w="53" h="31">
                        <a:moveTo>
                          <a:pt x="0" y="30"/>
                        </a:moveTo>
                        <a:lnTo>
                          <a:pt x="0" y="0"/>
                        </a:lnTo>
                        <a:lnTo>
                          <a:pt x="52" y="0"/>
                        </a:lnTo>
                      </a:path>
                    </a:pathLst>
                  </a:custGeom>
                  <a:solidFill>
                    <a:srgbClr val="081D58"/>
                  </a:solidFill>
                  <a:ln w="12700" cap="rnd" cmpd="sng">
                    <a:noFill/>
                    <a:prstDash val="solid"/>
                    <a:round/>
                    <a:headEnd type="none" w="med" len="med"/>
                    <a:tailEnd type="none" w="med" len="med"/>
                  </a:ln>
                  <a:effectLst>
                    <a:prstShdw prst="shdw17" dist="17961" dir="2700000">
                      <a:srgbClr val="081D58">
                        <a:gamma/>
                        <a:shade val="60000"/>
                        <a:invGamma/>
                      </a:srgbClr>
                    </a:prstShdw>
                  </a:effectLst>
                </p:spPr>
                <p:txBody>
                  <a:bodyPr/>
                  <a:lstStyle/>
                  <a:p>
                    <a:endParaRPr lang="zh-CN" altLang="en-US"/>
                  </a:p>
                </p:txBody>
              </p:sp>
            </p:grpSp>
            <p:sp>
              <p:nvSpPr>
                <p:cNvPr id="4301270" name="Line 470"/>
                <p:cNvSpPr>
                  <a:spLocks noChangeShapeType="1"/>
                </p:cNvSpPr>
                <p:nvPr/>
              </p:nvSpPr>
              <p:spPr bwMode="auto">
                <a:xfrm flipV="1">
                  <a:off x="3168" y="841"/>
                  <a:ext cx="0" cy="186"/>
                </a:xfrm>
                <a:prstGeom prst="line">
                  <a:avLst/>
                </a:prstGeom>
                <a:no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zh-CN" altLang="en-US"/>
                </a:p>
              </p:txBody>
            </p:sp>
            <p:grpSp>
              <p:nvGrpSpPr>
                <p:cNvPr id="4301347" name="Group 471"/>
                <p:cNvGrpSpPr>
                  <a:grpSpLocks/>
                </p:cNvGrpSpPr>
                <p:nvPr/>
              </p:nvGrpSpPr>
              <p:grpSpPr bwMode="auto">
                <a:xfrm>
                  <a:off x="3126" y="817"/>
                  <a:ext cx="81" cy="43"/>
                  <a:chOff x="3126" y="817"/>
                  <a:chExt cx="81" cy="43"/>
                </a:xfrm>
              </p:grpSpPr>
              <p:sp>
                <p:nvSpPr>
                  <p:cNvPr id="4301272" name="Rectangle 472"/>
                  <p:cNvSpPr>
                    <a:spLocks noChangeArrowheads="1"/>
                  </p:cNvSpPr>
                  <p:nvPr/>
                </p:nvSpPr>
                <p:spPr bwMode="auto">
                  <a:xfrm>
                    <a:off x="3126" y="817"/>
                    <a:ext cx="80" cy="42"/>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273" name="Freeform 473"/>
                  <p:cNvSpPr>
                    <a:spLocks/>
                  </p:cNvSpPr>
                  <p:nvPr/>
                </p:nvSpPr>
                <p:spPr bwMode="auto">
                  <a:xfrm>
                    <a:off x="3127" y="818"/>
                    <a:ext cx="80" cy="42"/>
                  </a:xfrm>
                  <a:custGeom>
                    <a:avLst/>
                    <a:gdLst/>
                    <a:ahLst/>
                    <a:cxnLst>
                      <a:cxn ang="0">
                        <a:pos x="79" y="0"/>
                      </a:cxn>
                      <a:cxn ang="0">
                        <a:pos x="79" y="41"/>
                      </a:cxn>
                      <a:cxn ang="0">
                        <a:pos x="0" y="41"/>
                      </a:cxn>
                    </a:cxnLst>
                    <a:rect l="0" t="0" r="r" b="b"/>
                    <a:pathLst>
                      <a:path w="80" h="42">
                        <a:moveTo>
                          <a:pt x="79" y="0"/>
                        </a:moveTo>
                        <a:lnTo>
                          <a:pt x="79" y="41"/>
                        </a:lnTo>
                        <a:lnTo>
                          <a:pt x="0" y="41"/>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274" name="Freeform 474"/>
                  <p:cNvSpPr>
                    <a:spLocks/>
                  </p:cNvSpPr>
                  <p:nvPr/>
                </p:nvSpPr>
                <p:spPr bwMode="auto">
                  <a:xfrm>
                    <a:off x="3126" y="817"/>
                    <a:ext cx="80" cy="43"/>
                  </a:xfrm>
                  <a:custGeom>
                    <a:avLst/>
                    <a:gdLst/>
                    <a:ahLst/>
                    <a:cxnLst>
                      <a:cxn ang="0">
                        <a:pos x="0" y="42"/>
                      </a:cxn>
                      <a:cxn ang="0">
                        <a:pos x="0" y="0"/>
                      </a:cxn>
                      <a:cxn ang="0">
                        <a:pos x="79" y="0"/>
                      </a:cxn>
                    </a:cxnLst>
                    <a:rect l="0" t="0" r="r" b="b"/>
                    <a:pathLst>
                      <a:path w="80" h="43">
                        <a:moveTo>
                          <a:pt x="0" y="42"/>
                        </a:moveTo>
                        <a:lnTo>
                          <a:pt x="0" y="0"/>
                        </a:lnTo>
                        <a:lnTo>
                          <a:pt x="79"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sp>
              <p:nvSpPr>
                <p:cNvPr id="4301275" name="Line 475"/>
                <p:cNvSpPr>
                  <a:spLocks noChangeShapeType="1"/>
                </p:cNvSpPr>
                <p:nvPr/>
              </p:nvSpPr>
              <p:spPr bwMode="auto">
                <a:xfrm>
                  <a:off x="3177" y="895"/>
                  <a:ext cx="45" cy="0"/>
                </a:xfrm>
                <a:prstGeom prst="line">
                  <a:avLst/>
                </a:prstGeom>
                <a:no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4301276" name="Line 476"/>
                <p:cNvSpPr>
                  <a:spLocks noChangeShapeType="1"/>
                </p:cNvSpPr>
                <p:nvPr/>
              </p:nvSpPr>
              <p:spPr bwMode="auto">
                <a:xfrm>
                  <a:off x="3177" y="936"/>
                  <a:ext cx="45" cy="0"/>
                </a:xfrm>
                <a:prstGeom prst="line">
                  <a:avLst/>
                </a:prstGeom>
                <a:no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4301277" name="Line 477"/>
                <p:cNvSpPr>
                  <a:spLocks noChangeShapeType="1"/>
                </p:cNvSpPr>
                <p:nvPr/>
              </p:nvSpPr>
              <p:spPr bwMode="auto">
                <a:xfrm>
                  <a:off x="3177" y="978"/>
                  <a:ext cx="45" cy="0"/>
                </a:xfrm>
                <a:prstGeom prst="line">
                  <a:avLst/>
                </a:prstGeom>
                <a:no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zh-CN" altLang="en-US"/>
                </a:p>
              </p:txBody>
            </p:sp>
            <p:sp>
              <p:nvSpPr>
                <p:cNvPr id="4301278" name="Line 478"/>
                <p:cNvSpPr>
                  <a:spLocks noChangeShapeType="1"/>
                </p:cNvSpPr>
                <p:nvPr/>
              </p:nvSpPr>
              <p:spPr bwMode="auto">
                <a:xfrm>
                  <a:off x="3177" y="1017"/>
                  <a:ext cx="45" cy="0"/>
                </a:xfrm>
                <a:prstGeom prst="line">
                  <a:avLst/>
                </a:prstGeom>
                <a:noFill/>
                <a:ln w="25400">
                  <a:solidFill>
                    <a:schemeClr val="tx1"/>
                  </a:solidFill>
                  <a:round/>
                  <a:headEnd/>
                  <a:tailEnd/>
                </a:ln>
                <a:effectLst>
                  <a:prstShdw prst="shdw17" dist="17961" dir="2700000">
                    <a:schemeClr val="tx1">
                      <a:gamma/>
                      <a:shade val="60000"/>
                      <a:invGamma/>
                    </a:schemeClr>
                  </a:prstShdw>
                </a:effectLst>
              </p:spPr>
              <p:txBody>
                <a:bodyPr wrap="none" anchor="ctr"/>
                <a:lstStyle/>
                <a:p>
                  <a:endParaRPr lang="zh-CN" altLang="en-US"/>
                </a:p>
              </p:txBody>
            </p:sp>
            <p:grpSp>
              <p:nvGrpSpPr>
                <p:cNvPr id="4301348" name="Group 479"/>
                <p:cNvGrpSpPr>
                  <a:grpSpLocks/>
                </p:cNvGrpSpPr>
                <p:nvPr/>
              </p:nvGrpSpPr>
              <p:grpSpPr bwMode="auto">
                <a:xfrm>
                  <a:off x="3199" y="880"/>
                  <a:ext cx="55" cy="31"/>
                  <a:chOff x="3199" y="880"/>
                  <a:chExt cx="55" cy="31"/>
                </a:xfrm>
              </p:grpSpPr>
              <p:sp>
                <p:nvSpPr>
                  <p:cNvPr id="4301280" name="Rectangle 480"/>
                  <p:cNvSpPr>
                    <a:spLocks noChangeArrowheads="1"/>
                  </p:cNvSpPr>
                  <p:nvPr/>
                </p:nvSpPr>
                <p:spPr bwMode="auto">
                  <a:xfrm>
                    <a:off x="3199" y="880"/>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281" name="Freeform 481"/>
                  <p:cNvSpPr>
                    <a:spLocks/>
                  </p:cNvSpPr>
                  <p:nvPr/>
                </p:nvSpPr>
                <p:spPr bwMode="auto">
                  <a:xfrm>
                    <a:off x="3200" y="880"/>
                    <a:ext cx="54" cy="31"/>
                  </a:xfrm>
                  <a:custGeom>
                    <a:avLst/>
                    <a:gdLst/>
                    <a:ahLst/>
                    <a:cxnLst>
                      <a:cxn ang="0">
                        <a:pos x="53" y="0"/>
                      </a:cxn>
                      <a:cxn ang="0">
                        <a:pos x="53" y="30"/>
                      </a:cxn>
                      <a:cxn ang="0">
                        <a:pos x="0" y="30"/>
                      </a:cxn>
                    </a:cxnLst>
                    <a:rect l="0" t="0" r="r" b="b"/>
                    <a:pathLst>
                      <a:path w="54" h="31">
                        <a:moveTo>
                          <a:pt x="53" y="0"/>
                        </a:moveTo>
                        <a:lnTo>
                          <a:pt x="53" y="30"/>
                        </a:lnTo>
                        <a:lnTo>
                          <a:pt x="0" y="30"/>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282" name="Freeform 482"/>
                  <p:cNvSpPr>
                    <a:spLocks/>
                  </p:cNvSpPr>
                  <p:nvPr/>
                </p:nvSpPr>
                <p:spPr bwMode="auto">
                  <a:xfrm>
                    <a:off x="3199" y="880"/>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49" name="Group 483"/>
                <p:cNvGrpSpPr>
                  <a:grpSpLocks/>
                </p:cNvGrpSpPr>
                <p:nvPr/>
              </p:nvGrpSpPr>
              <p:grpSpPr bwMode="auto">
                <a:xfrm>
                  <a:off x="3199" y="920"/>
                  <a:ext cx="55" cy="31"/>
                  <a:chOff x="3199" y="920"/>
                  <a:chExt cx="55" cy="31"/>
                </a:xfrm>
              </p:grpSpPr>
              <p:sp>
                <p:nvSpPr>
                  <p:cNvPr id="4301284" name="Rectangle 484"/>
                  <p:cNvSpPr>
                    <a:spLocks noChangeArrowheads="1"/>
                  </p:cNvSpPr>
                  <p:nvPr/>
                </p:nvSpPr>
                <p:spPr bwMode="auto">
                  <a:xfrm>
                    <a:off x="3199" y="920"/>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285" name="Freeform 485"/>
                  <p:cNvSpPr>
                    <a:spLocks/>
                  </p:cNvSpPr>
                  <p:nvPr/>
                </p:nvSpPr>
                <p:spPr bwMode="auto">
                  <a:xfrm>
                    <a:off x="3200" y="921"/>
                    <a:ext cx="54" cy="30"/>
                  </a:xfrm>
                  <a:custGeom>
                    <a:avLst/>
                    <a:gdLst/>
                    <a:ahLst/>
                    <a:cxnLst>
                      <a:cxn ang="0">
                        <a:pos x="53" y="0"/>
                      </a:cxn>
                      <a:cxn ang="0">
                        <a:pos x="53" y="29"/>
                      </a:cxn>
                      <a:cxn ang="0">
                        <a:pos x="0" y="29"/>
                      </a:cxn>
                    </a:cxnLst>
                    <a:rect l="0" t="0" r="r" b="b"/>
                    <a:pathLst>
                      <a:path w="54" h="30">
                        <a:moveTo>
                          <a:pt x="53" y="0"/>
                        </a:moveTo>
                        <a:lnTo>
                          <a:pt x="53" y="29"/>
                        </a:lnTo>
                        <a:lnTo>
                          <a:pt x="0" y="29"/>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286" name="Freeform 486"/>
                  <p:cNvSpPr>
                    <a:spLocks/>
                  </p:cNvSpPr>
                  <p:nvPr/>
                </p:nvSpPr>
                <p:spPr bwMode="auto">
                  <a:xfrm>
                    <a:off x="3199" y="920"/>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50" name="Group 487"/>
                <p:cNvGrpSpPr>
                  <a:grpSpLocks/>
                </p:cNvGrpSpPr>
                <p:nvPr/>
              </p:nvGrpSpPr>
              <p:grpSpPr bwMode="auto">
                <a:xfrm>
                  <a:off x="3199" y="961"/>
                  <a:ext cx="55" cy="31"/>
                  <a:chOff x="3199" y="961"/>
                  <a:chExt cx="55" cy="31"/>
                </a:xfrm>
              </p:grpSpPr>
              <p:sp>
                <p:nvSpPr>
                  <p:cNvPr id="4301288" name="Rectangle 488"/>
                  <p:cNvSpPr>
                    <a:spLocks noChangeArrowheads="1"/>
                  </p:cNvSpPr>
                  <p:nvPr/>
                </p:nvSpPr>
                <p:spPr bwMode="auto">
                  <a:xfrm>
                    <a:off x="3199" y="961"/>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289" name="Freeform 489"/>
                  <p:cNvSpPr>
                    <a:spLocks/>
                  </p:cNvSpPr>
                  <p:nvPr/>
                </p:nvSpPr>
                <p:spPr bwMode="auto">
                  <a:xfrm>
                    <a:off x="3200" y="962"/>
                    <a:ext cx="54" cy="30"/>
                  </a:xfrm>
                  <a:custGeom>
                    <a:avLst/>
                    <a:gdLst/>
                    <a:ahLst/>
                    <a:cxnLst>
                      <a:cxn ang="0">
                        <a:pos x="53" y="0"/>
                      </a:cxn>
                      <a:cxn ang="0">
                        <a:pos x="53" y="29"/>
                      </a:cxn>
                      <a:cxn ang="0">
                        <a:pos x="0" y="29"/>
                      </a:cxn>
                    </a:cxnLst>
                    <a:rect l="0" t="0" r="r" b="b"/>
                    <a:pathLst>
                      <a:path w="54" h="30">
                        <a:moveTo>
                          <a:pt x="53" y="0"/>
                        </a:moveTo>
                        <a:lnTo>
                          <a:pt x="53" y="29"/>
                        </a:lnTo>
                        <a:lnTo>
                          <a:pt x="0" y="29"/>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290" name="Freeform 490"/>
                  <p:cNvSpPr>
                    <a:spLocks/>
                  </p:cNvSpPr>
                  <p:nvPr/>
                </p:nvSpPr>
                <p:spPr bwMode="auto">
                  <a:xfrm>
                    <a:off x="3199" y="961"/>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51" name="Group 491"/>
                <p:cNvGrpSpPr>
                  <a:grpSpLocks/>
                </p:cNvGrpSpPr>
                <p:nvPr/>
              </p:nvGrpSpPr>
              <p:grpSpPr bwMode="auto">
                <a:xfrm>
                  <a:off x="3199" y="1001"/>
                  <a:ext cx="55" cy="31"/>
                  <a:chOff x="3199" y="1001"/>
                  <a:chExt cx="55" cy="31"/>
                </a:xfrm>
              </p:grpSpPr>
              <p:sp>
                <p:nvSpPr>
                  <p:cNvPr id="4301292" name="Rectangle 492"/>
                  <p:cNvSpPr>
                    <a:spLocks noChangeArrowheads="1"/>
                  </p:cNvSpPr>
                  <p:nvPr/>
                </p:nvSpPr>
                <p:spPr bwMode="auto">
                  <a:xfrm>
                    <a:off x="3199" y="1001"/>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293" name="Freeform 493"/>
                  <p:cNvSpPr>
                    <a:spLocks/>
                  </p:cNvSpPr>
                  <p:nvPr/>
                </p:nvSpPr>
                <p:spPr bwMode="auto">
                  <a:xfrm>
                    <a:off x="3200" y="1003"/>
                    <a:ext cx="54" cy="29"/>
                  </a:xfrm>
                  <a:custGeom>
                    <a:avLst/>
                    <a:gdLst/>
                    <a:ahLst/>
                    <a:cxnLst>
                      <a:cxn ang="0">
                        <a:pos x="53" y="0"/>
                      </a:cxn>
                      <a:cxn ang="0">
                        <a:pos x="53" y="28"/>
                      </a:cxn>
                      <a:cxn ang="0">
                        <a:pos x="0" y="28"/>
                      </a:cxn>
                    </a:cxnLst>
                    <a:rect l="0" t="0" r="r" b="b"/>
                    <a:pathLst>
                      <a:path w="54" h="29">
                        <a:moveTo>
                          <a:pt x="53" y="0"/>
                        </a:moveTo>
                        <a:lnTo>
                          <a:pt x="53" y="28"/>
                        </a:lnTo>
                        <a:lnTo>
                          <a:pt x="0" y="28"/>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294" name="Freeform 494"/>
                  <p:cNvSpPr>
                    <a:spLocks/>
                  </p:cNvSpPr>
                  <p:nvPr/>
                </p:nvSpPr>
                <p:spPr bwMode="auto">
                  <a:xfrm>
                    <a:off x="3199" y="1001"/>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52" name="Group 495"/>
                <p:cNvGrpSpPr>
                  <a:grpSpLocks/>
                </p:cNvGrpSpPr>
                <p:nvPr/>
              </p:nvGrpSpPr>
              <p:grpSpPr bwMode="auto">
                <a:xfrm>
                  <a:off x="3210" y="887"/>
                  <a:ext cx="55" cy="32"/>
                  <a:chOff x="3210" y="887"/>
                  <a:chExt cx="55" cy="32"/>
                </a:xfrm>
              </p:grpSpPr>
              <p:sp>
                <p:nvSpPr>
                  <p:cNvPr id="4301296" name="Rectangle 496"/>
                  <p:cNvSpPr>
                    <a:spLocks noChangeArrowheads="1"/>
                  </p:cNvSpPr>
                  <p:nvPr/>
                </p:nvSpPr>
                <p:spPr bwMode="auto">
                  <a:xfrm>
                    <a:off x="3210" y="887"/>
                    <a:ext cx="54" cy="31"/>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297" name="Freeform 497"/>
                  <p:cNvSpPr>
                    <a:spLocks/>
                  </p:cNvSpPr>
                  <p:nvPr/>
                </p:nvSpPr>
                <p:spPr bwMode="auto">
                  <a:xfrm>
                    <a:off x="3212" y="888"/>
                    <a:ext cx="53" cy="31"/>
                  </a:xfrm>
                  <a:custGeom>
                    <a:avLst/>
                    <a:gdLst/>
                    <a:ahLst/>
                    <a:cxnLst>
                      <a:cxn ang="0">
                        <a:pos x="52" y="0"/>
                      </a:cxn>
                      <a:cxn ang="0">
                        <a:pos x="52" y="30"/>
                      </a:cxn>
                      <a:cxn ang="0">
                        <a:pos x="0" y="30"/>
                      </a:cxn>
                    </a:cxnLst>
                    <a:rect l="0" t="0" r="r" b="b"/>
                    <a:pathLst>
                      <a:path w="53" h="31">
                        <a:moveTo>
                          <a:pt x="52" y="0"/>
                        </a:moveTo>
                        <a:lnTo>
                          <a:pt x="52" y="30"/>
                        </a:lnTo>
                        <a:lnTo>
                          <a:pt x="0" y="30"/>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298" name="Freeform 498"/>
                  <p:cNvSpPr>
                    <a:spLocks/>
                  </p:cNvSpPr>
                  <p:nvPr/>
                </p:nvSpPr>
                <p:spPr bwMode="auto">
                  <a:xfrm>
                    <a:off x="3210" y="887"/>
                    <a:ext cx="54" cy="32"/>
                  </a:xfrm>
                  <a:custGeom>
                    <a:avLst/>
                    <a:gdLst/>
                    <a:ahLst/>
                    <a:cxnLst>
                      <a:cxn ang="0">
                        <a:pos x="0" y="31"/>
                      </a:cxn>
                      <a:cxn ang="0">
                        <a:pos x="0" y="0"/>
                      </a:cxn>
                      <a:cxn ang="0">
                        <a:pos x="53" y="0"/>
                      </a:cxn>
                    </a:cxnLst>
                    <a:rect l="0" t="0" r="r" b="b"/>
                    <a:pathLst>
                      <a:path w="54" h="32">
                        <a:moveTo>
                          <a:pt x="0" y="31"/>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53" name="Group 499"/>
                <p:cNvGrpSpPr>
                  <a:grpSpLocks/>
                </p:cNvGrpSpPr>
                <p:nvPr/>
              </p:nvGrpSpPr>
              <p:grpSpPr bwMode="auto">
                <a:xfrm>
                  <a:off x="3210" y="928"/>
                  <a:ext cx="55" cy="31"/>
                  <a:chOff x="3210" y="928"/>
                  <a:chExt cx="55" cy="31"/>
                </a:xfrm>
              </p:grpSpPr>
              <p:sp>
                <p:nvSpPr>
                  <p:cNvPr id="4301300" name="Rectangle 500"/>
                  <p:cNvSpPr>
                    <a:spLocks noChangeArrowheads="1"/>
                  </p:cNvSpPr>
                  <p:nvPr/>
                </p:nvSpPr>
                <p:spPr bwMode="auto">
                  <a:xfrm>
                    <a:off x="3210" y="928"/>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301" name="Freeform 501"/>
                  <p:cNvSpPr>
                    <a:spLocks/>
                  </p:cNvSpPr>
                  <p:nvPr/>
                </p:nvSpPr>
                <p:spPr bwMode="auto">
                  <a:xfrm>
                    <a:off x="3212" y="928"/>
                    <a:ext cx="53" cy="31"/>
                  </a:xfrm>
                  <a:custGeom>
                    <a:avLst/>
                    <a:gdLst/>
                    <a:ahLst/>
                    <a:cxnLst>
                      <a:cxn ang="0">
                        <a:pos x="52" y="0"/>
                      </a:cxn>
                      <a:cxn ang="0">
                        <a:pos x="52" y="30"/>
                      </a:cxn>
                      <a:cxn ang="0">
                        <a:pos x="0" y="30"/>
                      </a:cxn>
                    </a:cxnLst>
                    <a:rect l="0" t="0" r="r" b="b"/>
                    <a:pathLst>
                      <a:path w="53" h="31">
                        <a:moveTo>
                          <a:pt x="52" y="0"/>
                        </a:moveTo>
                        <a:lnTo>
                          <a:pt x="52" y="30"/>
                        </a:lnTo>
                        <a:lnTo>
                          <a:pt x="0" y="30"/>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302" name="Freeform 502"/>
                  <p:cNvSpPr>
                    <a:spLocks/>
                  </p:cNvSpPr>
                  <p:nvPr/>
                </p:nvSpPr>
                <p:spPr bwMode="auto">
                  <a:xfrm>
                    <a:off x="3210" y="928"/>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54" name="Group 503"/>
                <p:cNvGrpSpPr>
                  <a:grpSpLocks/>
                </p:cNvGrpSpPr>
                <p:nvPr/>
              </p:nvGrpSpPr>
              <p:grpSpPr bwMode="auto">
                <a:xfrm>
                  <a:off x="3210" y="968"/>
                  <a:ext cx="55" cy="31"/>
                  <a:chOff x="3210" y="968"/>
                  <a:chExt cx="55" cy="31"/>
                </a:xfrm>
              </p:grpSpPr>
              <p:sp>
                <p:nvSpPr>
                  <p:cNvPr id="4301304" name="Rectangle 504"/>
                  <p:cNvSpPr>
                    <a:spLocks noChangeArrowheads="1"/>
                  </p:cNvSpPr>
                  <p:nvPr/>
                </p:nvSpPr>
                <p:spPr bwMode="auto">
                  <a:xfrm>
                    <a:off x="3210" y="968"/>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305" name="Freeform 505"/>
                  <p:cNvSpPr>
                    <a:spLocks/>
                  </p:cNvSpPr>
                  <p:nvPr/>
                </p:nvSpPr>
                <p:spPr bwMode="auto">
                  <a:xfrm>
                    <a:off x="3212" y="969"/>
                    <a:ext cx="53" cy="30"/>
                  </a:xfrm>
                  <a:custGeom>
                    <a:avLst/>
                    <a:gdLst/>
                    <a:ahLst/>
                    <a:cxnLst>
                      <a:cxn ang="0">
                        <a:pos x="52" y="0"/>
                      </a:cxn>
                      <a:cxn ang="0">
                        <a:pos x="52" y="29"/>
                      </a:cxn>
                      <a:cxn ang="0">
                        <a:pos x="0" y="29"/>
                      </a:cxn>
                    </a:cxnLst>
                    <a:rect l="0" t="0" r="r" b="b"/>
                    <a:pathLst>
                      <a:path w="53" h="30">
                        <a:moveTo>
                          <a:pt x="52" y="0"/>
                        </a:moveTo>
                        <a:lnTo>
                          <a:pt x="52" y="29"/>
                        </a:lnTo>
                        <a:lnTo>
                          <a:pt x="0" y="29"/>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306" name="Freeform 506"/>
                  <p:cNvSpPr>
                    <a:spLocks/>
                  </p:cNvSpPr>
                  <p:nvPr/>
                </p:nvSpPr>
                <p:spPr bwMode="auto">
                  <a:xfrm>
                    <a:off x="3210" y="968"/>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nvGrpSpPr>
                <p:cNvPr id="4301355" name="Group 507"/>
                <p:cNvGrpSpPr>
                  <a:grpSpLocks/>
                </p:cNvGrpSpPr>
                <p:nvPr/>
              </p:nvGrpSpPr>
              <p:grpSpPr bwMode="auto">
                <a:xfrm>
                  <a:off x="3210" y="1009"/>
                  <a:ext cx="55" cy="31"/>
                  <a:chOff x="3210" y="1009"/>
                  <a:chExt cx="55" cy="31"/>
                </a:xfrm>
              </p:grpSpPr>
              <p:sp>
                <p:nvSpPr>
                  <p:cNvPr id="4301308" name="Rectangle 508"/>
                  <p:cNvSpPr>
                    <a:spLocks noChangeArrowheads="1"/>
                  </p:cNvSpPr>
                  <p:nvPr/>
                </p:nvSpPr>
                <p:spPr bwMode="auto">
                  <a:xfrm>
                    <a:off x="3210" y="1009"/>
                    <a:ext cx="54" cy="30"/>
                  </a:xfrm>
                  <a:prstGeom prst="rect">
                    <a:avLst/>
                  </a:prstGeom>
                  <a:gradFill rotWithShape="0">
                    <a:gsLst>
                      <a:gs pos="0">
                        <a:srgbClr val="919191">
                          <a:gamma/>
                          <a:tint val="50196"/>
                          <a:invGamma/>
                        </a:srgbClr>
                      </a:gs>
                      <a:gs pos="100000">
                        <a:srgbClr val="919191"/>
                      </a:gs>
                    </a:gsLst>
                    <a:lin ang="2700000" scaled="1"/>
                  </a:gradFill>
                  <a:ln w="12700">
                    <a:noFill/>
                    <a:miter lim="800000"/>
                    <a:headEnd/>
                    <a:tailEnd/>
                  </a:ln>
                  <a:effectLst>
                    <a:prstShdw prst="shdw17" dist="17961" dir="2700000">
                      <a:srgbClr val="919191">
                        <a:gamma/>
                        <a:shade val="60000"/>
                        <a:invGamma/>
                      </a:srgbClr>
                    </a:prstShdw>
                  </a:effectLst>
                </p:spPr>
                <p:txBody>
                  <a:bodyPr wrap="none" anchor="ctr"/>
                  <a:lstStyle/>
                  <a:p>
                    <a:endParaRPr lang="zh-CN" altLang="en-US"/>
                  </a:p>
                </p:txBody>
              </p:sp>
              <p:sp>
                <p:nvSpPr>
                  <p:cNvPr id="4301309" name="Freeform 509"/>
                  <p:cNvSpPr>
                    <a:spLocks/>
                  </p:cNvSpPr>
                  <p:nvPr/>
                </p:nvSpPr>
                <p:spPr bwMode="auto">
                  <a:xfrm>
                    <a:off x="3212" y="1010"/>
                    <a:ext cx="53" cy="30"/>
                  </a:xfrm>
                  <a:custGeom>
                    <a:avLst/>
                    <a:gdLst/>
                    <a:ahLst/>
                    <a:cxnLst>
                      <a:cxn ang="0">
                        <a:pos x="52" y="0"/>
                      </a:cxn>
                      <a:cxn ang="0">
                        <a:pos x="52" y="29"/>
                      </a:cxn>
                      <a:cxn ang="0">
                        <a:pos x="0" y="29"/>
                      </a:cxn>
                    </a:cxnLst>
                    <a:rect l="0" t="0" r="r" b="b"/>
                    <a:pathLst>
                      <a:path w="53" h="30">
                        <a:moveTo>
                          <a:pt x="52" y="0"/>
                        </a:moveTo>
                        <a:lnTo>
                          <a:pt x="52" y="29"/>
                        </a:lnTo>
                        <a:lnTo>
                          <a:pt x="0" y="29"/>
                        </a:lnTo>
                      </a:path>
                    </a:pathLst>
                  </a:custGeom>
                  <a:noFill/>
                  <a:ln w="12700" cap="rnd" cmpd="sng">
                    <a:solidFill>
                      <a:srgbClr val="676767"/>
                    </a:solidFill>
                    <a:prstDash val="solid"/>
                    <a:round/>
                    <a:headEnd type="none" w="med" len="med"/>
                    <a:tailEnd type="none" w="med" len="med"/>
                  </a:ln>
                  <a:effectLst>
                    <a:prstShdw prst="shdw17" dist="17961" dir="2700000">
                      <a:srgbClr val="676767">
                        <a:gamma/>
                        <a:shade val="60000"/>
                        <a:invGamma/>
                      </a:srgbClr>
                    </a:prstShdw>
                  </a:effectLst>
                </p:spPr>
                <p:txBody>
                  <a:bodyPr/>
                  <a:lstStyle/>
                  <a:p>
                    <a:endParaRPr lang="zh-CN" altLang="en-US"/>
                  </a:p>
                </p:txBody>
              </p:sp>
              <p:sp>
                <p:nvSpPr>
                  <p:cNvPr id="4301310" name="Freeform 510"/>
                  <p:cNvSpPr>
                    <a:spLocks/>
                  </p:cNvSpPr>
                  <p:nvPr/>
                </p:nvSpPr>
                <p:spPr bwMode="auto">
                  <a:xfrm>
                    <a:off x="3210" y="1009"/>
                    <a:ext cx="54" cy="31"/>
                  </a:xfrm>
                  <a:custGeom>
                    <a:avLst/>
                    <a:gdLst/>
                    <a:ahLst/>
                    <a:cxnLst>
                      <a:cxn ang="0">
                        <a:pos x="0" y="30"/>
                      </a:cxn>
                      <a:cxn ang="0">
                        <a:pos x="0" y="0"/>
                      </a:cxn>
                      <a:cxn ang="0">
                        <a:pos x="53" y="0"/>
                      </a:cxn>
                    </a:cxnLst>
                    <a:rect l="0" t="0" r="r" b="b"/>
                    <a:pathLst>
                      <a:path w="54" h="31">
                        <a:moveTo>
                          <a:pt x="0" y="30"/>
                        </a:moveTo>
                        <a:lnTo>
                          <a:pt x="0" y="0"/>
                        </a:lnTo>
                        <a:lnTo>
                          <a:pt x="53" y="0"/>
                        </a:lnTo>
                      </a:path>
                    </a:pathLst>
                  </a:custGeom>
                  <a:noFill/>
                  <a:ln w="12700" cap="rnd" cmpd="sng">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endParaRPr lang="zh-CN" altLang="en-US"/>
                  </a:p>
                </p:txBody>
              </p:sp>
            </p:grpSp>
          </p:grpSp>
        </p:grpSp>
        <p:sp>
          <p:nvSpPr>
            <p:cNvPr id="4301311" name="Rectangle 511"/>
            <p:cNvSpPr>
              <a:spLocks noChangeArrowheads="1"/>
            </p:cNvSpPr>
            <p:nvPr/>
          </p:nvSpPr>
          <p:spPr bwMode="auto">
            <a:xfrm>
              <a:off x="1824" y="1270"/>
              <a:ext cx="838" cy="186"/>
            </a:xfrm>
            <a:prstGeom prst="rect">
              <a:avLst/>
            </a:prstGeom>
            <a:noFill/>
            <a:ln w="12700">
              <a:noFill/>
              <a:miter lim="800000"/>
              <a:headEnd/>
              <a:tailEnd/>
            </a:ln>
            <a:effectLst/>
          </p:spPr>
          <p:txBody>
            <a:bodyPr lIns="90488" tIns="44450" rIns="90488" bIns="44450">
              <a:spAutoFit/>
            </a:bodyPr>
            <a:lstStyle/>
            <a:p>
              <a:pPr algn="ctr" eaLnBrk="0" hangingPunct="0"/>
              <a:r>
                <a:rPr kumimoji="1" lang="zh-CN" altLang="de-DE" sz="1400" dirty="0">
                  <a:solidFill>
                    <a:schemeClr val="bg1"/>
                  </a:solidFill>
                  <a:effectLst>
                    <a:outerShdw blurRad="38100" dist="38100" dir="2700000" algn="tl">
                      <a:srgbClr val="C0C0C0"/>
                    </a:outerShdw>
                  </a:effectLst>
                  <a:latin typeface="Arial" pitchFamily="34" charset="0"/>
                </a:rPr>
                <a:t>主数据</a:t>
              </a:r>
              <a:endParaRPr kumimoji="1" lang="de-DE" altLang="zh-CN" sz="1200" dirty="0">
                <a:effectLst>
                  <a:outerShdw blurRad="38100" dist="38100" dir="2700000" algn="tl">
                    <a:srgbClr val="C0C0C0"/>
                  </a:outerShdw>
                </a:effectLst>
                <a:latin typeface="Arial" pitchFamily="34" charset="0"/>
              </a:endParaRPr>
            </a:p>
          </p:txBody>
        </p:sp>
        <p:pic>
          <p:nvPicPr>
            <p:cNvPr id="4301312" name="Picture 512"/>
            <p:cNvPicPr>
              <a:picLocks noChangeArrowheads="1"/>
            </p:cNvPicPr>
            <p:nvPr/>
          </p:nvPicPr>
          <p:blipFill>
            <a:blip r:embed="rId4" cstate="print"/>
            <a:srcRect/>
            <a:stretch>
              <a:fillRect/>
            </a:stretch>
          </p:blipFill>
          <p:spPr bwMode="auto">
            <a:xfrm>
              <a:off x="2220" y="1759"/>
              <a:ext cx="1120" cy="1270"/>
            </a:xfrm>
            <a:prstGeom prst="rect">
              <a:avLst/>
            </a:prstGeom>
            <a:noFill/>
            <a:ln w="12700">
              <a:noFill/>
              <a:miter lim="800000"/>
              <a:headEnd/>
              <a:tailEnd/>
            </a:ln>
            <a:effectLst/>
          </p:spPr>
        </p:pic>
        <p:grpSp>
          <p:nvGrpSpPr>
            <p:cNvPr id="4301356" name="Group 513"/>
            <p:cNvGrpSpPr>
              <a:grpSpLocks/>
            </p:cNvGrpSpPr>
            <p:nvPr/>
          </p:nvGrpSpPr>
          <p:grpSpPr bwMode="auto">
            <a:xfrm>
              <a:off x="4284" y="1773"/>
              <a:ext cx="567" cy="434"/>
              <a:chOff x="5100" y="3205"/>
              <a:chExt cx="519" cy="356"/>
            </a:xfrm>
          </p:grpSpPr>
          <p:sp>
            <p:nvSpPr>
              <p:cNvPr id="4301314" name="Rectangle 514"/>
              <p:cNvSpPr>
                <a:spLocks noChangeArrowheads="1"/>
              </p:cNvSpPr>
              <p:nvPr/>
            </p:nvSpPr>
            <p:spPr bwMode="auto">
              <a:xfrm>
                <a:off x="5104" y="3209"/>
                <a:ext cx="510" cy="347"/>
              </a:xfrm>
              <a:prstGeom prst="rect">
                <a:avLst/>
              </a:prstGeom>
              <a:solidFill>
                <a:srgbClr val="FCFEB9"/>
              </a:solidFill>
              <a:ln w="12700">
                <a:solidFill>
                  <a:schemeClr val="bg2"/>
                </a:solidFill>
                <a:miter lim="800000"/>
                <a:headEnd/>
                <a:tailEnd/>
              </a:ln>
              <a:effectLst/>
            </p:spPr>
            <p:txBody>
              <a:bodyPr wrap="none" anchor="ctr"/>
              <a:lstStyle/>
              <a:p>
                <a:endParaRPr lang="zh-CN" altLang="en-US"/>
              </a:p>
            </p:txBody>
          </p:sp>
          <p:sp>
            <p:nvSpPr>
              <p:cNvPr id="4301315" name="Freeform 515"/>
              <p:cNvSpPr>
                <a:spLocks/>
              </p:cNvSpPr>
              <p:nvPr/>
            </p:nvSpPr>
            <p:spPr bwMode="auto">
              <a:xfrm>
                <a:off x="5100" y="3205"/>
                <a:ext cx="519" cy="356"/>
              </a:xfrm>
              <a:custGeom>
                <a:avLst/>
                <a:gdLst/>
                <a:ahLst/>
                <a:cxnLst>
                  <a:cxn ang="0">
                    <a:pos x="0" y="355"/>
                  </a:cxn>
                  <a:cxn ang="0">
                    <a:pos x="0" y="0"/>
                  </a:cxn>
                  <a:cxn ang="0">
                    <a:pos x="518" y="0"/>
                  </a:cxn>
                </a:cxnLst>
                <a:rect l="0" t="0" r="r" b="b"/>
                <a:pathLst>
                  <a:path w="519" h="356">
                    <a:moveTo>
                      <a:pt x="0" y="355"/>
                    </a:moveTo>
                    <a:lnTo>
                      <a:pt x="0" y="0"/>
                    </a:lnTo>
                    <a:lnTo>
                      <a:pt x="518" y="0"/>
                    </a:lnTo>
                  </a:path>
                </a:pathLst>
              </a:custGeom>
              <a:noFill/>
              <a:ln w="12700" cap="rnd" cmpd="sng">
                <a:solidFill>
                  <a:schemeClr val="tx2"/>
                </a:solidFill>
                <a:prstDash val="solid"/>
                <a:round/>
                <a:headEnd type="none" w="med" len="med"/>
                <a:tailEnd type="none" w="med" len="med"/>
              </a:ln>
              <a:effectLst/>
            </p:spPr>
            <p:txBody>
              <a:bodyPr/>
              <a:lstStyle/>
              <a:p>
                <a:endParaRPr lang="zh-CN" altLang="en-US"/>
              </a:p>
            </p:txBody>
          </p:sp>
          <p:sp>
            <p:nvSpPr>
              <p:cNvPr id="4301316" name="Freeform 516"/>
              <p:cNvSpPr>
                <a:spLocks/>
              </p:cNvSpPr>
              <p:nvPr/>
            </p:nvSpPr>
            <p:spPr bwMode="auto">
              <a:xfrm>
                <a:off x="5100" y="3205"/>
                <a:ext cx="519" cy="356"/>
              </a:xfrm>
              <a:custGeom>
                <a:avLst/>
                <a:gdLst/>
                <a:ahLst/>
                <a:cxnLst>
                  <a:cxn ang="0">
                    <a:pos x="0" y="355"/>
                  </a:cxn>
                  <a:cxn ang="0">
                    <a:pos x="518" y="355"/>
                  </a:cxn>
                  <a:cxn ang="0">
                    <a:pos x="518" y="0"/>
                  </a:cxn>
                </a:cxnLst>
                <a:rect l="0" t="0" r="r" b="b"/>
                <a:pathLst>
                  <a:path w="519" h="356">
                    <a:moveTo>
                      <a:pt x="0" y="355"/>
                    </a:moveTo>
                    <a:lnTo>
                      <a:pt x="518" y="355"/>
                    </a:lnTo>
                    <a:lnTo>
                      <a:pt x="518" y="0"/>
                    </a:lnTo>
                  </a:path>
                </a:pathLst>
              </a:custGeom>
              <a:noFill/>
              <a:ln w="12700" cap="rnd" cmpd="sng">
                <a:solidFill>
                  <a:schemeClr val="tx1"/>
                </a:solidFill>
                <a:prstDash val="solid"/>
                <a:round/>
                <a:headEnd type="none" w="med" len="med"/>
                <a:tailEnd type="none" w="med" len="med"/>
              </a:ln>
              <a:effectLst/>
            </p:spPr>
            <p:txBody>
              <a:bodyPr/>
              <a:lstStyle/>
              <a:p>
                <a:endParaRPr lang="zh-CN" altLang="en-US"/>
              </a:p>
            </p:txBody>
          </p:sp>
          <p:sp>
            <p:nvSpPr>
              <p:cNvPr id="4301317" name="Rectangle 517"/>
              <p:cNvSpPr>
                <a:spLocks noChangeArrowheads="1"/>
              </p:cNvSpPr>
              <p:nvPr/>
            </p:nvSpPr>
            <p:spPr bwMode="auto">
              <a:xfrm>
                <a:off x="5341" y="3243"/>
                <a:ext cx="182" cy="252"/>
              </a:xfrm>
              <a:prstGeom prst="rect">
                <a:avLst/>
              </a:prstGeom>
              <a:solidFill>
                <a:srgbClr val="FCFEB9"/>
              </a:solidFill>
              <a:ln w="12700">
                <a:solidFill>
                  <a:srgbClr val="919191"/>
                </a:solidFill>
                <a:miter lim="800000"/>
                <a:headEnd/>
                <a:tailEnd/>
              </a:ln>
              <a:effectLst/>
            </p:spPr>
            <p:txBody>
              <a:bodyPr wrap="none" anchor="ctr"/>
              <a:lstStyle/>
              <a:p>
                <a:endParaRPr lang="zh-CN" altLang="en-US"/>
              </a:p>
            </p:txBody>
          </p:sp>
          <p:sp>
            <p:nvSpPr>
              <p:cNvPr id="4301318" name="AutoShape 518"/>
              <p:cNvSpPr>
                <a:spLocks noChangeArrowheads="1"/>
              </p:cNvSpPr>
              <p:nvPr/>
            </p:nvSpPr>
            <p:spPr bwMode="auto">
              <a:xfrm rot="5400000">
                <a:off x="5462" y="3381"/>
                <a:ext cx="24" cy="42"/>
              </a:xfrm>
              <a:prstGeom prst="triangle">
                <a:avLst>
                  <a:gd name="adj" fmla="val 49995"/>
                </a:avLst>
              </a:prstGeom>
              <a:solidFill>
                <a:schemeClr val="tx2"/>
              </a:solidFill>
              <a:ln w="12700">
                <a:solidFill>
                  <a:srgbClr val="919191"/>
                </a:solidFill>
                <a:miter lim="800000"/>
                <a:headEnd/>
                <a:tailEnd/>
              </a:ln>
              <a:effectLst/>
            </p:spPr>
            <p:txBody>
              <a:bodyPr wrap="none" anchor="ctr"/>
              <a:lstStyle/>
              <a:p>
                <a:endParaRPr lang="zh-CN" altLang="en-US"/>
              </a:p>
            </p:txBody>
          </p:sp>
          <p:sp>
            <p:nvSpPr>
              <p:cNvPr id="4301319" name="AutoShape 519"/>
              <p:cNvSpPr>
                <a:spLocks noChangeArrowheads="1"/>
              </p:cNvSpPr>
              <p:nvPr/>
            </p:nvSpPr>
            <p:spPr bwMode="auto">
              <a:xfrm rot="5400000">
                <a:off x="5455" y="3311"/>
                <a:ext cx="24" cy="42"/>
              </a:xfrm>
              <a:prstGeom prst="triangle">
                <a:avLst>
                  <a:gd name="adj" fmla="val 49995"/>
                </a:avLst>
              </a:prstGeom>
              <a:solidFill>
                <a:schemeClr val="tx2"/>
              </a:solidFill>
              <a:ln w="12700">
                <a:solidFill>
                  <a:srgbClr val="919191"/>
                </a:solidFill>
                <a:miter lim="800000"/>
                <a:headEnd/>
                <a:tailEnd/>
              </a:ln>
              <a:effectLst/>
            </p:spPr>
            <p:txBody>
              <a:bodyPr wrap="none" anchor="ctr"/>
              <a:lstStyle/>
              <a:p>
                <a:endParaRPr lang="zh-CN" altLang="en-US"/>
              </a:p>
            </p:txBody>
          </p:sp>
          <p:sp>
            <p:nvSpPr>
              <p:cNvPr id="4301320" name="Line 520"/>
              <p:cNvSpPr>
                <a:spLocks noChangeShapeType="1"/>
              </p:cNvSpPr>
              <p:nvPr/>
            </p:nvSpPr>
            <p:spPr bwMode="auto">
              <a:xfrm flipH="1">
                <a:off x="5159" y="3405"/>
                <a:ext cx="293" cy="0"/>
              </a:xfrm>
              <a:prstGeom prst="line">
                <a:avLst/>
              </a:prstGeom>
              <a:noFill/>
              <a:ln w="12700">
                <a:solidFill>
                  <a:srgbClr val="919191"/>
                </a:solidFill>
                <a:round/>
                <a:headEnd/>
                <a:tailEnd/>
              </a:ln>
              <a:effectLst/>
            </p:spPr>
            <p:txBody>
              <a:bodyPr wrap="none" anchor="ctr"/>
              <a:lstStyle/>
              <a:p>
                <a:endParaRPr lang="zh-CN" altLang="en-US"/>
              </a:p>
            </p:txBody>
          </p:sp>
          <p:sp>
            <p:nvSpPr>
              <p:cNvPr id="4301321" name="Line 521"/>
              <p:cNvSpPr>
                <a:spLocks noChangeShapeType="1"/>
              </p:cNvSpPr>
              <p:nvPr/>
            </p:nvSpPr>
            <p:spPr bwMode="auto">
              <a:xfrm flipH="1">
                <a:off x="5153" y="3330"/>
                <a:ext cx="293" cy="0"/>
              </a:xfrm>
              <a:prstGeom prst="line">
                <a:avLst/>
              </a:prstGeom>
              <a:noFill/>
              <a:ln w="12700">
                <a:solidFill>
                  <a:srgbClr val="919191"/>
                </a:solidFill>
                <a:round/>
                <a:headEnd/>
                <a:tailEnd/>
              </a:ln>
              <a:effectLst/>
            </p:spPr>
            <p:txBody>
              <a:bodyPr wrap="none" anchor="ctr"/>
              <a:lstStyle/>
              <a:p>
                <a:endParaRPr lang="zh-CN" altLang="en-US"/>
              </a:p>
            </p:txBody>
          </p:sp>
        </p:grpSp>
        <p:grpSp>
          <p:nvGrpSpPr>
            <p:cNvPr id="4301357" name="Group 522"/>
            <p:cNvGrpSpPr>
              <a:grpSpLocks/>
            </p:cNvGrpSpPr>
            <p:nvPr/>
          </p:nvGrpSpPr>
          <p:grpSpPr bwMode="auto">
            <a:xfrm>
              <a:off x="2436" y="960"/>
              <a:ext cx="576" cy="320"/>
              <a:chOff x="2890" y="636"/>
              <a:chExt cx="710" cy="384"/>
            </a:xfrm>
          </p:grpSpPr>
          <p:sp>
            <p:nvSpPr>
              <p:cNvPr id="4301323" name="Rectangle 523"/>
              <p:cNvSpPr>
                <a:spLocks noChangeArrowheads="1"/>
              </p:cNvSpPr>
              <p:nvPr/>
            </p:nvSpPr>
            <p:spPr bwMode="auto">
              <a:xfrm>
                <a:off x="2890" y="636"/>
                <a:ext cx="710" cy="384"/>
              </a:xfrm>
              <a:prstGeom prst="rect">
                <a:avLst/>
              </a:prstGeom>
              <a:solidFill>
                <a:srgbClr val="5DB9FF"/>
              </a:solidFill>
              <a:ln w="12700">
                <a:noFill/>
                <a:miter lim="800000"/>
                <a:headEnd/>
                <a:tailEnd/>
              </a:ln>
              <a:effectLst>
                <a:prstShdw prst="shdw17" dist="17961" dir="2700000">
                  <a:srgbClr val="5DB9FF">
                    <a:gamma/>
                    <a:shade val="60000"/>
                    <a:invGamma/>
                  </a:srgbClr>
                </a:prstShdw>
              </a:effectLst>
            </p:spPr>
            <p:txBody>
              <a:bodyPr wrap="none" anchor="ctr"/>
              <a:lstStyle/>
              <a:p>
                <a:endParaRPr lang="zh-CN" altLang="en-US"/>
              </a:p>
            </p:txBody>
          </p:sp>
          <p:sp>
            <p:nvSpPr>
              <p:cNvPr id="4301324" name="Line 524"/>
              <p:cNvSpPr>
                <a:spLocks noChangeShapeType="1"/>
              </p:cNvSpPr>
              <p:nvPr/>
            </p:nvSpPr>
            <p:spPr bwMode="auto">
              <a:xfrm>
                <a:off x="3245" y="792"/>
                <a:ext cx="0" cy="108"/>
              </a:xfrm>
              <a:prstGeom prst="line">
                <a:avLst/>
              </a:prstGeom>
              <a:noFill/>
              <a:ln w="12700">
                <a:solidFill>
                  <a:schemeClr val="hlink"/>
                </a:solidFill>
                <a:round/>
                <a:headEnd/>
                <a:tailEnd/>
              </a:ln>
              <a:effectLst>
                <a:prstShdw prst="shdw17" dist="17961" dir="2700000">
                  <a:schemeClr val="hlink">
                    <a:gamma/>
                    <a:shade val="60000"/>
                    <a:invGamma/>
                  </a:schemeClr>
                </a:prstShdw>
              </a:effectLst>
            </p:spPr>
            <p:txBody>
              <a:bodyPr wrap="none" anchor="ctr"/>
              <a:lstStyle/>
              <a:p>
                <a:endParaRPr lang="zh-CN" altLang="en-US"/>
              </a:p>
            </p:txBody>
          </p:sp>
          <p:sp>
            <p:nvSpPr>
              <p:cNvPr id="4301325" name="Freeform 525"/>
              <p:cNvSpPr>
                <a:spLocks/>
              </p:cNvSpPr>
              <p:nvPr/>
            </p:nvSpPr>
            <p:spPr bwMode="auto">
              <a:xfrm>
                <a:off x="3034" y="841"/>
                <a:ext cx="423" cy="65"/>
              </a:xfrm>
              <a:custGeom>
                <a:avLst/>
                <a:gdLst/>
                <a:ahLst/>
                <a:cxnLst>
                  <a:cxn ang="0">
                    <a:pos x="0" y="71"/>
                  </a:cxn>
                  <a:cxn ang="0">
                    <a:pos x="0" y="0"/>
                  </a:cxn>
                  <a:cxn ang="0">
                    <a:pos x="444" y="0"/>
                  </a:cxn>
                  <a:cxn ang="0">
                    <a:pos x="444" y="71"/>
                  </a:cxn>
                  <a:cxn ang="0">
                    <a:pos x="447" y="71"/>
                  </a:cxn>
                </a:cxnLst>
                <a:rect l="0" t="0" r="r" b="b"/>
                <a:pathLst>
                  <a:path w="448" h="72">
                    <a:moveTo>
                      <a:pt x="0" y="71"/>
                    </a:moveTo>
                    <a:lnTo>
                      <a:pt x="0" y="0"/>
                    </a:lnTo>
                    <a:lnTo>
                      <a:pt x="444" y="0"/>
                    </a:lnTo>
                    <a:lnTo>
                      <a:pt x="444" y="71"/>
                    </a:lnTo>
                    <a:lnTo>
                      <a:pt x="447" y="71"/>
                    </a:lnTo>
                  </a:path>
                </a:pathLst>
              </a:custGeom>
              <a:noFill/>
              <a:ln w="12700" cap="rnd" cmpd="sng">
                <a:solidFill>
                  <a:schemeClr val="hlink"/>
                </a:solidFill>
                <a:prstDash val="solid"/>
                <a:round/>
                <a:headEnd type="none" w="med" len="med"/>
                <a:tailEnd type="none" w="med" len="med"/>
              </a:ln>
              <a:effectLst>
                <a:prstShdw prst="shdw17" dist="17961" dir="2700000">
                  <a:schemeClr val="hlink">
                    <a:gamma/>
                    <a:shade val="60000"/>
                    <a:invGamma/>
                  </a:schemeClr>
                </a:prstShdw>
              </a:effectLst>
            </p:spPr>
            <p:txBody>
              <a:bodyPr/>
              <a:lstStyle/>
              <a:p>
                <a:endParaRPr lang="zh-CN" altLang="en-US"/>
              </a:p>
            </p:txBody>
          </p:sp>
          <p:sp>
            <p:nvSpPr>
              <p:cNvPr id="4301326" name="Rectangle 526"/>
              <p:cNvSpPr>
                <a:spLocks noChangeArrowheads="1"/>
              </p:cNvSpPr>
              <p:nvPr/>
            </p:nvSpPr>
            <p:spPr bwMode="auto">
              <a:xfrm>
                <a:off x="2956" y="888"/>
                <a:ext cx="156" cy="86"/>
              </a:xfrm>
              <a:prstGeom prst="rect">
                <a:avLst/>
              </a:prstGeom>
              <a:solidFill>
                <a:schemeClr val="bg1"/>
              </a:solidFill>
              <a:ln w="12700">
                <a:noFill/>
                <a:miter lim="800000"/>
                <a:headEnd/>
                <a:tailEnd/>
              </a:ln>
              <a:effectLst>
                <a:prstShdw prst="shdw17" dist="17961" dir="2700000">
                  <a:schemeClr val="bg1">
                    <a:gamma/>
                    <a:shade val="60000"/>
                    <a:invGamma/>
                  </a:schemeClr>
                </a:prstShdw>
              </a:effectLst>
            </p:spPr>
            <p:txBody>
              <a:bodyPr wrap="none" anchor="ctr"/>
              <a:lstStyle/>
              <a:p>
                <a:endParaRPr lang="zh-CN" altLang="en-US"/>
              </a:p>
            </p:txBody>
          </p:sp>
          <p:sp>
            <p:nvSpPr>
              <p:cNvPr id="4301327" name="Rectangle 527"/>
              <p:cNvSpPr>
                <a:spLocks noChangeArrowheads="1"/>
              </p:cNvSpPr>
              <p:nvPr/>
            </p:nvSpPr>
            <p:spPr bwMode="auto">
              <a:xfrm>
                <a:off x="3167" y="888"/>
                <a:ext cx="155" cy="86"/>
              </a:xfrm>
              <a:prstGeom prst="rect">
                <a:avLst/>
              </a:prstGeom>
              <a:solidFill>
                <a:schemeClr val="bg1"/>
              </a:solidFill>
              <a:ln w="12700">
                <a:noFill/>
                <a:miter lim="800000"/>
                <a:headEnd/>
                <a:tailEnd/>
              </a:ln>
              <a:effectLst>
                <a:prstShdw prst="shdw17" dist="17961" dir="2700000">
                  <a:schemeClr val="bg1">
                    <a:gamma/>
                    <a:shade val="60000"/>
                    <a:invGamma/>
                  </a:schemeClr>
                </a:prstShdw>
              </a:effectLst>
            </p:spPr>
            <p:txBody>
              <a:bodyPr wrap="none" anchor="ctr"/>
              <a:lstStyle/>
              <a:p>
                <a:endParaRPr lang="zh-CN" altLang="en-US"/>
              </a:p>
            </p:txBody>
          </p:sp>
          <p:sp>
            <p:nvSpPr>
              <p:cNvPr id="4301328" name="Rectangle 528"/>
              <p:cNvSpPr>
                <a:spLocks noChangeArrowheads="1"/>
              </p:cNvSpPr>
              <p:nvPr/>
            </p:nvSpPr>
            <p:spPr bwMode="auto">
              <a:xfrm>
                <a:off x="3375" y="888"/>
                <a:ext cx="156" cy="86"/>
              </a:xfrm>
              <a:prstGeom prst="rect">
                <a:avLst/>
              </a:prstGeom>
              <a:solidFill>
                <a:schemeClr val="bg1"/>
              </a:solidFill>
              <a:ln w="12700">
                <a:noFill/>
                <a:miter lim="800000"/>
                <a:headEnd/>
                <a:tailEnd/>
              </a:ln>
              <a:effectLst>
                <a:prstShdw prst="shdw17" dist="17961" dir="2700000">
                  <a:schemeClr val="bg1">
                    <a:gamma/>
                    <a:shade val="60000"/>
                    <a:invGamma/>
                  </a:schemeClr>
                </a:prstShdw>
              </a:effectLst>
            </p:spPr>
            <p:txBody>
              <a:bodyPr wrap="none" anchor="ctr"/>
              <a:lstStyle/>
              <a:p>
                <a:endParaRPr lang="zh-CN" altLang="en-US"/>
              </a:p>
            </p:txBody>
          </p:sp>
          <p:sp>
            <p:nvSpPr>
              <p:cNvPr id="4301329" name="Rectangle 529"/>
              <p:cNvSpPr>
                <a:spLocks noChangeArrowheads="1"/>
              </p:cNvSpPr>
              <p:nvPr/>
            </p:nvSpPr>
            <p:spPr bwMode="auto">
              <a:xfrm>
                <a:off x="3167" y="707"/>
                <a:ext cx="155" cy="86"/>
              </a:xfrm>
              <a:prstGeom prst="rect">
                <a:avLst/>
              </a:prstGeom>
              <a:solidFill>
                <a:schemeClr val="bg1"/>
              </a:solidFill>
              <a:ln w="12700">
                <a:noFill/>
                <a:miter lim="800000"/>
                <a:headEnd/>
                <a:tailEnd/>
              </a:ln>
              <a:effectLst>
                <a:prstShdw prst="shdw17" dist="17961" dir="2700000">
                  <a:schemeClr val="bg1">
                    <a:gamma/>
                    <a:shade val="60000"/>
                    <a:invGamma/>
                  </a:schemeClr>
                </a:prstShdw>
              </a:effectLst>
            </p:spPr>
            <p:txBody>
              <a:bodyPr wrap="none" anchor="ctr"/>
              <a:lstStyle/>
              <a:p>
                <a:endParaRPr lang="zh-CN" altLang="en-US"/>
              </a:p>
            </p:txBody>
          </p:sp>
        </p:grpSp>
        <p:grpSp>
          <p:nvGrpSpPr>
            <p:cNvPr id="4301358" name="Group 530"/>
            <p:cNvGrpSpPr>
              <a:grpSpLocks/>
            </p:cNvGrpSpPr>
            <p:nvPr/>
          </p:nvGrpSpPr>
          <p:grpSpPr bwMode="auto">
            <a:xfrm>
              <a:off x="2232" y="551"/>
              <a:ext cx="476" cy="445"/>
              <a:chOff x="1584" y="720"/>
              <a:chExt cx="770" cy="673"/>
            </a:xfrm>
          </p:grpSpPr>
          <p:sp>
            <p:nvSpPr>
              <p:cNvPr id="4301331" name="Freeform 531"/>
              <p:cNvSpPr>
                <a:spLocks/>
              </p:cNvSpPr>
              <p:nvPr/>
            </p:nvSpPr>
            <p:spPr bwMode="auto">
              <a:xfrm>
                <a:off x="2065" y="768"/>
                <a:ext cx="241" cy="51"/>
              </a:xfrm>
              <a:custGeom>
                <a:avLst/>
                <a:gdLst/>
                <a:ahLst/>
                <a:cxnLst>
                  <a:cxn ang="0">
                    <a:pos x="0" y="50"/>
                  </a:cxn>
                  <a:cxn ang="0">
                    <a:pos x="144" y="50"/>
                  </a:cxn>
                  <a:cxn ang="0">
                    <a:pos x="240" y="0"/>
                  </a:cxn>
                  <a:cxn ang="0">
                    <a:pos x="96" y="0"/>
                  </a:cxn>
                  <a:cxn ang="0">
                    <a:pos x="0" y="50"/>
                  </a:cxn>
                </a:cxnLst>
                <a:rect l="0" t="0" r="r" b="b"/>
                <a:pathLst>
                  <a:path w="241" h="51">
                    <a:moveTo>
                      <a:pt x="0" y="50"/>
                    </a:moveTo>
                    <a:lnTo>
                      <a:pt x="144" y="50"/>
                    </a:lnTo>
                    <a:lnTo>
                      <a:pt x="240" y="0"/>
                    </a:lnTo>
                    <a:lnTo>
                      <a:pt x="96" y="0"/>
                    </a:lnTo>
                    <a:lnTo>
                      <a:pt x="0" y="50"/>
                    </a:lnTo>
                  </a:path>
                </a:pathLst>
              </a:custGeom>
              <a:solidFill>
                <a:schemeClr val="bg1"/>
              </a:solidFill>
              <a:ln w="12700" cap="rnd" cmpd="sng">
                <a:noFill/>
                <a:prstDash val="solid"/>
                <a:round/>
                <a:headEnd type="none" w="med" len="med"/>
                <a:tailEnd type="none" w="med" len="med"/>
              </a:ln>
              <a:effectLst/>
            </p:spPr>
            <p:txBody>
              <a:bodyPr/>
              <a:lstStyle/>
              <a:p>
                <a:endParaRPr lang="zh-CN" altLang="en-US"/>
              </a:p>
            </p:txBody>
          </p:sp>
          <p:sp>
            <p:nvSpPr>
              <p:cNvPr id="4301332" name="Freeform 532"/>
              <p:cNvSpPr>
                <a:spLocks/>
              </p:cNvSpPr>
              <p:nvPr/>
            </p:nvSpPr>
            <p:spPr bwMode="auto">
              <a:xfrm>
                <a:off x="2209" y="768"/>
                <a:ext cx="97" cy="529"/>
              </a:xfrm>
              <a:custGeom>
                <a:avLst/>
                <a:gdLst/>
                <a:ahLst/>
                <a:cxnLst>
                  <a:cxn ang="0">
                    <a:pos x="0" y="49"/>
                  </a:cxn>
                  <a:cxn ang="0">
                    <a:pos x="0" y="528"/>
                  </a:cxn>
                  <a:cxn ang="0">
                    <a:pos x="96" y="385"/>
                  </a:cxn>
                  <a:cxn ang="0">
                    <a:pos x="96" y="0"/>
                  </a:cxn>
                  <a:cxn ang="0">
                    <a:pos x="0" y="49"/>
                  </a:cxn>
                </a:cxnLst>
                <a:rect l="0" t="0" r="r" b="b"/>
                <a:pathLst>
                  <a:path w="97" h="529">
                    <a:moveTo>
                      <a:pt x="0" y="49"/>
                    </a:moveTo>
                    <a:lnTo>
                      <a:pt x="0" y="528"/>
                    </a:lnTo>
                    <a:lnTo>
                      <a:pt x="96" y="385"/>
                    </a:lnTo>
                    <a:lnTo>
                      <a:pt x="96" y="0"/>
                    </a:lnTo>
                    <a:lnTo>
                      <a:pt x="0" y="49"/>
                    </a:lnTo>
                  </a:path>
                </a:pathLst>
              </a:custGeom>
              <a:solidFill>
                <a:srgbClr val="00279F"/>
              </a:solidFill>
              <a:ln w="12700" cap="rnd" cmpd="sng">
                <a:noFill/>
                <a:prstDash val="solid"/>
                <a:round/>
                <a:headEnd type="none" w="med" len="med"/>
                <a:tailEnd type="none" w="med" len="med"/>
              </a:ln>
              <a:effectLst/>
            </p:spPr>
            <p:txBody>
              <a:bodyPr/>
              <a:lstStyle/>
              <a:p>
                <a:endParaRPr lang="zh-CN" altLang="en-US"/>
              </a:p>
            </p:txBody>
          </p:sp>
          <p:sp>
            <p:nvSpPr>
              <p:cNvPr id="4301333" name="Freeform 533"/>
              <p:cNvSpPr>
                <a:spLocks/>
              </p:cNvSpPr>
              <p:nvPr/>
            </p:nvSpPr>
            <p:spPr bwMode="auto">
              <a:xfrm>
                <a:off x="1584" y="1055"/>
                <a:ext cx="770" cy="146"/>
              </a:xfrm>
              <a:custGeom>
                <a:avLst/>
                <a:gdLst/>
                <a:ahLst/>
                <a:cxnLst>
                  <a:cxn ang="0">
                    <a:pos x="241" y="0"/>
                  </a:cxn>
                  <a:cxn ang="0">
                    <a:pos x="0" y="145"/>
                  </a:cxn>
                  <a:cxn ang="0">
                    <a:pos x="672" y="145"/>
                  </a:cxn>
                  <a:cxn ang="0">
                    <a:pos x="769" y="0"/>
                  </a:cxn>
                  <a:cxn ang="0">
                    <a:pos x="241" y="0"/>
                  </a:cxn>
                </a:cxnLst>
                <a:rect l="0" t="0" r="r" b="b"/>
                <a:pathLst>
                  <a:path w="770" h="146">
                    <a:moveTo>
                      <a:pt x="241" y="0"/>
                    </a:moveTo>
                    <a:lnTo>
                      <a:pt x="0" y="145"/>
                    </a:lnTo>
                    <a:lnTo>
                      <a:pt x="672" y="145"/>
                    </a:lnTo>
                    <a:lnTo>
                      <a:pt x="769" y="0"/>
                    </a:lnTo>
                    <a:lnTo>
                      <a:pt x="241" y="0"/>
                    </a:lnTo>
                  </a:path>
                </a:pathLst>
              </a:custGeom>
              <a:solidFill>
                <a:schemeClr val="bg1"/>
              </a:solidFill>
              <a:ln w="12700" cap="rnd" cmpd="sng">
                <a:noFill/>
                <a:prstDash val="solid"/>
                <a:round/>
                <a:headEnd type="none" w="med" len="med"/>
                <a:tailEnd type="none" w="med" len="med"/>
              </a:ln>
              <a:effectLst/>
            </p:spPr>
            <p:txBody>
              <a:bodyPr/>
              <a:lstStyle/>
              <a:p>
                <a:endParaRPr lang="zh-CN" altLang="en-US"/>
              </a:p>
            </p:txBody>
          </p:sp>
          <p:sp>
            <p:nvSpPr>
              <p:cNvPr id="4301334" name="Freeform 534"/>
              <p:cNvSpPr>
                <a:spLocks/>
              </p:cNvSpPr>
              <p:nvPr/>
            </p:nvSpPr>
            <p:spPr bwMode="auto">
              <a:xfrm>
                <a:off x="2256" y="1057"/>
                <a:ext cx="98" cy="336"/>
              </a:xfrm>
              <a:custGeom>
                <a:avLst/>
                <a:gdLst/>
                <a:ahLst/>
                <a:cxnLst>
                  <a:cxn ang="0">
                    <a:pos x="0" y="144"/>
                  </a:cxn>
                  <a:cxn ang="0">
                    <a:pos x="2" y="335"/>
                  </a:cxn>
                  <a:cxn ang="0">
                    <a:pos x="97" y="144"/>
                  </a:cxn>
                  <a:cxn ang="0">
                    <a:pos x="97" y="0"/>
                  </a:cxn>
                  <a:cxn ang="0">
                    <a:pos x="0" y="144"/>
                  </a:cxn>
                </a:cxnLst>
                <a:rect l="0" t="0" r="r" b="b"/>
                <a:pathLst>
                  <a:path w="98" h="336">
                    <a:moveTo>
                      <a:pt x="0" y="144"/>
                    </a:moveTo>
                    <a:lnTo>
                      <a:pt x="2" y="335"/>
                    </a:lnTo>
                    <a:lnTo>
                      <a:pt x="97" y="144"/>
                    </a:lnTo>
                    <a:lnTo>
                      <a:pt x="97" y="0"/>
                    </a:lnTo>
                    <a:lnTo>
                      <a:pt x="0" y="144"/>
                    </a:lnTo>
                  </a:path>
                </a:pathLst>
              </a:custGeom>
              <a:solidFill>
                <a:srgbClr val="00279F"/>
              </a:solidFill>
              <a:ln w="12700" cap="rnd" cmpd="sng">
                <a:noFill/>
                <a:prstDash val="solid"/>
                <a:round/>
                <a:headEnd type="none" w="med" len="med"/>
                <a:tailEnd type="none" w="med" len="med"/>
              </a:ln>
              <a:effectLst/>
            </p:spPr>
            <p:txBody>
              <a:bodyPr/>
              <a:lstStyle/>
              <a:p>
                <a:endParaRPr lang="zh-CN" altLang="en-US"/>
              </a:p>
            </p:txBody>
          </p:sp>
          <p:sp>
            <p:nvSpPr>
              <p:cNvPr id="4301335" name="Rectangle 535"/>
              <p:cNvSpPr>
                <a:spLocks noChangeArrowheads="1"/>
              </p:cNvSpPr>
              <p:nvPr/>
            </p:nvSpPr>
            <p:spPr bwMode="auto">
              <a:xfrm>
                <a:off x="1777" y="960"/>
                <a:ext cx="193" cy="240"/>
              </a:xfrm>
              <a:prstGeom prst="rect">
                <a:avLst/>
              </a:prstGeom>
              <a:solidFill>
                <a:srgbClr val="5DB9FF"/>
              </a:solidFill>
              <a:ln w="12700">
                <a:noFill/>
                <a:miter lim="800000"/>
                <a:headEnd/>
                <a:tailEnd/>
              </a:ln>
              <a:effectLst/>
            </p:spPr>
            <p:txBody>
              <a:bodyPr wrap="none" anchor="ctr"/>
              <a:lstStyle/>
              <a:p>
                <a:endParaRPr lang="zh-CN" altLang="en-US"/>
              </a:p>
            </p:txBody>
          </p:sp>
          <p:sp>
            <p:nvSpPr>
              <p:cNvPr id="4301336" name="Freeform 536"/>
              <p:cNvSpPr>
                <a:spLocks/>
              </p:cNvSpPr>
              <p:nvPr/>
            </p:nvSpPr>
            <p:spPr bwMode="auto">
              <a:xfrm>
                <a:off x="1777" y="912"/>
                <a:ext cx="241" cy="51"/>
              </a:xfrm>
              <a:custGeom>
                <a:avLst/>
                <a:gdLst/>
                <a:ahLst/>
                <a:cxnLst>
                  <a:cxn ang="0">
                    <a:pos x="0" y="50"/>
                  </a:cxn>
                  <a:cxn ang="0">
                    <a:pos x="192" y="50"/>
                  </a:cxn>
                  <a:cxn ang="0">
                    <a:pos x="240" y="0"/>
                  </a:cxn>
                  <a:cxn ang="0">
                    <a:pos x="96" y="0"/>
                  </a:cxn>
                  <a:cxn ang="0">
                    <a:pos x="0" y="50"/>
                  </a:cxn>
                </a:cxnLst>
                <a:rect l="0" t="0" r="r" b="b"/>
                <a:pathLst>
                  <a:path w="241" h="51">
                    <a:moveTo>
                      <a:pt x="0" y="50"/>
                    </a:moveTo>
                    <a:lnTo>
                      <a:pt x="192" y="50"/>
                    </a:lnTo>
                    <a:lnTo>
                      <a:pt x="240" y="0"/>
                    </a:lnTo>
                    <a:lnTo>
                      <a:pt x="96" y="0"/>
                    </a:lnTo>
                    <a:lnTo>
                      <a:pt x="0" y="50"/>
                    </a:lnTo>
                  </a:path>
                </a:pathLst>
              </a:custGeom>
              <a:solidFill>
                <a:schemeClr val="bg1"/>
              </a:solidFill>
              <a:ln w="12700" cap="rnd" cmpd="sng">
                <a:noFill/>
                <a:prstDash val="solid"/>
                <a:round/>
                <a:headEnd type="none" w="med" len="med"/>
                <a:tailEnd type="none" w="med" len="med"/>
              </a:ln>
              <a:effectLst/>
            </p:spPr>
            <p:txBody>
              <a:bodyPr/>
              <a:lstStyle/>
              <a:p>
                <a:endParaRPr lang="zh-CN" altLang="en-US"/>
              </a:p>
            </p:txBody>
          </p:sp>
          <p:sp>
            <p:nvSpPr>
              <p:cNvPr id="4301337" name="Freeform 537"/>
              <p:cNvSpPr>
                <a:spLocks/>
              </p:cNvSpPr>
              <p:nvPr/>
            </p:nvSpPr>
            <p:spPr bwMode="auto">
              <a:xfrm>
                <a:off x="1969" y="912"/>
                <a:ext cx="49" cy="289"/>
              </a:xfrm>
              <a:custGeom>
                <a:avLst/>
                <a:gdLst/>
                <a:ahLst/>
                <a:cxnLst>
                  <a:cxn ang="0">
                    <a:pos x="0" y="48"/>
                  </a:cxn>
                  <a:cxn ang="0">
                    <a:pos x="0" y="288"/>
                  </a:cxn>
                  <a:cxn ang="0">
                    <a:pos x="48" y="240"/>
                  </a:cxn>
                  <a:cxn ang="0">
                    <a:pos x="48" y="0"/>
                  </a:cxn>
                  <a:cxn ang="0">
                    <a:pos x="0" y="48"/>
                  </a:cxn>
                </a:cxnLst>
                <a:rect l="0" t="0" r="r" b="b"/>
                <a:pathLst>
                  <a:path w="49" h="289">
                    <a:moveTo>
                      <a:pt x="0" y="48"/>
                    </a:moveTo>
                    <a:lnTo>
                      <a:pt x="0" y="288"/>
                    </a:lnTo>
                    <a:lnTo>
                      <a:pt x="48" y="240"/>
                    </a:lnTo>
                    <a:lnTo>
                      <a:pt x="48" y="0"/>
                    </a:lnTo>
                    <a:lnTo>
                      <a:pt x="0" y="48"/>
                    </a:lnTo>
                  </a:path>
                </a:pathLst>
              </a:custGeom>
              <a:solidFill>
                <a:srgbClr val="00279F"/>
              </a:solidFill>
              <a:ln w="12700" cap="rnd" cmpd="sng">
                <a:noFill/>
                <a:prstDash val="solid"/>
                <a:round/>
                <a:headEnd type="none" w="med" len="med"/>
                <a:tailEnd type="none" w="med" len="med"/>
              </a:ln>
              <a:effectLst/>
            </p:spPr>
            <p:txBody>
              <a:bodyPr/>
              <a:lstStyle/>
              <a:p>
                <a:endParaRPr lang="zh-CN" altLang="en-US"/>
              </a:p>
            </p:txBody>
          </p:sp>
          <p:sp>
            <p:nvSpPr>
              <p:cNvPr id="4301338" name="Freeform 538"/>
              <p:cNvSpPr>
                <a:spLocks/>
              </p:cNvSpPr>
              <p:nvPr/>
            </p:nvSpPr>
            <p:spPr bwMode="auto">
              <a:xfrm>
                <a:off x="1633" y="720"/>
                <a:ext cx="337" cy="51"/>
              </a:xfrm>
              <a:custGeom>
                <a:avLst/>
                <a:gdLst/>
                <a:ahLst/>
                <a:cxnLst>
                  <a:cxn ang="0">
                    <a:pos x="0" y="50"/>
                  </a:cxn>
                  <a:cxn ang="0">
                    <a:pos x="288" y="50"/>
                  </a:cxn>
                  <a:cxn ang="0">
                    <a:pos x="336" y="0"/>
                  </a:cxn>
                  <a:cxn ang="0">
                    <a:pos x="96" y="0"/>
                  </a:cxn>
                  <a:cxn ang="0">
                    <a:pos x="0" y="50"/>
                  </a:cxn>
                </a:cxnLst>
                <a:rect l="0" t="0" r="r" b="b"/>
                <a:pathLst>
                  <a:path w="337" h="51">
                    <a:moveTo>
                      <a:pt x="0" y="50"/>
                    </a:moveTo>
                    <a:lnTo>
                      <a:pt x="288" y="50"/>
                    </a:lnTo>
                    <a:lnTo>
                      <a:pt x="336" y="0"/>
                    </a:lnTo>
                    <a:lnTo>
                      <a:pt x="96" y="0"/>
                    </a:lnTo>
                    <a:lnTo>
                      <a:pt x="0" y="50"/>
                    </a:lnTo>
                  </a:path>
                </a:pathLst>
              </a:custGeom>
              <a:solidFill>
                <a:schemeClr val="bg1"/>
              </a:solidFill>
              <a:ln w="12700" cap="rnd" cmpd="sng">
                <a:noFill/>
                <a:prstDash val="solid"/>
                <a:round/>
                <a:headEnd type="none" w="med" len="med"/>
                <a:tailEnd type="none" w="med" len="med"/>
              </a:ln>
              <a:effectLst/>
            </p:spPr>
            <p:txBody>
              <a:bodyPr/>
              <a:lstStyle/>
              <a:p>
                <a:endParaRPr lang="zh-CN" altLang="en-US"/>
              </a:p>
            </p:txBody>
          </p:sp>
          <p:sp>
            <p:nvSpPr>
              <p:cNvPr id="4301339" name="Freeform 539"/>
              <p:cNvSpPr>
                <a:spLocks/>
              </p:cNvSpPr>
              <p:nvPr/>
            </p:nvSpPr>
            <p:spPr bwMode="auto">
              <a:xfrm>
                <a:off x="1921" y="720"/>
                <a:ext cx="49" cy="241"/>
              </a:xfrm>
              <a:custGeom>
                <a:avLst/>
                <a:gdLst/>
                <a:ahLst/>
                <a:cxnLst>
                  <a:cxn ang="0">
                    <a:pos x="0" y="48"/>
                  </a:cxn>
                  <a:cxn ang="0">
                    <a:pos x="0" y="240"/>
                  </a:cxn>
                  <a:cxn ang="0">
                    <a:pos x="48" y="192"/>
                  </a:cxn>
                  <a:cxn ang="0">
                    <a:pos x="48" y="0"/>
                  </a:cxn>
                  <a:cxn ang="0">
                    <a:pos x="0" y="48"/>
                  </a:cxn>
                </a:cxnLst>
                <a:rect l="0" t="0" r="r" b="b"/>
                <a:pathLst>
                  <a:path w="49" h="241">
                    <a:moveTo>
                      <a:pt x="0" y="48"/>
                    </a:moveTo>
                    <a:lnTo>
                      <a:pt x="0" y="240"/>
                    </a:lnTo>
                    <a:lnTo>
                      <a:pt x="48" y="192"/>
                    </a:lnTo>
                    <a:lnTo>
                      <a:pt x="48" y="0"/>
                    </a:lnTo>
                    <a:lnTo>
                      <a:pt x="0" y="48"/>
                    </a:lnTo>
                  </a:path>
                </a:pathLst>
              </a:custGeom>
              <a:solidFill>
                <a:srgbClr val="00279F"/>
              </a:solidFill>
              <a:ln w="12700" cap="rnd" cmpd="sng">
                <a:noFill/>
                <a:prstDash val="solid"/>
                <a:round/>
                <a:headEnd type="none" w="med" len="med"/>
                <a:tailEnd type="none" w="med" len="med"/>
              </a:ln>
              <a:effectLst/>
            </p:spPr>
            <p:txBody>
              <a:bodyPr/>
              <a:lstStyle/>
              <a:p>
                <a:endParaRPr lang="zh-CN" altLang="en-US"/>
              </a:p>
            </p:txBody>
          </p:sp>
          <p:sp>
            <p:nvSpPr>
              <p:cNvPr id="4301340" name="Rectangle 540"/>
              <p:cNvSpPr>
                <a:spLocks noChangeArrowheads="1"/>
              </p:cNvSpPr>
              <p:nvPr/>
            </p:nvSpPr>
            <p:spPr bwMode="auto">
              <a:xfrm>
                <a:off x="2017" y="720"/>
                <a:ext cx="144" cy="480"/>
              </a:xfrm>
              <a:prstGeom prst="rect">
                <a:avLst/>
              </a:prstGeom>
              <a:solidFill>
                <a:srgbClr val="5DB9FF"/>
              </a:solidFill>
              <a:ln w="12700">
                <a:noFill/>
                <a:miter lim="800000"/>
                <a:headEnd/>
                <a:tailEnd/>
              </a:ln>
              <a:effectLst/>
            </p:spPr>
            <p:txBody>
              <a:bodyPr wrap="none" anchor="ctr"/>
              <a:lstStyle/>
              <a:p>
                <a:endParaRPr lang="zh-CN" altLang="en-US"/>
              </a:p>
            </p:txBody>
          </p:sp>
          <p:sp>
            <p:nvSpPr>
              <p:cNvPr id="4301341" name="Rectangle 541"/>
              <p:cNvSpPr>
                <a:spLocks noChangeArrowheads="1"/>
              </p:cNvSpPr>
              <p:nvPr/>
            </p:nvSpPr>
            <p:spPr bwMode="auto">
              <a:xfrm>
                <a:off x="1585" y="1200"/>
                <a:ext cx="672" cy="192"/>
              </a:xfrm>
              <a:prstGeom prst="rect">
                <a:avLst/>
              </a:prstGeom>
              <a:solidFill>
                <a:srgbClr val="99D3FF"/>
              </a:solidFill>
              <a:ln w="12700">
                <a:noFill/>
                <a:miter lim="800000"/>
                <a:headEnd/>
                <a:tailEnd/>
              </a:ln>
              <a:effectLst/>
            </p:spPr>
            <p:txBody>
              <a:bodyPr wrap="none" lIns="115888" tIns="60325" rIns="115888" bIns="60325" anchor="ctr"/>
              <a:lstStyle/>
              <a:p>
                <a:pPr defTabSz="1476375" eaLnBrk="0" hangingPunct="0"/>
                <a:r>
                  <a:rPr kumimoji="1" lang="zh-CN" altLang="de-DE" sz="1400">
                    <a:effectLst/>
                    <a:latin typeface="Arial" pitchFamily="34" charset="0"/>
                  </a:rPr>
                  <a:t>物料</a:t>
                </a:r>
                <a:endParaRPr kumimoji="1" lang="de-DE" altLang="zh-CN" sz="1800">
                  <a:effectLst>
                    <a:outerShdw blurRad="38100" dist="38100" dir="2700000" algn="tl">
                      <a:srgbClr val="FFFFFF"/>
                    </a:outerShdw>
                  </a:effectLst>
                  <a:latin typeface="Arial" pitchFamily="34" charset="0"/>
                </a:endParaRPr>
              </a:p>
            </p:txBody>
          </p:sp>
          <p:sp>
            <p:nvSpPr>
              <p:cNvPr id="4301342" name="Rectangle 542"/>
              <p:cNvSpPr>
                <a:spLocks noChangeArrowheads="1"/>
              </p:cNvSpPr>
              <p:nvPr/>
            </p:nvSpPr>
            <p:spPr bwMode="auto">
              <a:xfrm>
                <a:off x="1633" y="768"/>
                <a:ext cx="289" cy="192"/>
              </a:xfrm>
              <a:prstGeom prst="rect">
                <a:avLst/>
              </a:prstGeom>
              <a:solidFill>
                <a:srgbClr val="99D3FF"/>
              </a:solidFill>
              <a:ln w="12700">
                <a:noFill/>
                <a:miter lim="800000"/>
                <a:headEnd/>
                <a:tailEnd/>
              </a:ln>
              <a:effectLst/>
            </p:spPr>
            <p:txBody>
              <a:bodyPr wrap="none" anchor="ctr"/>
              <a:lstStyle/>
              <a:p>
                <a:endParaRPr lang="zh-CN" altLang="en-US"/>
              </a:p>
            </p:txBody>
          </p:sp>
        </p:grpSp>
        <p:sp>
          <p:nvSpPr>
            <p:cNvPr id="4301343" name="Freeform 543"/>
            <p:cNvSpPr>
              <a:spLocks/>
            </p:cNvSpPr>
            <p:nvPr/>
          </p:nvSpPr>
          <p:spPr bwMode="auto">
            <a:xfrm>
              <a:off x="326" y="2024"/>
              <a:ext cx="1307" cy="203"/>
            </a:xfrm>
            <a:custGeom>
              <a:avLst/>
              <a:gdLst/>
              <a:ahLst/>
              <a:cxnLst>
                <a:cxn ang="0">
                  <a:pos x="0" y="1"/>
                </a:cxn>
                <a:cxn ang="0">
                  <a:pos x="1247" y="0"/>
                </a:cxn>
                <a:cxn ang="0">
                  <a:pos x="1306" y="100"/>
                </a:cxn>
                <a:cxn ang="0">
                  <a:pos x="1247" y="201"/>
                </a:cxn>
                <a:cxn ang="0">
                  <a:pos x="0" y="202"/>
                </a:cxn>
                <a:cxn ang="0">
                  <a:pos x="53" y="98"/>
                </a:cxn>
                <a:cxn ang="0">
                  <a:pos x="0" y="1"/>
                </a:cxn>
              </a:cxnLst>
              <a:rect l="0" t="0" r="r" b="b"/>
              <a:pathLst>
                <a:path w="1307" h="203">
                  <a:moveTo>
                    <a:pt x="0" y="1"/>
                  </a:moveTo>
                  <a:lnTo>
                    <a:pt x="1247" y="0"/>
                  </a:lnTo>
                  <a:lnTo>
                    <a:pt x="1306" y="100"/>
                  </a:lnTo>
                  <a:lnTo>
                    <a:pt x="1247" y="201"/>
                  </a:lnTo>
                  <a:lnTo>
                    <a:pt x="0" y="202"/>
                  </a:lnTo>
                  <a:lnTo>
                    <a:pt x="53" y="98"/>
                  </a:lnTo>
                  <a:lnTo>
                    <a:pt x="0" y="1"/>
                  </a:lnTo>
                </a:path>
              </a:pathLst>
            </a:custGeom>
            <a:solidFill>
              <a:srgbClr val="CCFFCC"/>
            </a:solidFill>
            <a:ln w="12700" cap="flat" cmpd="sng">
              <a:noFill/>
              <a:prstDash val="solid"/>
              <a:round/>
              <a:headEnd type="none" w="med" len="med"/>
              <a:tailEnd type="none" w="med" len="med"/>
            </a:ln>
            <a:effectLst>
              <a:prstShdw prst="shdw17" dist="17961" dir="2700000">
                <a:srgbClr val="CCFFCC">
                  <a:gamma/>
                  <a:shade val="60000"/>
                  <a:invGamma/>
                </a:srgbClr>
              </a:prstShdw>
            </a:effectLst>
          </p:spPr>
          <p:txBody>
            <a:bodyPr wrap="none" anchor="ctr"/>
            <a:lstStyle/>
            <a:p>
              <a:endParaRPr lang="zh-CN" altLang="en-US"/>
            </a:p>
          </p:txBody>
        </p:sp>
        <p:sp>
          <p:nvSpPr>
            <p:cNvPr id="4301344" name="Freeform 544"/>
            <p:cNvSpPr>
              <a:spLocks/>
            </p:cNvSpPr>
            <p:nvPr/>
          </p:nvSpPr>
          <p:spPr bwMode="auto">
            <a:xfrm>
              <a:off x="567" y="2069"/>
              <a:ext cx="1307" cy="203"/>
            </a:xfrm>
            <a:custGeom>
              <a:avLst/>
              <a:gdLst/>
              <a:ahLst/>
              <a:cxnLst>
                <a:cxn ang="0">
                  <a:pos x="0" y="1"/>
                </a:cxn>
                <a:cxn ang="0">
                  <a:pos x="1247" y="0"/>
                </a:cxn>
                <a:cxn ang="0">
                  <a:pos x="1306" y="100"/>
                </a:cxn>
                <a:cxn ang="0">
                  <a:pos x="1247" y="201"/>
                </a:cxn>
                <a:cxn ang="0">
                  <a:pos x="0" y="202"/>
                </a:cxn>
                <a:cxn ang="0">
                  <a:pos x="53" y="98"/>
                </a:cxn>
                <a:cxn ang="0">
                  <a:pos x="0" y="1"/>
                </a:cxn>
              </a:cxnLst>
              <a:rect l="0" t="0" r="r" b="b"/>
              <a:pathLst>
                <a:path w="1307" h="203">
                  <a:moveTo>
                    <a:pt x="0" y="1"/>
                  </a:moveTo>
                  <a:lnTo>
                    <a:pt x="1247" y="0"/>
                  </a:lnTo>
                  <a:lnTo>
                    <a:pt x="1306" y="100"/>
                  </a:lnTo>
                  <a:lnTo>
                    <a:pt x="1247" y="201"/>
                  </a:lnTo>
                  <a:lnTo>
                    <a:pt x="0" y="202"/>
                  </a:lnTo>
                  <a:lnTo>
                    <a:pt x="53" y="98"/>
                  </a:lnTo>
                  <a:lnTo>
                    <a:pt x="0" y="1"/>
                  </a:lnTo>
                </a:path>
              </a:pathLst>
            </a:custGeom>
            <a:solidFill>
              <a:srgbClr val="00DFCA"/>
            </a:solidFill>
            <a:ln w="12700" cap="flat" cmpd="sng">
              <a:noFill/>
              <a:prstDash val="solid"/>
              <a:round/>
              <a:headEnd type="none" w="med" len="med"/>
              <a:tailEnd type="none" w="med" len="med"/>
            </a:ln>
            <a:effectLst>
              <a:prstShdw prst="shdw17" dist="17961" dir="2700000">
                <a:srgbClr val="00DFCA">
                  <a:gamma/>
                  <a:shade val="60000"/>
                  <a:invGamma/>
                </a:srgbClr>
              </a:prstShdw>
            </a:effectLst>
          </p:spPr>
          <p:txBody>
            <a:bodyPr wrap="none" anchor="ctr"/>
            <a:lstStyle/>
            <a:p>
              <a:endParaRPr lang="zh-CN" altLang="en-US"/>
            </a:p>
          </p:txBody>
        </p:sp>
        <p:sp>
          <p:nvSpPr>
            <p:cNvPr id="4301345" name="Rectangle 545"/>
            <p:cNvSpPr>
              <a:spLocks noChangeArrowheads="1"/>
            </p:cNvSpPr>
            <p:nvPr/>
          </p:nvSpPr>
          <p:spPr bwMode="auto">
            <a:xfrm>
              <a:off x="839" y="2069"/>
              <a:ext cx="488" cy="184"/>
            </a:xfrm>
            <a:prstGeom prst="rect">
              <a:avLst/>
            </a:prstGeom>
            <a:noFill/>
            <a:ln w="12700">
              <a:noFill/>
              <a:miter lim="800000"/>
              <a:headEnd/>
              <a:tailEnd/>
            </a:ln>
            <a:effectLst>
              <a:outerShdw dist="17961" dir="2700000" algn="ctr" rotWithShape="0">
                <a:srgbClr val="00B7A5"/>
              </a:outerShdw>
            </a:effectLst>
          </p:spPr>
          <p:txBody>
            <a:bodyPr lIns="90488" tIns="44450" rIns="90488" bIns="44450">
              <a:spAutoFit/>
            </a:bodyPr>
            <a:lstStyle/>
            <a:p>
              <a:pPr algn="l" eaLnBrk="0" hangingPunct="0"/>
              <a:r>
                <a:rPr kumimoji="1" lang="zh-CN" altLang="de-DE" sz="1400" dirty="0">
                  <a:effectLst/>
                  <a:latin typeface="Arial" pitchFamily="34" charset="0"/>
                </a:rPr>
                <a:t>工作流</a:t>
              </a:r>
              <a:endParaRPr kumimoji="1" lang="de-DE" altLang="zh-CN" sz="1200" dirty="0">
                <a:solidFill>
                  <a:srgbClr val="8CF4EA"/>
                </a:solidFill>
                <a:effectLst/>
                <a:latin typeface="Arial" pitchFamily="34" charset="0"/>
              </a:endParaRPr>
            </a:p>
          </p:txBody>
        </p:sp>
      </p:grpSp>
      <p:sp>
        <p:nvSpPr>
          <p:cNvPr id="4301346" name="Rectangle 546"/>
          <p:cNvSpPr>
            <a:spLocks noGrp="1" noChangeArrowheads="1"/>
          </p:cNvSpPr>
          <p:nvPr>
            <p:ph type="title"/>
          </p:nvPr>
        </p:nvSpPr>
        <p:spPr>
          <a:noFill/>
          <a:ln/>
        </p:spPr>
        <p:txBody>
          <a:bodyPr/>
          <a:lstStyle/>
          <a:p>
            <a:r>
              <a:rPr lang="zh-CN" altLang="en-US" dirty="0"/>
              <a:t>产品数据管理内容</a:t>
            </a:r>
          </a:p>
        </p:txBody>
      </p:sp>
      <p:grpSp>
        <p:nvGrpSpPr>
          <p:cNvPr id="547" name="组合 546"/>
          <p:cNvGrpSpPr/>
          <p:nvPr/>
        </p:nvGrpSpPr>
        <p:grpSpPr>
          <a:xfrm>
            <a:off x="3200436" y="5333950"/>
            <a:ext cx="990574" cy="838178"/>
            <a:chOff x="857250" y="1435100"/>
            <a:chExt cx="7369175" cy="4922838"/>
          </a:xfrm>
        </p:grpSpPr>
        <p:grpSp>
          <p:nvGrpSpPr>
            <p:cNvPr id="548" name="Group 6"/>
            <p:cNvGrpSpPr>
              <a:grpSpLocks/>
            </p:cNvGrpSpPr>
            <p:nvPr/>
          </p:nvGrpSpPr>
          <p:grpSpPr bwMode="auto">
            <a:xfrm>
              <a:off x="2238375" y="1435100"/>
              <a:ext cx="1811338" cy="1417638"/>
              <a:chOff x="2057" y="862"/>
              <a:chExt cx="1549" cy="1351"/>
            </a:xfrm>
          </p:grpSpPr>
          <p:sp>
            <p:nvSpPr>
              <p:cNvPr id="610" name="AutoShape 7"/>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11" name="AutoShape 8"/>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12" name="AutoShape 9"/>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49" name="Text Box 10"/>
            <p:cNvSpPr txBox="1">
              <a:spLocks noChangeArrowheads="1"/>
            </p:cNvSpPr>
            <p:nvPr/>
          </p:nvSpPr>
          <p:spPr bwMode="gray">
            <a:xfrm>
              <a:off x="2354263" y="1944692"/>
              <a:ext cx="1490663" cy="463649"/>
            </a:xfrm>
            <a:prstGeom prst="rect">
              <a:avLst/>
            </a:prstGeom>
            <a:noFill/>
            <a:ln w="9525" algn="ctr">
              <a:noFill/>
              <a:miter lim="800000"/>
              <a:headEnd/>
              <a:tailEnd/>
            </a:ln>
          </p:spPr>
          <p:txBody>
            <a:bodyPr>
              <a:spAutoFit/>
            </a:bodyPr>
            <a:lstStyle/>
            <a:p>
              <a:pPr algn="ctr"/>
              <a:r>
                <a:rPr lang="en-US" altLang="zh-CN" sz="100" b="1">
                  <a:solidFill>
                    <a:srgbClr val="FFFFFF"/>
                  </a:solidFill>
                  <a:latin typeface="微软雅黑" pitchFamily="34" charset="-122"/>
                  <a:ea typeface="微软雅黑" pitchFamily="34" charset="-122"/>
                </a:rPr>
                <a:t>3.</a:t>
              </a:r>
              <a:r>
                <a:rPr lang="zh-CN" altLang="en-US" sz="100" b="1">
                  <a:solidFill>
                    <a:srgbClr val="FFFFFF"/>
                  </a:solidFill>
                  <a:latin typeface="微软雅黑" pitchFamily="34" charset="-122"/>
                  <a:ea typeface="微软雅黑" pitchFamily="34" charset="-122"/>
                </a:rPr>
                <a:t>零部件管理 </a:t>
              </a:r>
            </a:p>
          </p:txBody>
        </p:sp>
        <p:grpSp>
          <p:nvGrpSpPr>
            <p:cNvPr id="550" name="Group 12"/>
            <p:cNvGrpSpPr>
              <a:grpSpLocks/>
            </p:cNvGrpSpPr>
            <p:nvPr/>
          </p:nvGrpSpPr>
          <p:grpSpPr bwMode="auto">
            <a:xfrm>
              <a:off x="857250" y="2135188"/>
              <a:ext cx="1811338" cy="1417637"/>
              <a:chOff x="1110" y="2656"/>
              <a:chExt cx="1549" cy="1351"/>
            </a:xfrm>
          </p:grpSpPr>
          <p:sp>
            <p:nvSpPr>
              <p:cNvPr id="607" name="AutoShape 1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8" name="AutoShape 1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9" name="AutoShape 15"/>
              <p:cNvSpPr>
                <a:spLocks noChangeArrowheads="1"/>
              </p:cNvSpPr>
              <p:nvPr/>
            </p:nvSpPr>
            <p:spPr bwMode="gray">
              <a:xfrm>
                <a:off x="1200" y="2736"/>
                <a:ext cx="1350" cy="1168"/>
              </a:xfrm>
              <a:prstGeom prst="hexagon">
                <a:avLst>
                  <a:gd name="adj" fmla="val 28896"/>
                  <a:gd name="vf" fmla="val 115470"/>
                </a:avLst>
              </a:prstGeom>
              <a:gradFill rotWithShape="1">
                <a:gsLst>
                  <a:gs pos="0">
                    <a:srgbClr val="45A2D6"/>
                  </a:gs>
                  <a:gs pos="100000">
                    <a:srgbClr val="49ACE3"/>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51" name="Text Box 16"/>
            <p:cNvSpPr txBox="1">
              <a:spLocks noChangeArrowheads="1"/>
            </p:cNvSpPr>
            <p:nvPr/>
          </p:nvSpPr>
          <p:spPr bwMode="gray">
            <a:xfrm>
              <a:off x="1097415" y="2613024"/>
              <a:ext cx="1361163" cy="463649"/>
            </a:xfrm>
            <a:prstGeom prst="rect">
              <a:avLst/>
            </a:prstGeom>
            <a:noFill/>
            <a:ln w="9525" algn="ctr">
              <a:noFill/>
              <a:miter lim="800000"/>
              <a:headEnd/>
              <a:tailEnd/>
            </a:ln>
          </p:spPr>
          <p:txBody>
            <a:bodyPr wrap="none">
              <a:spAutoFit/>
            </a:bodyPr>
            <a:lstStyle/>
            <a:p>
              <a:pPr algn="ctr"/>
              <a:r>
                <a:rPr lang="en-US" altLang="zh-CN" sz="100" b="1">
                  <a:solidFill>
                    <a:srgbClr val="FFFF66"/>
                  </a:solidFill>
                  <a:latin typeface="微软雅黑" pitchFamily="34" charset="-122"/>
                  <a:ea typeface="微软雅黑" pitchFamily="34" charset="-122"/>
                </a:rPr>
                <a:t>1.</a:t>
              </a:r>
              <a:r>
                <a:rPr lang="zh-CN" altLang="en-US" sz="100" b="1">
                  <a:solidFill>
                    <a:srgbClr val="FFFF66"/>
                  </a:solidFill>
                  <a:latin typeface="微软雅黑" pitchFamily="34" charset="-122"/>
                  <a:ea typeface="微软雅黑" pitchFamily="34" charset="-122"/>
                </a:rPr>
                <a:t>文档管理</a:t>
              </a:r>
              <a:r>
                <a:rPr lang="zh-CN" altLang="en-US" sz="100">
                  <a:solidFill>
                    <a:srgbClr val="FFFF66"/>
                  </a:solidFill>
                  <a:latin typeface="微软雅黑" pitchFamily="34" charset="-122"/>
                  <a:ea typeface="微软雅黑" pitchFamily="34" charset="-122"/>
                </a:rPr>
                <a:t> </a:t>
              </a:r>
            </a:p>
          </p:txBody>
        </p:sp>
        <p:grpSp>
          <p:nvGrpSpPr>
            <p:cNvPr id="552" name="Group 18"/>
            <p:cNvGrpSpPr>
              <a:grpSpLocks/>
            </p:cNvGrpSpPr>
            <p:nvPr/>
          </p:nvGrpSpPr>
          <p:grpSpPr bwMode="auto">
            <a:xfrm>
              <a:off x="2238375" y="2832100"/>
              <a:ext cx="1811338" cy="1419225"/>
              <a:chOff x="3174" y="2656"/>
              <a:chExt cx="1549" cy="1351"/>
            </a:xfrm>
          </p:grpSpPr>
          <p:sp>
            <p:nvSpPr>
              <p:cNvPr id="604" name="AutoShape 19"/>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5" name="AutoShape 20"/>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6" name="AutoShape 21"/>
              <p:cNvSpPr>
                <a:spLocks noChangeArrowheads="1"/>
              </p:cNvSpPr>
              <p:nvPr/>
            </p:nvSpPr>
            <p:spPr bwMode="gray">
              <a:xfrm>
                <a:off x="3264" y="2736"/>
                <a:ext cx="1350" cy="1168"/>
              </a:xfrm>
              <a:prstGeom prst="hexagon">
                <a:avLst>
                  <a:gd name="adj" fmla="val 28896"/>
                  <a:gd name="vf" fmla="val 115470"/>
                </a:avLst>
              </a:prstGeom>
              <a:gradFill rotWithShape="1">
                <a:gsLst>
                  <a:gs pos="0">
                    <a:srgbClr val="182F5E"/>
                  </a:gs>
                  <a:gs pos="100000">
                    <a:srgbClr val="3366CC"/>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53" name="Text Box 22"/>
            <p:cNvSpPr txBox="1">
              <a:spLocks noChangeArrowheads="1"/>
            </p:cNvSpPr>
            <p:nvPr/>
          </p:nvSpPr>
          <p:spPr bwMode="gray">
            <a:xfrm>
              <a:off x="2492907" y="3341687"/>
              <a:ext cx="1430871" cy="463649"/>
            </a:xfrm>
            <a:prstGeom prst="rect">
              <a:avLst/>
            </a:prstGeom>
            <a:noFill/>
            <a:ln w="9525" algn="ctr">
              <a:noFill/>
              <a:miter lim="800000"/>
              <a:headEnd/>
              <a:tailEnd/>
            </a:ln>
          </p:spPr>
          <p:txBody>
            <a:bodyPr wrap="none">
              <a:spAutoFit/>
            </a:bodyPr>
            <a:lstStyle/>
            <a:p>
              <a:pPr algn="ctr"/>
              <a:r>
                <a:rPr lang="en-US" altLang="zh-CN" sz="100" b="1">
                  <a:solidFill>
                    <a:srgbClr val="FFFFFF"/>
                  </a:solidFill>
                  <a:latin typeface="微软雅黑" pitchFamily="34" charset="-122"/>
                  <a:ea typeface="微软雅黑" pitchFamily="34" charset="-122"/>
                </a:rPr>
                <a:t>4.</a:t>
              </a:r>
              <a:r>
                <a:rPr lang="zh-CN" altLang="en-US" sz="100" b="1">
                  <a:solidFill>
                    <a:srgbClr val="FFFFFF"/>
                  </a:solidFill>
                  <a:latin typeface="微软雅黑" pitchFamily="34" charset="-122"/>
                  <a:ea typeface="微软雅黑" pitchFamily="34" charset="-122"/>
                </a:rPr>
                <a:t>工作流管理</a:t>
              </a:r>
              <a:r>
                <a:rPr lang="zh-CN" altLang="en-US" sz="100">
                  <a:latin typeface="微软雅黑" pitchFamily="34" charset="-122"/>
                  <a:ea typeface="微软雅黑" pitchFamily="34" charset="-122"/>
                </a:rPr>
                <a:t> </a:t>
              </a:r>
              <a:endParaRPr lang="en-US" altLang="zh-CN" sz="100">
                <a:latin typeface="微软雅黑" pitchFamily="34" charset="-122"/>
                <a:ea typeface="微软雅黑" pitchFamily="34" charset="-122"/>
              </a:endParaRPr>
            </a:p>
          </p:txBody>
        </p:sp>
        <p:grpSp>
          <p:nvGrpSpPr>
            <p:cNvPr id="554" name="Group 24"/>
            <p:cNvGrpSpPr>
              <a:grpSpLocks/>
            </p:cNvGrpSpPr>
            <p:nvPr/>
          </p:nvGrpSpPr>
          <p:grpSpPr bwMode="auto">
            <a:xfrm>
              <a:off x="3627438" y="2141538"/>
              <a:ext cx="1811337" cy="1419225"/>
              <a:chOff x="2057" y="862"/>
              <a:chExt cx="1549" cy="1351"/>
            </a:xfrm>
          </p:grpSpPr>
          <p:sp>
            <p:nvSpPr>
              <p:cNvPr id="601" name="AutoShape 25"/>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2" name="AutoShape 26"/>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3" name="AutoShape 27"/>
              <p:cNvSpPr>
                <a:spLocks noChangeArrowheads="1"/>
              </p:cNvSpPr>
              <p:nvPr/>
            </p:nvSpPr>
            <p:spPr bwMode="gray">
              <a:xfrm>
                <a:off x="2147" y="942"/>
                <a:ext cx="1350" cy="1168"/>
              </a:xfrm>
              <a:prstGeom prst="hexagon">
                <a:avLst>
                  <a:gd name="adj" fmla="val 28896"/>
                  <a:gd name="vf" fmla="val 115470"/>
                </a:avLst>
              </a:prstGeom>
              <a:gradFill rotWithShape="1">
                <a:gsLst>
                  <a:gs pos="0">
                    <a:srgbClr val="3E565A"/>
                  </a:gs>
                  <a:gs pos="100000">
                    <a:srgbClr val="85B9C3"/>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55" name="Text Box 28"/>
            <p:cNvSpPr txBox="1">
              <a:spLocks noChangeArrowheads="1"/>
            </p:cNvSpPr>
            <p:nvPr/>
          </p:nvSpPr>
          <p:spPr bwMode="gray">
            <a:xfrm>
              <a:off x="3889019" y="2687640"/>
              <a:ext cx="1343734" cy="463649"/>
            </a:xfrm>
            <a:prstGeom prst="rect">
              <a:avLst/>
            </a:prstGeom>
            <a:noFill/>
            <a:ln w="9525" algn="ctr">
              <a:noFill/>
              <a:miter lim="800000"/>
              <a:headEnd/>
              <a:tailEnd/>
            </a:ln>
          </p:spPr>
          <p:txBody>
            <a:bodyPr wrap="none">
              <a:spAutoFit/>
            </a:bodyPr>
            <a:lstStyle/>
            <a:p>
              <a:pPr algn="ctr"/>
              <a:r>
                <a:rPr lang="en-US" altLang="zh-CN" sz="100" b="1">
                  <a:solidFill>
                    <a:srgbClr val="FFFF66"/>
                  </a:solidFill>
                  <a:latin typeface="微软雅黑" pitchFamily="34" charset="-122"/>
                  <a:ea typeface="微软雅黑" pitchFamily="34" charset="-122"/>
                </a:rPr>
                <a:t>6.</a:t>
              </a:r>
              <a:r>
                <a:rPr lang="zh-CN" altLang="en-US" sz="100" b="1">
                  <a:solidFill>
                    <a:srgbClr val="FFFF66"/>
                  </a:solidFill>
                  <a:latin typeface="微软雅黑" pitchFamily="34" charset="-122"/>
                  <a:ea typeface="微软雅黑" pitchFamily="34" charset="-122"/>
                </a:rPr>
                <a:t>项目管理</a:t>
              </a:r>
              <a:endParaRPr lang="zh-CN" altLang="en-US" sz="100">
                <a:solidFill>
                  <a:srgbClr val="FFFF66"/>
                </a:solidFill>
                <a:latin typeface="微软雅黑" pitchFamily="34" charset="-122"/>
                <a:ea typeface="微软雅黑" pitchFamily="34" charset="-122"/>
              </a:endParaRPr>
            </a:p>
          </p:txBody>
        </p:sp>
        <p:grpSp>
          <p:nvGrpSpPr>
            <p:cNvPr id="556" name="Group 30"/>
            <p:cNvGrpSpPr>
              <a:grpSpLocks/>
            </p:cNvGrpSpPr>
            <p:nvPr/>
          </p:nvGrpSpPr>
          <p:grpSpPr bwMode="auto">
            <a:xfrm>
              <a:off x="3627438" y="3544888"/>
              <a:ext cx="1811337" cy="1417637"/>
              <a:chOff x="3174" y="2656"/>
              <a:chExt cx="1549" cy="1351"/>
            </a:xfrm>
          </p:grpSpPr>
          <p:sp>
            <p:nvSpPr>
              <p:cNvPr id="598" name="AutoShape 3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9" name="AutoShape 3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600" name="AutoShape 33"/>
              <p:cNvSpPr>
                <a:spLocks noChangeArrowheads="1"/>
              </p:cNvSpPr>
              <p:nvPr/>
            </p:nvSpPr>
            <p:spPr bwMode="gray">
              <a:xfrm>
                <a:off x="3264" y="2736"/>
                <a:ext cx="1350" cy="1168"/>
              </a:xfrm>
              <a:prstGeom prst="hexagon">
                <a:avLst>
                  <a:gd name="adj" fmla="val 28896"/>
                  <a:gd name="vf" fmla="val 115470"/>
                </a:avLst>
              </a:prstGeom>
              <a:gradFill rotWithShape="1">
                <a:gsLst>
                  <a:gs pos="0">
                    <a:srgbClr val="216D4B"/>
                  </a:gs>
                  <a:gs pos="100000">
                    <a:srgbClr val="41D592"/>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57" name="Text Box 34"/>
            <p:cNvSpPr txBox="1">
              <a:spLocks noChangeArrowheads="1"/>
            </p:cNvSpPr>
            <p:nvPr/>
          </p:nvSpPr>
          <p:spPr bwMode="gray">
            <a:xfrm>
              <a:off x="3882669" y="3979860"/>
              <a:ext cx="1343734" cy="529886"/>
            </a:xfrm>
            <a:prstGeom prst="rect">
              <a:avLst/>
            </a:prstGeom>
            <a:noFill/>
            <a:ln w="9525" algn="ctr">
              <a:noFill/>
              <a:miter lim="800000"/>
              <a:headEnd/>
              <a:tailEnd/>
            </a:ln>
          </p:spPr>
          <p:txBody>
            <a:bodyPr wrap="none">
              <a:spAutoFit/>
            </a:bodyPr>
            <a:lstStyle/>
            <a:p>
              <a:pPr algn="ctr"/>
              <a:r>
                <a:rPr lang="en-US" altLang="zh-CN" sz="100" b="1">
                  <a:solidFill>
                    <a:srgbClr val="FFFF66"/>
                  </a:solidFill>
                  <a:latin typeface="微软雅黑" pitchFamily="34" charset="-122"/>
                  <a:ea typeface="微软雅黑" pitchFamily="34" charset="-122"/>
                </a:rPr>
                <a:t>7.</a:t>
              </a:r>
              <a:r>
                <a:rPr lang="zh-CN" altLang="en-US" sz="100" b="1">
                  <a:solidFill>
                    <a:srgbClr val="FFFF66"/>
                  </a:solidFill>
                  <a:latin typeface="微软雅黑" pitchFamily="34" charset="-122"/>
                  <a:ea typeface="微软雅黑" pitchFamily="34" charset="-122"/>
                </a:rPr>
                <a:t>产品配置</a:t>
              </a:r>
            </a:p>
            <a:p>
              <a:pPr algn="ctr"/>
              <a:r>
                <a:rPr lang="zh-CN" altLang="en-US" sz="100" b="1">
                  <a:solidFill>
                    <a:srgbClr val="FFFF66"/>
                  </a:solidFill>
                  <a:latin typeface="微软雅黑" pitchFamily="34" charset="-122"/>
                  <a:ea typeface="微软雅黑" pitchFamily="34" charset="-122"/>
                </a:rPr>
                <a:t>管理</a:t>
              </a:r>
              <a:endParaRPr lang="zh-CN" altLang="en-US" sz="100">
                <a:solidFill>
                  <a:srgbClr val="FFFF66"/>
                </a:solidFill>
                <a:latin typeface="微软雅黑" pitchFamily="34" charset="-122"/>
                <a:ea typeface="微软雅黑" pitchFamily="34" charset="-122"/>
              </a:endParaRPr>
            </a:p>
          </p:txBody>
        </p:sp>
        <p:grpSp>
          <p:nvGrpSpPr>
            <p:cNvPr id="558" name="Group 36"/>
            <p:cNvGrpSpPr>
              <a:grpSpLocks/>
            </p:cNvGrpSpPr>
            <p:nvPr/>
          </p:nvGrpSpPr>
          <p:grpSpPr bwMode="auto">
            <a:xfrm>
              <a:off x="857250" y="3544888"/>
              <a:ext cx="1811338" cy="1417637"/>
              <a:chOff x="3174" y="2656"/>
              <a:chExt cx="1549" cy="1351"/>
            </a:xfrm>
          </p:grpSpPr>
          <p:sp>
            <p:nvSpPr>
              <p:cNvPr id="595" name="AutoShape 3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6" name="AutoShape 3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7" name="AutoShape 39"/>
              <p:cNvSpPr>
                <a:spLocks noChangeArrowheads="1"/>
              </p:cNvSpPr>
              <p:nvPr/>
            </p:nvSpPr>
            <p:spPr bwMode="gray">
              <a:xfrm>
                <a:off x="3264" y="2736"/>
                <a:ext cx="1350" cy="1168"/>
              </a:xfrm>
              <a:prstGeom prst="hexagon">
                <a:avLst>
                  <a:gd name="adj" fmla="val 28896"/>
                  <a:gd name="vf" fmla="val 115470"/>
                </a:avLst>
              </a:prstGeom>
              <a:gradFill rotWithShape="1">
                <a:gsLst>
                  <a:gs pos="0">
                    <a:srgbClr val="0082AD"/>
                  </a:gs>
                  <a:gs pos="100000">
                    <a:srgbClr val="0099CC"/>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59" name="Text Box 40"/>
            <p:cNvSpPr txBox="1">
              <a:spLocks noChangeArrowheads="1"/>
            </p:cNvSpPr>
            <p:nvPr/>
          </p:nvSpPr>
          <p:spPr bwMode="gray">
            <a:xfrm>
              <a:off x="998537" y="3992565"/>
              <a:ext cx="1527173" cy="526029"/>
            </a:xfrm>
            <a:prstGeom prst="rect">
              <a:avLst/>
            </a:prstGeom>
            <a:noFill/>
            <a:ln w="9525" algn="ctr">
              <a:noFill/>
              <a:miter lim="800000"/>
              <a:headEnd/>
              <a:tailEnd/>
            </a:ln>
          </p:spPr>
          <p:txBody>
            <a:bodyPr>
              <a:spAutoFit/>
            </a:bodyPr>
            <a:lstStyle/>
            <a:p>
              <a:pPr algn="ctr"/>
              <a:r>
                <a:rPr lang="en-US" altLang="zh-CN" sz="100" b="1">
                  <a:solidFill>
                    <a:srgbClr val="FFFF66"/>
                  </a:solidFill>
                  <a:latin typeface="微软雅黑" pitchFamily="34" charset="-122"/>
                  <a:ea typeface="微软雅黑" pitchFamily="34" charset="-122"/>
                </a:rPr>
                <a:t>2.</a:t>
              </a:r>
              <a:r>
                <a:rPr lang="zh-CN" altLang="en-US" sz="100" b="1">
                  <a:solidFill>
                    <a:srgbClr val="FFFF66"/>
                  </a:solidFill>
                  <a:latin typeface="微软雅黑" pitchFamily="34" charset="-122"/>
                  <a:ea typeface="微软雅黑" pitchFamily="34" charset="-122"/>
                </a:rPr>
                <a:t>产品结构</a:t>
              </a:r>
            </a:p>
            <a:p>
              <a:pPr algn="ctr"/>
              <a:r>
                <a:rPr lang="zh-CN" altLang="en-US" sz="100" b="1">
                  <a:solidFill>
                    <a:srgbClr val="FFFF66"/>
                  </a:solidFill>
                  <a:latin typeface="微软雅黑" pitchFamily="34" charset="-122"/>
                  <a:ea typeface="微软雅黑" pitchFamily="34" charset="-122"/>
                </a:rPr>
                <a:t>管理</a:t>
              </a:r>
              <a:r>
                <a:rPr lang="zh-CN" altLang="en-US" sz="100">
                  <a:solidFill>
                    <a:srgbClr val="FFFF66"/>
                  </a:solidFill>
                  <a:latin typeface="微软雅黑" pitchFamily="34" charset="-122"/>
                  <a:ea typeface="微软雅黑" pitchFamily="34" charset="-122"/>
                </a:rPr>
                <a:t> </a:t>
              </a:r>
            </a:p>
          </p:txBody>
        </p:sp>
        <p:grpSp>
          <p:nvGrpSpPr>
            <p:cNvPr id="560" name="Group 42"/>
            <p:cNvGrpSpPr>
              <a:grpSpLocks/>
            </p:cNvGrpSpPr>
            <p:nvPr/>
          </p:nvGrpSpPr>
          <p:grpSpPr bwMode="auto">
            <a:xfrm>
              <a:off x="2238375" y="4235450"/>
              <a:ext cx="1811338" cy="1417638"/>
              <a:chOff x="3174" y="2656"/>
              <a:chExt cx="1549" cy="1351"/>
            </a:xfrm>
          </p:grpSpPr>
          <p:sp>
            <p:nvSpPr>
              <p:cNvPr id="592" name="AutoShape 43"/>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3" name="AutoShape 44"/>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4" name="AutoShape 45"/>
              <p:cNvSpPr>
                <a:spLocks noChangeArrowheads="1"/>
              </p:cNvSpPr>
              <p:nvPr/>
            </p:nvSpPr>
            <p:spPr bwMode="gray">
              <a:xfrm>
                <a:off x="3264" y="2736"/>
                <a:ext cx="1350" cy="1168"/>
              </a:xfrm>
              <a:prstGeom prst="hexagon">
                <a:avLst>
                  <a:gd name="adj" fmla="val 28896"/>
                  <a:gd name="vf" fmla="val 115470"/>
                </a:avLst>
              </a:prstGeom>
              <a:gradFill rotWithShape="1">
                <a:gsLst>
                  <a:gs pos="0">
                    <a:srgbClr val="185E5E"/>
                  </a:gs>
                  <a:gs pos="100000">
                    <a:srgbClr val="33CCCC"/>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61" name="Text Box 46"/>
            <p:cNvSpPr txBox="1">
              <a:spLocks noChangeArrowheads="1"/>
            </p:cNvSpPr>
            <p:nvPr/>
          </p:nvSpPr>
          <p:spPr bwMode="gray">
            <a:xfrm>
              <a:off x="2480909" y="4764089"/>
              <a:ext cx="1343734" cy="463649"/>
            </a:xfrm>
            <a:prstGeom prst="rect">
              <a:avLst/>
            </a:prstGeom>
            <a:noFill/>
            <a:ln w="9525" algn="ctr">
              <a:noFill/>
              <a:miter lim="800000"/>
              <a:headEnd/>
              <a:tailEnd/>
            </a:ln>
          </p:spPr>
          <p:txBody>
            <a:bodyPr wrap="none">
              <a:spAutoFit/>
            </a:bodyPr>
            <a:lstStyle/>
            <a:p>
              <a:pPr algn="ctr"/>
              <a:r>
                <a:rPr lang="en-US" altLang="zh-CN" sz="100" b="1">
                  <a:solidFill>
                    <a:srgbClr val="FFFFFF"/>
                  </a:solidFill>
                  <a:latin typeface="微软雅黑" pitchFamily="34" charset="-122"/>
                  <a:ea typeface="微软雅黑" pitchFamily="34" charset="-122"/>
                </a:rPr>
                <a:t>5.</a:t>
              </a:r>
              <a:r>
                <a:rPr lang="zh-CN" altLang="en-US" sz="100" b="1">
                  <a:solidFill>
                    <a:srgbClr val="FFFFFF"/>
                  </a:solidFill>
                  <a:latin typeface="微软雅黑" pitchFamily="34" charset="-122"/>
                  <a:ea typeface="微软雅黑" pitchFamily="34" charset="-122"/>
                </a:rPr>
                <a:t>变更管理</a:t>
              </a:r>
              <a:endParaRPr lang="en-US" altLang="zh-CN" sz="100" b="1">
                <a:solidFill>
                  <a:srgbClr val="FFFFFF"/>
                </a:solidFill>
                <a:latin typeface="微软雅黑" pitchFamily="34" charset="-122"/>
                <a:ea typeface="微软雅黑" pitchFamily="34" charset="-122"/>
              </a:endParaRPr>
            </a:p>
          </p:txBody>
        </p:sp>
        <p:grpSp>
          <p:nvGrpSpPr>
            <p:cNvPr id="562" name="Group 49"/>
            <p:cNvGrpSpPr>
              <a:grpSpLocks/>
            </p:cNvGrpSpPr>
            <p:nvPr/>
          </p:nvGrpSpPr>
          <p:grpSpPr bwMode="auto">
            <a:xfrm>
              <a:off x="5014913" y="1444625"/>
              <a:ext cx="1809750" cy="1417638"/>
              <a:chOff x="2057" y="862"/>
              <a:chExt cx="1549" cy="1351"/>
            </a:xfrm>
          </p:grpSpPr>
          <p:sp>
            <p:nvSpPr>
              <p:cNvPr id="589" name="AutoShape 50"/>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0" name="AutoShape 51"/>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91" name="AutoShape 52"/>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63" name="Text Box 53"/>
            <p:cNvSpPr txBox="1">
              <a:spLocks noChangeArrowheads="1"/>
            </p:cNvSpPr>
            <p:nvPr/>
          </p:nvSpPr>
          <p:spPr bwMode="gray">
            <a:xfrm>
              <a:off x="5225069" y="1884365"/>
              <a:ext cx="1395779" cy="526029"/>
            </a:xfrm>
            <a:prstGeom prst="rect">
              <a:avLst/>
            </a:prstGeom>
            <a:noFill/>
            <a:ln w="9525" algn="ctr">
              <a:noFill/>
              <a:miter lim="800000"/>
              <a:headEnd/>
              <a:tailEnd/>
            </a:ln>
          </p:spPr>
          <p:txBody>
            <a:bodyPr wrap="none">
              <a:spAutoFit/>
            </a:bodyPr>
            <a:lstStyle/>
            <a:p>
              <a:pPr algn="ctr"/>
              <a:r>
                <a:rPr lang="en-US" altLang="zh-CN" sz="100" b="1">
                  <a:solidFill>
                    <a:srgbClr val="FFFF66"/>
                  </a:solidFill>
                  <a:latin typeface="微软雅黑" pitchFamily="34" charset="-122"/>
                  <a:ea typeface="微软雅黑" pitchFamily="34" charset="-122"/>
                </a:rPr>
                <a:t>10.</a:t>
              </a:r>
              <a:r>
                <a:rPr lang="zh-CN" altLang="en-US" sz="100" b="1">
                  <a:solidFill>
                    <a:srgbClr val="FFFF66"/>
                  </a:solidFill>
                  <a:latin typeface="微软雅黑" pitchFamily="34" charset="-122"/>
                  <a:ea typeface="微软雅黑" pitchFamily="34" charset="-122"/>
                </a:rPr>
                <a:t>可视化与</a:t>
              </a:r>
            </a:p>
            <a:p>
              <a:pPr algn="ctr"/>
              <a:r>
                <a:rPr lang="zh-CN" altLang="en-US" sz="100" b="1">
                  <a:solidFill>
                    <a:srgbClr val="FFFF66"/>
                  </a:solidFill>
                  <a:latin typeface="微软雅黑" pitchFamily="34" charset="-122"/>
                  <a:ea typeface="微软雅黑" pitchFamily="34" charset="-122"/>
                </a:rPr>
                <a:t>浏览</a:t>
              </a:r>
            </a:p>
          </p:txBody>
        </p:sp>
        <p:grpSp>
          <p:nvGrpSpPr>
            <p:cNvPr id="564" name="Group 55"/>
            <p:cNvGrpSpPr>
              <a:grpSpLocks/>
            </p:cNvGrpSpPr>
            <p:nvPr/>
          </p:nvGrpSpPr>
          <p:grpSpPr bwMode="auto">
            <a:xfrm>
              <a:off x="5016500" y="2836863"/>
              <a:ext cx="1812925" cy="1419225"/>
              <a:chOff x="1110" y="2656"/>
              <a:chExt cx="1549" cy="1351"/>
            </a:xfrm>
          </p:grpSpPr>
          <p:sp>
            <p:nvSpPr>
              <p:cNvPr id="586" name="AutoShape 56"/>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87" name="AutoShape 57"/>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88" name="AutoShape 58"/>
              <p:cNvSpPr>
                <a:spLocks noChangeArrowheads="1"/>
              </p:cNvSpPr>
              <p:nvPr/>
            </p:nvSpPr>
            <p:spPr bwMode="gray">
              <a:xfrm>
                <a:off x="1200" y="2736"/>
                <a:ext cx="1350" cy="1168"/>
              </a:xfrm>
              <a:prstGeom prst="hexagon">
                <a:avLst>
                  <a:gd name="adj" fmla="val 28896"/>
                  <a:gd name="vf" fmla="val 115470"/>
                </a:avLst>
              </a:prstGeom>
              <a:gradFill rotWithShape="1">
                <a:gsLst>
                  <a:gs pos="0">
                    <a:srgbClr val="45A2D6"/>
                  </a:gs>
                  <a:gs pos="100000">
                    <a:srgbClr val="49ACE3"/>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65" name="Text Box 59"/>
            <p:cNvSpPr txBox="1">
              <a:spLocks noChangeArrowheads="1"/>
            </p:cNvSpPr>
            <p:nvPr/>
          </p:nvSpPr>
          <p:spPr bwMode="gray">
            <a:xfrm>
              <a:off x="5243158" y="3292473"/>
              <a:ext cx="1343734" cy="529886"/>
            </a:xfrm>
            <a:prstGeom prst="rect">
              <a:avLst/>
            </a:prstGeom>
            <a:noFill/>
            <a:ln w="9525" algn="ctr">
              <a:noFill/>
              <a:miter lim="800000"/>
              <a:headEnd/>
              <a:tailEnd/>
            </a:ln>
          </p:spPr>
          <p:txBody>
            <a:bodyPr wrap="none">
              <a:spAutoFit/>
            </a:bodyPr>
            <a:lstStyle/>
            <a:p>
              <a:pPr algn="ctr"/>
              <a:r>
                <a:rPr lang="en-US" altLang="zh-CN" sz="100" b="1">
                  <a:solidFill>
                    <a:srgbClr val="FFFFFF"/>
                  </a:solidFill>
                  <a:latin typeface="微软雅黑" pitchFamily="34" charset="-122"/>
                  <a:ea typeface="微软雅黑" pitchFamily="34" charset="-122"/>
                </a:rPr>
                <a:t>8.</a:t>
              </a:r>
              <a:r>
                <a:rPr lang="zh-CN" altLang="en-US" sz="100" b="1">
                  <a:solidFill>
                    <a:srgbClr val="FFFFFF"/>
                  </a:solidFill>
                  <a:latin typeface="微软雅黑" pitchFamily="34" charset="-122"/>
                  <a:ea typeface="微软雅黑" pitchFamily="34" charset="-122"/>
                </a:rPr>
                <a:t>产品工艺</a:t>
              </a:r>
            </a:p>
            <a:p>
              <a:pPr algn="ctr"/>
              <a:r>
                <a:rPr lang="zh-CN" altLang="en-US" sz="100" b="1">
                  <a:solidFill>
                    <a:srgbClr val="FFFFFF"/>
                  </a:solidFill>
                  <a:latin typeface="微软雅黑" pitchFamily="34" charset="-122"/>
                  <a:ea typeface="微软雅黑" pitchFamily="34" charset="-122"/>
                </a:rPr>
                <a:t>管理</a:t>
              </a:r>
              <a:endParaRPr lang="zh-CN" altLang="en-US" sz="100">
                <a:solidFill>
                  <a:srgbClr val="FFFFFF"/>
                </a:solidFill>
                <a:latin typeface="微软雅黑" pitchFamily="34" charset="-122"/>
                <a:ea typeface="微软雅黑" pitchFamily="34" charset="-122"/>
              </a:endParaRPr>
            </a:p>
          </p:txBody>
        </p:sp>
        <p:grpSp>
          <p:nvGrpSpPr>
            <p:cNvPr id="566" name="Group 61"/>
            <p:cNvGrpSpPr>
              <a:grpSpLocks/>
            </p:cNvGrpSpPr>
            <p:nvPr/>
          </p:nvGrpSpPr>
          <p:grpSpPr bwMode="auto">
            <a:xfrm>
              <a:off x="6407150" y="2149475"/>
              <a:ext cx="1811338" cy="1417638"/>
              <a:chOff x="3174" y="2656"/>
              <a:chExt cx="1549" cy="1351"/>
            </a:xfrm>
          </p:grpSpPr>
          <p:sp>
            <p:nvSpPr>
              <p:cNvPr id="583" name="AutoShape 62"/>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84" name="AutoShape 6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85" name="AutoShape 64"/>
              <p:cNvSpPr>
                <a:spLocks noChangeArrowheads="1"/>
              </p:cNvSpPr>
              <p:nvPr/>
            </p:nvSpPr>
            <p:spPr bwMode="gray">
              <a:xfrm>
                <a:off x="3264" y="2736"/>
                <a:ext cx="1350" cy="1168"/>
              </a:xfrm>
              <a:prstGeom prst="hexagon">
                <a:avLst>
                  <a:gd name="adj" fmla="val 28896"/>
                  <a:gd name="vf" fmla="val 115470"/>
                </a:avLst>
              </a:prstGeom>
              <a:gradFill rotWithShape="1">
                <a:gsLst>
                  <a:gs pos="0">
                    <a:srgbClr val="182F5E"/>
                  </a:gs>
                  <a:gs pos="100000">
                    <a:srgbClr val="3366CC"/>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67" name="Text Box 65"/>
            <p:cNvSpPr txBox="1">
              <a:spLocks noChangeArrowheads="1"/>
            </p:cNvSpPr>
            <p:nvPr/>
          </p:nvSpPr>
          <p:spPr bwMode="gray">
            <a:xfrm>
              <a:off x="6646676" y="2584452"/>
              <a:ext cx="1395779" cy="526029"/>
            </a:xfrm>
            <a:prstGeom prst="rect">
              <a:avLst/>
            </a:prstGeom>
            <a:noFill/>
            <a:ln w="9525" algn="ctr">
              <a:noFill/>
              <a:miter lim="800000"/>
              <a:headEnd/>
              <a:tailEnd/>
            </a:ln>
          </p:spPr>
          <p:txBody>
            <a:bodyPr wrap="none">
              <a:spAutoFit/>
            </a:bodyPr>
            <a:lstStyle/>
            <a:p>
              <a:pPr algn="ctr"/>
              <a:r>
                <a:rPr lang="en-US" altLang="zh-CN" sz="100" b="1">
                  <a:solidFill>
                    <a:srgbClr val="FFFF66"/>
                  </a:solidFill>
                  <a:latin typeface="微软雅黑" pitchFamily="34" charset="-122"/>
                  <a:ea typeface="微软雅黑" pitchFamily="34" charset="-122"/>
                </a:rPr>
                <a:t>11.</a:t>
              </a:r>
              <a:r>
                <a:rPr lang="zh-CN" altLang="en-US" sz="100" b="1">
                  <a:solidFill>
                    <a:srgbClr val="FFFF66"/>
                  </a:solidFill>
                  <a:latin typeface="微软雅黑" pitchFamily="34" charset="-122"/>
                  <a:ea typeface="微软雅黑" pitchFamily="34" charset="-122"/>
                </a:rPr>
                <a:t>数据集成</a:t>
              </a:r>
            </a:p>
            <a:p>
              <a:pPr algn="ctr"/>
              <a:r>
                <a:rPr lang="zh-CN" altLang="en-US" sz="100" b="1">
                  <a:solidFill>
                    <a:srgbClr val="FFFF66"/>
                  </a:solidFill>
                  <a:latin typeface="微软雅黑" pitchFamily="34" charset="-122"/>
                  <a:ea typeface="微软雅黑" pitchFamily="34" charset="-122"/>
                </a:rPr>
                <a:t>与接口</a:t>
              </a:r>
              <a:endParaRPr lang="en-US" altLang="zh-CN" sz="100" b="1">
                <a:solidFill>
                  <a:srgbClr val="FFFF66"/>
                </a:solidFill>
                <a:latin typeface="微软雅黑" pitchFamily="34" charset="-122"/>
                <a:ea typeface="微软雅黑" pitchFamily="34" charset="-122"/>
              </a:endParaRPr>
            </a:p>
          </p:txBody>
        </p:sp>
        <p:grpSp>
          <p:nvGrpSpPr>
            <p:cNvPr id="568" name="Group 79"/>
            <p:cNvGrpSpPr>
              <a:grpSpLocks/>
            </p:cNvGrpSpPr>
            <p:nvPr/>
          </p:nvGrpSpPr>
          <p:grpSpPr bwMode="auto">
            <a:xfrm>
              <a:off x="5024438" y="4232275"/>
              <a:ext cx="1811337" cy="1417638"/>
              <a:chOff x="3174" y="2656"/>
              <a:chExt cx="1549" cy="1351"/>
            </a:xfrm>
          </p:grpSpPr>
          <p:sp>
            <p:nvSpPr>
              <p:cNvPr id="580" name="AutoShape 80"/>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81" name="AutoShape 8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82" name="AutoShape 82"/>
              <p:cNvSpPr>
                <a:spLocks noChangeArrowheads="1"/>
              </p:cNvSpPr>
              <p:nvPr/>
            </p:nvSpPr>
            <p:spPr bwMode="gray">
              <a:xfrm>
                <a:off x="3264" y="2736"/>
                <a:ext cx="1350" cy="1168"/>
              </a:xfrm>
              <a:prstGeom prst="hexagon">
                <a:avLst>
                  <a:gd name="adj" fmla="val 28896"/>
                  <a:gd name="vf" fmla="val 115470"/>
                </a:avLst>
              </a:prstGeom>
              <a:gradFill rotWithShape="1">
                <a:gsLst>
                  <a:gs pos="0">
                    <a:srgbClr val="0082AD"/>
                  </a:gs>
                  <a:gs pos="100000">
                    <a:srgbClr val="0099CC"/>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69" name="Text Box 83"/>
            <p:cNvSpPr txBox="1">
              <a:spLocks noChangeArrowheads="1"/>
            </p:cNvSpPr>
            <p:nvPr/>
          </p:nvSpPr>
          <p:spPr bwMode="gray">
            <a:xfrm>
              <a:off x="5255862" y="4649789"/>
              <a:ext cx="1343734" cy="529886"/>
            </a:xfrm>
            <a:prstGeom prst="rect">
              <a:avLst/>
            </a:prstGeom>
            <a:noFill/>
            <a:ln w="9525" algn="ctr">
              <a:noFill/>
              <a:miter lim="800000"/>
              <a:headEnd/>
              <a:tailEnd/>
            </a:ln>
          </p:spPr>
          <p:txBody>
            <a:bodyPr wrap="none">
              <a:spAutoFit/>
            </a:bodyPr>
            <a:lstStyle/>
            <a:p>
              <a:pPr algn="ctr"/>
              <a:r>
                <a:rPr lang="en-US" altLang="zh-CN" sz="100" b="1">
                  <a:solidFill>
                    <a:srgbClr val="FFFFFF"/>
                  </a:solidFill>
                  <a:latin typeface="微软雅黑" pitchFamily="34" charset="-122"/>
                  <a:ea typeface="微软雅黑" pitchFamily="34" charset="-122"/>
                </a:rPr>
                <a:t>9.</a:t>
              </a:r>
              <a:r>
                <a:rPr lang="zh-CN" altLang="en-US" sz="100" b="1">
                  <a:solidFill>
                    <a:srgbClr val="FFFFFF"/>
                  </a:solidFill>
                  <a:latin typeface="微软雅黑" pitchFamily="34" charset="-122"/>
                  <a:ea typeface="微软雅黑" pitchFamily="34" charset="-122"/>
                </a:rPr>
                <a:t>工艺电子</a:t>
              </a:r>
            </a:p>
            <a:p>
              <a:pPr algn="ctr"/>
              <a:r>
                <a:rPr lang="zh-CN" altLang="en-US" sz="100" b="1">
                  <a:solidFill>
                    <a:srgbClr val="FFFFFF"/>
                  </a:solidFill>
                  <a:latin typeface="微软雅黑" pitchFamily="34" charset="-122"/>
                  <a:ea typeface="微软雅黑" pitchFamily="34" charset="-122"/>
                </a:rPr>
                <a:t>图板</a:t>
              </a:r>
              <a:endParaRPr lang="zh-CN" altLang="en-US" sz="100">
                <a:solidFill>
                  <a:srgbClr val="FFFFFF"/>
                </a:solidFill>
                <a:latin typeface="微软雅黑" pitchFamily="34" charset="-122"/>
                <a:ea typeface="微软雅黑" pitchFamily="34" charset="-122"/>
              </a:endParaRPr>
            </a:p>
          </p:txBody>
        </p:sp>
        <p:grpSp>
          <p:nvGrpSpPr>
            <p:cNvPr id="570" name="Group 85"/>
            <p:cNvGrpSpPr>
              <a:grpSpLocks/>
            </p:cNvGrpSpPr>
            <p:nvPr/>
          </p:nvGrpSpPr>
          <p:grpSpPr bwMode="auto">
            <a:xfrm>
              <a:off x="6415088" y="3549650"/>
              <a:ext cx="1811337" cy="1419225"/>
              <a:chOff x="3174" y="2656"/>
              <a:chExt cx="1549" cy="1351"/>
            </a:xfrm>
          </p:grpSpPr>
          <p:sp>
            <p:nvSpPr>
              <p:cNvPr id="577" name="AutoShape 86"/>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78" name="AutoShape 8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79" name="AutoShape 88"/>
              <p:cNvSpPr>
                <a:spLocks noChangeArrowheads="1"/>
              </p:cNvSpPr>
              <p:nvPr/>
            </p:nvSpPr>
            <p:spPr bwMode="gray">
              <a:xfrm>
                <a:off x="3264" y="2736"/>
                <a:ext cx="1350" cy="1168"/>
              </a:xfrm>
              <a:prstGeom prst="hexagon">
                <a:avLst>
                  <a:gd name="adj" fmla="val 28896"/>
                  <a:gd name="vf" fmla="val 115470"/>
                </a:avLst>
              </a:prstGeom>
              <a:gradFill rotWithShape="1">
                <a:gsLst>
                  <a:gs pos="0">
                    <a:srgbClr val="185E5E"/>
                  </a:gs>
                  <a:gs pos="100000">
                    <a:srgbClr val="33CCCC"/>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71" name="Text Box 89"/>
            <p:cNvSpPr txBox="1">
              <a:spLocks noChangeArrowheads="1"/>
            </p:cNvSpPr>
            <p:nvPr/>
          </p:nvSpPr>
          <p:spPr bwMode="gray">
            <a:xfrm>
              <a:off x="6640322" y="4029076"/>
              <a:ext cx="1395779" cy="526029"/>
            </a:xfrm>
            <a:prstGeom prst="rect">
              <a:avLst/>
            </a:prstGeom>
            <a:noFill/>
            <a:ln w="9525" algn="ctr">
              <a:noFill/>
              <a:miter lim="800000"/>
              <a:headEnd/>
              <a:tailEnd/>
            </a:ln>
          </p:spPr>
          <p:txBody>
            <a:bodyPr wrap="none">
              <a:spAutoFit/>
            </a:bodyPr>
            <a:lstStyle/>
            <a:p>
              <a:pPr algn="ctr"/>
              <a:r>
                <a:rPr lang="en-US" altLang="zh-CN" sz="100" b="1">
                  <a:solidFill>
                    <a:srgbClr val="FFFF66"/>
                  </a:solidFill>
                  <a:latin typeface="微软雅黑" pitchFamily="34" charset="-122"/>
                  <a:ea typeface="微软雅黑" pitchFamily="34" charset="-122"/>
                </a:rPr>
                <a:t>12.</a:t>
              </a:r>
              <a:r>
                <a:rPr lang="zh-CN" altLang="en-US" sz="100" b="1">
                  <a:solidFill>
                    <a:srgbClr val="FFFF66"/>
                  </a:solidFill>
                  <a:latin typeface="微软雅黑" pitchFamily="34" charset="-122"/>
                  <a:ea typeface="微软雅黑" pitchFamily="34" charset="-122"/>
                </a:rPr>
                <a:t>系统管理</a:t>
              </a:r>
            </a:p>
            <a:p>
              <a:pPr algn="ctr"/>
              <a:r>
                <a:rPr lang="zh-CN" altLang="en-US" sz="100" b="1">
                  <a:solidFill>
                    <a:srgbClr val="FFFF66"/>
                  </a:solidFill>
                  <a:latin typeface="微软雅黑" pitchFamily="34" charset="-122"/>
                  <a:ea typeface="微软雅黑" pitchFamily="34" charset="-122"/>
                </a:rPr>
                <a:t>工具</a:t>
              </a:r>
              <a:r>
                <a:rPr lang="en-US" altLang="zh-CN" sz="100">
                  <a:solidFill>
                    <a:srgbClr val="FFFF66"/>
                  </a:solidFill>
                  <a:latin typeface="微软雅黑" pitchFamily="34" charset="-122"/>
                  <a:ea typeface="微软雅黑" pitchFamily="34" charset="-122"/>
                </a:rPr>
                <a:t> </a:t>
              </a:r>
            </a:p>
          </p:txBody>
        </p:sp>
        <p:grpSp>
          <p:nvGrpSpPr>
            <p:cNvPr id="572" name="Group 49"/>
            <p:cNvGrpSpPr>
              <a:grpSpLocks/>
            </p:cNvGrpSpPr>
            <p:nvPr/>
          </p:nvGrpSpPr>
          <p:grpSpPr bwMode="auto">
            <a:xfrm>
              <a:off x="6416675" y="4940300"/>
              <a:ext cx="1809750" cy="1417638"/>
              <a:chOff x="2057" y="862"/>
              <a:chExt cx="1549" cy="1351"/>
            </a:xfrm>
          </p:grpSpPr>
          <p:sp>
            <p:nvSpPr>
              <p:cNvPr id="574" name="AutoShape 50"/>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75" name="AutoShape 51"/>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sp>
            <p:nvSpPr>
              <p:cNvPr id="576" name="AutoShape 52"/>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headEnd/>
                <a:tailEnd/>
              </a:ln>
            </p:spPr>
            <p:txBody>
              <a:bodyPr wrap="none" anchor="ctr"/>
              <a:lstStyle/>
              <a:p>
                <a:pPr algn="ctr"/>
                <a:endParaRPr lang="zh-CN" altLang="en-US" sz="100">
                  <a:latin typeface="微软雅黑" pitchFamily="34" charset="-122"/>
                  <a:ea typeface="微软雅黑" pitchFamily="34" charset="-122"/>
                </a:endParaRPr>
              </a:p>
            </p:txBody>
          </p:sp>
        </p:grpSp>
        <p:sp>
          <p:nvSpPr>
            <p:cNvPr id="573" name="Text Box 53"/>
            <p:cNvSpPr txBox="1">
              <a:spLocks noChangeArrowheads="1"/>
            </p:cNvSpPr>
            <p:nvPr/>
          </p:nvSpPr>
          <p:spPr bwMode="gray">
            <a:xfrm>
              <a:off x="6624635" y="5354638"/>
              <a:ext cx="1323976" cy="526029"/>
            </a:xfrm>
            <a:prstGeom prst="rect">
              <a:avLst/>
            </a:prstGeom>
            <a:noFill/>
            <a:ln w="9525" algn="ctr">
              <a:noFill/>
              <a:miter lim="800000"/>
              <a:headEnd/>
              <a:tailEnd/>
            </a:ln>
          </p:spPr>
          <p:txBody>
            <a:bodyPr>
              <a:spAutoFit/>
            </a:bodyPr>
            <a:lstStyle/>
            <a:p>
              <a:pPr algn="ctr"/>
              <a:r>
                <a:rPr lang="en-US" altLang="zh-CN" sz="100" b="1">
                  <a:solidFill>
                    <a:srgbClr val="FFFF66"/>
                  </a:solidFill>
                  <a:latin typeface="微软雅黑" pitchFamily="34" charset="-122"/>
                  <a:ea typeface="微软雅黑" pitchFamily="34" charset="-122"/>
                </a:rPr>
                <a:t>CPD.</a:t>
              </a:r>
              <a:r>
                <a:rPr lang="zh-CN" altLang="en-US" sz="100" b="1">
                  <a:solidFill>
                    <a:srgbClr val="FFFF66"/>
                  </a:solidFill>
                  <a:latin typeface="微软雅黑" pitchFamily="34" charset="-122"/>
                  <a:ea typeface="微软雅黑" pitchFamily="34" charset="-122"/>
                </a:rPr>
                <a:t>协同开发平台</a:t>
              </a: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0948" y="2202371"/>
            <a:ext cx="4367824" cy="3045960"/>
            <a:chOff x="944870" y="2143308"/>
            <a:chExt cx="7231100" cy="3709815"/>
          </a:xfrm>
        </p:grpSpPr>
        <p:sp>
          <p:nvSpPr>
            <p:cNvPr id="4" name="Oval 3"/>
            <p:cNvSpPr>
              <a:spLocks noChangeArrowheads="1"/>
            </p:cNvSpPr>
            <p:nvPr/>
          </p:nvSpPr>
          <p:spPr bwMode="auto">
            <a:xfrm>
              <a:off x="1763713" y="2519363"/>
              <a:ext cx="5572125" cy="3106737"/>
            </a:xfrm>
            <a:prstGeom prst="ellipse">
              <a:avLst/>
            </a:prstGeom>
            <a:solidFill>
              <a:schemeClr val="bg1"/>
            </a:solidFill>
            <a:ln w="22225">
              <a:solidFill>
                <a:schemeClr val="tx1"/>
              </a:solidFill>
              <a:round/>
              <a:headEnd/>
              <a:tailEnd/>
            </a:ln>
            <a:effectLst/>
          </p:spPr>
          <p:txBody>
            <a:bodyPr wrap="none" anchor="ctr"/>
            <a:lstStyle/>
            <a:p>
              <a:pPr>
                <a:spcBef>
                  <a:spcPts val="0"/>
                </a:spcBef>
              </a:pPr>
              <a:endParaRPr lang="zh-CN" altLang="en-US" sz="600"/>
            </a:p>
          </p:txBody>
        </p:sp>
        <p:sp>
          <p:nvSpPr>
            <p:cNvPr id="5" name="Text Box 4"/>
            <p:cNvSpPr txBox="1">
              <a:spLocks noChangeArrowheads="1"/>
            </p:cNvSpPr>
            <p:nvPr/>
          </p:nvSpPr>
          <p:spPr bwMode="auto">
            <a:xfrm>
              <a:off x="6164542" y="3829049"/>
              <a:ext cx="2011428" cy="730967"/>
            </a:xfrm>
            <a:prstGeom prst="rect">
              <a:avLst/>
            </a:prstGeom>
            <a:solidFill>
              <a:srgbClr val="C1CEFF"/>
            </a:solidFill>
            <a:ln w="12700">
              <a:noFill/>
              <a:miter lim="800000"/>
              <a:headEnd/>
              <a:tailEnd/>
            </a:ln>
            <a:effectLst/>
          </p:spPr>
          <p:txBody>
            <a:bodyPr wrap="square">
              <a:spAutoFit/>
            </a:bodyPr>
            <a:lstStyle/>
            <a:p>
              <a:pPr algn="l" eaLnBrk="0" hangingPunct="0">
                <a:spcBef>
                  <a:spcPts val="0"/>
                </a:spcBef>
              </a:pPr>
              <a:r>
                <a:rPr lang="zh-CN" altLang="en-US" sz="1100">
                  <a:effectLst/>
                </a:rPr>
                <a:t>手腕类型</a:t>
              </a:r>
              <a:endParaRPr lang="de-DE" sz="1100">
                <a:effectLst/>
                <a:latin typeface="Arial" pitchFamily="34" charset="0"/>
              </a:endParaRPr>
            </a:p>
            <a:p>
              <a:pPr algn="l" eaLnBrk="0" hangingPunct="0">
                <a:spcBef>
                  <a:spcPts val="0"/>
                </a:spcBef>
                <a:buFontTx/>
                <a:buChar char="•"/>
              </a:pPr>
              <a:r>
                <a:rPr lang="zh-CN" altLang="de-DE" sz="1100" b="0">
                  <a:effectLst/>
                </a:rPr>
                <a:t>手腕 </a:t>
              </a:r>
              <a:r>
                <a:rPr lang="de-DE" altLang="zh-CN" sz="1100" b="0">
                  <a:effectLst/>
                </a:rPr>
                <a:t>IW 49 II</a:t>
              </a:r>
              <a:endParaRPr lang="de-DE" sz="1100" b="0">
                <a:effectLst/>
                <a:latin typeface="Arial" pitchFamily="34" charset="0"/>
              </a:endParaRPr>
            </a:p>
            <a:p>
              <a:pPr algn="l" eaLnBrk="0" hangingPunct="0">
                <a:spcBef>
                  <a:spcPts val="0"/>
                </a:spcBef>
                <a:buFontTx/>
                <a:buChar char="•"/>
              </a:pPr>
              <a:r>
                <a:rPr lang="zh-CN" altLang="de-DE" sz="1100" b="0">
                  <a:effectLst/>
                </a:rPr>
                <a:t>手腕 </a:t>
              </a:r>
              <a:r>
                <a:rPr lang="de-DE" altLang="zh-CN" sz="1100" b="0">
                  <a:effectLst/>
                </a:rPr>
                <a:t>IW 90 II</a:t>
              </a:r>
              <a:endParaRPr lang="de-DE" sz="1100" b="0">
                <a:effectLst/>
                <a:latin typeface="Arial" pitchFamily="34" charset="0"/>
              </a:endParaRPr>
            </a:p>
          </p:txBody>
        </p:sp>
        <p:sp>
          <p:nvSpPr>
            <p:cNvPr id="6" name="Text Box 6"/>
            <p:cNvSpPr txBox="1">
              <a:spLocks noChangeArrowheads="1"/>
            </p:cNvSpPr>
            <p:nvPr/>
          </p:nvSpPr>
          <p:spPr bwMode="auto">
            <a:xfrm>
              <a:off x="5020411" y="5122156"/>
              <a:ext cx="1767923" cy="730967"/>
            </a:xfrm>
            <a:prstGeom prst="rect">
              <a:avLst/>
            </a:prstGeom>
            <a:solidFill>
              <a:srgbClr val="C1CEFF"/>
            </a:solidFill>
            <a:ln w="12700">
              <a:noFill/>
              <a:miter lim="800000"/>
              <a:headEnd/>
              <a:tailEnd/>
            </a:ln>
            <a:effectLst/>
          </p:spPr>
          <p:txBody>
            <a:bodyPr wrap="square">
              <a:spAutoFit/>
            </a:bodyPr>
            <a:lstStyle/>
            <a:p>
              <a:pPr algn="l" eaLnBrk="0" hangingPunct="0">
                <a:spcBef>
                  <a:spcPts val="0"/>
                </a:spcBef>
              </a:pPr>
              <a:r>
                <a:rPr lang="zh-CN" altLang="en-US" sz="1100">
                  <a:effectLst/>
                </a:rPr>
                <a:t>包含增强</a:t>
              </a:r>
            </a:p>
            <a:p>
              <a:pPr algn="l" eaLnBrk="0" hangingPunct="0">
                <a:spcBef>
                  <a:spcPts val="0"/>
                </a:spcBef>
                <a:buFontTx/>
                <a:buChar char="•"/>
              </a:pPr>
              <a:r>
                <a:rPr lang="zh-CN" altLang="de-DE" sz="1100" b="0">
                  <a:effectLst/>
                </a:rPr>
                <a:t>是</a:t>
              </a:r>
              <a:endParaRPr lang="de-DE" sz="1100" b="0">
                <a:effectLst/>
                <a:latin typeface="Arial" pitchFamily="34" charset="0"/>
              </a:endParaRPr>
            </a:p>
            <a:p>
              <a:pPr algn="l" eaLnBrk="0" hangingPunct="0">
                <a:spcBef>
                  <a:spcPts val="0"/>
                </a:spcBef>
                <a:buFontTx/>
                <a:buChar char="•"/>
              </a:pPr>
              <a:r>
                <a:rPr lang="zh-CN" altLang="de-DE" sz="1100" b="0">
                  <a:effectLst/>
                </a:rPr>
                <a:t>否</a:t>
              </a:r>
              <a:endParaRPr lang="de-DE" sz="1100" b="0">
                <a:effectLst/>
                <a:latin typeface="Arial" pitchFamily="34" charset="0"/>
              </a:endParaRPr>
            </a:p>
          </p:txBody>
        </p:sp>
        <p:sp>
          <p:nvSpPr>
            <p:cNvPr id="7" name="Text Box 7"/>
            <p:cNvSpPr txBox="1">
              <a:spLocks noChangeArrowheads="1"/>
            </p:cNvSpPr>
            <p:nvPr/>
          </p:nvSpPr>
          <p:spPr bwMode="auto">
            <a:xfrm>
              <a:off x="944870" y="4843742"/>
              <a:ext cx="2563597" cy="937138"/>
            </a:xfrm>
            <a:prstGeom prst="rect">
              <a:avLst/>
            </a:prstGeom>
            <a:solidFill>
              <a:srgbClr val="C1CEFF"/>
            </a:solidFill>
            <a:ln w="12700">
              <a:noFill/>
              <a:miter lim="800000"/>
              <a:headEnd/>
              <a:tailEnd/>
            </a:ln>
            <a:effectLst/>
          </p:spPr>
          <p:txBody>
            <a:bodyPr wrap="square">
              <a:spAutoFit/>
            </a:bodyPr>
            <a:lstStyle/>
            <a:p>
              <a:pPr algn="l" eaLnBrk="0" hangingPunct="0">
                <a:spcBef>
                  <a:spcPts val="0"/>
                </a:spcBef>
              </a:pPr>
              <a:r>
                <a:rPr lang="zh-CN" altLang="en-US" sz="1100" dirty="0">
                  <a:effectLst/>
                </a:rPr>
                <a:t>手臂类型</a:t>
              </a:r>
            </a:p>
            <a:p>
              <a:pPr algn="l" eaLnBrk="0" hangingPunct="0">
                <a:spcBef>
                  <a:spcPts val="0"/>
                </a:spcBef>
                <a:buFontTx/>
                <a:buChar char="•"/>
              </a:pPr>
              <a:r>
                <a:rPr lang="zh-CN" altLang="de-DE" sz="1100" b="0" dirty="0">
                  <a:effectLst/>
                </a:rPr>
                <a:t>手臂类型 </a:t>
              </a:r>
              <a:r>
                <a:rPr lang="de-DE" altLang="zh-CN" sz="1100" b="0" dirty="0">
                  <a:effectLst/>
                </a:rPr>
                <a:t>30-K/1</a:t>
              </a:r>
            </a:p>
            <a:p>
              <a:pPr algn="l" eaLnBrk="0" hangingPunct="0">
                <a:spcBef>
                  <a:spcPts val="0"/>
                </a:spcBef>
                <a:buFontTx/>
                <a:buChar char="•"/>
              </a:pPr>
              <a:r>
                <a:rPr lang="zh-CN" altLang="de-DE" sz="1100" b="0" dirty="0">
                  <a:effectLst/>
                </a:rPr>
                <a:t>手臂类型 </a:t>
              </a:r>
              <a:r>
                <a:rPr lang="de-DE" altLang="zh-CN" sz="1100" b="0" dirty="0">
                  <a:effectLst/>
                </a:rPr>
                <a:t>60-K/1</a:t>
              </a:r>
            </a:p>
            <a:p>
              <a:pPr algn="l" eaLnBrk="0" hangingPunct="0">
                <a:spcBef>
                  <a:spcPts val="0"/>
                </a:spcBef>
                <a:buFontTx/>
                <a:buChar char="•"/>
              </a:pPr>
              <a:r>
                <a:rPr lang="zh-CN" altLang="de-DE" sz="1100" b="0" dirty="0">
                  <a:effectLst/>
                </a:rPr>
                <a:t>手臂类型 </a:t>
              </a:r>
              <a:r>
                <a:rPr lang="de-DE" altLang="zh-CN" sz="1100" b="0" dirty="0">
                  <a:effectLst/>
                </a:rPr>
                <a:t>60L45-K/1 </a:t>
              </a:r>
              <a:endParaRPr lang="de-DE" sz="1100" b="0" dirty="0">
                <a:effectLst/>
                <a:latin typeface="Arial" pitchFamily="34" charset="0"/>
              </a:endParaRPr>
            </a:p>
          </p:txBody>
        </p:sp>
        <p:sp>
          <p:nvSpPr>
            <p:cNvPr id="8" name="Text Box 8"/>
            <p:cNvSpPr txBox="1">
              <a:spLocks noChangeArrowheads="1"/>
            </p:cNvSpPr>
            <p:nvPr/>
          </p:nvSpPr>
          <p:spPr bwMode="auto">
            <a:xfrm>
              <a:off x="5014913" y="2365372"/>
              <a:ext cx="2278016" cy="730967"/>
            </a:xfrm>
            <a:prstGeom prst="rect">
              <a:avLst/>
            </a:prstGeom>
            <a:solidFill>
              <a:srgbClr val="C1CEFF"/>
            </a:solidFill>
            <a:ln w="12700">
              <a:noFill/>
              <a:miter lim="800000"/>
              <a:headEnd/>
              <a:tailEnd/>
            </a:ln>
            <a:effectLst/>
          </p:spPr>
          <p:txBody>
            <a:bodyPr wrap="square">
              <a:spAutoFit/>
            </a:bodyPr>
            <a:lstStyle/>
            <a:p>
              <a:pPr algn="l" eaLnBrk="0" hangingPunct="0">
                <a:spcBef>
                  <a:spcPts val="0"/>
                </a:spcBef>
              </a:pPr>
              <a:r>
                <a:rPr lang="zh-CN" altLang="en-US" sz="1100">
                  <a:effectLst/>
                </a:rPr>
                <a:t>搭板类型</a:t>
              </a:r>
            </a:p>
            <a:p>
              <a:pPr algn="l" eaLnBrk="0" hangingPunct="0">
                <a:spcBef>
                  <a:spcPts val="0"/>
                </a:spcBef>
                <a:buFontTx/>
                <a:buChar char="•"/>
              </a:pPr>
              <a:r>
                <a:rPr lang="zh-CN" altLang="de-DE" sz="1100" b="0">
                  <a:effectLst/>
                </a:rPr>
                <a:t>有定位销的搭板</a:t>
              </a:r>
            </a:p>
            <a:p>
              <a:pPr algn="l" eaLnBrk="0" hangingPunct="0">
                <a:spcBef>
                  <a:spcPts val="0"/>
                </a:spcBef>
                <a:buFontTx/>
                <a:buChar char="•"/>
              </a:pPr>
              <a:r>
                <a:rPr lang="zh-CN" altLang="de-DE" sz="1100" b="0">
                  <a:effectLst/>
                  <a:latin typeface="Arial" pitchFamily="34" charset="0"/>
                </a:rPr>
                <a:t>没有定位销的搭板</a:t>
              </a:r>
            </a:p>
          </p:txBody>
        </p:sp>
        <p:sp>
          <p:nvSpPr>
            <p:cNvPr id="9" name="Text Box 9"/>
            <p:cNvSpPr txBox="1">
              <a:spLocks noChangeArrowheads="1"/>
            </p:cNvSpPr>
            <p:nvPr/>
          </p:nvSpPr>
          <p:spPr bwMode="auto">
            <a:xfrm>
              <a:off x="2481262" y="2143308"/>
              <a:ext cx="1665060" cy="937138"/>
            </a:xfrm>
            <a:prstGeom prst="rect">
              <a:avLst/>
            </a:prstGeom>
            <a:solidFill>
              <a:srgbClr val="C1CEFF"/>
            </a:solidFill>
            <a:ln w="12700">
              <a:noFill/>
              <a:miter lim="800000"/>
              <a:headEnd/>
              <a:tailEnd/>
            </a:ln>
            <a:effectLst/>
          </p:spPr>
          <p:txBody>
            <a:bodyPr wrap="square">
              <a:spAutoFit/>
            </a:bodyPr>
            <a:lstStyle/>
            <a:p>
              <a:pPr algn="l" eaLnBrk="0" hangingPunct="0">
                <a:spcBef>
                  <a:spcPts val="0"/>
                </a:spcBef>
              </a:pPr>
              <a:r>
                <a:rPr lang="zh-CN" altLang="en-US" sz="1100" dirty="0" smtClean="0">
                  <a:effectLst/>
                </a:rPr>
                <a:t>电</a:t>
              </a:r>
              <a:r>
                <a:rPr lang="zh-CN" altLang="en-US" sz="1100" dirty="0" smtClean="0"/>
                <a:t>压</a:t>
              </a:r>
              <a:endParaRPr lang="de-DE" sz="1100" dirty="0">
                <a:effectLst/>
                <a:latin typeface="Arial" pitchFamily="34" charset="0"/>
              </a:endParaRPr>
            </a:p>
            <a:p>
              <a:pPr algn="l" eaLnBrk="0" hangingPunct="0">
                <a:spcBef>
                  <a:spcPts val="0"/>
                </a:spcBef>
                <a:buFontTx/>
                <a:buChar char="•"/>
              </a:pPr>
              <a:r>
                <a:rPr lang="de-DE" sz="1100" b="0" dirty="0">
                  <a:effectLst/>
                  <a:latin typeface="Arial" pitchFamily="34" charset="0"/>
                </a:rPr>
                <a:t> </a:t>
              </a:r>
              <a:r>
                <a:rPr lang="de-DE" sz="1100" b="0" dirty="0" smtClean="0">
                  <a:effectLst/>
                  <a:latin typeface="Arial" pitchFamily="34" charset="0"/>
                </a:rPr>
                <a:t>110 </a:t>
              </a:r>
              <a:r>
                <a:rPr lang="de-DE" sz="1100" b="0" dirty="0">
                  <a:effectLst/>
                  <a:latin typeface="Arial" pitchFamily="34" charset="0"/>
                </a:rPr>
                <a:t>V</a:t>
              </a:r>
            </a:p>
            <a:p>
              <a:pPr algn="l" eaLnBrk="0" hangingPunct="0">
                <a:spcBef>
                  <a:spcPts val="0"/>
                </a:spcBef>
                <a:buFontTx/>
                <a:buChar char="•"/>
              </a:pPr>
              <a:r>
                <a:rPr lang="de-DE" sz="1100" b="0" dirty="0">
                  <a:effectLst/>
                  <a:latin typeface="Arial" pitchFamily="34" charset="0"/>
                </a:rPr>
                <a:t> </a:t>
              </a:r>
              <a:r>
                <a:rPr lang="de-DE" sz="1100" b="0" dirty="0" smtClean="0">
                  <a:effectLst/>
                  <a:latin typeface="Arial" pitchFamily="34" charset="0"/>
                </a:rPr>
                <a:t>2</a:t>
              </a:r>
              <a:r>
                <a:rPr lang="en-US" altLang="zh-CN" sz="1100" b="0" dirty="0" smtClean="0">
                  <a:effectLst/>
                  <a:latin typeface="Arial" pitchFamily="34" charset="0"/>
                </a:rPr>
                <a:t>2</a:t>
              </a:r>
              <a:r>
                <a:rPr lang="de-DE" sz="1100" b="0" dirty="0" smtClean="0">
                  <a:effectLst/>
                  <a:latin typeface="Arial" pitchFamily="34" charset="0"/>
                </a:rPr>
                <a:t>0 </a:t>
              </a:r>
              <a:r>
                <a:rPr lang="de-DE" sz="1100" b="0" dirty="0">
                  <a:effectLst/>
                  <a:latin typeface="Arial" pitchFamily="34" charset="0"/>
                </a:rPr>
                <a:t>V</a:t>
              </a:r>
            </a:p>
            <a:p>
              <a:pPr algn="l" eaLnBrk="0" hangingPunct="0">
                <a:spcBef>
                  <a:spcPts val="0"/>
                </a:spcBef>
                <a:buFontTx/>
                <a:buChar char="•"/>
              </a:pPr>
              <a:r>
                <a:rPr lang="de-DE" sz="1100" b="0" dirty="0">
                  <a:effectLst/>
                  <a:latin typeface="Arial" pitchFamily="34" charset="0"/>
                </a:rPr>
                <a:t> </a:t>
              </a:r>
              <a:r>
                <a:rPr lang="de-DE" sz="1100" b="0" dirty="0" smtClean="0">
                  <a:effectLst/>
                  <a:latin typeface="Arial" pitchFamily="34" charset="0"/>
                </a:rPr>
                <a:t>3</a:t>
              </a:r>
              <a:r>
                <a:rPr lang="en-US" altLang="zh-CN" sz="1100" b="0" dirty="0" smtClean="0">
                  <a:effectLst/>
                  <a:latin typeface="Arial" pitchFamily="34" charset="0"/>
                </a:rPr>
                <a:t>8</a:t>
              </a:r>
              <a:r>
                <a:rPr lang="de-DE" sz="1100" b="0" dirty="0" smtClean="0">
                  <a:effectLst/>
                  <a:latin typeface="Arial" pitchFamily="34" charset="0"/>
                </a:rPr>
                <a:t>0 </a:t>
              </a:r>
              <a:r>
                <a:rPr lang="de-DE" sz="1100" b="0" dirty="0">
                  <a:effectLst/>
                  <a:latin typeface="Arial" pitchFamily="34" charset="0"/>
                </a:rPr>
                <a:t>V</a:t>
              </a:r>
            </a:p>
          </p:txBody>
        </p:sp>
        <p:sp>
          <p:nvSpPr>
            <p:cNvPr id="10" name="Text Box 10"/>
            <p:cNvSpPr txBox="1">
              <a:spLocks noChangeArrowheads="1"/>
            </p:cNvSpPr>
            <p:nvPr/>
          </p:nvSpPr>
          <p:spPr bwMode="auto">
            <a:xfrm>
              <a:off x="985494" y="3349774"/>
              <a:ext cx="2018379" cy="937138"/>
            </a:xfrm>
            <a:prstGeom prst="rect">
              <a:avLst/>
            </a:prstGeom>
            <a:solidFill>
              <a:srgbClr val="C1CEFF"/>
            </a:solidFill>
            <a:ln w="12700">
              <a:noFill/>
              <a:miter lim="800000"/>
              <a:headEnd/>
              <a:tailEnd/>
            </a:ln>
            <a:effectLst/>
          </p:spPr>
          <p:txBody>
            <a:bodyPr wrap="square">
              <a:spAutoFit/>
            </a:bodyPr>
            <a:lstStyle/>
            <a:p>
              <a:pPr algn="l" eaLnBrk="0" hangingPunct="0">
                <a:spcBef>
                  <a:spcPts val="0"/>
                </a:spcBef>
              </a:pPr>
              <a:r>
                <a:rPr lang="zh-CN" altLang="en-US" sz="1100" dirty="0">
                  <a:effectLst/>
                </a:rPr>
                <a:t>培训的员工数量</a:t>
              </a:r>
            </a:p>
            <a:p>
              <a:pPr algn="l" eaLnBrk="0" hangingPunct="0">
                <a:spcBef>
                  <a:spcPts val="0"/>
                </a:spcBef>
                <a:buFontTx/>
                <a:buChar char="•"/>
              </a:pPr>
              <a:r>
                <a:rPr lang="de-DE" sz="1100" b="0" dirty="0">
                  <a:effectLst/>
                  <a:latin typeface="Arial" pitchFamily="34" charset="0"/>
                </a:rPr>
                <a:t> 3</a:t>
              </a:r>
            </a:p>
            <a:p>
              <a:pPr algn="l" eaLnBrk="0" hangingPunct="0">
                <a:spcBef>
                  <a:spcPts val="0"/>
                </a:spcBef>
                <a:buFontTx/>
                <a:buChar char="•"/>
              </a:pPr>
              <a:r>
                <a:rPr lang="de-DE" sz="1100" b="0" dirty="0">
                  <a:effectLst/>
                  <a:latin typeface="Arial" pitchFamily="34" charset="0"/>
                </a:rPr>
                <a:t> 5</a:t>
              </a:r>
            </a:p>
            <a:p>
              <a:pPr algn="l" eaLnBrk="0" hangingPunct="0">
                <a:spcBef>
                  <a:spcPts val="0"/>
                </a:spcBef>
                <a:buFontTx/>
                <a:buChar char="•"/>
              </a:pPr>
              <a:r>
                <a:rPr lang="de-DE" sz="1100" b="0" dirty="0">
                  <a:effectLst/>
                  <a:latin typeface="Arial" pitchFamily="34" charset="0"/>
                </a:rPr>
                <a:t> 15</a:t>
              </a:r>
            </a:p>
          </p:txBody>
        </p:sp>
        <p:graphicFrame>
          <p:nvGraphicFramePr>
            <p:cNvPr id="11" name="Object 11"/>
            <p:cNvGraphicFramePr>
              <a:graphicFrameLocks noChangeAspect="1"/>
            </p:cNvGraphicFramePr>
            <p:nvPr/>
          </p:nvGraphicFramePr>
          <p:xfrm>
            <a:off x="3657600" y="3200400"/>
            <a:ext cx="1427163" cy="1828800"/>
          </p:xfrm>
          <a:graphic>
            <a:graphicData uri="http://schemas.openxmlformats.org/presentationml/2006/ole">
              <p:oleObj spid="_x0000_s73730" name="Photo Editor Photo" r:id="rId3" imgW="2971429" imgH="3809524" progId="">
                <p:embed/>
              </p:oleObj>
            </a:graphicData>
          </a:graphic>
        </p:graphicFrame>
      </p:grpSp>
      <p:sp>
        <p:nvSpPr>
          <p:cNvPr id="12" name="Rectangle 228"/>
          <p:cNvSpPr>
            <a:spLocks noGrp="1" noChangeArrowheads="1"/>
          </p:cNvSpPr>
          <p:nvPr>
            <p:ph type="title"/>
          </p:nvPr>
        </p:nvSpPr>
        <p:spPr/>
        <p:txBody>
          <a:bodyPr/>
          <a:lstStyle/>
          <a:p>
            <a:r>
              <a:rPr lang="zh-CN" altLang="en-US" dirty="0"/>
              <a:t>满足个性化需求的产品配制</a:t>
            </a:r>
            <a:endParaRPr kumimoji="0" lang="zh-CN" altLang="en-US" sz="1600" dirty="0">
              <a:solidFill>
                <a:srgbClr val="FFFF00"/>
              </a:solidFill>
              <a:latin typeface="Arial" pitchFamily="34" charset="0"/>
              <a:ea typeface="楷体_GB2312" pitchFamily="49" charset="-122"/>
            </a:endParaRPr>
          </a:p>
        </p:txBody>
      </p:sp>
      <p:grpSp>
        <p:nvGrpSpPr>
          <p:cNvPr id="13" name="Group 153"/>
          <p:cNvGrpSpPr>
            <a:grpSpLocks/>
          </p:cNvGrpSpPr>
          <p:nvPr/>
        </p:nvGrpSpPr>
        <p:grpSpPr bwMode="auto">
          <a:xfrm>
            <a:off x="6476950" y="2210378"/>
            <a:ext cx="1447762" cy="1082556"/>
            <a:chOff x="580" y="3325"/>
            <a:chExt cx="497" cy="663"/>
          </a:xfrm>
        </p:grpSpPr>
        <p:grpSp>
          <p:nvGrpSpPr>
            <p:cNvPr id="14" name="Group 154"/>
            <p:cNvGrpSpPr>
              <a:grpSpLocks noChangeAspect="1"/>
            </p:cNvGrpSpPr>
            <p:nvPr/>
          </p:nvGrpSpPr>
          <p:grpSpPr bwMode="auto">
            <a:xfrm>
              <a:off x="595" y="3325"/>
              <a:ext cx="455" cy="428"/>
              <a:chOff x="103" y="891"/>
              <a:chExt cx="1262" cy="1798"/>
            </a:xfrm>
          </p:grpSpPr>
          <p:cxnSp>
            <p:nvCxnSpPr>
              <p:cNvPr id="16" name="AutoShape 155"/>
              <p:cNvCxnSpPr>
                <a:cxnSpLocks noChangeAspect="1" noChangeShapeType="1"/>
              </p:cNvCxnSpPr>
              <p:nvPr/>
            </p:nvCxnSpPr>
            <p:spPr bwMode="auto">
              <a:xfrm flipH="1">
                <a:off x="184" y="1334"/>
                <a:ext cx="554" cy="479"/>
              </a:xfrm>
              <a:prstGeom prst="straightConnector1">
                <a:avLst/>
              </a:prstGeom>
              <a:noFill/>
              <a:ln w="12700">
                <a:solidFill>
                  <a:srgbClr val="292929"/>
                </a:solidFill>
                <a:round/>
                <a:headEnd/>
                <a:tailEnd/>
              </a:ln>
              <a:effectLst/>
            </p:spPr>
          </p:cxnSp>
          <p:cxnSp>
            <p:nvCxnSpPr>
              <p:cNvPr id="17" name="AutoShape 156"/>
              <p:cNvCxnSpPr>
                <a:cxnSpLocks noChangeAspect="1" noChangeShapeType="1"/>
              </p:cNvCxnSpPr>
              <p:nvPr/>
            </p:nvCxnSpPr>
            <p:spPr bwMode="auto">
              <a:xfrm flipH="1">
                <a:off x="543" y="1334"/>
                <a:ext cx="195" cy="474"/>
              </a:xfrm>
              <a:prstGeom prst="straightConnector1">
                <a:avLst/>
              </a:prstGeom>
              <a:noFill/>
              <a:ln w="12700">
                <a:solidFill>
                  <a:srgbClr val="292929"/>
                </a:solidFill>
                <a:round/>
                <a:headEnd/>
                <a:tailEnd/>
              </a:ln>
              <a:effectLst/>
            </p:spPr>
          </p:cxnSp>
          <p:cxnSp>
            <p:nvCxnSpPr>
              <p:cNvPr id="18" name="AutoShape 157"/>
              <p:cNvCxnSpPr>
                <a:cxnSpLocks noChangeAspect="1" noChangeShapeType="1"/>
                <a:endCxn id="49" idx="1"/>
              </p:cNvCxnSpPr>
              <p:nvPr/>
            </p:nvCxnSpPr>
            <p:spPr bwMode="auto">
              <a:xfrm>
                <a:off x="738" y="1334"/>
                <a:ext cx="189" cy="545"/>
              </a:xfrm>
              <a:prstGeom prst="straightConnector1">
                <a:avLst/>
              </a:prstGeom>
              <a:noFill/>
              <a:ln w="12700">
                <a:solidFill>
                  <a:srgbClr val="292929"/>
                </a:solidFill>
                <a:round/>
                <a:headEnd/>
                <a:tailEnd/>
              </a:ln>
              <a:effectLst/>
            </p:spPr>
          </p:cxnSp>
          <p:cxnSp>
            <p:nvCxnSpPr>
              <p:cNvPr id="19" name="AutoShape 158"/>
              <p:cNvCxnSpPr>
                <a:cxnSpLocks noChangeAspect="1" noChangeShapeType="1"/>
              </p:cNvCxnSpPr>
              <p:nvPr/>
            </p:nvCxnSpPr>
            <p:spPr bwMode="auto">
              <a:xfrm>
                <a:off x="738" y="1334"/>
                <a:ext cx="526" cy="474"/>
              </a:xfrm>
              <a:prstGeom prst="straightConnector1">
                <a:avLst/>
              </a:prstGeom>
              <a:noFill/>
              <a:ln w="12700">
                <a:solidFill>
                  <a:srgbClr val="292929"/>
                </a:solidFill>
                <a:round/>
                <a:headEnd/>
                <a:tailEnd/>
              </a:ln>
              <a:effectLst/>
            </p:spPr>
          </p:cxnSp>
          <p:pic>
            <p:nvPicPr>
              <p:cNvPr id="20" name="Picture 159"/>
              <p:cNvPicPr>
                <a:picLocks noChangeAspect="1" noChangeArrowheads="1"/>
              </p:cNvPicPr>
              <p:nvPr/>
            </p:nvPicPr>
            <p:blipFill>
              <a:blip r:embed="rId4" cstate="print"/>
              <a:srcRect/>
              <a:stretch>
                <a:fillRect/>
              </a:stretch>
            </p:blipFill>
            <p:spPr bwMode="auto">
              <a:xfrm>
                <a:off x="565" y="1073"/>
                <a:ext cx="94" cy="142"/>
              </a:xfrm>
              <a:prstGeom prst="rect">
                <a:avLst/>
              </a:prstGeom>
              <a:noFill/>
              <a:ln w="12700">
                <a:noFill/>
                <a:miter lim="800000"/>
                <a:headEnd/>
                <a:tailEnd/>
              </a:ln>
              <a:effectLst/>
            </p:spPr>
          </p:pic>
          <p:pic>
            <p:nvPicPr>
              <p:cNvPr id="21" name="Picture 160"/>
              <p:cNvPicPr>
                <a:picLocks noChangeAspect="1" noChangeArrowheads="1"/>
              </p:cNvPicPr>
              <p:nvPr/>
            </p:nvPicPr>
            <p:blipFill>
              <a:blip r:embed="rId5" cstate="print"/>
              <a:srcRect/>
              <a:stretch>
                <a:fillRect/>
              </a:stretch>
            </p:blipFill>
            <p:spPr bwMode="auto">
              <a:xfrm>
                <a:off x="592" y="891"/>
                <a:ext cx="108" cy="183"/>
              </a:xfrm>
              <a:prstGeom prst="rect">
                <a:avLst/>
              </a:prstGeom>
              <a:noFill/>
              <a:ln w="12700">
                <a:noFill/>
                <a:miter lim="800000"/>
                <a:headEnd/>
                <a:tailEnd/>
              </a:ln>
              <a:effectLst/>
            </p:spPr>
          </p:pic>
          <p:pic>
            <p:nvPicPr>
              <p:cNvPr id="22" name="Picture 161"/>
              <p:cNvPicPr>
                <a:picLocks noChangeAspect="1" noChangeArrowheads="1"/>
              </p:cNvPicPr>
              <p:nvPr/>
            </p:nvPicPr>
            <p:blipFill>
              <a:blip r:embed="rId4" cstate="print"/>
              <a:srcRect/>
              <a:stretch>
                <a:fillRect/>
              </a:stretch>
            </p:blipFill>
            <p:spPr bwMode="auto">
              <a:xfrm>
                <a:off x="1271" y="1781"/>
                <a:ext cx="94" cy="143"/>
              </a:xfrm>
              <a:prstGeom prst="rect">
                <a:avLst/>
              </a:prstGeom>
              <a:noFill/>
              <a:ln w="12700">
                <a:noFill/>
                <a:miter lim="800000"/>
                <a:headEnd/>
                <a:tailEnd/>
              </a:ln>
              <a:effectLst/>
            </p:spPr>
          </p:pic>
          <p:pic>
            <p:nvPicPr>
              <p:cNvPr id="23" name="Picture 162"/>
              <p:cNvPicPr>
                <a:picLocks noChangeAspect="1" noChangeArrowheads="1"/>
              </p:cNvPicPr>
              <p:nvPr/>
            </p:nvPicPr>
            <p:blipFill>
              <a:blip r:embed="rId5" cstate="print"/>
              <a:srcRect/>
              <a:stretch>
                <a:fillRect/>
              </a:stretch>
            </p:blipFill>
            <p:spPr bwMode="auto">
              <a:xfrm>
                <a:off x="1203" y="1600"/>
                <a:ext cx="109" cy="182"/>
              </a:xfrm>
              <a:prstGeom prst="rect">
                <a:avLst/>
              </a:prstGeom>
              <a:noFill/>
              <a:ln w="12700">
                <a:noFill/>
                <a:miter lim="800000"/>
                <a:headEnd/>
                <a:tailEnd/>
              </a:ln>
              <a:effectLst/>
            </p:spPr>
          </p:pic>
          <p:pic>
            <p:nvPicPr>
              <p:cNvPr id="24" name="Picture 163"/>
              <p:cNvPicPr>
                <a:picLocks noChangeAspect="1" noChangeArrowheads="1"/>
              </p:cNvPicPr>
              <p:nvPr/>
            </p:nvPicPr>
            <p:blipFill>
              <a:blip r:embed="rId6" cstate="print"/>
              <a:srcRect/>
              <a:stretch>
                <a:fillRect/>
              </a:stretch>
            </p:blipFill>
            <p:spPr bwMode="auto">
              <a:xfrm>
                <a:off x="853" y="1678"/>
                <a:ext cx="94" cy="151"/>
              </a:xfrm>
              <a:prstGeom prst="rect">
                <a:avLst/>
              </a:prstGeom>
              <a:noFill/>
              <a:ln w="12700">
                <a:noFill/>
                <a:miter lim="800000"/>
                <a:headEnd/>
                <a:tailEnd/>
              </a:ln>
              <a:effectLst/>
            </p:spPr>
          </p:pic>
          <p:pic>
            <p:nvPicPr>
              <p:cNvPr id="25" name="Picture 164"/>
              <p:cNvPicPr>
                <a:picLocks noChangeAspect="1" noChangeArrowheads="1"/>
              </p:cNvPicPr>
              <p:nvPr/>
            </p:nvPicPr>
            <p:blipFill>
              <a:blip r:embed="rId4" cstate="print"/>
              <a:srcRect/>
              <a:stretch>
                <a:fillRect/>
              </a:stretch>
            </p:blipFill>
            <p:spPr bwMode="auto">
              <a:xfrm>
                <a:off x="359" y="1781"/>
                <a:ext cx="95" cy="143"/>
              </a:xfrm>
              <a:prstGeom prst="rect">
                <a:avLst/>
              </a:prstGeom>
              <a:noFill/>
              <a:ln w="12700">
                <a:noFill/>
                <a:miter lim="800000"/>
                <a:headEnd/>
                <a:tailEnd/>
              </a:ln>
              <a:effectLst/>
            </p:spPr>
          </p:pic>
          <p:pic>
            <p:nvPicPr>
              <p:cNvPr id="26" name="Picture 165"/>
              <p:cNvPicPr>
                <a:picLocks noChangeAspect="1" noChangeArrowheads="1"/>
              </p:cNvPicPr>
              <p:nvPr/>
            </p:nvPicPr>
            <p:blipFill>
              <a:blip r:embed="rId5" cstate="print"/>
              <a:srcRect/>
              <a:stretch>
                <a:fillRect/>
              </a:stretch>
            </p:blipFill>
            <p:spPr bwMode="auto">
              <a:xfrm>
                <a:off x="400" y="1600"/>
                <a:ext cx="108" cy="182"/>
              </a:xfrm>
              <a:prstGeom prst="rect">
                <a:avLst/>
              </a:prstGeom>
              <a:noFill/>
              <a:ln w="12700">
                <a:noFill/>
                <a:miter lim="800000"/>
                <a:headEnd/>
                <a:tailEnd/>
              </a:ln>
              <a:effectLst/>
            </p:spPr>
          </p:pic>
          <p:cxnSp>
            <p:nvCxnSpPr>
              <p:cNvPr id="27" name="AutoShape 166"/>
              <p:cNvCxnSpPr>
                <a:cxnSpLocks noChangeAspect="1" noChangeShapeType="1"/>
              </p:cNvCxnSpPr>
              <p:nvPr/>
            </p:nvCxnSpPr>
            <p:spPr bwMode="auto">
              <a:xfrm flipH="1">
                <a:off x="779" y="2063"/>
                <a:ext cx="77" cy="288"/>
              </a:xfrm>
              <a:prstGeom prst="straightConnector1">
                <a:avLst/>
              </a:prstGeom>
              <a:noFill/>
              <a:ln w="12700">
                <a:solidFill>
                  <a:srgbClr val="292929"/>
                </a:solidFill>
                <a:round/>
                <a:headEnd/>
                <a:tailEnd/>
              </a:ln>
              <a:effectLst/>
            </p:spPr>
          </p:cxnSp>
          <p:cxnSp>
            <p:nvCxnSpPr>
              <p:cNvPr id="28" name="AutoShape 167"/>
              <p:cNvCxnSpPr>
                <a:cxnSpLocks noChangeAspect="1" noChangeShapeType="1"/>
              </p:cNvCxnSpPr>
              <p:nvPr/>
            </p:nvCxnSpPr>
            <p:spPr bwMode="auto">
              <a:xfrm>
                <a:off x="866" y="2080"/>
                <a:ext cx="135" cy="271"/>
              </a:xfrm>
              <a:prstGeom prst="straightConnector1">
                <a:avLst/>
              </a:prstGeom>
              <a:noFill/>
              <a:ln w="12700">
                <a:solidFill>
                  <a:srgbClr val="292929"/>
                </a:solidFill>
                <a:round/>
                <a:headEnd/>
                <a:tailEnd/>
              </a:ln>
              <a:effectLst/>
            </p:spPr>
          </p:cxnSp>
          <p:pic>
            <p:nvPicPr>
              <p:cNvPr id="29" name="Picture 168"/>
              <p:cNvPicPr>
                <a:picLocks noChangeAspect="1" noChangeArrowheads="1"/>
              </p:cNvPicPr>
              <p:nvPr/>
            </p:nvPicPr>
            <p:blipFill>
              <a:blip r:embed="rId4" cstate="print"/>
              <a:srcRect/>
              <a:stretch>
                <a:fillRect/>
              </a:stretch>
            </p:blipFill>
            <p:spPr bwMode="auto">
              <a:xfrm>
                <a:off x="1055" y="2351"/>
                <a:ext cx="95" cy="143"/>
              </a:xfrm>
              <a:prstGeom prst="rect">
                <a:avLst/>
              </a:prstGeom>
              <a:noFill/>
              <a:ln w="12700">
                <a:noFill/>
                <a:miter lim="800000"/>
                <a:headEnd/>
                <a:tailEnd/>
              </a:ln>
              <a:effectLst/>
            </p:spPr>
          </p:pic>
          <p:pic>
            <p:nvPicPr>
              <p:cNvPr id="30" name="Picture 169"/>
              <p:cNvPicPr>
                <a:picLocks noChangeAspect="1" noChangeArrowheads="1"/>
              </p:cNvPicPr>
              <p:nvPr/>
            </p:nvPicPr>
            <p:blipFill>
              <a:blip r:embed="rId5" cstate="print"/>
              <a:srcRect/>
              <a:stretch>
                <a:fillRect/>
              </a:stretch>
            </p:blipFill>
            <p:spPr bwMode="auto">
              <a:xfrm>
                <a:off x="988" y="2170"/>
                <a:ext cx="107" cy="182"/>
              </a:xfrm>
              <a:prstGeom prst="rect">
                <a:avLst/>
              </a:prstGeom>
              <a:noFill/>
              <a:ln w="12700">
                <a:noFill/>
                <a:miter lim="800000"/>
                <a:headEnd/>
                <a:tailEnd/>
              </a:ln>
              <a:effectLst/>
            </p:spPr>
          </p:pic>
          <p:pic>
            <p:nvPicPr>
              <p:cNvPr id="31" name="Picture 170"/>
              <p:cNvPicPr>
                <a:picLocks noChangeAspect="1" noChangeArrowheads="1"/>
              </p:cNvPicPr>
              <p:nvPr/>
            </p:nvPicPr>
            <p:blipFill>
              <a:blip r:embed="rId7" cstate="print"/>
              <a:srcRect/>
              <a:stretch>
                <a:fillRect/>
              </a:stretch>
            </p:blipFill>
            <p:spPr bwMode="auto">
              <a:xfrm>
                <a:off x="731" y="2351"/>
                <a:ext cx="95" cy="152"/>
              </a:xfrm>
              <a:prstGeom prst="rect">
                <a:avLst/>
              </a:prstGeom>
              <a:noFill/>
              <a:ln w="12700">
                <a:noFill/>
                <a:miter lim="800000"/>
                <a:headEnd/>
                <a:tailEnd/>
              </a:ln>
              <a:effectLst/>
            </p:spPr>
          </p:pic>
          <p:grpSp>
            <p:nvGrpSpPr>
              <p:cNvPr id="32" name="Group 171"/>
              <p:cNvGrpSpPr>
                <a:grpSpLocks noChangeAspect="1"/>
              </p:cNvGrpSpPr>
              <p:nvPr/>
            </p:nvGrpSpPr>
            <p:grpSpPr bwMode="auto">
              <a:xfrm>
                <a:off x="667" y="1081"/>
                <a:ext cx="150" cy="259"/>
                <a:chOff x="743" y="1173"/>
                <a:chExt cx="357" cy="307"/>
              </a:xfrm>
            </p:grpSpPr>
            <p:sp>
              <p:nvSpPr>
                <p:cNvPr id="54" name="Freeform 17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5" name="Freeform 17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gradFill flip="none" rotWithShape="1">
                  <a:gsLst>
                    <a:gs pos="0">
                      <a:srgbClr val="FFFF00"/>
                    </a:gs>
                    <a:gs pos="39999">
                      <a:srgbClr val="0A128C"/>
                    </a:gs>
                    <a:gs pos="70000">
                      <a:srgbClr val="181CC7"/>
                    </a:gs>
                    <a:gs pos="88000">
                      <a:srgbClr val="7005D4"/>
                    </a:gs>
                    <a:gs pos="100000">
                      <a:srgbClr val="8C3D91"/>
                    </a:gs>
                  </a:gsLst>
                  <a:lin ang="10800000" scaled="1"/>
                  <a:tileRect/>
                </a:gra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34" name="Group 175"/>
              <p:cNvGrpSpPr>
                <a:grpSpLocks noChangeAspect="1"/>
              </p:cNvGrpSpPr>
              <p:nvPr/>
            </p:nvGrpSpPr>
            <p:grpSpPr bwMode="auto">
              <a:xfrm>
                <a:off x="103" y="1808"/>
                <a:ext cx="149" cy="258"/>
                <a:chOff x="743" y="1173"/>
                <a:chExt cx="357" cy="307"/>
              </a:xfrm>
            </p:grpSpPr>
            <p:sp>
              <p:nvSpPr>
                <p:cNvPr id="52" name="Freeform 176"/>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3" name="Freeform 177"/>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35" name="Group 178"/>
              <p:cNvGrpSpPr>
                <a:grpSpLocks noChangeAspect="1"/>
              </p:cNvGrpSpPr>
              <p:nvPr/>
            </p:nvGrpSpPr>
            <p:grpSpPr bwMode="auto">
              <a:xfrm>
                <a:off x="468" y="1808"/>
                <a:ext cx="148" cy="258"/>
                <a:chOff x="743" y="1173"/>
                <a:chExt cx="357" cy="307"/>
              </a:xfrm>
            </p:grpSpPr>
            <p:sp>
              <p:nvSpPr>
                <p:cNvPr id="50" name="Freeform 179"/>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1" name="Freeform 180"/>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36" name="Group 181"/>
              <p:cNvGrpSpPr>
                <a:grpSpLocks noChangeAspect="1"/>
              </p:cNvGrpSpPr>
              <p:nvPr/>
            </p:nvGrpSpPr>
            <p:grpSpPr bwMode="auto">
              <a:xfrm>
                <a:off x="786" y="1808"/>
                <a:ext cx="148" cy="258"/>
                <a:chOff x="743" y="1173"/>
                <a:chExt cx="357" cy="307"/>
              </a:xfrm>
            </p:grpSpPr>
            <p:sp>
              <p:nvSpPr>
                <p:cNvPr id="48" name="Freeform 18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49" name="Freeform 18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gradFill flip="none" rotWithShape="1">
                  <a:gsLst>
                    <a:gs pos="0">
                      <a:srgbClr val="FFFF00"/>
                    </a:gs>
                    <a:gs pos="39999">
                      <a:srgbClr val="0A128C"/>
                    </a:gs>
                    <a:gs pos="70000">
                      <a:srgbClr val="181CC7"/>
                    </a:gs>
                    <a:gs pos="88000">
                      <a:srgbClr val="7005D4"/>
                    </a:gs>
                    <a:gs pos="100000">
                      <a:srgbClr val="8C3D91"/>
                    </a:gs>
                  </a:gsLst>
                  <a:lin ang="10800000" scaled="1"/>
                  <a:tileRect/>
                </a:gra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37" name="Group 184"/>
              <p:cNvGrpSpPr>
                <a:grpSpLocks noChangeAspect="1"/>
              </p:cNvGrpSpPr>
              <p:nvPr/>
            </p:nvGrpSpPr>
            <p:grpSpPr bwMode="auto">
              <a:xfrm>
                <a:off x="677" y="2429"/>
                <a:ext cx="149" cy="260"/>
                <a:chOff x="743" y="1173"/>
                <a:chExt cx="357" cy="307"/>
              </a:xfrm>
            </p:grpSpPr>
            <p:sp>
              <p:nvSpPr>
                <p:cNvPr id="46" name="Freeform 185"/>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47" name="Freeform 186"/>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38" name="Group 187"/>
              <p:cNvGrpSpPr>
                <a:grpSpLocks noChangeAspect="1"/>
              </p:cNvGrpSpPr>
              <p:nvPr/>
            </p:nvGrpSpPr>
            <p:grpSpPr bwMode="auto">
              <a:xfrm>
                <a:off x="947" y="2403"/>
                <a:ext cx="148" cy="260"/>
                <a:chOff x="743" y="1173"/>
                <a:chExt cx="357" cy="307"/>
              </a:xfrm>
            </p:grpSpPr>
            <p:sp>
              <p:nvSpPr>
                <p:cNvPr id="44" name="Freeform 188"/>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45" name="Freeform 189"/>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gradFill flip="none" rotWithShape="1">
                  <a:gsLst>
                    <a:gs pos="0">
                      <a:srgbClr val="FFFF00"/>
                    </a:gs>
                    <a:gs pos="39999">
                      <a:srgbClr val="0A128C"/>
                    </a:gs>
                    <a:gs pos="70000">
                      <a:srgbClr val="181CC7"/>
                    </a:gs>
                    <a:gs pos="88000">
                      <a:srgbClr val="7005D4"/>
                    </a:gs>
                    <a:gs pos="100000">
                      <a:srgbClr val="8C3D91"/>
                    </a:gs>
                  </a:gsLst>
                  <a:lin ang="10800000" scaled="1"/>
                  <a:tileRect/>
                </a:gra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39" name="Group 190"/>
              <p:cNvGrpSpPr>
                <a:grpSpLocks noChangeAspect="1"/>
              </p:cNvGrpSpPr>
              <p:nvPr/>
            </p:nvGrpSpPr>
            <p:grpSpPr bwMode="auto">
              <a:xfrm>
                <a:off x="1163" y="1808"/>
                <a:ext cx="149" cy="258"/>
                <a:chOff x="743" y="1173"/>
                <a:chExt cx="357" cy="307"/>
              </a:xfrm>
            </p:grpSpPr>
            <p:sp>
              <p:nvSpPr>
                <p:cNvPr id="42" name="Freeform 191"/>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43" name="Freeform 192"/>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gradFill flip="none" rotWithShape="1">
                  <a:gsLst>
                    <a:gs pos="0">
                      <a:srgbClr val="FFFF00"/>
                    </a:gs>
                    <a:gs pos="39999">
                      <a:srgbClr val="0A128C"/>
                    </a:gs>
                    <a:gs pos="70000">
                      <a:srgbClr val="181CC7"/>
                    </a:gs>
                    <a:gs pos="88000">
                      <a:srgbClr val="7005D4"/>
                    </a:gs>
                    <a:gs pos="100000">
                      <a:srgbClr val="8C3D91"/>
                    </a:gs>
                  </a:gsLst>
                  <a:lin ang="10800000" scaled="1"/>
                  <a:tileRect/>
                </a:gra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pic>
            <p:nvPicPr>
              <p:cNvPr id="40" name="Picture 193"/>
              <p:cNvPicPr>
                <a:picLocks noChangeAspect="1" noChangeArrowheads="1"/>
              </p:cNvPicPr>
              <p:nvPr/>
            </p:nvPicPr>
            <p:blipFill>
              <a:blip r:embed="rId5" cstate="print"/>
              <a:srcRect/>
              <a:stretch>
                <a:fillRect/>
              </a:stretch>
            </p:blipFill>
            <p:spPr bwMode="auto">
              <a:xfrm>
                <a:off x="252" y="1911"/>
                <a:ext cx="107" cy="183"/>
              </a:xfrm>
              <a:prstGeom prst="rect">
                <a:avLst/>
              </a:prstGeom>
              <a:noFill/>
              <a:ln w="12700">
                <a:noFill/>
                <a:miter lim="800000"/>
                <a:headEnd/>
                <a:tailEnd/>
              </a:ln>
              <a:effectLst/>
            </p:spPr>
          </p:pic>
          <p:pic>
            <p:nvPicPr>
              <p:cNvPr id="41" name="Picture 194"/>
              <p:cNvPicPr>
                <a:picLocks noChangeAspect="1" noChangeArrowheads="1"/>
              </p:cNvPicPr>
              <p:nvPr/>
            </p:nvPicPr>
            <p:blipFill>
              <a:blip r:embed="rId4" cstate="print"/>
              <a:srcRect/>
              <a:stretch>
                <a:fillRect/>
              </a:stretch>
            </p:blipFill>
            <p:spPr bwMode="auto">
              <a:xfrm>
                <a:off x="184" y="1778"/>
                <a:ext cx="95" cy="143"/>
              </a:xfrm>
              <a:prstGeom prst="rect">
                <a:avLst/>
              </a:prstGeom>
              <a:noFill/>
              <a:ln w="12700">
                <a:noFill/>
                <a:miter lim="800000"/>
                <a:headEnd/>
                <a:tailEnd/>
              </a:ln>
              <a:effectLst/>
            </p:spPr>
          </p:pic>
        </p:grpSp>
        <p:sp>
          <p:nvSpPr>
            <p:cNvPr id="15" name="Text Box 195"/>
            <p:cNvSpPr txBox="1">
              <a:spLocks noChangeArrowheads="1"/>
            </p:cNvSpPr>
            <p:nvPr/>
          </p:nvSpPr>
          <p:spPr bwMode="auto">
            <a:xfrm>
              <a:off x="580" y="3800"/>
              <a:ext cx="497" cy="188"/>
            </a:xfrm>
            <a:prstGeom prst="rect">
              <a:avLst/>
            </a:prstGeom>
            <a:noFill/>
            <a:ln w="12700">
              <a:noFill/>
              <a:miter lim="800000"/>
              <a:headEnd/>
              <a:tailEnd/>
            </a:ln>
            <a:effectLst/>
          </p:spPr>
          <p:txBody>
            <a:bodyPr wrap="square">
              <a:spAutoFit/>
            </a:bodyPr>
            <a:lstStyle/>
            <a:p>
              <a:pPr algn="ctr"/>
              <a:r>
                <a:rPr lang="de-DE" sz="1400" b="1" dirty="0" smtClean="0">
                  <a:solidFill>
                    <a:srgbClr val="4D4D4D"/>
                  </a:solidFill>
                  <a:latin typeface="Arial" pitchFamily="34" charset="0"/>
                  <a:cs typeface="Times New Roman" pitchFamily="18" charset="0"/>
                </a:rPr>
                <a:t> </a:t>
              </a:r>
              <a:r>
                <a:rPr lang="zh-CN" altLang="en-US" sz="1400" b="1" dirty="0" smtClean="0">
                  <a:solidFill>
                    <a:srgbClr val="4D4D4D"/>
                  </a:solidFill>
                  <a:latin typeface="Arial" pitchFamily="34" charset="0"/>
                  <a:cs typeface="Times New Roman" pitchFamily="18" charset="0"/>
                </a:rPr>
                <a:t>超级</a:t>
              </a:r>
              <a:r>
                <a:rPr lang="en-US" altLang="zh-CN" sz="1400" b="1" dirty="0" smtClean="0">
                  <a:solidFill>
                    <a:srgbClr val="4D4D4D"/>
                  </a:solidFill>
                  <a:latin typeface="Arial" pitchFamily="34" charset="0"/>
                  <a:cs typeface="Times New Roman" pitchFamily="18" charset="0"/>
                </a:rPr>
                <a:t>BOM</a:t>
              </a:r>
              <a:endParaRPr lang="en-US" altLang="zh-CN" sz="1400" b="1" dirty="0">
                <a:solidFill>
                  <a:srgbClr val="4D4D4D"/>
                </a:solidFill>
                <a:latin typeface="Arial" pitchFamily="34" charset="0"/>
                <a:ea typeface="宋体" pitchFamily="2" charset="-122"/>
                <a:cs typeface="Times New Roman" pitchFamily="18" charset="0"/>
              </a:endParaRPr>
            </a:p>
          </p:txBody>
        </p:sp>
      </p:grpSp>
      <p:grpSp>
        <p:nvGrpSpPr>
          <p:cNvPr id="56" name="Group 153"/>
          <p:cNvGrpSpPr>
            <a:grpSpLocks/>
          </p:cNvGrpSpPr>
          <p:nvPr/>
        </p:nvGrpSpPr>
        <p:grpSpPr bwMode="auto">
          <a:xfrm>
            <a:off x="6476950" y="3655759"/>
            <a:ext cx="1525519" cy="1266795"/>
            <a:chOff x="580" y="3277"/>
            <a:chExt cx="497" cy="691"/>
          </a:xfrm>
        </p:grpSpPr>
        <p:grpSp>
          <p:nvGrpSpPr>
            <p:cNvPr id="57" name="Group 154"/>
            <p:cNvGrpSpPr>
              <a:grpSpLocks noChangeAspect="1"/>
            </p:cNvGrpSpPr>
            <p:nvPr/>
          </p:nvGrpSpPr>
          <p:grpSpPr bwMode="auto">
            <a:xfrm>
              <a:off x="595" y="3277"/>
              <a:ext cx="455" cy="475"/>
              <a:chOff x="103" y="695"/>
              <a:chExt cx="1262" cy="1994"/>
            </a:xfrm>
          </p:grpSpPr>
          <p:cxnSp>
            <p:nvCxnSpPr>
              <p:cNvPr id="59" name="AutoShape 155"/>
              <p:cNvCxnSpPr>
                <a:cxnSpLocks noChangeAspect="1" noChangeShapeType="1"/>
              </p:cNvCxnSpPr>
              <p:nvPr/>
            </p:nvCxnSpPr>
            <p:spPr bwMode="auto">
              <a:xfrm flipH="1">
                <a:off x="184" y="1334"/>
                <a:ext cx="554" cy="479"/>
              </a:xfrm>
              <a:prstGeom prst="straightConnector1">
                <a:avLst/>
              </a:prstGeom>
              <a:noFill/>
              <a:ln w="12700">
                <a:solidFill>
                  <a:srgbClr val="292929"/>
                </a:solidFill>
                <a:round/>
                <a:headEnd/>
                <a:tailEnd/>
              </a:ln>
              <a:effectLst/>
            </p:spPr>
          </p:cxnSp>
          <p:cxnSp>
            <p:nvCxnSpPr>
              <p:cNvPr id="60" name="AutoShape 156"/>
              <p:cNvCxnSpPr>
                <a:cxnSpLocks noChangeAspect="1" noChangeShapeType="1"/>
              </p:cNvCxnSpPr>
              <p:nvPr/>
            </p:nvCxnSpPr>
            <p:spPr bwMode="auto">
              <a:xfrm flipH="1">
                <a:off x="543" y="1334"/>
                <a:ext cx="195" cy="474"/>
              </a:xfrm>
              <a:prstGeom prst="straightConnector1">
                <a:avLst/>
              </a:prstGeom>
              <a:noFill/>
              <a:ln w="12700">
                <a:solidFill>
                  <a:srgbClr val="292929"/>
                </a:solidFill>
                <a:round/>
                <a:headEnd/>
                <a:tailEnd/>
              </a:ln>
              <a:effectLst/>
            </p:spPr>
          </p:cxnSp>
          <p:cxnSp>
            <p:nvCxnSpPr>
              <p:cNvPr id="61" name="AutoShape 157"/>
              <p:cNvCxnSpPr>
                <a:cxnSpLocks noChangeAspect="1" noChangeShapeType="1"/>
                <a:endCxn id="92" idx="1"/>
              </p:cNvCxnSpPr>
              <p:nvPr/>
            </p:nvCxnSpPr>
            <p:spPr bwMode="auto">
              <a:xfrm>
                <a:off x="738" y="1334"/>
                <a:ext cx="189" cy="545"/>
              </a:xfrm>
              <a:prstGeom prst="straightConnector1">
                <a:avLst/>
              </a:prstGeom>
              <a:noFill/>
              <a:ln w="12700">
                <a:solidFill>
                  <a:srgbClr val="292929"/>
                </a:solidFill>
                <a:round/>
                <a:headEnd/>
                <a:tailEnd/>
              </a:ln>
              <a:effectLst/>
            </p:spPr>
          </p:cxnSp>
          <p:cxnSp>
            <p:nvCxnSpPr>
              <p:cNvPr id="62" name="AutoShape 158"/>
              <p:cNvCxnSpPr>
                <a:cxnSpLocks noChangeAspect="1" noChangeShapeType="1"/>
              </p:cNvCxnSpPr>
              <p:nvPr/>
            </p:nvCxnSpPr>
            <p:spPr bwMode="auto">
              <a:xfrm>
                <a:off x="738" y="1334"/>
                <a:ext cx="526" cy="474"/>
              </a:xfrm>
              <a:prstGeom prst="straightConnector1">
                <a:avLst/>
              </a:prstGeom>
              <a:noFill/>
              <a:ln w="12700">
                <a:solidFill>
                  <a:srgbClr val="292929"/>
                </a:solidFill>
                <a:round/>
                <a:headEnd/>
                <a:tailEnd/>
              </a:ln>
              <a:effectLst/>
            </p:spPr>
          </p:cxnSp>
          <p:pic>
            <p:nvPicPr>
              <p:cNvPr id="63" name="Picture 159"/>
              <p:cNvPicPr>
                <a:picLocks noChangeAspect="1" noChangeArrowheads="1"/>
              </p:cNvPicPr>
              <p:nvPr/>
            </p:nvPicPr>
            <p:blipFill>
              <a:blip r:embed="rId8" cstate="print"/>
              <a:srcRect/>
              <a:stretch>
                <a:fillRect/>
              </a:stretch>
            </p:blipFill>
            <p:spPr bwMode="auto">
              <a:xfrm>
                <a:off x="565" y="1073"/>
                <a:ext cx="94" cy="142"/>
              </a:xfrm>
              <a:prstGeom prst="rect">
                <a:avLst/>
              </a:prstGeom>
              <a:noFill/>
              <a:ln w="12700">
                <a:noFill/>
                <a:miter lim="800000"/>
                <a:headEnd/>
                <a:tailEnd/>
              </a:ln>
              <a:effectLst/>
            </p:spPr>
          </p:pic>
          <p:pic>
            <p:nvPicPr>
              <p:cNvPr id="64" name="Picture 160"/>
              <p:cNvPicPr>
                <a:picLocks noChangeAspect="1" noChangeArrowheads="1"/>
              </p:cNvPicPr>
              <p:nvPr/>
            </p:nvPicPr>
            <p:blipFill>
              <a:blip r:embed="rId5" cstate="print"/>
              <a:srcRect/>
              <a:stretch>
                <a:fillRect/>
              </a:stretch>
            </p:blipFill>
            <p:spPr bwMode="auto">
              <a:xfrm>
                <a:off x="592" y="891"/>
                <a:ext cx="108" cy="183"/>
              </a:xfrm>
              <a:prstGeom prst="rect">
                <a:avLst/>
              </a:prstGeom>
              <a:noFill/>
              <a:ln w="12700">
                <a:noFill/>
                <a:miter lim="800000"/>
                <a:headEnd/>
                <a:tailEnd/>
              </a:ln>
              <a:effectLst/>
            </p:spPr>
          </p:pic>
          <p:pic>
            <p:nvPicPr>
              <p:cNvPr id="65" name="Picture 161"/>
              <p:cNvPicPr>
                <a:picLocks noChangeAspect="1" noChangeArrowheads="1"/>
              </p:cNvPicPr>
              <p:nvPr/>
            </p:nvPicPr>
            <p:blipFill>
              <a:blip r:embed="rId8" cstate="print"/>
              <a:srcRect/>
              <a:stretch>
                <a:fillRect/>
              </a:stretch>
            </p:blipFill>
            <p:spPr bwMode="auto">
              <a:xfrm>
                <a:off x="1271" y="1781"/>
                <a:ext cx="94" cy="143"/>
              </a:xfrm>
              <a:prstGeom prst="rect">
                <a:avLst/>
              </a:prstGeom>
              <a:noFill/>
              <a:ln w="12700">
                <a:noFill/>
                <a:miter lim="800000"/>
                <a:headEnd/>
                <a:tailEnd/>
              </a:ln>
              <a:effectLst/>
            </p:spPr>
          </p:pic>
          <p:pic>
            <p:nvPicPr>
              <p:cNvPr id="66" name="Picture 162"/>
              <p:cNvPicPr>
                <a:picLocks noChangeAspect="1" noChangeArrowheads="1"/>
              </p:cNvPicPr>
              <p:nvPr/>
            </p:nvPicPr>
            <p:blipFill>
              <a:blip r:embed="rId5" cstate="print"/>
              <a:srcRect/>
              <a:stretch>
                <a:fillRect/>
              </a:stretch>
            </p:blipFill>
            <p:spPr bwMode="auto">
              <a:xfrm>
                <a:off x="1203" y="1600"/>
                <a:ext cx="109" cy="182"/>
              </a:xfrm>
              <a:prstGeom prst="rect">
                <a:avLst/>
              </a:prstGeom>
              <a:noFill/>
              <a:ln w="12700">
                <a:noFill/>
                <a:miter lim="800000"/>
                <a:headEnd/>
                <a:tailEnd/>
              </a:ln>
              <a:effectLst/>
            </p:spPr>
          </p:pic>
          <p:pic>
            <p:nvPicPr>
              <p:cNvPr id="67" name="Picture 163"/>
              <p:cNvPicPr>
                <a:picLocks noChangeAspect="1" noChangeArrowheads="1"/>
              </p:cNvPicPr>
              <p:nvPr/>
            </p:nvPicPr>
            <p:blipFill>
              <a:blip r:embed="rId6" cstate="print"/>
              <a:srcRect/>
              <a:stretch>
                <a:fillRect/>
              </a:stretch>
            </p:blipFill>
            <p:spPr bwMode="auto">
              <a:xfrm>
                <a:off x="853" y="1678"/>
                <a:ext cx="94" cy="151"/>
              </a:xfrm>
              <a:prstGeom prst="rect">
                <a:avLst/>
              </a:prstGeom>
              <a:noFill/>
              <a:ln w="12700">
                <a:noFill/>
                <a:miter lim="800000"/>
                <a:headEnd/>
                <a:tailEnd/>
              </a:ln>
              <a:effectLst/>
            </p:spPr>
          </p:pic>
          <p:pic>
            <p:nvPicPr>
              <p:cNvPr id="68" name="Picture 164"/>
              <p:cNvPicPr>
                <a:picLocks noChangeAspect="1" noChangeArrowheads="1"/>
              </p:cNvPicPr>
              <p:nvPr/>
            </p:nvPicPr>
            <p:blipFill>
              <a:blip r:embed="rId8" cstate="print"/>
              <a:srcRect/>
              <a:stretch>
                <a:fillRect/>
              </a:stretch>
            </p:blipFill>
            <p:spPr bwMode="auto">
              <a:xfrm>
                <a:off x="359" y="1781"/>
                <a:ext cx="95" cy="143"/>
              </a:xfrm>
              <a:prstGeom prst="rect">
                <a:avLst/>
              </a:prstGeom>
              <a:noFill/>
              <a:ln w="12700">
                <a:noFill/>
                <a:miter lim="800000"/>
                <a:headEnd/>
                <a:tailEnd/>
              </a:ln>
              <a:effectLst/>
            </p:spPr>
          </p:pic>
          <p:pic>
            <p:nvPicPr>
              <p:cNvPr id="69" name="Picture 165"/>
              <p:cNvPicPr>
                <a:picLocks noChangeAspect="1" noChangeArrowheads="1"/>
              </p:cNvPicPr>
              <p:nvPr/>
            </p:nvPicPr>
            <p:blipFill>
              <a:blip r:embed="rId5" cstate="print"/>
              <a:srcRect/>
              <a:stretch>
                <a:fillRect/>
              </a:stretch>
            </p:blipFill>
            <p:spPr bwMode="auto">
              <a:xfrm>
                <a:off x="400" y="1600"/>
                <a:ext cx="108" cy="182"/>
              </a:xfrm>
              <a:prstGeom prst="rect">
                <a:avLst/>
              </a:prstGeom>
              <a:noFill/>
              <a:ln w="12700">
                <a:noFill/>
                <a:miter lim="800000"/>
                <a:headEnd/>
                <a:tailEnd/>
              </a:ln>
              <a:effectLst/>
            </p:spPr>
          </p:pic>
          <p:cxnSp>
            <p:nvCxnSpPr>
              <p:cNvPr id="70" name="AutoShape 166"/>
              <p:cNvCxnSpPr>
                <a:cxnSpLocks noChangeAspect="1" noChangeShapeType="1"/>
              </p:cNvCxnSpPr>
              <p:nvPr/>
            </p:nvCxnSpPr>
            <p:spPr bwMode="auto">
              <a:xfrm flipH="1">
                <a:off x="779" y="2063"/>
                <a:ext cx="77" cy="288"/>
              </a:xfrm>
              <a:prstGeom prst="straightConnector1">
                <a:avLst/>
              </a:prstGeom>
              <a:noFill/>
              <a:ln w="12700">
                <a:solidFill>
                  <a:srgbClr val="292929"/>
                </a:solidFill>
                <a:round/>
                <a:headEnd/>
                <a:tailEnd/>
              </a:ln>
              <a:effectLst/>
            </p:spPr>
          </p:cxnSp>
          <p:cxnSp>
            <p:nvCxnSpPr>
              <p:cNvPr id="71" name="AutoShape 167"/>
              <p:cNvCxnSpPr>
                <a:cxnSpLocks noChangeAspect="1" noChangeShapeType="1"/>
              </p:cNvCxnSpPr>
              <p:nvPr/>
            </p:nvCxnSpPr>
            <p:spPr bwMode="auto">
              <a:xfrm>
                <a:off x="866" y="2080"/>
                <a:ext cx="135" cy="271"/>
              </a:xfrm>
              <a:prstGeom prst="straightConnector1">
                <a:avLst/>
              </a:prstGeom>
              <a:noFill/>
              <a:ln w="12700">
                <a:solidFill>
                  <a:srgbClr val="292929"/>
                </a:solidFill>
                <a:round/>
                <a:headEnd/>
                <a:tailEnd/>
              </a:ln>
              <a:effectLst/>
            </p:spPr>
          </p:cxnSp>
          <p:pic>
            <p:nvPicPr>
              <p:cNvPr id="72" name="Picture 168"/>
              <p:cNvPicPr>
                <a:picLocks noChangeAspect="1" noChangeArrowheads="1"/>
              </p:cNvPicPr>
              <p:nvPr/>
            </p:nvPicPr>
            <p:blipFill>
              <a:blip r:embed="rId8" cstate="print"/>
              <a:srcRect/>
              <a:stretch>
                <a:fillRect/>
              </a:stretch>
            </p:blipFill>
            <p:spPr bwMode="auto">
              <a:xfrm>
                <a:off x="1055" y="2351"/>
                <a:ext cx="95" cy="143"/>
              </a:xfrm>
              <a:prstGeom prst="rect">
                <a:avLst/>
              </a:prstGeom>
              <a:noFill/>
              <a:ln w="12700">
                <a:noFill/>
                <a:miter lim="800000"/>
                <a:headEnd/>
                <a:tailEnd/>
              </a:ln>
              <a:effectLst/>
            </p:spPr>
          </p:pic>
          <p:pic>
            <p:nvPicPr>
              <p:cNvPr id="73" name="Picture 169"/>
              <p:cNvPicPr>
                <a:picLocks noChangeAspect="1" noChangeArrowheads="1"/>
              </p:cNvPicPr>
              <p:nvPr/>
            </p:nvPicPr>
            <p:blipFill>
              <a:blip r:embed="rId5" cstate="print"/>
              <a:srcRect/>
              <a:stretch>
                <a:fillRect/>
              </a:stretch>
            </p:blipFill>
            <p:spPr bwMode="auto">
              <a:xfrm>
                <a:off x="988" y="2170"/>
                <a:ext cx="107" cy="182"/>
              </a:xfrm>
              <a:prstGeom prst="rect">
                <a:avLst/>
              </a:prstGeom>
              <a:noFill/>
              <a:ln w="12700">
                <a:noFill/>
                <a:miter lim="800000"/>
                <a:headEnd/>
                <a:tailEnd/>
              </a:ln>
              <a:effectLst/>
            </p:spPr>
          </p:pic>
          <p:pic>
            <p:nvPicPr>
              <p:cNvPr id="74" name="Picture 170"/>
              <p:cNvPicPr>
                <a:picLocks noChangeAspect="1" noChangeArrowheads="1"/>
              </p:cNvPicPr>
              <p:nvPr/>
            </p:nvPicPr>
            <p:blipFill>
              <a:blip r:embed="rId7" cstate="print"/>
              <a:srcRect/>
              <a:stretch>
                <a:fillRect/>
              </a:stretch>
            </p:blipFill>
            <p:spPr bwMode="auto">
              <a:xfrm>
                <a:off x="731" y="2351"/>
                <a:ext cx="95" cy="152"/>
              </a:xfrm>
              <a:prstGeom prst="rect">
                <a:avLst/>
              </a:prstGeom>
              <a:noFill/>
              <a:ln w="12700">
                <a:noFill/>
                <a:miter lim="800000"/>
                <a:headEnd/>
                <a:tailEnd/>
              </a:ln>
              <a:effectLst/>
            </p:spPr>
          </p:pic>
          <p:grpSp>
            <p:nvGrpSpPr>
              <p:cNvPr id="75" name="Group 171"/>
              <p:cNvGrpSpPr>
                <a:grpSpLocks noChangeAspect="1"/>
              </p:cNvGrpSpPr>
              <p:nvPr/>
            </p:nvGrpSpPr>
            <p:grpSpPr bwMode="auto">
              <a:xfrm>
                <a:off x="667" y="1081"/>
                <a:ext cx="150" cy="259"/>
                <a:chOff x="743" y="1173"/>
                <a:chExt cx="357" cy="307"/>
              </a:xfrm>
            </p:grpSpPr>
            <p:sp>
              <p:nvSpPr>
                <p:cNvPr id="97" name="Freeform 17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8" name="Freeform 17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FFFF00"/>
                </a:solidFill>
                <a:ln w="12700" cap="rnd" cmpd="sng">
                  <a:solidFill>
                    <a:srgbClr val="FFFF00"/>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sp>
            <p:nvSpPr>
              <p:cNvPr id="76" name="Rectangle 174"/>
              <p:cNvSpPr>
                <a:spLocks noChangeAspect="1" noChangeArrowheads="1"/>
              </p:cNvSpPr>
              <p:nvPr/>
            </p:nvSpPr>
            <p:spPr bwMode="auto">
              <a:xfrm>
                <a:off x="778" y="695"/>
                <a:ext cx="363" cy="839"/>
              </a:xfrm>
              <a:prstGeom prst="rect">
                <a:avLst/>
              </a:prstGeom>
              <a:noFill/>
              <a:ln w="12700">
                <a:noFill/>
                <a:miter lim="800000"/>
                <a:headEnd type="none" w="sm" len="sm"/>
                <a:tailEnd type="none" w="sm" len="sm"/>
              </a:ln>
              <a:effectLst/>
            </p:spPr>
            <p:txBody>
              <a:bodyPr wrap="none">
                <a:spAutoFit/>
              </a:bodyPr>
              <a:lstStyle/>
              <a:p>
                <a:pPr algn="ctr"/>
                <a:endParaRPr lang="en-GB" sz="1200" b="1" dirty="0">
                  <a:latin typeface="Arial" pitchFamily="34" charset="0"/>
                  <a:cs typeface="Times New Roman" pitchFamily="18" charset="0"/>
                </a:endParaRPr>
              </a:p>
            </p:txBody>
          </p:sp>
          <p:grpSp>
            <p:nvGrpSpPr>
              <p:cNvPr id="77" name="Group 175"/>
              <p:cNvGrpSpPr>
                <a:grpSpLocks noChangeAspect="1"/>
              </p:cNvGrpSpPr>
              <p:nvPr/>
            </p:nvGrpSpPr>
            <p:grpSpPr bwMode="auto">
              <a:xfrm>
                <a:off x="103" y="1808"/>
                <a:ext cx="149" cy="258"/>
                <a:chOff x="743" y="1173"/>
                <a:chExt cx="357" cy="307"/>
              </a:xfrm>
            </p:grpSpPr>
            <p:sp>
              <p:nvSpPr>
                <p:cNvPr id="95" name="Freeform 176"/>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6" name="Freeform 177"/>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78" name="Group 178"/>
              <p:cNvGrpSpPr>
                <a:grpSpLocks noChangeAspect="1"/>
              </p:cNvGrpSpPr>
              <p:nvPr/>
            </p:nvGrpSpPr>
            <p:grpSpPr bwMode="auto">
              <a:xfrm>
                <a:off x="468" y="1808"/>
                <a:ext cx="148" cy="258"/>
                <a:chOff x="743" y="1173"/>
                <a:chExt cx="357" cy="307"/>
              </a:xfrm>
            </p:grpSpPr>
            <p:sp>
              <p:nvSpPr>
                <p:cNvPr id="93" name="Freeform 179"/>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4" name="Freeform 180"/>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79" name="Group 181"/>
              <p:cNvGrpSpPr>
                <a:grpSpLocks noChangeAspect="1"/>
              </p:cNvGrpSpPr>
              <p:nvPr/>
            </p:nvGrpSpPr>
            <p:grpSpPr bwMode="auto">
              <a:xfrm>
                <a:off x="786" y="1808"/>
                <a:ext cx="148" cy="258"/>
                <a:chOff x="743" y="1173"/>
                <a:chExt cx="357" cy="307"/>
              </a:xfrm>
            </p:grpSpPr>
            <p:sp>
              <p:nvSpPr>
                <p:cNvPr id="91" name="Freeform 18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2" name="Freeform 18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0" name="Group 184"/>
              <p:cNvGrpSpPr>
                <a:grpSpLocks noChangeAspect="1"/>
              </p:cNvGrpSpPr>
              <p:nvPr/>
            </p:nvGrpSpPr>
            <p:grpSpPr bwMode="auto">
              <a:xfrm>
                <a:off x="677" y="2429"/>
                <a:ext cx="149" cy="260"/>
                <a:chOff x="743" y="1173"/>
                <a:chExt cx="357" cy="307"/>
              </a:xfrm>
            </p:grpSpPr>
            <p:sp>
              <p:nvSpPr>
                <p:cNvPr id="89" name="Freeform 185"/>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0" name="Freeform 186"/>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1" name="Group 187"/>
              <p:cNvGrpSpPr>
                <a:grpSpLocks noChangeAspect="1"/>
              </p:cNvGrpSpPr>
              <p:nvPr/>
            </p:nvGrpSpPr>
            <p:grpSpPr bwMode="auto">
              <a:xfrm>
                <a:off x="947" y="2403"/>
                <a:ext cx="148" cy="260"/>
                <a:chOff x="743" y="1173"/>
                <a:chExt cx="357" cy="307"/>
              </a:xfrm>
            </p:grpSpPr>
            <p:sp>
              <p:nvSpPr>
                <p:cNvPr id="87" name="Freeform 188"/>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88" name="Freeform 189"/>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FFFF00"/>
                </a:solidFill>
                <a:ln w="12700" cap="rnd" cmpd="sng">
                  <a:solidFill>
                    <a:srgbClr val="FFFF00"/>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2" name="Group 190"/>
              <p:cNvGrpSpPr>
                <a:grpSpLocks noChangeAspect="1"/>
              </p:cNvGrpSpPr>
              <p:nvPr/>
            </p:nvGrpSpPr>
            <p:grpSpPr bwMode="auto">
              <a:xfrm>
                <a:off x="1163" y="1808"/>
                <a:ext cx="149" cy="258"/>
                <a:chOff x="743" y="1173"/>
                <a:chExt cx="357" cy="307"/>
              </a:xfrm>
            </p:grpSpPr>
            <p:sp>
              <p:nvSpPr>
                <p:cNvPr id="85" name="Freeform 191"/>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86" name="Freeform 192"/>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FFFF00"/>
                </a:solidFill>
                <a:ln w="12700" cap="rnd" cmpd="sng">
                  <a:solidFill>
                    <a:srgbClr val="FFFF00"/>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pic>
            <p:nvPicPr>
              <p:cNvPr id="83" name="Picture 193"/>
              <p:cNvPicPr>
                <a:picLocks noChangeAspect="1" noChangeArrowheads="1"/>
              </p:cNvPicPr>
              <p:nvPr/>
            </p:nvPicPr>
            <p:blipFill>
              <a:blip r:embed="rId5" cstate="print"/>
              <a:srcRect/>
              <a:stretch>
                <a:fillRect/>
              </a:stretch>
            </p:blipFill>
            <p:spPr bwMode="auto">
              <a:xfrm>
                <a:off x="252" y="1911"/>
                <a:ext cx="107" cy="183"/>
              </a:xfrm>
              <a:prstGeom prst="rect">
                <a:avLst/>
              </a:prstGeom>
              <a:noFill/>
              <a:ln w="12700">
                <a:noFill/>
                <a:miter lim="800000"/>
                <a:headEnd/>
                <a:tailEnd/>
              </a:ln>
              <a:effectLst/>
            </p:spPr>
          </p:pic>
          <p:pic>
            <p:nvPicPr>
              <p:cNvPr id="84" name="Picture 194"/>
              <p:cNvPicPr>
                <a:picLocks noChangeAspect="1" noChangeArrowheads="1"/>
              </p:cNvPicPr>
              <p:nvPr/>
            </p:nvPicPr>
            <p:blipFill>
              <a:blip r:embed="rId8" cstate="print"/>
              <a:srcRect/>
              <a:stretch>
                <a:fillRect/>
              </a:stretch>
            </p:blipFill>
            <p:spPr bwMode="auto">
              <a:xfrm>
                <a:off x="184" y="1778"/>
                <a:ext cx="95" cy="143"/>
              </a:xfrm>
              <a:prstGeom prst="rect">
                <a:avLst/>
              </a:prstGeom>
              <a:noFill/>
              <a:ln w="12700">
                <a:noFill/>
                <a:miter lim="800000"/>
                <a:headEnd/>
                <a:tailEnd/>
              </a:ln>
              <a:effectLst/>
            </p:spPr>
          </p:pic>
        </p:grpSp>
        <p:sp>
          <p:nvSpPr>
            <p:cNvPr id="58" name="Text Box 195"/>
            <p:cNvSpPr txBox="1">
              <a:spLocks noChangeArrowheads="1"/>
            </p:cNvSpPr>
            <p:nvPr/>
          </p:nvSpPr>
          <p:spPr bwMode="auto">
            <a:xfrm>
              <a:off x="580" y="3800"/>
              <a:ext cx="497" cy="168"/>
            </a:xfrm>
            <a:prstGeom prst="rect">
              <a:avLst/>
            </a:prstGeom>
            <a:noFill/>
            <a:ln w="12700">
              <a:noFill/>
              <a:miter lim="800000"/>
              <a:headEnd/>
              <a:tailEnd/>
            </a:ln>
            <a:effectLst/>
          </p:spPr>
          <p:txBody>
            <a:bodyPr wrap="square">
              <a:spAutoFit/>
            </a:bodyPr>
            <a:lstStyle/>
            <a:p>
              <a:pPr algn="ctr"/>
              <a:r>
                <a:rPr lang="zh-CN" altLang="en-US" sz="1400" b="1" dirty="0" smtClean="0">
                  <a:solidFill>
                    <a:srgbClr val="4D4D4D"/>
                  </a:solidFill>
                  <a:latin typeface="Arial" pitchFamily="34" charset="0"/>
                  <a:cs typeface="Times New Roman" pitchFamily="18" charset="0"/>
                </a:rPr>
                <a:t>客户化</a:t>
              </a:r>
              <a:r>
                <a:rPr lang="en-US" altLang="zh-CN" sz="1400" b="1" dirty="0" smtClean="0">
                  <a:solidFill>
                    <a:srgbClr val="4D4D4D"/>
                  </a:solidFill>
                  <a:latin typeface="Arial" pitchFamily="34" charset="0"/>
                  <a:cs typeface="Times New Roman" pitchFamily="18" charset="0"/>
                </a:rPr>
                <a:t>BOM</a:t>
              </a:r>
              <a:endParaRPr lang="en-US" altLang="zh-CN" sz="1400" b="1" dirty="0">
                <a:solidFill>
                  <a:srgbClr val="4D4D4D"/>
                </a:solidFill>
                <a:latin typeface="Arial" pitchFamily="34" charset="0"/>
                <a:ea typeface="宋体" pitchFamily="2" charset="-122"/>
                <a:cs typeface="Times New Roman" pitchFamily="18" charset="0"/>
              </a:endParaRPr>
            </a:p>
          </p:txBody>
        </p:sp>
      </p:grpSp>
      <p:sp>
        <p:nvSpPr>
          <p:cNvPr id="99" name="下箭头 98"/>
          <p:cNvSpPr/>
          <p:nvPr/>
        </p:nvSpPr>
        <p:spPr>
          <a:xfrm>
            <a:off x="7010326" y="3276621"/>
            <a:ext cx="304802" cy="4572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0" name="Text Box 195"/>
          <p:cNvSpPr txBox="1">
            <a:spLocks noChangeArrowheads="1"/>
          </p:cNvSpPr>
          <p:nvPr/>
        </p:nvSpPr>
        <p:spPr bwMode="auto">
          <a:xfrm>
            <a:off x="7391410" y="3429015"/>
            <a:ext cx="1219200" cy="523220"/>
          </a:xfrm>
          <a:prstGeom prst="rect">
            <a:avLst/>
          </a:prstGeom>
          <a:noFill/>
          <a:ln w="12700">
            <a:noFill/>
            <a:miter lim="800000"/>
            <a:headEnd/>
            <a:tailEnd/>
          </a:ln>
          <a:effectLst/>
        </p:spPr>
        <p:txBody>
          <a:bodyPr wrap="square">
            <a:spAutoFit/>
          </a:bodyPr>
          <a:lstStyle/>
          <a:p>
            <a:pPr algn="ctr"/>
            <a:r>
              <a:rPr lang="zh-CN" altLang="en-US" sz="1400" b="1" dirty="0" smtClean="0">
                <a:solidFill>
                  <a:srgbClr val="4D4D4D"/>
                </a:solidFill>
                <a:latin typeface="Arial" pitchFamily="34" charset="0"/>
                <a:ea typeface="宋体" pitchFamily="2" charset="-122"/>
                <a:cs typeface="Times New Roman" pitchFamily="18" charset="0"/>
              </a:rPr>
              <a:t>按客户要求配置</a:t>
            </a:r>
            <a:endParaRPr lang="en-US" altLang="zh-CN" sz="1400" b="1" dirty="0">
              <a:solidFill>
                <a:srgbClr val="4D4D4D"/>
              </a:solidFill>
              <a:latin typeface="Arial" pitchFamily="34" charset="0"/>
              <a:ea typeface="宋体" pitchFamily="2" charset="-122"/>
              <a:cs typeface="Times New Roman" pitchFamily="18" charset="0"/>
            </a:endParaRPr>
          </a:p>
        </p:txBody>
      </p:sp>
      <p:sp>
        <p:nvSpPr>
          <p:cNvPr id="101" name="Rectangle 1"/>
          <p:cNvSpPr>
            <a:spLocks noChangeArrowheads="1"/>
          </p:cNvSpPr>
          <p:nvPr/>
        </p:nvSpPr>
        <p:spPr bwMode="auto">
          <a:xfrm>
            <a:off x="304912" y="762070"/>
            <a:ext cx="8610600" cy="1066772"/>
          </a:xfrm>
          <a:prstGeom prst="rect">
            <a:avLst/>
          </a:prstGeom>
          <a:noFill/>
          <a:ln w="9525">
            <a:noFill/>
            <a:miter lim="800000"/>
            <a:headEnd/>
            <a:tailEnd/>
          </a:ln>
          <a:effectLst/>
        </p:spPr>
        <p:txBody>
          <a:bodyPr vert="horz" wrap="square" lIns="91440" tIns="45720" rIns="0" bIns="45720" numCol="1" anchor="ctr" anchorCtr="0" compatLnSpc="1">
            <a:prstTxWarp prst="textNoShape">
              <a:avLst/>
            </a:prstTxWarp>
            <a:noAutofit/>
          </a:bodyPr>
          <a:lstStyle/>
          <a:p>
            <a:pPr marL="0" marR="0" lvl="0" indent="266700" algn="l" defTabSz="914400" rtl="0" eaLnBrk="1" fontAlgn="base" latinLnBrk="0" hangingPunct="1">
              <a:lnSpc>
                <a:spcPct val="114000"/>
              </a:lnSpc>
              <a:spcBef>
                <a:spcPct val="0"/>
              </a:spcBef>
              <a:spcAft>
                <a:spcPct val="0"/>
              </a:spcAft>
              <a:buClrTx/>
              <a:buSzTx/>
              <a:buFontTx/>
              <a:buNone/>
              <a:tabLst/>
            </a:pPr>
            <a:r>
              <a:rPr kumimoji="0" lang="en-US" altLang="zh-CN" sz="1600" b="0" i="0" u="none" strike="noStrike" cap="none" normalizeH="0" baseline="0" dirty="0" smtClean="0">
                <a:ln>
                  <a:noFill/>
                </a:ln>
                <a:solidFill>
                  <a:srgbClr val="000000"/>
                </a:solidFill>
                <a:effectLst/>
                <a:latin typeface="+mn-ea"/>
                <a:ea typeface="+mn-ea"/>
                <a:cs typeface="Times New Roman" pitchFamily="18" charset="0"/>
              </a:rPr>
              <a:t>   </a:t>
            </a:r>
            <a:r>
              <a:rPr kumimoji="0" lang="zh-CN" sz="1600" b="0" i="0" u="none" strike="noStrike" cap="none" normalizeH="0" baseline="0" dirty="0" smtClean="0">
                <a:ln>
                  <a:noFill/>
                </a:ln>
                <a:solidFill>
                  <a:srgbClr val="000000"/>
                </a:solidFill>
                <a:effectLst/>
                <a:latin typeface="+mn-ea"/>
                <a:ea typeface="+mn-ea"/>
                <a:cs typeface="Times New Roman" pitchFamily="18" charset="0"/>
              </a:rPr>
              <a:t>面向订单选配越来越多地被机械制造企业所采用。面对企业种类繁多的产品和复杂的产品结构，如何建立快速的产品选配机制，快速响应客户的个性化需求，快速构建满足客户需求的产品结构和工艺规程，是机械制造企业越来越关注的管理问题。</a:t>
            </a:r>
            <a:endParaRPr kumimoji="0" lang="zh-CN" altLang="en-US" sz="1600" b="0" i="0" u="none" strike="noStrike" cap="none" normalizeH="0" baseline="0" dirty="0" smtClean="0">
              <a:ln>
                <a:noFill/>
              </a:ln>
              <a:solidFill>
                <a:schemeClr val="tx1"/>
              </a:solidFill>
              <a:effectLst/>
              <a:latin typeface="+mn-ea"/>
              <a:ea typeface="+mn-ea"/>
            </a:endParaRPr>
          </a:p>
        </p:txBody>
      </p:sp>
      <p:sp>
        <p:nvSpPr>
          <p:cNvPr id="102" name="Text Box 195"/>
          <p:cNvSpPr txBox="1">
            <a:spLocks noChangeArrowheads="1"/>
          </p:cNvSpPr>
          <p:nvPr/>
        </p:nvSpPr>
        <p:spPr bwMode="auto">
          <a:xfrm>
            <a:off x="1600278" y="5486346"/>
            <a:ext cx="3886098" cy="307777"/>
          </a:xfrm>
          <a:prstGeom prst="rect">
            <a:avLst/>
          </a:prstGeom>
          <a:noFill/>
          <a:ln w="12700">
            <a:noFill/>
            <a:miter lim="800000"/>
            <a:headEnd/>
            <a:tailEnd/>
          </a:ln>
          <a:effectLst/>
        </p:spPr>
        <p:txBody>
          <a:bodyPr wrap="square">
            <a:spAutoFit/>
          </a:bodyPr>
          <a:lstStyle/>
          <a:p>
            <a:pPr algn="ctr"/>
            <a:r>
              <a:rPr lang="zh-CN" altLang="en-US" sz="1400" b="1" dirty="0" smtClean="0">
                <a:solidFill>
                  <a:srgbClr val="4D4D4D"/>
                </a:solidFill>
                <a:latin typeface="Arial" pitchFamily="34" charset="0"/>
                <a:cs typeface="Times New Roman" pitchFamily="18" charset="0"/>
              </a:rPr>
              <a:t>通过参数化配置运用超级</a:t>
            </a:r>
            <a:r>
              <a:rPr lang="en-US" altLang="zh-CN" sz="1400" b="1" dirty="0" smtClean="0">
                <a:solidFill>
                  <a:srgbClr val="4D4D4D"/>
                </a:solidFill>
                <a:latin typeface="Arial" pitchFamily="34" charset="0"/>
                <a:cs typeface="Times New Roman" pitchFamily="18" charset="0"/>
              </a:rPr>
              <a:t>BOM</a:t>
            </a:r>
            <a:r>
              <a:rPr lang="zh-CN" altLang="en-US" sz="1400" b="1" dirty="0" smtClean="0">
                <a:solidFill>
                  <a:srgbClr val="4D4D4D"/>
                </a:solidFill>
                <a:latin typeface="Arial" pitchFamily="34" charset="0"/>
                <a:cs typeface="Times New Roman" pitchFamily="18" charset="0"/>
              </a:rPr>
              <a:t>满足客户化需求</a:t>
            </a:r>
            <a:endParaRPr lang="en-US" altLang="zh-CN" sz="1400" b="1" dirty="0">
              <a:solidFill>
                <a:srgbClr val="4D4D4D"/>
              </a:solidFill>
              <a:latin typeface="Arial" pitchFamily="34" charset="0"/>
              <a:ea typeface="宋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blinds(horizontal)">
                                      <p:cBhvr>
                                        <p:cTn id="11" dur="500"/>
                                        <p:tgtEl>
                                          <p:spTgt spid="10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blinds(horizontal)">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48" name="Rectangle 228"/>
          <p:cNvSpPr>
            <a:spLocks noGrp="1" noChangeArrowheads="1"/>
          </p:cNvSpPr>
          <p:nvPr>
            <p:ph type="title"/>
          </p:nvPr>
        </p:nvSpPr>
        <p:spPr/>
        <p:txBody>
          <a:bodyPr/>
          <a:lstStyle/>
          <a:p>
            <a:r>
              <a:rPr lang="zh-CN" altLang="en-US" dirty="0"/>
              <a:t>满足个性化需求的产品配制</a:t>
            </a:r>
            <a:endParaRPr kumimoji="0" lang="zh-CN" altLang="en-US" sz="1600" dirty="0">
              <a:solidFill>
                <a:srgbClr val="FFFF00"/>
              </a:solidFill>
              <a:latin typeface="Arial" pitchFamily="34" charset="0"/>
              <a:ea typeface="楷体_GB2312" pitchFamily="49" charset="-122"/>
            </a:endParaRPr>
          </a:p>
        </p:txBody>
      </p:sp>
      <p:sp>
        <p:nvSpPr>
          <p:cNvPr id="56549" name="AutoShape 229"/>
          <p:cNvSpPr>
            <a:spLocks noChangeArrowheads="1"/>
          </p:cNvSpPr>
          <p:nvPr/>
        </p:nvSpPr>
        <p:spPr bwMode="auto">
          <a:xfrm>
            <a:off x="457308" y="914452"/>
            <a:ext cx="4648078" cy="381004"/>
          </a:xfrm>
          <a:prstGeom prst="flowChartAlternateProcess">
            <a:avLst/>
          </a:prstGeom>
          <a:noFill/>
          <a:ln w="9525">
            <a:noFill/>
            <a:miter lim="800000"/>
            <a:headEnd/>
            <a:tailEnd/>
          </a:ln>
          <a:effectLst/>
        </p:spPr>
        <p:txBody>
          <a:bodyPr wrap="none" lIns="90000" tIns="46800" rIns="90000" bIns="46800" anchor="ctr"/>
          <a:lstStyle/>
          <a:p>
            <a:r>
              <a:rPr kumimoji="0" lang="zh-CN" altLang="en-US" b="1" dirty="0">
                <a:latin typeface="Arial" pitchFamily="34" charset="0"/>
                <a:ea typeface="楷体_GB2312" pitchFamily="49" charset="-122"/>
              </a:rPr>
              <a:t>完善的流程控制保证企业快速交付新产品</a:t>
            </a:r>
          </a:p>
        </p:txBody>
      </p:sp>
      <p:grpSp>
        <p:nvGrpSpPr>
          <p:cNvPr id="20" name="组合 19"/>
          <p:cNvGrpSpPr/>
          <p:nvPr/>
        </p:nvGrpSpPr>
        <p:grpSpPr>
          <a:xfrm>
            <a:off x="658922" y="1600248"/>
            <a:ext cx="6046621" cy="4343286"/>
            <a:chOff x="680104" y="1371601"/>
            <a:chExt cx="8039087" cy="4071935"/>
          </a:xfrm>
        </p:grpSpPr>
        <p:sp>
          <p:nvSpPr>
            <p:cNvPr id="56541" name="AutoShape 221"/>
            <p:cNvSpPr>
              <a:spLocks/>
            </p:cNvSpPr>
            <p:nvPr/>
          </p:nvSpPr>
          <p:spPr bwMode="auto">
            <a:xfrm>
              <a:off x="3048000" y="1371601"/>
              <a:ext cx="5638799" cy="1247649"/>
            </a:xfrm>
            <a:prstGeom prst="accentBorderCallout2">
              <a:avLst>
                <a:gd name="adj1" fmla="val 20394"/>
                <a:gd name="adj2" fmla="val -669"/>
                <a:gd name="adj3" fmla="val 20393"/>
                <a:gd name="adj4" fmla="val -10186"/>
                <a:gd name="adj5" fmla="val 38387"/>
                <a:gd name="adj6" fmla="val -13183"/>
              </a:avLst>
            </a:prstGeom>
            <a:solidFill>
              <a:schemeClr val="bg1"/>
            </a:solidFill>
            <a:ln w="9525">
              <a:solidFill>
                <a:schemeClr val="accent1"/>
              </a:solidFill>
              <a:miter lim="800000"/>
              <a:headEnd/>
              <a:tailEnd/>
            </a:ln>
            <a:effectLst/>
          </p:spPr>
          <p:txBody>
            <a:bodyPr lIns="90000" tIns="46800" rIns="90000" bIns="46800"/>
            <a:lstStyle/>
            <a:p>
              <a:pPr>
                <a:lnSpc>
                  <a:spcPct val="110000"/>
                </a:lnSpc>
                <a:buFontTx/>
                <a:buChar char="•"/>
              </a:pPr>
              <a:r>
                <a:rPr kumimoji="0" lang="zh-CN" altLang="en-US" sz="1400" b="1" dirty="0">
                  <a:latin typeface="Arial" pitchFamily="34" charset="0"/>
                  <a:ea typeface="楷体_GB2312" pitchFamily="49" charset="-122"/>
                </a:rPr>
                <a:t>与</a:t>
              </a:r>
              <a:r>
                <a:rPr kumimoji="0" lang="en-US" altLang="zh-CN" sz="1400" b="1" dirty="0">
                  <a:latin typeface="Arial" pitchFamily="34" charset="0"/>
                  <a:ea typeface="楷体_GB2312" pitchFamily="49" charset="-122"/>
                </a:rPr>
                <a:t>PDM</a:t>
              </a:r>
              <a:r>
                <a:rPr kumimoji="0" lang="zh-CN" altLang="en-US" sz="1400" b="1" dirty="0">
                  <a:latin typeface="Arial" pitchFamily="34" charset="0"/>
                  <a:ea typeface="楷体_GB2312" pitchFamily="49" charset="-122"/>
                </a:rPr>
                <a:t>集成，快速</a:t>
              </a:r>
              <a:r>
                <a:rPr kumimoji="0" lang="zh-CN" altLang="en-US" sz="1400" b="1" dirty="0" smtClean="0">
                  <a:latin typeface="Arial" pitchFamily="34" charset="0"/>
                  <a:ea typeface="楷体_GB2312" pitchFamily="49" charset="-122"/>
                </a:rPr>
                <a:t>获取产品结构及工艺资料</a:t>
              </a:r>
              <a:endParaRPr kumimoji="0" lang="zh-CN" altLang="en-US" sz="1400" b="1" dirty="0">
                <a:latin typeface="Arial" pitchFamily="34" charset="0"/>
                <a:ea typeface="楷体_GB2312" pitchFamily="49" charset="-122"/>
              </a:endParaRPr>
            </a:p>
            <a:p>
              <a:pPr>
                <a:lnSpc>
                  <a:spcPct val="110000"/>
                </a:lnSpc>
                <a:buFontTx/>
                <a:buChar char="•"/>
              </a:pPr>
              <a:r>
                <a:rPr kumimoji="0" lang="zh-CN" altLang="en-US" sz="1400" b="1" dirty="0" smtClean="0">
                  <a:latin typeface="Arial" pitchFamily="34" charset="0"/>
                  <a:ea typeface="楷体_GB2312" pitchFamily="49" charset="-122"/>
                </a:rPr>
                <a:t>帮助</a:t>
              </a:r>
              <a:r>
                <a:rPr kumimoji="0" lang="zh-CN" altLang="en-US" sz="1400" b="1" dirty="0">
                  <a:latin typeface="Arial" pitchFamily="34" charset="0"/>
                  <a:ea typeface="楷体_GB2312" pitchFamily="49" charset="-122"/>
                </a:rPr>
                <a:t>销售员直接调用客户</a:t>
              </a:r>
              <a:r>
                <a:rPr kumimoji="0" lang="en-US" altLang="zh-CN" sz="1400" b="1" dirty="0">
                  <a:latin typeface="Arial" pitchFamily="34" charset="0"/>
                  <a:ea typeface="楷体_GB2312" pitchFamily="49" charset="-122"/>
                </a:rPr>
                <a:t>BOM</a:t>
              </a:r>
              <a:r>
                <a:rPr kumimoji="0" lang="zh-CN" altLang="en-US" sz="1400" b="1" dirty="0">
                  <a:latin typeface="Arial" pitchFamily="34" charset="0"/>
                  <a:ea typeface="楷体_GB2312" pitchFamily="49" charset="-122"/>
                </a:rPr>
                <a:t>形成订单</a:t>
              </a:r>
            </a:p>
            <a:p>
              <a:pPr>
                <a:lnSpc>
                  <a:spcPct val="110000"/>
                </a:lnSpc>
                <a:buFontTx/>
                <a:buChar char="•"/>
              </a:pPr>
              <a:r>
                <a:rPr kumimoji="0" lang="zh-CN" altLang="en-US" sz="1400" b="1" dirty="0">
                  <a:latin typeface="Arial" pitchFamily="34" charset="0"/>
                  <a:ea typeface="楷体_GB2312" pitchFamily="49" charset="-122"/>
                </a:rPr>
                <a:t>帮助销售员直接配置</a:t>
              </a:r>
              <a:r>
                <a:rPr kumimoji="0" lang="en-US" altLang="zh-CN" sz="1400" b="1" dirty="0">
                  <a:latin typeface="Arial" pitchFamily="34" charset="0"/>
                  <a:ea typeface="楷体_GB2312" pitchFamily="49" charset="-122"/>
                </a:rPr>
                <a:t>BOM</a:t>
              </a:r>
              <a:r>
                <a:rPr kumimoji="0" lang="zh-CN" altLang="en-US" sz="1400" b="1" dirty="0">
                  <a:latin typeface="Arial" pitchFamily="34" charset="0"/>
                  <a:ea typeface="楷体_GB2312" pitchFamily="49" charset="-122"/>
                </a:rPr>
                <a:t>生成订单</a:t>
              </a:r>
            </a:p>
            <a:p>
              <a:pPr>
                <a:lnSpc>
                  <a:spcPct val="110000"/>
                </a:lnSpc>
                <a:buFontTx/>
                <a:buChar char="•"/>
              </a:pPr>
              <a:r>
                <a:rPr kumimoji="0" lang="zh-CN" altLang="en-US" sz="1400" b="1" dirty="0">
                  <a:latin typeface="Arial" pitchFamily="34" charset="0"/>
                  <a:ea typeface="楷体_GB2312" pitchFamily="49" charset="-122"/>
                </a:rPr>
                <a:t>订单成本预测</a:t>
              </a:r>
              <a:endParaRPr lang="zh-CN" altLang="en-US" sz="1400" dirty="0"/>
            </a:p>
          </p:txBody>
        </p:sp>
        <p:sp>
          <p:nvSpPr>
            <p:cNvPr id="56544" name="AutoShape 224"/>
            <p:cNvSpPr>
              <a:spLocks/>
            </p:cNvSpPr>
            <p:nvPr/>
          </p:nvSpPr>
          <p:spPr bwMode="auto">
            <a:xfrm>
              <a:off x="3087688" y="2811196"/>
              <a:ext cx="5599111" cy="685800"/>
            </a:xfrm>
            <a:prstGeom prst="accentBorderCallout2">
              <a:avLst>
                <a:gd name="adj1" fmla="val 26545"/>
                <a:gd name="adj2" fmla="val -673"/>
                <a:gd name="adj3" fmla="val 29015"/>
                <a:gd name="adj4" fmla="val -10181"/>
                <a:gd name="adj5" fmla="val 56022"/>
                <a:gd name="adj6" fmla="val -12925"/>
              </a:avLst>
            </a:prstGeom>
            <a:solidFill>
              <a:schemeClr val="bg1"/>
            </a:solidFill>
            <a:ln w="9525">
              <a:solidFill>
                <a:schemeClr val="accent1"/>
              </a:solidFill>
              <a:miter lim="800000"/>
              <a:headEnd/>
              <a:tailEnd/>
            </a:ln>
            <a:effectLst/>
          </p:spPr>
          <p:txBody>
            <a:bodyPr lIns="90000" tIns="46800" rIns="90000" bIns="46800"/>
            <a:lstStyle/>
            <a:p>
              <a:pPr>
                <a:buFontTx/>
                <a:buChar char="•"/>
              </a:pPr>
              <a:r>
                <a:rPr kumimoji="0" lang="zh-CN" altLang="en-US" sz="1400" b="1" dirty="0">
                  <a:latin typeface="Arial" pitchFamily="34" charset="0"/>
                  <a:ea typeface="楷体_GB2312" pitchFamily="49" charset="-122"/>
                </a:rPr>
                <a:t>自动根据配置</a:t>
              </a:r>
              <a:r>
                <a:rPr kumimoji="0" lang="zh-CN" altLang="en-US" sz="1400" b="1" dirty="0" smtClean="0">
                  <a:latin typeface="Arial" pitchFamily="34" charset="0"/>
                  <a:ea typeface="楷体_GB2312" pitchFamily="49" charset="-122"/>
                </a:rPr>
                <a:t>物料使用客户化</a:t>
              </a:r>
              <a:r>
                <a:rPr kumimoji="0" lang="en-US" altLang="zh-CN" sz="1400" b="1" dirty="0" smtClean="0">
                  <a:latin typeface="Arial" pitchFamily="34" charset="0"/>
                  <a:ea typeface="楷体_GB2312" pitchFamily="49" charset="-122"/>
                </a:rPr>
                <a:t>BOM</a:t>
              </a:r>
              <a:r>
                <a:rPr kumimoji="0" lang="zh-CN" altLang="en-US" sz="1400" b="1" dirty="0" smtClean="0">
                  <a:latin typeface="Arial" pitchFamily="34" charset="0"/>
                  <a:ea typeface="楷体_GB2312" pitchFamily="49" charset="-122"/>
                </a:rPr>
                <a:t>及工艺</a:t>
              </a:r>
              <a:endParaRPr kumimoji="0" lang="zh-CN" altLang="en-US" sz="1400" b="1" dirty="0">
                <a:latin typeface="Arial" pitchFamily="34" charset="0"/>
                <a:ea typeface="楷体_GB2312" pitchFamily="49" charset="-122"/>
              </a:endParaRPr>
            </a:p>
            <a:p>
              <a:pPr>
                <a:buFontTx/>
                <a:buChar char="•"/>
              </a:pPr>
              <a:r>
                <a:rPr kumimoji="0" lang="zh-CN" altLang="en-US" sz="1400" b="1" dirty="0">
                  <a:latin typeface="Arial" pitchFamily="34" charset="0"/>
                  <a:ea typeface="楷体_GB2312" pitchFamily="49" charset="-122"/>
                </a:rPr>
                <a:t>自动生成生产订单</a:t>
              </a:r>
            </a:p>
          </p:txBody>
        </p:sp>
        <p:sp>
          <p:nvSpPr>
            <p:cNvPr id="56545" name="AutoShape 225"/>
            <p:cNvSpPr>
              <a:spLocks/>
            </p:cNvSpPr>
            <p:nvPr/>
          </p:nvSpPr>
          <p:spPr bwMode="auto">
            <a:xfrm>
              <a:off x="3120080" y="3674954"/>
              <a:ext cx="5599111" cy="762000"/>
            </a:xfrm>
            <a:prstGeom prst="accentBorderCallout2">
              <a:avLst>
                <a:gd name="adj1" fmla="val 28336"/>
                <a:gd name="adj2" fmla="val -673"/>
                <a:gd name="adj3" fmla="val 26114"/>
                <a:gd name="adj4" fmla="val -9524"/>
                <a:gd name="adj5" fmla="val 49933"/>
                <a:gd name="adj6" fmla="val -12443"/>
              </a:avLst>
            </a:prstGeom>
            <a:solidFill>
              <a:schemeClr val="bg1"/>
            </a:solidFill>
            <a:ln w="9525">
              <a:solidFill>
                <a:schemeClr val="accent1"/>
              </a:solidFill>
              <a:miter lim="800000"/>
              <a:headEnd/>
              <a:tailEnd/>
            </a:ln>
            <a:effectLst/>
          </p:spPr>
          <p:txBody>
            <a:bodyPr lIns="90000" tIns="46800" rIns="90000" bIns="46800"/>
            <a:lstStyle/>
            <a:p>
              <a:pPr>
                <a:buFontTx/>
                <a:buChar char="•"/>
              </a:pPr>
              <a:r>
                <a:rPr kumimoji="0" lang="zh-CN" altLang="en-US" sz="1400" b="1" dirty="0">
                  <a:latin typeface="Arial" pitchFamily="34" charset="0"/>
                  <a:ea typeface="楷体_GB2312" pitchFamily="49" charset="-122"/>
                </a:rPr>
                <a:t>自动根据配置物料定额投放原料</a:t>
              </a:r>
            </a:p>
            <a:p>
              <a:pPr>
                <a:buFontTx/>
                <a:buChar char="•"/>
              </a:pPr>
              <a:r>
                <a:rPr kumimoji="0" lang="zh-CN" altLang="en-US" sz="1400" b="1" dirty="0">
                  <a:latin typeface="Arial" pitchFamily="34" charset="0"/>
                  <a:ea typeface="楷体_GB2312" pitchFamily="49" charset="-122"/>
                </a:rPr>
                <a:t>通过批次跟踪实现对配置产品的生产过程监控</a:t>
              </a:r>
            </a:p>
          </p:txBody>
        </p:sp>
        <p:sp>
          <p:nvSpPr>
            <p:cNvPr id="56547" name="AutoShape 227"/>
            <p:cNvSpPr>
              <a:spLocks/>
            </p:cNvSpPr>
            <p:nvPr/>
          </p:nvSpPr>
          <p:spPr bwMode="auto">
            <a:xfrm>
              <a:off x="3120080" y="4634685"/>
              <a:ext cx="5599111" cy="517525"/>
            </a:xfrm>
            <a:prstGeom prst="accentBorderCallout2">
              <a:avLst>
                <a:gd name="adj1" fmla="val 28633"/>
                <a:gd name="adj2" fmla="val -1017"/>
                <a:gd name="adj3" fmla="val 28633"/>
                <a:gd name="adj4" fmla="val -10474"/>
                <a:gd name="adj5" fmla="val 77915"/>
                <a:gd name="adj6" fmla="val -13310"/>
              </a:avLst>
            </a:prstGeom>
            <a:solidFill>
              <a:schemeClr val="bg1"/>
            </a:solidFill>
            <a:ln w="9525">
              <a:solidFill>
                <a:schemeClr val="accent1"/>
              </a:solidFill>
              <a:miter lim="800000"/>
              <a:headEnd/>
              <a:tailEnd/>
            </a:ln>
            <a:effectLst/>
          </p:spPr>
          <p:txBody>
            <a:bodyPr lIns="90000" tIns="46800" rIns="90000" bIns="46800"/>
            <a:lstStyle/>
            <a:p>
              <a:pPr eaLnBrk="0" hangingPunct="0"/>
              <a:r>
                <a:rPr kumimoji="0" lang="zh-CN" altLang="en-US" sz="1400" b="1" dirty="0">
                  <a:latin typeface="Arial" pitchFamily="34" charset="0"/>
                  <a:ea typeface="楷体_GB2312" pitchFamily="49" charset="-122"/>
                </a:rPr>
                <a:t>实现按订单进行成本核算和分析</a:t>
              </a:r>
            </a:p>
          </p:txBody>
        </p:sp>
        <p:grpSp>
          <p:nvGrpSpPr>
            <p:cNvPr id="2" name="Group 233"/>
            <p:cNvGrpSpPr>
              <a:grpSpLocks/>
            </p:cNvGrpSpPr>
            <p:nvPr/>
          </p:nvGrpSpPr>
          <p:grpSpPr bwMode="auto">
            <a:xfrm>
              <a:off x="680104" y="1619250"/>
              <a:ext cx="1600200" cy="712788"/>
              <a:chOff x="248" y="780"/>
              <a:chExt cx="1271" cy="449"/>
            </a:xfrm>
          </p:grpSpPr>
          <p:sp>
            <p:nvSpPr>
              <p:cNvPr id="56554" name="Rectangle 234"/>
              <p:cNvSpPr>
                <a:spLocks noChangeArrowheads="1"/>
              </p:cNvSpPr>
              <p:nvPr/>
            </p:nvSpPr>
            <p:spPr bwMode="auto">
              <a:xfrm>
                <a:off x="452" y="780"/>
                <a:ext cx="864" cy="449"/>
              </a:xfrm>
              <a:prstGeom prst="rect">
                <a:avLst/>
              </a:prstGeom>
              <a:noFill/>
              <a:ln w="9525">
                <a:noFill/>
                <a:miter lim="800000"/>
                <a:headEnd/>
                <a:tailEnd/>
              </a:ln>
              <a:effectLst/>
            </p:spPr>
            <p:txBody>
              <a:bodyPr wrap="none" anchor="ctr"/>
              <a:lstStyle/>
              <a:p>
                <a:pPr algn="ctr"/>
                <a:r>
                  <a:rPr kumimoji="0" lang="zh-CN" altLang="en-US" sz="1400" b="1" dirty="0">
                    <a:latin typeface="Arial" pitchFamily="34" charset="0"/>
                    <a:ea typeface="楷体_GB2312" pitchFamily="49" charset="-122"/>
                  </a:rPr>
                  <a:t>配置</a:t>
                </a:r>
              </a:p>
            </p:txBody>
          </p:sp>
          <p:sp>
            <p:nvSpPr>
              <p:cNvPr id="56555" name="Freeform 235"/>
              <p:cNvSpPr>
                <a:spLocks/>
              </p:cNvSpPr>
              <p:nvPr/>
            </p:nvSpPr>
            <p:spPr bwMode="auto">
              <a:xfrm>
                <a:off x="248" y="866"/>
                <a:ext cx="1271" cy="320"/>
              </a:xfrm>
              <a:custGeom>
                <a:avLst/>
                <a:gdLst/>
                <a:ahLst/>
                <a:cxnLst>
                  <a:cxn ang="0">
                    <a:pos x="1271" y="0"/>
                  </a:cxn>
                  <a:cxn ang="0">
                    <a:pos x="1270" y="236"/>
                  </a:cxn>
                  <a:cxn ang="0">
                    <a:pos x="630" y="383"/>
                  </a:cxn>
                  <a:cxn ang="0">
                    <a:pos x="0" y="236"/>
                  </a:cxn>
                </a:cxnLst>
                <a:rect l="0" t="0" r="r" b="b"/>
                <a:pathLst>
                  <a:path w="1271" h="383">
                    <a:moveTo>
                      <a:pt x="1271" y="0"/>
                    </a:moveTo>
                    <a:lnTo>
                      <a:pt x="1270" y="236"/>
                    </a:lnTo>
                    <a:lnTo>
                      <a:pt x="630" y="383"/>
                    </a:lnTo>
                    <a:lnTo>
                      <a:pt x="0" y="236"/>
                    </a:lnTo>
                  </a:path>
                </a:pathLst>
              </a:custGeom>
              <a:noFill/>
              <a:ln w="22225" cap="flat" cmpd="sng">
                <a:solidFill>
                  <a:srgbClr val="0029AE"/>
                </a:solidFill>
                <a:prstDash val="solid"/>
                <a:round/>
                <a:headEnd/>
                <a:tailEnd/>
              </a:ln>
              <a:effectLst/>
            </p:spPr>
            <p:txBody>
              <a:bodyPr wrap="square" lIns="0" tIns="0" rIns="0" bIns="0" anchor="ctr">
                <a:noAutofit/>
              </a:bodyPr>
              <a:lstStyle/>
              <a:p>
                <a:endParaRPr lang="zh-CN" altLang="en-US" sz="1400"/>
              </a:p>
            </p:txBody>
          </p:sp>
        </p:grpSp>
        <p:grpSp>
          <p:nvGrpSpPr>
            <p:cNvPr id="3" name="Group 236"/>
            <p:cNvGrpSpPr>
              <a:grpSpLocks/>
            </p:cNvGrpSpPr>
            <p:nvPr/>
          </p:nvGrpSpPr>
          <p:grpSpPr bwMode="auto">
            <a:xfrm>
              <a:off x="680104" y="2906712"/>
              <a:ext cx="1600200" cy="712788"/>
              <a:chOff x="248" y="727"/>
              <a:chExt cx="1271" cy="449"/>
            </a:xfrm>
          </p:grpSpPr>
          <p:sp>
            <p:nvSpPr>
              <p:cNvPr id="56557" name="Rectangle 237"/>
              <p:cNvSpPr>
                <a:spLocks noChangeArrowheads="1"/>
              </p:cNvSpPr>
              <p:nvPr/>
            </p:nvSpPr>
            <p:spPr bwMode="auto">
              <a:xfrm>
                <a:off x="452" y="727"/>
                <a:ext cx="864" cy="449"/>
              </a:xfrm>
              <a:prstGeom prst="rect">
                <a:avLst/>
              </a:prstGeom>
              <a:noFill/>
              <a:ln w="9525">
                <a:noFill/>
                <a:miter lim="800000"/>
                <a:headEnd/>
                <a:tailEnd/>
              </a:ln>
              <a:effectLst/>
            </p:spPr>
            <p:txBody>
              <a:bodyPr wrap="none" anchor="ctr"/>
              <a:lstStyle/>
              <a:p>
                <a:pPr algn="ctr"/>
                <a:r>
                  <a:rPr kumimoji="0" lang="zh-CN" altLang="en-US" sz="1400" b="1" dirty="0">
                    <a:latin typeface="Arial" pitchFamily="34" charset="0"/>
                    <a:ea typeface="楷体_GB2312" pitchFamily="49" charset="-122"/>
                  </a:rPr>
                  <a:t>计划</a:t>
                </a:r>
              </a:p>
            </p:txBody>
          </p:sp>
          <p:sp>
            <p:nvSpPr>
              <p:cNvPr id="56558" name="Freeform 238"/>
              <p:cNvSpPr>
                <a:spLocks/>
              </p:cNvSpPr>
              <p:nvPr/>
            </p:nvSpPr>
            <p:spPr bwMode="auto">
              <a:xfrm>
                <a:off x="248" y="830"/>
                <a:ext cx="1271" cy="320"/>
              </a:xfrm>
              <a:custGeom>
                <a:avLst/>
                <a:gdLst/>
                <a:ahLst/>
                <a:cxnLst>
                  <a:cxn ang="0">
                    <a:pos x="1271" y="0"/>
                  </a:cxn>
                  <a:cxn ang="0">
                    <a:pos x="1270" y="236"/>
                  </a:cxn>
                  <a:cxn ang="0">
                    <a:pos x="630" y="383"/>
                  </a:cxn>
                  <a:cxn ang="0">
                    <a:pos x="0" y="236"/>
                  </a:cxn>
                </a:cxnLst>
                <a:rect l="0" t="0" r="r" b="b"/>
                <a:pathLst>
                  <a:path w="1271" h="383">
                    <a:moveTo>
                      <a:pt x="1271" y="0"/>
                    </a:moveTo>
                    <a:lnTo>
                      <a:pt x="1270" y="236"/>
                    </a:lnTo>
                    <a:lnTo>
                      <a:pt x="630" y="383"/>
                    </a:lnTo>
                    <a:lnTo>
                      <a:pt x="0" y="236"/>
                    </a:lnTo>
                  </a:path>
                </a:pathLst>
              </a:custGeom>
              <a:noFill/>
              <a:ln w="22225" cap="flat" cmpd="sng">
                <a:solidFill>
                  <a:srgbClr val="0029AE"/>
                </a:solidFill>
                <a:prstDash val="solid"/>
                <a:round/>
                <a:headEnd/>
                <a:tailEnd/>
              </a:ln>
              <a:effectLst/>
            </p:spPr>
            <p:txBody>
              <a:bodyPr wrap="square" lIns="0" tIns="0" rIns="0" bIns="0" anchor="ctr">
                <a:noAutofit/>
              </a:bodyPr>
              <a:lstStyle/>
              <a:p>
                <a:endParaRPr lang="zh-CN" altLang="en-US" sz="1400"/>
              </a:p>
            </p:txBody>
          </p:sp>
        </p:grpSp>
        <p:grpSp>
          <p:nvGrpSpPr>
            <p:cNvPr id="4" name="Group 239"/>
            <p:cNvGrpSpPr>
              <a:grpSpLocks/>
            </p:cNvGrpSpPr>
            <p:nvPr/>
          </p:nvGrpSpPr>
          <p:grpSpPr bwMode="auto">
            <a:xfrm>
              <a:off x="756304" y="3770314"/>
              <a:ext cx="1600200" cy="712787"/>
              <a:chOff x="248" y="454"/>
              <a:chExt cx="1271" cy="449"/>
            </a:xfrm>
          </p:grpSpPr>
          <p:sp>
            <p:nvSpPr>
              <p:cNvPr id="56560" name="Rectangle 240"/>
              <p:cNvSpPr>
                <a:spLocks noChangeArrowheads="1"/>
              </p:cNvSpPr>
              <p:nvPr/>
            </p:nvSpPr>
            <p:spPr bwMode="auto">
              <a:xfrm>
                <a:off x="481" y="454"/>
                <a:ext cx="864" cy="449"/>
              </a:xfrm>
              <a:prstGeom prst="rect">
                <a:avLst/>
              </a:prstGeom>
              <a:noFill/>
              <a:ln w="9525">
                <a:noFill/>
                <a:miter lim="800000"/>
                <a:headEnd/>
                <a:tailEnd/>
              </a:ln>
              <a:effectLst/>
            </p:spPr>
            <p:txBody>
              <a:bodyPr wrap="none" anchor="ctr"/>
              <a:lstStyle/>
              <a:p>
                <a:pPr algn="ctr"/>
                <a:r>
                  <a:rPr kumimoji="0" lang="zh-CN" altLang="en-US" sz="1400" b="1" dirty="0">
                    <a:latin typeface="Arial" pitchFamily="34" charset="0"/>
                    <a:ea typeface="楷体_GB2312" pitchFamily="49" charset="-122"/>
                  </a:rPr>
                  <a:t>制造</a:t>
                </a:r>
              </a:p>
            </p:txBody>
          </p:sp>
          <p:sp>
            <p:nvSpPr>
              <p:cNvPr id="56561" name="Freeform 241"/>
              <p:cNvSpPr>
                <a:spLocks/>
              </p:cNvSpPr>
              <p:nvPr/>
            </p:nvSpPr>
            <p:spPr bwMode="auto">
              <a:xfrm>
                <a:off x="248" y="557"/>
                <a:ext cx="1271" cy="320"/>
              </a:xfrm>
              <a:custGeom>
                <a:avLst/>
                <a:gdLst/>
                <a:ahLst/>
                <a:cxnLst>
                  <a:cxn ang="0">
                    <a:pos x="1271" y="0"/>
                  </a:cxn>
                  <a:cxn ang="0">
                    <a:pos x="1270" y="236"/>
                  </a:cxn>
                  <a:cxn ang="0">
                    <a:pos x="630" y="383"/>
                  </a:cxn>
                  <a:cxn ang="0">
                    <a:pos x="0" y="236"/>
                  </a:cxn>
                </a:cxnLst>
                <a:rect l="0" t="0" r="r" b="b"/>
                <a:pathLst>
                  <a:path w="1271" h="383">
                    <a:moveTo>
                      <a:pt x="1271" y="0"/>
                    </a:moveTo>
                    <a:lnTo>
                      <a:pt x="1270" y="236"/>
                    </a:lnTo>
                    <a:lnTo>
                      <a:pt x="630" y="383"/>
                    </a:lnTo>
                    <a:lnTo>
                      <a:pt x="0" y="236"/>
                    </a:lnTo>
                  </a:path>
                </a:pathLst>
              </a:custGeom>
              <a:noFill/>
              <a:ln w="22225" cap="flat" cmpd="sng">
                <a:solidFill>
                  <a:srgbClr val="0029AE"/>
                </a:solidFill>
                <a:prstDash val="solid"/>
                <a:round/>
                <a:headEnd/>
                <a:tailEnd/>
              </a:ln>
              <a:effectLst/>
            </p:spPr>
            <p:txBody>
              <a:bodyPr wrap="square" lIns="0" tIns="0" rIns="0" bIns="0" anchor="ctr">
                <a:noAutofit/>
              </a:bodyPr>
              <a:lstStyle/>
              <a:p>
                <a:endParaRPr lang="zh-CN" altLang="en-US" sz="1400"/>
              </a:p>
            </p:txBody>
          </p:sp>
        </p:grpSp>
        <p:grpSp>
          <p:nvGrpSpPr>
            <p:cNvPr id="5" name="Group 242"/>
            <p:cNvGrpSpPr>
              <a:grpSpLocks/>
            </p:cNvGrpSpPr>
            <p:nvPr/>
          </p:nvGrpSpPr>
          <p:grpSpPr bwMode="auto">
            <a:xfrm>
              <a:off x="756304" y="4730748"/>
              <a:ext cx="1600200" cy="712788"/>
              <a:chOff x="248" y="340"/>
              <a:chExt cx="1271" cy="449"/>
            </a:xfrm>
          </p:grpSpPr>
          <p:sp>
            <p:nvSpPr>
              <p:cNvPr id="56563" name="Rectangle 243"/>
              <p:cNvSpPr>
                <a:spLocks noChangeArrowheads="1"/>
              </p:cNvSpPr>
              <p:nvPr/>
            </p:nvSpPr>
            <p:spPr bwMode="auto">
              <a:xfrm>
                <a:off x="481" y="340"/>
                <a:ext cx="864" cy="449"/>
              </a:xfrm>
              <a:prstGeom prst="rect">
                <a:avLst/>
              </a:prstGeom>
              <a:noFill/>
              <a:ln w="9525">
                <a:noFill/>
                <a:miter lim="800000"/>
                <a:headEnd/>
                <a:tailEnd/>
              </a:ln>
              <a:effectLst/>
            </p:spPr>
            <p:txBody>
              <a:bodyPr wrap="none" anchor="ctr"/>
              <a:lstStyle/>
              <a:p>
                <a:pPr algn="ctr"/>
                <a:r>
                  <a:rPr kumimoji="0" lang="zh-CN" altLang="en-US" sz="1400" b="1" dirty="0">
                    <a:latin typeface="Arial" pitchFamily="34" charset="0"/>
                    <a:ea typeface="楷体_GB2312" pitchFamily="49" charset="-122"/>
                  </a:rPr>
                  <a:t>成本核算</a:t>
                </a:r>
              </a:p>
            </p:txBody>
          </p:sp>
          <p:sp>
            <p:nvSpPr>
              <p:cNvPr id="56564" name="Freeform 244"/>
              <p:cNvSpPr>
                <a:spLocks/>
              </p:cNvSpPr>
              <p:nvPr/>
            </p:nvSpPr>
            <p:spPr bwMode="auto">
              <a:xfrm>
                <a:off x="248" y="461"/>
                <a:ext cx="1271" cy="320"/>
              </a:xfrm>
              <a:custGeom>
                <a:avLst/>
                <a:gdLst/>
                <a:ahLst/>
                <a:cxnLst>
                  <a:cxn ang="0">
                    <a:pos x="1271" y="0"/>
                  </a:cxn>
                  <a:cxn ang="0">
                    <a:pos x="1270" y="236"/>
                  </a:cxn>
                  <a:cxn ang="0">
                    <a:pos x="630" y="383"/>
                  </a:cxn>
                  <a:cxn ang="0">
                    <a:pos x="0" y="236"/>
                  </a:cxn>
                </a:cxnLst>
                <a:rect l="0" t="0" r="r" b="b"/>
                <a:pathLst>
                  <a:path w="1271" h="383">
                    <a:moveTo>
                      <a:pt x="1271" y="0"/>
                    </a:moveTo>
                    <a:lnTo>
                      <a:pt x="1270" y="236"/>
                    </a:lnTo>
                    <a:lnTo>
                      <a:pt x="630" y="383"/>
                    </a:lnTo>
                    <a:lnTo>
                      <a:pt x="0" y="236"/>
                    </a:lnTo>
                  </a:path>
                </a:pathLst>
              </a:custGeom>
              <a:noFill/>
              <a:ln w="22225" cap="flat" cmpd="sng">
                <a:solidFill>
                  <a:srgbClr val="0029AE"/>
                </a:solidFill>
                <a:prstDash val="solid"/>
                <a:round/>
                <a:headEnd/>
                <a:tailEnd/>
              </a:ln>
              <a:effectLst/>
            </p:spPr>
            <p:txBody>
              <a:bodyPr wrap="square" lIns="0" tIns="0" rIns="0" bIns="0" anchor="ctr">
                <a:noAutofit/>
              </a:bodyPr>
              <a:lstStyle/>
              <a:p>
                <a:endParaRPr lang="zh-CN" altLang="en-US" sz="1400"/>
              </a:p>
            </p:txBody>
          </p:sp>
        </p:grpSp>
      </p:grpSp>
      <p:grpSp>
        <p:nvGrpSpPr>
          <p:cNvPr id="21" name="Group 153"/>
          <p:cNvGrpSpPr>
            <a:grpSpLocks/>
          </p:cNvGrpSpPr>
          <p:nvPr/>
        </p:nvGrpSpPr>
        <p:grpSpPr bwMode="auto">
          <a:xfrm>
            <a:off x="6857940" y="2667019"/>
            <a:ext cx="1447762" cy="1159298"/>
            <a:chOff x="580" y="3278"/>
            <a:chExt cx="497" cy="710"/>
          </a:xfrm>
        </p:grpSpPr>
        <p:grpSp>
          <p:nvGrpSpPr>
            <p:cNvPr id="22" name="Group 154"/>
            <p:cNvGrpSpPr>
              <a:grpSpLocks noChangeAspect="1"/>
            </p:cNvGrpSpPr>
            <p:nvPr/>
          </p:nvGrpSpPr>
          <p:grpSpPr bwMode="auto">
            <a:xfrm>
              <a:off x="595" y="3278"/>
              <a:ext cx="455" cy="475"/>
              <a:chOff x="103" y="695"/>
              <a:chExt cx="1262" cy="1994"/>
            </a:xfrm>
          </p:grpSpPr>
          <p:cxnSp>
            <p:nvCxnSpPr>
              <p:cNvPr id="24" name="AutoShape 155"/>
              <p:cNvCxnSpPr>
                <a:cxnSpLocks noChangeAspect="1" noChangeShapeType="1"/>
              </p:cNvCxnSpPr>
              <p:nvPr/>
            </p:nvCxnSpPr>
            <p:spPr bwMode="auto">
              <a:xfrm flipH="1">
                <a:off x="184" y="1334"/>
                <a:ext cx="554" cy="479"/>
              </a:xfrm>
              <a:prstGeom prst="straightConnector1">
                <a:avLst/>
              </a:prstGeom>
              <a:noFill/>
              <a:ln w="12700">
                <a:solidFill>
                  <a:srgbClr val="292929"/>
                </a:solidFill>
                <a:round/>
                <a:headEnd/>
                <a:tailEnd/>
              </a:ln>
              <a:effectLst/>
            </p:spPr>
          </p:cxnSp>
          <p:cxnSp>
            <p:nvCxnSpPr>
              <p:cNvPr id="25" name="AutoShape 156"/>
              <p:cNvCxnSpPr>
                <a:cxnSpLocks noChangeAspect="1" noChangeShapeType="1"/>
              </p:cNvCxnSpPr>
              <p:nvPr/>
            </p:nvCxnSpPr>
            <p:spPr bwMode="auto">
              <a:xfrm flipH="1">
                <a:off x="543" y="1334"/>
                <a:ext cx="195" cy="474"/>
              </a:xfrm>
              <a:prstGeom prst="straightConnector1">
                <a:avLst/>
              </a:prstGeom>
              <a:noFill/>
              <a:ln w="12700">
                <a:solidFill>
                  <a:srgbClr val="292929"/>
                </a:solidFill>
                <a:round/>
                <a:headEnd/>
                <a:tailEnd/>
              </a:ln>
              <a:effectLst/>
            </p:spPr>
          </p:cxnSp>
          <p:cxnSp>
            <p:nvCxnSpPr>
              <p:cNvPr id="26" name="AutoShape 157"/>
              <p:cNvCxnSpPr>
                <a:cxnSpLocks noChangeAspect="1" noChangeShapeType="1"/>
                <a:endCxn id="57" idx="1"/>
              </p:cNvCxnSpPr>
              <p:nvPr/>
            </p:nvCxnSpPr>
            <p:spPr bwMode="auto">
              <a:xfrm>
                <a:off x="738" y="1334"/>
                <a:ext cx="189" cy="545"/>
              </a:xfrm>
              <a:prstGeom prst="straightConnector1">
                <a:avLst/>
              </a:prstGeom>
              <a:noFill/>
              <a:ln w="12700">
                <a:solidFill>
                  <a:srgbClr val="292929"/>
                </a:solidFill>
                <a:round/>
                <a:headEnd/>
                <a:tailEnd/>
              </a:ln>
              <a:effectLst/>
            </p:spPr>
          </p:cxnSp>
          <p:cxnSp>
            <p:nvCxnSpPr>
              <p:cNvPr id="27" name="AutoShape 158"/>
              <p:cNvCxnSpPr>
                <a:cxnSpLocks noChangeAspect="1" noChangeShapeType="1"/>
              </p:cNvCxnSpPr>
              <p:nvPr/>
            </p:nvCxnSpPr>
            <p:spPr bwMode="auto">
              <a:xfrm>
                <a:off x="738" y="1334"/>
                <a:ext cx="526" cy="474"/>
              </a:xfrm>
              <a:prstGeom prst="straightConnector1">
                <a:avLst/>
              </a:prstGeom>
              <a:noFill/>
              <a:ln w="12700">
                <a:solidFill>
                  <a:srgbClr val="292929"/>
                </a:solidFill>
                <a:round/>
                <a:headEnd/>
                <a:tailEnd/>
              </a:ln>
              <a:effectLst/>
            </p:spPr>
          </p:cxnSp>
          <p:pic>
            <p:nvPicPr>
              <p:cNvPr id="28" name="Picture 159"/>
              <p:cNvPicPr>
                <a:picLocks noChangeAspect="1" noChangeArrowheads="1"/>
              </p:cNvPicPr>
              <p:nvPr/>
            </p:nvPicPr>
            <p:blipFill>
              <a:blip r:embed="rId2" cstate="print"/>
              <a:srcRect/>
              <a:stretch>
                <a:fillRect/>
              </a:stretch>
            </p:blipFill>
            <p:spPr bwMode="auto">
              <a:xfrm>
                <a:off x="565" y="1073"/>
                <a:ext cx="94" cy="142"/>
              </a:xfrm>
              <a:prstGeom prst="rect">
                <a:avLst/>
              </a:prstGeom>
              <a:noFill/>
              <a:ln w="12700">
                <a:noFill/>
                <a:miter lim="800000"/>
                <a:headEnd/>
                <a:tailEnd/>
              </a:ln>
              <a:effectLst/>
            </p:spPr>
          </p:pic>
          <p:pic>
            <p:nvPicPr>
              <p:cNvPr id="29" name="Picture 160"/>
              <p:cNvPicPr>
                <a:picLocks noChangeAspect="1" noChangeArrowheads="1"/>
              </p:cNvPicPr>
              <p:nvPr/>
            </p:nvPicPr>
            <p:blipFill>
              <a:blip r:embed="rId3" cstate="print"/>
              <a:srcRect/>
              <a:stretch>
                <a:fillRect/>
              </a:stretch>
            </p:blipFill>
            <p:spPr bwMode="auto">
              <a:xfrm>
                <a:off x="592" y="891"/>
                <a:ext cx="108" cy="183"/>
              </a:xfrm>
              <a:prstGeom prst="rect">
                <a:avLst/>
              </a:prstGeom>
              <a:noFill/>
              <a:ln w="12700">
                <a:noFill/>
                <a:miter lim="800000"/>
                <a:headEnd/>
                <a:tailEnd/>
              </a:ln>
              <a:effectLst/>
            </p:spPr>
          </p:pic>
          <p:pic>
            <p:nvPicPr>
              <p:cNvPr id="30" name="Picture 161"/>
              <p:cNvPicPr>
                <a:picLocks noChangeAspect="1" noChangeArrowheads="1"/>
              </p:cNvPicPr>
              <p:nvPr/>
            </p:nvPicPr>
            <p:blipFill>
              <a:blip r:embed="rId2" cstate="print"/>
              <a:srcRect/>
              <a:stretch>
                <a:fillRect/>
              </a:stretch>
            </p:blipFill>
            <p:spPr bwMode="auto">
              <a:xfrm>
                <a:off x="1271" y="1781"/>
                <a:ext cx="94" cy="143"/>
              </a:xfrm>
              <a:prstGeom prst="rect">
                <a:avLst/>
              </a:prstGeom>
              <a:noFill/>
              <a:ln w="12700">
                <a:noFill/>
                <a:miter lim="800000"/>
                <a:headEnd/>
                <a:tailEnd/>
              </a:ln>
              <a:effectLst/>
            </p:spPr>
          </p:pic>
          <p:pic>
            <p:nvPicPr>
              <p:cNvPr id="31" name="Picture 162"/>
              <p:cNvPicPr>
                <a:picLocks noChangeAspect="1" noChangeArrowheads="1"/>
              </p:cNvPicPr>
              <p:nvPr/>
            </p:nvPicPr>
            <p:blipFill>
              <a:blip r:embed="rId3" cstate="print"/>
              <a:srcRect/>
              <a:stretch>
                <a:fillRect/>
              </a:stretch>
            </p:blipFill>
            <p:spPr bwMode="auto">
              <a:xfrm>
                <a:off x="1203" y="1600"/>
                <a:ext cx="109" cy="182"/>
              </a:xfrm>
              <a:prstGeom prst="rect">
                <a:avLst/>
              </a:prstGeom>
              <a:noFill/>
              <a:ln w="12700">
                <a:noFill/>
                <a:miter lim="800000"/>
                <a:headEnd/>
                <a:tailEnd/>
              </a:ln>
              <a:effectLst/>
            </p:spPr>
          </p:pic>
          <p:pic>
            <p:nvPicPr>
              <p:cNvPr id="32" name="Picture 163"/>
              <p:cNvPicPr>
                <a:picLocks noChangeAspect="1" noChangeArrowheads="1"/>
              </p:cNvPicPr>
              <p:nvPr/>
            </p:nvPicPr>
            <p:blipFill>
              <a:blip r:embed="rId4" cstate="print"/>
              <a:srcRect/>
              <a:stretch>
                <a:fillRect/>
              </a:stretch>
            </p:blipFill>
            <p:spPr bwMode="auto">
              <a:xfrm>
                <a:off x="853" y="1678"/>
                <a:ext cx="94" cy="151"/>
              </a:xfrm>
              <a:prstGeom prst="rect">
                <a:avLst/>
              </a:prstGeom>
              <a:noFill/>
              <a:ln w="12700">
                <a:noFill/>
                <a:miter lim="800000"/>
                <a:headEnd/>
                <a:tailEnd/>
              </a:ln>
              <a:effectLst/>
            </p:spPr>
          </p:pic>
          <p:pic>
            <p:nvPicPr>
              <p:cNvPr id="33" name="Picture 164"/>
              <p:cNvPicPr>
                <a:picLocks noChangeAspect="1" noChangeArrowheads="1"/>
              </p:cNvPicPr>
              <p:nvPr/>
            </p:nvPicPr>
            <p:blipFill>
              <a:blip r:embed="rId2" cstate="print"/>
              <a:srcRect/>
              <a:stretch>
                <a:fillRect/>
              </a:stretch>
            </p:blipFill>
            <p:spPr bwMode="auto">
              <a:xfrm>
                <a:off x="359" y="1781"/>
                <a:ext cx="95" cy="143"/>
              </a:xfrm>
              <a:prstGeom prst="rect">
                <a:avLst/>
              </a:prstGeom>
              <a:noFill/>
              <a:ln w="12700">
                <a:noFill/>
                <a:miter lim="800000"/>
                <a:headEnd/>
                <a:tailEnd/>
              </a:ln>
              <a:effectLst/>
            </p:spPr>
          </p:pic>
          <p:pic>
            <p:nvPicPr>
              <p:cNvPr id="34" name="Picture 165"/>
              <p:cNvPicPr>
                <a:picLocks noChangeAspect="1" noChangeArrowheads="1"/>
              </p:cNvPicPr>
              <p:nvPr/>
            </p:nvPicPr>
            <p:blipFill>
              <a:blip r:embed="rId3" cstate="print"/>
              <a:srcRect/>
              <a:stretch>
                <a:fillRect/>
              </a:stretch>
            </p:blipFill>
            <p:spPr bwMode="auto">
              <a:xfrm>
                <a:off x="400" y="1600"/>
                <a:ext cx="108" cy="182"/>
              </a:xfrm>
              <a:prstGeom prst="rect">
                <a:avLst/>
              </a:prstGeom>
              <a:noFill/>
              <a:ln w="12700">
                <a:noFill/>
                <a:miter lim="800000"/>
                <a:headEnd/>
                <a:tailEnd/>
              </a:ln>
              <a:effectLst/>
            </p:spPr>
          </p:pic>
          <p:cxnSp>
            <p:nvCxnSpPr>
              <p:cNvPr id="35" name="AutoShape 166"/>
              <p:cNvCxnSpPr>
                <a:cxnSpLocks noChangeAspect="1" noChangeShapeType="1"/>
              </p:cNvCxnSpPr>
              <p:nvPr/>
            </p:nvCxnSpPr>
            <p:spPr bwMode="auto">
              <a:xfrm flipH="1">
                <a:off x="779" y="2063"/>
                <a:ext cx="77" cy="288"/>
              </a:xfrm>
              <a:prstGeom prst="straightConnector1">
                <a:avLst/>
              </a:prstGeom>
              <a:noFill/>
              <a:ln w="12700">
                <a:solidFill>
                  <a:srgbClr val="292929"/>
                </a:solidFill>
                <a:round/>
                <a:headEnd/>
                <a:tailEnd/>
              </a:ln>
              <a:effectLst/>
            </p:spPr>
          </p:cxnSp>
          <p:cxnSp>
            <p:nvCxnSpPr>
              <p:cNvPr id="36" name="AutoShape 167"/>
              <p:cNvCxnSpPr>
                <a:cxnSpLocks noChangeAspect="1" noChangeShapeType="1"/>
              </p:cNvCxnSpPr>
              <p:nvPr/>
            </p:nvCxnSpPr>
            <p:spPr bwMode="auto">
              <a:xfrm>
                <a:off x="866" y="2080"/>
                <a:ext cx="135" cy="271"/>
              </a:xfrm>
              <a:prstGeom prst="straightConnector1">
                <a:avLst/>
              </a:prstGeom>
              <a:noFill/>
              <a:ln w="12700">
                <a:solidFill>
                  <a:srgbClr val="292929"/>
                </a:solidFill>
                <a:round/>
                <a:headEnd/>
                <a:tailEnd/>
              </a:ln>
              <a:effectLst/>
            </p:spPr>
          </p:cxnSp>
          <p:pic>
            <p:nvPicPr>
              <p:cNvPr id="37" name="Picture 168"/>
              <p:cNvPicPr>
                <a:picLocks noChangeAspect="1" noChangeArrowheads="1"/>
              </p:cNvPicPr>
              <p:nvPr/>
            </p:nvPicPr>
            <p:blipFill>
              <a:blip r:embed="rId2" cstate="print"/>
              <a:srcRect/>
              <a:stretch>
                <a:fillRect/>
              </a:stretch>
            </p:blipFill>
            <p:spPr bwMode="auto">
              <a:xfrm>
                <a:off x="1055" y="2351"/>
                <a:ext cx="95" cy="143"/>
              </a:xfrm>
              <a:prstGeom prst="rect">
                <a:avLst/>
              </a:prstGeom>
              <a:noFill/>
              <a:ln w="12700">
                <a:noFill/>
                <a:miter lim="800000"/>
                <a:headEnd/>
                <a:tailEnd/>
              </a:ln>
              <a:effectLst/>
            </p:spPr>
          </p:pic>
          <p:pic>
            <p:nvPicPr>
              <p:cNvPr id="38" name="Picture 169"/>
              <p:cNvPicPr>
                <a:picLocks noChangeAspect="1" noChangeArrowheads="1"/>
              </p:cNvPicPr>
              <p:nvPr/>
            </p:nvPicPr>
            <p:blipFill>
              <a:blip r:embed="rId3" cstate="print"/>
              <a:srcRect/>
              <a:stretch>
                <a:fillRect/>
              </a:stretch>
            </p:blipFill>
            <p:spPr bwMode="auto">
              <a:xfrm>
                <a:off x="988" y="2170"/>
                <a:ext cx="107" cy="182"/>
              </a:xfrm>
              <a:prstGeom prst="rect">
                <a:avLst/>
              </a:prstGeom>
              <a:noFill/>
              <a:ln w="12700">
                <a:noFill/>
                <a:miter lim="800000"/>
                <a:headEnd/>
                <a:tailEnd/>
              </a:ln>
              <a:effectLst/>
            </p:spPr>
          </p:pic>
          <p:pic>
            <p:nvPicPr>
              <p:cNvPr id="39" name="Picture 170"/>
              <p:cNvPicPr>
                <a:picLocks noChangeAspect="1" noChangeArrowheads="1"/>
              </p:cNvPicPr>
              <p:nvPr/>
            </p:nvPicPr>
            <p:blipFill>
              <a:blip r:embed="rId5" cstate="print"/>
              <a:srcRect/>
              <a:stretch>
                <a:fillRect/>
              </a:stretch>
            </p:blipFill>
            <p:spPr bwMode="auto">
              <a:xfrm>
                <a:off x="731" y="2351"/>
                <a:ext cx="95" cy="152"/>
              </a:xfrm>
              <a:prstGeom prst="rect">
                <a:avLst/>
              </a:prstGeom>
              <a:noFill/>
              <a:ln w="12700">
                <a:noFill/>
                <a:miter lim="800000"/>
                <a:headEnd/>
                <a:tailEnd/>
              </a:ln>
              <a:effectLst/>
            </p:spPr>
          </p:pic>
          <p:grpSp>
            <p:nvGrpSpPr>
              <p:cNvPr id="40" name="Group 171"/>
              <p:cNvGrpSpPr>
                <a:grpSpLocks noChangeAspect="1"/>
              </p:cNvGrpSpPr>
              <p:nvPr/>
            </p:nvGrpSpPr>
            <p:grpSpPr bwMode="auto">
              <a:xfrm>
                <a:off x="667" y="1081"/>
                <a:ext cx="150" cy="259"/>
                <a:chOff x="743" y="1173"/>
                <a:chExt cx="357" cy="307"/>
              </a:xfrm>
            </p:grpSpPr>
            <p:sp>
              <p:nvSpPr>
                <p:cNvPr id="62" name="Freeform 17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63" name="Freeform 17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sp>
            <p:nvSpPr>
              <p:cNvPr id="41" name="Rectangle 174"/>
              <p:cNvSpPr>
                <a:spLocks noChangeAspect="1" noChangeArrowheads="1"/>
              </p:cNvSpPr>
              <p:nvPr/>
            </p:nvSpPr>
            <p:spPr bwMode="auto">
              <a:xfrm>
                <a:off x="778" y="695"/>
                <a:ext cx="363" cy="839"/>
              </a:xfrm>
              <a:prstGeom prst="rect">
                <a:avLst/>
              </a:prstGeom>
              <a:noFill/>
              <a:ln w="12700">
                <a:noFill/>
                <a:miter lim="800000"/>
                <a:headEnd type="none" w="sm" len="sm"/>
                <a:tailEnd type="none" w="sm" len="sm"/>
              </a:ln>
              <a:effectLst/>
            </p:spPr>
            <p:txBody>
              <a:bodyPr wrap="none">
                <a:spAutoFit/>
              </a:bodyPr>
              <a:lstStyle/>
              <a:p>
                <a:pPr algn="ctr"/>
                <a:endParaRPr lang="en-GB" sz="1200" b="1" dirty="0">
                  <a:latin typeface="Arial" pitchFamily="34" charset="0"/>
                  <a:cs typeface="Times New Roman" pitchFamily="18" charset="0"/>
                </a:endParaRPr>
              </a:p>
            </p:txBody>
          </p:sp>
          <p:grpSp>
            <p:nvGrpSpPr>
              <p:cNvPr id="42" name="Group 175"/>
              <p:cNvGrpSpPr>
                <a:grpSpLocks noChangeAspect="1"/>
              </p:cNvGrpSpPr>
              <p:nvPr/>
            </p:nvGrpSpPr>
            <p:grpSpPr bwMode="auto">
              <a:xfrm>
                <a:off x="103" y="1808"/>
                <a:ext cx="149" cy="258"/>
                <a:chOff x="743" y="1173"/>
                <a:chExt cx="357" cy="307"/>
              </a:xfrm>
            </p:grpSpPr>
            <p:sp>
              <p:nvSpPr>
                <p:cNvPr id="60" name="Freeform 176"/>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61" name="Freeform 177"/>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43" name="Group 178"/>
              <p:cNvGrpSpPr>
                <a:grpSpLocks noChangeAspect="1"/>
              </p:cNvGrpSpPr>
              <p:nvPr/>
            </p:nvGrpSpPr>
            <p:grpSpPr bwMode="auto">
              <a:xfrm>
                <a:off x="468" y="1808"/>
                <a:ext cx="148" cy="258"/>
                <a:chOff x="743" y="1173"/>
                <a:chExt cx="357" cy="307"/>
              </a:xfrm>
            </p:grpSpPr>
            <p:sp>
              <p:nvSpPr>
                <p:cNvPr id="58" name="Freeform 179"/>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9" name="Freeform 180"/>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44" name="Group 181"/>
              <p:cNvGrpSpPr>
                <a:grpSpLocks noChangeAspect="1"/>
              </p:cNvGrpSpPr>
              <p:nvPr/>
            </p:nvGrpSpPr>
            <p:grpSpPr bwMode="auto">
              <a:xfrm>
                <a:off x="786" y="1808"/>
                <a:ext cx="148" cy="258"/>
                <a:chOff x="743" y="1173"/>
                <a:chExt cx="357" cy="307"/>
              </a:xfrm>
            </p:grpSpPr>
            <p:sp>
              <p:nvSpPr>
                <p:cNvPr id="56" name="Freeform 18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7" name="Freeform 18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45" name="Group 184"/>
              <p:cNvGrpSpPr>
                <a:grpSpLocks noChangeAspect="1"/>
              </p:cNvGrpSpPr>
              <p:nvPr/>
            </p:nvGrpSpPr>
            <p:grpSpPr bwMode="auto">
              <a:xfrm>
                <a:off x="677" y="2429"/>
                <a:ext cx="149" cy="260"/>
                <a:chOff x="743" y="1173"/>
                <a:chExt cx="357" cy="307"/>
              </a:xfrm>
            </p:grpSpPr>
            <p:sp>
              <p:nvSpPr>
                <p:cNvPr id="54" name="Freeform 185"/>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5" name="Freeform 186"/>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46" name="Group 187"/>
              <p:cNvGrpSpPr>
                <a:grpSpLocks noChangeAspect="1"/>
              </p:cNvGrpSpPr>
              <p:nvPr/>
            </p:nvGrpSpPr>
            <p:grpSpPr bwMode="auto">
              <a:xfrm>
                <a:off x="947" y="2403"/>
                <a:ext cx="148" cy="260"/>
                <a:chOff x="743" y="1173"/>
                <a:chExt cx="357" cy="307"/>
              </a:xfrm>
            </p:grpSpPr>
            <p:sp>
              <p:nvSpPr>
                <p:cNvPr id="52" name="Freeform 188"/>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3" name="Freeform 189"/>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47" name="Group 190"/>
              <p:cNvGrpSpPr>
                <a:grpSpLocks noChangeAspect="1"/>
              </p:cNvGrpSpPr>
              <p:nvPr/>
            </p:nvGrpSpPr>
            <p:grpSpPr bwMode="auto">
              <a:xfrm>
                <a:off x="1163" y="1808"/>
                <a:ext cx="149" cy="258"/>
                <a:chOff x="743" y="1173"/>
                <a:chExt cx="357" cy="307"/>
              </a:xfrm>
            </p:grpSpPr>
            <p:sp>
              <p:nvSpPr>
                <p:cNvPr id="50" name="Freeform 191"/>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51" name="Freeform 192"/>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pic>
            <p:nvPicPr>
              <p:cNvPr id="48" name="Picture 193"/>
              <p:cNvPicPr>
                <a:picLocks noChangeAspect="1" noChangeArrowheads="1"/>
              </p:cNvPicPr>
              <p:nvPr/>
            </p:nvPicPr>
            <p:blipFill>
              <a:blip r:embed="rId3" cstate="print"/>
              <a:srcRect/>
              <a:stretch>
                <a:fillRect/>
              </a:stretch>
            </p:blipFill>
            <p:spPr bwMode="auto">
              <a:xfrm>
                <a:off x="252" y="1911"/>
                <a:ext cx="107" cy="183"/>
              </a:xfrm>
              <a:prstGeom prst="rect">
                <a:avLst/>
              </a:prstGeom>
              <a:noFill/>
              <a:ln w="12700">
                <a:noFill/>
                <a:miter lim="800000"/>
                <a:headEnd/>
                <a:tailEnd/>
              </a:ln>
              <a:effectLst/>
            </p:spPr>
          </p:pic>
          <p:pic>
            <p:nvPicPr>
              <p:cNvPr id="49" name="Picture 194"/>
              <p:cNvPicPr>
                <a:picLocks noChangeAspect="1" noChangeArrowheads="1"/>
              </p:cNvPicPr>
              <p:nvPr/>
            </p:nvPicPr>
            <p:blipFill>
              <a:blip r:embed="rId2" cstate="print"/>
              <a:srcRect/>
              <a:stretch>
                <a:fillRect/>
              </a:stretch>
            </p:blipFill>
            <p:spPr bwMode="auto">
              <a:xfrm>
                <a:off x="184" y="1778"/>
                <a:ext cx="95" cy="143"/>
              </a:xfrm>
              <a:prstGeom prst="rect">
                <a:avLst/>
              </a:prstGeom>
              <a:noFill/>
              <a:ln w="12700">
                <a:noFill/>
                <a:miter lim="800000"/>
                <a:headEnd/>
                <a:tailEnd/>
              </a:ln>
              <a:effectLst/>
            </p:spPr>
          </p:pic>
        </p:grpSp>
        <p:sp>
          <p:nvSpPr>
            <p:cNvPr id="23" name="Text Box 195"/>
            <p:cNvSpPr txBox="1">
              <a:spLocks noChangeArrowheads="1"/>
            </p:cNvSpPr>
            <p:nvPr/>
          </p:nvSpPr>
          <p:spPr bwMode="auto">
            <a:xfrm>
              <a:off x="580" y="3800"/>
              <a:ext cx="497" cy="188"/>
            </a:xfrm>
            <a:prstGeom prst="rect">
              <a:avLst/>
            </a:prstGeom>
            <a:noFill/>
            <a:ln w="12700">
              <a:noFill/>
              <a:miter lim="800000"/>
              <a:headEnd/>
              <a:tailEnd/>
            </a:ln>
            <a:effectLst/>
          </p:spPr>
          <p:txBody>
            <a:bodyPr wrap="square">
              <a:spAutoFit/>
            </a:bodyPr>
            <a:lstStyle/>
            <a:p>
              <a:pPr algn="ctr"/>
              <a:r>
                <a:rPr lang="de-DE" sz="1400" b="1" dirty="0" smtClean="0">
                  <a:solidFill>
                    <a:srgbClr val="4D4D4D"/>
                  </a:solidFill>
                  <a:latin typeface="Arial" pitchFamily="34" charset="0"/>
                  <a:cs typeface="Times New Roman" pitchFamily="18" charset="0"/>
                </a:rPr>
                <a:t> </a:t>
              </a:r>
              <a:r>
                <a:rPr lang="zh-CN" altLang="en-US" sz="1400" b="1" dirty="0" smtClean="0">
                  <a:solidFill>
                    <a:srgbClr val="4D4D4D"/>
                  </a:solidFill>
                  <a:latin typeface="Arial" pitchFamily="34" charset="0"/>
                  <a:cs typeface="Times New Roman" pitchFamily="18" charset="0"/>
                </a:rPr>
                <a:t>标准</a:t>
              </a:r>
              <a:r>
                <a:rPr lang="en-US" altLang="zh-CN" sz="1400" b="1" dirty="0" smtClean="0">
                  <a:solidFill>
                    <a:srgbClr val="4D4D4D"/>
                  </a:solidFill>
                  <a:latin typeface="Arial" pitchFamily="34" charset="0"/>
                  <a:cs typeface="Times New Roman" pitchFamily="18" charset="0"/>
                </a:rPr>
                <a:t>BOM</a:t>
              </a:r>
              <a:endParaRPr lang="en-US" altLang="zh-CN" sz="1400" b="1" dirty="0">
                <a:solidFill>
                  <a:srgbClr val="4D4D4D"/>
                </a:solidFill>
                <a:latin typeface="Arial" pitchFamily="34" charset="0"/>
                <a:ea typeface="宋体" pitchFamily="2" charset="-122"/>
                <a:cs typeface="Times New Roman" pitchFamily="18" charset="0"/>
              </a:endParaRPr>
            </a:p>
          </p:txBody>
        </p:sp>
      </p:grpSp>
      <p:grpSp>
        <p:nvGrpSpPr>
          <p:cNvPr id="64" name="Group 153"/>
          <p:cNvGrpSpPr>
            <a:grpSpLocks/>
          </p:cNvGrpSpPr>
          <p:nvPr/>
        </p:nvGrpSpPr>
        <p:grpSpPr bwMode="auto">
          <a:xfrm>
            <a:off x="6857940" y="4189144"/>
            <a:ext cx="1525519" cy="1266795"/>
            <a:chOff x="580" y="3277"/>
            <a:chExt cx="497" cy="691"/>
          </a:xfrm>
        </p:grpSpPr>
        <p:grpSp>
          <p:nvGrpSpPr>
            <p:cNvPr id="65" name="Group 154"/>
            <p:cNvGrpSpPr>
              <a:grpSpLocks noChangeAspect="1"/>
            </p:cNvGrpSpPr>
            <p:nvPr/>
          </p:nvGrpSpPr>
          <p:grpSpPr bwMode="auto">
            <a:xfrm>
              <a:off x="595" y="3277"/>
              <a:ext cx="455" cy="475"/>
              <a:chOff x="103" y="695"/>
              <a:chExt cx="1262" cy="1994"/>
            </a:xfrm>
          </p:grpSpPr>
          <p:cxnSp>
            <p:nvCxnSpPr>
              <p:cNvPr id="67" name="AutoShape 155"/>
              <p:cNvCxnSpPr>
                <a:cxnSpLocks noChangeAspect="1" noChangeShapeType="1"/>
              </p:cNvCxnSpPr>
              <p:nvPr/>
            </p:nvCxnSpPr>
            <p:spPr bwMode="auto">
              <a:xfrm flipH="1">
                <a:off x="184" y="1334"/>
                <a:ext cx="554" cy="479"/>
              </a:xfrm>
              <a:prstGeom prst="straightConnector1">
                <a:avLst/>
              </a:prstGeom>
              <a:noFill/>
              <a:ln w="12700">
                <a:solidFill>
                  <a:srgbClr val="292929"/>
                </a:solidFill>
                <a:round/>
                <a:headEnd/>
                <a:tailEnd/>
              </a:ln>
              <a:effectLst/>
            </p:spPr>
          </p:cxnSp>
          <p:cxnSp>
            <p:nvCxnSpPr>
              <p:cNvPr id="68" name="AutoShape 156"/>
              <p:cNvCxnSpPr>
                <a:cxnSpLocks noChangeAspect="1" noChangeShapeType="1"/>
              </p:cNvCxnSpPr>
              <p:nvPr/>
            </p:nvCxnSpPr>
            <p:spPr bwMode="auto">
              <a:xfrm flipH="1">
                <a:off x="543" y="1334"/>
                <a:ext cx="195" cy="474"/>
              </a:xfrm>
              <a:prstGeom prst="straightConnector1">
                <a:avLst/>
              </a:prstGeom>
              <a:noFill/>
              <a:ln w="12700">
                <a:solidFill>
                  <a:srgbClr val="292929"/>
                </a:solidFill>
                <a:round/>
                <a:headEnd/>
                <a:tailEnd/>
              </a:ln>
              <a:effectLst/>
            </p:spPr>
          </p:cxnSp>
          <p:cxnSp>
            <p:nvCxnSpPr>
              <p:cNvPr id="69" name="AutoShape 157"/>
              <p:cNvCxnSpPr>
                <a:cxnSpLocks noChangeAspect="1" noChangeShapeType="1"/>
                <a:endCxn id="100" idx="1"/>
              </p:cNvCxnSpPr>
              <p:nvPr/>
            </p:nvCxnSpPr>
            <p:spPr bwMode="auto">
              <a:xfrm>
                <a:off x="738" y="1334"/>
                <a:ext cx="189" cy="545"/>
              </a:xfrm>
              <a:prstGeom prst="straightConnector1">
                <a:avLst/>
              </a:prstGeom>
              <a:noFill/>
              <a:ln w="12700">
                <a:solidFill>
                  <a:srgbClr val="292929"/>
                </a:solidFill>
                <a:round/>
                <a:headEnd/>
                <a:tailEnd/>
              </a:ln>
              <a:effectLst/>
            </p:spPr>
          </p:cxnSp>
          <p:cxnSp>
            <p:nvCxnSpPr>
              <p:cNvPr id="70" name="AutoShape 158"/>
              <p:cNvCxnSpPr>
                <a:cxnSpLocks noChangeAspect="1" noChangeShapeType="1"/>
              </p:cNvCxnSpPr>
              <p:nvPr/>
            </p:nvCxnSpPr>
            <p:spPr bwMode="auto">
              <a:xfrm>
                <a:off x="738" y="1334"/>
                <a:ext cx="526" cy="474"/>
              </a:xfrm>
              <a:prstGeom prst="straightConnector1">
                <a:avLst/>
              </a:prstGeom>
              <a:noFill/>
              <a:ln w="12700">
                <a:solidFill>
                  <a:srgbClr val="292929"/>
                </a:solidFill>
                <a:round/>
                <a:headEnd/>
                <a:tailEnd/>
              </a:ln>
              <a:effectLst/>
            </p:spPr>
          </p:cxnSp>
          <p:pic>
            <p:nvPicPr>
              <p:cNvPr id="71" name="Picture 159"/>
              <p:cNvPicPr>
                <a:picLocks noChangeAspect="1" noChangeArrowheads="1"/>
              </p:cNvPicPr>
              <p:nvPr/>
            </p:nvPicPr>
            <p:blipFill>
              <a:blip r:embed="rId6" cstate="print"/>
              <a:srcRect/>
              <a:stretch>
                <a:fillRect/>
              </a:stretch>
            </p:blipFill>
            <p:spPr bwMode="auto">
              <a:xfrm>
                <a:off x="565" y="1073"/>
                <a:ext cx="94" cy="142"/>
              </a:xfrm>
              <a:prstGeom prst="rect">
                <a:avLst/>
              </a:prstGeom>
              <a:noFill/>
              <a:ln w="12700">
                <a:noFill/>
                <a:miter lim="800000"/>
                <a:headEnd/>
                <a:tailEnd/>
              </a:ln>
              <a:effectLst/>
            </p:spPr>
          </p:pic>
          <p:pic>
            <p:nvPicPr>
              <p:cNvPr id="72" name="Picture 160"/>
              <p:cNvPicPr>
                <a:picLocks noChangeAspect="1" noChangeArrowheads="1"/>
              </p:cNvPicPr>
              <p:nvPr/>
            </p:nvPicPr>
            <p:blipFill>
              <a:blip r:embed="rId3" cstate="print"/>
              <a:srcRect/>
              <a:stretch>
                <a:fillRect/>
              </a:stretch>
            </p:blipFill>
            <p:spPr bwMode="auto">
              <a:xfrm>
                <a:off x="592" y="891"/>
                <a:ext cx="108" cy="183"/>
              </a:xfrm>
              <a:prstGeom prst="rect">
                <a:avLst/>
              </a:prstGeom>
              <a:noFill/>
              <a:ln w="12700">
                <a:noFill/>
                <a:miter lim="800000"/>
                <a:headEnd/>
                <a:tailEnd/>
              </a:ln>
              <a:effectLst/>
            </p:spPr>
          </p:pic>
          <p:pic>
            <p:nvPicPr>
              <p:cNvPr id="73" name="Picture 161"/>
              <p:cNvPicPr>
                <a:picLocks noChangeAspect="1" noChangeArrowheads="1"/>
              </p:cNvPicPr>
              <p:nvPr/>
            </p:nvPicPr>
            <p:blipFill>
              <a:blip r:embed="rId6" cstate="print"/>
              <a:srcRect/>
              <a:stretch>
                <a:fillRect/>
              </a:stretch>
            </p:blipFill>
            <p:spPr bwMode="auto">
              <a:xfrm>
                <a:off x="1271" y="1781"/>
                <a:ext cx="94" cy="143"/>
              </a:xfrm>
              <a:prstGeom prst="rect">
                <a:avLst/>
              </a:prstGeom>
              <a:noFill/>
              <a:ln w="12700">
                <a:noFill/>
                <a:miter lim="800000"/>
                <a:headEnd/>
                <a:tailEnd/>
              </a:ln>
              <a:effectLst/>
            </p:spPr>
          </p:pic>
          <p:pic>
            <p:nvPicPr>
              <p:cNvPr id="74" name="Picture 162"/>
              <p:cNvPicPr>
                <a:picLocks noChangeAspect="1" noChangeArrowheads="1"/>
              </p:cNvPicPr>
              <p:nvPr/>
            </p:nvPicPr>
            <p:blipFill>
              <a:blip r:embed="rId3" cstate="print"/>
              <a:srcRect/>
              <a:stretch>
                <a:fillRect/>
              </a:stretch>
            </p:blipFill>
            <p:spPr bwMode="auto">
              <a:xfrm>
                <a:off x="1203" y="1600"/>
                <a:ext cx="109" cy="182"/>
              </a:xfrm>
              <a:prstGeom prst="rect">
                <a:avLst/>
              </a:prstGeom>
              <a:noFill/>
              <a:ln w="12700">
                <a:noFill/>
                <a:miter lim="800000"/>
                <a:headEnd/>
                <a:tailEnd/>
              </a:ln>
              <a:effectLst/>
            </p:spPr>
          </p:pic>
          <p:pic>
            <p:nvPicPr>
              <p:cNvPr id="75" name="Picture 163"/>
              <p:cNvPicPr>
                <a:picLocks noChangeAspect="1" noChangeArrowheads="1"/>
              </p:cNvPicPr>
              <p:nvPr/>
            </p:nvPicPr>
            <p:blipFill>
              <a:blip r:embed="rId4" cstate="print"/>
              <a:srcRect/>
              <a:stretch>
                <a:fillRect/>
              </a:stretch>
            </p:blipFill>
            <p:spPr bwMode="auto">
              <a:xfrm>
                <a:off x="853" y="1678"/>
                <a:ext cx="94" cy="151"/>
              </a:xfrm>
              <a:prstGeom prst="rect">
                <a:avLst/>
              </a:prstGeom>
              <a:noFill/>
              <a:ln w="12700">
                <a:noFill/>
                <a:miter lim="800000"/>
                <a:headEnd/>
                <a:tailEnd/>
              </a:ln>
              <a:effectLst/>
            </p:spPr>
          </p:pic>
          <p:pic>
            <p:nvPicPr>
              <p:cNvPr id="76" name="Picture 164"/>
              <p:cNvPicPr>
                <a:picLocks noChangeAspect="1" noChangeArrowheads="1"/>
              </p:cNvPicPr>
              <p:nvPr/>
            </p:nvPicPr>
            <p:blipFill>
              <a:blip r:embed="rId6" cstate="print"/>
              <a:srcRect/>
              <a:stretch>
                <a:fillRect/>
              </a:stretch>
            </p:blipFill>
            <p:spPr bwMode="auto">
              <a:xfrm>
                <a:off x="359" y="1781"/>
                <a:ext cx="95" cy="143"/>
              </a:xfrm>
              <a:prstGeom prst="rect">
                <a:avLst/>
              </a:prstGeom>
              <a:noFill/>
              <a:ln w="12700">
                <a:noFill/>
                <a:miter lim="800000"/>
                <a:headEnd/>
                <a:tailEnd/>
              </a:ln>
              <a:effectLst/>
            </p:spPr>
          </p:pic>
          <p:pic>
            <p:nvPicPr>
              <p:cNvPr id="77" name="Picture 165"/>
              <p:cNvPicPr>
                <a:picLocks noChangeAspect="1" noChangeArrowheads="1"/>
              </p:cNvPicPr>
              <p:nvPr/>
            </p:nvPicPr>
            <p:blipFill>
              <a:blip r:embed="rId3" cstate="print"/>
              <a:srcRect/>
              <a:stretch>
                <a:fillRect/>
              </a:stretch>
            </p:blipFill>
            <p:spPr bwMode="auto">
              <a:xfrm>
                <a:off x="400" y="1600"/>
                <a:ext cx="108" cy="182"/>
              </a:xfrm>
              <a:prstGeom prst="rect">
                <a:avLst/>
              </a:prstGeom>
              <a:noFill/>
              <a:ln w="12700">
                <a:noFill/>
                <a:miter lim="800000"/>
                <a:headEnd/>
                <a:tailEnd/>
              </a:ln>
              <a:effectLst/>
            </p:spPr>
          </p:pic>
          <p:cxnSp>
            <p:nvCxnSpPr>
              <p:cNvPr id="78" name="AutoShape 166"/>
              <p:cNvCxnSpPr>
                <a:cxnSpLocks noChangeAspect="1" noChangeShapeType="1"/>
              </p:cNvCxnSpPr>
              <p:nvPr/>
            </p:nvCxnSpPr>
            <p:spPr bwMode="auto">
              <a:xfrm flipH="1">
                <a:off x="779" y="2063"/>
                <a:ext cx="77" cy="288"/>
              </a:xfrm>
              <a:prstGeom prst="straightConnector1">
                <a:avLst/>
              </a:prstGeom>
              <a:noFill/>
              <a:ln w="12700">
                <a:solidFill>
                  <a:srgbClr val="292929"/>
                </a:solidFill>
                <a:round/>
                <a:headEnd/>
                <a:tailEnd/>
              </a:ln>
              <a:effectLst/>
            </p:spPr>
          </p:cxnSp>
          <p:cxnSp>
            <p:nvCxnSpPr>
              <p:cNvPr id="79" name="AutoShape 167"/>
              <p:cNvCxnSpPr>
                <a:cxnSpLocks noChangeAspect="1" noChangeShapeType="1"/>
              </p:cNvCxnSpPr>
              <p:nvPr/>
            </p:nvCxnSpPr>
            <p:spPr bwMode="auto">
              <a:xfrm>
                <a:off x="866" y="2080"/>
                <a:ext cx="135" cy="271"/>
              </a:xfrm>
              <a:prstGeom prst="straightConnector1">
                <a:avLst/>
              </a:prstGeom>
              <a:noFill/>
              <a:ln w="12700">
                <a:solidFill>
                  <a:srgbClr val="292929"/>
                </a:solidFill>
                <a:round/>
                <a:headEnd/>
                <a:tailEnd/>
              </a:ln>
              <a:effectLst/>
            </p:spPr>
          </p:cxnSp>
          <p:pic>
            <p:nvPicPr>
              <p:cNvPr id="80" name="Picture 168"/>
              <p:cNvPicPr>
                <a:picLocks noChangeAspect="1" noChangeArrowheads="1"/>
              </p:cNvPicPr>
              <p:nvPr/>
            </p:nvPicPr>
            <p:blipFill>
              <a:blip r:embed="rId6" cstate="print"/>
              <a:srcRect/>
              <a:stretch>
                <a:fillRect/>
              </a:stretch>
            </p:blipFill>
            <p:spPr bwMode="auto">
              <a:xfrm>
                <a:off x="1055" y="2351"/>
                <a:ext cx="95" cy="143"/>
              </a:xfrm>
              <a:prstGeom prst="rect">
                <a:avLst/>
              </a:prstGeom>
              <a:noFill/>
              <a:ln w="12700">
                <a:noFill/>
                <a:miter lim="800000"/>
                <a:headEnd/>
                <a:tailEnd/>
              </a:ln>
              <a:effectLst/>
            </p:spPr>
          </p:pic>
          <p:pic>
            <p:nvPicPr>
              <p:cNvPr id="81" name="Picture 169"/>
              <p:cNvPicPr>
                <a:picLocks noChangeAspect="1" noChangeArrowheads="1"/>
              </p:cNvPicPr>
              <p:nvPr/>
            </p:nvPicPr>
            <p:blipFill>
              <a:blip r:embed="rId3" cstate="print"/>
              <a:srcRect/>
              <a:stretch>
                <a:fillRect/>
              </a:stretch>
            </p:blipFill>
            <p:spPr bwMode="auto">
              <a:xfrm>
                <a:off x="988" y="2170"/>
                <a:ext cx="107" cy="182"/>
              </a:xfrm>
              <a:prstGeom prst="rect">
                <a:avLst/>
              </a:prstGeom>
              <a:noFill/>
              <a:ln w="12700">
                <a:noFill/>
                <a:miter lim="800000"/>
                <a:headEnd/>
                <a:tailEnd/>
              </a:ln>
              <a:effectLst/>
            </p:spPr>
          </p:pic>
          <p:pic>
            <p:nvPicPr>
              <p:cNvPr id="82" name="Picture 170"/>
              <p:cNvPicPr>
                <a:picLocks noChangeAspect="1" noChangeArrowheads="1"/>
              </p:cNvPicPr>
              <p:nvPr/>
            </p:nvPicPr>
            <p:blipFill>
              <a:blip r:embed="rId5" cstate="print"/>
              <a:srcRect/>
              <a:stretch>
                <a:fillRect/>
              </a:stretch>
            </p:blipFill>
            <p:spPr bwMode="auto">
              <a:xfrm>
                <a:off x="731" y="2351"/>
                <a:ext cx="95" cy="152"/>
              </a:xfrm>
              <a:prstGeom prst="rect">
                <a:avLst/>
              </a:prstGeom>
              <a:noFill/>
              <a:ln w="12700">
                <a:noFill/>
                <a:miter lim="800000"/>
                <a:headEnd/>
                <a:tailEnd/>
              </a:ln>
              <a:effectLst/>
            </p:spPr>
          </p:pic>
          <p:grpSp>
            <p:nvGrpSpPr>
              <p:cNvPr id="83" name="Group 171"/>
              <p:cNvGrpSpPr>
                <a:grpSpLocks noChangeAspect="1"/>
              </p:cNvGrpSpPr>
              <p:nvPr/>
            </p:nvGrpSpPr>
            <p:grpSpPr bwMode="auto">
              <a:xfrm>
                <a:off x="667" y="1081"/>
                <a:ext cx="150" cy="259"/>
                <a:chOff x="743" y="1173"/>
                <a:chExt cx="357" cy="307"/>
              </a:xfrm>
            </p:grpSpPr>
            <p:sp>
              <p:nvSpPr>
                <p:cNvPr id="105" name="Freeform 17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106" name="Freeform 17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FFFF00"/>
                </a:solidFill>
                <a:ln w="12700" cap="rnd" cmpd="sng">
                  <a:solidFill>
                    <a:srgbClr val="FFFF00"/>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sp>
            <p:nvSpPr>
              <p:cNvPr id="84" name="Rectangle 174"/>
              <p:cNvSpPr>
                <a:spLocks noChangeAspect="1" noChangeArrowheads="1"/>
              </p:cNvSpPr>
              <p:nvPr/>
            </p:nvSpPr>
            <p:spPr bwMode="auto">
              <a:xfrm>
                <a:off x="778" y="695"/>
                <a:ext cx="363" cy="839"/>
              </a:xfrm>
              <a:prstGeom prst="rect">
                <a:avLst/>
              </a:prstGeom>
              <a:noFill/>
              <a:ln w="12700">
                <a:noFill/>
                <a:miter lim="800000"/>
                <a:headEnd type="none" w="sm" len="sm"/>
                <a:tailEnd type="none" w="sm" len="sm"/>
              </a:ln>
              <a:effectLst/>
            </p:spPr>
            <p:txBody>
              <a:bodyPr wrap="none">
                <a:spAutoFit/>
              </a:bodyPr>
              <a:lstStyle/>
              <a:p>
                <a:pPr algn="ctr"/>
                <a:endParaRPr lang="en-GB" sz="1200" b="1" dirty="0">
                  <a:latin typeface="Arial" pitchFamily="34" charset="0"/>
                  <a:cs typeface="Times New Roman" pitchFamily="18" charset="0"/>
                </a:endParaRPr>
              </a:p>
            </p:txBody>
          </p:sp>
          <p:grpSp>
            <p:nvGrpSpPr>
              <p:cNvPr id="85" name="Group 175"/>
              <p:cNvGrpSpPr>
                <a:grpSpLocks noChangeAspect="1"/>
              </p:cNvGrpSpPr>
              <p:nvPr/>
            </p:nvGrpSpPr>
            <p:grpSpPr bwMode="auto">
              <a:xfrm>
                <a:off x="103" y="1808"/>
                <a:ext cx="149" cy="258"/>
                <a:chOff x="743" y="1173"/>
                <a:chExt cx="357" cy="307"/>
              </a:xfrm>
            </p:grpSpPr>
            <p:sp>
              <p:nvSpPr>
                <p:cNvPr id="103" name="Freeform 176"/>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104" name="Freeform 177"/>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6" name="Group 178"/>
              <p:cNvGrpSpPr>
                <a:grpSpLocks noChangeAspect="1"/>
              </p:cNvGrpSpPr>
              <p:nvPr/>
            </p:nvGrpSpPr>
            <p:grpSpPr bwMode="auto">
              <a:xfrm>
                <a:off x="468" y="1808"/>
                <a:ext cx="148" cy="258"/>
                <a:chOff x="743" y="1173"/>
                <a:chExt cx="357" cy="307"/>
              </a:xfrm>
            </p:grpSpPr>
            <p:sp>
              <p:nvSpPr>
                <p:cNvPr id="101" name="Freeform 179"/>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102" name="Freeform 180"/>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7" name="Group 181"/>
              <p:cNvGrpSpPr>
                <a:grpSpLocks noChangeAspect="1"/>
              </p:cNvGrpSpPr>
              <p:nvPr/>
            </p:nvGrpSpPr>
            <p:grpSpPr bwMode="auto">
              <a:xfrm>
                <a:off x="786" y="1808"/>
                <a:ext cx="148" cy="258"/>
                <a:chOff x="743" y="1173"/>
                <a:chExt cx="357" cy="307"/>
              </a:xfrm>
            </p:grpSpPr>
            <p:sp>
              <p:nvSpPr>
                <p:cNvPr id="99" name="Freeform 182"/>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100" name="Freeform 183"/>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8" name="Group 184"/>
              <p:cNvGrpSpPr>
                <a:grpSpLocks noChangeAspect="1"/>
              </p:cNvGrpSpPr>
              <p:nvPr/>
            </p:nvGrpSpPr>
            <p:grpSpPr bwMode="auto">
              <a:xfrm>
                <a:off x="677" y="2429"/>
                <a:ext cx="149" cy="260"/>
                <a:chOff x="743" y="1173"/>
                <a:chExt cx="357" cy="307"/>
              </a:xfrm>
            </p:grpSpPr>
            <p:sp>
              <p:nvSpPr>
                <p:cNvPr id="97" name="Freeform 185"/>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8" name="Freeform 186"/>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466A97"/>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89" name="Group 187"/>
              <p:cNvGrpSpPr>
                <a:grpSpLocks noChangeAspect="1"/>
              </p:cNvGrpSpPr>
              <p:nvPr/>
            </p:nvGrpSpPr>
            <p:grpSpPr bwMode="auto">
              <a:xfrm>
                <a:off x="947" y="2403"/>
                <a:ext cx="148" cy="260"/>
                <a:chOff x="743" y="1173"/>
                <a:chExt cx="357" cy="307"/>
              </a:xfrm>
            </p:grpSpPr>
            <p:sp>
              <p:nvSpPr>
                <p:cNvPr id="95" name="Freeform 188"/>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6" name="Freeform 189"/>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FFFF00"/>
                </a:solidFill>
                <a:ln w="12700" cap="rnd" cmpd="sng">
                  <a:solidFill>
                    <a:srgbClr val="FFFF00"/>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grpSp>
            <p:nvGrpSpPr>
              <p:cNvPr id="90" name="Group 190"/>
              <p:cNvGrpSpPr>
                <a:grpSpLocks noChangeAspect="1"/>
              </p:cNvGrpSpPr>
              <p:nvPr/>
            </p:nvGrpSpPr>
            <p:grpSpPr bwMode="auto">
              <a:xfrm>
                <a:off x="1163" y="1808"/>
                <a:ext cx="149" cy="258"/>
                <a:chOff x="743" y="1173"/>
                <a:chExt cx="357" cy="307"/>
              </a:xfrm>
            </p:grpSpPr>
            <p:sp>
              <p:nvSpPr>
                <p:cNvPr id="93" name="Freeform 191"/>
                <p:cNvSpPr>
                  <a:spLocks noChangeAspect="1"/>
                </p:cNvSpPr>
                <p:nvPr/>
              </p:nvSpPr>
              <p:spPr bwMode="auto">
                <a:xfrm>
                  <a:off x="743" y="1173"/>
                  <a:ext cx="312" cy="307"/>
                </a:xfrm>
                <a:custGeom>
                  <a:avLst/>
                  <a:gdLst/>
                  <a:ahLst/>
                  <a:cxnLst>
                    <a:cxn ang="0">
                      <a:pos x="94" y="0"/>
                    </a:cxn>
                    <a:cxn ang="0">
                      <a:pos x="386" y="0"/>
                    </a:cxn>
                    <a:cxn ang="0">
                      <a:pos x="472" y="95"/>
                    </a:cxn>
                    <a:cxn ang="0">
                      <a:pos x="898" y="95"/>
                    </a:cxn>
                    <a:cxn ang="0">
                      <a:pos x="948" y="149"/>
                    </a:cxn>
                    <a:cxn ang="0">
                      <a:pos x="948" y="630"/>
                    </a:cxn>
                    <a:cxn ang="0">
                      <a:pos x="0" y="630"/>
                    </a:cxn>
                    <a:cxn ang="0">
                      <a:pos x="0" y="135"/>
                    </a:cxn>
                    <a:cxn ang="0">
                      <a:pos x="94" y="0"/>
                    </a:cxn>
                  </a:cxnLst>
                  <a:rect l="0" t="0" r="r" b="b"/>
                  <a:pathLst>
                    <a:path w="949" h="631">
                      <a:moveTo>
                        <a:pt x="94" y="0"/>
                      </a:moveTo>
                      <a:lnTo>
                        <a:pt x="386" y="0"/>
                      </a:lnTo>
                      <a:lnTo>
                        <a:pt x="472" y="95"/>
                      </a:lnTo>
                      <a:lnTo>
                        <a:pt x="898" y="95"/>
                      </a:lnTo>
                      <a:lnTo>
                        <a:pt x="948" y="149"/>
                      </a:lnTo>
                      <a:lnTo>
                        <a:pt x="948" y="630"/>
                      </a:lnTo>
                      <a:lnTo>
                        <a:pt x="0" y="630"/>
                      </a:lnTo>
                      <a:lnTo>
                        <a:pt x="0" y="135"/>
                      </a:lnTo>
                      <a:lnTo>
                        <a:pt x="94" y="0"/>
                      </a:lnTo>
                    </a:path>
                  </a:pathLst>
                </a:custGeom>
                <a:solidFill>
                  <a:srgbClr val="466A97">
                    <a:alpha val="50000"/>
                  </a:srgbClr>
                </a:solidFill>
                <a:ln w="12700" cap="rnd" cmpd="sng">
                  <a:solidFill>
                    <a:schemeClr val="hlink"/>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sp>
              <p:nvSpPr>
                <p:cNvPr id="94" name="Freeform 192"/>
                <p:cNvSpPr>
                  <a:spLocks noChangeAspect="1"/>
                </p:cNvSpPr>
                <p:nvPr/>
              </p:nvSpPr>
              <p:spPr bwMode="auto">
                <a:xfrm>
                  <a:off x="755" y="1258"/>
                  <a:ext cx="345" cy="222"/>
                </a:xfrm>
                <a:custGeom>
                  <a:avLst/>
                  <a:gdLst/>
                  <a:ahLst/>
                  <a:cxnLst>
                    <a:cxn ang="0">
                      <a:pos x="100" y="0"/>
                    </a:cxn>
                    <a:cxn ang="0">
                      <a:pos x="1002" y="0"/>
                    </a:cxn>
                    <a:cxn ang="0">
                      <a:pos x="1049" y="57"/>
                    </a:cxn>
                    <a:cxn ang="0">
                      <a:pos x="942" y="455"/>
                    </a:cxn>
                    <a:cxn ang="0">
                      <a:pos x="0" y="455"/>
                    </a:cxn>
                    <a:cxn ang="0">
                      <a:pos x="100" y="0"/>
                    </a:cxn>
                  </a:cxnLst>
                  <a:rect l="0" t="0" r="r" b="b"/>
                  <a:pathLst>
                    <a:path w="1050" h="456">
                      <a:moveTo>
                        <a:pt x="100" y="0"/>
                      </a:moveTo>
                      <a:lnTo>
                        <a:pt x="1002" y="0"/>
                      </a:lnTo>
                      <a:lnTo>
                        <a:pt x="1049" y="57"/>
                      </a:lnTo>
                      <a:lnTo>
                        <a:pt x="942" y="455"/>
                      </a:lnTo>
                      <a:lnTo>
                        <a:pt x="0" y="455"/>
                      </a:lnTo>
                      <a:lnTo>
                        <a:pt x="100" y="0"/>
                      </a:lnTo>
                    </a:path>
                  </a:pathLst>
                </a:custGeom>
                <a:solidFill>
                  <a:srgbClr val="FFFF00"/>
                </a:solidFill>
                <a:ln w="12700" cap="rnd" cmpd="sng">
                  <a:solidFill>
                    <a:srgbClr val="FFFF00"/>
                  </a:solidFill>
                  <a:prstDash val="solid"/>
                  <a:round/>
                  <a:headEnd type="none" w="med" len="med"/>
                  <a:tailEnd type="none" w="med" len="med"/>
                </a:ln>
                <a:effectLst>
                  <a:outerShdw dist="35921" dir="2700000" algn="ctr" rotWithShape="0">
                    <a:schemeClr val="tx1">
                      <a:alpha val="50000"/>
                    </a:schemeClr>
                  </a:outerShdw>
                </a:effectLst>
              </p:spPr>
              <p:txBody>
                <a:bodyPr/>
                <a:lstStyle/>
                <a:p>
                  <a:endParaRPr lang="zh-CN" altLang="en-US"/>
                </a:p>
              </p:txBody>
            </p:sp>
          </p:grpSp>
          <p:pic>
            <p:nvPicPr>
              <p:cNvPr id="91" name="Picture 193"/>
              <p:cNvPicPr>
                <a:picLocks noChangeAspect="1" noChangeArrowheads="1"/>
              </p:cNvPicPr>
              <p:nvPr/>
            </p:nvPicPr>
            <p:blipFill>
              <a:blip r:embed="rId3" cstate="print"/>
              <a:srcRect/>
              <a:stretch>
                <a:fillRect/>
              </a:stretch>
            </p:blipFill>
            <p:spPr bwMode="auto">
              <a:xfrm>
                <a:off x="252" y="1911"/>
                <a:ext cx="107" cy="183"/>
              </a:xfrm>
              <a:prstGeom prst="rect">
                <a:avLst/>
              </a:prstGeom>
              <a:noFill/>
              <a:ln w="12700">
                <a:noFill/>
                <a:miter lim="800000"/>
                <a:headEnd/>
                <a:tailEnd/>
              </a:ln>
              <a:effectLst/>
            </p:spPr>
          </p:pic>
          <p:pic>
            <p:nvPicPr>
              <p:cNvPr id="92" name="Picture 194"/>
              <p:cNvPicPr>
                <a:picLocks noChangeAspect="1" noChangeArrowheads="1"/>
              </p:cNvPicPr>
              <p:nvPr/>
            </p:nvPicPr>
            <p:blipFill>
              <a:blip r:embed="rId6" cstate="print"/>
              <a:srcRect/>
              <a:stretch>
                <a:fillRect/>
              </a:stretch>
            </p:blipFill>
            <p:spPr bwMode="auto">
              <a:xfrm>
                <a:off x="184" y="1778"/>
                <a:ext cx="95" cy="143"/>
              </a:xfrm>
              <a:prstGeom prst="rect">
                <a:avLst/>
              </a:prstGeom>
              <a:noFill/>
              <a:ln w="12700">
                <a:noFill/>
                <a:miter lim="800000"/>
                <a:headEnd/>
                <a:tailEnd/>
              </a:ln>
              <a:effectLst/>
            </p:spPr>
          </p:pic>
        </p:grpSp>
        <p:sp>
          <p:nvSpPr>
            <p:cNvPr id="66" name="Text Box 195"/>
            <p:cNvSpPr txBox="1">
              <a:spLocks noChangeArrowheads="1"/>
            </p:cNvSpPr>
            <p:nvPr/>
          </p:nvSpPr>
          <p:spPr bwMode="auto">
            <a:xfrm>
              <a:off x="580" y="3800"/>
              <a:ext cx="497" cy="168"/>
            </a:xfrm>
            <a:prstGeom prst="rect">
              <a:avLst/>
            </a:prstGeom>
            <a:noFill/>
            <a:ln w="12700">
              <a:noFill/>
              <a:miter lim="800000"/>
              <a:headEnd/>
              <a:tailEnd/>
            </a:ln>
            <a:effectLst/>
          </p:spPr>
          <p:txBody>
            <a:bodyPr wrap="square">
              <a:spAutoFit/>
            </a:bodyPr>
            <a:lstStyle/>
            <a:p>
              <a:pPr algn="ctr"/>
              <a:r>
                <a:rPr lang="zh-CN" altLang="en-US" sz="1400" b="1" dirty="0" smtClean="0">
                  <a:solidFill>
                    <a:srgbClr val="4D4D4D"/>
                  </a:solidFill>
                  <a:latin typeface="Arial" pitchFamily="34" charset="0"/>
                  <a:cs typeface="Times New Roman" pitchFamily="18" charset="0"/>
                </a:rPr>
                <a:t>客户化</a:t>
              </a:r>
              <a:r>
                <a:rPr lang="en-US" altLang="zh-CN" sz="1400" b="1" dirty="0" smtClean="0">
                  <a:solidFill>
                    <a:srgbClr val="4D4D4D"/>
                  </a:solidFill>
                  <a:latin typeface="Arial" pitchFamily="34" charset="0"/>
                  <a:cs typeface="Times New Roman" pitchFamily="18" charset="0"/>
                </a:rPr>
                <a:t>BOM</a:t>
              </a:r>
              <a:endParaRPr lang="en-US" altLang="zh-CN" sz="1400" b="1" dirty="0">
                <a:solidFill>
                  <a:srgbClr val="4D4D4D"/>
                </a:solidFill>
                <a:latin typeface="Arial" pitchFamily="34" charset="0"/>
                <a:ea typeface="宋体" pitchFamily="2" charset="-122"/>
                <a:cs typeface="Times New Roman" pitchFamily="18" charset="0"/>
              </a:endParaRPr>
            </a:p>
          </p:txBody>
        </p:sp>
      </p:grpSp>
      <p:sp>
        <p:nvSpPr>
          <p:cNvPr id="107" name="下箭头 106"/>
          <p:cNvSpPr/>
          <p:nvPr/>
        </p:nvSpPr>
        <p:spPr>
          <a:xfrm>
            <a:off x="7391316" y="3810006"/>
            <a:ext cx="304802" cy="45720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08" name="Text Box 195"/>
          <p:cNvSpPr txBox="1">
            <a:spLocks noChangeArrowheads="1"/>
          </p:cNvSpPr>
          <p:nvPr/>
        </p:nvSpPr>
        <p:spPr bwMode="auto">
          <a:xfrm>
            <a:off x="7772400" y="3962400"/>
            <a:ext cx="1219200" cy="523220"/>
          </a:xfrm>
          <a:prstGeom prst="rect">
            <a:avLst/>
          </a:prstGeom>
          <a:noFill/>
          <a:ln w="12700">
            <a:noFill/>
            <a:miter lim="800000"/>
            <a:headEnd/>
            <a:tailEnd/>
          </a:ln>
          <a:effectLst/>
        </p:spPr>
        <p:txBody>
          <a:bodyPr wrap="square">
            <a:spAutoFit/>
          </a:bodyPr>
          <a:lstStyle/>
          <a:p>
            <a:pPr algn="ctr"/>
            <a:r>
              <a:rPr lang="zh-CN" altLang="en-US" sz="1400" b="1" dirty="0" smtClean="0">
                <a:solidFill>
                  <a:srgbClr val="4D4D4D"/>
                </a:solidFill>
                <a:latin typeface="Arial" pitchFamily="34" charset="0"/>
                <a:ea typeface="宋体" pitchFamily="2" charset="-122"/>
                <a:cs typeface="Times New Roman" pitchFamily="18" charset="0"/>
              </a:rPr>
              <a:t>按客户要求配置</a:t>
            </a:r>
            <a:endParaRPr lang="en-US" altLang="zh-CN" sz="1400" b="1" dirty="0">
              <a:solidFill>
                <a:srgbClr val="4D4D4D"/>
              </a:solidFill>
              <a:latin typeface="Arial" pitchFamily="34" charset="0"/>
              <a:ea typeface="宋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549"/>
                                        </p:tgtEl>
                                        <p:attrNameLst>
                                          <p:attrName>style.visibility</p:attrName>
                                        </p:attrNameLst>
                                      </p:cBhvr>
                                      <p:to>
                                        <p:strVal val="visible"/>
                                      </p:to>
                                    </p:set>
                                    <p:anim calcmode="lin" valueType="num">
                                      <p:cBhvr additive="base">
                                        <p:cTn id="7" dur="500" fill="hold"/>
                                        <p:tgtEl>
                                          <p:spTgt spid="56549"/>
                                        </p:tgtEl>
                                        <p:attrNameLst>
                                          <p:attrName>ppt_x</p:attrName>
                                        </p:attrNameLst>
                                      </p:cBhvr>
                                      <p:tavLst>
                                        <p:tav tm="0">
                                          <p:val>
                                            <p:strVal val="0-#ppt_w/2"/>
                                          </p:val>
                                        </p:tav>
                                        <p:tav tm="100000">
                                          <p:val>
                                            <p:strVal val="#ppt_x"/>
                                          </p:val>
                                        </p:tav>
                                      </p:tavLst>
                                    </p:anim>
                                    <p:anim calcmode="lin" valueType="num">
                                      <p:cBhvr additive="base">
                                        <p:cTn id="8" dur="500" fill="hold"/>
                                        <p:tgtEl>
                                          <p:spTgt spid="565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blinds(horizontal)">
                                      <p:cBhvr>
                                        <p:cTn id="17" dur="500"/>
                                        <p:tgtEl>
                                          <p:spTgt spid="108"/>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blinds(horizontal)">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49" grpId="0" autoUpdateAnimBg="0"/>
      <p:bldP spid="10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ChangeArrowheads="1"/>
          </p:cNvSpPr>
          <p:nvPr/>
        </p:nvSpPr>
        <p:spPr bwMode="auto">
          <a:xfrm>
            <a:off x="5148263" y="1268562"/>
            <a:ext cx="3455987" cy="576262"/>
          </a:xfrm>
          <a:prstGeom prst="rect">
            <a:avLst/>
          </a:prstGeom>
          <a:solidFill>
            <a:srgbClr val="000066"/>
          </a:solidFill>
          <a:ln w="9525" algn="ctr">
            <a:solidFill>
              <a:schemeClr val="tx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zh-CN" altLang="en-US" sz="2000" dirty="0" smtClean="0">
                <a:solidFill>
                  <a:schemeClr val="bg1"/>
                </a:solidFill>
                <a:latin typeface="华文新魏" pitchFamily="2" charset="-122"/>
                <a:ea typeface="华文新魏" pitchFamily="2" charset="-122"/>
              </a:rPr>
              <a:t>解决方案</a:t>
            </a:r>
            <a:endParaRPr lang="zh-CN" altLang="en-US" sz="2000" dirty="0">
              <a:solidFill>
                <a:schemeClr val="bg1"/>
              </a:solidFill>
              <a:latin typeface="华文新魏" pitchFamily="2" charset="-122"/>
              <a:ea typeface="华文新魏" pitchFamily="2" charset="-122"/>
            </a:endParaRPr>
          </a:p>
        </p:txBody>
      </p:sp>
      <p:sp>
        <p:nvSpPr>
          <p:cNvPr id="269316" name="Rectangle 4"/>
          <p:cNvSpPr>
            <a:spLocks noChangeArrowheads="1"/>
          </p:cNvSpPr>
          <p:nvPr/>
        </p:nvSpPr>
        <p:spPr bwMode="auto">
          <a:xfrm>
            <a:off x="5149850" y="5040086"/>
            <a:ext cx="2016125" cy="431800"/>
          </a:xfrm>
          <a:prstGeom prst="rect">
            <a:avLst/>
          </a:prstGeom>
          <a:solidFill>
            <a:srgbClr val="F6FCD4"/>
          </a:solidFill>
          <a:ln w="9525">
            <a:solidFill>
              <a:schemeClr val="tx1"/>
            </a:solidFill>
            <a:miter lim="800000"/>
            <a:headEnd/>
            <a:tailEnd/>
          </a:ln>
        </p:spPr>
        <p:txBody>
          <a:bodyPr wrap="none" anchor="ctr"/>
          <a:lstStyle/>
          <a:p>
            <a:pPr algn="ctr" eaLnBrk="0" hangingPunct="0"/>
            <a:r>
              <a:rPr lang="zh-CN" altLang="en-US" sz="1600">
                <a:latin typeface="FuturaA Bk BT"/>
                <a:ea typeface="华文新魏" pitchFamily="2" charset="-122"/>
              </a:rPr>
              <a:t>消除中间表、对照表</a:t>
            </a:r>
          </a:p>
        </p:txBody>
      </p:sp>
      <p:sp>
        <p:nvSpPr>
          <p:cNvPr id="269317" name="Line 5"/>
          <p:cNvSpPr>
            <a:spLocks noChangeShapeType="1"/>
          </p:cNvSpPr>
          <p:nvPr/>
        </p:nvSpPr>
        <p:spPr bwMode="auto">
          <a:xfrm flipH="1">
            <a:off x="4500563" y="2376714"/>
            <a:ext cx="647700" cy="0"/>
          </a:xfrm>
          <a:prstGeom prst="line">
            <a:avLst/>
          </a:prstGeom>
          <a:noFill/>
          <a:ln w="9525">
            <a:solidFill>
              <a:schemeClr val="hlink"/>
            </a:solidFill>
            <a:round/>
            <a:headEnd/>
            <a:tailEnd/>
          </a:ln>
        </p:spPr>
        <p:txBody>
          <a:bodyPr wrap="none" anchor="ctr"/>
          <a:lstStyle/>
          <a:p>
            <a:endParaRPr lang="zh-CN" altLang="en-US"/>
          </a:p>
        </p:txBody>
      </p:sp>
      <p:sp>
        <p:nvSpPr>
          <p:cNvPr id="269318" name="Line 6"/>
          <p:cNvSpPr>
            <a:spLocks noChangeShapeType="1"/>
          </p:cNvSpPr>
          <p:nvPr/>
        </p:nvSpPr>
        <p:spPr bwMode="auto">
          <a:xfrm flipH="1">
            <a:off x="4500563" y="2398713"/>
            <a:ext cx="0" cy="2844000"/>
          </a:xfrm>
          <a:prstGeom prst="line">
            <a:avLst/>
          </a:prstGeom>
          <a:noFill/>
          <a:ln w="9525">
            <a:solidFill>
              <a:schemeClr val="hlink"/>
            </a:solidFill>
            <a:round/>
            <a:headEnd/>
            <a:tailEnd/>
          </a:ln>
        </p:spPr>
        <p:txBody>
          <a:bodyPr wrap="none" anchor="ctr"/>
          <a:lstStyle/>
          <a:p>
            <a:endParaRPr lang="zh-CN" altLang="en-US"/>
          </a:p>
        </p:txBody>
      </p:sp>
      <p:sp>
        <p:nvSpPr>
          <p:cNvPr id="269319" name="Line 7"/>
          <p:cNvSpPr>
            <a:spLocks noChangeShapeType="1"/>
          </p:cNvSpPr>
          <p:nvPr/>
        </p:nvSpPr>
        <p:spPr bwMode="auto">
          <a:xfrm flipV="1">
            <a:off x="4500563" y="5255986"/>
            <a:ext cx="647700" cy="1588"/>
          </a:xfrm>
          <a:prstGeom prst="line">
            <a:avLst/>
          </a:prstGeom>
          <a:noFill/>
          <a:ln w="9525">
            <a:solidFill>
              <a:schemeClr val="hlink"/>
            </a:solidFill>
            <a:round/>
            <a:headEnd/>
            <a:tailEnd/>
          </a:ln>
        </p:spPr>
        <p:txBody>
          <a:bodyPr wrap="none" anchor="ctr"/>
          <a:lstStyle/>
          <a:p>
            <a:endParaRPr lang="zh-CN" altLang="en-US"/>
          </a:p>
        </p:txBody>
      </p:sp>
      <p:sp>
        <p:nvSpPr>
          <p:cNvPr id="269320" name="Rectangle 8"/>
          <p:cNvSpPr>
            <a:spLocks noChangeArrowheads="1"/>
          </p:cNvSpPr>
          <p:nvPr/>
        </p:nvSpPr>
        <p:spPr bwMode="auto">
          <a:xfrm>
            <a:off x="5149850" y="3962400"/>
            <a:ext cx="2016125" cy="863600"/>
          </a:xfrm>
          <a:prstGeom prst="rect">
            <a:avLst/>
          </a:prstGeom>
          <a:solidFill>
            <a:srgbClr val="F6FCD4"/>
          </a:solidFill>
          <a:ln w="9525">
            <a:solidFill>
              <a:schemeClr val="tx1"/>
            </a:solidFill>
            <a:miter lim="800000"/>
            <a:headEnd/>
            <a:tailEnd/>
          </a:ln>
        </p:spPr>
        <p:txBody>
          <a:bodyPr wrap="none" anchor="ctr"/>
          <a:lstStyle/>
          <a:p>
            <a:pPr eaLnBrk="0" hangingPunct="0"/>
            <a:r>
              <a:rPr lang="zh-CN" altLang="en-US" sz="1600">
                <a:latin typeface="FuturaA Bk BT"/>
                <a:ea typeface="华文新魏" pitchFamily="2" charset="-122"/>
              </a:rPr>
              <a:t>数据及时、准确；</a:t>
            </a:r>
          </a:p>
          <a:p>
            <a:pPr eaLnBrk="0" hangingPunct="0"/>
            <a:r>
              <a:rPr lang="zh-CN" altLang="en-US" sz="1600">
                <a:latin typeface="FuturaA Bk BT"/>
                <a:ea typeface="华文新魏" pitchFamily="2" charset="-122"/>
              </a:rPr>
              <a:t>澈底消除信息孤岛；</a:t>
            </a:r>
          </a:p>
          <a:p>
            <a:pPr eaLnBrk="0" hangingPunct="0"/>
            <a:r>
              <a:rPr lang="zh-CN" altLang="en-US" sz="1600">
                <a:latin typeface="FuturaA Bk BT"/>
                <a:ea typeface="华文新魏" pitchFamily="2" charset="-122"/>
              </a:rPr>
              <a:t>业务更清晰</a:t>
            </a:r>
            <a:endParaRPr lang="en-US" altLang="zh-CN" sz="1600" dirty="0">
              <a:latin typeface="FuturaA Bk BT"/>
              <a:ea typeface="华文新魏" pitchFamily="2" charset="-122"/>
            </a:endParaRPr>
          </a:p>
        </p:txBody>
      </p:sp>
      <p:sp>
        <p:nvSpPr>
          <p:cNvPr id="269321" name="Text Box 9"/>
          <p:cNvSpPr txBox="1">
            <a:spLocks noChangeArrowheads="1"/>
          </p:cNvSpPr>
          <p:nvPr/>
        </p:nvSpPr>
        <p:spPr bwMode="auto">
          <a:xfrm>
            <a:off x="5105853" y="1835150"/>
            <a:ext cx="3455988" cy="1920875"/>
          </a:xfrm>
          <a:prstGeom prst="rect">
            <a:avLst/>
          </a:prstGeom>
          <a:solidFill>
            <a:schemeClr val="bg1"/>
          </a:solidFill>
          <a:ln w="9525">
            <a:noFill/>
            <a:miter lim="800000"/>
            <a:headEnd/>
            <a:tailEnd/>
          </a:ln>
          <a:effectLst>
            <a:outerShdw dist="107763" dir="2700000" algn="ctr" rotWithShape="0">
              <a:schemeClr val="bg2">
                <a:alpha val="50000"/>
              </a:schemeClr>
            </a:outerShdw>
          </a:effectLst>
        </p:spPr>
        <p:txBody>
          <a:bodyPr>
            <a:spAutoFit/>
          </a:bodyPr>
          <a:lstStyle/>
          <a:p>
            <a:pPr eaLnBrk="0" hangingPunct="0">
              <a:defRPr/>
            </a:pPr>
            <a:r>
              <a:rPr lang="en-US" altLang="zh-CN" sz="2000" dirty="0">
                <a:latin typeface="华文新魏" pitchFamily="2" charset="-122"/>
                <a:ea typeface="华文新魏" pitchFamily="2" charset="-122"/>
              </a:rPr>
              <a:t>1</a:t>
            </a:r>
            <a:r>
              <a:rPr lang="zh-CN" altLang="en-US" sz="2000">
                <a:latin typeface="华文新魏" pitchFamily="2" charset="-122"/>
                <a:ea typeface="华文新魏" pitchFamily="2" charset="-122"/>
              </a:rPr>
              <a:t>）统一的编码体系；</a:t>
            </a:r>
          </a:p>
          <a:p>
            <a:pPr eaLnBrk="0" hangingPunct="0">
              <a:defRPr/>
            </a:pPr>
            <a:r>
              <a:rPr lang="en-US" altLang="zh-CN" sz="2000" dirty="0">
                <a:latin typeface="华文新魏" pitchFamily="2" charset="-122"/>
                <a:ea typeface="华文新魏" pitchFamily="2" charset="-122"/>
              </a:rPr>
              <a:t>2</a:t>
            </a:r>
            <a:r>
              <a:rPr lang="zh-CN" altLang="en-US" sz="2000">
                <a:latin typeface="华文新魏" pitchFamily="2" charset="-122"/>
                <a:ea typeface="华文新魏" pitchFamily="2" charset="-122"/>
              </a:rPr>
              <a:t>）</a:t>
            </a:r>
            <a:r>
              <a:rPr lang="en-US" altLang="zh-CN" sz="2000" dirty="0">
                <a:latin typeface="华文新魏" pitchFamily="2" charset="-122"/>
                <a:ea typeface="华文新魏" pitchFamily="2" charset="-122"/>
              </a:rPr>
              <a:t>PDM</a:t>
            </a:r>
            <a:r>
              <a:rPr lang="zh-CN" altLang="en-US" sz="2000">
                <a:latin typeface="华文新魏" pitchFamily="2" charset="-122"/>
                <a:ea typeface="华文新魏" pitchFamily="2" charset="-122"/>
              </a:rPr>
              <a:t>中建立设计物料库；</a:t>
            </a:r>
          </a:p>
          <a:p>
            <a:pPr eaLnBrk="0" hangingPunct="0">
              <a:defRPr/>
            </a:pPr>
            <a:r>
              <a:rPr lang="en-US" altLang="zh-CN" sz="2000" dirty="0">
                <a:latin typeface="华文新魏" pitchFamily="2" charset="-122"/>
                <a:ea typeface="华文新魏" pitchFamily="2" charset="-122"/>
              </a:rPr>
              <a:t>3</a:t>
            </a:r>
            <a:r>
              <a:rPr lang="zh-CN" altLang="en-US" sz="2000">
                <a:latin typeface="华文新魏" pitchFamily="2" charset="-122"/>
                <a:ea typeface="华文新魏" pitchFamily="2" charset="-122"/>
              </a:rPr>
              <a:t>）</a:t>
            </a:r>
            <a:r>
              <a:rPr lang="en-US" altLang="zh-CN" sz="2000" dirty="0">
                <a:latin typeface="华文新魏" pitchFamily="2" charset="-122"/>
                <a:ea typeface="华文新魏" pitchFamily="2" charset="-122"/>
              </a:rPr>
              <a:t>PDM</a:t>
            </a:r>
            <a:r>
              <a:rPr lang="zh-CN" altLang="en-US" sz="2000">
                <a:latin typeface="华文新魏" pitchFamily="2" charset="-122"/>
                <a:ea typeface="华文新魏" pitchFamily="2" charset="-122"/>
              </a:rPr>
              <a:t>设计物料库与</a:t>
            </a:r>
            <a:r>
              <a:rPr lang="en-US" altLang="zh-CN" sz="2000" dirty="0">
                <a:latin typeface="华文新魏" pitchFamily="2" charset="-122"/>
                <a:ea typeface="华文新魏" pitchFamily="2" charset="-122"/>
              </a:rPr>
              <a:t>ERP</a:t>
            </a:r>
            <a:r>
              <a:rPr lang="zh-CN" altLang="en-US" sz="2000">
                <a:latin typeface="华文新魏" pitchFamily="2" charset="-122"/>
                <a:ea typeface="华文新魏" pitchFamily="2" charset="-122"/>
              </a:rPr>
              <a:t>数据库级的互访（一致性）</a:t>
            </a:r>
          </a:p>
          <a:p>
            <a:pPr eaLnBrk="0" hangingPunct="0">
              <a:defRPr/>
            </a:pPr>
            <a:r>
              <a:rPr lang="en-US" altLang="zh-CN" sz="2000" dirty="0">
                <a:latin typeface="华文新魏" pitchFamily="2" charset="-122"/>
                <a:ea typeface="华文新魏" pitchFamily="2" charset="-122"/>
              </a:rPr>
              <a:t>4</a:t>
            </a:r>
            <a:r>
              <a:rPr lang="zh-CN" altLang="en-US" sz="2000">
                <a:latin typeface="华文新魏" pitchFamily="2" charset="-122"/>
                <a:ea typeface="华文新魏" pitchFamily="2" charset="-122"/>
              </a:rPr>
              <a:t>）</a:t>
            </a:r>
            <a:r>
              <a:rPr lang="en-US" altLang="zh-CN" sz="2000" dirty="0">
                <a:latin typeface="华文新魏" pitchFamily="2" charset="-122"/>
                <a:ea typeface="华文新魏" pitchFamily="2" charset="-122"/>
              </a:rPr>
              <a:t>BOM</a:t>
            </a:r>
            <a:r>
              <a:rPr lang="zh-CN" altLang="en-US" sz="2000">
                <a:latin typeface="华文新魏" pitchFamily="2" charset="-122"/>
                <a:ea typeface="华文新魏" pitchFamily="2" charset="-122"/>
              </a:rPr>
              <a:t>数据、工艺信息直接统过数据接口提供给</a:t>
            </a:r>
            <a:r>
              <a:rPr lang="en-US" altLang="zh-CN" sz="2000" dirty="0">
                <a:latin typeface="华文新魏" pitchFamily="2" charset="-122"/>
                <a:ea typeface="华文新魏" pitchFamily="2" charset="-122"/>
              </a:rPr>
              <a:t>ERP</a:t>
            </a:r>
            <a:endParaRPr lang="zh-CN" altLang="en-US" sz="2000">
              <a:latin typeface="华文新魏" pitchFamily="2" charset="-122"/>
              <a:ea typeface="华文新魏" pitchFamily="2" charset="-122"/>
            </a:endParaRPr>
          </a:p>
        </p:txBody>
      </p:sp>
      <p:sp>
        <p:nvSpPr>
          <p:cNvPr id="269322" name="Rectangle 10"/>
          <p:cNvSpPr>
            <a:spLocks noChangeArrowheads="1"/>
          </p:cNvSpPr>
          <p:nvPr/>
        </p:nvSpPr>
        <p:spPr bwMode="auto">
          <a:xfrm>
            <a:off x="5148263" y="1908175"/>
            <a:ext cx="3455987" cy="576263"/>
          </a:xfrm>
          <a:prstGeom prst="rect">
            <a:avLst/>
          </a:prstGeom>
          <a:solidFill>
            <a:schemeClr val="accent1">
              <a:alpha val="20000"/>
            </a:schemeClr>
          </a:solidFill>
          <a:ln w="9525">
            <a:solidFill>
              <a:srgbClr val="EAEAEA"/>
            </a:solidFill>
            <a:miter lim="800000"/>
            <a:headEnd/>
            <a:tailEnd/>
          </a:ln>
        </p:spPr>
        <p:txBody>
          <a:bodyPr wrap="none" anchor="ctr"/>
          <a:lstStyle/>
          <a:p>
            <a:endParaRPr lang="zh-CN" altLang="en-US">
              <a:solidFill>
                <a:srgbClr val="FFC000"/>
              </a:solidFill>
            </a:endParaRPr>
          </a:p>
        </p:txBody>
      </p:sp>
      <p:sp>
        <p:nvSpPr>
          <p:cNvPr id="269323" name="Rectangle 11"/>
          <p:cNvSpPr>
            <a:spLocks noChangeArrowheads="1"/>
          </p:cNvSpPr>
          <p:nvPr/>
        </p:nvSpPr>
        <p:spPr bwMode="auto">
          <a:xfrm>
            <a:off x="5148263" y="2482850"/>
            <a:ext cx="3455987" cy="1295400"/>
          </a:xfrm>
          <a:prstGeom prst="rect">
            <a:avLst/>
          </a:prstGeom>
          <a:solidFill>
            <a:schemeClr val="accent1">
              <a:alpha val="20000"/>
            </a:schemeClr>
          </a:solidFill>
          <a:ln w="9525">
            <a:solidFill>
              <a:srgbClr val="EAEAEA"/>
            </a:solidFill>
            <a:miter lim="800000"/>
            <a:headEnd/>
            <a:tailEnd/>
          </a:ln>
        </p:spPr>
        <p:txBody>
          <a:bodyPr wrap="none" anchor="ctr"/>
          <a:lstStyle/>
          <a:p>
            <a:endParaRPr lang="zh-CN" altLang="en-US"/>
          </a:p>
        </p:txBody>
      </p:sp>
      <p:sp>
        <p:nvSpPr>
          <p:cNvPr id="269324" name="Line 12"/>
          <p:cNvSpPr>
            <a:spLocks noChangeShapeType="1"/>
          </p:cNvSpPr>
          <p:nvPr/>
        </p:nvSpPr>
        <p:spPr bwMode="auto">
          <a:xfrm flipH="1">
            <a:off x="4716463" y="3348038"/>
            <a:ext cx="431800" cy="0"/>
          </a:xfrm>
          <a:prstGeom prst="line">
            <a:avLst/>
          </a:prstGeom>
          <a:noFill/>
          <a:ln w="9525">
            <a:solidFill>
              <a:schemeClr val="hlink"/>
            </a:solidFill>
            <a:round/>
            <a:headEnd/>
            <a:tailEnd/>
          </a:ln>
        </p:spPr>
        <p:txBody>
          <a:bodyPr wrap="none" anchor="ctr"/>
          <a:lstStyle/>
          <a:p>
            <a:endParaRPr lang="zh-CN" altLang="en-US"/>
          </a:p>
        </p:txBody>
      </p:sp>
      <p:sp>
        <p:nvSpPr>
          <p:cNvPr id="269325" name="Line 13"/>
          <p:cNvSpPr>
            <a:spLocks noChangeShapeType="1"/>
          </p:cNvSpPr>
          <p:nvPr/>
        </p:nvSpPr>
        <p:spPr bwMode="auto">
          <a:xfrm flipH="1">
            <a:off x="4716463" y="3348038"/>
            <a:ext cx="0" cy="1116000"/>
          </a:xfrm>
          <a:prstGeom prst="line">
            <a:avLst/>
          </a:prstGeom>
          <a:noFill/>
          <a:ln w="9525">
            <a:solidFill>
              <a:schemeClr val="hlink"/>
            </a:solidFill>
            <a:round/>
            <a:headEnd/>
            <a:tailEnd/>
          </a:ln>
        </p:spPr>
        <p:txBody>
          <a:bodyPr wrap="none" anchor="ctr"/>
          <a:lstStyle/>
          <a:p>
            <a:endParaRPr lang="zh-CN" altLang="en-US"/>
          </a:p>
        </p:txBody>
      </p:sp>
      <p:sp>
        <p:nvSpPr>
          <p:cNvPr id="269326" name="Line 14"/>
          <p:cNvSpPr>
            <a:spLocks noChangeShapeType="1"/>
          </p:cNvSpPr>
          <p:nvPr/>
        </p:nvSpPr>
        <p:spPr bwMode="auto">
          <a:xfrm flipV="1">
            <a:off x="4716463" y="4470400"/>
            <a:ext cx="431800" cy="1588"/>
          </a:xfrm>
          <a:prstGeom prst="line">
            <a:avLst/>
          </a:prstGeom>
          <a:noFill/>
          <a:ln w="9525">
            <a:solidFill>
              <a:schemeClr val="hlink"/>
            </a:solidFill>
            <a:round/>
            <a:headEnd/>
            <a:tailEnd/>
          </a:ln>
        </p:spPr>
        <p:txBody>
          <a:bodyPr wrap="none" anchor="ctr"/>
          <a:lstStyle/>
          <a:p>
            <a:endParaRPr lang="zh-CN" altLang="en-US"/>
          </a:p>
        </p:txBody>
      </p:sp>
      <p:pic>
        <p:nvPicPr>
          <p:cNvPr id="65551" name="Picture 15"/>
          <p:cNvPicPr>
            <a:picLocks noChangeAspect="1" noChangeArrowheads="1"/>
          </p:cNvPicPr>
          <p:nvPr/>
        </p:nvPicPr>
        <p:blipFill>
          <a:blip r:embed="rId3" cstate="print"/>
          <a:srcRect/>
          <a:stretch>
            <a:fillRect/>
          </a:stretch>
        </p:blipFill>
        <p:spPr bwMode="auto">
          <a:xfrm>
            <a:off x="7669213" y="4398963"/>
            <a:ext cx="927100" cy="936625"/>
          </a:xfrm>
          <a:prstGeom prst="rect">
            <a:avLst/>
          </a:prstGeom>
          <a:noFill/>
          <a:ln w="9525">
            <a:noFill/>
            <a:miter lim="800000"/>
            <a:headEnd/>
            <a:tailEnd/>
          </a:ln>
        </p:spPr>
      </p:pic>
      <p:sp>
        <p:nvSpPr>
          <p:cNvPr id="65552" name="AutoShape 16"/>
          <p:cNvSpPr>
            <a:spLocks noChangeArrowheads="1"/>
          </p:cNvSpPr>
          <p:nvPr/>
        </p:nvSpPr>
        <p:spPr bwMode="gray">
          <a:xfrm>
            <a:off x="785813" y="1909763"/>
            <a:ext cx="2913062" cy="3348037"/>
          </a:xfrm>
          <a:prstGeom prst="roundRect">
            <a:avLst>
              <a:gd name="adj" fmla="val 17509"/>
            </a:avLst>
          </a:prstGeom>
          <a:gradFill rotWithShape="1">
            <a:gsLst>
              <a:gs pos="0">
                <a:srgbClr val="4E91D4"/>
              </a:gs>
              <a:gs pos="100000">
                <a:srgbClr val="3477A4"/>
              </a:gs>
            </a:gsLst>
            <a:lin ang="2700000" scaled="1"/>
          </a:gradFill>
          <a:ln w="9525">
            <a:noFill/>
            <a:round/>
            <a:headEnd/>
            <a:tailEnd/>
          </a:ln>
        </p:spPr>
        <p:txBody>
          <a:bodyPr wrap="none" anchor="ctr"/>
          <a:lstStyle/>
          <a:p>
            <a:endParaRPr lang="zh-CN" altLang="en-US"/>
          </a:p>
        </p:txBody>
      </p:sp>
      <p:sp>
        <p:nvSpPr>
          <p:cNvPr id="269329" name="AutoShape 17"/>
          <p:cNvSpPr>
            <a:spLocks noChangeArrowheads="1"/>
          </p:cNvSpPr>
          <p:nvPr/>
        </p:nvSpPr>
        <p:spPr bwMode="gray">
          <a:xfrm>
            <a:off x="830263" y="2010002"/>
            <a:ext cx="2825750" cy="3171598"/>
          </a:xfrm>
          <a:prstGeom prst="roundRect">
            <a:avLst>
              <a:gd name="adj" fmla="val 16667"/>
            </a:avLst>
          </a:prstGeom>
          <a:solidFill>
            <a:schemeClr val="tx2">
              <a:lumMod val="20000"/>
              <a:lumOff val="80000"/>
            </a:schemeClr>
          </a:solidFill>
          <a:ln w="9525">
            <a:noFill/>
            <a:round/>
            <a:headEnd/>
            <a:tailEnd/>
          </a:ln>
          <a:effectLst/>
        </p:spPr>
        <p:txBody>
          <a:bodyPr wrap="none" anchor="ctr"/>
          <a:lstStyle/>
          <a:p>
            <a:pPr>
              <a:defRPr/>
            </a:pPr>
            <a:endParaRPr lang="zh-CN" altLang="en-US"/>
          </a:p>
        </p:txBody>
      </p:sp>
      <p:sp>
        <p:nvSpPr>
          <p:cNvPr id="269330" name="AutoShape 18"/>
          <p:cNvSpPr>
            <a:spLocks noChangeArrowheads="1"/>
          </p:cNvSpPr>
          <p:nvPr/>
        </p:nvSpPr>
        <p:spPr bwMode="gray">
          <a:xfrm>
            <a:off x="881743" y="4653136"/>
            <a:ext cx="2653680" cy="557494"/>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solidFill>
              <a:schemeClr val="bg1">
                <a:lumMod val="85000"/>
              </a:schemeClr>
            </a:solidFill>
            <a:round/>
            <a:headEnd/>
            <a:tailEnd/>
          </a:ln>
          <a:effectLst>
            <a:innerShdw blurRad="114300">
              <a:prstClr val="black"/>
            </a:innerShdw>
          </a:effectLst>
        </p:spPr>
        <p:txBody>
          <a:bodyPr wrap="none" anchor="ctr"/>
          <a:lstStyle/>
          <a:p>
            <a:pPr>
              <a:defRPr/>
            </a:pPr>
            <a:endParaRPr lang="zh-CN" altLang="en-US"/>
          </a:p>
        </p:txBody>
      </p:sp>
      <p:sp>
        <p:nvSpPr>
          <p:cNvPr id="269331" name="AutoShape 19"/>
          <p:cNvSpPr>
            <a:spLocks noChangeArrowheads="1"/>
          </p:cNvSpPr>
          <p:nvPr/>
        </p:nvSpPr>
        <p:spPr bwMode="gray">
          <a:xfrm rot="10800000">
            <a:off x="955644" y="1945298"/>
            <a:ext cx="2522284" cy="504056"/>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solidFill>
              <a:schemeClr val="bg1">
                <a:lumMod val="85000"/>
              </a:schemeClr>
            </a:solidFill>
            <a:round/>
            <a:headEnd/>
            <a:tailEnd/>
          </a:ln>
          <a:effectLst>
            <a:innerShdw blurRad="114300">
              <a:prstClr val="black"/>
            </a:innerShdw>
          </a:effectLst>
        </p:spPr>
        <p:txBody>
          <a:bodyPr wrap="none" anchor="ctr"/>
          <a:lstStyle/>
          <a:p>
            <a:pPr>
              <a:defRPr/>
            </a:pPr>
            <a:endParaRPr lang="zh-CN" altLang="en-US"/>
          </a:p>
        </p:txBody>
      </p:sp>
      <p:sp>
        <p:nvSpPr>
          <p:cNvPr id="269334" name="Text Box 22"/>
          <p:cNvSpPr txBox="1">
            <a:spLocks noChangeArrowheads="1"/>
          </p:cNvSpPr>
          <p:nvPr/>
        </p:nvSpPr>
        <p:spPr bwMode="gray">
          <a:xfrm>
            <a:off x="889000" y="2401789"/>
            <a:ext cx="2768600" cy="2308324"/>
          </a:xfrm>
          <a:prstGeom prst="rect">
            <a:avLst/>
          </a:prstGeom>
          <a:noFill/>
          <a:ln w="9525" algn="ctr">
            <a:noFill/>
            <a:miter lim="800000"/>
            <a:headEnd/>
            <a:tailEnd/>
          </a:ln>
          <a:effectLst/>
        </p:spPr>
        <p:txBody>
          <a:bodyPr wrap="square">
            <a:spAutoFit/>
          </a:bodyPr>
          <a:lstStyle/>
          <a:p>
            <a:pPr>
              <a:defRPr/>
            </a:pPr>
            <a:r>
              <a:rPr lang="en-US" altLang="zh-CN" sz="1600" b="1" dirty="0">
                <a:solidFill>
                  <a:schemeClr val="tx1">
                    <a:lumMod val="75000"/>
                    <a:lumOff val="25000"/>
                  </a:schemeClr>
                </a:solidFill>
              </a:rPr>
              <a:t>1</a:t>
            </a:r>
            <a:r>
              <a:rPr lang="zh-CN" altLang="en-US" sz="1600" b="1" dirty="0">
                <a:solidFill>
                  <a:schemeClr val="tx1">
                    <a:lumMod val="75000"/>
                    <a:lumOff val="25000"/>
                  </a:schemeClr>
                </a:solidFill>
              </a:rPr>
              <a:t>、文档级的集成</a:t>
            </a:r>
          </a:p>
          <a:p>
            <a:pPr>
              <a:defRPr/>
            </a:pPr>
            <a:r>
              <a:rPr lang="zh-CN" altLang="en-US" sz="1600" dirty="0">
                <a:solidFill>
                  <a:schemeClr val="tx1">
                    <a:lumMod val="75000"/>
                    <a:lumOff val="25000"/>
                  </a:schemeClr>
                </a:solidFill>
              </a:rPr>
              <a:t>      文档在系统中传递给</a:t>
            </a:r>
            <a:r>
              <a:rPr lang="en-US" altLang="zh-CN" sz="1600" dirty="0">
                <a:solidFill>
                  <a:schemeClr val="tx1">
                    <a:lumMod val="75000"/>
                    <a:lumOff val="25000"/>
                  </a:schemeClr>
                </a:solidFill>
              </a:rPr>
              <a:t>ERP</a:t>
            </a:r>
            <a:r>
              <a:rPr lang="zh-CN" altLang="en-US" sz="1600" dirty="0">
                <a:solidFill>
                  <a:schemeClr val="tx1">
                    <a:lumMod val="75000"/>
                    <a:lumOff val="25000"/>
                  </a:schemeClr>
                </a:solidFill>
              </a:rPr>
              <a:t>系统，需二次录入。</a:t>
            </a:r>
          </a:p>
          <a:p>
            <a:pPr>
              <a:defRPr/>
            </a:pPr>
            <a:r>
              <a:rPr lang="en-US" altLang="zh-CN" sz="1600" b="1" dirty="0">
                <a:solidFill>
                  <a:schemeClr val="tx1">
                    <a:lumMod val="75000"/>
                    <a:lumOff val="25000"/>
                  </a:schemeClr>
                </a:solidFill>
              </a:rPr>
              <a:t>2</a:t>
            </a:r>
            <a:r>
              <a:rPr lang="zh-CN" altLang="en-US" sz="1600" b="1" dirty="0">
                <a:solidFill>
                  <a:schemeClr val="tx1">
                    <a:lumMod val="75000"/>
                    <a:lumOff val="25000"/>
                  </a:schemeClr>
                </a:solidFill>
              </a:rPr>
              <a:t>、中间格式文件集成</a:t>
            </a:r>
          </a:p>
          <a:p>
            <a:pPr>
              <a:defRPr/>
            </a:pP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EXCEL</a:t>
            </a:r>
            <a:r>
              <a:rPr lang="zh-CN" altLang="en-US" sz="1600" b="1" dirty="0">
                <a:solidFill>
                  <a:schemeClr val="tx1">
                    <a:lumMod val="75000"/>
                    <a:lumOff val="25000"/>
                  </a:schemeClr>
                </a:solidFill>
              </a:rPr>
              <a:t>、</a:t>
            </a:r>
            <a:r>
              <a:rPr lang="en-US" altLang="zh-CN" sz="1600" b="1" dirty="0">
                <a:solidFill>
                  <a:schemeClr val="tx1">
                    <a:lumMod val="75000"/>
                    <a:lumOff val="25000"/>
                  </a:schemeClr>
                </a:solidFill>
              </a:rPr>
              <a:t>XML</a:t>
            </a:r>
            <a:r>
              <a:rPr lang="zh-CN" altLang="en-US" sz="1600" b="1" dirty="0">
                <a:solidFill>
                  <a:schemeClr val="tx1">
                    <a:lumMod val="75000"/>
                    <a:lumOff val="25000"/>
                  </a:schemeClr>
                </a:solidFill>
              </a:rPr>
              <a:t>）</a:t>
            </a:r>
          </a:p>
          <a:p>
            <a:pPr>
              <a:defRPr/>
            </a:pPr>
            <a:r>
              <a:rPr lang="zh-CN" altLang="en-US" sz="1600" dirty="0">
                <a:solidFill>
                  <a:schemeClr val="tx1">
                    <a:lumMod val="75000"/>
                    <a:lumOff val="25000"/>
                  </a:schemeClr>
                </a:solidFill>
              </a:rPr>
              <a:t>      </a:t>
            </a:r>
            <a:r>
              <a:rPr lang="en-US" altLang="zh-CN" sz="1600" dirty="0">
                <a:solidFill>
                  <a:schemeClr val="tx1">
                    <a:lumMod val="75000"/>
                    <a:lumOff val="25000"/>
                  </a:schemeClr>
                </a:solidFill>
              </a:rPr>
              <a:t>PDM</a:t>
            </a:r>
            <a:r>
              <a:rPr lang="zh-CN" altLang="en-US" sz="1600" dirty="0">
                <a:solidFill>
                  <a:schemeClr val="tx1">
                    <a:lumMod val="75000"/>
                    <a:lumOff val="25000"/>
                  </a:schemeClr>
                </a:solidFill>
              </a:rPr>
              <a:t>输出成</a:t>
            </a:r>
            <a:r>
              <a:rPr lang="en-US" altLang="zh-CN" sz="1600" dirty="0">
                <a:solidFill>
                  <a:schemeClr val="tx1">
                    <a:lumMod val="75000"/>
                    <a:lumOff val="25000"/>
                  </a:schemeClr>
                </a:solidFill>
              </a:rPr>
              <a:t>EXCEL</a:t>
            </a:r>
            <a:r>
              <a:rPr lang="zh-CN" altLang="en-US" sz="1600" dirty="0">
                <a:solidFill>
                  <a:schemeClr val="tx1">
                    <a:lumMod val="75000"/>
                    <a:lumOff val="25000"/>
                  </a:schemeClr>
                </a:solidFill>
              </a:rPr>
              <a:t>或</a:t>
            </a:r>
            <a:r>
              <a:rPr lang="en-US" altLang="zh-CN" sz="1600" dirty="0">
                <a:solidFill>
                  <a:schemeClr val="tx1">
                    <a:lumMod val="75000"/>
                    <a:lumOff val="25000"/>
                  </a:schemeClr>
                </a:solidFill>
              </a:rPr>
              <a:t>XML</a:t>
            </a:r>
            <a:r>
              <a:rPr lang="zh-CN" altLang="en-US" sz="1600" dirty="0">
                <a:solidFill>
                  <a:schemeClr val="tx1">
                    <a:lumMod val="75000"/>
                    <a:lumOff val="25000"/>
                  </a:schemeClr>
                </a:solidFill>
              </a:rPr>
              <a:t>文件，在</a:t>
            </a:r>
            <a:r>
              <a:rPr lang="en-US" altLang="zh-CN" sz="1600" dirty="0">
                <a:solidFill>
                  <a:schemeClr val="tx1">
                    <a:lumMod val="75000"/>
                    <a:lumOff val="25000"/>
                  </a:schemeClr>
                </a:solidFill>
              </a:rPr>
              <a:t>ERP</a:t>
            </a:r>
            <a:r>
              <a:rPr lang="zh-CN" altLang="en-US" sz="1600" dirty="0">
                <a:solidFill>
                  <a:schemeClr val="tx1">
                    <a:lumMod val="75000"/>
                    <a:lumOff val="25000"/>
                  </a:schemeClr>
                </a:solidFill>
              </a:rPr>
              <a:t>中二次录入。中间</a:t>
            </a:r>
            <a:r>
              <a:rPr lang="zh-CN" altLang="en-US" sz="1600" dirty="0" smtClean="0">
                <a:solidFill>
                  <a:schemeClr val="tx1">
                    <a:lumMod val="75000"/>
                    <a:lumOff val="25000"/>
                  </a:schemeClr>
                </a:solidFill>
              </a:rPr>
              <a:t>文档往往</a:t>
            </a:r>
            <a:r>
              <a:rPr lang="zh-CN" altLang="en-US" sz="1600" dirty="0">
                <a:solidFill>
                  <a:schemeClr val="tx1">
                    <a:lumMod val="75000"/>
                    <a:lumOff val="25000"/>
                  </a:schemeClr>
                </a:solidFill>
              </a:rPr>
              <a:t>需要更改。需要对照表</a:t>
            </a:r>
            <a:endParaRPr lang="en-US" altLang="zh-CN" sz="1600" dirty="0">
              <a:solidFill>
                <a:schemeClr val="tx1">
                  <a:lumMod val="75000"/>
                  <a:lumOff val="25000"/>
                </a:schemeClr>
              </a:solidFill>
            </a:endParaRPr>
          </a:p>
        </p:txBody>
      </p:sp>
      <p:sp>
        <p:nvSpPr>
          <p:cNvPr id="269335" name="Rectangle 23"/>
          <p:cNvSpPr>
            <a:spLocks noChangeArrowheads="1"/>
          </p:cNvSpPr>
          <p:nvPr/>
        </p:nvSpPr>
        <p:spPr bwMode="auto">
          <a:xfrm>
            <a:off x="741624" y="1412776"/>
            <a:ext cx="2952750" cy="504254"/>
          </a:xfrm>
          <a:prstGeom prst="rect">
            <a:avLst/>
          </a:prstGeom>
          <a:solidFill>
            <a:schemeClr val="tx2">
              <a:lumMod val="20000"/>
              <a:lumOff val="80000"/>
            </a:schemeClr>
          </a:solidFill>
          <a:ln w="9525" algn="ctr">
            <a:solidFill>
              <a:schemeClr val="bg1"/>
            </a:solidFill>
            <a:miter lim="800000"/>
            <a:headEnd/>
            <a:tailEnd/>
          </a:ln>
          <a:effectLst>
            <a:outerShdw dist="107763" dir="8100000" algn="ctr" rotWithShape="0">
              <a:schemeClr val="bg2">
                <a:alpha val="50000"/>
              </a:schemeClr>
            </a:outerShdw>
          </a:effectLst>
        </p:spPr>
        <p:txBody>
          <a:bodyPr wrap="none" anchor="ctr"/>
          <a:lstStyle/>
          <a:p>
            <a:pPr algn="ctr" eaLnBrk="0" hangingPunct="0">
              <a:defRPr/>
            </a:pPr>
            <a:r>
              <a:rPr lang="zh-CN" altLang="en-US" sz="2000" dirty="0">
                <a:solidFill>
                  <a:schemeClr val="bg1"/>
                </a:solidFill>
                <a:latin typeface="华文新魏" pitchFamily="2" charset="-122"/>
                <a:ea typeface="华文新魏" pitchFamily="2" charset="-122"/>
              </a:rPr>
              <a:t>传统</a:t>
            </a:r>
            <a:r>
              <a:rPr lang="en-US" altLang="zh-CN" sz="2000" dirty="0">
                <a:solidFill>
                  <a:schemeClr val="bg1"/>
                </a:solidFill>
                <a:latin typeface="华文新魏" pitchFamily="2" charset="-122"/>
                <a:ea typeface="华文新魏" pitchFamily="2" charset="-122"/>
              </a:rPr>
              <a:t>PDM</a:t>
            </a:r>
            <a:r>
              <a:rPr lang="zh-CN" altLang="en-US" sz="2000" dirty="0">
                <a:solidFill>
                  <a:schemeClr val="bg1"/>
                </a:solidFill>
                <a:latin typeface="华文新魏" pitchFamily="2" charset="-122"/>
                <a:ea typeface="华文新魏" pitchFamily="2" charset="-122"/>
              </a:rPr>
              <a:t>与</a:t>
            </a:r>
            <a:r>
              <a:rPr lang="en-US" altLang="zh-CN" sz="2000" dirty="0">
                <a:solidFill>
                  <a:schemeClr val="bg1"/>
                </a:solidFill>
                <a:latin typeface="华文新魏" pitchFamily="2" charset="-122"/>
                <a:ea typeface="华文新魏" pitchFamily="2" charset="-122"/>
              </a:rPr>
              <a:t>ERP</a:t>
            </a:r>
            <a:r>
              <a:rPr lang="zh-CN" altLang="en-US" sz="2000" dirty="0">
                <a:solidFill>
                  <a:schemeClr val="bg1"/>
                </a:solidFill>
                <a:latin typeface="华文新魏" pitchFamily="2" charset="-122"/>
                <a:ea typeface="华文新魏" pitchFamily="2" charset="-122"/>
              </a:rPr>
              <a:t>的集成</a:t>
            </a:r>
          </a:p>
        </p:txBody>
      </p:sp>
      <p:sp>
        <p:nvSpPr>
          <p:cNvPr id="46081" name="Text Box 1"/>
          <p:cNvSpPr txBox="1">
            <a:spLocks noChangeArrowheads="1"/>
          </p:cNvSpPr>
          <p:nvPr/>
        </p:nvSpPr>
        <p:spPr bwMode="auto">
          <a:xfrm>
            <a:off x="457200" y="5334000"/>
            <a:ext cx="8458200" cy="1295400"/>
          </a:xfrm>
          <a:prstGeom prst="rect">
            <a:avLst/>
          </a:prstGeom>
          <a:noFill/>
          <a:ln w="9525" algn="in">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600" b="1" i="0" u="none" strike="noStrike" cap="none" normalizeH="0" baseline="0" dirty="0" smtClean="0">
                <a:ln>
                  <a:noFill/>
                </a:ln>
                <a:solidFill>
                  <a:schemeClr val="tx1"/>
                </a:solidFill>
                <a:effectLst/>
                <a:latin typeface="宋体" pitchFamily="2" charset="-122"/>
                <a:ea typeface="宋体" pitchFamily="2" charset="-122"/>
              </a:rPr>
              <a:t>客户应用价值</a:t>
            </a:r>
            <a:r>
              <a:rPr kumimoji="0" lang="zh-CN" altLang="en-US" sz="1600" b="1" i="0" u="none" strike="noStrike" cap="none" normalizeH="0" baseline="0" dirty="0" smtClean="0">
                <a:ln>
                  <a:noFill/>
                </a:ln>
                <a:solidFill>
                  <a:schemeClr val="tx1"/>
                </a:solidFill>
                <a:effectLst/>
                <a:latin typeface="宋体" pitchFamily="2" charset="-122"/>
                <a:ea typeface="宋体" pitchFamily="2" charset="-122"/>
              </a:rPr>
              <a:t>：</a:t>
            </a:r>
            <a:endParaRPr kumimoji="0" lang="zh-CN" sz="1600" b="1" i="0" u="none" strike="noStrike" cap="none" normalizeH="0" baseline="0" dirty="0" smtClean="0">
              <a:ln>
                <a:noFill/>
              </a:ln>
              <a:solidFill>
                <a:schemeClr val="tx1"/>
              </a:solidFill>
              <a:effectLst/>
              <a:latin typeface="Calibri" pitchFamily="34" charset="0"/>
              <a:ea typeface="宋体" pitchFamily="2" charset="-122"/>
            </a:endParaRPr>
          </a:p>
          <a:p>
            <a:pPr marL="261938" marR="0" lvl="1"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物料清单（</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rPr>
              <a:t>BOM</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）与计划部门、制造部门、销售部门、采购部门、库房等共享使用</a:t>
            </a:r>
            <a:r>
              <a:rPr kumimoji="0" lang="zh-CN" sz="1600" b="0" i="0" u="none" strike="noStrike" cap="none" normalizeH="0" baseline="0" dirty="0" smtClean="0">
                <a:ln>
                  <a:noFill/>
                </a:ln>
                <a:solidFill>
                  <a:schemeClr val="tx1"/>
                </a:solidFill>
                <a:effectLst/>
                <a:latin typeface="宋体" pitchFamily="2" charset="-122"/>
                <a:ea typeface="宋体" pitchFamily="2" charset="-122"/>
              </a:rPr>
              <a:t>，确保了信息的一致性。</a:t>
            </a:r>
            <a:endParaRPr kumimoji="0" lang="zh-CN" altLang="en-US" sz="1600" b="0" i="0" u="none" strike="noStrike" cap="none" normalizeH="0" baseline="0" dirty="0" smtClean="0">
              <a:ln>
                <a:noFill/>
              </a:ln>
              <a:solidFill>
                <a:schemeClr val="tx1"/>
              </a:solidFill>
              <a:effectLst/>
              <a:latin typeface="宋体" pitchFamily="2" charset="-122"/>
              <a:ea typeface="宋体" pitchFamily="2" charset="-122"/>
            </a:endParaRPr>
          </a:p>
          <a:p>
            <a:pPr marL="261938" marR="0" lvl="1"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通</a:t>
            </a:r>
            <a:r>
              <a:rPr kumimoji="0" lang="zh-CN" sz="1600" b="0" i="0" u="none" strike="noStrike" cap="none" normalizeH="0" baseline="0" dirty="0" smtClean="0">
                <a:ln>
                  <a:noFill/>
                </a:ln>
                <a:solidFill>
                  <a:schemeClr val="tx1"/>
                </a:solidFill>
                <a:effectLst/>
                <a:latin typeface="宋体" pitchFamily="2" charset="-122"/>
                <a:ea typeface="宋体" pitchFamily="2" charset="-122"/>
              </a:rPr>
              <a:t>过</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工程变更，避免了信息的滞后性和不一致性，减少了失误，提高了效率。</a:t>
            </a:r>
          </a:p>
          <a:p>
            <a:pPr marL="261938" marR="0" lvl="1"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通过</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rPr>
              <a:t>PDM</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a:t>
            </a:r>
            <a:r>
              <a:rPr kumimoji="0" lang="en-US" altLang="zh-CN" sz="1600" b="0" i="0" u="none" strike="noStrike" cap="none" normalizeH="0" baseline="0" dirty="0" smtClean="0">
                <a:ln>
                  <a:noFill/>
                </a:ln>
                <a:solidFill>
                  <a:schemeClr val="tx1"/>
                </a:solidFill>
                <a:effectLst/>
                <a:latin typeface="Calibri" pitchFamily="34" charset="0"/>
                <a:ea typeface="宋体" pitchFamily="2" charset="-122"/>
              </a:rPr>
              <a:t>CAPP</a:t>
            </a:r>
            <a:r>
              <a:rPr kumimoji="0" lang="zh-CN" altLang="en-US" sz="1600" b="0" i="0" u="none" strike="noStrike" cap="none" normalizeH="0" baseline="0" dirty="0" smtClean="0">
                <a:ln>
                  <a:noFill/>
                </a:ln>
                <a:solidFill>
                  <a:schemeClr val="tx1"/>
                </a:solidFill>
                <a:effectLst/>
                <a:latin typeface="宋体" pitchFamily="2" charset="-122"/>
                <a:ea typeface="宋体" pitchFamily="2" charset="-122"/>
              </a:rPr>
              <a:t>接口，</a:t>
            </a:r>
            <a:r>
              <a:rPr kumimoji="0" lang="zh-CN" sz="1600" b="0" i="0" u="none" strike="noStrike" cap="none" normalizeH="0" baseline="0" dirty="0" smtClean="0">
                <a:ln>
                  <a:noFill/>
                </a:ln>
                <a:solidFill>
                  <a:schemeClr val="tx1"/>
                </a:solidFill>
                <a:effectLst/>
                <a:latin typeface="宋体" pitchFamily="2" charset="-122"/>
                <a:ea typeface="宋体" pitchFamily="2" charset="-122"/>
              </a:rPr>
              <a:t>既提高了设计部门的工作效率，又确保了</a:t>
            </a:r>
            <a:r>
              <a:rPr kumimoji="0" lang="en-US" altLang="zh-CN" sz="1600" b="0" i="0" u="none" strike="noStrike" cap="none" normalizeH="0" baseline="0" dirty="0" smtClean="0">
                <a:ln>
                  <a:noFill/>
                </a:ln>
                <a:solidFill>
                  <a:schemeClr val="tx1"/>
                </a:solidFill>
                <a:effectLst/>
                <a:latin typeface="宋体" pitchFamily="2" charset="-122"/>
                <a:ea typeface="宋体" pitchFamily="2" charset="-122"/>
              </a:rPr>
              <a:t>ERP</a:t>
            </a:r>
            <a:r>
              <a:rPr kumimoji="0" lang="zh-CN" sz="1600" b="0" i="0" u="none" strike="noStrike" cap="none" normalizeH="0" baseline="0" dirty="0" smtClean="0">
                <a:ln>
                  <a:noFill/>
                </a:ln>
                <a:solidFill>
                  <a:schemeClr val="tx1"/>
                </a:solidFill>
                <a:effectLst/>
                <a:latin typeface="宋体" pitchFamily="2" charset="-122"/>
                <a:ea typeface="宋体" pitchFamily="2" charset="-122"/>
              </a:rPr>
              <a:t>中</a:t>
            </a:r>
            <a:r>
              <a:rPr kumimoji="0" lang="en-US" altLang="zh-CN" sz="1600" b="0" i="0" u="none" strike="noStrike" cap="none" normalizeH="0" baseline="0" dirty="0" smtClean="0">
                <a:ln>
                  <a:noFill/>
                </a:ln>
                <a:solidFill>
                  <a:schemeClr val="tx1"/>
                </a:solidFill>
                <a:effectLst/>
                <a:latin typeface="宋体" pitchFamily="2" charset="-122"/>
                <a:ea typeface="宋体" pitchFamily="2" charset="-122"/>
              </a:rPr>
              <a:t>BOM</a:t>
            </a:r>
            <a:r>
              <a:rPr kumimoji="0" lang="zh-CN" sz="1600" b="0" i="0" u="none" strike="noStrike" cap="none" normalizeH="0" baseline="0" dirty="0" smtClean="0">
                <a:ln>
                  <a:noFill/>
                </a:ln>
                <a:solidFill>
                  <a:schemeClr val="tx1"/>
                </a:solidFill>
                <a:effectLst/>
                <a:latin typeface="宋体" pitchFamily="2" charset="-122"/>
                <a:ea typeface="宋体" pitchFamily="2" charset="-122"/>
              </a:rPr>
              <a:t>信息的完整。</a:t>
            </a:r>
            <a:endParaRPr kumimoji="0" lang="zh-CN" sz="3600" b="0" i="0" u="none" strike="noStrike" cap="none" normalizeH="0" baseline="0" dirty="0" smtClean="0">
              <a:ln>
                <a:noFill/>
              </a:ln>
              <a:solidFill>
                <a:schemeClr val="tx1"/>
              </a:solidFill>
              <a:effectLst/>
              <a:latin typeface="Arial" pitchFamily="34" charset="0"/>
              <a:ea typeface="宋体" pitchFamily="2" charset="-122"/>
            </a:endParaRPr>
          </a:p>
        </p:txBody>
      </p:sp>
      <p:sp>
        <p:nvSpPr>
          <p:cNvPr id="25" name="标题 171"/>
          <p:cNvSpPr>
            <a:spLocks noGrp="1"/>
          </p:cNvSpPr>
          <p:nvPr>
            <p:ph type="title"/>
          </p:nvPr>
        </p:nvSpPr>
        <p:spPr/>
        <p:txBody>
          <a:bodyPr/>
          <a:lstStyle/>
          <a:p>
            <a:pPr lvl="0"/>
            <a:r>
              <a:rPr lang="zh-CN" altLang="en-US" dirty="0" smtClean="0">
                <a:solidFill>
                  <a:srgbClr val="FF0000"/>
                </a:solidFill>
                <a:latin typeface="+mn-ea"/>
                <a:ea typeface="+mn-ea"/>
              </a:rPr>
              <a:t>关键业务应用   </a:t>
            </a:r>
            <a:r>
              <a:rPr lang="en-US" altLang="zh-CN" dirty="0" smtClean="0">
                <a:solidFill>
                  <a:srgbClr val="FF0000"/>
                </a:solidFill>
                <a:latin typeface="+mn-ea"/>
                <a:ea typeface="+mn-ea"/>
              </a:rPr>
              <a:t>PLM/PDM</a:t>
            </a:r>
            <a:r>
              <a:rPr lang="zh-CN" altLang="en-US" dirty="0" smtClean="0">
                <a:solidFill>
                  <a:srgbClr val="FF0000"/>
                </a:solidFill>
                <a:latin typeface="+mn-ea"/>
                <a:ea typeface="+mn-ea"/>
              </a:rPr>
              <a:t>与</a:t>
            </a:r>
            <a:r>
              <a:rPr lang="en-US" altLang="zh-CN" dirty="0" smtClean="0">
                <a:solidFill>
                  <a:srgbClr val="FF0000"/>
                </a:solidFill>
                <a:latin typeface="+mn-ea"/>
                <a:ea typeface="+mn-ea"/>
              </a:rPr>
              <a:t>ERP</a:t>
            </a:r>
            <a:r>
              <a:rPr lang="zh-CN" altLang="en-US" dirty="0" smtClean="0">
                <a:solidFill>
                  <a:srgbClr val="FF0000"/>
                </a:solidFill>
                <a:latin typeface="+mn-ea"/>
                <a:ea typeface="+mn-ea"/>
              </a:rPr>
              <a:t>集成接口</a:t>
            </a:r>
            <a:endParaRPr lang="zh-CN" altLang="en-US" dirty="0">
              <a:solidFill>
                <a:srgbClr val="FF0000"/>
              </a:solidFill>
              <a:latin typeface="+mn-ea"/>
              <a:ea typeface="+mn-ea"/>
            </a:endParaRPr>
          </a:p>
        </p:txBody>
      </p:sp>
      <p:sp>
        <p:nvSpPr>
          <p:cNvPr id="26" name="TextBox 25"/>
          <p:cNvSpPr txBox="1"/>
          <p:nvPr/>
        </p:nvSpPr>
        <p:spPr>
          <a:xfrm>
            <a:off x="395536" y="685872"/>
            <a:ext cx="8000790" cy="646331"/>
          </a:xfrm>
          <a:prstGeom prst="rect">
            <a:avLst/>
          </a:prstGeom>
          <a:noFill/>
        </p:spPr>
        <p:txBody>
          <a:bodyPr wrap="square" rtlCol="0">
            <a:spAutoFit/>
          </a:bodyPr>
          <a:lstStyle/>
          <a:p>
            <a:r>
              <a:rPr lang="zh-CN" altLang="en-US" dirty="0" smtClean="0">
                <a:latin typeface="+mn-ea"/>
                <a:ea typeface="+mn-ea"/>
              </a:rPr>
              <a:t>     机械企业常常存在</a:t>
            </a:r>
            <a:r>
              <a:rPr lang="en-US" altLang="zh-CN" dirty="0" smtClean="0">
                <a:latin typeface="+mn-ea"/>
                <a:ea typeface="+mn-ea"/>
              </a:rPr>
              <a:t>PDM</a:t>
            </a:r>
            <a:r>
              <a:rPr lang="zh-CN" altLang="en-US" dirty="0" smtClean="0">
                <a:latin typeface="+mn-ea"/>
                <a:ea typeface="+mn-ea"/>
              </a:rPr>
              <a:t>与</a:t>
            </a:r>
            <a:r>
              <a:rPr lang="en-US" altLang="zh-CN" dirty="0" smtClean="0">
                <a:latin typeface="+mn-ea"/>
                <a:ea typeface="+mn-ea"/>
              </a:rPr>
              <a:t>ERP</a:t>
            </a:r>
            <a:r>
              <a:rPr lang="zh-CN" altLang="en-US" dirty="0" smtClean="0">
                <a:latin typeface="+mn-ea"/>
                <a:ea typeface="+mn-ea"/>
              </a:rPr>
              <a:t>不集成，结果是加大了产品数据的管理和维护的难度；</a:t>
            </a:r>
            <a:endParaRPr lang="zh-CN" altLang="en-US" dirty="0">
              <a:latin typeface="+mn-ea"/>
              <a:ea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1"/>
                                        </p:tgtEl>
                                        <p:attrNameLst>
                                          <p:attrName>style.visibility</p:attrName>
                                        </p:attrNameLst>
                                      </p:cBhvr>
                                      <p:to>
                                        <p:strVal val="visible"/>
                                      </p:to>
                                    </p:set>
                                    <p:anim calcmode="lin" valueType="num">
                                      <p:cBhvr additive="base">
                                        <p:cTn id="7" dur="500" fill="hold"/>
                                        <p:tgtEl>
                                          <p:spTgt spid="46081"/>
                                        </p:tgtEl>
                                        <p:attrNameLst>
                                          <p:attrName>ppt_x</p:attrName>
                                        </p:attrNameLst>
                                      </p:cBhvr>
                                      <p:tavLst>
                                        <p:tav tm="0">
                                          <p:val>
                                            <p:strVal val="#ppt_x"/>
                                          </p:val>
                                        </p:tav>
                                        <p:tav tm="100000">
                                          <p:val>
                                            <p:strVal val="#ppt_x"/>
                                          </p:val>
                                        </p:tav>
                                      </p:tavLst>
                                    </p:anim>
                                    <p:anim calcmode="lin" valueType="num">
                                      <p:cBhvr additive="base">
                                        <p:cTn id="8" dur="500" fill="hold"/>
                                        <p:tgtEl>
                                          <p:spTgt spid="460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733801" y="5691789"/>
            <a:ext cx="5067300" cy="977571"/>
          </a:xfrm>
          <a:prstGeom prst="rect">
            <a:avLst/>
          </a:prstGeom>
          <a:noFill/>
          <a:ln>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lnSpc>
                <a:spcPct val="150000"/>
              </a:lnSpc>
            </a:pPr>
            <a:r>
              <a:rPr lang="zh-CN" altLang="en-US" sz="1200" dirty="0">
                <a:solidFill>
                  <a:schemeClr val="tx1">
                    <a:lumMod val="95000"/>
                    <a:lumOff val="5000"/>
                  </a:schemeClr>
                </a:solidFill>
                <a:latin typeface="微软雅黑" pitchFamily="34" charset="-122"/>
                <a:ea typeface="微软雅黑" pitchFamily="34" charset="-122"/>
              </a:rPr>
              <a:t>由于设计变更或者客户的需求发生变化，普遍存在原材料发生变化的情况，针对上述情况，</a:t>
            </a:r>
            <a:r>
              <a:rPr lang="en-US" altLang="zh-CN" sz="1200" dirty="0">
                <a:solidFill>
                  <a:schemeClr val="tx1">
                    <a:lumMod val="95000"/>
                    <a:lumOff val="5000"/>
                  </a:schemeClr>
                </a:solidFill>
                <a:latin typeface="微软雅黑" pitchFamily="34" charset="-122"/>
                <a:ea typeface="微软雅黑" pitchFamily="34" charset="-122"/>
              </a:rPr>
              <a:t>ECN</a:t>
            </a:r>
            <a:r>
              <a:rPr lang="zh-CN" altLang="en-US" sz="1200" dirty="0">
                <a:solidFill>
                  <a:schemeClr val="tx1">
                    <a:lumMod val="95000"/>
                    <a:lumOff val="5000"/>
                  </a:schemeClr>
                </a:solidFill>
                <a:latin typeface="微软雅黑" pitchFamily="34" charset="-122"/>
                <a:ea typeface="微软雅黑" pitchFamily="34" charset="-122"/>
              </a:rPr>
              <a:t>影响处理对发生变更的生产订单、委外订单、请沟单、采购单进行了处理建议及变更后的追溯 </a:t>
            </a:r>
          </a:p>
        </p:txBody>
      </p:sp>
      <p:grpSp>
        <p:nvGrpSpPr>
          <p:cNvPr id="2" name="组合 111"/>
          <p:cNvGrpSpPr/>
          <p:nvPr/>
        </p:nvGrpSpPr>
        <p:grpSpPr>
          <a:xfrm>
            <a:off x="360407" y="1844824"/>
            <a:ext cx="8498165" cy="4536504"/>
            <a:chOff x="228600" y="1809750"/>
            <a:chExt cx="8498165" cy="4027706"/>
          </a:xfrm>
        </p:grpSpPr>
        <p:grpSp>
          <p:nvGrpSpPr>
            <p:cNvPr id="3" name="组合 200"/>
            <p:cNvGrpSpPr/>
            <p:nvPr/>
          </p:nvGrpSpPr>
          <p:grpSpPr>
            <a:xfrm>
              <a:off x="1295400" y="1809750"/>
              <a:ext cx="7431365" cy="3339382"/>
              <a:chOff x="1295400" y="1809750"/>
              <a:chExt cx="7431365" cy="3339382"/>
            </a:xfrm>
          </p:grpSpPr>
          <p:pic>
            <p:nvPicPr>
              <p:cNvPr id="45"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1295400" y="1809750"/>
                <a:ext cx="885674" cy="368300"/>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2386598" y="1809750"/>
                <a:ext cx="885674" cy="368300"/>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3477796" y="1809750"/>
                <a:ext cx="885674" cy="368300"/>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4568994" y="1809750"/>
                <a:ext cx="885674" cy="368300"/>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a:off x="6791325" y="1809750"/>
                <a:ext cx="885674" cy="368300"/>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11" descr="E:\yinfeifei\2012年工作项目\UFIDA用友 2012\用友 王曼曼\20120223 信息化企业从U8AIO开始PPT美化\png图\未标题-6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19625" y="2543175"/>
                <a:ext cx="902122" cy="380672"/>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11" descr="E:\yinfeifei\2012年工作项目\UFIDA用友 2012\用友 王曼曼\20120223 信息化企业从U8AIO开始PPT美化\png图\未标题-6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19625" y="3095625"/>
                <a:ext cx="902122" cy="380672"/>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11" descr="E:\yinfeifei\2012年工作项目\UFIDA用友 2012\用友 王曼曼\20120223 信息化企业从U8AIO开始PPT美化\png图\未标题-6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19625" y="3648075"/>
                <a:ext cx="902122" cy="380672"/>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11" descr="E:\yinfeifei\2012年工作项目\UFIDA用友 2012\用友 王曼曼\20120223 信息化企业从U8AIO开始PPT美化\png图\未标题-6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17828" y="2838450"/>
                <a:ext cx="902122" cy="380672"/>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11" descr="E:\yinfeifei\2012年工作项目\UFIDA用友 2012\用友 王曼曼\20120223 信息化企业从U8AIO开始PPT美化\png图\未标题-65.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17828" y="3419475"/>
                <a:ext cx="902122" cy="380672"/>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5660192" y="1828800"/>
                <a:ext cx="925611" cy="324776"/>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16" descr="E:\yinfeifei\2012年工作项目\UFIDA用友 2012\用友 王曼曼\20120223 信息化企业从U8AIO开始PPT美化\png图\未标题-68.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91025" y="4724400"/>
                <a:ext cx="878165" cy="38271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16" descr="E:\yinfeifei\2012年工作项目\UFIDA用友 2012\用友 王曼曼\20120223 信息化企业从U8AIO开始PPT美化\png图\未标题-68.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55419" y="4724400"/>
                <a:ext cx="878165" cy="382712"/>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16" descr="E:\yinfeifei\2012年工作项目\UFIDA用友 2012\用友 王曼曼\20120223 信息化企业从U8AIO开始PPT美化\png图\未标题-68.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19813" y="4724400"/>
                <a:ext cx="878165" cy="382712"/>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16" descr="E:\yinfeifei\2012年工作项目\UFIDA用友 2012\用友 王曼曼\20120223 信息化企业从U8AIO开始PPT美化\png图\未标题-68.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84207" y="4724400"/>
                <a:ext cx="878165" cy="382712"/>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16" descr="E:\yinfeifei\2012年工作项目\UFIDA用友 2012\用友 王曼曼\20120223 信息化企业从U8AIO开始PPT美化\png图\未标题-68.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848600" y="4724400"/>
                <a:ext cx="878165" cy="382712"/>
              </a:xfrm>
              <a:prstGeom prst="rect">
                <a:avLst/>
              </a:prstGeom>
              <a:noFill/>
              <a:extLst>
                <a:ext uri="{909E8E84-426E-40DD-AFC4-6F175D3DCCD1}">
                  <a14:hiddenFill xmlns:a14="http://schemas.microsoft.com/office/drawing/2010/main" xmlns="">
                    <a:solidFill>
                      <a:srgbClr val="FFFFFF"/>
                    </a:solidFill>
                  </a14:hiddenFill>
                </a:ext>
              </a:extLst>
            </p:spPr>
          </p:pic>
          <p:sp>
            <p:nvSpPr>
              <p:cNvPr id="61" name="TextBox 60"/>
              <p:cNvSpPr txBox="1"/>
              <p:nvPr/>
            </p:nvSpPr>
            <p:spPr>
              <a:xfrm>
                <a:off x="1333500" y="1857375"/>
                <a:ext cx="81624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维护</a:t>
                </a:r>
                <a:r>
                  <a:rPr lang="en-US" altLang="zh-CN" sz="1200" dirty="0" smtClean="0">
                    <a:latin typeface="Arial" pitchFamily="34" charset="0"/>
                    <a:ea typeface="楷体_GB2312" pitchFamily="49" charset="-122"/>
                    <a:cs typeface="Arial" pitchFamily="34" charset="0"/>
                  </a:rPr>
                  <a:t>ECR</a:t>
                </a:r>
              </a:p>
            </p:txBody>
          </p:sp>
          <p:sp>
            <p:nvSpPr>
              <p:cNvPr id="62" name="TextBox 61"/>
              <p:cNvSpPr txBox="1"/>
              <p:nvPr/>
            </p:nvSpPr>
            <p:spPr>
              <a:xfrm>
                <a:off x="2409825" y="1857375"/>
                <a:ext cx="843501"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审核</a:t>
                </a:r>
                <a:r>
                  <a:rPr lang="en-US" altLang="zh-CN" sz="1200" dirty="0" smtClean="0">
                    <a:latin typeface="Arial" pitchFamily="34" charset="0"/>
                    <a:ea typeface="楷体_GB2312" pitchFamily="49" charset="-122"/>
                    <a:cs typeface="Arial" pitchFamily="34" charset="0"/>
                  </a:rPr>
                  <a:t>ECR</a:t>
                </a:r>
              </a:p>
            </p:txBody>
          </p:sp>
          <p:sp>
            <p:nvSpPr>
              <p:cNvPr id="63" name="TextBox 62"/>
              <p:cNvSpPr txBox="1"/>
              <p:nvPr/>
            </p:nvSpPr>
            <p:spPr>
              <a:xfrm>
                <a:off x="3486150" y="1857375"/>
                <a:ext cx="81624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维护</a:t>
                </a:r>
                <a:r>
                  <a:rPr lang="en-US" altLang="zh-CN" sz="1200" dirty="0" smtClean="0">
                    <a:latin typeface="Arial" pitchFamily="34" charset="0"/>
                    <a:ea typeface="楷体_GB2312" pitchFamily="49" charset="-122"/>
                    <a:cs typeface="Arial" pitchFamily="34" charset="0"/>
                  </a:rPr>
                  <a:t>ECR</a:t>
                </a:r>
              </a:p>
            </p:txBody>
          </p:sp>
          <p:sp>
            <p:nvSpPr>
              <p:cNvPr id="64" name="TextBox 63"/>
              <p:cNvSpPr txBox="1"/>
              <p:nvPr/>
            </p:nvSpPr>
            <p:spPr>
              <a:xfrm>
                <a:off x="4591050" y="1857375"/>
                <a:ext cx="81624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审核</a:t>
                </a:r>
                <a:r>
                  <a:rPr lang="en-US" altLang="zh-CN" sz="1200" dirty="0" smtClean="0">
                    <a:latin typeface="Arial" pitchFamily="34" charset="0"/>
                    <a:ea typeface="楷体_GB2312" pitchFamily="49" charset="-122"/>
                    <a:cs typeface="Arial" pitchFamily="34" charset="0"/>
                  </a:rPr>
                  <a:t>ECN</a:t>
                </a:r>
              </a:p>
            </p:txBody>
          </p:sp>
          <p:sp>
            <p:nvSpPr>
              <p:cNvPr id="65" name="TextBox 64"/>
              <p:cNvSpPr txBox="1"/>
              <p:nvPr/>
            </p:nvSpPr>
            <p:spPr>
              <a:xfrm>
                <a:off x="5676900" y="1857375"/>
                <a:ext cx="816249" cy="276999"/>
              </a:xfrm>
              <a:prstGeom prst="rect">
                <a:avLst/>
              </a:prstGeom>
              <a:noFill/>
            </p:spPr>
            <p:txBody>
              <a:bodyPr wrap="none" rtlCol="0">
                <a:spAutoFit/>
              </a:bodyPr>
              <a:lstStyle/>
              <a:p>
                <a:pPr algn="ctr"/>
                <a:r>
                  <a:rPr lang="en-US" altLang="zh-CN" sz="1200" dirty="0" smtClean="0">
                    <a:solidFill>
                      <a:schemeClr val="bg1"/>
                    </a:solidFill>
                    <a:latin typeface="Arial" pitchFamily="34" charset="0"/>
                    <a:ea typeface="楷体_GB2312" pitchFamily="49" charset="-122"/>
                    <a:cs typeface="Arial" pitchFamily="34" charset="0"/>
                  </a:rPr>
                  <a:t>ECN</a:t>
                </a:r>
                <a:r>
                  <a:rPr lang="zh-CN" altLang="en-US" sz="1200" dirty="0" smtClean="0">
                    <a:solidFill>
                      <a:schemeClr val="bg1"/>
                    </a:solidFill>
                    <a:latin typeface="微软雅黑" pitchFamily="34" charset="-122"/>
                    <a:ea typeface="微软雅黑" pitchFamily="34" charset="-122"/>
                  </a:rPr>
                  <a:t>分析</a:t>
                </a:r>
                <a:endParaRPr lang="zh-CN" altLang="en-US" sz="1200" dirty="0">
                  <a:solidFill>
                    <a:schemeClr val="bg1"/>
                  </a:solidFill>
                  <a:latin typeface="微软雅黑" pitchFamily="34" charset="-122"/>
                  <a:ea typeface="微软雅黑" pitchFamily="34" charset="-122"/>
                </a:endParaRPr>
              </a:p>
            </p:txBody>
          </p:sp>
          <p:sp>
            <p:nvSpPr>
              <p:cNvPr id="66" name="TextBox 65"/>
              <p:cNvSpPr txBox="1"/>
              <p:nvPr/>
            </p:nvSpPr>
            <p:spPr>
              <a:xfrm>
                <a:off x="6848475" y="1857375"/>
                <a:ext cx="81624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发行</a:t>
                </a:r>
                <a:r>
                  <a:rPr lang="en-US" altLang="zh-CN" sz="1200" dirty="0" smtClean="0">
                    <a:latin typeface="Arial" pitchFamily="34" charset="0"/>
                    <a:ea typeface="楷体_GB2312" pitchFamily="49" charset="-122"/>
                    <a:cs typeface="Arial" pitchFamily="34" charset="0"/>
                  </a:rPr>
                  <a:t>ECN</a:t>
                </a:r>
              </a:p>
            </p:txBody>
          </p:sp>
          <p:sp>
            <p:nvSpPr>
              <p:cNvPr id="67" name="TextBox 66"/>
              <p:cNvSpPr txBox="1"/>
              <p:nvPr/>
            </p:nvSpPr>
            <p:spPr>
              <a:xfrm>
                <a:off x="4657725" y="2514600"/>
                <a:ext cx="800219" cy="461665"/>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计划影响</a:t>
                </a:r>
              </a:p>
              <a:p>
                <a:pPr algn="ctr"/>
                <a:r>
                  <a:rPr lang="zh-CN" altLang="en-US" sz="1200" dirty="0" smtClean="0">
                    <a:latin typeface="微软雅黑" pitchFamily="34" charset="-122"/>
                    <a:ea typeface="微软雅黑" pitchFamily="34" charset="-122"/>
                  </a:rPr>
                  <a:t>分析</a:t>
                </a:r>
              </a:p>
            </p:txBody>
          </p:sp>
          <p:sp>
            <p:nvSpPr>
              <p:cNvPr id="68" name="TextBox 67"/>
              <p:cNvSpPr txBox="1"/>
              <p:nvPr/>
            </p:nvSpPr>
            <p:spPr>
              <a:xfrm>
                <a:off x="4676775" y="3067050"/>
                <a:ext cx="800219" cy="461665"/>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生产影响</a:t>
                </a:r>
              </a:p>
              <a:p>
                <a:pPr algn="ctr"/>
                <a:r>
                  <a:rPr lang="zh-CN" altLang="en-US" sz="1200" dirty="0" smtClean="0">
                    <a:latin typeface="微软雅黑" pitchFamily="34" charset="-122"/>
                    <a:ea typeface="微软雅黑" pitchFamily="34" charset="-122"/>
                  </a:rPr>
                  <a:t>分析</a:t>
                </a:r>
              </a:p>
            </p:txBody>
          </p:sp>
          <p:sp>
            <p:nvSpPr>
              <p:cNvPr id="69" name="TextBox 68"/>
              <p:cNvSpPr txBox="1"/>
              <p:nvPr/>
            </p:nvSpPr>
            <p:spPr>
              <a:xfrm>
                <a:off x="4695825" y="3609975"/>
                <a:ext cx="800219" cy="461665"/>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成本影响</a:t>
                </a:r>
              </a:p>
              <a:p>
                <a:pPr algn="ctr"/>
                <a:r>
                  <a:rPr lang="zh-CN" altLang="en-US" sz="1200" dirty="0" smtClean="0">
                    <a:latin typeface="微软雅黑" pitchFamily="34" charset="-122"/>
                    <a:ea typeface="微软雅黑" pitchFamily="34" charset="-122"/>
                  </a:rPr>
                  <a:t>分析</a:t>
                </a:r>
              </a:p>
            </p:txBody>
          </p:sp>
          <p:sp>
            <p:nvSpPr>
              <p:cNvPr id="70" name="TextBox 69"/>
              <p:cNvSpPr txBox="1"/>
              <p:nvPr/>
            </p:nvSpPr>
            <p:spPr>
              <a:xfrm>
                <a:off x="6374978" y="3390900"/>
                <a:ext cx="800219" cy="461665"/>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库存影响</a:t>
                </a:r>
              </a:p>
              <a:p>
                <a:pPr algn="ctr"/>
                <a:r>
                  <a:rPr lang="zh-CN" altLang="en-US" sz="1200" dirty="0" smtClean="0">
                    <a:latin typeface="微软雅黑" pitchFamily="34" charset="-122"/>
                    <a:ea typeface="微软雅黑" pitchFamily="34" charset="-122"/>
                  </a:rPr>
                  <a:t>分析</a:t>
                </a:r>
              </a:p>
            </p:txBody>
          </p:sp>
          <p:sp>
            <p:nvSpPr>
              <p:cNvPr id="71" name="TextBox 70"/>
              <p:cNvSpPr txBox="1"/>
              <p:nvPr/>
            </p:nvSpPr>
            <p:spPr>
              <a:xfrm>
                <a:off x="6374978" y="2809875"/>
                <a:ext cx="800219" cy="461665"/>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采购影响</a:t>
                </a:r>
              </a:p>
              <a:p>
                <a:pPr algn="ctr"/>
                <a:r>
                  <a:rPr lang="zh-CN" altLang="en-US" sz="1200" dirty="0" smtClean="0">
                    <a:latin typeface="微软雅黑" pitchFamily="34" charset="-122"/>
                    <a:ea typeface="微软雅黑" pitchFamily="34" charset="-122"/>
                  </a:rPr>
                  <a:t>分析</a:t>
                </a:r>
              </a:p>
            </p:txBody>
          </p:sp>
          <p:sp>
            <p:nvSpPr>
              <p:cNvPr id="72" name="TextBox 71"/>
              <p:cNvSpPr txBox="1"/>
              <p:nvPr/>
            </p:nvSpPr>
            <p:spPr>
              <a:xfrm>
                <a:off x="4505325" y="4724400"/>
                <a:ext cx="646331" cy="424732"/>
              </a:xfrm>
              <a:prstGeom prst="rect">
                <a:avLst/>
              </a:prstGeom>
              <a:noFill/>
            </p:spPr>
            <p:txBody>
              <a:bodyPr wrap="none" rtlCol="0">
                <a:spAutoFit/>
              </a:bodyPr>
              <a:lstStyle/>
              <a:p>
                <a:pPr algn="ctr" eaLnBrk="0" hangingPunct="0">
                  <a:lnSpc>
                    <a:spcPct val="90000"/>
                  </a:lnSpc>
                </a:pPr>
                <a:r>
                  <a:rPr lang="zh-CN" altLang="en-US" sz="1200" dirty="0" smtClean="0">
                    <a:latin typeface="微软雅黑" pitchFamily="34" charset="-122"/>
                    <a:ea typeface="微软雅黑" pitchFamily="34" charset="-122"/>
                  </a:rPr>
                  <a:t>更新</a:t>
                </a:r>
              </a:p>
              <a:p>
                <a:pPr algn="ctr" eaLnBrk="0" hangingPunct="0">
                  <a:lnSpc>
                    <a:spcPct val="90000"/>
                  </a:lnSpc>
                </a:pPr>
                <a:r>
                  <a:rPr lang="zh-CN" altLang="en-US" sz="1200" dirty="0" smtClean="0">
                    <a:latin typeface="微软雅黑" pitchFamily="34" charset="-122"/>
                    <a:ea typeface="微软雅黑" pitchFamily="34" charset="-122"/>
                  </a:rPr>
                  <a:t>请购单</a:t>
                </a:r>
              </a:p>
            </p:txBody>
          </p:sp>
          <p:sp>
            <p:nvSpPr>
              <p:cNvPr id="73" name="TextBox 72"/>
              <p:cNvSpPr txBox="1"/>
              <p:nvPr/>
            </p:nvSpPr>
            <p:spPr>
              <a:xfrm>
                <a:off x="5200650" y="4752975"/>
                <a:ext cx="1000125" cy="387798"/>
              </a:xfrm>
              <a:prstGeom prst="rect">
                <a:avLst/>
              </a:prstGeom>
              <a:noFill/>
            </p:spPr>
            <p:txBody>
              <a:bodyPr wrap="square" rtlCol="0">
                <a:spAutoFit/>
              </a:bodyPr>
              <a:lstStyle/>
              <a:p>
                <a:pPr algn="ctr" eaLnBrk="0" hangingPunct="0">
                  <a:lnSpc>
                    <a:spcPct val="80000"/>
                  </a:lnSpc>
                </a:pPr>
                <a:r>
                  <a:rPr lang="en-US" altLang="zh-CN" sz="1200" dirty="0" smtClean="0">
                    <a:latin typeface="微软雅黑" pitchFamily="34" charset="-122"/>
                    <a:ea typeface="微软雅黑" pitchFamily="34" charset="-122"/>
                  </a:rPr>
                  <a:t>BOM\ROUTING</a:t>
                </a:r>
                <a:r>
                  <a:rPr lang="zh-CN" altLang="en-US" sz="1200" dirty="0" smtClean="0">
                    <a:latin typeface="微软雅黑" pitchFamily="34" charset="-122"/>
                    <a:ea typeface="微软雅黑" pitchFamily="34" charset="-122"/>
                  </a:rPr>
                  <a:t>更新</a:t>
                </a:r>
              </a:p>
            </p:txBody>
          </p:sp>
          <p:sp>
            <p:nvSpPr>
              <p:cNvPr id="74" name="TextBox 73"/>
              <p:cNvSpPr txBox="1"/>
              <p:nvPr/>
            </p:nvSpPr>
            <p:spPr>
              <a:xfrm>
                <a:off x="6172200" y="4743450"/>
                <a:ext cx="800219" cy="387798"/>
              </a:xfrm>
              <a:prstGeom prst="rect">
                <a:avLst/>
              </a:prstGeom>
              <a:noFill/>
            </p:spPr>
            <p:txBody>
              <a:bodyPr wrap="none" rtlCol="0">
                <a:spAutoFit/>
              </a:bodyPr>
              <a:lstStyle/>
              <a:p>
                <a:pPr algn="ctr" eaLnBrk="0" hangingPunct="0">
                  <a:lnSpc>
                    <a:spcPct val="80000"/>
                  </a:lnSpc>
                </a:pPr>
                <a:r>
                  <a:rPr lang="zh-CN" altLang="en-US" sz="1200" dirty="0" smtClean="0">
                    <a:latin typeface="微软雅黑" pitchFamily="34" charset="-122"/>
                    <a:ea typeface="微软雅黑" pitchFamily="34" charset="-122"/>
                  </a:rPr>
                  <a:t>更新</a:t>
                </a:r>
              </a:p>
              <a:p>
                <a:pPr algn="ctr" eaLnBrk="0" hangingPunct="0">
                  <a:lnSpc>
                    <a:spcPct val="80000"/>
                  </a:lnSpc>
                </a:pPr>
                <a:r>
                  <a:rPr lang="zh-CN" altLang="en-US" sz="1200" dirty="0" smtClean="0">
                    <a:latin typeface="微软雅黑" pitchFamily="34" charset="-122"/>
                    <a:ea typeface="微软雅黑" pitchFamily="34" charset="-122"/>
                  </a:rPr>
                  <a:t>采购订单</a:t>
                </a:r>
              </a:p>
            </p:txBody>
          </p:sp>
          <p:sp>
            <p:nvSpPr>
              <p:cNvPr id="75" name="TextBox 74"/>
              <p:cNvSpPr txBox="1"/>
              <p:nvPr/>
            </p:nvSpPr>
            <p:spPr>
              <a:xfrm>
                <a:off x="7029450" y="4724400"/>
                <a:ext cx="800219" cy="424732"/>
              </a:xfrm>
              <a:prstGeom prst="rect">
                <a:avLst/>
              </a:prstGeom>
              <a:noFill/>
            </p:spPr>
            <p:txBody>
              <a:bodyPr wrap="none" rtlCol="0">
                <a:spAutoFit/>
              </a:bodyPr>
              <a:lstStyle/>
              <a:p>
                <a:pPr algn="ctr" eaLnBrk="0" hangingPunct="0">
                  <a:lnSpc>
                    <a:spcPct val="90000"/>
                  </a:lnSpc>
                </a:pPr>
                <a:r>
                  <a:rPr lang="zh-CN" altLang="en-US" sz="1200" dirty="0" smtClean="0">
                    <a:latin typeface="微软雅黑" pitchFamily="34" charset="-122"/>
                    <a:ea typeface="微软雅黑" pitchFamily="34" charset="-122"/>
                  </a:rPr>
                  <a:t>更新</a:t>
                </a:r>
              </a:p>
              <a:p>
                <a:pPr algn="ctr" eaLnBrk="0" hangingPunct="0">
                  <a:lnSpc>
                    <a:spcPct val="90000"/>
                  </a:lnSpc>
                </a:pPr>
                <a:r>
                  <a:rPr lang="zh-CN" altLang="en-US" sz="1200" dirty="0" smtClean="0">
                    <a:latin typeface="微软雅黑" pitchFamily="34" charset="-122"/>
                    <a:ea typeface="微软雅黑" pitchFamily="34" charset="-122"/>
                  </a:rPr>
                  <a:t>委外订单</a:t>
                </a:r>
              </a:p>
            </p:txBody>
          </p:sp>
          <p:sp>
            <p:nvSpPr>
              <p:cNvPr id="76" name="TextBox 75"/>
              <p:cNvSpPr txBox="1"/>
              <p:nvPr/>
            </p:nvSpPr>
            <p:spPr>
              <a:xfrm>
                <a:off x="7886700" y="4724400"/>
                <a:ext cx="800219" cy="424732"/>
              </a:xfrm>
              <a:prstGeom prst="rect">
                <a:avLst/>
              </a:prstGeom>
              <a:noFill/>
            </p:spPr>
            <p:txBody>
              <a:bodyPr wrap="none" rtlCol="0">
                <a:spAutoFit/>
              </a:bodyPr>
              <a:lstStyle/>
              <a:p>
                <a:pPr algn="ctr" eaLnBrk="0" hangingPunct="0">
                  <a:lnSpc>
                    <a:spcPct val="90000"/>
                  </a:lnSpc>
                </a:pPr>
                <a:r>
                  <a:rPr lang="zh-CN" altLang="en-US" sz="1200" dirty="0" smtClean="0">
                    <a:latin typeface="微软雅黑" pitchFamily="34" charset="-122"/>
                    <a:ea typeface="微软雅黑" pitchFamily="34" charset="-122"/>
                  </a:rPr>
                  <a:t>更新</a:t>
                </a:r>
              </a:p>
              <a:p>
                <a:pPr algn="ctr" eaLnBrk="0" hangingPunct="0">
                  <a:lnSpc>
                    <a:spcPct val="90000"/>
                  </a:lnSpc>
                </a:pPr>
                <a:r>
                  <a:rPr lang="zh-CN" altLang="en-US" sz="1200" dirty="0" smtClean="0">
                    <a:latin typeface="微软雅黑" pitchFamily="34" charset="-122"/>
                    <a:ea typeface="微软雅黑" pitchFamily="34" charset="-122"/>
                  </a:rPr>
                  <a:t>订单子件</a:t>
                </a:r>
              </a:p>
            </p:txBody>
          </p:sp>
          <p:cxnSp>
            <p:nvCxnSpPr>
              <p:cNvPr id="77" name="直接箭头连接符 76"/>
              <p:cNvCxnSpPr/>
              <p:nvPr/>
            </p:nvCxnSpPr>
            <p:spPr>
              <a:xfrm flipV="1">
                <a:off x="2195351" y="1990404"/>
                <a:ext cx="193817" cy="1024"/>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3281585" y="1990404"/>
                <a:ext cx="193817" cy="1024"/>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4373955" y="1990404"/>
                <a:ext cx="193817" cy="1024"/>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5460189" y="1990404"/>
                <a:ext cx="193817" cy="1024"/>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6589381" y="1990404"/>
                <a:ext cx="193817" cy="1024"/>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82" name="形状 82"/>
              <p:cNvCxnSpPr>
                <a:stCxn id="55" idx="2"/>
                <a:endCxn id="50" idx="3"/>
              </p:cNvCxnSpPr>
              <p:nvPr/>
            </p:nvCxnSpPr>
            <p:spPr>
              <a:xfrm rot="5400000">
                <a:off x="5532406" y="2142918"/>
                <a:ext cx="579935" cy="601251"/>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形状 83"/>
              <p:cNvCxnSpPr>
                <a:stCxn id="55" idx="2"/>
                <a:endCxn id="51" idx="3"/>
              </p:cNvCxnSpPr>
              <p:nvPr/>
            </p:nvCxnSpPr>
            <p:spPr>
              <a:xfrm rot="5400000">
                <a:off x="5256181" y="2419143"/>
                <a:ext cx="1132385" cy="601251"/>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形状 84"/>
              <p:cNvCxnSpPr/>
              <p:nvPr/>
            </p:nvCxnSpPr>
            <p:spPr>
              <a:xfrm rot="5400000">
                <a:off x="4976867" y="2702626"/>
                <a:ext cx="1706434" cy="588981"/>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形状 85"/>
              <p:cNvCxnSpPr>
                <a:stCxn id="55" idx="2"/>
                <a:endCxn id="53" idx="1"/>
              </p:cNvCxnSpPr>
              <p:nvPr/>
            </p:nvCxnSpPr>
            <p:spPr>
              <a:xfrm rot="16200000" flipH="1">
                <a:off x="5782808" y="2493766"/>
                <a:ext cx="875210" cy="194830"/>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形状 86"/>
              <p:cNvCxnSpPr/>
              <p:nvPr/>
            </p:nvCxnSpPr>
            <p:spPr>
              <a:xfrm rot="16200000" flipH="1">
                <a:off x="5499055" y="2793790"/>
                <a:ext cx="1475437" cy="232803"/>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肘形连接符 86"/>
              <p:cNvCxnSpPr>
                <a:stCxn id="49" idx="2"/>
                <a:endCxn id="72" idx="0"/>
              </p:cNvCxnSpPr>
              <p:nvPr/>
            </p:nvCxnSpPr>
            <p:spPr>
              <a:xfrm rot="5400000">
                <a:off x="4758152" y="2248390"/>
                <a:ext cx="2546350" cy="2405671"/>
              </a:xfrm>
              <a:prstGeom prst="bentConnector3">
                <a:avLst>
                  <a:gd name="adj1" fmla="val 82544"/>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49" idx="2"/>
                <a:endCxn id="73" idx="0"/>
              </p:cNvCxnSpPr>
              <p:nvPr/>
            </p:nvCxnSpPr>
            <p:spPr>
              <a:xfrm rot="5400000">
                <a:off x="5179976" y="2698788"/>
                <a:ext cx="2574925" cy="1533449"/>
              </a:xfrm>
              <a:prstGeom prst="bentConnector3">
                <a:avLst>
                  <a:gd name="adj1" fmla="val 81813"/>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a:stCxn id="49" idx="2"/>
                <a:endCxn id="74" idx="0"/>
              </p:cNvCxnSpPr>
              <p:nvPr/>
            </p:nvCxnSpPr>
            <p:spPr>
              <a:xfrm rot="5400000">
                <a:off x="5620536" y="3129824"/>
                <a:ext cx="2565400" cy="661852"/>
              </a:xfrm>
              <a:prstGeom prst="bentConnector3">
                <a:avLst>
                  <a:gd name="adj1" fmla="val 8193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49" idx="2"/>
                <a:endCxn id="75" idx="0"/>
              </p:cNvCxnSpPr>
              <p:nvPr/>
            </p:nvCxnSpPr>
            <p:spPr>
              <a:xfrm rot="16200000" flipH="1">
                <a:off x="6058686" y="3353526"/>
                <a:ext cx="2546350" cy="195398"/>
              </a:xfrm>
              <a:prstGeom prst="bentConnector3">
                <a:avLst>
                  <a:gd name="adj1" fmla="val 82544"/>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肘形连接符 90"/>
              <p:cNvCxnSpPr>
                <a:stCxn id="49" idx="2"/>
                <a:endCxn id="76" idx="0"/>
              </p:cNvCxnSpPr>
              <p:nvPr/>
            </p:nvCxnSpPr>
            <p:spPr>
              <a:xfrm rot="16200000" flipH="1">
                <a:off x="6487311" y="2924901"/>
                <a:ext cx="2546350" cy="1052648"/>
              </a:xfrm>
              <a:prstGeom prst="bentConnector3">
                <a:avLst>
                  <a:gd name="adj1" fmla="val 82544"/>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205"/>
            <p:cNvGrpSpPr/>
            <p:nvPr/>
          </p:nvGrpSpPr>
          <p:grpSpPr>
            <a:xfrm>
              <a:off x="228600" y="2362200"/>
              <a:ext cx="3829169" cy="3475256"/>
              <a:chOff x="228600" y="2362200"/>
              <a:chExt cx="3829169" cy="3475256"/>
            </a:xfrm>
          </p:grpSpPr>
          <p:pic>
            <p:nvPicPr>
              <p:cNvPr id="14" name="Picture 1" descr="F:\公司项目\2012项目\周子涵\用友\PPT\王曼曼\新建文件夹\全面成本管理解决方案\图标\采购业务员.png"/>
              <p:cNvPicPr>
                <a:picLocks noChangeAspect="1" noChangeArrowheads="1"/>
              </p:cNvPicPr>
              <p:nvPr/>
            </p:nvPicPr>
            <p:blipFill>
              <a:blip r:embed="rId6" cstate="print"/>
              <a:srcRect/>
              <a:stretch>
                <a:fillRect/>
              </a:stretch>
            </p:blipFill>
            <p:spPr bwMode="auto">
              <a:xfrm>
                <a:off x="3381375" y="4371975"/>
                <a:ext cx="590233" cy="454025"/>
              </a:xfrm>
              <a:prstGeom prst="rect">
                <a:avLst/>
              </a:prstGeom>
              <a:noFill/>
            </p:spPr>
          </p:pic>
          <p:pic>
            <p:nvPicPr>
              <p:cNvPr id="15" name="Picture 2" descr="F:\公司项目\2012项目\周子涵\用友\PPT\王曼曼\新建文件夹\全面成本管理解决方案\图标\生产制造.png"/>
              <p:cNvPicPr>
                <a:picLocks noChangeAspect="1" noChangeArrowheads="1"/>
              </p:cNvPicPr>
              <p:nvPr/>
            </p:nvPicPr>
            <p:blipFill>
              <a:blip r:embed="rId7" cstate="print"/>
              <a:srcRect/>
              <a:stretch>
                <a:fillRect/>
              </a:stretch>
            </p:blipFill>
            <p:spPr bwMode="auto">
              <a:xfrm>
                <a:off x="3533776" y="3409949"/>
                <a:ext cx="430724" cy="518627"/>
              </a:xfrm>
              <a:prstGeom prst="rect">
                <a:avLst/>
              </a:prstGeom>
              <a:noFill/>
            </p:spPr>
          </p:pic>
          <p:pic>
            <p:nvPicPr>
              <p:cNvPr id="16" name="Picture 3" descr="F:\公司项目\2012项目\周子涵\用友\PPT\王曼曼\新建文件夹\全面成本管理解决方案\图标\计划主管.png"/>
              <p:cNvPicPr>
                <a:picLocks noChangeAspect="1" noChangeArrowheads="1"/>
              </p:cNvPicPr>
              <p:nvPr/>
            </p:nvPicPr>
            <p:blipFill>
              <a:blip r:embed="rId8" cstate="print"/>
              <a:srcRect/>
              <a:stretch>
                <a:fillRect/>
              </a:stretch>
            </p:blipFill>
            <p:spPr bwMode="auto">
              <a:xfrm>
                <a:off x="2124075" y="2362200"/>
                <a:ext cx="564030" cy="479425"/>
              </a:xfrm>
              <a:prstGeom prst="rect">
                <a:avLst/>
              </a:prstGeom>
              <a:noFill/>
            </p:spPr>
          </p:pic>
          <p:pic>
            <p:nvPicPr>
              <p:cNvPr id="17" name="Picture 4" descr="F:\小图标\人\资料库.png"/>
              <p:cNvPicPr>
                <a:picLocks noChangeAspect="1" noChangeArrowheads="1"/>
              </p:cNvPicPr>
              <p:nvPr/>
            </p:nvPicPr>
            <p:blipFill>
              <a:blip r:embed="rId9" cstate="print"/>
              <a:srcRect/>
              <a:stretch>
                <a:fillRect/>
              </a:stretch>
            </p:blipFill>
            <p:spPr bwMode="auto">
              <a:xfrm>
                <a:off x="1704975" y="3381375"/>
                <a:ext cx="552450" cy="552450"/>
              </a:xfrm>
              <a:prstGeom prst="rect">
                <a:avLst/>
              </a:prstGeom>
              <a:noFill/>
            </p:spPr>
          </p:pic>
          <p:pic>
            <p:nvPicPr>
              <p:cNvPr id="18" name="Picture 5" descr="F:\公司项目\2012项目\周子涵\用友\PPT\王曼曼\新建文件夹\全面成本管理解决方案\图标\48.png"/>
              <p:cNvPicPr>
                <a:picLocks noChangeAspect="1" noChangeArrowheads="1"/>
              </p:cNvPicPr>
              <p:nvPr/>
            </p:nvPicPr>
            <p:blipFill>
              <a:blip r:embed="rId10" cstate="print"/>
              <a:srcRect/>
              <a:stretch>
                <a:fillRect/>
              </a:stretch>
            </p:blipFill>
            <p:spPr bwMode="auto">
              <a:xfrm>
                <a:off x="1790700" y="4610100"/>
                <a:ext cx="762000" cy="610721"/>
              </a:xfrm>
              <a:prstGeom prst="rect">
                <a:avLst/>
              </a:prstGeom>
              <a:noFill/>
            </p:spPr>
          </p:pic>
          <p:pic>
            <p:nvPicPr>
              <p:cNvPr id="19" name="Picture 6" descr="F:\公司项目\2012项目\周子涵\用友\PPT\王曼曼\新建文件夹\全面成本管理解决方案\图标\23.png"/>
              <p:cNvPicPr>
                <a:picLocks noChangeAspect="1" noChangeArrowheads="1"/>
              </p:cNvPicPr>
              <p:nvPr/>
            </p:nvPicPr>
            <p:blipFill>
              <a:blip r:embed="rId11" cstate="print"/>
              <a:srcRect/>
              <a:stretch>
                <a:fillRect/>
              </a:stretch>
            </p:blipFill>
            <p:spPr bwMode="auto">
              <a:xfrm>
                <a:off x="495300" y="4638675"/>
                <a:ext cx="771525" cy="569459"/>
              </a:xfrm>
              <a:prstGeom prst="rect">
                <a:avLst/>
              </a:prstGeom>
              <a:noFill/>
            </p:spPr>
          </p:pic>
          <p:pic>
            <p:nvPicPr>
              <p:cNvPr id="20" name="Picture 4" descr="F:\小图标\人\资料库.png"/>
              <p:cNvPicPr>
                <a:picLocks noChangeAspect="1" noChangeArrowheads="1"/>
              </p:cNvPicPr>
              <p:nvPr/>
            </p:nvPicPr>
            <p:blipFill>
              <a:blip r:embed="rId12" cstate="print"/>
              <a:srcRect/>
              <a:stretch>
                <a:fillRect/>
              </a:stretch>
            </p:blipFill>
            <p:spPr bwMode="auto">
              <a:xfrm>
                <a:off x="561975" y="2466975"/>
                <a:ext cx="428625" cy="428625"/>
              </a:xfrm>
              <a:prstGeom prst="rect">
                <a:avLst/>
              </a:prstGeom>
              <a:noFill/>
            </p:spPr>
          </p:pic>
          <p:cxnSp>
            <p:nvCxnSpPr>
              <p:cNvPr id="21" name="直接箭头连接符 20"/>
              <p:cNvCxnSpPr>
                <a:stCxn id="17" idx="0"/>
              </p:cNvCxnSpPr>
              <p:nvPr/>
            </p:nvCxnSpPr>
            <p:spPr>
              <a:xfrm rot="16200000" flipV="1">
                <a:off x="1233488" y="2633662"/>
                <a:ext cx="533400" cy="96202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flipH="1" flipV="1">
                <a:off x="1971675" y="3114678"/>
                <a:ext cx="381005" cy="1524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3"/>
              </p:cNvCxnSpPr>
              <p:nvPr/>
            </p:nvCxnSpPr>
            <p:spPr>
              <a:xfrm>
                <a:off x="2257425" y="3657600"/>
                <a:ext cx="1200150" cy="2857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162175" y="3914775"/>
                <a:ext cx="1295400" cy="5334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p:cNvCxnSpPr>
              <p:nvPr/>
            </p:nvCxnSpPr>
            <p:spPr>
              <a:xfrm rot="5400000">
                <a:off x="1585913" y="4281490"/>
                <a:ext cx="742952" cy="47623"/>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09775" y="2771775"/>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生产计划</a:t>
                </a:r>
                <a:endParaRPr lang="zh-CN" altLang="en-US" sz="1200" dirty="0">
                  <a:latin typeface="微软雅黑" pitchFamily="34" charset="-122"/>
                  <a:ea typeface="微软雅黑" pitchFamily="34" charset="-122"/>
                </a:endParaRPr>
              </a:p>
            </p:txBody>
          </p:sp>
          <p:sp>
            <p:nvSpPr>
              <p:cNvPr id="27" name="TextBox 26"/>
              <p:cNvSpPr txBox="1"/>
              <p:nvPr/>
            </p:nvSpPr>
            <p:spPr>
              <a:xfrm>
                <a:off x="228600" y="2914650"/>
                <a:ext cx="1172116"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基础数据</a:t>
                </a:r>
                <a:r>
                  <a:rPr lang="en-US" altLang="zh-CN" sz="1200" dirty="0" smtClean="0">
                    <a:latin typeface="微软雅黑" pitchFamily="34" charset="-122"/>
                    <a:ea typeface="微软雅黑" pitchFamily="34" charset="-122"/>
                  </a:rPr>
                  <a:t>BOM</a:t>
                </a:r>
                <a:endParaRPr lang="zh-CN" altLang="en-US" sz="1200" dirty="0">
                  <a:latin typeface="微软雅黑" pitchFamily="34" charset="-122"/>
                  <a:ea typeface="微软雅黑" pitchFamily="34" charset="-122"/>
                </a:endParaRPr>
              </a:p>
            </p:txBody>
          </p:sp>
          <p:sp>
            <p:nvSpPr>
              <p:cNvPr id="28" name="TextBox 27"/>
              <p:cNvSpPr txBox="1"/>
              <p:nvPr/>
            </p:nvSpPr>
            <p:spPr>
              <a:xfrm>
                <a:off x="3457575" y="3895725"/>
                <a:ext cx="492443"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制造</a:t>
                </a:r>
                <a:endParaRPr lang="zh-CN" altLang="en-US" sz="1200" dirty="0">
                  <a:latin typeface="微软雅黑" pitchFamily="34" charset="-122"/>
                  <a:ea typeface="微软雅黑" pitchFamily="34" charset="-122"/>
                </a:endParaRPr>
              </a:p>
            </p:txBody>
          </p:sp>
          <p:sp>
            <p:nvSpPr>
              <p:cNvPr id="29" name="TextBox 28"/>
              <p:cNvSpPr txBox="1"/>
              <p:nvPr/>
            </p:nvSpPr>
            <p:spPr>
              <a:xfrm>
                <a:off x="3314700" y="4819650"/>
                <a:ext cx="492443"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采购</a:t>
                </a:r>
                <a:endParaRPr lang="zh-CN" altLang="en-US" sz="1200" dirty="0">
                  <a:latin typeface="微软雅黑" pitchFamily="34" charset="-122"/>
                  <a:ea typeface="微软雅黑" pitchFamily="34" charset="-122"/>
                </a:endParaRPr>
              </a:p>
            </p:txBody>
          </p:sp>
          <p:sp>
            <p:nvSpPr>
              <p:cNvPr id="30" name="TextBox 29"/>
              <p:cNvSpPr txBox="1"/>
              <p:nvPr/>
            </p:nvSpPr>
            <p:spPr>
              <a:xfrm>
                <a:off x="1619250" y="5200650"/>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市场和销售</a:t>
                </a:r>
                <a:endParaRPr lang="zh-CN" altLang="en-US" sz="1200" dirty="0">
                  <a:latin typeface="微软雅黑" pitchFamily="34" charset="-122"/>
                  <a:ea typeface="微软雅黑" pitchFamily="34" charset="-122"/>
                </a:endParaRPr>
              </a:p>
            </p:txBody>
          </p:sp>
          <p:sp>
            <p:nvSpPr>
              <p:cNvPr id="31" name="TextBox 30"/>
              <p:cNvSpPr txBox="1"/>
              <p:nvPr/>
            </p:nvSpPr>
            <p:spPr>
              <a:xfrm>
                <a:off x="361950" y="5191125"/>
                <a:ext cx="933450" cy="646331"/>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设计</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市场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制造</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采购</a:t>
                </a: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32" name="TextBox 31"/>
              <p:cNvSpPr txBox="1"/>
              <p:nvPr/>
            </p:nvSpPr>
            <p:spPr>
              <a:xfrm>
                <a:off x="228600" y="3962400"/>
                <a:ext cx="1107996"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工程更改小组</a:t>
                </a:r>
                <a:endParaRPr lang="zh-CN" altLang="en-US" sz="1200" dirty="0">
                  <a:latin typeface="微软雅黑" pitchFamily="34" charset="-122"/>
                  <a:ea typeface="微软雅黑" pitchFamily="34" charset="-122"/>
                </a:endParaRPr>
              </a:p>
            </p:txBody>
          </p:sp>
          <p:sp>
            <p:nvSpPr>
              <p:cNvPr id="33" name="TextBox 32"/>
              <p:cNvSpPr txBox="1"/>
              <p:nvPr/>
            </p:nvSpPr>
            <p:spPr>
              <a:xfrm>
                <a:off x="3257550" y="2847975"/>
                <a:ext cx="800219"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工程设计</a:t>
                </a:r>
                <a:endParaRPr lang="zh-CN" altLang="en-US" sz="1200" dirty="0">
                  <a:latin typeface="微软雅黑" pitchFamily="34" charset="-122"/>
                  <a:ea typeface="微软雅黑" pitchFamily="34" charset="-122"/>
                </a:endParaRPr>
              </a:p>
            </p:txBody>
          </p:sp>
          <p:cxnSp>
            <p:nvCxnSpPr>
              <p:cNvPr id="34" name="直接箭头连接符 33"/>
              <p:cNvCxnSpPr/>
              <p:nvPr/>
            </p:nvCxnSpPr>
            <p:spPr>
              <a:xfrm flipV="1">
                <a:off x="2238375" y="3076575"/>
                <a:ext cx="1143000" cy="38100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1288971" y="3905250"/>
                <a:ext cx="492204" cy="2147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895475" y="3914775"/>
                <a:ext cx="638176" cy="400110"/>
              </a:xfrm>
              <a:prstGeom prst="rect">
                <a:avLst/>
              </a:prstGeom>
              <a:noFill/>
            </p:spPr>
            <p:txBody>
              <a:bodyPr wrap="square" rtlCol="0">
                <a:spAutoFit/>
              </a:bodyPr>
              <a:lstStyle/>
              <a:p>
                <a:r>
                  <a:rPr lang="zh-CN" altLang="en-US" sz="1000" dirty="0" smtClean="0">
                    <a:latin typeface="微软雅黑" pitchFamily="34" charset="-122"/>
                    <a:ea typeface="微软雅黑" pitchFamily="34" charset="-122"/>
                  </a:rPr>
                  <a:t>工程数据库</a:t>
                </a:r>
              </a:p>
            </p:txBody>
          </p:sp>
          <p:sp>
            <p:nvSpPr>
              <p:cNvPr id="37" name="TextBox 36"/>
              <p:cNvSpPr txBox="1"/>
              <p:nvPr/>
            </p:nvSpPr>
            <p:spPr>
              <a:xfrm>
                <a:off x="1112123" y="3762375"/>
                <a:ext cx="697627" cy="246221"/>
              </a:xfrm>
              <a:prstGeom prst="rect">
                <a:avLst/>
              </a:prstGeom>
              <a:noFill/>
            </p:spPr>
            <p:txBody>
              <a:bodyPr wrap="none" rtlCol="0">
                <a:spAutoFit/>
              </a:bodyPr>
              <a:lstStyle/>
              <a:p>
                <a:r>
                  <a:rPr lang="zh-CN" altLang="en-US" sz="1000" dirty="0" smtClean="0">
                    <a:latin typeface="微软雅黑" pitchFamily="34" charset="-122"/>
                    <a:ea typeface="微软雅黑" pitchFamily="34" charset="-122"/>
                  </a:rPr>
                  <a:t>更改批准</a:t>
                </a:r>
                <a:endParaRPr lang="zh-CN" altLang="en-US" sz="1000" dirty="0">
                  <a:latin typeface="微软雅黑" pitchFamily="34" charset="-122"/>
                  <a:ea typeface="微软雅黑" pitchFamily="34" charset="-122"/>
                </a:endParaRPr>
              </a:p>
            </p:txBody>
          </p:sp>
          <p:sp>
            <p:nvSpPr>
              <p:cNvPr id="38" name="TextBox 37"/>
              <p:cNvSpPr txBox="1"/>
              <p:nvPr/>
            </p:nvSpPr>
            <p:spPr>
              <a:xfrm>
                <a:off x="2359898" y="3486150"/>
                <a:ext cx="445956" cy="246221"/>
              </a:xfrm>
              <a:prstGeom prst="rect">
                <a:avLst/>
              </a:prstGeom>
              <a:noFill/>
            </p:spPr>
            <p:txBody>
              <a:bodyPr wrap="none" rtlCol="0">
                <a:spAutoFit/>
              </a:bodyPr>
              <a:lstStyle/>
              <a:p>
                <a:r>
                  <a:rPr lang="en-US" altLang="zh-CN" sz="1000" dirty="0" smtClean="0">
                    <a:latin typeface="微软雅黑" pitchFamily="34" charset="-122"/>
                    <a:ea typeface="微软雅黑" pitchFamily="34" charset="-122"/>
                  </a:rPr>
                  <a:t>ECO</a:t>
                </a:r>
                <a:endParaRPr lang="zh-CN" altLang="en-US" sz="1000" dirty="0">
                  <a:latin typeface="微软雅黑" pitchFamily="34" charset="-122"/>
                  <a:ea typeface="微软雅黑" pitchFamily="34" charset="-122"/>
                </a:endParaRPr>
              </a:p>
            </p:txBody>
          </p:sp>
          <p:sp>
            <p:nvSpPr>
              <p:cNvPr id="39" name="TextBox 38"/>
              <p:cNvSpPr txBox="1"/>
              <p:nvPr/>
            </p:nvSpPr>
            <p:spPr>
              <a:xfrm>
                <a:off x="1285875" y="2714625"/>
                <a:ext cx="762000" cy="400110"/>
              </a:xfrm>
              <a:prstGeom prst="rect">
                <a:avLst/>
              </a:prstGeom>
              <a:noFill/>
            </p:spPr>
            <p:txBody>
              <a:bodyPr wrap="square" rtlCol="0">
                <a:spAutoFit/>
              </a:bodyPr>
              <a:lstStyle/>
              <a:p>
                <a:r>
                  <a:rPr lang="zh-CN" altLang="en-US" sz="1000" dirty="0" smtClean="0">
                    <a:latin typeface="微软雅黑" pitchFamily="34" charset="-122"/>
                    <a:ea typeface="微软雅黑" pitchFamily="34" charset="-122"/>
                  </a:rPr>
                  <a:t>有效日期</a:t>
                </a:r>
                <a:endParaRPr lang="en-US" altLang="zh-CN" sz="1000" dirty="0" smtClean="0">
                  <a:latin typeface="微软雅黑" pitchFamily="34" charset="-122"/>
                  <a:ea typeface="微软雅黑" pitchFamily="34" charset="-122"/>
                </a:endParaRPr>
              </a:p>
              <a:p>
                <a:r>
                  <a:rPr lang="zh-CN" altLang="en-US" sz="1000" dirty="0" smtClean="0">
                    <a:latin typeface="微软雅黑" pitchFamily="34" charset="-122"/>
                    <a:ea typeface="微软雅黑" pitchFamily="34" charset="-122"/>
                  </a:rPr>
                  <a:t>用光逻辑</a:t>
                </a:r>
              </a:p>
            </p:txBody>
          </p:sp>
          <p:sp>
            <p:nvSpPr>
              <p:cNvPr id="40" name="TextBox 39"/>
              <p:cNvSpPr txBox="1"/>
              <p:nvPr/>
            </p:nvSpPr>
            <p:spPr>
              <a:xfrm>
                <a:off x="923925" y="3181350"/>
                <a:ext cx="838200" cy="246221"/>
              </a:xfrm>
              <a:prstGeom prst="rect">
                <a:avLst/>
              </a:prstGeom>
              <a:noFill/>
            </p:spPr>
            <p:txBody>
              <a:bodyPr wrap="square" rtlCol="0">
                <a:spAutoFit/>
              </a:bodyPr>
              <a:lstStyle/>
              <a:p>
                <a:r>
                  <a:rPr lang="zh-CN" altLang="en-US" sz="1000" dirty="0" smtClean="0">
                    <a:latin typeface="微软雅黑" pitchFamily="34" charset="-122"/>
                    <a:ea typeface="微软雅黑" pitchFamily="34" charset="-122"/>
                  </a:rPr>
                  <a:t>大批量生产</a:t>
                </a:r>
              </a:p>
            </p:txBody>
          </p:sp>
          <p:cxnSp>
            <p:nvCxnSpPr>
              <p:cNvPr id="41" name="直接箭头连接符 40"/>
              <p:cNvCxnSpPr/>
              <p:nvPr/>
            </p:nvCxnSpPr>
            <p:spPr>
              <a:xfrm rot="5400000" flipH="1" flipV="1">
                <a:off x="661988" y="4405313"/>
                <a:ext cx="485775" cy="15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66775" y="4295775"/>
                <a:ext cx="697627" cy="246221"/>
              </a:xfrm>
              <a:prstGeom prst="rect">
                <a:avLst/>
              </a:prstGeom>
              <a:noFill/>
            </p:spPr>
            <p:txBody>
              <a:bodyPr wrap="none" rtlCol="0">
                <a:spAutoFit/>
              </a:bodyPr>
              <a:lstStyle/>
              <a:p>
                <a:r>
                  <a:rPr lang="zh-CN" altLang="en-US" sz="1000" dirty="0" smtClean="0">
                    <a:latin typeface="微软雅黑" pitchFamily="34" charset="-122"/>
                    <a:ea typeface="微软雅黑" pitchFamily="34" charset="-122"/>
                  </a:rPr>
                  <a:t>更改申请</a:t>
                </a:r>
                <a:endParaRPr lang="zh-CN" altLang="en-US" sz="1000" dirty="0">
                  <a:latin typeface="微软雅黑" pitchFamily="34" charset="-122"/>
                  <a:ea typeface="微软雅黑" pitchFamily="34" charset="-122"/>
                </a:endParaRPr>
              </a:p>
            </p:txBody>
          </p:sp>
          <p:pic>
            <p:nvPicPr>
              <p:cNvPr id="43" name="Picture 9" descr="F:\公司项目\2012项目\周子涵\用友\PPT\王曼曼\新建文件夹\U8 All-in-One资金管控解决方案\色块\新建文件夹 (2)\4.png"/>
              <p:cNvPicPr>
                <a:picLocks noChangeAspect="1" noChangeArrowheads="1"/>
              </p:cNvPicPr>
              <p:nvPr/>
            </p:nvPicPr>
            <p:blipFill>
              <a:blip r:embed="rId13" cstate="print"/>
              <a:srcRect/>
              <a:stretch>
                <a:fillRect/>
              </a:stretch>
            </p:blipFill>
            <p:spPr bwMode="auto">
              <a:xfrm>
                <a:off x="457200" y="3505200"/>
                <a:ext cx="432119" cy="469900"/>
              </a:xfrm>
              <a:prstGeom prst="rect">
                <a:avLst/>
              </a:prstGeom>
              <a:noFill/>
            </p:spPr>
          </p:pic>
          <p:pic>
            <p:nvPicPr>
              <p:cNvPr id="44" name="Picture 10" descr="F:\公司项目\2012项目\周子涵\用友\PPT\王曼曼\新建文件夹\U8 All-in-One资金管控解决方案\色块\新建文件夹 (2)\supervisor.png"/>
              <p:cNvPicPr>
                <a:picLocks noChangeAspect="1" noChangeArrowheads="1"/>
              </p:cNvPicPr>
              <p:nvPr/>
            </p:nvPicPr>
            <p:blipFill>
              <a:blip r:embed="rId14" cstate="print"/>
              <a:srcRect/>
              <a:stretch>
                <a:fillRect/>
              </a:stretch>
            </p:blipFill>
            <p:spPr bwMode="auto">
              <a:xfrm>
                <a:off x="3371850" y="2428875"/>
                <a:ext cx="457200" cy="457200"/>
              </a:xfrm>
              <a:prstGeom prst="rect">
                <a:avLst/>
              </a:prstGeom>
              <a:noFill/>
            </p:spPr>
          </p:pic>
        </p:grpSp>
      </p:grpSp>
      <p:sp>
        <p:nvSpPr>
          <p:cNvPr id="94" name="矩形 93"/>
          <p:cNvSpPr/>
          <p:nvPr/>
        </p:nvSpPr>
        <p:spPr>
          <a:xfrm>
            <a:off x="683568" y="908720"/>
            <a:ext cx="7848873" cy="491955"/>
          </a:xfrm>
          <a:prstGeom prst="rect">
            <a:avLst/>
          </a:prstGeom>
          <a:solidFill>
            <a:schemeClr val="bg1"/>
          </a:solidFill>
          <a:ln>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4650" indent="-285750">
              <a:lnSpc>
                <a:spcPct val="150000"/>
              </a:lnSpc>
              <a:buBlip>
                <a:blip r:embed="rId15"/>
              </a:buBlip>
            </a:pPr>
            <a:r>
              <a:rPr lang="zh-CN" altLang="en-US" sz="1400" dirty="0">
                <a:solidFill>
                  <a:schemeClr val="tx1">
                    <a:lumMod val="95000"/>
                    <a:lumOff val="5000"/>
                  </a:schemeClr>
                </a:solidFill>
                <a:latin typeface="微软雅黑" pitchFamily="34" charset="-122"/>
                <a:ea typeface="微软雅黑" pitchFamily="34" charset="-122"/>
              </a:rPr>
              <a:t>实现对</a:t>
            </a:r>
            <a:r>
              <a:rPr lang="en-US" altLang="zh-CN" sz="1400" dirty="0">
                <a:solidFill>
                  <a:schemeClr val="tx1">
                    <a:lumMod val="95000"/>
                    <a:lumOff val="5000"/>
                  </a:schemeClr>
                </a:solidFill>
                <a:latin typeface="微软雅黑" pitchFamily="34" charset="-122"/>
                <a:ea typeface="微软雅黑" pitchFamily="34" charset="-122"/>
              </a:rPr>
              <a:t>ECN</a:t>
            </a:r>
            <a:r>
              <a:rPr lang="zh-CN" altLang="en-US" sz="1400" dirty="0">
                <a:solidFill>
                  <a:schemeClr val="tx1">
                    <a:lumMod val="95000"/>
                    <a:lumOff val="5000"/>
                  </a:schemeClr>
                </a:solidFill>
                <a:latin typeface="微软雅黑" pitchFamily="34" charset="-122"/>
                <a:ea typeface="微软雅黑" pitchFamily="34" charset="-122"/>
              </a:rPr>
              <a:t>事件过程的管理与控制</a:t>
            </a:r>
            <a:r>
              <a:rPr lang="en-US" altLang="zh-CN" sz="1400" dirty="0">
                <a:solidFill>
                  <a:schemeClr val="tx1">
                    <a:lumMod val="95000"/>
                    <a:lumOff val="5000"/>
                  </a:schemeClr>
                </a:solidFill>
                <a:latin typeface="微软雅黑" pitchFamily="34" charset="-122"/>
                <a:ea typeface="微软雅黑" pitchFamily="34" charset="-122"/>
              </a:rPr>
              <a:t>,</a:t>
            </a:r>
            <a:r>
              <a:rPr lang="zh-CN" altLang="en-US" sz="1400" dirty="0">
                <a:solidFill>
                  <a:schemeClr val="tx1">
                    <a:lumMod val="95000"/>
                    <a:lumOff val="5000"/>
                  </a:schemeClr>
                </a:solidFill>
                <a:latin typeface="微软雅黑" pitchFamily="34" charset="-122"/>
                <a:ea typeface="微软雅黑" pitchFamily="34" charset="-122"/>
              </a:rPr>
              <a:t>并可对变更影响及时提醒</a:t>
            </a:r>
            <a:r>
              <a:rPr lang="zh-CN" altLang="en-US" sz="1400" dirty="0" smtClean="0">
                <a:solidFill>
                  <a:schemeClr val="tx1">
                    <a:lumMod val="95000"/>
                    <a:lumOff val="5000"/>
                  </a:schemeClr>
                </a:solidFill>
                <a:latin typeface="微软雅黑" pitchFamily="34" charset="-122"/>
                <a:ea typeface="微软雅黑" pitchFamily="34" charset="-122"/>
              </a:rPr>
              <a:t>和变更</a:t>
            </a:r>
            <a:r>
              <a:rPr lang="zh-CN" altLang="en-US" sz="1400" dirty="0">
                <a:solidFill>
                  <a:schemeClr val="tx1">
                    <a:lumMod val="95000"/>
                    <a:lumOff val="5000"/>
                  </a:schemeClr>
                </a:solidFill>
                <a:latin typeface="微软雅黑" pitchFamily="34" charset="-122"/>
                <a:ea typeface="微软雅黑" pitchFamily="34" charset="-122"/>
              </a:rPr>
              <a:t>事件追溯。</a:t>
            </a:r>
          </a:p>
        </p:txBody>
      </p:sp>
      <p:sp>
        <p:nvSpPr>
          <p:cNvPr id="93" name="标题 38"/>
          <p:cNvSpPr>
            <a:spLocks noGrp="1"/>
          </p:cNvSpPr>
          <p:nvPr>
            <p:ph type="title"/>
          </p:nvPr>
        </p:nvSpPr>
        <p:spPr/>
        <p:txBody>
          <a:bodyPr>
            <a:noAutofit/>
          </a:bodyPr>
          <a:lstStyle/>
          <a:p>
            <a:r>
              <a:rPr lang="zh-CN" altLang="en-US" sz="2800" dirty="0" smtClean="0">
                <a:solidFill>
                  <a:srgbClr val="FF0000"/>
                </a:solidFill>
                <a:latin typeface="+mn-ea"/>
                <a:ea typeface="+mn-ea"/>
              </a:rPr>
              <a:t>关键业务应用  设计变更影响分析</a:t>
            </a:r>
            <a:endParaRPr lang="zh-CN" altLang="en-US" sz="2800" dirty="0">
              <a:solidFill>
                <a:srgbClr val="FF0000"/>
              </a:solidFill>
              <a:latin typeface="+mn-ea"/>
              <a:ea typeface="+mn-ea"/>
            </a:endParaRPr>
          </a:p>
        </p:txBody>
      </p:sp>
    </p:spTree>
    <p:extLst>
      <p:ext uri="{BB962C8B-B14F-4D97-AF65-F5344CB8AC3E}">
        <p14:creationId xmlns:p14="http://schemas.microsoft.com/office/powerpoint/2010/main" xmlns="" val="3267098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ECN-影响处理"/>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54551" y="785813"/>
            <a:ext cx="4252912" cy="271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descr="ECN-BOM变更追溯"/>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54551" y="3714750"/>
            <a:ext cx="4252912" cy="25928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6"/>
          <p:cNvGrpSpPr/>
          <p:nvPr/>
        </p:nvGrpSpPr>
        <p:grpSpPr>
          <a:xfrm>
            <a:off x="226120" y="3919339"/>
            <a:ext cx="4464150" cy="2862322"/>
            <a:chOff x="465037" y="4964975"/>
            <a:chExt cx="4356187" cy="2862322"/>
          </a:xfrm>
        </p:grpSpPr>
        <p:pic>
          <p:nvPicPr>
            <p:cNvPr id="8" name="Picture 3" descr="E:\yinfeifei\2012年工作项目\UFIDA用友 2012\用友 王曼曼\20120223 信息化企业从U8AIO开始PPT美化\1png图\5.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5037" y="4991961"/>
              <a:ext cx="2306764" cy="4441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内容占位符 4"/>
            <p:cNvSpPr txBox="1">
              <a:spLocks/>
            </p:cNvSpPr>
            <p:nvPr/>
          </p:nvSpPr>
          <p:spPr>
            <a:xfrm>
              <a:off x="539550" y="4964975"/>
              <a:ext cx="4281674" cy="2862322"/>
            </a:xfrm>
            <a:prstGeom prst="rect">
              <a:avLst/>
            </a:prstGeom>
            <a:noFill/>
            <a:ln w="9525">
              <a:noFill/>
              <a:miter lim="800000"/>
              <a:headEnd/>
              <a:tailEnd/>
            </a:ln>
          </p:spPr>
          <p:txBody>
            <a:bodyPr wrap="square">
              <a:spAutoFit/>
            </a:bodyPr>
            <a:lstStyle>
              <a:lvl1pPr marL="342900" indent="-342900" algn="l" defTabSz="914400" rtl="0" eaLnBrk="1" latinLnBrk="0" hangingPunct="1">
                <a:lnSpc>
                  <a:spcPct val="150000"/>
                </a:lnSpc>
                <a:spcBef>
                  <a:spcPct val="20000"/>
                </a:spcBef>
                <a:buFontTx/>
                <a:buBlip>
                  <a:blip r:embed="rId5"/>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6"/>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7"/>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Arial" charset="0"/>
                <a:buNone/>
              </a:pPr>
              <a:r>
                <a:rPr kumimoji="1" lang="zh-CN" altLang="en-US" sz="1600" b="1" dirty="0">
                  <a:solidFill>
                    <a:schemeClr val="bg1"/>
                  </a:solidFill>
                </a:rPr>
                <a:t>关键价值：</a:t>
              </a:r>
              <a:endParaRPr kumimoji="1" lang="en-US" altLang="zh-CN" sz="1600" b="1" dirty="0" smtClean="0">
                <a:solidFill>
                  <a:schemeClr val="bg1"/>
                </a:solidFill>
              </a:endParaRPr>
            </a:p>
            <a:p>
              <a:pPr>
                <a:spcBef>
                  <a:spcPct val="0"/>
                </a:spcBef>
                <a:buFont typeface="Arial" charset="0"/>
                <a:buNone/>
              </a:pPr>
              <a:endParaRPr kumimoji="1" lang="zh-CN" altLang="en-US" sz="800" b="1" dirty="0" smtClean="0"/>
            </a:p>
            <a:p>
              <a:pPr marL="266700" indent="-266700">
                <a:spcBef>
                  <a:spcPct val="0"/>
                </a:spcBef>
                <a:buBlip>
                  <a:blip r:embed="rId7"/>
                </a:buBlip>
              </a:pPr>
              <a:r>
                <a:rPr kumimoji="1" lang="en-US" altLang="zh-CN" sz="1200" dirty="0"/>
                <a:t>ECN</a:t>
              </a:r>
              <a:r>
                <a:rPr kumimoji="1" lang="zh-CN" altLang="en-US" sz="1200" dirty="0"/>
                <a:t>信息传递迅速准确，及时透明，版本管控合理，实现追本溯源溯；</a:t>
              </a:r>
            </a:p>
            <a:p>
              <a:pPr marL="266700" indent="-266700">
                <a:spcBef>
                  <a:spcPct val="0"/>
                </a:spcBef>
                <a:buBlip>
                  <a:blip r:embed="rId7"/>
                </a:buBlip>
              </a:pPr>
              <a:r>
                <a:rPr kumimoji="1" lang="zh-CN" altLang="en-US" sz="1200" dirty="0" smtClean="0"/>
                <a:t>最大限度</a:t>
              </a:r>
              <a:r>
                <a:rPr kumimoji="1" lang="zh-CN" altLang="en-US" sz="1200" dirty="0"/>
                <a:t>减少由于设计变更带来的生产环节、采购环节所产生的损失；</a:t>
              </a:r>
            </a:p>
            <a:p>
              <a:pPr marL="266700" indent="-266700">
                <a:spcBef>
                  <a:spcPct val="0"/>
                </a:spcBef>
                <a:buBlip>
                  <a:blip r:embed="rId7"/>
                </a:buBlip>
              </a:pPr>
              <a:r>
                <a:rPr kumimoji="1" lang="zh-CN" altLang="en-US" sz="1200" dirty="0" smtClean="0"/>
                <a:t>合理</a:t>
              </a:r>
              <a:r>
                <a:rPr kumimoji="1" lang="zh-CN" altLang="en-US" sz="1200" dirty="0"/>
                <a:t>利用变更信息，避免错误采购物料，形成呆滞，减少库存资金占用；</a:t>
              </a:r>
            </a:p>
            <a:p>
              <a:pPr marL="266700" indent="-266700">
                <a:spcBef>
                  <a:spcPct val="0"/>
                </a:spcBef>
                <a:buBlip>
                  <a:blip r:embed="rId7"/>
                </a:buBlip>
              </a:pPr>
              <a:r>
                <a:rPr kumimoji="1" lang="zh-CN" altLang="en-US" sz="1200" dirty="0" smtClean="0"/>
                <a:t>快速</a:t>
              </a:r>
              <a:r>
                <a:rPr kumimoji="1" lang="zh-CN" altLang="en-US" sz="1200" dirty="0"/>
                <a:t>应对变更，合理安排生产进度，准时交货，提高客户满意度</a:t>
              </a:r>
            </a:p>
          </p:txBody>
        </p:sp>
      </p:grpSp>
      <p:grpSp>
        <p:nvGrpSpPr>
          <p:cNvPr id="3" name="组合 9"/>
          <p:cNvGrpSpPr/>
          <p:nvPr/>
        </p:nvGrpSpPr>
        <p:grpSpPr>
          <a:xfrm>
            <a:off x="266888" y="774229"/>
            <a:ext cx="4126033" cy="3034840"/>
            <a:chOff x="266888" y="836712"/>
            <a:chExt cx="4126033" cy="3034840"/>
          </a:xfrm>
        </p:grpSpPr>
        <p:sp>
          <p:nvSpPr>
            <p:cNvPr id="11" name=" 3"/>
            <p:cNvSpPr/>
            <p:nvPr/>
          </p:nvSpPr>
          <p:spPr>
            <a:xfrm rot="9000000" flipH="1">
              <a:off x="590899" y="1195991"/>
              <a:ext cx="3802022" cy="2376264"/>
            </a:xfrm>
            <a:prstGeom prst="swooshArrow">
              <a:avLst>
                <a:gd name="adj1" fmla="val 25000"/>
                <a:gd name="adj2" fmla="val 25000"/>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sp>
        <p:grpSp>
          <p:nvGrpSpPr>
            <p:cNvPr id="4" name="组合 11"/>
            <p:cNvGrpSpPr/>
            <p:nvPr/>
          </p:nvGrpSpPr>
          <p:grpSpPr>
            <a:xfrm>
              <a:off x="899592" y="836712"/>
              <a:ext cx="2664296" cy="693658"/>
              <a:chOff x="899592" y="836712"/>
              <a:chExt cx="2664296" cy="693658"/>
            </a:xfrm>
          </p:grpSpPr>
          <p:pic>
            <p:nvPicPr>
              <p:cNvPr id="49" name="Picture 5" descr="E:\2012\120326-PPT\图\供应链管理.png"/>
              <p:cNvPicPr>
                <a:picLocks noChangeAspect="1" noChangeArrowheads="1"/>
              </p:cNvPicPr>
              <p:nvPr/>
            </p:nvPicPr>
            <p:blipFill>
              <a:blip r:embed="rId8" cstate="print"/>
              <a:srcRect/>
              <a:stretch>
                <a:fillRect/>
              </a:stretch>
            </p:blipFill>
            <p:spPr bwMode="auto">
              <a:xfrm>
                <a:off x="1058162" y="908720"/>
                <a:ext cx="712416" cy="366385"/>
              </a:xfrm>
              <a:prstGeom prst="rect">
                <a:avLst/>
              </a:prstGeom>
              <a:noFill/>
            </p:spPr>
          </p:pic>
          <p:pic>
            <p:nvPicPr>
              <p:cNvPr id="50" name="Picture 5" descr="E:\2012\120326-PPT\图\供应链管理.png"/>
              <p:cNvPicPr>
                <a:picLocks noChangeAspect="1" noChangeArrowheads="1"/>
              </p:cNvPicPr>
              <p:nvPr/>
            </p:nvPicPr>
            <p:blipFill>
              <a:blip r:embed="rId8" cstate="print"/>
              <a:srcRect/>
              <a:stretch>
                <a:fillRect/>
              </a:stretch>
            </p:blipFill>
            <p:spPr bwMode="auto">
              <a:xfrm>
                <a:off x="2718604" y="908720"/>
                <a:ext cx="712416" cy="366385"/>
              </a:xfrm>
              <a:prstGeom prst="rect">
                <a:avLst/>
              </a:prstGeom>
              <a:noFill/>
            </p:spPr>
          </p:pic>
          <p:sp>
            <p:nvSpPr>
              <p:cNvPr id="51" name="TextBox 50"/>
              <p:cNvSpPr txBox="1"/>
              <p:nvPr/>
            </p:nvSpPr>
            <p:spPr>
              <a:xfrm>
                <a:off x="899592" y="1268760"/>
                <a:ext cx="989373" cy="261610"/>
              </a:xfrm>
              <a:prstGeom prst="rect">
                <a:avLst/>
              </a:prstGeom>
              <a:noFill/>
            </p:spPr>
            <p:txBody>
              <a:bodyPr wrap="none" rtlCol="0">
                <a:spAutoFit/>
              </a:bodyPr>
              <a:lstStyle/>
              <a:p>
                <a:pPr algn="ctr"/>
                <a:r>
                  <a:rPr lang="zh-CN" altLang="en-US" sz="1050" dirty="0" smtClean="0">
                    <a:latin typeface="微软雅黑" pitchFamily="34" charset="-122"/>
                    <a:ea typeface="微软雅黑" pitchFamily="34" charset="-122"/>
                    <a:cs typeface="Arial" pitchFamily="34" charset="0"/>
                  </a:rPr>
                  <a:t>原材料</a:t>
                </a:r>
                <a:r>
                  <a:rPr lang="en-US" altLang="zh-CN" sz="1050" dirty="0" smtClean="0">
                    <a:latin typeface="微软雅黑" pitchFamily="34" charset="-122"/>
                    <a:ea typeface="微软雅黑" pitchFamily="34" charset="-122"/>
                    <a:cs typeface="Arial" pitchFamily="34" charset="0"/>
                  </a:rPr>
                  <a:t>A</a:t>
                </a:r>
                <a:r>
                  <a:rPr lang="zh-CN" altLang="en-US" sz="1050" dirty="0" smtClean="0">
                    <a:latin typeface="微软雅黑" pitchFamily="34" charset="-122"/>
                    <a:ea typeface="微软雅黑" pitchFamily="34" charset="-122"/>
                    <a:cs typeface="Arial" pitchFamily="34" charset="0"/>
                  </a:rPr>
                  <a:t>存货</a:t>
                </a:r>
                <a:endParaRPr lang="en-US" altLang="zh-CN" sz="1050" dirty="0" smtClean="0">
                  <a:latin typeface="微软雅黑" pitchFamily="34" charset="-122"/>
                  <a:ea typeface="微软雅黑" pitchFamily="34" charset="-122"/>
                  <a:cs typeface="Arial" pitchFamily="34" charset="0"/>
                </a:endParaRPr>
              </a:p>
            </p:txBody>
          </p:sp>
          <p:sp>
            <p:nvSpPr>
              <p:cNvPr id="52" name="TextBox 51"/>
              <p:cNvSpPr txBox="1"/>
              <p:nvPr/>
            </p:nvSpPr>
            <p:spPr>
              <a:xfrm>
                <a:off x="2585736" y="1268760"/>
                <a:ext cx="978152" cy="261610"/>
              </a:xfrm>
              <a:prstGeom prst="rect">
                <a:avLst/>
              </a:prstGeom>
              <a:noFill/>
            </p:spPr>
            <p:txBody>
              <a:bodyPr wrap="none" rtlCol="0">
                <a:spAutoFit/>
              </a:bodyPr>
              <a:lstStyle/>
              <a:p>
                <a:pPr algn="ctr"/>
                <a:r>
                  <a:rPr lang="zh-CN" altLang="en-US" sz="1050" dirty="0" smtClean="0">
                    <a:latin typeface="微软雅黑" pitchFamily="34" charset="-122"/>
                    <a:ea typeface="微软雅黑" pitchFamily="34" charset="-122"/>
                    <a:cs typeface="Arial" pitchFamily="34" charset="0"/>
                  </a:rPr>
                  <a:t>原材料</a:t>
                </a:r>
                <a:r>
                  <a:rPr lang="en-US" altLang="zh-CN" sz="1050" dirty="0" smtClean="0">
                    <a:latin typeface="微软雅黑" pitchFamily="34" charset="-122"/>
                    <a:ea typeface="微软雅黑" pitchFamily="34" charset="-122"/>
                    <a:cs typeface="Arial" pitchFamily="34" charset="0"/>
                  </a:rPr>
                  <a:t>B</a:t>
                </a:r>
                <a:r>
                  <a:rPr lang="zh-CN" altLang="en-US" sz="1050" dirty="0" smtClean="0">
                    <a:latin typeface="微软雅黑" pitchFamily="34" charset="-122"/>
                    <a:ea typeface="微软雅黑" pitchFamily="34" charset="-122"/>
                    <a:cs typeface="Arial" pitchFamily="34" charset="0"/>
                  </a:rPr>
                  <a:t>存货</a:t>
                </a:r>
                <a:endParaRPr lang="en-US" altLang="zh-CN" sz="1050" dirty="0" smtClean="0">
                  <a:latin typeface="微软雅黑" pitchFamily="34" charset="-122"/>
                  <a:ea typeface="微软雅黑" pitchFamily="34" charset="-122"/>
                  <a:cs typeface="Arial" pitchFamily="34" charset="0"/>
                </a:endParaRPr>
              </a:p>
            </p:txBody>
          </p:sp>
          <p:pic>
            <p:nvPicPr>
              <p:cNvPr id="53" name="Picture 7" descr="E:\2012\120326-PPT\图\箭头11.png"/>
              <p:cNvPicPr>
                <a:picLocks noChangeAspect="1" noChangeArrowheads="1"/>
              </p:cNvPicPr>
              <p:nvPr/>
            </p:nvPicPr>
            <p:blipFill>
              <a:blip r:embed="rId9" cstate="print"/>
              <a:srcRect/>
              <a:stretch>
                <a:fillRect/>
              </a:stretch>
            </p:blipFill>
            <p:spPr bwMode="auto">
              <a:xfrm rot="16200000">
                <a:off x="2141077" y="724303"/>
                <a:ext cx="207615" cy="864481"/>
              </a:xfrm>
              <a:prstGeom prst="rect">
                <a:avLst/>
              </a:prstGeom>
              <a:noFill/>
            </p:spPr>
          </p:pic>
          <p:sp>
            <p:nvSpPr>
              <p:cNvPr id="54" name="TextBox 53"/>
              <p:cNvSpPr txBox="1"/>
              <p:nvPr/>
            </p:nvSpPr>
            <p:spPr>
              <a:xfrm>
                <a:off x="1691680" y="836712"/>
                <a:ext cx="1072731" cy="253916"/>
              </a:xfrm>
              <a:prstGeom prst="rect">
                <a:avLst/>
              </a:prstGeom>
              <a:noFill/>
            </p:spPr>
            <p:txBody>
              <a:bodyPr wrap="none" rtlCol="0">
                <a:spAutoFit/>
              </a:bodyPr>
              <a:lstStyle/>
              <a:p>
                <a:pPr algn="ctr"/>
                <a:r>
                  <a:rPr lang="en-US" altLang="zh-CN" sz="1050" dirty="0" smtClean="0">
                    <a:latin typeface="微软雅黑" pitchFamily="34" charset="-122"/>
                    <a:ea typeface="微软雅黑" pitchFamily="34" charset="-122"/>
                    <a:cs typeface="Arial" pitchFamily="34" charset="0"/>
                  </a:rPr>
                  <a:t>ECN:A</a:t>
                </a:r>
                <a:r>
                  <a:rPr lang="zh-CN" altLang="en-US" sz="1050" dirty="0" smtClean="0">
                    <a:latin typeface="微软雅黑" pitchFamily="34" charset="-122"/>
                    <a:ea typeface="微软雅黑" pitchFamily="34" charset="-122"/>
                    <a:cs typeface="Arial" pitchFamily="34" charset="0"/>
                  </a:rPr>
                  <a:t>变更为</a:t>
                </a:r>
                <a:r>
                  <a:rPr lang="en-US" altLang="zh-CN" sz="1050" dirty="0" smtClean="0">
                    <a:latin typeface="微软雅黑" pitchFamily="34" charset="-122"/>
                    <a:ea typeface="微软雅黑" pitchFamily="34" charset="-122"/>
                    <a:cs typeface="Arial" pitchFamily="34" charset="0"/>
                  </a:rPr>
                  <a:t>B</a:t>
                </a:r>
              </a:p>
            </p:txBody>
          </p:sp>
        </p:grpSp>
        <p:grpSp>
          <p:nvGrpSpPr>
            <p:cNvPr id="5" name="组合 12"/>
            <p:cNvGrpSpPr/>
            <p:nvPr/>
          </p:nvGrpSpPr>
          <p:grpSpPr>
            <a:xfrm>
              <a:off x="266888" y="1351304"/>
              <a:ext cx="4119711" cy="2520248"/>
              <a:chOff x="251520" y="1412776"/>
              <a:chExt cx="4119711" cy="2520248"/>
            </a:xfrm>
          </p:grpSpPr>
          <p:grpSp>
            <p:nvGrpSpPr>
              <p:cNvPr id="6" name="组合 13"/>
              <p:cNvGrpSpPr/>
              <p:nvPr/>
            </p:nvGrpSpPr>
            <p:grpSpPr>
              <a:xfrm>
                <a:off x="251520" y="1711841"/>
                <a:ext cx="807343" cy="1141095"/>
                <a:chOff x="251520" y="1711841"/>
                <a:chExt cx="807343" cy="1141095"/>
              </a:xfrm>
            </p:grpSpPr>
            <p:grpSp>
              <p:nvGrpSpPr>
                <p:cNvPr id="7" name="组合 44"/>
                <p:cNvGrpSpPr/>
                <p:nvPr/>
              </p:nvGrpSpPr>
              <p:grpSpPr>
                <a:xfrm>
                  <a:off x="251520" y="1917824"/>
                  <a:ext cx="807343" cy="935112"/>
                  <a:chOff x="-1131887" y="1701800"/>
                  <a:chExt cx="807343" cy="935112"/>
                </a:xfrm>
              </p:grpSpPr>
              <p:pic>
                <p:nvPicPr>
                  <p:cNvPr id="47" name="Picture 2" descr="E:\2012\120326-PPT\图\生产总监.png"/>
                  <p:cNvPicPr>
                    <a:picLocks noChangeAspect="1" noChangeArrowheads="1"/>
                  </p:cNvPicPr>
                  <p:nvPr/>
                </p:nvPicPr>
                <p:blipFill>
                  <a:blip r:embed="rId10" cstate="print"/>
                  <a:srcRect/>
                  <a:stretch>
                    <a:fillRect/>
                  </a:stretch>
                </p:blipFill>
                <p:spPr bwMode="auto">
                  <a:xfrm>
                    <a:off x="-1131887" y="1701800"/>
                    <a:ext cx="695561" cy="863104"/>
                  </a:xfrm>
                  <a:prstGeom prst="rect">
                    <a:avLst/>
                  </a:prstGeom>
                  <a:noFill/>
                </p:spPr>
              </p:pic>
              <p:pic>
                <p:nvPicPr>
                  <p:cNvPr id="48" name="Picture 4" descr="F:\素材VS资料\矢量素材\图标\Chart_1.png"/>
                  <p:cNvPicPr>
                    <a:picLocks noChangeAspect="1" noChangeArrowheads="1"/>
                  </p:cNvPicPr>
                  <p:nvPr/>
                </p:nvPicPr>
                <p:blipFill>
                  <a:blip r:embed="rId11" cstate="print"/>
                  <a:srcRect/>
                  <a:stretch>
                    <a:fillRect/>
                  </a:stretch>
                </p:blipFill>
                <p:spPr bwMode="auto">
                  <a:xfrm>
                    <a:off x="-828600" y="2132856"/>
                    <a:ext cx="504056" cy="504056"/>
                  </a:xfrm>
                  <a:prstGeom prst="rect">
                    <a:avLst/>
                  </a:prstGeom>
                  <a:noFill/>
                </p:spPr>
              </p:pic>
            </p:grpSp>
            <p:sp>
              <p:nvSpPr>
                <p:cNvPr id="46" name="TextBox 45"/>
                <p:cNvSpPr txBox="1"/>
                <p:nvPr/>
              </p:nvSpPr>
              <p:spPr>
                <a:xfrm>
                  <a:off x="285183" y="1711841"/>
                  <a:ext cx="748923" cy="261610"/>
                </a:xfrm>
                <a:prstGeom prst="rect">
                  <a:avLst/>
                </a:prstGeom>
                <a:noFill/>
              </p:spPr>
              <p:txBody>
                <a:bodyPr wrap="none" rtlCol="0">
                  <a:spAutoFit/>
                </a:bodyPr>
                <a:lstStyle/>
                <a:p>
                  <a:pPr algn="ctr"/>
                  <a:r>
                    <a:rPr lang="zh-CN" altLang="en-US" sz="1050" dirty="0" smtClean="0">
                      <a:latin typeface="微软雅黑" pitchFamily="34" charset="-122"/>
                      <a:ea typeface="微软雅黑" pitchFamily="34" charset="-122"/>
                      <a:cs typeface="Arial" pitchFamily="34" charset="0"/>
                    </a:rPr>
                    <a:t>生产订单</a:t>
                  </a:r>
                  <a:endParaRPr lang="en-US" altLang="zh-CN" sz="1050" dirty="0" smtClean="0">
                    <a:latin typeface="微软雅黑" pitchFamily="34" charset="-122"/>
                    <a:ea typeface="微软雅黑" pitchFamily="34" charset="-122"/>
                    <a:cs typeface="Arial" pitchFamily="34" charset="0"/>
                  </a:endParaRPr>
                </a:p>
              </p:txBody>
            </p:sp>
          </p:grpSp>
          <p:grpSp>
            <p:nvGrpSpPr>
              <p:cNvPr id="10" name="组合 14"/>
              <p:cNvGrpSpPr/>
              <p:nvPr/>
            </p:nvGrpSpPr>
            <p:grpSpPr>
              <a:xfrm>
                <a:off x="1221287" y="1927865"/>
                <a:ext cx="845688" cy="1141095"/>
                <a:chOff x="1221287" y="1927865"/>
                <a:chExt cx="845688" cy="1141095"/>
              </a:xfrm>
            </p:grpSpPr>
            <p:grpSp>
              <p:nvGrpSpPr>
                <p:cNvPr id="12" name="组合 40"/>
                <p:cNvGrpSpPr/>
                <p:nvPr/>
              </p:nvGrpSpPr>
              <p:grpSpPr>
                <a:xfrm>
                  <a:off x="1259632" y="2133848"/>
                  <a:ext cx="807343" cy="935112"/>
                  <a:chOff x="-1131887" y="1701800"/>
                  <a:chExt cx="807343" cy="935112"/>
                </a:xfrm>
              </p:grpSpPr>
              <p:pic>
                <p:nvPicPr>
                  <p:cNvPr id="43" name="Picture 2" descr="E:\2012\120326-PPT\图\生产总监.png"/>
                  <p:cNvPicPr>
                    <a:picLocks noChangeAspect="1" noChangeArrowheads="1"/>
                  </p:cNvPicPr>
                  <p:nvPr/>
                </p:nvPicPr>
                <p:blipFill>
                  <a:blip r:embed="rId10" cstate="print"/>
                  <a:srcRect/>
                  <a:stretch>
                    <a:fillRect/>
                  </a:stretch>
                </p:blipFill>
                <p:spPr bwMode="auto">
                  <a:xfrm>
                    <a:off x="-1131887" y="1701800"/>
                    <a:ext cx="695561" cy="863104"/>
                  </a:xfrm>
                  <a:prstGeom prst="rect">
                    <a:avLst/>
                  </a:prstGeom>
                  <a:noFill/>
                </p:spPr>
              </p:pic>
              <p:pic>
                <p:nvPicPr>
                  <p:cNvPr id="44" name="Picture 4" descr="F:\素材VS资料\矢量素材\图标\Chart_1.png"/>
                  <p:cNvPicPr>
                    <a:picLocks noChangeAspect="1" noChangeArrowheads="1"/>
                  </p:cNvPicPr>
                  <p:nvPr/>
                </p:nvPicPr>
                <p:blipFill>
                  <a:blip r:embed="rId11" cstate="print"/>
                  <a:srcRect/>
                  <a:stretch>
                    <a:fillRect/>
                  </a:stretch>
                </p:blipFill>
                <p:spPr bwMode="auto">
                  <a:xfrm>
                    <a:off x="-828600" y="2132856"/>
                    <a:ext cx="504056" cy="504056"/>
                  </a:xfrm>
                  <a:prstGeom prst="rect">
                    <a:avLst/>
                  </a:prstGeom>
                  <a:noFill/>
                </p:spPr>
              </p:pic>
            </p:grpSp>
            <p:sp>
              <p:nvSpPr>
                <p:cNvPr id="42" name="TextBox 41"/>
                <p:cNvSpPr txBox="1"/>
                <p:nvPr/>
              </p:nvSpPr>
              <p:spPr>
                <a:xfrm>
                  <a:off x="1221287" y="1927865"/>
                  <a:ext cx="748923" cy="261610"/>
                </a:xfrm>
                <a:prstGeom prst="rect">
                  <a:avLst/>
                </a:prstGeom>
                <a:noFill/>
              </p:spPr>
              <p:txBody>
                <a:bodyPr wrap="none" rtlCol="0">
                  <a:spAutoFit/>
                </a:bodyPr>
                <a:lstStyle/>
                <a:p>
                  <a:pPr algn="ctr"/>
                  <a:r>
                    <a:rPr lang="zh-CN" altLang="en-US" sz="1050" dirty="0" smtClean="0">
                      <a:latin typeface="微软雅黑" pitchFamily="34" charset="-122"/>
                      <a:ea typeface="微软雅黑" pitchFamily="34" charset="-122"/>
                      <a:cs typeface="Arial" pitchFamily="34" charset="0"/>
                    </a:rPr>
                    <a:t>委外订单</a:t>
                  </a:r>
                  <a:endParaRPr lang="en-US" altLang="zh-CN" sz="1050" dirty="0" smtClean="0">
                    <a:latin typeface="微软雅黑" pitchFamily="34" charset="-122"/>
                    <a:ea typeface="微软雅黑" pitchFamily="34" charset="-122"/>
                    <a:cs typeface="Arial" pitchFamily="34" charset="0"/>
                  </a:endParaRPr>
                </a:p>
              </p:txBody>
            </p:sp>
          </p:grpSp>
          <p:grpSp>
            <p:nvGrpSpPr>
              <p:cNvPr id="13" name="组合 15"/>
              <p:cNvGrpSpPr/>
              <p:nvPr/>
            </p:nvGrpSpPr>
            <p:grpSpPr>
              <a:xfrm>
                <a:off x="2699792" y="1927865"/>
                <a:ext cx="807343" cy="1141095"/>
                <a:chOff x="2699792" y="1927865"/>
                <a:chExt cx="807343" cy="1141095"/>
              </a:xfrm>
            </p:grpSpPr>
            <p:grpSp>
              <p:nvGrpSpPr>
                <p:cNvPr id="14" name="组合 36"/>
                <p:cNvGrpSpPr/>
                <p:nvPr/>
              </p:nvGrpSpPr>
              <p:grpSpPr>
                <a:xfrm>
                  <a:off x="2699792" y="2133848"/>
                  <a:ext cx="807343" cy="935112"/>
                  <a:chOff x="-1131887" y="1701800"/>
                  <a:chExt cx="807343" cy="935112"/>
                </a:xfrm>
              </p:grpSpPr>
              <p:pic>
                <p:nvPicPr>
                  <p:cNvPr id="39" name="Picture 2" descr="E:\2012\120326-PPT\图\生产总监.png"/>
                  <p:cNvPicPr>
                    <a:picLocks noChangeAspect="1" noChangeArrowheads="1"/>
                  </p:cNvPicPr>
                  <p:nvPr/>
                </p:nvPicPr>
                <p:blipFill>
                  <a:blip r:embed="rId10" cstate="print"/>
                  <a:srcRect/>
                  <a:stretch>
                    <a:fillRect/>
                  </a:stretch>
                </p:blipFill>
                <p:spPr bwMode="auto">
                  <a:xfrm>
                    <a:off x="-1131887" y="1701800"/>
                    <a:ext cx="695561" cy="863104"/>
                  </a:xfrm>
                  <a:prstGeom prst="rect">
                    <a:avLst/>
                  </a:prstGeom>
                  <a:noFill/>
                </p:spPr>
              </p:pic>
              <p:pic>
                <p:nvPicPr>
                  <p:cNvPr id="40" name="Picture 4" descr="F:\素材VS资料\矢量素材\图标\Chart_1.png"/>
                  <p:cNvPicPr>
                    <a:picLocks noChangeAspect="1" noChangeArrowheads="1"/>
                  </p:cNvPicPr>
                  <p:nvPr/>
                </p:nvPicPr>
                <p:blipFill>
                  <a:blip r:embed="rId11" cstate="print"/>
                  <a:srcRect/>
                  <a:stretch>
                    <a:fillRect/>
                  </a:stretch>
                </p:blipFill>
                <p:spPr bwMode="auto">
                  <a:xfrm>
                    <a:off x="-828600" y="2132856"/>
                    <a:ext cx="504056" cy="504056"/>
                  </a:xfrm>
                  <a:prstGeom prst="rect">
                    <a:avLst/>
                  </a:prstGeom>
                  <a:noFill/>
                </p:spPr>
              </p:pic>
            </p:grpSp>
            <p:sp>
              <p:nvSpPr>
                <p:cNvPr id="38" name="TextBox 37"/>
                <p:cNvSpPr txBox="1"/>
                <p:nvPr/>
              </p:nvSpPr>
              <p:spPr>
                <a:xfrm>
                  <a:off x="2707818" y="1927865"/>
                  <a:ext cx="607859" cy="261610"/>
                </a:xfrm>
                <a:prstGeom prst="rect">
                  <a:avLst/>
                </a:prstGeom>
                <a:noFill/>
              </p:spPr>
              <p:txBody>
                <a:bodyPr wrap="none" rtlCol="0">
                  <a:spAutoFit/>
                </a:bodyPr>
                <a:lstStyle/>
                <a:p>
                  <a:pPr algn="ctr"/>
                  <a:r>
                    <a:rPr lang="zh-CN" altLang="en-US" sz="1050" dirty="0" smtClean="0">
                      <a:latin typeface="微软雅黑" pitchFamily="34" charset="-122"/>
                      <a:ea typeface="微软雅黑" pitchFamily="34" charset="-122"/>
                      <a:cs typeface="Arial" pitchFamily="34" charset="0"/>
                    </a:rPr>
                    <a:t>请购单</a:t>
                  </a:r>
                  <a:endParaRPr lang="en-US" altLang="zh-CN" sz="1050" dirty="0" smtClean="0">
                    <a:latin typeface="微软雅黑" pitchFamily="34" charset="-122"/>
                    <a:ea typeface="微软雅黑" pitchFamily="34" charset="-122"/>
                    <a:cs typeface="Arial" pitchFamily="34" charset="0"/>
                  </a:endParaRPr>
                </a:p>
              </p:txBody>
            </p:sp>
          </p:grpSp>
          <p:grpSp>
            <p:nvGrpSpPr>
              <p:cNvPr id="15" name="组合 16"/>
              <p:cNvGrpSpPr/>
              <p:nvPr/>
            </p:nvGrpSpPr>
            <p:grpSpPr>
              <a:xfrm>
                <a:off x="3563888" y="1412776"/>
                <a:ext cx="807343" cy="1152128"/>
                <a:chOff x="3563888" y="1412776"/>
                <a:chExt cx="807343" cy="1152128"/>
              </a:xfrm>
            </p:grpSpPr>
            <p:grpSp>
              <p:nvGrpSpPr>
                <p:cNvPr id="16" name="组合 32"/>
                <p:cNvGrpSpPr/>
                <p:nvPr/>
              </p:nvGrpSpPr>
              <p:grpSpPr>
                <a:xfrm>
                  <a:off x="3563888" y="1629792"/>
                  <a:ext cx="807343" cy="935112"/>
                  <a:chOff x="-1131887" y="1701800"/>
                  <a:chExt cx="807343" cy="935112"/>
                </a:xfrm>
              </p:grpSpPr>
              <p:pic>
                <p:nvPicPr>
                  <p:cNvPr id="35" name="Picture 2" descr="E:\2012\120326-PPT\图\生产总监.png"/>
                  <p:cNvPicPr>
                    <a:picLocks noChangeAspect="1" noChangeArrowheads="1"/>
                  </p:cNvPicPr>
                  <p:nvPr/>
                </p:nvPicPr>
                <p:blipFill>
                  <a:blip r:embed="rId10" cstate="print"/>
                  <a:srcRect/>
                  <a:stretch>
                    <a:fillRect/>
                  </a:stretch>
                </p:blipFill>
                <p:spPr bwMode="auto">
                  <a:xfrm>
                    <a:off x="-1131887" y="1701800"/>
                    <a:ext cx="695561" cy="863104"/>
                  </a:xfrm>
                  <a:prstGeom prst="rect">
                    <a:avLst/>
                  </a:prstGeom>
                  <a:noFill/>
                </p:spPr>
              </p:pic>
              <p:pic>
                <p:nvPicPr>
                  <p:cNvPr id="36" name="Picture 4" descr="F:\素材VS资料\矢量素材\图标\Chart_1.png"/>
                  <p:cNvPicPr>
                    <a:picLocks noChangeAspect="1" noChangeArrowheads="1"/>
                  </p:cNvPicPr>
                  <p:nvPr/>
                </p:nvPicPr>
                <p:blipFill>
                  <a:blip r:embed="rId11" cstate="print"/>
                  <a:srcRect/>
                  <a:stretch>
                    <a:fillRect/>
                  </a:stretch>
                </p:blipFill>
                <p:spPr bwMode="auto">
                  <a:xfrm>
                    <a:off x="-828600" y="2132856"/>
                    <a:ext cx="504056" cy="504056"/>
                  </a:xfrm>
                  <a:prstGeom prst="rect">
                    <a:avLst/>
                  </a:prstGeom>
                  <a:noFill/>
                </p:spPr>
              </p:pic>
            </p:grpSp>
            <p:sp>
              <p:nvSpPr>
                <p:cNvPr id="34" name="TextBox 33"/>
                <p:cNvSpPr txBox="1"/>
                <p:nvPr/>
              </p:nvSpPr>
              <p:spPr>
                <a:xfrm>
                  <a:off x="3643921" y="1412776"/>
                  <a:ext cx="607859" cy="261610"/>
                </a:xfrm>
                <a:prstGeom prst="rect">
                  <a:avLst/>
                </a:prstGeom>
                <a:noFill/>
              </p:spPr>
              <p:txBody>
                <a:bodyPr wrap="none" rtlCol="0">
                  <a:spAutoFit/>
                </a:bodyPr>
                <a:lstStyle/>
                <a:p>
                  <a:pPr algn="ctr"/>
                  <a:r>
                    <a:rPr lang="zh-CN" altLang="en-US" sz="1050" dirty="0" smtClean="0">
                      <a:latin typeface="微软雅黑" pitchFamily="34" charset="-122"/>
                      <a:ea typeface="微软雅黑" pitchFamily="34" charset="-122"/>
                      <a:cs typeface="Arial" pitchFamily="34" charset="0"/>
                    </a:rPr>
                    <a:t>采购单</a:t>
                  </a:r>
                  <a:endParaRPr lang="en-US" altLang="zh-CN" sz="1050" dirty="0" smtClean="0">
                    <a:latin typeface="微软雅黑" pitchFamily="34" charset="-122"/>
                    <a:ea typeface="微软雅黑" pitchFamily="34" charset="-122"/>
                    <a:cs typeface="Arial" pitchFamily="34" charset="0"/>
                  </a:endParaRPr>
                </a:p>
              </p:txBody>
            </p:sp>
          </p:grpSp>
          <p:grpSp>
            <p:nvGrpSpPr>
              <p:cNvPr id="17" name="组合 17"/>
              <p:cNvGrpSpPr/>
              <p:nvPr/>
            </p:nvGrpSpPr>
            <p:grpSpPr>
              <a:xfrm>
                <a:off x="467544" y="3140968"/>
                <a:ext cx="1069524" cy="418088"/>
                <a:chOff x="-2772816" y="4275138"/>
                <a:chExt cx="1069524" cy="418088"/>
              </a:xfrm>
            </p:grpSpPr>
            <p:pic>
              <p:nvPicPr>
                <p:cNvPr id="31" name="Picture 6" descr="E:\2012\120326-PPT\图\未标题-52.png"/>
                <p:cNvPicPr>
                  <a:picLocks noChangeAspect="1" noChangeArrowheads="1"/>
                </p:cNvPicPr>
                <p:nvPr/>
              </p:nvPicPr>
              <p:blipFill>
                <a:blip r:embed="rId12" cstate="print"/>
                <a:srcRect/>
                <a:stretch>
                  <a:fillRect/>
                </a:stretch>
              </p:blipFill>
              <p:spPr bwMode="auto">
                <a:xfrm>
                  <a:off x="-2724150" y="4275138"/>
                  <a:ext cx="959446" cy="398978"/>
                </a:xfrm>
                <a:prstGeom prst="rect">
                  <a:avLst/>
                </a:prstGeom>
                <a:noFill/>
              </p:spPr>
            </p:pic>
            <p:sp>
              <p:nvSpPr>
                <p:cNvPr id="32" name="TextBox 31"/>
                <p:cNvSpPr txBox="1"/>
                <p:nvPr/>
              </p:nvSpPr>
              <p:spPr>
                <a:xfrm>
                  <a:off x="-2772816" y="4277728"/>
                  <a:ext cx="1069524" cy="415498"/>
                </a:xfrm>
                <a:prstGeom prst="rect">
                  <a:avLst/>
                </a:prstGeom>
                <a:noFill/>
              </p:spPr>
              <p:txBody>
                <a:bodyPr wrap="none" rtlCol="0">
                  <a:spAutoFit/>
                </a:bodyPr>
                <a:lstStyle/>
                <a:p>
                  <a:pPr algn="ctr"/>
                  <a:r>
                    <a:rPr lang="en-US" altLang="zh-CN" sz="1050" dirty="0" smtClean="0">
                      <a:latin typeface="微软雅黑" pitchFamily="34" charset="-122"/>
                      <a:ea typeface="微软雅黑" pitchFamily="34" charset="-122"/>
                      <a:cs typeface="Arial" pitchFamily="34" charset="0"/>
                    </a:rPr>
                    <a:t>ECN</a:t>
                  </a:r>
                  <a:r>
                    <a:rPr lang="zh-CN" altLang="en-US" sz="1050" dirty="0" smtClean="0">
                      <a:latin typeface="微软雅黑" pitchFamily="34" charset="-122"/>
                      <a:ea typeface="微软雅黑" pitchFamily="34" charset="-122"/>
                      <a:cs typeface="Arial" pitchFamily="34" charset="0"/>
                    </a:rPr>
                    <a:t>变更处理</a:t>
                  </a:r>
                  <a:endParaRPr lang="en-US" altLang="zh-CN" sz="1050" dirty="0" smtClean="0">
                    <a:latin typeface="微软雅黑" pitchFamily="34" charset="-122"/>
                    <a:ea typeface="微软雅黑" pitchFamily="34" charset="-122"/>
                    <a:cs typeface="Arial" pitchFamily="34" charset="0"/>
                  </a:endParaRPr>
                </a:p>
                <a:p>
                  <a:pPr algn="ctr"/>
                  <a:r>
                    <a:rPr lang="zh-CN" altLang="en-US" sz="1050" dirty="0" smtClean="0">
                      <a:latin typeface="微软雅黑" pitchFamily="34" charset="-122"/>
                      <a:ea typeface="微软雅黑" pitchFamily="34" charset="-122"/>
                      <a:cs typeface="Arial" pitchFamily="34" charset="0"/>
                    </a:rPr>
                    <a:t>子件</a:t>
                  </a:r>
                  <a:r>
                    <a:rPr lang="en-US" altLang="zh-CN" sz="1050" dirty="0" smtClean="0">
                      <a:latin typeface="微软雅黑" pitchFamily="34" charset="-122"/>
                      <a:ea typeface="微软雅黑" pitchFamily="34" charset="-122"/>
                      <a:cs typeface="Arial" pitchFamily="34" charset="0"/>
                    </a:rPr>
                    <a:t>:A</a:t>
                  </a:r>
                  <a:r>
                    <a:rPr lang="zh-CN" altLang="en-US" sz="1050" dirty="0" smtClean="0">
                      <a:latin typeface="微软雅黑" pitchFamily="34" charset="-122"/>
                      <a:ea typeface="微软雅黑" pitchFamily="34" charset="-122"/>
                      <a:cs typeface="Arial" pitchFamily="34" charset="0"/>
                    </a:rPr>
                    <a:t>变更为</a:t>
                  </a:r>
                  <a:r>
                    <a:rPr lang="en-US" altLang="zh-CN" sz="1050" dirty="0" smtClean="0">
                      <a:latin typeface="微软雅黑" pitchFamily="34" charset="-122"/>
                      <a:ea typeface="微软雅黑" pitchFamily="34" charset="-122"/>
                      <a:cs typeface="Arial" pitchFamily="34" charset="0"/>
                    </a:rPr>
                    <a:t>B</a:t>
                  </a:r>
                </a:p>
              </p:txBody>
            </p:sp>
          </p:grpSp>
          <p:grpSp>
            <p:nvGrpSpPr>
              <p:cNvPr id="18" name="组合 18"/>
              <p:cNvGrpSpPr/>
              <p:nvPr/>
            </p:nvGrpSpPr>
            <p:grpSpPr>
              <a:xfrm>
                <a:off x="2992507" y="3140968"/>
                <a:ext cx="1204176" cy="418088"/>
                <a:chOff x="-2840141" y="4275138"/>
                <a:chExt cx="1204176" cy="418088"/>
              </a:xfrm>
            </p:grpSpPr>
            <p:pic>
              <p:nvPicPr>
                <p:cNvPr id="29" name="Picture 6" descr="E:\2012\120326-PPT\图\未标题-52.png"/>
                <p:cNvPicPr>
                  <a:picLocks noChangeAspect="1" noChangeArrowheads="1"/>
                </p:cNvPicPr>
                <p:nvPr/>
              </p:nvPicPr>
              <p:blipFill>
                <a:blip r:embed="rId12" cstate="print"/>
                <a:srcRect/>
                <a:stretch>
                  <a:fillRect/>
                </a:stretch>
              </p:blipFill>
              <p:spPr bwMode="auto">
                <a:xfrm>
                  <a:off x="-2724150" y="4275138"/>
                  <a:ext cx="959446" cy="398978"/>
                </a:xfrm>
                <a:prstGeom prst="rect">
                  <a:avLst/>
                </a:prstGeom>
                <a:noFill/>
              </p:spPr>
            </p:pic>
            <p:sp>
              <p:nvSpPr>
                <p:cNvPr id="30" name="TextBox 29"/>
                <p:cNvSpPr txBox="1"/>
                <p:nvPr/>
              </p:nvSpPr>
              <p:spPr>
                <a:xfrm>
                  <a:off x="-2840141" y="4277728"/>
                  <a:ext cx="1204176" cy="415498"/>
                </a:xfrm>
                <a:prstGeom prst="rect">
                  <a:avLst/>
                </a:prstGeom>
                <a:noFill/>
              </p:spPr>
              <p:txBody>
                <a:bodyPr wrap="none" rtlCol="0">
                  <a:spAutoFit/>
                </a:bodyPr>
                <a:lstStyle/>
                <a:p>
                  <a:pPr algn="ctr"/>
                  <a:r>
                    <a:rPr lang="en-US" altLang="zh-CN" sz="1050" dirty="0" smtClean="0">
                      <a:latin typeface="微软雅黑" pitchFamily="34" charset="-122"/>
                      <a:ea typeface="微软雅黑" pitchFamily="34" charset="-122"/>
                      <a:cs typeface="Arial" pitchFamily="34" charset="0"/>
                    </a:rPr>
                    <a:t>ECN</a:t>
                  </a:r>
                  <a:r>
                    <a:rPr lang="zh-CN" altLang="en-US" sz="1050" dirty="0" smtClean="0">
                      <a:latin typeface="微软雅黑" pitchFamily="34" charset="-122"/>
                      <a:ea typeface="微软雅黑" pitchFamily="34" charset="-122"/>
                      <a:cs typeface="Arial" pitchFamily="34" charset="0"/>
                    </a:rPr>
                    <a:t>变更处理</a:t>
                  </a:r>
                  <a:endParaRPr lang="en-US" altLang="zh-CN" sz="1050" dirty="0" smtClean="0">
                    <a:latin typeface="微软雅黑" pitchFamily="34" charset="-122"/>
                    <a:ea typeface="微软雅黑" pitchFamily="34" charset="-122"/>
                    <a:cs typeface="Arial" pitchFamily="34" charset="0"/>
                  </a:endParaRPr>
                </a:p>
                <a:p>
                  <a:pPr algn="ctr"/>
                  <a:r>
                    <a:rPr lang="zh-CN" altLang="en-US" sz="1050" dirty="0" smtClean="0">
                      <a:latin typeface="微软雅黑" pitchFamily="34" charset="-122"/>
                      <a:ea typeface="微软雅黑" pitchFamily="34" charset="-122"/>
                      <a:cs typeface="Arial" pitchFamily="34" charset="0"/>
                    </a:rPr>
                    <a:t>原材料</a:t>
                  </a:r>
                  <a:r>
                    <a:rPr lang="en-US" altLang="zh-CN" sz="1050" dirty="0" smtClean="0">
                      <a:latin typeface="微软雅黑" pitchFamily="34" charset="-122"/>
                      <a:ea typeface="微软雅黑" pitchFamily="34" charset="-122"/>
                      <a:cs typeface="Arial" pitchFamily="34" charset="0"/>
                    </a:rPr>
                    <a:t>:A</a:t>
                  </a:r>
                  <a:r>
                    <a:rPr lang="zh-CN" altLang="en-US" sz="1050" dirty="0" smtClean="0">
                      <a:latin typeface="微软雅黑" pitchFamily="34" charset="-122"/>
                      <a:ea typeface="微软雅黑" pitchFamily="34" charset="-122"/>
                      <a:cs typeface="Arial" pitchFamily="34" charset="0"/>
                    </a:rPr>
                    <a:t>变更为</a:t>
                  </a:r>
                  <a:r>
                    <a:rPr lang="en-US" altLang="zh-CN" sz="1050" dirty="0" smtClean="0">
                      <a:latin typeface="微软雅黑" pitchFamily="34" charset="-122"/>
                      <a:ea typeface="微软雅黑" pitchFamily="34" charset="-122"/>
                      <a:cs typeface="Arial" pitchFamily="34" charset="0"/>
                    </a:rPr>
                    <a:t>B</a:t>
                  </a:r>
                </a:p>
              </p:txBody>
            </p:sp>
          </p:grpSp>
          <p:cxnSp>
            <p:nvCxnSpPr>
              <p:cNvPr id="20" name="直接箭头连接符 19"/>
              <p:cNvCxnSpPr>
                <a:endCxn id="32" idx="0"/>
              </p:cNvCxnSpPr>
              <p:nvPr/>
            </p:nvCxnSpPr>
            <p:spPr>
              <a:xfrm>
                <a:off x="611560" y="2780928"/>
                <a:ext cx="390746" cy="362630"/>
              </a:xfrm>
              <a:prstGeom prst="straightConnector1">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43" idx="2"/>
              </p:cNvCxnSpPr>
              <p:nvPr/>
            </p:nvCxnSpPr>
            <p:spPr>
              <a:xfrm flipH="1">
                <a:off x="1115616" y="2996952"/>
                <a:ext cx="491797" cy="144016"/>
              </a:xfrm>
              <a:prstGeom prst="straightConnector1">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30" idx="0"/>
              </p:cNvCxnSpPr>
              <p:nvPr/>
            </p:nvCxnSpPr>
            <p:spPr>
              <a:xfrm>
                <a:off x="3347864" y="2996952"/>
                <a:ext cx="246731" cy="146606"/>
              </a:xfrm>
              <a:prstGeom prst="straightConnector1">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3707904" y="2564904"/>
                <a:ext cx="288032" cy="576064"/>
              </a:xfrm>
              <a:prstGeom prst="straightConnector1">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 name="组合 23"/>
              <p:cNvGrpSpPr/>
              <p:nvPr/>
            </p:nvGrpSpPr>
            <p:grpSpPr>
              <a:xfrm>
                <a:off x="1496079" y="3645024"/>
                <a:ext cx="1566454" cy="288000"/>
                <a:chOff x="1496079" y="3645024"/>
                <a:chExt cx="1566454" cy="288000"/>
              </a:xfrm>
            </p:grpSpPr>
            <p:pic>
              <p:nvPicPr>
                <p:cNvPr id="27" name="Picture 8" descr="E:\2012\120326-PPT\图\未标题-62.png"/>
                <p:cNvPicPr>
                  <a:picLocks noChangeArrowheads="1"/>
                </p:cNvPicPr>
                <p:nvPr/>
              </p:nvPicPr>
              <p:blipFill>
                <a:blip r:embed="rId13" cstate="print"/>
                <a:srcRect/>
                <a:stretch>
                  <a:fillRect/>
                </a:stretch>
              </p:blipFill>
              <p:spPr bwMode="auto">
                <a:xfrm>
                  <a:off x="1559306" y="3645024"/>
                  <a:ext cx="1440000" cy="288000"/>
                </a:xfrm>
                <a:prstGeom prst="rect">
                  <a:avLst/>
                </a:prstGeom>
                <a:noFill/>
              </p:spPr>
            </p:pic>
            <p:sp>
              <p:nvSpPr>
                <p:cNvPr id="28" name="TextBox 27"/>
                <p:cNvSpPr txBox="1"/>
                <p:nvPr/>
              </p:nvSpPr>
              <p:spPr>
                <a:xfrm>
                  <a:off x="1496079" y="3662066"/>
                  <a:ext cx="1566454" cy="253916"/>
                </a:xfrm>
                <a:prstGeom prst="rect">
                  <a:avLst/>
                </a:prstGeom>
                <a:noFill/>
              </p:spPr>
              <p:txBody>
                <a:bodyPr wrap="none" rtlCol="0">
                  <a:spAutoFit/>
                </a:bodyPr>
                <a:lstStyle/>
                <a:p>
                  <a:pPr algn="ctr"/>
                  <a:r>
                    <a:rPr lang="en-US" altLang="zh-CN" sz="1050" dirty="0" smtClean="0">
                      <a:latin typeface="微软雅黑" pitchFamily="34" charset="-122"/>
                      <a:ea typeface="微软雅黑" pitchFamily="34" charset="-122"/>
                      <a:cs typeface="Arial" pitchFamily="34" charset="0"/>
                    </a:rPr>
                    <a:t>ECN</a:t>
                  </a:r>
                  <a:r>
                    <a:rPr lang="zh-CN" altLang="en-US" sz="1050" dirty="0" smtClean="0">
                      <a:latin typeface="微软雅黑" pitchFamily="34" charset="-122"/>
                      <a:ea typeface="微软雅黑" pitchFamily="34" charset="-122"/>
                      <a:cs typeface="Arial" pitchFamily="34" charset="0"/>
                    </a:rPr>
                    <a:t>处理报告</a:t>
                  </a:r>
                  <a:r>
                    <a:rPr lang="en-US" altLang="zh-CN" sz="1050" dirty="0" smtClean="0">
                      <a:latin typeface="微软雅黑" pitchFamily="34" charset="-122"/>
                      <a:ea typeface="微软雅黑" pitchFamily="34" charset="-122"/>
                      <a:cs typeface="Arial" pitchFamily="34" charset="0"/>
                    </a:rPr>
                    <a:t>:</a:t>
                  </a:r>
                  <a:r>
                    <a:rPr lang="zh-CN" altLang="en-US" sz="1050" dirty="0" smtClean="0">
                      <a:latin typeface="微软雅黑" pitchFamily="34" charset="-122"/>
                      <a:ea typeface="微软雅黑" pitchFamily="34" charset="-122"/>
                      <a:cs typeface="Arial" pitchFamily="34" charset="0"/>
                    </a:rPr>
                    <a:t>变更追溯</a:t>
                  </a:r>
                  <a:endParaRPr lang="en-US" altLang="zh-CN" sz="1050" dirty="0" smtClean="0">
                    <a:latin typeface="微软雅黑" pitchFamily="34" charset="-122"/>
                    <a:ea typeface="微软雅黑" pitchFamily="34" charset="-122"/>
                    <a:cs typeface="Arial" pitchFamily="34" charset="0"/>
                  </a:endParaRPr>
                </a:p>
              </p:txBody>
            </p:sp>
          </p:grpSp>
          <p:cxnSp>
            <p:nvCxnSpPr>
              <p:cNvPr id="25" name="形状 63"/>
              <p:cNvCxnSpPr>
                <a:stCxn id="31" idx="3"/>
                <a:endCxn id="28" idx="0"/>
              </p:cNvCxnSpPr>
              <p:nvPr/>
            </p:nvCxnSpPr>
            <p:spPr>
              <a:xfrm>
                <a:off x="1475656" y="3340457"/>
                <a:ext cx="803650" cy="321609"/>
              </a:xfrm>
              <a:prstGeom prst="bentConnector2">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形状 65"/>
              <p:cNvCxnSpPr>
                <a:endCxn id="28" idx="0"/>
              </p:cNvCxnSpPr>
              <p:nvPr/>
            </p:nvCxnSpPr>
            <p:spPr>
              <a:xfrm rot="10800000" flipV="1">
                <a:off x="2279306" y="3341624"/>
                <a:ext cx="852534" cy="320442"/>
              </a:xfrm>
              <a:prstGeom prst="bentConnector2">
                <a:avLst/>
              </a:prstGeom>
              <a:ln w="190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6" name="标题 38"/>
          <p:cNvSpPr>
            <a:spLocks noGrp="1"/>
          </p:cNvSpPr>
          <p:nvPr>
            <p:ph type="title"/>
          </p:nvPr>
        </p:nvSpPr>
        <p:spPr/>
        <p:txBody>
          <a:bodyPr>
            <a:noAutofit/>
          </a:bodyPr>
          <a:lstStyle/>
          <a:p>
            <a:r>
              <a:rPr lang="zh-CN" altLang="en-US" dirty="0" smtClean="0">
                <a:solidFill>
                  <a:srgbClr val="FF0000"/>
                </a:solidFill>
              </a:rPr>
              <a:t>关键业务应用  设计变更影响分析</a:t>
            </a:r>
            <a:endParaRPr lang="zh-CN" altLang="en-US" dirty="0">
              <a:solidFill>
                <a:srgbClr val="FF0000"/>
              </a:solidFill>
            </a:endParaRPr>
          </a:p>
        </p:txBody>
      </p:sp>
    </p:spTree>
    <p:extLst>
      <p:ext uri="{BB962C8B-B14F-4D97-AF65-F5344CB8AC3E}">
        <p14:creationId xmlns:p14="http://schemas.microsoft.com/office/powerpoint/2010/main" xmlns="" val="35815739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69731"/>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62325"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298825"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营销管理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2274898" y="1828842"/>
            <a:ext cx="1916112" cy="838178"/>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ChangeArrowheads="1"/>
          </p:cNvSpPr>
          <p:nvPr/>
        </p:nvSpPr>
        <p:spPr bwMode="auto">
          <a:xfrm>
            <a:off x="152400" y="1008063"/>
            <a:ext cx="990600" cy="5353050"/>
          </a:xfrm>
          <a:prstGeom prst="rect">
            <a:avLst/>
          </a:prstGeom>
          <a:solidFill>
            <a:srgbClr val="A2C1FE"/>
          </a:solidFill>
          <a:ln w="9525">
            <a:noFill/>
            <a:miter lim="800000"/>
            <a:headEnd/>
            <a:tailEnd/>
          </a:ln>
          <a:effectLst/>
        </p:spPr>
        <p:txBody>
          <a:bodyPr wrap="none" anchor="ctr"/>
          <a:lstStyle/>
          <a:p>
            <a:endParaRPr lang="en-US" dirty="0"/>
          </a:p>
        </p:txBody>
      </p:sp>
      <p:sp>
        <p:nvSpPr>
          <p:cNvPr id="243715" name="Rectangle 3"/>
          <p:cNvSpPr>
            <a:spLocks noChangeArrowheads="1"/>
          </p:cNvSpPr>
          <p:nvPr/>
        </p:nvSpPr>
        <p:spPr bwMode="auto">
          <a:xfrm>
            <a:off x="514350" y="3294063"/>
            <a:ext cx="488950" cy="911225"/>
          </a:xfrm>
          <a:prstGeom prst="rect">
            <a:avLst/>
          </a:prstGeom>
          <a:solidFill>
            <a:srgbClr val="EAF6FF"/>
          </a:solidFill>
          <a:ln w="9525">
            <a:noFill/>
            <a:miter lim="800000"/>
            <a:headEnd/>
            <a:tailEnd/>
          </a:ln>
          <a:effectLst/>
        </p:spPr>
        <p:txBody>
          <a:bodyPr wrap="none" anchor="ctr"/>
          <a:lstStyle/>
          <a:p>
            <a:endParaRPr lang="en-US" dirty="0"/>
          </a:p>
        </p:txBody>
      </p:sp>
      <p:sp>
        <p:nvSpPr>
          <p:cNvPr id="243716" name="Freeform 4"/>
          <p:cNvSpPr>
            <a:spLocks/>
          </p:cNvSpPr>
          <p:nvPr/>
        </p:nvSpPr>
        <p:spPr bwMode="auto">
          <a:xfrm>
            <a:off x="561975" y="3744913"/>
            <a:ext cx="339725" cy="157162"/>
          </a:xfrm>
          <a:custGeom>
            <a:avLst/>
            <a:gdLst/>
            <a:ahLst/>
            <a:cxnLst>
              <a:cxn ang="0">
                <a:pos x="0" y="89"/>
              </a:cxn>
              <a:cxn ang="0">
                <a:pos x="84" y="0"/>
              </a:cxn>
              <a:cxn ang="0">
                <a:pos x="127" y="98"/>
              </a:cxn>
              <a:cxn ang="0">
                <a:pos x="213" y="38"/>
              </a:cxn>
            </a:cxnLst>
            <a:rect l="0" t="0" r="r" b="b"/>
            <a:pathLst>
              <a:path w="214" h="99">
                <a:moveTo>
                  <a:pt x="0" y="89"/>
                </a:moveTo>
                <a:lnTo>
                  <a:pt x="84" y="0"/>
                </a:lnTo>
                <a:lnTo>
                  <a:pt x="127" y="98"/>
                </a:lnTo>
                <a:lnTo>
                  <a:pt x="213" y="38"/>
                </a:lnTo>
              </a:path>
            </a:pathLst>
          </a:custGeom>
          <a:noFill/>
          <a:ln w="12700" cap="rnd" cmpd="sng">
            <a:solidFill>
              <a:schemeClr val="accent1"/>
            </a:solidFill>
            <a:prstDash val="solid"/>
            <a:round/>
            <a:headEnd type="none" w="sm" len="sm"/>
            <a:tailEnd type="none" w="sm" len="sm"/>
          </a:ln>
          <a:effectLst/>
        </p:spPr>
        <p:txBody>
          <a:bodyPr/>
          <a:lstStyle/>
          <a:p>
            <a:endParaRPr lang="en-US" dirty="0"/>
          </a:p>
        </p:txBody>
      </p:sp>
      <p:sp>
        <p:nvSpPr>
          <p:cNvPr id="243717" name="Freeform 5"/>
          <p:cNvSpPr>
            <a:spLocks/>
          </p:cNvSpPr>
          <p:nvPr/>
        </p:nvSpPr>
        <p:spPr bwMode="auto">
          <a:xfrm>
            <a:off x="561975" y="3657600"/>
            <a:ext cx="352425" cy="96838"/>
          </a:xfrm>
          <a:custGeom>
            <a:avLst/>
            <a:gdLst/>
            <a:ahLst/>
            <a:cxnLst>
              <a:cxn ang="0">
                <a:pos x="0" y="55"/>
              </a:cxn>
              <a:cxn ang="0">
                <a:pos x="98" y="0"/>
              </a:cxn>
              <a:cxn ang="0">
                <a:pos x="137" y="60"/>
              </a:cxn>
              <a:cxn ang="0">
                <a:pos x="221" y="31"/>
              </a:cxn>
            </a:cxnLst>
            <a:rect l="0" t="0" r="r" b="b"/>
            <a:pathLst>
              <a:path w="222" h="61">
                <a:moveTo>
                  <a:pt x="0" y="55"/>
                </a:moveTo>
                <a:lnTo>
                  <a:pt x="98" y="0"/>
                </a:lnTo>
                <a:lnTo>
                  <a:pt x="137" y="60"/>
                </a:lnTo>
                <a:lnTo>
                  <a:pt x="221" y="31"/>
                </a:lnTo>
              </a:path>
            </a:pathLst>
          </a:custGeom>
          <a:noFill/>
          <a:ln w="12700" cap="rnd" cmpd="sng">
            <a:solidFill>
              <a:schemeClr val="folHlink"/>
            </a:solidFill>
            <a:prstDash val="solid"/>
            <a:round/>
            <a:headEnd type="none" w="sm" len="sm"/>
            <a:tailEnd type="none" w="sm" len="sm"/>
          </a:ln>
          <a:effectLst/>
        </p:spPr>
        <p:txBody>
          <a:bodyPr/>
          <a:lstStyle/>
          <a:p>
            <a:endParaRPr lang="en-US" dirty="0"/>
          </a:p>
        </p:txBody>
      </p:sp>
      <p:sp>
        <p:nvSpPr>
          <p:cNvPr id="243718" name="Rectangle 6"/>
          <p:cNvSpPr>
            <a:spLocks noChangeArrowheads="1"/>
          </p:cNvSpPr>
          <p:nvPr/>
        </p:nvSpPr>
        <p:spPr bwMode="auto">
          <a:xfrm>
            <a:off x="1752600" y="5851525"/>
            <a:ext cx="6096000" cy="549275"/>
          </a:xfrm>
          <a:prstGeom prst="rect">
            <a:avLst/>
          </a:prstGeom>
          <a:solidFill>
            <a:schemeClr val="folHlink"/>
          </a:solidFill>
          <a:ln w="9525">
            <a:noFill/>
            <a:miter lim="800000"/>
            <a:headEnd/>
            <a:tailEnd/>
          </a:ln>
          <a:effectLst/>
        </p:spPr>
        <p:txBody>
          <a:bodyPr wrap="none" anchor="ctr"/>
          <a:lstStyle/>
          <a:p>
            <a:endParaRPr lang="en-US" dirty="0"/>
          </a:p>
        </p:txBody>
      </p:sp>
      <p:sp>
        <p:nvSpPr>
          <p:cNvPr id="243719" name="Rectangle 7"/>
          <p:cNvSpPr>
            <a:spLocks noChangeArrowheads="1"/>
          </p:cNvSpPr>
          <p:nvPr/>
        </p:nvSpPr>
        <p:spPr bwMode="auto">
          <a:xfrm>
            <a:off x="2514600" y="5940425"/>
            <a:ext cx="4533900" cy="366713"/>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800">
                <a:solidFill>
                  <a:schemeClr val="bg1"/>
                </a:solidFill>
                <a:ea typeface="宋体" pitchFamily="2" charset="-122"/>
              </a:rPr>
              <a:t>财                  务                  会                  计</a:t>
            </a:r>
          </a:p>
        </p:txBody>
      </p:sp>
      <p:sp>
        <p:nvSpPr>
          <p:cNvPr id="243720" name="Rectangle 8"/>
          <p:cNvSpPr>
            <a:spLocks noChangeArrowheads="1"/>
          </p:cNvSpPr>
          <p:nvPr/>
        </p:nvSpPr>
        <p:spPr bwMode="auto">
          <a:xfrm>
            <a:off x="1752600" y="4952959"/>
            <a:ext cx="6096000" cy="703303"/>
          </a:xfrm>
          <a:prstGeom prst="rect">
            <a:avLst/>
          </a:prstGeom>
          <a:solidFill>
            <a:srgbClr val="A2C1FE"/>
          </a:solidFill>
          <a:ln w="9525">
            <a:noFill/>
            <a:miter lim="800000"/>
            <a:headEnd/>
            <a:tailEnd/>
          </a:ln>
          <a:effectLst/>
        </p:spPr>
        <p:txBody>
          <a:bodyPr wrap="none" anchor="ctr"/>
          <a:lstStyle/>
          <a:p>
            <a:endParaRPr lang="en-US" dirty="0"/>
          </a:p>
        </p:txBody>
      </p:sp>
      <p:sp>
        <p:nvSpPr>
          <p:cNvPr id="243721" name="Rectangle 9"/>
          <p:cNvSpPr>
            <a:spLocks noChangeArrowheads="1"/>
          </p:cNvSpPr>
          <p:nvPr/>
        </p:nvSpPr>
        <p:spPr bwMode="auto">
          <a:xfrm>
            <a:off x="1752600" y="2136086"/>
            <a:ext cx="6096000" cy="1902498"/>
          </a:xfrm>
          <a:prstGeom prst="rect">
            <a:avLst/>
          </a:prstGeom>
          <a:solidFill>
            <a:srgbClr val="A2C1FE"/>
          </a:solidFill>
          <a:ln w="9525">
            <a:noFill/>
            <a:miter lim="800000"/>
            <a:headEnd/>
            <a:tailEnd/>
          </a:ln>
          <a:effectLst/>
        </p:spPr>
        <p:txBody>
          <a:bodyPr wrap="none" anchor="ctr"/>
          <a:lstStyle/>
          <a:p>
            <a:endParaRPr lang="en-US" dirty="0"/>
          </a:p>
        </p:txBody>
      </p:sp>
      <p:sp>
        <p:nvSpPr>
          <p:cNvPr id="243722" name="Freeform 10"/>
          <p:cNvSpPr>
            <a:spLocks/>
          </p:cNvSpPr>
          <p:nvPr/>
        </p:nvSpPr>
        <p:spPr bwMode="auto">
          <a:xfrm>
            <a:off x="2328863" y="3212976"/>
            <a:ext cx="4751387" cy="238125"/>
          </a:xfrm>
          <a:custGeom>
            <a:avLst/>
            <a:gdLst/>
            <a:ahLst/>
            <a:cxnLst>
              <a:cxn ang="0">
                <a:pos x="0" y="0"/>
              </a:cxn>
              <a:cxn ang="0">
                <a:pos x="0" y="149"/>
              </a:cxn>
              <a:cxn ang="0">
                <a:pos x="2992" y="149"/>
              </a:cxn>
              <a:cxn ang="0">
                <a:pos x="2992" y="37"/>
              </a:cxn>
            </a:cxnLst>
            <a:rect l="0" t="0" r="r" b="b"/>
            <a:pathLst>
              <a:path w="2993" h="150">
                <a:moveTo>
                  <a:pt x="0" y="0"/>
                </a:moveTo>
                <a:lnTo>
                  <a:pt x="0" y="149"/>
                </a:lnTo>
                <a:lnTo>
                  <a:pt x="2992" y="149"/>
                </a:lnTo>
                <a:lnTo>
                  <a:pt x="2992" y="37"/>
                </a:lnTo>
              </a:path>
            </a:pathLst>
          </a:custGeom>
          <a:noFill/>
          <a:ln w="50800" cap="rnd" cmpd="sng">
            <a:solidFill>
              <a:srgbClr val="FAFD00"/>
            </a:solidFill>
            <a:prstDash val="solid"/>
            <a:round/>
            <a:headEnd type="none" w="sm" len="sm"/>
            <a:tailEnd type="none" w="sm" len="sm"/>
          </a:ln>
          <a:effectLst/>
        </p:spPr>
        <p:txBody>
          <a:bodyPr/>
          <a:lstStyle/>
          <a:p>
            <a:endParaRPr lang="en-US" dirty="0"/>
          </a:p>
        </p:txBody>
      </p:sp>
      <p:sp>
        <p:nvSpPr>
          <p:cNvPr id="243723" name="Rectangle 11"/>
          <p:cNvSpPr>
            <a:spLocks noChangeArrowheads="1"/>
          </p:cNvSpPr>
          <p:nvPr/>
        </p:nvSpPr>
        <p:spPr bwMode="auto">
          <a:xfrm>
            <a:off x="1752600" y="4114762"/>
            <a:ext cx="6096000" cy="762000"/>
          </a:xfrm>
          <a:prstGeom prst="rect">
            <a:avLst/>
          </a:prstGeom>
          <a:solidFill>
            <a:srgbClr val="A2C1FE"/>
          </a:solidFill>
          <a:ln w="9525">
            <a:noFill/>
            <a:miter lim="800000"/>
            <a:headEnd/>
            <a:tailEnd/>
          </a:ln>
          <a:effectLst/>
        </p:spPr>
        <p:txBody>
          <a:bodyPr wrap="none" anchor="ctr"/>
          <a:lstStyle/>
          <a:p>
            <a:endParaRPr lang="en-US" dirty="0"/>
          </a:p>
        </p:txBody>
      </p:sp>
      <p:sp>
        <p:nvSpPr>
          <p:cNvPr id="243724" name="Line 12"/>
          <p:cNvSpPr>
            <a:spLocks noChangeShapeType="1"/>
          </p:cNvSpPr>
          <p:nvPr/>
        </p:nvSpPr>
        <p:spPr bwMode="auto">
          <a:xfrm>
            <a:off x="4756150" y="2636912"/>
            <a:ext cx="0" cy="3204000"/>
          </a:xfrm>
          <a:prstGeom prst="line">
            <a:avLst/>
          </a:prstGeom>
          <a:noFill/>
          <a:ln w="50800">
            <a:solidFill>
              <a:srgbClr val="FAFD00"/>
            </a:solidFill>
            <a:round/>
            <a:headEnd type="none" w="sm" len="sm"/>
            <a:tailEnd type="stealth" w="med" len="lg"/>
          </a:ln>
          <a:effectLst/>
        </p:spPr>
        <p:txBody>
          <a:bodyPr wrap="none" anchor="ctr"/>
          <a:lstStyle/>
          <a:p>
            <a:endParaRPr lang="en-US" dirty="0"/>
          </a:p>
        </p:txBody>
      </p:sp>
      <p:sp>
        <p:nvSpPr>
          <p:cNvPr id="243750" name="Rectangle 38"/>
          <p:cNvSpPr>
            <a:spLocks noChangeArrowheads="1"/>
          </p:cNvSpPr>
          <p:nvPr/>
        </p:nvSpPr>
        <p:spPr bwMode="auto">
          <a:xfrm>
            <a:off x="1752600" y="1008063"/>
            <a:ext cx="6096000" cy="1049373"/>
          </a:xfrm>
          <a:prstGeom prst="rect">
            <a:avLst/>
          </a:prstGeom>
          <a:solidFill>
            <a:schemeClr val="bg2">
              <a:lumMod val="90000"/>
            </a:schemeClr>
          </a:solidFill>
          <a:ln w="9525">
            <a:noFill/>
            <a:miter lim="800000"/>
            <a:headEnd/>
            <a:tailEnd/>
          </a:ln>
          <a:effectLst/>
        </p:spPr>
        <p:txBody>
          <a:bodyPr wrap="none" anchor="ctr"/>
          <a:lstStyle/>
          <a:p>
            <a:endParaRPr lang="en-US" dirty="0"/>
          </a:p>
        </p:txBody>
      </p:sp>
      <p:sp>
        <p:nvSpPr>
          <p:cNvPr id="243751" name="Freeform 39"/>
          <p:cNvSpPr>
            <a:spLocks/>
          </p:cNvSpPr>
          <p:nvPr/>
        </p:nvSpPr>
        <p:spPr bwMode="auto">
          <a:xfrm>
            <a:off x="5176838" y="1246192"/>
            <a:ext cx="590550" cy="1192234"/>
          </a:xfrm>
          <a:custGeom>
            <a:avLst/>
            <a:gdLst/>
            <a:ahLst/>
            <a:cxnLst>
              <a:cxn ang="0">
                <a:pos x="9" y="0"/>
              </a:cxn>
              <a:cxn ang="0">
                <a:pos x="371" y="0"/>
              </a:cxn>
              <a:cxn ang="0">
                <a:pos x="371" y="800"/>
              </a:cxn>
              <a:cxn ang="0">
                <a:pos x="0" y="800"/>
              </a:cxn>
            </a:cxnLst>
            <a:rect l="0" t="0" r="r" b="b"/>
            <a:pathLst>
              <a:path w="372" h="801">
                <a:moveTo>
                  <a:pt x="9" y="0"/>
                </a:moveTo>
                <a:lnTo>
                  <a:pt x="371" y="0"/>
                </a:lnTo>
                <a:lnTo>
                  <a:pt x="371" y="800"/>
                </a:lnTo>
                <a:lnTo>
                  <a:pt x="0" y="800"/>
                </a:lnTo>
              </a:path>
            </a:pathLst>
          </a:custGeom>
          <a:noFill/>
          <a:ln w="50800" cap="rnd" cmpd="sng">
            <a:solidFill>
              <a:srgbClr val="FAFD00"/>
            </a:solidFill>
            <a:prstDash val="solid"/>
            <a:round/>
            <a:headEnd type="none" w="sm" len="sm"/>
            <a:tailEnd type="none" w="sm" len="sm"/>
          </a:ln>
          <a:effectLst/>
        </p:spPr>
        <p:txBody>
          <a:bodyPr/>
          <a:lstStyle/>
          <a:p>
            <a:endParaRPr lang="en-US" dirty="0"/>
          </a:p>
        </p:txBody>
      </p:sp>
      <p:sp>
        <p:nvSpPr>
          <p:cNvPr id="243767" name="Rectangle 55"/>
          <p:cNvSpPr>
            <a:spLocks noChangeArrowheads="1"/>
          </p:cNvSpPr>
          <p:nvPr/>
        </p:nvSpPr>
        <p:spPr bwMode="auto">
          <a:xfrm>
            <a:off x="1736725" y="150813"/>
            <a:ext cx="2001838" cy="336550"/>
          </a:xfrm>
          <a:prstGeom prst="rect">
            <a:avLst/>
          </a:prstGeom>
          <a:noFill/>
          <a:ln w="9525">
            <a:noFill/>
            <a:miter lim="800000"/>
            <a:headEnd/>
            <a:tailEnd/>
          </a:ln>
          <a:effectLst/>
        </p:spPr>
        <p:txBody>
          <a:bodyPr wrap="none" anchor="ctr"/>
          <a:lstStyle/>
          <a:p>
            <a:endParaRPr lang="en-US" dirty="0"/>
          </a:p>
        </p:txBody>
      </p:sp>
      <p:sp>
        <p:nvSpPr>
          <p:cNvPr id="243770" name="Rectangle 58"/>
          <p:cNvSpPr>
            <a:spLocks noChangeArrowheads="1"/>
          </p:cNvSpPr>
          <p:nvPr/>
        </p:nvSpPr>
        <p:spPr bwMode="auto">
          <a:xfrm>
            <a:off x="8229504" y="1008063"/>
            <a:ext cx="627159" cy="5353050"/>
          </a:xfrm>
          <a:prstGeom prst="rect">
            <a:avLst/>
          </a:prstGeom>
          <a:solidFill>
            <a:srgbClr val="A2C1FE"/>
          </a:solidFill>
          <a:ln w="9525">
            <a:noFill/>
            <a:miter lim="800000"/>
            <a:headEnd/>
            <a:tailEnd/>
          </a:ln>
          <a:effectLst/>
        </p:spPr>
        <p:txBody>
          <a:bodyPr wrap="none" anchor="ctr"/>
          <a:lstStyle/>
          <a:p>
            <a:endParaRPr lang="en-US" dirty="0"/>
          </a:p>
        </p:txBody>
      </p:sp>
      <p:sp>
        <p:nvSpPr>
          <p:cNvPr id="243771" name="AutoShape 59"/>
          <p:cNvSpPr>
            <a:spLocks noChangeArrowheads="1"/>
          </p:cNvSpPr>
          <p:nvPr/>
        </p:nvSpPr>
        <p:spPr bwMode="auto">
          <a:xfrm rot="16200000">
            <a:off x="-332566" y="3609197"/>
            <a:ext cx="3446431" cy="647700"/>
          </a:xfrm>
          <a:prstGeom prst="triangle">
            <a:avLst>
              <a:gd name="adj" fmla="val 49995"/>
            </a:avLst>
          </a:prstGeom>
          <a:solidFill>
            <a:srgbClr val="A2C1FE"/>
          </a:solidFill>
          <a:ln w="9525">
            <a:noFill/>
            <a:miter lim="800000"/>
            <a:headEnd/>
            <a:tailEnd/>
          </a:ln>
          <a:effectLst/>
        </p:spPr>
        <p:txBody>
          <a:bodyPr wrap="none" anchor="ctr"/>
          <a:lstStyle/>
          <a:p>
            <a:endParaRPr lang="en-US" dirty="0"/>
          </a:p>
        </p:txBody>
      </p:sp>
      <p:sp>
        <p:nvSpPr>
          <p:cNvPr id="243772" name="AutoShape 60"/>
          <p:cNvSpPr>
            <a:spLocks noChangeArrowheads="1"/>
          </p:cNvSpPr>
          <p:nvPr/>
        </p:nvSpPr>
        <p:spPr bwMode="auto">
          <a:xfrm rot="5400000">
            <a:off x="6598280" y="3397936"/>
            <a:ext cx="2929519" cy="332928"/>
          </a:xfrm>
          <a:prstGeom prst="triangle">
            <a:avLst>
              <a:gd name="adj" fmla="val 49995"/>
            </a:avLst>
          </a:prstGeom>
          <a:solidFill>
            <a:srgbClr val="A2C1FE"/>
          </a:solidFill>
          <a:ln w="9525">
            <a:noFill/>
            <a:miter lim="800000"/>
            <a:headEnd/>
            <a:tailEnd/>
          </a:ln>
          <a:effectLst/>
        </p:spPr>
        <p:txBody>
          <a:bodyPr wrap="none" anchor="ctr"/>
          <a:lstStyle/>
          <a:p>
            <a:endParaRPr lang="en-US" dirty="0"/>
          </a:p>
        </p:txBody>
      </p:sp>
      <p:sp>
        <p:nvSpPr>
          <p:cNvPr id="243773" name="Rectangle 61"/>
          <p:cNvSpPr>
            <a:spLocks noChangeArrowheads="1"/>
          </p:cNvSpPr>
          <p:nvPr/>
        </p:nvSpPr>
        <p:spPr bwMode="auto">
          <a:xfrm>
            <a:off x="76200" y="2836863"/>
            <a:ext cx="416781" cy="1754969"/>
          </a:xfrm>
          <a:prstGeom prst="rect">
            <a:avLst/>
          </a:prstGeom>
          <a:noFill/>
          <a:ln w="9525">
            <a:noFill/>
            <a:miter lim="800000"/>
            <a:headEnd/>
            <a:tailEnd/>
          </a:ln>
          <a:effectLst/>
        </p:spPr>
        <p:txBody>
          <a:bodyPr wrap="none" lIns="92075" tIns="46038" rIns="92075" bIns="46038">
            <a:spAutoFit/>
          </a:bodyPr>
          <a:lstStyle/>
          <a:p>
            <a:pPr eaLnBrk="0" hangingPunct="0"/>
            <a:r>
              <a:rPr lang="zh-CN" altLang="en-US" sz="1800" i="1" dirty="0">
                <a:ea typeface="宋体" pitchFamily="2" charset="-122"/>
              </a:rPr>
              <a:t>销</a:t>
            </a:r>
          </a:p>
          <a:p>
            <a:pPr eaLnBrk="0" hangingPunct="0"/>
            <a:r>
              <a:rPr lang="zh-CN" altLang="en-US" sz="1800" i="1" dirty="0">
                <a:ea typeface="宋体" pitchFamily="2" charset="-122"/>
              </a:rPr>
              <a:t>售</a:t>
            </a:r>
          </a:p>
          <a:p>
            <a:pPr eaLnBrk="0" hangingPunct="0"/>
            <a:r>
              <a:rPr lang="zh-CN" altLang="en-US" sz="1800" i="1" dirty="0">
                <a:ea typeface="宋体" pitchFamily="2" charset="-122"/>
              </a:rPr>
              <a:t>信</a:t>
            </a:r>
          </a:p>
          <a:p>
            <a:pPr eaLnBrk="0" hangingPunct="0"/>
            <a:r>
              <a:rPr lang="zh-CN" altLang="en-US" sz="1800" i="1" dirty="0">
                <a:ea typeface="宋体" pitchFamily="2" charset="-122"/>
              </a:rPr>
              <a:t>息</a:t>
            </a:r>
          </a:p>
          <a:p>
            <a:pPr eaLnBrk="0" hangingPunct="0"/>
            <a:r>
              <a:rPr lang="zh-CN" altLang="en-US" sz="1800" i="1" dirty="0" smtClean="0">
                <a:ea typeface="宋体" pitchFamily="2" charset="-122"/>
              </a:rPr>
              <a:t>分</a:t>
            </a:r>
            <a:endParaRPr lang="en-US" altLang="zh-CN" sz="1800" i="1" dirty="0" smtClean="0">
              <a:ea typeface="宋体" pitchFamily="2" charset="-122"/>
            </a:endParaRPr>
          </a:p>
          <a:p>
            <a:pPr eaLnBrk="0" hangingPunct="0"/>
            <a:r>
              <a:rPr lang="zh-CN" altLang="en-US" sz="1800" i="1" dirty="0" smtClean="0">
                <a:ea typeface="宋体" pitchFamily="2" charset="-122"/>
              </a:rPr>
              <a:t>析</a:t>
            </a:r>
            <a:endParaRPr lang="zh-CN" altLang="en-US" sz="1800" i="1" dirty="0">
              <a:ea typeface="宋体" pitchFamily="2" charset="-122"/>
            </a:endParaRPr>
          </a:p>
        </p:txBody>
      </p:sp>
      <p:sp>
        <p:nvSpPr>
          <p:cNvPr id="243774" name="Rectangle 62"/>
          <p:cNvSpPr>
            <a:spLocks noChangeArrowheads="1"/>
          </p:cNvSpPr>
          <p:nvPr/>
        </p:nvSpPr>
        <p:spPr bwMode="auto">
          <a:xfrm>
            <a:off x="8346109" y="3142405"/>
            <a:ext cx="416781" cy="1200971"/>
          </a:xfrm>
          <a:prstGeom prst="rect">
            <a:avLst/>
          </a:prstGeom>
          <a:noFill/>
          <a:ln w="9525">
            <a:noFill/>
            <a:miter lim="800000"/>
            <a:headEnd/>
            <a:tailEnd/>
          </a:ln>
          <a:effectLst/>
        </p:spPr>
        <p:txBody>
          <a:bodyPr wrap="none" lIns="92075" tIns="46038" rIns="92075" bIns="46038">
            <a:spAutoFit/>
          </a:bodyPr>
          <a:lstStyle/>
          <a:p>
            <a:pPr eaLnBrk="0" hangingPunct="0"/>
            <a:r>
              <a:rPr lang="zh-CN" altLang="en-US" sz="1800" dirty="0" smtClean="0">
                <a:ea typeface="宋体" pitchFamily="2" charset="-122"/>
              </a:rPr>
              <a:t>计</a:t>
            </a:r>
            <a:endParaRPr lang="en-US" altLang="zh-CN" sz="1800" dirty="0" smtClean="0">
              <a:ea typeface="宋体" pitchFamily="2" charset="-122"/>
            </a:endParaRPr>
          </a:p>
          <a:p>
            <a:pPr eaLnBrk="0" hangingPunct="0"/>
            <a:r>
              <a:rPr lang="zh-CN" altLang="en-US" sz="1800" dirty="0" smtClean="0">
                <a:ea typeface="宋体" pitchFamily="2" charset="-122"/>
              </a:rPr>
              <a:t>划</a:t>
            </a:r>
            <a:endParaRPr lang="zh-CN" altLang="en-US" sz="1800" dirty="0">
              <a:ea typeface="宋体" pitchFamily="2" charset="-122"/>
            </a:endParaRPr>
          </a:p>
          <a:p>
            <a:pPr eaLnBrk="0" hangingPunct="0"/>
            <a:r>
              <a:rPr lang="zh-CN" altLang="en-US" sz="1800" dirty="0">
                <a:ea typeface="宋体" pitchFamily="2" charset="-122"/>
              </a:rPr>
              <a:t>管</a:t>
            </a:r>
          </a:p>
          <a:p>
            <a:pPr eaLnBrk="0" hangingPunct="0"/>
            <a:r>
              <a:rPr lang="zh-CN" altLang="en-US" sz="1800" dirty="0">
                <a:ea typeface="宋体" pitchFamily="2" charset="-122"/>
              </a:rPr>
              <a:t>理</a:t>
            </a:r>
          </a:p>
        </p:txBody>
      </p:sp>
      <p:sp>
        <p:nvSpPr>
          <p:cNvPr id="243775" name="Rectangle 63"/>
          <p:cNvSpPr>
            <a:spLocks noChangeArrowheads="1"/>
          </p:cNvSpPr>
          <p:nvPr/>
        </p:nvSpPr>
        <p:spPr bwMode="auto">
          <a:xfrm>
            <a:off x="1781175" y="1009650"/>
            <a:ext cx="711733" cy="369974"/>
          </a:xfrm>
          <a:prstGeom prst="rect">
            <a:avLst/>
          </a:prstGeom>
          <a:noFill/>
          <a:ln w="9525">
            <a:noFill/>
            <a:miter lim="800000"/>
            <a:headEnd/>
            <a:tailEnd/>
          </a:ln>
          <a:effectLst/>
        </p:spPr>
        <p:txBody>
          <a:bodyPr wrap="none" lIns="92075" tIns="46038" rIns="92075" bIns="46038">
            <a:spAutoFit/>
          </a:bodyPr>
          <a:lstStyle/>
          <a:p>
            <a:pPr eaLnBrk="0" hangingPunct="0"/>
            <a:r>
              <a:rPr lang="en-US" altLang="zh-CN" sz="1800" dirty="0" smtClean="0">
                <a:ea typeface="宋体" pitchFamily="2" charset="-122"/>
              </a:rPr>
              <a:t>CRM</a:t>
            </a:r>
            <a:endParaRPr lang="zh-CN" altLang="en-US" sz="1800" dirty="0">
              <a:ea typeface="宋体" pitchFamily="2" charset="-122"/>
            </a:endParaRPr>
          </a:p>
        </p:txBody>
      </p:sp>
      <p:sp>
        <p:nvSpPr>
          <p:cNvPr id="243776" name="Rectangle 64"/>
          <p:cNvSpPr>
            <a:spLocks noChangeArrowheads="1"/>
          </p:cNvSpPr>
          <p:nvPr/>
        </p:nvSpPr>
        <p:spPr bwMode="auto">
          <a:xfrm>
            <a:off x="1828872" y="2156011"/>
            <a:ext cx="644525" cy="366713"/>
          </a:xfrm>
          <a:prstGeom prst="rect">
            <a:avLst/>
          </a:prstGeom>
          <a:noFill/>
          <a:ln w="9525">
            <a:noFill/>
            <a:miter lim="800000"/>
            <a:headEnd/>
            <a:tailEnd/>
          </a:ln>
          <a:effectLst/>
        </p:spPr>
        <p:txBody>
          <a:bodyPr wrap="none" lIns="92075" tIns="46038" rIns="92075" bIns="46038">
            <a:spAutoFit/>
          </a:bodyPr>
          <a:lstStyle/>
          <a:p>
            <a:pPr eaLnBrk="0" hangingPunct="0"/>
            <a:r>
              <a:rPr lang="zh-CN" altLang="en-US" sz="1800" dirty="0">
                <a:ea typeface="宋体" pitchFamily="2" charset="-122"/>
              </a:rPr>
              <a:t>销售</a:t>
            </a:r>
          </a:p>
        </p:txBody>
      </p:sp>
      <p:sp>
        <p:nvSpPr>
          <p:cNvPr id="243777" name="Rectangle 65"/>
          <p:cNvSpPr>
            <a:spLocks noChangeArrowheads="1"/>
          </p:cNvSpPr>
          <p:nvPr/>
        </p:nvSpPr>
        <p:spPr bwMode="auto">
          <a:xfrm>
            <a:off x="1781175" y="4125798"/>
            <a:ext cx="647613" cy="369974"/>
          </a:xfrm>
          <a:prstGeom prst="rect">
            <a:avLst/>
          </a:prstGeom>
          <a:noFill/>
          <a:ln w="9525">
            <a:noFill/>
            <a:miter lim="800000"/>
            <a:headEnd/>
            <a:tailEnd/>
          </a:ln>
          <a:effectLst/>
        </p:spPr>
        <p:txBody>
          <a:bodyPr wrap="none" lIns="92075" tIns="46038" rIns="92075" bIns="46038">
            <a:spAutoFit/>
          </a:bodyPr>
          <a:lstStyle/>
          <a:p>
            <a:pPr eaLnBrk="0" hangingPunct="0"/>
            <a:r>
              <a:rPr lang="zh-CN" altLang="en-US" sz="1800" dirty="0" smtClean="0">
                <a:ea typeface="宋体" pitchFamily="2" charset="-122"/>
              </a:rPr>
              <a:t>仓储</a:t>
            </a:r>
            <a:endParaRPr lang="zh-CN" altLang="en-US" sz="1800" dirty="0">
              <a:ea typeface="宋体" pitchFamily="2" charset="-122"/>
            </a:endParaRPr>
          </a:p>
        </p:txBody>
      </p:sp>
      <p:sp>
        <p:nvSpPr>
          <p:cNvPr id="243778" name="Rectangle 66"/>
          <p:cNvSpPr>
            <a:spLocks noChangeArrowheads="1"/>
          </p:cNvSpPr>
          <p:nvPr/>
        </p:nvSpPr>
        <p:spPr bwMode="auto">
          <a:xfrm>
            <a:off x="1781175" y="4967237"/>
            <a:ext cx="644525" cy="366713"/>
          </a:xfrm>
          <a:prstGeom prst="rect">
            <a:avLst/>
          </a:prstGeom>
          <a:noFill/>
          <a:ln w="9525">
            <a:noFill/>
            <a:miter lim="800000"/>
            <a:headEnd/>
            <a:tailEnd/>
          </a:ln>
          <a:effectLst/>
        </p:spPr>
        <p:txBody>
          <a:bodyPr wrap="none" lIns="92075" tIns="46038" rIns="92075" bIns="46038">
            <a:spAutoFit/>
          </a:bodyPr>
          <a:lstStyle/>
          <a:p>
            <a:pPr eaLnBrk="0" hangingPunct="0"/>
            <a:r>
              <a:rPr lang="zh-CN" altLang="en-US" sz="1800">
                <a:ea typeface="宋体" pitchFamily="2" charset="-122"/>
              </a:rPr>
              <a:t>开票</a:t>
            </a:r>
          </a:p>
        </p:txBody>
      </p:sp>
      <p:sp>
        <p:nvSpPr>
          <p:cNvPr id="243788" name="Line 76"/>
          <p:cNvSpPr>
            <a:spLocks noChangeShapeType="1"/>
          </p:cNvSpPr>
          <p:nvPr/>
        </p:nvSpPr>
        <p:spPr bwMode="auto">
          <a:xfrm>
            <a:off x="633413" y="4051300"/>
            <a:ext cx="0" cy="85725"/>
          </a:xfrm>
          <a:prstGeom prst="line">
            <a:avLst/>
          </a:prstGeom>
          <a:noFill/>
          <a:ln w="12700">
            <a:solidFill>
              <a:schemeClr val="tx1"/>
            </a:solidFill>
            <a:round/>
            <a:headEnd type="none" w="sm" len="sm"/>
            <a:tailEnd type="none" w="sm" len="sm"/>
          </a:ln>
          <a:effectLst/>
        </p:spPr>
        <p:txBody>
          <a:bodyPr wrap="none" anchor="ctr"/>
          <a:lstStyle/>
          <a:p>
            <a:endParaRPr lang="en-US" dirty="0"/>
          </a:p>
        </p:txBody>
      </p:sp>
      <p:sp>
        <p:nvSpPr>
          <p:cNvPr id="243789" name="Line 77"/>
          <p:cNvSpPr>
            <a:spLocks noChangeShapeType="1"/>
          </p:cNvSpPr>
          <p:nvPr/>
        </p:nvSpPr>
        <p:spPr bwMode="auto">
          <a:xfrm>
            <a:off x="804863" y="4051300"/>
            <a:ext cx="0" cy="85725"/>
          </a:xfrm>
          <a:prstGeom prst="line">
            <a:avLst/>
          </a:prstGeom>
          <a:noFill/>
          <a:ln w="12700">
            <a:solidFill>
              <a:schemeClr val="tx1"/>
            </a:solidFill>
            <a:round/>
            <a:headEnd type="none" w="sm" len="sm"/>
            <a:tailEnd type="none" w="sm" len="sm"/>
          </a:ln>
          <a:effectLst/>
        </p:spPr>
        <p:txBody>
          <a:bodyPr wrap="none" anchor="ctr"/>
          <a:lstStyle/>
          <a:p>
            <a:endParaRPr lang="en-US" dirty="0"/>
          </a:p>
        </p:txBody>
      </p:sp>
      <p:sp>
        <p:nvSpPr>
          <p:cNvPr id="243790" name="Line 78"/>
          <p:cNvSpPr>
            <a:spLocks noChangeShapeType="1"/>
          </p:cNvSpPr>
          <p:nvPr/>
        </p:nvSpPr>
        <p:spPr bwMode="auto">
          <a:xfrm>
            <a:off x="719138" y="4051300"/>
            <a:ext cx="0" cy="85725"/>
          </a:xfrm>
          <a:prstGeom prst="line">
            <a:avLst/>
          </a:prstGeom>
          <a:noFill/>
          <a:ln w="12700">
            <a:solidFill>
              <a:schemeClr val="tx1"/>
            </a:solidFill>
            <a:round/>
            <a:headEnd type="none" w="sm" len="sm"/>
            <a:tailEnd type="none" w="sm" len="sm"/>
          </a:ln>
          <a:effectLst/>
        </p:spPr>
        <p:txBody>
          <a:bodyPr wrap="none" anchor="ctr"/>
          <a:lstStyle/>
          <a:p>
            <a:endParaRPr lang="en-US" dirty="0"/>
          </a:p>
        </p:txBody>
      </p:sp>
      <p:sp>
        <p:nvSpPr>
          <p:cNvPr id="243791" name="Line 79"/>
          <p:cNvSpPr>
            <a:spLocks noChangeShapeType="1"/>
          </p:cNvSpPr>
          <p:nvPr/>
        </p:nvSpPr>
        <p:spPr bwMode="auto">
          <a:xfrm>
            <a:off x="890588" y="4051300"/>
            <a:ext cx="0" cy="85725"/>
          </a:xfrm>
          <a:prstGeom prst="line">
            <a:avLst/>
          </a:prstGeom>
          <a:noFill/>
          <a:ln w="12700">
            <a:solidFill>
              <a:schemeClr val="tx1"/>
            </a:solidFill>
            <a:round/>
            <a:headEnd type="none" w="sm" len="sm"/>
            <a:tailEnd type="none" w="sm" len="sm"/>
          </a:ln>
          <a:effectLst/>
        </p:spPr>
        <p:txBody>
          <a:bodyPr wrap="none" anchor="ctr"/>
          <a:lstStyle/>
          <a:p>
            <a:endParaRPr lang="en-US" dirty="0"/>
          </a:p>
        </p:txBody>
      </p:sp>
      <p:sp>
        <p:nvSpPr>
          <p:cNvPr id="243792" name="Rectangle 80"/>
          <p:cNvSpPr>
            <a:spLocks noChangeArrowheads="1"/>
          </p:cNvSpPr>
          <p:nvPr/>
        </p:nvSpPr>
        <p:spPr bwMode="auto">
          <a:xfrm>
            <a:off x="522288" y="3273425"/>
            <a:ext cx="530225" cy="274638"/>
          </a:xfrm>
          <a:prstGeom prst="rect">
            <a:avLst/>
          </a:prstGeom>
          <a:noFill/>
          <a:ln w="9525">
            <a:noFill/>
            <a:miter lim="800000"/>
            <a:headEnd/>
            <a:tailEnd/>
          </a:ln>
          <a:effectLst/>
        </p:spPr>
        <p:txBody>
          <a:bodyPr wrap="none" lIns="92075" tIns="46038" rIns="92075" bIns="46038">
            <a:spAutoFit/>
          </a:bodyPr>
          <a:lstStyle/>
          <a:p>
            <a:pPr eaLnBrk="0" hangingPunct="0"/>
            <a:r>
              <a:rPr lang="en-US" altLang="zh-CN" sz="1200" i="1" dirty="0">
                <a:ea typeface="宋体" pitchFamily="2" charset="-122"/>
              </a:rPr>
              <a:t>RMB</a:t>
            </a:r>
          </a:p>
        </p:txBody>
      </p:sp>
      <p:sp>
        <p:nvSpPr>
          <p:cNvPr id="243818" name="Freeform 106"/>
          <p:cNvSpPr>
            <a:spLocks/>
          </p:cNvSpPr>
          <p:nvPr/>
        </p:nvSpPr>
        <p:spPr bwMode="auto">
          <a:xfrm>
            <a:off x="560388" y="3519488"/>
            <a:ext cx="393700" cy="577850"/>
          </a:xfrm>
          <a:custGeom>
            <a:avLst/>
            <a:gdLst/>
            <a:ahLst/>
            <a:cxnLst>
              <a:cxn ang="0">
                <a:pos x="0" y="0"/>
              </a:cxn>
              <a:cxn ang="0">
                <a:pos x="0" y="363"/>
              </a:cxn>
              <a:cxn ang="0">
                <a:pos x="247" y="363"/>
              </a:cxn>
            </a:cxnLst>
            <a:rect l="0" t="0" r="r" b="b"/>
            <a:pathLst>
              <a:path w="248" h="364">
                <a:moveTo>
                  <a:pt x="0" y="0"/>
                </a:moveTo>
                <a:lnTo>
                  <a:pt x="0" y="363"/>
                </a:lnTo>
                <a:lnTo>
                  <a:pt x="247" y="363"/>
                </a:lnTo>
              </a:path>
            </a:pathLst>
          </a:custGeom>
          <a:noFill/>
          <a:ln w="12700" cap="rnd" cmpd="sng">
            <a:solidFill>
              <a:schemeClr val="tx1"/>
            </a:solidFill>
            <a:prstDash val="solid"/>
            <a:round/>
            <a:headEnd type="none" w="sm" len="sm"/>
            <a:tailEnd type="none" w="sm" len="sm"/>
          </a:ln>
          <a:effectLst/>
        </p:spPr>
        <p:txBody>
          <a:bodyPr/>
          <a:lstStyle/>
          <a:p>
            <a:endParaRPr lang="en-US" dirty="0"/>
          </a:p>
        </p:txBody>
      </p:sp>
      <p:sp>
        <p:nvSpPr>
          <p:cNvPr id="108" name="标题 107"/>
          <p:cNvSpPr>
            <a:spLocks noGrp="1"/>
          </p:cNvSpPr>
          <p:nvPr>
            <p:ph type="title"/>
          </p:nvPr>
        </p:nvSpPr>
        <p:spPr>
          <a:noFill/>
          <a:ln w="9525" algn="ctr">
            <a:noFill/>
            <a:miter lim="800000"/>
            <a:headEnd/>
            <a:tailEnd/>
          </a:ln>
          <a:effectLst/>
        </p:spPr>
        <p:txBody>
          <a:bodyPr vert="horz" wrap="square" lIns="91440" tIns="45720" rIns="91440" bIns="45720" numCol="1" anchor="ctr" anchorCtr="0" compatLnSpc="1">
            <a:prstTxWarp prst="textNoShape">
              <a:avLst/>
            </a:prstTxWarp>
            <a:noAutofit/>
          </a:bodyPr>
          <a:lstStyle/>
          <a:p>
            <a:pPr marL="1588" lvl="0" algn="l"/>
            <a:r>
              <a:rPr lang="zh-CN" altLang="en-US" dirty="0" smtClean="0">
                <a:solidFill>
                  <a:srgbClr val="FF0000"/>
                </a:solidFill>
                <a:latin typeface="+mn-ea"/>
                <a:ea typeface="+mn-ea"/>
                <a:cs typeface="+mn-cs"/>
              </a:rPr>
              <a:t>关键业务应用   全面营销管理</a:t>
            </a:r>
            <a:endParaRPr lang="en-US" altLang="en-US" dirty="0">
              <a:solidFill>
                <a:srgbClr val="FF0000"/>
              </a:solidFill>
              <a:latin typeface="+mn-ea"/>
              <a:ea typeface="+mn-ea"/>
              <a:cs typeface="+mn-cs"/>
            </a:endParaRPr>
          </a:p>
        </p:txBody>
      </p:sp>
      <p:cxnSp>
        <p:nvCxnSpPr>
          <p:cNvPr id="134" name="形状 133"/>
          <p:cNvCxnSpPr>
            <a:endCxn id="132" idx="2"/>
          </p:cNvCxnSpPr>
          <p:nvPr/>
        </p:nvCxnSpPr>
        <p:spPr>
          <a:xfrm flipV="1">
            <a:off x="5176578" y="3953443"/>
            <a:ext cx="1036085" cy="610718"/>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15"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26474" y="4365104"/>
            <a:ext cx="1008112" cy="360040"/>
          </a:xfrm>
          <a:prstGeom prst="rect">
            <a:avLst/>
          </a:prstGeom>
          <a:noFill/>
          <a:extLst>
            <a:ext uri="{909E8E84-426E-40DD-AFC4-6F175D3DCCD1}">
              <a14:hiddenFill xmlns="" xmlns:a14="http://schemas.microsoft.com/office/drawing/2010/main">
                <a:solidFill>
                  <a:srgbClr val="FFFFFF"/>
                </a:solidFill>
              </a14:hiddenFill>
            </a:ext>
          </a:extLst>
        </p:spPr>
      </p:pic>
      <p:sp>
        <p:nvSpPr>
          <p:cNvPr id="117" name="Rectangle 87"/>
          <p:cNvSpPr>
            <a:spLocks noChangeArrowheads="1"/>
          </p:cNvSpPr>
          <p:nvPr/>
        </p:nvSpPr>
        <p:spPr bwMode="auto">
          <a:xfrm>
            <a:off x="4445744" y="4422598"/>
            <a:ext cx="545021"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发货</a:t>
            </a:r>
            <a:endParaRPr lang="zh-CN" altLang="en-US" sz="1400" dirty="0">
              <a:ea typeface="宋体" pitchFamily="2" charset="-122"/>
            </a:endParaRPr>
          </a:p>
        </p:txBody>
      </p:sp>
      <p:pic>
        <p:nvPicPr>
          <p:cNvPr id="123"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11960" y="5085184"/>
            <a:ext cx="1008112" cy="3600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Rectangle 87"/>
          <p:cNvSpPr>
            <a:spLocks noChangeArrowheads="1"/>
          </p:cNvSpPr>
          <p:nvPr/>
        </p:nvSpPr>
        <p:spPr bwMode="auto">
          <a:xfrm>
            <a:off x="4445744" y="5142678"/>
            <a:ext cx="545022"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开票</a:t>
            </a:r>
            <a:endParaRPr lang="zh-CN" altLang="en-US" sz="1400" dirty="0">
              <a:ea typeface="宋体" pitchFamily="2" charset="-122"/>
            </a:endParaRPr>
          </a:p>
        </p:txBody>
      </p:sp>
      <p:pic>
        <p:nvPicPr>
          <p:cNvPr id="127"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54940" y="3616558"/>
            <a:ext cx="1008112" cy="360040"/>
          </a:xfrm>
          <a:prstGeom prst="rect">
            <a:avLst/>
          </a:prstGeom>
          <a:noFill/>
          <a:extLst>
            <a:ext uri="{909E8E84-426E-40DD-AFC4-6F175D3DCCD1}">
              <a14:hiddenFill xmlns="" xmlns:a14="http://schemas.microsoft.com/office/drawing/2010/main">
                <a:solidFill>
                  <a:srgbClr val="FFFFFF"/>
                </a:solidFill>
              </a14:hiddenFill>
            </a:ext>
          </a:extLst>
        </p:spPr>
      </p:pic>
      <p:sp>
        <p:nvSpPr>
          <p:cNvPr id="122" name="Rectangle 87"/>
          <p:cNvSpPr>
            <a:spLocks noChangeArrowheads="1"/>
          </p:cNvSpPr>
          <p:nvPr/>
        </p:nvSpPr>
        <p:spPr bwMode="auto">
          <a:xfrm>
            <a:off x="4395041" y="3659538"/>
            <a:ext cx="724557"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发货单</a:t>
            </a:r>
            <a:endParaRPr lang="zh-CN" altLang="en-US" sz="1400" dirty="0">
              <a:ea typeface="宋体" pitchFamily="2" charset="-122"/>
            </a:endParaRPr>
          </a:p>
        </p:txBody>
      </p:sp>
      <p:pic>
        <p:nvPicPr>
          <p:cNvPr id="129"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24690" y="3616558"/>
            <a:ext cx="1008112" cy="360040"/>
          </a:xfrm>
          <a:prstGeom prst="rect">
            <a:avLst/>
          </a:prstGeom>
          <a:noFill/>
          <a:extLst>
            <a:ext uri="{909E8E84-426E-40DD-AFC4-6F175D3DCCD1}">
              <a14:hiddenFill xmlns="" xmlns:a14="http://schemas.microsoft.com/office/drawing/2010/main">
                <a:solidFill>
                  <a:srgbClr val="FFFFFF"/>
                </a:solidFill>
              </a14:hiddenFill>
            </a:ext>
          </a:extLst>
        </p:spPr>
      </p:pic>
      <p:sp>
        <p:nvSpPr>
          <p:cNvPr id="132" name="Rectangle 69"/>
          <p:cNvSpPr>
            <a:spLocks noChangeArrowheads="1"/>
          </p:cNvSpPr>
          <p:nvPr/>
        </p:nvSpPr>
        <p:spPr bwMode="auto">
          <a:xfrm>
            <a:off x="5940152" y="3645024"/>
            <a:ext cx="545022" cy="308419"/>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400" dirty="0" smtClean="0">
                <a:ea typeface="宋体" pitchFamily="2" charset="-122"/>
              </a:rPr>
              <a:t>签回</a:t>
            </a:r>
            <a:endParaRPr lang="zh-CN" altLang="en-US" sz="1400" dirty="0">
              <a:ea typeface="宋体" pitchFamily="2" charset="-122"/>
            </a:endParaRPr>
          </a:p>
        </p:txBody>
      </p:sp>
      <p:pic>
        <p:nvPicPr>
          <p:cNvPr id="133"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5880" y="2881964"/>
            <a:ext cx="1008112" cy="360040"/>
          </a:xfrm>
          <a:prstGeom prst="rect">
            <a:avLst/>
          </a:prstGeom>
          <a:noFill/>
          <a:extLst>
            <a:ext uri="{909E8E84-426E-40DD-AFC4-6F175D3DCCD1}">
              <a14:hiddenFill xmlns="" xmlns:a14="http://schemas.microsoft.com/office/drawing/2010/main">
                <a:solidFill>
                  <a:srgbClr val="FFFFFF"/>
                </a:solidFill>
              </a14:hiddenFill>
            </a:ext>
          </a:extLst>
        </p:spPr>
      </p:pic>
      <p:pic>
        <p:nvPicPr>
          <p:cNvPr id="135"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26474" y="2881964"/>
            <a:ext cx="1008112" cy="360040"/>
          </a:xfrm>
          <a:prstGeom prst="rect">
            <a:avLst/>
          </a:prstGeom>
          <a:noFill/>
          <a:extLst>
            <a:ext uri="{909E8E84-426E-40DD-AFC4-6F175D3DCCD1}">
              <a14:hiddenFill xmlns="" xmlns:a14="http://schemas.microsoft.com/office/drawing/2010/main">
                <a:solidFill>
                  <a:srgbClr val="FFFFFF"/>
                </a:solidFill>
              </a14:hiddenFill>
            </a:ext>
          </a:extLst>
        </p:spPr>
      </p:pic>
      <p:pic>
        <p:nvPicPr>
          <p:cNvPr id="136"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93190" y="2881964"/>
            <a:ext cx="1008112" cy="360040"/>
          </a:xfrm>
          <a:prstGeom prst="rect">
            <a:avLst/>
          </a:prstGeom>
          <a:noFill/>
          <a:extLst>
            <a:ext uri="{909E8E84-426E-40DD-AFC4-6F175D3DCCD1}">
              <a14:hiddenFill xmlns="" xmlns:a14="http://schemas.microsoft.com/office/drawing/2010/main">
                <a:solidFill>
                  <a:srgbClr val="FFFFFF"/>
                </a:solidFill>
              </a14:hiddenFill>
            </a:ext>
          </a:extLst>
        </p:spPr>
      </p:pic>
      <p:pic>
        <p:nvPicPr>
          <p:cNvPr id="137"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40988" y="2247844"/>
            <a:ext cx="1008112" cy="360040"/>
          </a:xfrm>
          <a:prstGeom prst="rect">
            <a:avLst/>
          </a:prstGeom>
          <a:noFill/>
          <a:extLst>
            <a:ext uri="{909E8E84-426E-40DD-AFC4-6F175D3DCCD1}">
              <a14:hiddenFill xmlns="" xmlns:a14="http://schemas.microsoft.com/office/drawing/2010/main">
                <a:solidFill>
                  <a:srgbClr val="FFFFFF"/>
                </a:solidFill>
              </a14:hiddenFill>
            </a:ext>
          </a:extLst>
        </p:spPr>
      </p:pic>
      <p:pic>
        <p:nvPicPr>
          <p:cNvPr id="142"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74272" y="2896478"/>
            <a:ext cx="1008112" cy="360040"/>
          </a:xfrm>
          <a:prstGeom prst="rect">
            <a:avLst/>
          </a:prstGeom>
          <a:noFill/>
          <a:extLst>
            <a:ext uri="{909E8E84-426E-40DD-AFC4-6F175D3DCCD1}">
              <a14:hiddenFill xmlns="" xmlns:a14="http://schemas.microsoft.com/office/drawing/2010/main">
                <a:solidFill>
                  <a:srgbClr val="FFFFFF"/>
                </a:solidFill>
              </a14:hiddenFill>
            </a:ext>
          </a:extLst>
        </p:spPr>
      </p:pic>
      <p:pic>
        <p:nvPicPr>
          <p:cNvPr id="143"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93116" y="2895916"/>
            <a:ext cx="1008112" cy="360040"/>
          </a:xfrm>
          <a:prstGeom prst="rect">
            <a:avLst/>
          </a:prstGeom>
          <a:noFill/>
          <a:extLst>
            <a:ext uri="{909E8E84-426E-40DD-AFC4-6F175D3DCCD1}">
              <a14:hiddenFill xmlns="" xmlns:a14="http://schemas.microsoft.com/office/drawing/2010/main">
                <a:solidFill>
                  <a:srgbClr val="FFFFFF"/>
                </a:solidFill>
              </a14:hiddenFill>
            </a:ext>
          </a:extLst>
        </p:spPr>
      </p:pic>
      <p:pic>
        <p:nvPicPr>
          <p:cNvPr id="144" name="Picture 4" descr="C:\Users\admin\Desktop\D.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30168" y="2247844"/>
            <a:ext cx="1008112" cy="360040"/>
          </a:xfrm>
          <a:prstGeom prst="rect">
            <a:avLst/>
          </a:prstGeom>
          <a:noFill/>
          <a:extLst>
            <a:ext uri="{909E8E84-426E-40DD-AFC4-6F175D3DCCD1}">
              <a14:hiddenFill xmlns="" xmlns:a14="http://schemas.microsoft.com/office/drawing/2010/main">
                <a:solidFill>
                  <a:srgbClr val="FFFFFF"/>
                </a:solidFill>
              </a14:hiddenFill>
            </a:ext>
          </a:extLst>
        </p:spPr>
      </p:pic>
      <p:sp>
        <p:nvSpPr>
          <p:cNvPr id="243783" name="Rectangle 71"/>
          <p:cNvSpPr>
            <a:spLocks noChangeArrowheads="1"/>
          </p:cNvSpPr>
          <p:nvPr/>
        </p:nvSpPr>
        <p:spPr bwMode="auto">
          <a:xfrm>
            <a:off x="1903632" y="2936157"/>
            <a:ext cx="904094"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委托代销</a:t>
            </a:r>
            <a:endParaRPr lang="zh-CN" altLang="en-US" sz="1400" dirty="0">
              <a:ea typeface="宋体" pitchFamily="2" charset="-122"/>
            </a:endParaRPr>
          </a:p>
        </p:txBody>
      </p:sp>
      <p:sp>
        <p:nvSpPr>
          <p:cNvPr id="243779" name="Rectangle 67"/>
          <p:cNvSpPr>
            <a:spLocks noChangeArrowheads="1"/>
          </p:cNvSpPr>
          <p:nvPr/>
        </p:nvSpPr>
        <p:spPr bwMode="auto">
          <a:xfrm>
            <a:off x="3103563" y="2921841"/>
            <a:ext cx="904094"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直运销售</a:t>
            </a:r>
            <a:endParaRPr lang="zh-CN" altLang="en-US" sz="1400" dirty="0">
              <a:ea typeface="宋体" pitchFamily="2" charset="-122"/>
            </a:endParaRPr>
          </a:p>
        </p:txBody>
      </p:sp>
      <p:sp>
        <p:nvSpPr>
          <p:cNvPr id="243784" name="Rectangle 72"/>
          <p:cNvSpPr>
            <a:spLocks noChangeArrowheads="1"/>
          </p:cNvSpPr>
          <p:nvPr/>
        </p:nvSpPr>
        <p:spPr bwMode="auto">
          <a:xfrm>
            <a:off x="4281276" y="2930736"/>
            <a:ext cx="914375" cy="286874"/>
          </a:xfrm>
          <a:prstGeom prst="rect">
            <a:avLst/>
          </a:prstGeom>
          <a:noFill/>
          <a:ln w="9525">
            <a:noFill/>
            <a:miter lim="800000"/>
            <a:headEnd/>
            <a:tailEnd/>
          </a:ln>
          <a:effectLst/>
        </p:spPr>
        <p:txBody>
          <a:bodyPr wrap="square" lIns="92075" tIns="46038" rIns="92075" bIns="46038">
            <a:spAutoFit/>
          </a:bodyPr>
          <a:lstStyle/>
          <a:p>
            <a:pPr algn="ctr" eaLnBrk="0" hangingPunct="0">
              <a:lnSpc>
                <a:spcPct val="90000"/>
              </a:lnSpc>
            </a:pPr>
            <a:r>
              <a:rPr lang="zh-CN" altLang="en-US" sz="1400" dirty="0" smtClean="0">
                <a:ea typeface="宋体" pitchFamily="2" charset="-122"/>
              </a:rPr>
              <a:t>常规销售</a:t>
            </a:r>
            <a:endParaRPr lang="zh-CN" altLang="en-US" sz="1400" dirty="0">
              <a:ea typeface="宋体" pitchFamily="2" charset="-122"/>
            </a:endParaRPr>
          </a:p>
        </p:txBody>
      </p:sp>
      <p:sp>
        <p:nvSpPr>
          <p:cNvPr id="243785" name="Rectangle 73"/>
          <p:cNvSpPr>
            <a:spLocks noChangeArrowheads="1"/>
          </p:cNvSpPr>
          <p:nvPr/>
        </p:nvSpPr>
        <p:spPr bwMode="auto">
          <a:xfrm>
            <a:off x="5454453" y="2929098"/>
            <a:ext cx="904094"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分期收款</a:t>
            </a:r>
            <a:endParaRPr lang="zh-CN" altLang="en-US" sz="1400" dirty="0">
              <a:ea typeface="宋体" pitchFamily="2" charset="-122"/>
            </a:endParaRPr>
          </a:p>
        </p:txBody>
      </p:sp>
      <p:sp>
        <p:nvSpPr>
          <p:cNvPr id="243786" name="Rectangle 74"/>
          <p:cNvSpPr>
            <a:spLocks noChangeArrowheads="1"/>
          </p:cNvSpPr>
          <p:nvPr/>
        </p:nvSpPr>
        <p:spPr bwMode="auto">
          <a:xfrm>
            <a:off x="6767513" y="2935909"/>
            <a:ext cx="545022" cy="286874"/>
          </a:xfrm>
          <a:prstGeom prst="rect">
            <a:avLst/>
          </a:prstGeom>
          <a:noFill/>
          <a:ln w="9525">
            <a:noFill/>
            <a:miter lim="800000"/>
            <a:headEnd/>
            <a:tailEnd/>
          </a:ln>
          <a:effectLst/>
        </p:spPr>
        <p:txBody>
          <a:bodyPr wrap="none" lIns="92075" tIns="46038" rIns="92075" bIns="46038">
            <a:spAutoFit/>
          </a:bodyPr>
          <a:lstStyle/>
          <a:p>
            <a:pPr algn="ctr" eaLnBrk="0" hangingPunct="0">
              <a:lnSpc>
                <a:spcPct val="90000"/>
              </a:lnSpc>
            </a:pPr>
            <a:r>
              <a:rPr lang="zh-CN" altLang="en-US" sz="1400" dirty="0" smtClean="0">
                <a:ea typeface="宋体" pitchFamily="2" charset="-122"/>
              </a:rPr>
              <a:t>合同</a:t>
            </a:r>
            <a:endParaRPr lang="zh-CN" altLang="en-US" sz="1400" dirty="0">
              <a:ea typeface="宋体" pitchFamily="2" charset="-122"/>
            </a:endParaRPr>
          </a:p>
        </p:txBody>
      </p:sp>
      <p:sp>
        <p:nvSpPr>
          <p:cNvPr id="139" name="Rectangle 74"/>
          <p:cNvSpPr>
            <a:spLocks noChangeArrowheads="1"/>
          </p:cNvSpPr>
          <p:nvPr/>
        </p:nvSpPr>
        <p:spPr bwMode="auto">
          <a:xfrm>
            <a:off x="6434746" y="2293417"/>
            <a:ext cx="1219168" cy="286874"/>
          </a:xfrm>
          <a:prstGeom prst="rect">
            <a:avLst/>
          </a:prstGeom>
          <a:noFill/>
          <a:ln w="9525">
            <a:noFill/>
            <a:miter lim="800000"/>
            <a:headEnd/>
            <a:tailEnd/>
          </a:ln>
          <a:effectLst/>
        </p:spPr>
        <p:txBody>
          <a:bodyPr wrap="square" lIns="92075" tIns="46038" rIns="92075" bIns="46038">
            <a:spAutoFit/>
          </a:bodyPr>
          <a:lstStyle/>
          <a:p>
            <a:pPr algn="ctr" eaLnBrk="0" hangingPunct="0">
              <a:lnSpc>
                <a:spcPct val="90000"/>
              </a:lnSpc>
            </a:pPr>
            <a:r>
              <a:rPr lang="zh-CN" altLang="en-US" sz="1400" dirty="0" smtClean="0">
                <a:ea typeface="宋体" pitchFamily="2" charset="-122"/>
              </a:rPr>
              <a:t>销售预订单</a:t>
            </a:r>
            <a:endParaRPr lang="zh-CN" altLang="en-US" sz="1400" dirty="0">
              <a:ea typeface="宋体" pitchFamily="2" charset="-122"/>
            </a:endParaRPr>
          </a:p>
        </p:txBody>
      </p:sp>
      <p:sp>
        <p:nvSpPr>
          <p:cNvPr id="243781" name="Rectangle 69"/>
          <p:cNvSpPr>
            <a:spLocks noChangeArrowheads="1"/>
          </p:cNvSpPr>
          <p:nvPr/>
        </p:nvSpPr>
        <p:spPr bwMode="auto">
          <a:xfrm>
            <a:off x="4399678" y="2256217"/>
            <a:ext cx="724558" cy="308419"/>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400" dirty="0" smtClean="0">
                <a:ea typeface="宋体" pitchFamily="2" charset="-122"/>
              </a:rPr>
              <a:t>报价单</a:t>
            </a:r>
            <a:endParaRPr lang="zh-CN" altLang="en-US" sz="1400" dirty="0">
              <a:ea typeface="宋体" pitchFamily="2" charset="-122"/>
            </a:endParaRPr>
          </a:p>
        </p:txBody>
      </p:sp>
      <p:pic>
        <p:nvPicPr>
          <p:cNvPr id="145" name="Picture 5" descr="C:\Users\admin\Desktop\A.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339752" y="1484824"/>
            <a:ext cx="1025812" cy="360000"/>
          </a:xfrm>
          <a:prstGeom prst="rect">
            <a:avLst/>
          </a:prstGeom>
          <a:noFill/>
          <a:extLst>
            <a:ext uri="{909E8E84-426E-40DD-AFC4-6F175D3DCCD1}">
              <a14:hiddenFill xmlns="" xmlns:a14="http://schemas.microsoft.com/office/drawing/2010/main">
                <a:solidFill>
                  <a:srgbClr val="FFFFFF"/>
                </a:solidFill>
              </a14:hiddenFill>
            </a:ext>
          </a:extLst>
        </p:spPr>
      </p:pic>
      <p:sp>
        <p:nvSpPr>
          <p:cNvPr id="120" name="Rectangle 68"/>
          <p:cNvSpPr>
            <a:spLocks noChangeArrowheads="1"/>
          </p:cNvSpPr>
          <p:nvPr/>
        </p:nvSpPr>
        <p:spPr bwMode="auto">
          <a:xfrm>
            <a:off x="2397245" y="1492903"/>
            <a:ext cx="904094" cy="308419"/>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400" dirty="0" smtClean="0"/>
              <a:t>商机管理</a:t>
            </a:r>
            <a:endParaRPr lang="zh-CN" altLang="en-US" sz="1400" dirty="0">
              <a:ea typeface="宋体" pitchFamily="2" charset="-122"/>
            </a:endParaRPr>
          </a:p>
        </p:txBody>
      </p:sp>
      <p:pic>
        <p:nvPicPr>
          <p:cNvPr id="147" name="Picture 5" descr="C:\Users\admin\Desktop\A.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51754" y="1628840"/>
            <a:ext cx="1025812" cy="3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48" name="Picture 5" descr="C:\Users\admin\Desktop\A.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223288" y="1067250"/>
            <a:ext cx="1025812" cy="3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49" name="Picture 5" descr="C:\Users\admin\Desktop\A.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066468" y="1484824"/>
            <a:ext cx="1025812" cy="360000"/>
          </a:xfrm>
          <a:prstGeom prst="rect">
            <a:avLst/>
          </a:prstGeom>
          <a:noFill/>
          <a:extLst>
            <a:ext uri="{909E8E84-426E-40DD-AFC4-6F175D3DCCD1}">
              <a14:hiddenFill xmlns="" xmlns:a14="http://schemas.microsoft.com/office/drawing/2010/main">
                <a:solidFill>
                  <a:srgbClr val="FFFFFF"/>
                </a:solidFill>
              </a14:hiddenFill>
            </a:ext>
          </a:extLst>
        </p:spPr>
      </p:pic>
      <p:sp>
        <p:nvSpPr>
          <p:cNvPr id="243769" name="Rectangle 57"/>
          <p:cNvSpPr>
            <a:spLocks noChangeArrowheads="1"/>
          </p:cNvSpPr>
          <p:nvPr/>
        </p:nvSpPr>
        <p:spPr bwMode="auto">
          <a:xfrm>
            <a:off x="4303713" y="1067847"/>
            <a:ext cx="904094" cy="308419"/>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400" dirty="0">
                <a:ea typeface="宋体" pitchFamily="2" charset="-122"/>
              </a:rPr>
              <a:t>销售行为</a:t>
            </a:r>
          </a:p>
        </p:txBody>
      </p:sp>
      <p:sp>
        <p:nvSpPr>
          <p:cNvPr id="243780" name="Rectangle 68"/>
          <p:cNvSpPr>
            <a:spLocks noChangeArrowheads="1"/>
          </p:cNvSpPr>
          <p:nvPr/>
        </p:nvSpPr>
        <p:spPr bwMode="auto">
          <a:xfrm>
            <a:off x="4303564" y="1648916"/>
            <a:ext cx="904094" cy="308419"/>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400" dirty="0" smtClean="0">
                <a:ea typeface="宋体" pitchFamily="2" charset="-122"/>
              </a:rPr>
              <a:t>对手分析</a:t>
            </a:r>
            <a:endParaRPr lang="zh-CN" altLang="en-US" sz="1400" dirty="0">
              <a:ea typeface="宋体" pitchFamily="2" charset="-122"/>
            </a:endParaRPr>
          </a:p>
        </p:txBody>
      </p:sp>
      <p:sp>
        <p:nvSpPr>
          <p:cNvPr id="114" name="Rectangle 68"/>
          <p:cNvSpPr>
            <a:spLocks noChangeArrowheads="1"/>
          </p:cNvSpPr>
          <p:nvPr/>
        </p:nvSpPr>
        <p:spPr bwMode="auto">
          <a:xfrm>
            <a:off x="6127710" y="1485346"/>
            <a:ext cx="904094" cy="308419"/>
          </a:xfrm>
          <a:prstGeom prst="rect">
            <a:avLst/>
          </a:prstGeom>
          <a:noFill/>
          <a:ln w="9525">
            <a:noFill/>
            <a:miter lim="800000"/>
            <a:headEnd/>
            <a:tailEnd/>
          </a:ln>
          <a:effectLst/>
        </p:spPr>
        <p:txBody>
          <a:bodyPr wrap="none" lIns="92075" tIns="46038" rIns="92075" bIns="46038">
            <a:spAutoFit/>
          </a:bodyPr>
          <a:lstStyle/>
          <a:p>
            <a:pPr algn="ctr" eaLnBrk="0" hangingPunct="0"/>
            <a:r>
              <a:rPr lang="zh-CN" altLang="en-US" sz="1400" dirty="0" smtClean="0">
                <a:ea typeface="宋体" pitchFamily="2" charset="-122"/>
              </a:rPr>
              <a:t>售后服务</a:t>
            </a:r>
            <a:endParaRPr lang="zh-CN" altLang="en-US" sz="1400" dirty="0">
              <a:ea typeface="宋体" pitchFamily="2"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9716" name="Group 4"/>
          <p:cNvGraphicFramePr>
            <a:graphicFrameLocks noGrp="1"/>
          </p:cNvGraphicFramePr>
          <p:nvPr/>
        </p:nvGraphicFramePr>
        <p:xfrm>
          <a:off x="2819446" y="4404857"/>
          <a:ext cx="5105266" cy="1889760"/>
        </p:xfrm>
        <a:graphic>
          <a:graphicData uri="http://schemas.openxmlformats.org/drawingml/2006/table">
            <a:tbl>
              <a:tblPr/>
              <a:tblGrid>
                <a:gridCol w="2741717"/>
                <a:gridCol w="2363549"/>
              </a:tblGrid>
              <a:tr h="15240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dirty="0" smtClean="0">
                          <a:latin typeface="宋体" pitchFamily="2" charset="-122"/>
                          <a:ea typeface="宋体" pitchFamily="2" charset="-122"/>
                        </a:rPr>
                        <a:t>生产方式划分</a:t>
                      </a:r>
                      <a:endPar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algn="ctr">
                        <a:lnSpc>
                          <a:spcPct val="70000"/>
                        </a:lnSpc>
                        <a:spcBef>
                          <a:spcPct val="50000"/>
                        </a:spcBef>
                        <a:buClr>
                          <a:srgbClr val="1F3F5F"/>
                        </a:buClr>
                      </a:pPr>
                      <a:r>
                        <a:rPr lang="zh-CN" altLang="en-US" sz="1600" b="1" kern="1200" dirty="0" smtClean="0">
                          <a:solidFill>
                            <a:schemeClr val="tx1"/>
                          </a:solidFill>
                          <a:latin typeface="宋体" pitchFamily="2" charset="-122"/>
                          <a:ea typeface="宋体" pitchFamily="2" charset="-122"/>
                          <a:cs typeface="+mn-cs"/>
                        </a:rPr>
                        <a:t>按生产组织方式</a:t>
                      </a:r>
                      <a:endParaRPr lang="zh-CN" altLang="en-US" sz="1600" b="1" kern="1200" dirty="0">
                        <a:solidFill>
                          <a:schemeClr val="tx1"/>
                        </a:solidFill>
                        <a:latin typeface="宋体" pitchFamily="2" charset="-122"/>
                        <a:ea typeface="宋体"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452438">
                <a:tc>
                  <a:txBody>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项目制造</a:t>
                      </a:r>
                      <a:r>
                        <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rPr>
                        <a:t>/</a:t>
                      </a: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单件小批量</a:t>
                      </a:r>
                      <a:endPar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多品种小批量</a:t>
                      </a:r>
                      <a:endPar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大批量生产</a:t>
                      </a:r>
                      <a:endPar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大规模定制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按订单设计（</a:t>
                      </a:r>
                      <a:r>
                        <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rPr>
                        <a:t>ETO</a:t>
                      </a: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a:t>
                      </a:r>
                      <a:endPar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按订单生产（</a:t>
                      </a:r>
                      <a:r>
                        <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rPr>
                        <a:t>MTO</a:t>
                      </a: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面向库存生产（</a:t>
                      </a:r>
                      <a:r>
                        <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rPr>
                        <a:t>MTS</a:t>
                      </a: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a:t>
                      </a:r>
                    </a:p>
                    <a:p>
                      <a:pPr marL="0" marR="0" lvl="0" indent="0" algn="l" defTabSz="914400" rtl="0" eaLnBrk="1" fontAlgn="base" latinLnBrk="0" hangingPunct="1">
                        <a:lnSpc>
                          <a:spcPct val="150000"/>
                        </a:lnSpc>
                        <a:spcBef>
                          <a:spcPct val="0"/>
                        </a:spcBef>
                        <a:spcAft>
                          <a:spcPct val="0"/>
                        </a:spcAft>
                        <a:buClrTx/>
                        <a:buSzTx/>
                        <a:buFont typeface="Wingdings" pitchFamily="2" charset="2"/>
                        <a:buChar char="Ø"/>
                        <a:tabLst/>
                      </a:pP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按订单装配（</a:t>
                      </a:r>
                      <a:r>
                        <a:rPr kumimoji="1" lang="en-US" altLang="zh-CN" sz="1600" b="0" i="0" u="none" strike="noStrike" kern="1200" cap="none" normalizeH="0" baseline="0" dirty="0" smtClean="0">
                          <a:ln>
                            <a:noFill/>
                          </a:ln>
                          <a:solidFill>
                            <a:schemeClr val="tx1"/>
                          </a:solidFill>
                          <a:effectLst/>
                          <a:latin typeface="Times New Roman" pitchFamily="18" charset="0"/>
                          <a:ea typeface="宋体" pitchFamily="2" charset="-122"/>
                          <a:cs typeface="+mn-cs"/>
                        </a:rPr>
                        <a:t>ATO</a:t>
                      </a:r>
                      <a:r>
                        <a:rPr kumimoji="1" lang="zh-CN" altLang="en-US" sz="1600" b="0" i="0" u="none" strike="noStrike" kern="1200" cap="none" normalizeH="0" baseline="0" dirty="0" smtClean="0">
                          <a:ln>
                            <a:noFill/>
                          </a:ln>
                          <a:solidFill>
                            <a:schemeClr val="tx1"/>
                          </a:solidFill>
                          <a:effectLst/>
                          <a:latin typeface="Times New Roman" pitchFamily="18" charset="0"/>
                          <a:ea typeface="宋体" pitchFamily="2" charset="-122"/>
                          <a:cs typeface="+mn-cs"/>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23569" name="Group 34"/>
          <p:cNvGrpSpPr>
            <a:grpSpLocks/>
          </p:cNvGrpSpPr>
          <p:nvPr/>
        </p:nvGrpSpPr>
        <p:grpSpPr bwMode="auto">
          <a:xfrm>
            <a:off x="380720" y="990664"/>
            <a:ext cx="8534566" cy="5486256"/>
            <a:chOff x="189" y="963"/>
            <a:chExt cx="5642" cy="3645"/>
          </a:xfrm>
        </p:grpSpPr>
        <p:sp>
          <p:nvSpPr>
            <p:cNvPr id="499735" name="AutoShape 23"/>
            <p:cNvSpPr>
              <a:spLocks noChangeArrowheads="1"/>
            </p:cNvSpPr>
            <p:nvPr/>
          </p:nvSpPr>
          <p:spPr bwMode="auto">
            <a:xfrm>
              <a:off x="431" y="3520"/>
              <a:ext cx="972" cy="659"/>
            </a:xfrm>
            <a:prstGeom prst="homePlate">
              <a:avLst>
                <a:gd name="adj" fmla="val 22294"/>
              </a:avLst>
            </a:prstGeom>
            <a:solidFill>
              <a:schemeClr val="accent2"/>
            </a:solidFill>
            <a:ln w="9525">
              <a:noFill/>
              <a:miter lim="800000"/>
              <a:headEnd/>
              <a:tailEnd/>
            </a:ln>
            <a:effectLst>
              <a:outerShdw dist="35921" dir="2700000" algn="ctr" rotWithShape="0">
                <a:schemeClr val="bg2"/>
              </a:outerShdw>
            </a:effectLst>
          </p:spPr>
          <p:txBody>
            <a:bodyPr wrap="none" anchor="ctr"/>
            <a:lstStyle/>
            <a:p>
              <a:pPr algn="ctr">
                <a:defRPr/>
              </a:pPr>
              <a:r>
                <a:rPr lang="zh-CN" altLang="en-US" sz="1200" b="1" dirty="0" smtClean="0">
                  <a:latin typeface="微软雅黑" pitchFamily="34" charset="-122"/>
                  <a:ea typeface="微软雅黑" pitchFamily="34" charset="-122"/>
                </a:rPr>
                <a:t>机械行业分类</a:t>
              </a:r>
              <a:endParaRPr lang="zh-CN" altLang="en-US" sz="1200" b="1" dirty="0">
                <a:latin typeface="微软雅黑" pitchFamily="34" charset="-122"/>
                <a:ea typeface="微软雅黑" pitchFamily="34" charset="-122"/>
              </a:endParaRPr>
            </a:p>
          </p:txBody>
        </p:sp>
        <p:sp>
          <p:nvSpPr>
            <p:cNvPr id="499736" name="Rectangle 24"/>
            <p:cNvSpPr>
              <a:spLocks noChangeArrowheads="1"/>
            </p:cNvSpPr>
            <p:nvPr/>
          </p:nvSpPr>
          <p:spPr bwMode="auto">
            <a:xfrm>
              <a:off x="1425" y="1975"/>
              <a:ext cx="4382" cy="1079"/>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vert="eaVert" wrap="none" lIns="0" tIns="180000" rIns="0" anchor="b" anchorCtr="0"/>
            <a:lstStyle/>
            <a:p>
              <a:pPr>
                <a:defRPr/>
              </a:pPr>
              <a:endParaRPr lang="en-US" altLang="zh-CN" sz="1200" b="1" dirty="0">
                <a:solidFill>
                  <a:schemeClr val="bg1"/>
                </a:solidFill>
                <a:latin typeface="微软雅黑" pitchFamily="34" charset="-122"/>
                <a:ea typeface="微软雅黑" pitchFamily="34" charset="-122"/>
              </a:endParaRPr>
            </a:p>
            <a:p>
              <a:pPr>
                <a:defRPr/>
              </a:pPr>
              <a:endParaRPr lang="en-US" altLang="zh-CN" sz="1200" b="1" dirty="0">
                <a:solidFill>
                  <a:schemeClr val="bg1"/>
                </a:solidFill>
                <a:latin typeface="微软雅黑" pitchFamily="34" charset="-122"/>
                <a:ea typeface="微软雅黑" pitchFamily="34" charset="-122"/>
              </a:endParaRPr>
            </a:p>
            <a:p>
              <a:pPr>
                <a:defRPr/>
              </a:pPr>
              <a:r>
                <a:rPr lang="zh-CN" altLang="en-US" sz="1200" b="1" dirty="0" smtClean="0">
                  <a:solidFill>
                    <a:schemeClr val="bg1"/>
                  </a:solidFill>
                  <a:latin typeface="微软雅黑" pitchFamily="34" charset="-122"/>
                  <a:ea typeface="微软雅黑" pitchFamily="34" charset="-122"/>
                </a:rPr>
                <a:t> </a:t>
              </a:r>
              <a:endParaRPr lang="zh-CN" altLang="en-US" sz="1200" b="1" dirty="0">
                <a:solidFill>
                  <a:schemeClr val="bg1"/>
                </a:solidFill>
                <a:latin typeface="微软雅黑" pitchFamily="34" charset="-122"/>
                <a:ea typeface="微软雅黑" pitchFamily="34" charset="-122"/>
              </a:endParaRPr>
            </a:p>
            <a:p>
              <a:pPr>
                <a:defRPr/>
              </a:pPr>
              <a:r>
                <a:rPr lang="zh-CN" altLang="en-US" b="1" dirty="0" smtClean="0">
                  <a:solidFill>
                    <a:schemeClr val="bg1"/>
                  </a:solidFill>
                  <a:latin typeface="微软雅黑" pitchFamily="34" charset="-122"/>
                  <a:ea typeface="微软雅黑" pitchFamily="34" charset="-122"/>
                </a:rPr>
                <a:t>机 械 行 业</a:t>
              </a:r>
            </a:p>
            <a:p>
              <a:pPr>
                <a:defRPr/>
              </a:pPr>
              <a:endParaRPr lang="en-US" altLang="zh-CN" sz="1200" b="1" dirty="0">
                <a:solidFill>
                  <a:schemeClr val="bg1"/>
                </a:solidFill>
                <a:latin typeface="微软雅黑" pitchFamily="34" charset="-122"/>
                <a:ea typeface="微软雅黑" pitchFamily="34" charset="-122"/>
              </a:endParaRPr>
            </a:p>
          </p:txBody>
        </p:sp>
        <p:sp>
          <p:nvSpPr>
            <p:cNvPr id="499741" name="AutoShape 29"/>
            <p:cNvSpPr>
              <a:spLocks noChangeArrowheads="1"/>
            </p:cNvSpPr>
            <p:nvPr/>
          </p:nvSpPr>
          <p:spPr bwMode="auto">
            <a:xfrm>
              <a:off x="424" y="2026"/>
              <a:ext cx="974" cy="636"/>
            </a:xfrm>
            <a:prstGeom prst="homePlate">
              <a:avLst>
                <a:gd name="adj" fmla="val 22043"/>
              </a:avLst>
            </a:prstGeom>
            <a:solidFill>
              <a:schemeClr val="accent2"/>
            </a:solidFill>
            <a:ln w="9525">
              <a:noFill/>
              <a:miter lim="800000"/>
              <a:headEnd/>
              <a:tailEnd/>
            </a:ln>
            <a:effectLst>
              <a:outerShdw dist="35921" dir="2700000" algn="ctr" rotWithShape="0">
                <a:schemeClr val="bg2"/>
              </a:outerShdw>
            </a:effectLst>
          </p:spPr>
          <p:txBody>
            <a:bodyPr wrap="none" anchor="ctr"/>
            <a:lstStyle/>
            <a:p>
              <a:pPr algn="ctr">
                <a:defRPr/>
              </a:pPr>
              <a:r>
                <a:rPr lang="zh-CN" altLang="en-US" sz="1200" b="1" dirty="0" smtClean="0">
                  <a:latin typeface="微软雅黑" pitchFamily="34" charset="-122"/>
                  <a:ea typeface="微软雅黑" pitchFamily="34" charset="-122"/>
                </a:rPr>
                <a:t>机械行业范畴</a:t>
              </a:r>
              <a:endParaRPr lang="en-US" altLang="zh-CN" sz="1200" b="1" dirty="0" smtClean="0">
                <a:latin typeface="微软雅黑" pitchFamily="34" charset="-122"/>
                <a:ea typeface="微软雅黑" pitchFamily="34" charset="-122"/>
              </a:endParaRPr>
            </a:p>
            <a:p>
              <a:pPr algn="ctr">
                <a:defRPr/>
              </a:pPr>
              <a:r>
                <a:rPr lang="zh-CN" altLang="en-US" sz="1200" b="1" dirty="0" smtClean="0">
                  <a:latin typeface="微软雅黑" pitchFamily="34" charset="-122"/>
                  <a:ea typeface="微软雅黑" pitchFamily="34" charset="-122"/>
                </a:rPr>
                <a:t>（用友）</a:t>
              </a:r>
              <a:endParaRPr lang="zh-CN" altLang="en-US" sz="1200" b="1" dirty="0">
                <a:latin typeface="微软雅黑" pitchFamily="34" charset="-122"/>
                <a:ea typeface="微软雅黑" pitchFamily="34" charset="-122"/>
              </a:endParaRPr>
            </a:p>
          </p:txBody>
        </p:sp>
        <p:sp>
          <p:nvSpPr>
            <p:cNvPr id="23581" name="Text Box 30"/>
            <p:cNvSpPr txBox="1">
              <a:spLocks noChangeArrowheads="1"/>
            </p:cNvSpPr>
            <p:nvPr/>
          </p:nvSpPr>
          <p:spPr bwMode="auto">
            <a:xfrm>
              <a:off x="388" y="1035"/>
              <a:ext cx="5342" cy="758"/>
            </a:xfrm>
            <a:prstGeom prst="rect">
              <a:avLst/>
            </a:prstGeom>
            <a:noFill/>
            <a:ln w="9525">
              <a:noFill/>
              <a:miter lim="800000"/>
              <a:headEnd/>
              <a:tailEnd/>
            </a:ln>
          </p:spPr>
          <p:txBody>
            <a:bodyPr wrap="square">
              <a:spAutoFit/>
            </a:bodyPr>
            <a:lstStyle/>
            <a:p>
              <a:pPr>
                <a:spcBef>
                  <a:spcPct val="50000"/>
                </a:spcBef>
                <a:tabLst>
                  <a:tab pos="5715000" algn="l"/>
                </a:tabLst>
              </a:pPr>
              <a:r>
                <a:rPr lang="en-US" altLang="zh-CN" sz="1600" dirty="0" smtClean="0"/>
                <a:t>     </a:t>
              </a:r>
              <a:r>
                <a:rPr lang="zh-CN" altLang="zh-CN" sz="1600" dirty="0" smtClean="0"/>
                <a:t>机械制造业主要是通过对金属原材料物理形状的改变、组装</a:t>
              </a:r>
              <a:r>
                <a:rPr lang="en-US" altLang="zh-CN" sz="1600" dirty="0" smtClean="0"/>
                <a:t>,</a:t>
              </a:r>
              <a:r>
                <a:rPr lang="zh-CN" altLang="zh-CN" sz="1600" dirty="0" smtClean="0"/>
                <a:t>成为产品</a:t>
              </a:r>
              <a:r>
                <a:rPr lang="en-US" altLang="zh-CN" sz="1600" dirty="0" smtClean="0"/>
                <a:t>,</a:t>
              </a:r>
              <a:r>
                <a:rPr lang="zh-CN" altLang="zh-CN" sz="1600" dirty="0" smtClean="0"/>
                <a:t>使其增值。它主要包括机械加工、机床等加工、组装性行业。机械制造业涉及的工业领域主要有机械设备、汽车和造船及其配件加工生产、日用器具</a:t>
              </a:r>
              <a:r>
                <a:rPr lang="en-US" altLang="zh-CN" sz="1600" dirty="0" smtClean="0"/>
                <a:t>…</a:t>
              </a:r>
              <a:r>
                <a:rPr lang="zh-CN" altLang="zh-CN" sz="1600" dirty="0" smtClean="0"/>
                <a:t>等总之，只要是以一个个零部件组装为主要工序的工业领域都是属于机械制造业的范畴。</a:t>
              </a:r>
              <a:endParaRPr lang="zh-CN" altLang="en-US" sz="1600" dirty="0">
                <a:latin typeface="微软雅黑" pitchFamily="34" charset="-122"/>
                <a:ea typeface="微软雅黑" pitchFamily="34" charset="-122"/>
              </a:endParaRPr>
            </a:p>
          </p:txBody>
        </p:sp>
        <p:sp>
          <p:nvSpPr>
            <p:cNvPr id="23582" name="Rectangle 31"/>
            <p:cNvSpPr>
              <a:spLocks noChangeArrowheads="1"/>
            </p:cNvSpPr>
            <p:nvPr/>
          </p:nvSpPr>
          <p:spPr bwMode="auto">
            <a:xfrm>
              <a:off x="189" y="963"/>
              <a:ext cx="5642" cy="3645"/>
            </a:xfrm>
            <a:prstGeom prst="rect">
              <a:avLst/>
            </a:prstGeom>
            <a:noFill/>
            <a:ln w="12700" cap="rnd">
              <a:solidFill>
                <a:schemeClr val="tx1"/>
              </a:solidFill>
              <a:prstDash val="sysDot"/>
              <a:miter lim="800000"/>
              <a:headEnd/>
              <a:tailEnd/>
            </a:ln>
          </p:spPr>
          <p:txBody>
            <a:bodyPr wrap="none" lIns="90000" tIns="46800" rIns="90000" bIns="46800" anchor="ctr"/>
            <a:lstStyle/>
            <a:p>
              <a:endParaRPr lang="zh-CN" altLang="en-US" sz="1600">
                <a:latin typeface="微软雅黑" pitchFamily="34" charset="-122"/>
                <a:ea typeface="微软雅黑" pitchFamily="34" charset="-122"/>
              </a:endParaRPr>
            </a:p>
          </p:txBody>
        </p:sp>
      </p:grpSp>
      <p:sp>
        <p:nvSpPr>
          <p:cNvPr id="23572" name="标题 22"/>
          <p:cNvSpPr>
            <a:spLocks noGrp="1"/>
          </p:cNvSpPr>
          <p:nvPr>
            <p:ph type="title"/>
          </p:nvPr>
        </p:nvSpPr>
        <p:spPr bwMode="auto">
          <a:xfrm>
            <a:off x="304800" y="152400"/>
            <a:ext cx="7391400" cy="4254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mtClean="0"/>
              <a:t>1.1 </a:t>
            </a:r>
            <a:r>
              <a:rPr lang="zh-CN" altLang="en-US" smtClean="0"/>
              <a:t>行业界定与分类</a:t>
            </a:r>
            <a:br>
              <a:rPr lang="zh-CN" altLang="en-US" smtClean="0"/>
            </a:br>
            <a:endParaRPr lang="zh-CN" altLang="en-US" smtClean="0"/>
          </a:p>
        </p:txBody>
      </p:sp>
      <p:graphicFrame>
        <p:nvGraphicFramePr>
          <p:cNvPr id="24" name="图示 23"/>
          <p:cNvGraphicFramePr/>
          <p:nvPr/>
        </p:nvGraphicFramePr>
        <p:xfrm>
          <a:off x="2715538" y="2625455"/>
          <a:ext cx="6096000" cy="1420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ea"/>
              </a:rPr>
              <a:t>关键业务应用   集成的客户关系管理</a:t>
            </a:r>
            <a:endParaRPr lang="zh-CN" altLang="en-US" dirty="0"/>
          </a:p>
        </p:txBody>
      </p:sp>
      <p:grpSp>
        <p:nvGrpSpPr>
          <p:cNvPr id="88" name="组合 87"/>
          <p:cNvGrpSpPr/>
          <p:nvPr/>
        </p:nvGrpSpPr>
        <p:grpSpPr>
          <a:xfrm>
            <a:off x="457308" y="838268"/>
            <a:ext cx="8229384" cy="4560507"/>
            <a:chOff x="323528" y="1196752"/>
            <a:chExt cx="8640960" cy="5472608"/>
          </a:xfrm>
        </p:grpSpPr>
        <p:sp>
          <p:nvSpPr>
            <p:cNvPr id="89" name="圆角矩形 88"/>
            <p:cNvSpPr/>
            <p:nvPr/>
          </p:nvSpPr>
          <p:spPr bwMode="auto">
            <a:xfrm>
              <a:off x="4644007" y="4326886"/>
              <a:ext cx="2507593" cy="2304256"/>
            </a:xfrm>
            <a:prstGeom prst="roundRect">
              <a:avLst/>
            </a:prstGeom>
            <a:solidFill>
              <a:srgbClr val="4682CA"/>
            </a:solidFill>
            <a:ln w="9525" cap="flat" cmpd="sng" algn="ctr">
              <a:solidFill>
                <a:srgbClr val="FFFFFF"/>
              </a:solidFill>
              <a:prstDash val="solid"/>
              <a:round/>
              <a:headEnd type="none" w="med" len="med"/>
              <a:tailEnd type="none" w="med" len="med"/>
            </a:ln>
            <a:effectLst>
              <a:outerShdw blurRad="50800" dist="38100" dir="10800000" algn="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1100" b="1" i="0" u="none" strike="noStrike" cap="none" normalizeH="0" baseline="0" dirty="0" smtClean="0">
                <a:ln>
                  <a:noFill/>
                </a:ln>
                <a:solidFill>
                  <a:schemeClr val="tx1"/>
                </a:solidFill>
                <a:effectLst/>
                <a:latin typeface="+mn-ea"/>
              </a:endParaRPr>
            </a:p>
          </p:txBody>
        </p:sp>
        <p:grpSp>
          <p:nvGrpSpPr>
            <p:cNvPr id="90" name="组合 163"/>
            <p:cNvGrpSpPr/>
            <p:nvPr/>
          </p:nvGrpSpPr>
          <p:grpSpPr>
            <a:xfrm>
              <a:off x="323528" y="1196752"/>
              <a:ext cx="1440160" cy="2793936"/>
              <a:chOff x="140836" y="1266860"/>
              <a:chExt cx="1440160" cy="2916324"/>
            </a:xfrm>
            <a:solidFill>
              <a:srgbClr val="E2BD1E"/>
            </a:solidFill>
            <a:effectLst>
              <a:outerShdw blurRad="50800" dist="38100" dir="10800000" algn="r" rotWithShape="0">
                <a:prstClr val="black">
                  <a:alpha val="40000"/>
                </a:prstClr>
              </a:outerShdw>
            </a:effectLst>
          </p:grpSpPr>
          <p:sp>
            <p:nvSpPr>
              <p:cNvPr id="171" name="圆角矩形 170"/>
              <p:cNvSpPr/>
              <p:nvPr/>
            </p:nvSpPr>
            <p:spPr bwMode="auto">
              <a:xfrm>
                <a:off x="140836" y="1266860"/>
                <a:ext cx="1440160" cy="2916324"/>
              </a:xfrm>
              <a:prstGeom prst="roundRect">
                <a:avLst/>
              </a:prstGeom>
              <a:solidFill>
                <a:schemeClr val="accent2">
                  <a:lumMod val="60000"/>
                  <a:lumOff val="40000"/>
                  <a:alpha val="55000"/>
                </a:schemeClr>
              </a:solidFill>
              <a:ln w="9525"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800" b="1" i="0" u="none" strike="noStrike" cap="none" normalizeH="0" baseline="0" dirty="0" smtClean="0">
                  <a:ln>
                    <a:noFill/>
                  </a:ln>
                  <a:solidFill>
                    <a:schemeClr val="tx1"/>
                  </a:solidFill>
                  <a:effectLst/>
                  <a:latin typeface="+mn-ea"/>
                </a:endParaRPr>
              </a:p>
            </p:txBody>
          </p:sp>
          <p:sp>
            <p:nvSpPr>
              <p:cNvPr id="172" name="TextBox 171"/>
              <p:cNvSpPr txBox="1"/>
              <p:nvPr/>
            </p:nvSpPr>
            <p:spPr>
              <a:xfrm>
                <a:off x="251940" y="1348502"/>
                <a:ext cx="1080120" cy="36933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b="0" dirty="0" smtClean="0">
                    <a:latin typeface="+mn-ea"/>
                  </a:rPr>
                  <a:t>来源</a:t>
                </a:r>
              </a:p>
            </p:txBody>
          </p:sp>
        </p:grpSp>
        <p:grpSp>
          <p:nvGrpSpPr>
            <p:cNvPr id="91" name="组合 11"/>
            <p:cNvGrpSpPr/>
            <p:nvPr/>
          </p:nvGrpSpPr>
          <p:grpSpPr>
            <a:xfrm>
              <a:off x="2419372" y="2804454"/>
              <a:ext cx="856484" cy="1200608"/>
              <a:chOff x="2431831" y="4797146"/>
              <a:chExt cx="975844" cy="864095"/>
            </a:xfrm>
            <a:solidFill>
              <a:srgbClr val="4682CA"/>
            </a:solidFill>
          </p:grpSpPr>
          <p:sp>
            <p:nvSpPr>
              <p:cNvPr id="166" name="圆角矩形 165"/>
              <p:cNvSpPr/>
              <p:nvPr/>
            </p:nvSpPr>
            <p:spPr bwMode="auto">
              <a:xfrm>
                <a:off x="2431831" y="4797146"/>
                <a:ext cx="975844" cy="864095"/>
              </a:xfrm>
              <a:prstGeom prst="roundRect">
                <a:avLst/>
              </a:prstGeom>
              <a:grp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800" b="1" i="0" u="none" strike="noStrike" cap="none" normalizeH="0" baseline="0" dirty="0" smtClean="0">
                  <a:ln>
                    <a:noFill/>
                  </a:ln>
                  <a:solidFill>
                    <a:schemeClr val="tx1"/>
                  </a:solidFill>
                  <a:effectLst/>
                  <a:latin typeface="+mn-ea"/>
                </a:endParaRPr>
              </a:p>
            </p:txBody>
          </p:sp>
          <p:sp>
            <p:nvSpPr>
              <p:cNvPr id="167" name="TextBox 166"/>
              <p:cNvSpPr txBox="1"/>
              <p:nvPr/>
            </p:nvSpPr>
            <p:spPr>
              <a:xfrm>
                <a:off x="2585907" y="4825481"/>
                <a:ext cx="731158" cy="369332"/>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b="0" dirty="0" smtClean="0">
                    <a:latin typeface="+mn-ea"/>
                  </a:rPr>
                  <a:t>商机分配</a:t>
                </a:r>
              </a:p>
            </p:txBody>
          </p:sp>
          <p:grpSp>
            <p:nvGrpSpPr>
              <p:cNvPr id="168" name="组合 15"/>
              <p:cNvGrpSpPr/>
              <p:nvPr/>
            </p:nvGrpSpPr>
            <p:grpSpPr>
              <a:xfrm>
                <a:off x="2587247" y="5108099"/>
                <a:ext cx="656345" cy="455071"/>
                <a:chOff x="7430588" y="5194180"/>
                <a:chExt cx="775679" cy="591592"/>
              </a:xfrm>
              <a:grpFill/>
            </p:grpSpPr>
            <p:sp>
              <p:nvSpPr>
                <p:cNvPr id="169" name="圆角矩形 168"/>
                <p:cNvSpPr/>
                <p:nvPr/>
              </p:nvSpPr>
              <p:spPr bwMode="auto">
                <a:xfrm>
                  <a:off x="7430588" y="5194180"/>
                  <a:ext cx="768307" cy="269491"/>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组织</a:t>
                  </a:r>
                </a:p>
              </p:txBody>
            </p:sp>
            <p:sp>
              <p:nvSpPr>
                <p:cNvPr id="170" name="圆角矩形 17"/>
                <p:cNvSpPr/>
                <p:nvPr/>
              </p:nvSpPr>
              <p:spPr bwMode="auto">
                <a:xfrm>
                  <a:off x="7430588" y="5512963"/>
                  <a:ext cx="775679" cy="272809"/>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员工</a:t>
                  </a:r>
                </a:p>
              </p:txBody>
            </p:sp>
          </p:grpSp>
        </p:grpSp>
        <p:sp>
          <p:nvSpPr>
            <p:cNvPr id="92" name="圆角矩形 91"/>
            <p:cNvSpPr/>
            <p:nvPr/>
          </p:nvSpPr>
          <p:spPr bwMode="auto">
            <a:xfrm>
              <a:off x="5148064" y="1230542"/>
              <a:ext cx="1584176" cy="1838418"/>
            </a:xfrm>
            <a:prstGeom prst="roundRect">
              <a:avLst/>
            </a:prstGeom>
            <a:solidFill>
              <a:srgbClr val="4682CA"/>
            </a:solidFill>
            <a:ln w="9525" cap="flat" cmpd="sng" algn="ctr">
              <a:solidFill>
                <a:srgbClr val="FFFFFF"/>
              </a:solidFill>
              <a:prstDash val="solid"/>
              <a:round/>
              <a:headEnd type="none" w="med" len="med"/>
              <a:tailEnd type="none" w="med" len="med"/>
            </a:ln>
            <a:effectLst>
              <a:innerShdw blurRad="63500" dist="50800">
                <a:prstClr val="black">
                  <a:alpha val="50000"/>
                </a:prstClr>
              </a:inn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800" b="1" i="0" u="none" strike="noStrike" cap="none" normalizeH="0" baseline="0" dirty="0" smtClean="0">
                <a:ln>
                  <a:noFill/>
                </a:ln>
                <a:solidFill>
                  <a:schemeClr val="tx1"/>
                </a:solidFill>
                <a:effectLst/>
                <a:latin typeface="+mn-ea"/>
              </a:endParaRPr>
            </a:p>
          </p:txBody>
        </p:sp>
        <p:sp>
          <p:nvSpPr>
            <p:cNvPr id="93" name="TextBox 92"/>
            <p:cNvSpPr txBox="1"/>
            <p:nvPr/>
          </p:nvSpPr>
          <p:spPr>
            <a:xfrm>
              <a:off x="5436096" y="1295158"/>
              <a:ext cx="864096" cy="36933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b="0" dirty="0" smtClean="0">
                  <a:latin typeface="+mn-ea"/>
                </a:rPr>
                <a:t>拜访活动</a:t>
              </a:r>
            </a:p>
          </p:txBody>
        </p:sp>
        <p:grpSp>
          <p:nvGrpSpPr>
            <p:cNvPr id="94" name="组合 20"/>
            <p:cNvGrpSpPr/>
            <p:nvPr/>
          </p:nvGrpSpPr>
          <p:grpSpPr>
            <a:xfrm>
              <a:off x="5436096" y="1734598"/>
              <a:ext cx="1024730" cy="1135281"/>
              <a:chOff x="7430164" y="1484784"/>
              <a:chExt cx="1168746" cy="1608315"/>
            </a:xfrm>
          </p:grpSpPr>
          <p:sp>
            <p:nvSpPr>
              <p:cNvPr id="163" name="圆角矩形 162"/>
              <p:cNvSpPr/>
              <p:nvPr/>
            </p:nvSpPr>
            <p:spPr bwMode="auto">
              <a:xfrm>
                <a:off x="7446782" y="1484784"/>
                <a:ext cx="1152128" cy="432048"/>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一般行动</a:t>
                </a:r>
              </a:p>
            </p:txBody>
          </p:sp>
          <p:sp>
            <p:nvSpPr>
              <p:cNvPr id="164" name="圆角矩形 163"/>
              <p:cNvSpPr/>
              <p:nvPr/>
            </p:nvSpPr>
            <p:spPr bwMode="auto">
              <a:xfrm>
                <a:off x="7430164" y="2048983"/>
                <a:ext cx="1152128" cy="432048"/>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邮件行动</a:t>
                </a:r>
              </a:p>
            </p:txBody>
          </p:sp>
          <p:sp>
            <p:nvSpPr>
              <p:cNvPr id="165" name="圆角矩形 164"/>
              <p:cNvSpPr/>
              <p:nvPr/>
            </p:nvSpPr>
            <p:spPr bwMode="auto">
              <a:xfrm>
                <a:off x="7430164" y="2661051"/>
                <a:ext cx="1152128" cy="432048"/>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短信行动</a:t>
                </a:r>
              </a:p>
            </p:txBody>
          </p:sp>
        </p:grpSp>
        <p:sp>
          <p:nvSpPr>
            <p:cNvPr id="95" name="圆角矩形 94"/>
            <p:cNvSpPr/>
            <p:nvPr/>
          </p:nvSpPr>
          <p:spPr bwMode="auto">
            <a:xfrm>
              <a:off x="560043" y="3484380"/>
              <a:ext cx="987621" cy="360040"/>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a:solidFill>
                    <a:srgbClr val="000000"/>
                  </a:solidFill>
                  <a:latin typeface="+mn-ea"/>
                </a:rPr>
                <a:t>线索</a:t>
              </a:r>
            </a:p>
          </p:txBody>
        </p:sp>
        <p:sp>
          <p:nvSpPr>
            <p:cNvPr id="96" name="圆角矩形 95"/>
            <p:cNvSpPr/>
            <p:nvPr/>
          </p:nvSpPr>
          <p:spPr bwMode="auto">
            <a:xfrm>
              <a:off x="560043" y="1655008"/>
              <a:ext cx="969016" cy="126445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0" algn="ctr">
                <a:buNone/>
              </a:pPr>
              <a:r>
                <a:rPr lang="zh-CN" altLang="en-US" sz="1100" dirty="0" smtClean="0">
                  <a:solidFill>
                    <a:srgbClr val="000000"/>
                  </a:solidFill>
                  <a:latin typeface="+mn-ea"/>
                </a:rPr>
                <a:t>外部引介</a:t>
              </a:r>
            </a:p>
            <a:p>
              <a:pPr lvl="0" algn="ctr">
                <a:buNone/>
              </a:pPr>
              <a:r>
                <a:rPr lang="zh-CN" altLang="en-US" sz="1100" dirty="0" smtClean="0">
                  <a:solidFill>
                    <a:srgbClr val="000000"/>
                  </a:solidFill>
                  <a:latin typeface="+mn-ea"/>
                </a:rPr>
                <a:t>合作伙伴</a:t>
              </a:r>
              <a:endParaRPr lang="en-US" altLang="zh-CN" sz="1100" dirty="0" smtClean="0">
                <a:solidFill>
                  <a:srgbClr val="000000"/>
                </a:solidFill>
                <a:latin typeface="+mn-ea"/>
              </a:endParaRPr>
            </a:p>
            <a:p>
              <a:pPr lvl="0" algn="ctr">
                <a:buNone/>
              </a:pPr>
              <a:r>
                <a:rPr lang="zh-CN" altLang="en-US" sz="1100" dirty="0" smtClean="0">
                  <a:solidFill>
                    <a:srgbClr val="000000"/>
                  </a:solidFill>
                  <a:latin typeface="+mn-ea"/>
                </a:rPr>
                <a:t>公共关系</a:t>
              </a:r>
              <a:endParaRPr lang="en-US" altLang="zh-CN" sz="1100" dirty="0" smtClean="0">
                <a:solidFill>
                  <a:srgbClr val="000000"/>
                </a:solidFill>
                <a:latin typeface="+mn-ea"/>
              </a:endParaRPr>
            </a:p>
            <a:p>
              <a:pPr lvl="0" algn="ctr">
                <a:buNone/>
              </a:pPr>
              <a:r>
                <a:rPr lang="zh-CN" altLang="en-US" sz="1100" dirty="0" smtClean="0">
                  <a:solidFill>
                    <a:srgbClr val="000000"/>
                  </a:solidFill>
                  <a:latin typeface="+mn-ea"/>
                </a:rPr>
                <a:t>贸易展览</a:t>
              </a:r>
              <a:endParaRPr lang="en-US" altLang="zh-CN" sz="1100" dirty="0" smtClean="0">
                <a:solidFill>
                  <a:srgbClr val="000000"/>
                </a:solidFill>
                <a:latin typeface="+mn-ea"/>
              </a:endParaRPr>
            </a:p>
            <a:p>
              <a:pPr lvl="0" algn="ctr">
                <a:buNone/>
              </a:pPr>
              <a:r>
                <a:rPr lang="zh-CN" altLang="en-US" sz="1100" dirty="0" smtClean="0">
                  <a:solidFill>
                    <a:srgbClr val="000000"/>
                  </a:solidFill>
                  <a:latin typeface="+mn-ea"/>
                </a:rPr>
                <a:t>Ｗ</a:t>
              </a:r>
              <a:r>
                <a:rPr lang="en-US" altLang="zh-CN" sz="1100" dirty="0" err="1" smtClean="0">
                  <a:solidFill>
                    <a:srgbClr val="000000"/>
                  </a:solidFill>
                  <a:latin typeface="+mn-ea"/>
                </a:rPr>
                <a:t>eb</a:t>
              </a:r>
              <a:endParaRPr lang="en-US" altLang="zh-CN" sz="1100" dirty="0" smtClean="0">
                <a:solidFill>
                  <a:srgbClr val="000000"/>
                </a:solidFill>
                <a:latin typeface="+mn-ea"/>
              </a:endParaRPr>
            </a:p>
            <a:p>
              <a:pPr lvl="0" algn="ctr">
                <a:buNone/>
              </a:pPr>
              <a:r>
                <a:rPr lang="zh-CN" altLang="en-US" sz="1100" dirty="0" smtClean="0">
                  <a:solidFill>
                    <a:srgbClr val="000000"/>
                  </a:solidFill>
                  <a:latin typeface="+mn-ea"/>
                </a:rPr>
                <a:t>口碑</a:t>
              </a:r>
              <a:endParaRPr lang="en-US" altLang="zh-CN" sz="1100" dirty="0" smtClean="0">
                <a:solidFill>
                  <a:srgbClr val="000000"/>
                </a:solidFill>
                <a:latin typeface="+mn-ea"/>
              </a:endParaRPr>
            </a:p>
          </p:txBody>
        </p:sp>
        <p:grpSp>
          <p:nvGrpSpPr>
            <p:cNvPr id="97" name="组合 101"/>
            <p:cNvGrpSpPr/>
            <p:nvPr/>
          </p:nvGrpSpPr>
          <p:grpSpPr>
            <a:xfrm>
              <a:off x="5158413" y="3356992"/>
              <a:ext cx="1584176" cy="648072"/>
              <a:chOff x="4572000" y="4075172"/>
              <a:chExt cx="1584176" cy="720080"/>
            </a:xfrm>
            <a:solidFill>
              <a:srgbClr val="0066FF">
                <a:alpha val="57000"/>
              </a:srgbClr>
            </a:solidFill>
          </p:grpSpPr>
          <p:sp>
            <p:nvSpPr>
              <p:cNvPr id="160" name="圆角矩形 7"/>
              <p:cNvSpPr/>
              <p:nvPr/>
            </p:nvSpPr>
            <p:spPr bwMode="auto">
              <a:xfrm>
                <a:off x="4572000" y="4075172"/>
                <a:ext cx="1584176" cy="720080"/>
              </a:xfrm>
              <a:prstGeom prst="round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700" b="1" i="0" u="none" strike="noStrike" cap="none" normalizeH="0" baseline="0" dirty="0" smtClean="0">
                  <a:ln>
                    <a:noFill/>
                  </a:ln>
                  <a:solidFill>
                    <a:srgbClr val="FFFFFF"/>
                  </a:solidFill>
                  <a:effectLst/>
                  <a:latin typeface="+mn-ea"/>
                </a:endParaRPr>
              </a:p>
            </p:txBody>
          </p:sp>
          <p:sp>
            <p:nvSpPr>
              <p:cNvPr id="161" name="圆角矩形 160"/>
              <p:cNvSpPr/>
              <p:nvPr/>
            </p:nvSpPr>
            <p:spPr bwMode="auto">
              <a:xfrm>
                <a:off x="4705667" y="4255188"/>
                <a:ext cx="570526" cy="365579"/>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客户</a:t>
                </a:r>
              </a:p>
            </p:txBody>
          </p:sp>
          <p:sp>
            <p:nvSpPr>
              <p:cNvPr id="162" name="圆角矩形 29"/>
              <p:cNvSpPr/>
              <p:nvPr/>
            </p:nvSpPr>
            <p:spPr bwMode="auto">
              <a:xfrm>
                <a:off x="5329029" y="4252259"/>
                <a:ext cx="697309" cy="365579"/>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联系人</a:t>
                </a:r>
              </a:p>
            </p:txBody>
          </p:sp>
        </p:grpSp>
        <p:sp>
          <p:nvSpPr>
            <p:cNvPr id="98" name="圆角矩形 97"/>
            <p:cNvSpPr/>
            <p:nvPr/>
          </p:nvSpPr>
          <p:spPr bwMode="auto">
            <a:xfrm>
              <a:off x="559623" y="3010793"/>
              <a:ext cx="987621" cy="365579"/>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市场活动</a:t>
              </a:r>
            </a:p>
          </p:txBody>
        </p:sp>
        <p:grpSp>
          <p:nvGrpSpPr>
            <p:cNvPr id="99" name="组合 32"/>
            <p:cNvGrpSpPr/>
            <p:nvPr/>
          </p:nvGrpSpPr>
          <p:grpSpPr>
            <a:xfrm>
              <a:off x="2411760" y="1196752"/>
              <a:ext cx="1872208" cy="1253236"/>
              <a:chOff x="4499992" y="943747"/>
              <a:chExt cx="1872208" cy="1080120"/>
            </a:xfrm>
            <a:solidFill>
              <a:srgbClr val="4682CA"/>
            </a:solidFill>
            <a:effectLst>
              <a:outerShdw blurRad="50800" dist="38100" dir="10800000" algn="r" rotWithShape="0">
                <a:prstClr val="black">
                  <a:alpha val="40000"/>
                </a:prstClr>
              </a:outerShdw>
            </a:effectLst>
          </p:grpSpPr>
          <p:sp>
            <p:nvSpPr>
              <p:cNvPr id="158" name="圆角矩形 157"/>
              <p:cNvSpPr/>
              <p:nvPr/>
            </p:nvSpPr>
            <p:spPr bwMode="auto">
              <a:xfrm>
                <a:off x="4499992" y="943747"/>
                <a:ext cx="1872208" cy="1080120"/>
              </a:xfrm>
              <a:prstGeom prst="roundRect">
                <a:avLst/>
              </a:prstGeom>
              <a:grpFill/>
              <a:ln w="9525"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800" b="1" i="0" u="none" strike="noStrike" cap="none" normalizeH="0" baseline="0" dirty="0" smtClean="0">
                  <a:ln>
                    <a:noFill/>
                  </a:ln>
                  <a:solidFill>
                    <a:schemeClr val="tx1"/>
                  </a:solidFill>
                  <a:effectLst/>
                  <a:latin typeface="+mn-ea"/>
                </a:endParaRPr>
              </a:p>
            </p:txBody>
          </p:sp>
          <p:sp>
            <p:nvSpPr>
              <p:cNvPr id="159" name="TextBox 158"/>
              <p:cNvSpPr txBox="1"/>
              <p:nvPr/>
            </p:nvSpPr>
            <p:spPr>
              <a:xfrm>
                <a:off x="4888254" y="980728"/>
                <a:ext cx="864096" cy="369332"/>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b="0" dirty="0" smtClean="0">
                    <a:latin typeface="+mn-ea"/>
                  </a:rPr>
                  <a:t>销售机会</a:t>
                </a:r>
              </a:p>
            </p:txBody>
          </p:sp>
        </p:grpSp>
        <p:sp>
          <p:nvSpPr>
            <p:cNvPr id="100" name="圆角矩形 99"/>
            <p:cNvSpPr/>
            <p:nvPr/>
          </p:nvSpPr>
          <p:spPr bwMode="auto">
            <a:xfrm>
              <a:off x="4938863" y="4725144"/>
              <a:ext cx="921831" cy="35531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报价单</a:t>
              </a:r>
            </a:p>
          </p:txBody>
        </p:sp>
        <p:sp>
          <p:nvSpPr>
            <p:cNvPr id="101" name="圆角矩形 100"/>
            <p:cNvSpPr/>
            <p:nvPr/>
          </p:nvSpPr>
          <p:spPr bwMode="auto">
            <a:xfrm>
              <a:off x="2396228" y="5949280"/>
              <a:ext cx="1599708" cy="355804"/>
            </a:xfrm>
            <a:prstGeom prst="roundRect">
              <a:avLst/>
            </a:prstGeom>
            <a:solidFill>
              <a:srgbClr val="0066FF">
                <a:alpha val="57000"/>
              </a:srgbClr>
            </a:solid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dirty="0" smtClean="0">
                  <a:solidFill>
                    <a:srgbClr val="FFFFFF"/>
                  </a:solidFill>
                  <a:latin typeface="+mn-ea"/>
                </a:rPr>
                <a:t>客户挖掘、分析</a:t>
              </a:r>
              <a:endParaRPr kumimoji="0" lang="zh-CN" altLang="en-US" sz="700" i="0" u="none" strike="noStrike" cap="none" normalizeH="0" baseline="0" dirty="0" smtClean="0">
                <a:ln>
                  <a:noFill/>
                </a:ln>
                <a:solidFill>
                  <a:srgbClr val="FFFFFF"/>
                </a:solidFill>
                <a:effectLst/>
                <a:latin typeface="+mn-ea"/>
              </a:endParaRPr>
            </a:p>
          </p:txBody>
        </p:sp>
        <p:sp>
          <p:nvSpPr>
            <p:cNvPr id="102" name="圆角矩形 101"/>
            <p:cNvSpPr/>
            <p:nvPr/>
          </p:nvSpPr>
          <p:spPr bwMode="auto">
            <a:xfrm>
              <a:off x="2601921" y="5339234"/>
              <a:ext cx="1152128" cy="355804"/>
            </a:xfrm>
            <a:prstGeom prst="roundRect">
              <a:avLst/>
            </a:prstGeom>
            <a:solidFill>
              <a:srgbClr val="0066FF">
                <a:alpha val="56000"/>
              </a:srgbClr>
            </a:solidFill>
            <a:ln w="9525" cap="flat" cmpd="sng" algn="ctr">
              <a:solidFill>
                <a:srgbClr val="7030A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dirty="0" smtClean="0">
                  <a:solidFill>
                    <a:srgbClr val="FFFFFF"/>
                  </a:solidFill>
                  <a:latin typeface="+mn-ea"/>
                </a:rPr>
                <a:t>销售漏斗</a:t>
              </a:r>
              <a:endParaRPr kumimoji="0" lang="zh-CN" altLang="en-US" sz="700" i="0" u="none" strike="noStrike" cap="none" normalizeH="0" baseline="0" dirty="0" smtClean="0">
                <a:ln>
                  <a:noFill/>
                </a:ln>
                <a:solidFill>
                  <a:srgbClr val="FFFFFF"/>
                </a:solidFill>
                <a:effectLst/>
                <a:latin typeface="+mn-ea"/>
              </a:endParaRPr>
            </a:p>
          </p:txBody>
        </p:sp>
        <p:sp>
          <p:nvSpPr>
            <p:cNvPr id="103" name="圆角矩形 102"/>
            <p:cNvSpPr/>
            <p:nvPr/>
          </p:nvSpPr>
          <p:spPr bwMode="auto">
            <a:xfrm>
              <a:off x="2555776" y="4293096"/>
              <a:ext cx="1512168" cy="792088"/>
            </a:xfrm>
            <a:prstGeom prst="roundRect">
              <a:avLst/>
            </a:prstGeom>
            <a:solidFill>
              <a:srgbClr val="0066FF">
                <a:alpha val="57000"/>
              </a:srgbClr>
            </a:solidFill>
            <a:ln w="9525" cap="flat" cmpd="sng" algn="ctr">
              <a:solidFill>
                <a:srgbClr val="FFFFFF"/>
              </a:solidFill>
              <a:prstDash val="solid"/>
              <a:round/>
              <a:headEnd type="none" w="med" len="med"/>
              <a:tailEnd type="none" w="med" len="med"/>
            </a:ln>
            <a:effectLst>
              <a:outerShdw blurRad="50800" dist="38100" dir="10800000" algn="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buNone/>
              </a:pPr>
              <a:r>
                <a:rPr lang="zh-CN" altLang="en-US" sz="1200" dirty="0">
                  <a:latin typeface="+mn-ea"/>
                </a:rPr>
                <a:t>商机跟进</a:t>
              </a:r>
              <a:endParaRPr lang="en-US" altLang="zh-CN" sz="1200" dirty="0">
                <a:latin typeface="+mn-ea"/>
              </a:endParaRPr>
            </a:p>
            <a:p>
              <a:pPr algn="ctr">
                <a:buNone/>
              </a:pPr>
              <a:r>
                <a:rPr lang="zh-CN" altLang="en-US" sz="1200" dirty="0">
                  <a:latin typeface="+mn-ea"/>
                </a:rPr>
                <a:t>过程记录</a:t>
              </a:r>
            </a:p>
          </p:txBody>
        </p:sp>
        <p:grpSp>
          <p:nvGrpSpPr>
            <p:cNvPr id="104" name="组合 43"/>
            <p:cNvGrpSpPr/>
            <p:nvPr/>
          </p:nvGrpSpPr>
          <p:grpSpPr>
            <a:xfrm>
              <a:off x="323528" y="4367362"/>
              <a:ext cx="1440160" cy="2144992"/>
              <a:chOff x="2267744" y="4797152"/>
              <a:chExt cx="1512168" cy="864096"/>
            </a:xfrm>
            <a:solidFill>
              <a:srgbClr val="00B0F0"/>
            </a:solidFill>
          </p:grpSpPr>
          <p:sp>
            <p:nvSpPr>
              <p:cNvPr id="156" name="圆角矩形 155"/>
              <p:cNvSpPr/>
              <p:nvPr/>
            </p:nvSpPr>
            <p:spPr bwMode="auto">
              <a:xfrm>
                <a:off x="2267744" y="4797152"/>
                <a:ext cx="1512168" cy="864096"/>
              </a:xfrm>
              <a:prstGeom prst="roundRect">
                <a:avLst/>
              </a:prstGeom>
              <a:solidFill>
                <a:schemeClr val="accent2">
                  <a:lumMod val="60000"/>
                  <a:lumOff val="40000"/>
                </a:schemeClr>
              </a:solidFill>
              <a:ln w="9525"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1100" b="1" i="0" u="none" strike="noStrike" cap="none" normalizeH="0" baseline="0" dirty="0" smtClean="0">
                  <a:ln>
                    <a:noFill/>
                  </a:ln>
                  <a:solidFill>
                    <a:schemeClr val="tx1"/>
                  </a:solidFill>
                  <a:effectLst/>
                  <a:latin typeface="+mn-ea"/>
                </a:endParaRPr>
              </a:p>
            </p:txBody>
          </p:sp>
          <p:sp>
            <p:nvSpPr>
              <p:cNvPr id="157" name="TextBox 156"/>
              <p:cNvSpPr txBox="1"/>
              <p:nvPr/>
            </p:nvSpPr>
            <p:spPr>
              <a:xfrm>
                <a:off x="2497839" y="4835644"/>
                <a:ext cx="982863" cy="163654"/>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b="0" dirty="0" smtClean="0">
                    <a:latin typeface="+mn-ea"/>
                  </a:rPr>
                  <a:t>竞争分析</a:t>
                </a:r>
              </a:p>
            </p:txBody>
          </p:sp>
        </p:grpSp>
        <p:sp>
          <p:nvSpPr>
            <p:cNvPr id="105" name="圆角矩形 104"/>
            <p:cNvSpPr/>
            <p:nvPr/>
          </p:nvSpPr>
          <p:spPr bwMode="auto">
            <a:xfrm>
              <a:off x="571084" y="5030118"/>
              <a:ext cx="936104" cy="351023"/>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竞争对手</a:t>
              </a:r>
            </a:p>
          </p:txBody>
        </p:sp>
        <p:sp>
          <p:nvSpPr>
            <p:cNvPr id="106" name="圆角矩形 105"/>
            <p:cNvSpPr/>
            <p:nvPr/>
          </p:nvSpPr>
          <p:spPr bwMode="auto">
            <a:xfrm>
              <a:off x="571084" y="5445223"/>
              <a:ext cx="936104" cy="351023"/>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竞争产品</a:t>
              </a:r>
            </a:p>
          </p:txBody>
        </p:sp>
        <p:sp>
          <p:nvSpPr>
            <p:cNvPr id="107" name="圆角矩形 106"/>
            <p:cNvSpPr/>
            <p:nvPr/>
          </p:nvSpPr>
          <p:spPr bwMode="auto">
            <a:xfrm>
              <a:off x="571084" y="5860328"/>
              <a:ext cx="936104" cy="351023"/>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竞争订单</a:t>
              </a:r>
            </a:p>
          </p:txBody>
        </p:sp>
        <p:sp>
          <p:nvSpPr>
            <p:cNvPr id="108" name="圆角矩形 107"/>
            <p:cNvSpPr/>
            <p:nvPr/>
          </p:nvSpPr>
          <p:spPr bwMode="auto">
            <a:xfrm>
              <a:off x="4932040" y="5896375"/>
              <a:ext cx="936104" cy="34093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销售订单</a:t>
              </a:r>
            </a:p>
          </p:txBody>
        </p:sp>
        <p:cxnSp>
          <p:nvCxnSpPr>
            <p:cNvPr id="109" name="曲线连接符 108"/>
            <p:cNvCxnSpPr>
              <a:stCxn id="103" idx="3"/>
              <a:endCxn id="92" idx="1"/>
            </p:cNvCxnSpPr>
            <p:nvPr/>
          </p:nvCxnSpPr>
          <p:spPr bwMode="auto">
            <a:xfrm flipV="1">
              <a:off x="4067944" y="2149751"/>
              <a:ext cx="1080120" cy="2539389"/>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cxnSp>
          <p:nvCxnSpPr>
            <p:cNvPr id="110" name="形状 299"/>
            <p:cNvCxnSpPr>
              <a:stCxn id="103" idx="3"/>
            </p:cNvCxnSpPr>
            <p:nvPr/>
          </p:nvCxnSpPr>
          <p:spPr bwMode="auto">
            <a:xfrm flipV="1">
              <a:off x="4067944" y="3681028"/>
              <a:ext cx="1090469" cy="1008112"/>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cxnSp>
          <p:nvCxnSpPr>
            <p:cNvPr id="111" name="曲线连接符 110"/>
            <p:cNvCxnSpPr>
              <a:stCxn id="103" idx="3"/>
              <a:endCxn id="100" idx="1"/>
            </p:cNvCxnSpPr>
            <p:nvPr/>
          </p:nvCxnSpPr>
          <p:spPr bwMode="auto">
            <a:xfrm>
              <a:off x="4067944" y="4689140"/>
              <a:ext cx="870919" cy="213663"/>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cxnSp>
          <p:nvCxnSpPr>
            <p:cNvPr id="112" name="曲线连接符 111"/>
            <p:cNvCxnSpPr>
              <a:stCxn id="103" idx="3"/>
              <a:endCxn id="139" idx="1"/>
            </p:cNvCxnSpPr>
            <p:nvPr/>
          </p:nvCxnSpPr>
          <p:spPr bwMode="auto">
            <a:xfrm>
              <a:off x="4067944" y="4689140"/>
              <a:ext cx="870919" cy="794450"/>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cxnSp>
          <p:nvCxnSpPr>
            <p:cNvPr id="113" name="曲线连接符 112"/>
            <p:cNvCxnSpPr>
              <a:stCxn id="101" idx="1"/>
              <a:endCxn id="158" idx="1"/>
            </p:cNvCxnSpPr>
            <p:nvPr/>
          </p:nvCxnSpPr>
          <p:spPr bwMode="auto">
            <a:xfrm rot="10800000" flipH="1">
              <a:off x="2396228" y="1823370"/>
              <a:ext cx="15532" cy="4303812"/>
            </a:xfrm>
            <a:prstGeom prst="curvedConnector3">
              <a:avLst>
                <a:gd name="adj1" fmla="val -2892848"/>
              </a:avLst>
            </a:prstGeom>
            <a:solidFill>
              <a:srgbClr val="FFCCFF"/>
            </a:solidFill>
            <a:ln w="9525" cap="flat" cmpd="sng" algn="ctr">
              <a:solidFill>
                <a:schemeClr val="tx1">
                  <a:lumMod val="50000"/>
                </a:schemeClr>
              </a:solidFill>
              <a:prstDash val="solid"/>
              <a:round/>
              <a:headEnd type="none" w="med" len="med"/>
              <a:tailEnd type="arrow"/>
            </a:ln>
            <a:effectLst/>
          </p:spPr>
        </p:cxnSp>
        <p:sp>
          <p:nvSpPr>
            <p:cNvPr id="114" name="TextBox 113"/>
            <p:cNvSpPr txBox="1"/>
            <p:nvPr/>
          </p:nvSpPr>
          <p:spPr>
            <a:xfrm>
              <a:off x="5298539" y="4389602"/>
              <a:ext cx="1145669" cy="36933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b="0" dirty="0" smtClean="0">
                  <a:latin typeface="+mn-ea"/>
                </a:rPr>
                <a:t>销售管理</a:t>
              </a:r>
            </a:p>
          </p:txBody>
        </p:sp>
        <p:sp>
          <p:nvSpPr>
            <p:cNvPr id="115" name="圆角矩形 114"/>
            <p:cNvSpPr/>
            <p:nvPr/>
          </p:nvSpPr>
          <p:spPr bwMode="auto">
            <a:xfrm>
              <a:off x="6129170" y="4725144"/>
              <a:ext cx="891102" cy="35531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销售出库</a:t>
              </a:r>
              <a:endParaRPr lang="zh-CN" altLang="en-US" sz="1100" dirty="0">
                <a:solidFill>
                  <a:srgbClr val="000000"/>
                </a:solidFill>
                <a:latin typeface="+mn-ea"/>
              </a:endParaRPr>
            </a:p>
          </p:txBody>
        </p:sp>
        <p:grpSp>
          <p:nvGrpSpPr>
            <p:cNvPr id="116" name="组合 128"/>
            <p:cNvGrpSpPr/>
            <p:nvPr/>
          </p:nvGrpSpPr>
          <p:grpSpPr>
            <a:xfrm>
              <a:off x="7380312" y="1252837"/>
              <a:ext cx="1584176" cy="2363087"/>
              <a:chOff x="6640510" y="1279084"/>
              <a:chExt cx="1584176" cy="1984866"/>
            </a:xfrm>
            <a:solidFill>
              <a:schemeClr val="tx1">
                <a:lumMod val="65000"/>
              </a:schemeClr>
            </a:solidFill>
          </p:grpSpPr>
          <p:sp>
            <p:nvSpPr>
              <p:cNvPr id="154" name="圆角矩形 153"/>
              <p:cNvSpPr/>
              <p:nvPr/>
            </p:nvSpPr>
            <p:spPr bwMode="auto">
              <a:xfrm>
                <a:off x="6640510" y="1279084"/>
                <a:ext cx="1584176" cy="1984866"/>
              </a:xfrm>
              <a:prstGeom prst="roundRect">
                <a:avLst/>
              </a:prstGeom>
              <a:solidFill>
                <a:schemeClr val="accent1">
                  <a:lumMod val="60000"/>
                  <a:lumOff val="40000"/>
                </a:schemeClr>
              </a:solidFill>
              <a:ln w="9525" cap="flat" cmpd="sng" algn="ctr">
                <a:solidFill>
                  <a:srgbClr val="FFFF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buFontTx/>
                  <a:buChar char="•"/>
                </a:pPr>
                <a:endParaRPr lang="zh-CN" altLang="en-US" sz="1200" dirty="0" smtClean="0">
                  <a:latin typeface="+mn-ea"/>
                </a:endParaRPr>
              </a:p>
            </p:txBody>
          </p:sp>
          <p:sp>
            <p:nvSpPr>
              <p:cNvPr id="155" name="TextBox 154"/>
              <p:cNvSpPr txBox="1"/>
              <p:nvPr/>
            </p:nvSpPr>
            <p:spPr>
              <a:xfrm>
                <a:off x="6856534" y="1338868"/>
                <a:ext cx="1152128" cy="369332"/>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buNone/>
                </a:pPr>
                <a:r>
                  <a:rPr lang="zh-CN" altLang="en-US" sz="1200" dirty="0" smtClean="0">
                    <a:latin typeface="+mn-ea"/>
                  </a:rPr>
                  <a:t>服务管理</a:t>
                </a:r>
              </a:p>
            </p:txBody>
          </p:sp>
        </p:grpSp>
        <p:sp>
          <p:nvSpPr>
            <p:cNvPr id="117" name="圆角矩形 116"/>
            <p:cNvSpPr/>
            <p:nvPr/>
          </p:nvSpPr>
          <p:spPr bwMode="auto">
            <a:xfrm>
              <a:off x="7656353" y="1808728"/>
              <a:ext cx="1009593" cy="29125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a:solidFill>
                    <a:srgbClr val="000000"/>
                  </a:solidFill>
                  <a:latin typeface="+mn-ea"/>
                </a:rPr>
                <a:t>服务工单</a:t>
              </a:r>
            </a:p>
          </p:txBody>
        </p:sp>
        <p:sp>
          <p:nvSpPr>
            <p:cNvPr id="118" name="圆角矩形 117"/>
            <p:cNvSpPr/>
            <p:nvPr/>
          </p:nvSpPr>
          <p:spPr bwMode="auto">
            <a:xfrm>
              <a:off x="7666863" y="2643183"/>
              <a:ext cx="1009593" cy="29125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服务请求</a:t>
              </a:r>
            </a:p>
          </p:txBody>
        </p:sp>
        <p:sp>
          <p:nvSpPr>
            <p:cNvPr id="119" name="圆角矩形 118"/>
            <p:cNvSpPr/>
            <p:nvPr/>
          </p:nvSpPr>
          <p:spPr bwMode="auto">
            <a:xfrm>
              <a:off x="7656353" y="3070960"/>
              <a:ext cx="1009593" cy="29125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服务产品</a:t>
              </a:r>
            </a:p>
          </p:txBody>
        </p:sp>
        <p:sp>
          <p:nvSpPr>
            <p:cNvPr id="120" name="圆角矩形 119"/>
            <p:cNvSpPr/>
            <p:nvPr/>
          </p:nvSpPr>
          <p:spPr bwMode="auto">
            <a:xfrm>
              <a:off x="7380312" y="4326886"/>
              <a:ext cx="1584176" cy="2342474"/>
            </a:xfrm>
            <a:prstGeom prst="roundRect">
              <a:avLst/>
            </a:prstGeom>
            <a:solidFill>
              <a:schemeClr val="accent2">
                <a:lumMod val="60000"/>
                <a:lumOff val="40000"/>
              </a:schemeClr>
            </a:solidFill>
            <a:ln w="9525" cap="flat" cmpd="sng" algn="ctr">
              <a:solidFill>
                <a:srgbClr val="FFFF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tabLst/>
              </a:pPr>
              <a:r>
                <a:rPr lang="zh-CN" altLang="en-US" sz="1200" dirty="0" smtClean="0">
                  <a:latin typeface="+mn-ea"/>
                </a:rPr>
                <a:t>财务管理</a:t>
              </a:r>
              <a:endParaRPr kumimoji="0" lang="zh-CN" altLang="en-US" sz="1200" i="0" u="none" strike="noStrike" cap="none" normalizeH="0" baseline="0" dirty="0" smtClean="0">
                <a:ln>
                  <a:noFill/>
                </a:ln>
                <a:effectLst/>
                <a:latin typeface="+mn-ea"/>
              </a:endParaRPr>
            </a:p>
          </p:txBody>
        </p:sp>
        <p:cxnSp>
          <p:nvCxnSpPr>
            <p:cNvPr id="121" name="曲线连接符 120"/>
            <p:cNvCxnSpPr>
              <a:stCxn id="103" idx="3"/>
              <a:endCxn id="108" idx="1"/>
            </p:cNvCxnSpPr>
            <p:nvPr/>
          </p:nvCxnSpPr>
          <p:spPr bwMode="auto">
            <a:xfrm>
              <a:off x="4067944" y="4689140"/>
              <a:ext cx="864096" cy="1377704"/>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cxnSp>
          <p:nvCxnSpPr>
            <p:cNvPr id="122" name="曲线连接符 121"/>
            <p:cNvCxnSpPr>
              <a:stCxn id="115" idx="0"/>
              <a:endCxn id="154" idx="2"/>
            </p:cNvCxnSpPr>
            <p:nvPr/>
          </p:nvCxnSpPr>
          <p:spPr bwMode="auto">
            <a:xfrm rot="5400000" flipH="1" flipV="1">
              <a:off x="6818950" y="3371695"/>
              <a:ext cx="1109220" cy="1597679"/>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sp>
          <p:nvSpPr>
            <p:cNvPr id="123" name="圆角矩形 122"/>
            <p:cNvSpPr/>
            <p:nvPr/>
          </p:nvSpPr>
          <p:spPr bwMode="auto">
            <a:xfrm>
              <a:off x="7702709" y="5924570"/>
              <a:ext cx="973747" cy="264451"/>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销售开票</a:t>
              </a:r>
              <a:endParaRPr lang="zh-CN" altLang="en-US" sz="1100" dirty="0">
                <a:solidFill>
                  <a:srgbClr val="000000"/>
                </a:solidFill>
                <a:latin typeface="+mn-ea"/>
              </a:endParaRPr>
            </a:p>
          </p:txBody>
        </p:sp>
        <p:sp>
          <p:nvSpPr>
            <p:cNvPr id="124" name="圆角矩形 123"/>
            <p:cNvSpPr/>
            <p:nvPr/>
          </p:nvSpPr>
          <p:spPr bwMode="auto">
            <a:xfrm>
              <a:off x="7743185" y="5301208"/>
              <a:ext cx="973747" cy="288032"/>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 收款</a:t>
              </a:r>
              <a:endParaRPr lang="zh-CN" altLang="en-US" sz="1100" dirty="0">
                <a:solidFill>
                  <a:srgbClr val="000000"/>
                </a:solidFill>
                <a:latin typeface="+mn-ea"/>
              </a:endParaRPr>
            </a:p>
          </p:txBody>
        </p:sp>
        <p:sp>
          <p:nvSpPr>
            <p:cNvPr id="125" name="圆角矩形 124"/>
            <p:cNvSpPr/>
            <p:nvPr/>
          </p:nvSpPr>
          <p:spPr bwMode="auto">
            <a:xfrm>
              <a:off x="7740352" y="4797152"/>
              <a:ext cx="973747" cy="288032"/>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 费用</a:t>
              </a:r>
              <a:endParaRPr lang="zh-CN" altLang="en-US" sz="1100" dirty="0">
                <a:solidFill>
                  <a:srgbClr val="000000"/>
                </a:solidFill>
                <a:latin typeface="+mn-ea"/>
              </a:endParaRPr>
            </a:p>
          </p:txBody>
        </p:sp>
        <p:cxnSp>
          <p:nvCxnSpPr>
            <p:cNvPr id="126" name="曲线连接符 125"/>
            <p:cNvCxnSpPr>
              <a:stCxn id="163" idx="3"/>
              <a:endCxn id="125" idx="1"/>
            </p:cNvCxnSpPr>
            <p:nvPr/>
          </p:nvCxnSpPr>
          <p:spPr bwMode="auto">
            <a:xfrm>
              <a:off x="6460826" y="1887086"/>
              <a:ext cx="1279526" cy="3054082"/>
            </a:xfrm>
            <a:prstGeom prst="curvedConnector3">
              <a:avLst>
                <a:gd name="adj1" fmla="val 50000"/>
              </a:avLst>
            </a:prstGeom>
            <a:solidFill>
              <a:srgbClr val="FFCCFF"/>
            </a:solidFill>
            <a:ln w="9525" cap="flat" cmpd="sng" algn="ctr">
              <a:solidFill>
                <a:schemeClr val="tx1">
                  <a:lumMod val="50000"/>
                </a:schemeClr>
              </a:solidFill>
              <a:prstDash val="solid"/>
              <a:round/>
              <a:headEnd type="none" w="med" len="med"/>
              <a:tailEnd type="arrow"/>
            </a:ln>
            <a:effectLst/>
          </p:spPr>
        </p:cxnSp>
        <p:sp>
          <p:nvSpPr>
            <p:cNvPr id="127" name="圆角矩形 126"/>
            <p:cNvSpPr/>
            <p:nvPr/>
          </p:nvSpPr>
          <p:spPr bwMode="auto">
            <a:xfrm>
              <a:off x="7654872" y="2204864"/>
              <a:ext cx="1009593" cy="29125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服务计划</a:t>
              </a:r>
            </a:p>
          </p:txBody>
        </p:sp>
        <p:sp>
          <p:nvSpPr>
            <p:cNvPr id="128" name="圆角矩形 127"/>
            <p:cNvSpPr/>
            <p:nvPr/>
          </p:nvSpPr>
          <p:spPr bwMode="auto">
            <a:xfrm>
              <a:off x="2733124" y="1700808"/>
              <a:ext cx="1063421" cy="21602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商机信息</a:t>
              </a:r>
              <a:endParaRPr lang="zh-CN" altLang="en-US" sz="1100" dirty="0">
                <a:solidFill>
                  <a:srgbClr val="000000"/>
                </a:solidFill>
                <a:latin typeface="+mn-ea"/>
              </a:endParaRPr>
            </a:p>
          </p:txBody>
        </p:sp>
        <p:sp>
          <p:nvSpPr>
            <p:cNvPr id="129" name="圆角矩形 128"/>
            <p:cNvSpPr/>
            <p:nvPr/>
          </p:nvSpPr>
          <p:spPr bwMode="auto">
            <a:xfrm>
              <a:off x="2661115" y="2031614"/>
              <a:ext cx="1262812" cy="216024"/>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商机明细信息</a:t>
              </a:r>
              <a:endParaRPr lang="zh-CN" altLang="en-US" sz="1100" dirty="0">
                <a:solidFill>
                  <a:srgbClr val="000000"/>
                </a:solidFill>
                <a:latin typeface="+mn-ea"/>
              </a:endParaRPr>
            </a:p>
          </p:txBody>
        </p:sp>
        <p:grpSp>
          <p:nvGrpSpPr>
            <p:cNvPr id="130" name="组合 11"/>
            <p:cNvGrpSpPr/>
            <p:nvPr/>
          </p:nvGrpSpPr>
          <p:grpSpPr>
            <a:xfrm>
              <a:off x="3491880" y="2804454"/>
              <a:ext cx="856484" cy="1200608"/>
              <a:chOff x="2431831" y="4797146"/>
              <a:chExt cx="975844" cy="864095"/>
            </a:xfrm>
            <a:solidFill>
              <a:srgbClr val="4682CA"/>
            </a:solidFill>
          </p:grpSpPr>
          <p:sp>
            <p:nvSpPr>
              <p:cNvPr id="149" name="圆角矩形 148"/>
              <p:cNvSpPr/>
              <p:nvPr/>
            </p:nvSpPr>
            <p:spPr bwMode="auto">
              <a:xfrm>
                <a:off x="2431831" y="4797146"/>
                <a:ext cx="975844" cy="864095"/>
              </a:xfrm>
              <a:prstGeom prst="roundRect">
                <a:avLst/>
              </a:prstGeom>
              <a:grp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Char char="•"/>
                  <a:tabLst/>
                </a:pPr>
                <a:endParaRPr kumimoji="0" lang="zh-CN" altLang="en-US" sz="800" b="1" i="0" u="none" strike="noStrike" cap="none" normalizeH="0" baseline="0" dirty="0" smtClean="0">
                  <a:ln>
                    <a:noFill/>
                  </a:ln>
                  <a:solidFill>
                    <a:schemeClr val="tx1"/>
                  </a:solidFill>
                  <a:effectLst/>
                  <a:latin typeface="+mn-ea"/>
                </a:endParaRPr>
              </a:p>
            </p:txBody>
          </p:sp>
          <p:sp>
            <p:nvSpPr>
              <p:cNvPr id="150" name="TextBox 149"/>
              <p:cNvSpPr txBox="1"/>
              <p:nvPr/>
            </p:nvSpPr>
            <p:spPr>
              <a:xfrm>
                <a:off x="2585907" y="4825481"/>
                <a:ext cx="731158" cy="369332"/>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200" dirty="0" smtClean="0">
                    <a:latin typeface="+mn-ea"/>
                  </a:rPr>
                  <a:t>分析控制</a:t>
                </a:r>
                <a:endParaRPr lang="zh-CN" altLang="en-US" sz="1200" b="0" dirty="0" smtClean="0">
                  <a:latin typeface="+mn-ea"/>
                </a:endParaRPr>
              </a:p>
            </p:txBody>
          </p:sp>
          <p:grpSp>
            <p:nvGrpSpPr>
              <p:cNvPr id="151" name="组合 15"/>
              <p:cNvGrpSpPr/>
              <p:nvPr/>
            </p:nvGrpSpPr>
            <p:grpSpPr>
              <a:xfrm>
                <a:off x="2587247" y="5108099"/>
                <a:ext cx="656345" cy="455071"/>
                <a:chOff x="7430588" y="5194180"/>
                <a:chExt cx="775679" cy="591592"/>
              </a:xfrm>
              <a:grpFill/>
            </p:grpSpPr>
            <p:sp>
              <p:nvSpPr>
                <p:cNvPr id="152" name="圆角矩形 151"/>
                <p:cNvSpPr/>
                <p:nvPr/>
              </p:nvSpPr>
              <p:spPr bwMode="auto">
                <a:xfrm>
                  <a:off x="7430588" y="5194180"/>
                  <a:ext cx="768307" cy="269491"/>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smtClean="0">
                      <a:solidFill>
                        <a:srgbClr val="000000"/>
                      </a:solidFill>
                      <a:latin typeface="+mn-ea"/>
                    </a:rPr>
                    <a:t>预算</a:t>
                  </a:r>
                </a:p>
              </p:txBody>
            </p:sp>
            <p:sp>
              <p:nvSpPr>
                <p:cNvPr id="153" name="圆角矩形 152"/>
                <p:cNvSpPr/>
                <p:nvPr/>
              </p:nvSpPr>
              <p:spPr bwMode="auto">
                <a:xfrm>
                  <a:off x="7430588" y="5512963"/>
                  <a:ext cx="775679" cy="272809"/>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buNone/>
                  </a:pPr>
                  <a:r>
                    <a:rPr lang="zh-CN" altLang="en-US" sz="1100" dirty="0" smtClean="0">
                      <a:solidFill>
                        <a:srgbClr val="000000"/>
                      </a:solidFill>
                      <a:latin typeface="+mn-ea"/>
                    </a:rPr>
                    <a:t>进度</a:t>
                  </a:r>
                </a:p>
              </p:txBody>
            </p:sp>
          </p:grpSp>
        </p:grpSp>
        <p:sp>
          <p:nvSpPr>
            <p:cNvPr id="131" name="下箭头 130"/>
            <p:cNvSpPr/>
            <p:nvPr/>
          </p:nvSpPr>
          <p:spPr>
            <a:xfrm flipH="1">
              <a:off x="2915815" y="2492896"/>
              <a:ext cx="72008" cy="288032"/>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2" name="下箭头 131"/>
            <p:cNvSpPr/>
            <p:nvPr/>
          </p:nvSpPr>
          <p:spPr>
            <a:xfrm flipV="1">
              <a:off x="3851920" y="2468746"/>
              <a:ext cx="72008" cy="296416"/>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3" name="下箭头 132"/>
            <p:cNvSpPr/>
            <p:nvPr/>
          </p:nvSpPr>
          <p:spPr>
            <a:xfrm flipH="1">
              <a:off x="2843808" y="4005064"/>
              <a:ext cx="72008" cy="288032"/>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4" name="下箭头 133"/>
            <p:cNvSpPr/>
            <p:nvPr/>
          </p:nvSpPr>
          <p:spPr>
            <a:xfrm flipV="1">
              <a:off x="3779913" y="4005064"/>
              <a:ext cx="72008" cy="296416"/>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5" name="下箭头 134"/>
            <p:cNvSpPr/>
            <p:nvPr/>
          </p:nvSpPr>
          <p:spPr>
            <a:xfrm flipH="1">
              <a:off x="3059832" y="5125660"/>
              <a:ext cx="72008" cy="216024"/>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6" name="下箭头 135"/>
            <p:cNvSpPr/>
            <p:nvPr/>
          </p:nvSpPr>
          <p:spPr>
            <a:xfrm flipH="1">
              <a:off x="3059832" y="5733256"/>
              <a:ext cx="72008" cy="216024"/>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7" name="右箭头 136"/>
            <p:cNvSpPr/>
            <p:nvPr/>
          </p:nvSpPr>
          <p:spPr>
            <a:xfrm flipH="1">
              <a:off x="4211960" y="6021288"/>
              <a:ext cx="576064" cy="144016"/>
            </a:xfrm>
            <a:prstGeom prst="right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2060"/>
                </a:solidFill>
              </a:endParaRPr>
            </a:p>
          </p:txBody>
        </p:sp>
        <p:sp>
          <p:nvSpPr>
            <p:cNvPr id="138" name="下箭头 137"/>
            <p:cNvSpPr/>
            <p:nvPr/>
          </p:nvSpPr>
          <p:spPr>
            <a:xfrm flipH="1">
              <a:off x="5364088" y="5661248"/>
              <a:ext cx="72008" cy="216024"/>
            </a:xfrm>
            <a:prstGeom prst="downArrow">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39" name="圆角矩形 138"/>
            <p:cNvSpPr/>
            <p:nvPr/>
          </p:nvSpPr>
          <p:spPr bwMode="auto">
            <a:xfrm>
              <a:off x="4938863" y="5305931"/>
              <a:ext cx="921831" cy="35531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a:solidFill>
                    <a:srgbClr val="000000"/>
                  </a:solidFill>
                  <a:latin typeface="+mn-ea"/>
                </a:rPr>
                <a:t>销售合同</a:t>
              </a:r>
            </a:p>
          </p:txBody>
        </p:sp>
        <p:sp>
          <p:nvSpPr>
            <p:cNvPr id="140" name="右箭头 139"/>
            <p:cNvSpPr/>
            <p:nvPr/>
          </p:nvSpPr>
          <p:spPr>
            <a:xfrm>
              <a:off x="5868144" y="6047577"/>
              <a:ext cx="216024" cy="45719"/>
            </a:xfrm>
            <a:prstGeom prst="rightArrow">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02060"/>
                </a:solidFill>
              </a:endParaRPr>
            </a:p>
          </p:txBody>
        </p:sp>
        <p:sp>
          <p:nvSpPr>
            <p:cNvPr id="141" name="圆角矩形 140"/>
            <p:cNvSpPr/>
            <p:nvPr/>
          </p:nvSpPr>
          <p:spPr bwMode="auto">
            <a:xfrm>
              <a:off x="6129170" y="5905420"/>
              <a:ext cx="891102" cy="355317"/>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CN" altLang="en-US" sz="1100" dirty="0">
                  <a:solidFill>
                    <a:srgbClr val="000000"/>
                  </a:solidFill>
                  <a:latin typeface="+mn-ea"/>
                </a:rPr>
                <a:t>发货通知</a:t>
              </a:r>
            </a:p>
          </p:txBody>
        </p:sp>
        <p:sp>
          <p:nvSpPr>
            <p:cNvPr id="142" name="下箭头 141"/>
            <p:cNvSpPr/>
            <p:nvPr/>
          </p:nvSpPr>
          <p:spPr>
            <a:xfrm flipV="1">
              <a:off x="8179222" y="5605006"/>
              <a:ext cx="72008" cy="296416"/>
            </a:xfrm>
            <a:prstGeom prst="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43" name="下箭头 142"/>
            <p:cNvSpPr/>
            <p:nvPr/>
          </p:nvSpPr>
          <p:spPr>
            <a:xfrm flipV="1">
              <a:off x="6516216" y="5213434"/>
              <a:ext cx="45719" cy="656456"/>
            </a:xfrm>
            <a:prstGeom prst="downArrow">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44" name="上下箭头 143"/>
            <p:cNvSpPr/>
            <p:nvPr/>
          </p:nvSpPr>
          <p:spPr>
            <a:xfrm>
              <a:off x="5868144" y="3068960"/>
              <a:ext cx="72008" cy="288032"/>
            </a:xfrm>
            <a:prstGeom prst="upDown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5" name="右箭头 144"/>
            <p:cNvSpPr/>
            <p:nvPr/>
          </p:nvSpPr>
          <p:spPr>
            <a:xfrm>
              <a:off x="1835696" y="1700808"/>
              <a:ext cx="504056" cy="360040"/>
            </a:xfrm>
            <a:prstGeom prst="rightArrow">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6" name="右箭头 145"/>
            <p:cNvSpPr/>
            <p:nvPr/>
          </p:nvSpPr>
          <p:spPr>
            <a:xfrm flipH="1">
              <a:off x="1763688" y="4509120"/>
              <a:ext cx="656456" cy="360040"/>
            </a:xfrm>
            <a:prstGeom prst="rightArrow">
              <a:avLst/>
            </a:prstGeom>
            <a:solidFill>
              <a:schemeClr val="tx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7" name="下箭头 146"/>
            <p:cNvSpPr/>
            <p:nvPr/>
          </p:nvSpPr>
          <p:spPr>
            <a:xfrm flipH="1">
              <a:off x="5364088" y="5085184"/>
              <a:ext cx="72008" cy="216024"/>
            </a:xfrm>
            <a:prstGeom prst="downArrow">
              <a:avLst/>
            </a:prstGeom>
            <a:solidFill>
              <a:schemeClr val="tx1">
                <a:lumMod val="85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148" name="右箭头 147"/>
            <p:cNvSpPr/>
            <p:nvPr/>
          </p:nvSpPr>
          <p:spPr>
            <a:xfrm>
              <a:off x="7164288" y="6021288"/>
              <a:ext cx="504056" cy="144016"/>
            </a:xfrm>
            <a:prstGeom prst="rightArrow">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73" name="内容占位符 2"/>
          <p:cNvSpPr txBox="1">
            <a:spLocks/>
          </p:cNvSpPr>
          <p:nvPr/>
        </p:nvSpPr>
        <p:spPr>
          <a:xfrm>
            <a:off x="533506" y="5205138"/>
            <a:ext cx="8381780" cy="134798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000" b="1" i="0" u="none" strike="noStrike" kern="1200" cap="none" spc="0" normalizeH="0" baseline="0" noProof="0" dirty="0" smtClean="0">
                <a:ln>
                  <a:noFill/>
                </a:ln>
                <a:solidFill>
                  <a:schemeClr val="tx1"/>
                </a:solidFill>
                <a:effectLst/>
                <a:uLnTx/>
                <a:uFillTx/>
                <a:latin typeface="+mn-lt"/>
                <a:ea typeface="+mn-ea"/>
                <a:cs typeface="+mn-cs"/>
              </a:rPr>
              <a:t>客户应用价值</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rgbClr val="C00000"/>
              </a:buClr>
              <a:buSzTx/>
              <a:buFont typeface="Wingdings" pitchFamily="2" charset="2"/>
              <a:buChar char="u"/>
              <a:tabLst/>
              <a:defRPr/>
            </a:pP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帮助企业进行销售客户的归类管理和对客户交易过程的全面掌控 </a:t>
            </a:r>
          </a:p>
          <a:p>
            <a:pPr marL="342900" marR="0" lvl="0" indent="-342900" algn="l" defTabSz="914400" rtl="0" eaLnBrk="1" fontAlgn="auto" latinLnBrk="0" hangingPunct="1">
              <a:lnSpc>
                <a:spcPct val="100000"/>
              </a:lnSpc>
              <a:spcBef>
                <a:spcPct val="20000"/>
              </a:spcBef>
              <a:spcAft>
                <a:spcPts val="0"/>
              </a:spcAft>
              <a:buClr>
                <a:srgbClr val="C00000"/>
              </a:buClr>
              <a:buSzTx/>
              <a:buFont typeface="Wingdings" pitchFamily="2" charset="2"/>
              <a:buChar char="u"/>
              <a:tabLst/>
              <a:defRPr/>
            </a:pP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帮助企业进行价值客户的活动管理，收放有序的进行针对性营销活动，监控 </a:t>
            </a:r>
          </a:p>
          <a:p>
            <a:pPr marL="342900" marR="0" lvl="0" indent="-342900" algn="l" defTabSz="914400" rtl="0" eaLnBrk="1" fontAlgn="auto" latinLnBrk="0" hangingPunct="1">
              <a:lnSpc>
                <a:spcPct val="100000"/>
              </a:lnSpc>
              <a:spcBef>
                <a:spcPct val="20000"/>
              </a:spcBef>
              <a:spcAft>
                <a:spcPts val="0"/>
              </a:spcAft>
              <a:buClr>
                <a:srgbClr val="C00000"/>
              </a:buClr>
              <a:buSzTx/>
              <a:buFont typeface="Wingdings" pitchFamily="2" charset="2"/>
              <a:buChar char="u"/>
              <a:tabLst/>
              <a:defRPr/>
            </a:pPr>
            <a:r>
              <a:rPr kumimoji="0" lang="zh-CN" altLang="en-US" sz="1800" b="0" i="0" u="none" strike="noStrike" kern="1200" cap="none" spc="0" normalizeH="0" baseline="0" noProof="0" dirty="0" smtClean="0">
                <a:ln>
                  <a:noFill/>
                </a:ln>
                <a:solidFill>
                  <a:schemeClr val="tx1"/>
                </a:solidFill>
                <a:effectLst/>
                <a:uLnTx/>
                <a:uFillTx/>
                <a:latin typeface="+mn-lt"/>
                <a:ea typeface="+mn-ea"/>
                <a:cs typeface="+mn-cs"/>
              </a:rPr>
              <a:t>通过来源于销售过程的多对象的成本费用分析，帮助企业降低营销费用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2516" y="762070"/>
            <a:ext cx="8702346" cy="5702160"/>
            <a:chOff x="304912" y="990664"/>
            <a:chExt cx="8702346" cy="5702160"/>
          </a:xfrm>
        </p:grpSpPr>
        <p:grpSp>
          <p:nvGrpSpPr>
            <p:cNvPr id="4" name="组合 198"/>
            <p:cNvGrpSpPr/>
            <p:nvPr/>
          </p:nvGrpSpPr>
          <p:grpSpPr>
            <a:xfrm>
              <a:off x="304912" y="1295456"/>
              <a:ext cx="864000" cy="342900"/>
              <a:chOff x="-1911818" y="1610296"/>
              <a:chExt cx="864000" cy="342900"/>
            </a:xfrm>
          </p:grpSpPr>
          <p:pic>
            <p:nvPicPr>
              <p:cNvPr id="155"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56" name="TextBox 155"/>
              <p:cNvSpPr txBox="1"/>
              <p:nvPr/>
            </p:nvSpPr>
            <p:spPr>
              <a:xfrm>
                <a:off x="-1828632" y="1676446"/>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客户门户</a:t>
                </a:r>
                <a:endParaRPr lang="zh-CN" altLang="en-US" sz="1000" dirty="0">
                  <a:latin typeface="微软雅黑" pitchFamily="34" charset="-122"/>
                  <a:ea typeface="微软雅黑" pitchFamily="34" charset="-122"/>
                </a:endParaRPr>
              </a:p>
            </p:txBody>
          </p:sp>
        </p:grpSp>
        <p:grpSp>
          <p:nvGrpSpPr>
            <p:cNvPr id="5" name="组合 201"/>
            <p:cNvGrpSpPr/>
            <p:nvPr/>
          </p:nvGrpSpPr>
          <p:grpSpPr>
            <a:xfrm>
              <a:off x="304912" y="1981238"/>
              <a:ext cx="864000" cy="342900"/>
              <a:chOff x="-1752434" y="2514624"/>
              <a:chExt cx="864000" cy="342900"/>
            </a:xfrm>
          </p:grpSpPr>
          <p:pic>
            <p:nvPicPr>
              <p:cNvPr id="153" name="Picture 4" descr="E:\2012\120326-PPT\png图\未标题-73.png"/>
              <p:cNvPicPr>
                <a:picLocks noChangeArrowheads="1"/>
              </p:cNvPicPr>
              <p:nvPr/>
            </p:nvPicPr>
            <p:blipFill>
              <a:blip r:embed="rId3" cstate="print"/>
              <a:srcRect/>
              <a:stretch>
                <a:fillRect/>
              </a:stretch>
            </p:blipFill>
            <p:spPr bwMode="auto">
              <a:xfrm>
                <a:off x="-1752434" y="2514624"/>
                <a:ext cx="864000" cy="342900"/>
              </a:xfrm>
              <a:prstGeom prst="rect">
                <a:avLst/>
              </a:prstGeom>
              <a:noFill/>
            </p:spPr>
          </p:pic>
          <p:sp>
            <p:nvSpPr>
              <p:cNvPr id="154" name="TextBox 153"/>
              <p:cNvSpPr txBox="1"/>
              <p:nvPr/>
            </p:nvSpPr>
            <p:spPr>
              <a:xfrm>
                <a:off x="-1549022" y="2563147"/>
                <a:ext cx="457176"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MTS</a:t>
                </a:r>
                <a:endParaRPr lang="zh-CN" altLang="en-US" sz="1000" dirty="0">
                  <a:latin typeface="微软雅黑" pitchFamily="34" charset="-122"/>
                  <a:ea typeface="微软雅黑" pitchFamily="34" charset="-122"/>
                </a:endParaRPr>
              </a:p>
            </p:txBody>
          </p:sp>
        </p:grpSp>
        <p:grpSp>
          <p:nvGrpSpPr>
            <p:cNvPr id="6" name="组合 204"/>
            <p:cNvGrpSpPr/>
            <p:nvPr/>
          </p:nvGrpSpPr>
          <p:grpSpPr>
            <a:xfrm>
              <a:off x="1437834" y="1676446"/>
              <a:ext cx="864000" cy="342900"/>
              <a:chOff x="-1600038" y="3276604"/>
              <a:chExt cx="864000" cy="342900"/>
            </a:xfrm>
          </p:grpSpPr>
          <p:pic>
            <p:nvPicPr>
              <p:cNvPr id="151" name="Picture 5" descr="E:\2012\120326-PPT\png图\未标题-74.png"/>
              <p:cNvPicPr>
                <a:picLocks noChangeArrowheads="1"/>
              </p:cNvPicPr>
              <p:nvPr/>
            </p:nvPicPr>
            <p:blipFill>
              <a:blip r:embed="rId4" cstate="print"/>
              <a:srcRect/>
              <a:stretch>
                <a:fillRect/>
              </a:stretch>
            </p:blipFill>
            <p:spPr bwMode="auto">
              <a:xfrm>
                <a:off x="-1600038" y="3276604"/>
                <a:ext cx="864000" cy="342900"/>
              </a:xfrm>
              <a:prstGeom prst="rect">
                <a:avLst/>
              </a:prstGeom>
              <a:noFill/>
            </p:spPr>
          </p:pic>
          <p:sp>
            <p:nvSpPr>
              <p:cNvPr id="152" name="TextBox 151"/>
              <p:cNvSpPr txBox="1"/>
              <p:nvPr/>
            </p:nvSpPr>
            <p:spPr>
              <a:xfrm>
                <a:off x="-1516851" y="3335175"/>
                <a:ext cx="697628" cy="246221"/>
              </a:xfrm>
              <a:prstGeom prst="rect">
                <a:avLst/>
              </a:prstGeom>
              <a:noFill/>
            </p:spPr>
            <p:txBody>
              <a:bodyPr wrap="none" rtlCol="0">
                <a:spAutoFit/>
              </a:bodyPr>
              <a:lstStyle/>
              <a:p>
                <a:pPr algn="ctr"/>
                <a:r>
                  <a:rPr lang="zh-CN" altLang="en-US" sz="1000" dirty="0" smtClean="0">
                    <a:solidFill>
                      <a:schemeClr val="bg1"/>
                    </a:solidFill>
                    <a:latin typeface="微软雅黑" pitchFamily="34" charset="-122"/>
                    <a:ea typeface="微软雅黑" pitchFamily="34" charset="-122"/>
                  </a:rPr>
                  <a:t>销售预测</a:t>
                </a:r>
                <a:endParaRPr lang="zh-CN" altLang="en-US" sz="1000" dirty="0">
                  <a:solidFill>
                    <a:schemeClr val="bg1"/>
                  </a:solidFill>
                  <a:latin typeface="微软雅黑" pitchFamily="34" charset="-122"/>
                  <a:ea typeface="微软雅黑" pitchFamily="34" charset="-122"/>
                </a:endParaRPr>
              </a:p>
            </p:txBody>
          </p:sp>
        </p:grpSp>
        <p:grpSp>
          <p:nvGrpSpPr>
            <p:cNvPr id="7" name="组合 207"/>
            <p:cNvGrpSpPr/>
            <p:nvPr/>
          </p:nvGrpSpPr>
          <p:grpSpPr>
            <a:xfrm>
              <a:off x="4028566" y="3200406"/>
              <a:ext cx="864000" cy="368300"/>
              <a:chOff x="-1904830" y="4190980"/>
              <a:chExt cx="864000" cy="368300"/>
            </a:xfrm>
          </p:grpSpPr>
          <p:pic>
            <p:nvPicPr>
              <p:cNvPr id="149" name="Picture 8" descr="E:\2012\120326-PPT\png图\未标题-54.png"/>
              <p:cNvPicPr>
                <a:picLocks noChangeArrowheads="1"/>
              </p:cNvPicPr>
              <p:nvPr/>
            </p:nvPicPr>
            <p:blipFill>
              <a:blip r:embed="rId5" cstate="print"/>
              <a:srcRect/>
              <a:stretch>
                <a:fillRect/>
              </a:stretch>
            </p:blipFill>
            <p:spPr bwMode="auto">
              <a:xfrm>
                <a:off x="-1904830" y="4190980"/>
                <a:ext cx="864000" cy="368300"/>
              </a:xfrm>
              <a:prstGeom prst="rect">
                <a:avLst/>
              </a:prstGeom>
              <a:noFill/>
            </p:spPr>
          </p:pic>
          <p:sp>
            <p:nvSpPr>
              <p:cNvPr id="150" name="TextBox 149"/>
              <p:cNvSpPr txBox="1"/>
              <p:nvPr/>
            </p:nvSpPr>
            <p:spPr>
              <a:xfrm>
                <a:off x="-1757524" y="4267178"/>
                <a:ext cx="56938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请检单</a:t>
                </a:r>
                <a:endParaRPr lang="zh-CN" altLang="en-US" sz="1000" dirty="0">
                  <a:latin typeface="微软雅黑" pitchFamily="34" charset="-122"/>
                  <a:ea typeface="微软雅黑" pitchFamily="34" charset="-122"/>
                </a:endParaRPr>
              </a:p>
            </p:txBody>
          </p:sp>
        </p:grpSp>
        <p:grpSp>
          <p:nvGrpSpPr>
            <p:cNvPr id="8" name="组合 210"/>
            <p:cNvGrpSpPr/>
            <p:nvPr/>
          </p:nvGrpSpPr>
          <p:grpSpPr>
            <a:xfrm>
              <a:off x="1732714" y="4724366"/>
              <a:ext cx="864000" cy="342900"/>
              <a:chOff x="-1676236" y="4876762"/>
              <a:chExt cx="864000" cy="342900"/>
            </a:xfrm>
          </p:grpSpPr>
          <p:pic>
            <p:nvPicPr>
              <p:cNvPr id="147"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48" name="TextBox 147"/>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采购订单</a:t>
                </a:r>
                <a:endParaRPr lang="zh-CN" altLang="en-US" sz="1000" dirty="0">
                  <a:latin typeface="微软雅黑" pitchFamily="34" charset="-122"/>
                  <a:ea typeface="微软雅黑" pitchFamily="34" charset="-122"/>
                </a:endParaRPr>
              </a:p>
            </p:txBody>
          </p:sp>
        </p:grpSp>
        <p:grpSp>
          <p:nvGrpSpPr>
            <p:cNvPr id="9" name="组合 213"/>
            <p:cNvGrpSpPr/>
            <p:nvPr/>
          </p:nvGrpSpPr>
          <p:grpSpPr>
            <a:xfrm>
              <a:off x="1437834" y="2436324"/>
              <a:ext cx="864000" cy="342900"/>
              <a:chOff x="-1911818" y="1610296"/>
              <a:chExt cx="864000" cy="342900"/>
            </a:xfrm>
          </p:grpSpPr>
          <p:pic>
            <p:nvPicPr>
              <p:cNvPr id="145"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46" name="TextBox 145"/>
              <p:cNvSpPr txBox="1"/>
              <p:nvPr/>
            </p:nvSpPr>
            <p:spPr>
              <a:xfrm>
                <a:off x="-1693178" y="1676446"/>
                <a:ext cx="426720"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ATP</a:t>
                </a:r>
                <a:endParaRPr lang="zh-CN" altLang="en-US" sz="1000" dirty="0">
                  <a:latin typeface="微软雅黑" pitchFamily="34" charset="-122"/>
                  <a:ea typeface="微软雅黑" pitchFamily="34" charset="-122"/>
                </a:endParaRPr>
              </a:p>
            </p:txBody>
          </p:sp>
        </p:grpSp>
        <p:grpSp>
          <p:nvGrpSpPr>
            <p:cNvPr id="10" name="组合 216"/>
            <p:cNvGrpSpPr/>
            <p:nvPr/>
          </p:nvGrpSpPr>
          <p:grpSpPr>
            <a:xfrm>
              <a:off x="1437834" y="3124208"/>
              <a:ext cx="864000" cy="342900"/>
              <a:chOff x="-1911818" y="1610296"/>
              <a:chExt cx="864000" cy="342900"/>
            </a:xfrm>
          </p:grpSpPr>
          <p:pic>
            <p:nvPicPr>
              <p:cNvPr id="143"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44" name="TextBox 143"/>
              <p:cNvSpPr txBox="1"/>
              <p:nvPr/>
            </p:nvSpPr>
            <p:spPr>
              <a:xfrm>
                <a:off x="-1828632" y="1676446"/>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合同管理</a:t>
                </a:r>
                <a:endParaRPr lang="zh-CN" altLang="en-US" sz="1000" dirty="0">
                  <a:latin typeface="微软雅黑" pitchFamily="34" charset="-122"/>
                  <a:ea typeface="微软雅黑" pitchFamily="34" charset="-122"/>
                </a:endParaRPr>
              </a:p>
            </p:txBody>
          </p:sp>
        </p:grpSp>
        <p:grpSp>
          <p:nvGrpSpPr>
            <p:cNvPr id="11" name="组合 219"/>
            <p:cNvGrpSpPr/>
            <p:nvPr/>
          </p:nvGrpSpPr>
          <p:grpSpPr>
            <a:xfrm>
              <a:off x="1437834" y="3886188"/>
              <a:ext cx="864000" cy="342900"/>
              <a:chOff x="-1911818" y="1610296"/>
              <a:chExt cx="864000" cy="342900"/>
            </a:xfrm>
          </p:grpSpPr>
          <p:pic>
            <p:nvPicPr>
              <p:cNvPr id="141"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42" name="TextBox 141"/>
              <p:cNvSpPr txBox="1"/>
              <p:nvPr/>
            </p:nvSpPr>
            <p:spPr>
              <a:xfrm>
                <a:off x="-1847868" y="1676446"/>
                <a:ext cx="736100"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CRM</a:t>
                </a:r>
                <a:r>
                  <a:rPr lang="zh-CN" altLang="en-US" sz="1000" dirty="0" smtClean="0">
                    <a:latin typeface="微软雅黑" pitchFamily="34" charset="-122"/>
                    <a:ea typeface="微软雅黑" pitchFamily="34" charset="-122"/>
                  </a:rPr>
                  <a:t>商机</a:t>
                </a:r>
                <a:endParaRPr lang="zh-CN" altLang="en-US" sz="1000" dirty="0">
                  <a:latin typeface="微软雅黑" pitchFamily="34" charset="-122"/>
                  <a:ea typeface="微软雅黑" pitchFamily="34" charset="-122"/>
                </a:endParaRPr>
              </a:p>
            </p:txBody>
          </p:sp>
        </p:grpSp>
        <p:grpSp>
          <p:nvGrpSpPr>
            <p:cNvPr id="12" name="组合 222"/>
            <p:cNvGrpSpPr/>
            <p:nvPr/>
          </p:nvGrpSpPr>
          <p:grpSpPr>
            <a:xfrm>
              <a:off x="304912" y="2743218"/>
              <a:ext cx="864000" cy="342900"/>
              <a:chOff x="-1752434" y="2514624"/>
              <a:chExt cx="864000" cy="342900"/>
            </a:xfrm>
          </p:grpSpPr>
          <p:pic>
            <p:nvPicPr>
              <p:cNvPr id="139" name="Picture 4" descr="E:\2012\120326-PPT\png图\未标题-73.png"/>
              <p:cNvPicPr>
                <a:picLocks noChangeArrowheads="1"/>
              </p:cNvPicPr>
              <p:nvPr/>
            </p:nvPicPr>
            <p:blipFill>
              <a:blip r:embed="rId3" cstate="print"/>
              <a:srcRect/>
              <a:stretch>
                <a:fillRect/>
              </a:stretch>
            </p:blipFill>
            <p:spPr bwMode="auto">
              <a:xfrm>
                <a:off x="-1752434" y="2514624"/>
                <a:ext cx="864000" cy="342900"/>
              </a:xfrm>
              <a:prstGeom prst="rect">
                <a:avLst/>
              </a:prstGeom>
              <a:noFill/>
            </p:spPr>
          </p:pic>
          <p:sp>
            <p:nvSpPr>
              <p:cNvPr id="140" name="TextBox 139"/>
              <p:cNvSpPr txBox="1"/>
              <p:nvPr/>
            </p:nvSpPr>
            <p:spPr>
              <a:xfrm>
                <a:off x="-1564251" y="2563147"/>
                <a:ext cx="487634"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MTO</a:t>
                </a:r>
                <a:endParaRPr lang="zh-CN" altLang="en-US" sz="1000" dirty="0">
                  <a:latin typeface="微软雅黑" pitchFamily="34" charset="-122"/>
                  <a:ea typeface="微软雅黑" pitchFamily="34" charset="-122"/>
                </a:endParaRPr>
              </a:p>
            </p:txBody>
          </p:sp>
        </p:grpSp>
        <p:grpSp>
          <p:nvGrpSpPr>
            <p:cNvPr id="13" name="组合 225"/>
            <p:cNvGrpSpPr/>
            <p:nvPr/>
          </p:nvGrpSpPr>
          <p:grpSpPr>
            <a:xfrm>
              <a:off x="304912" y="3581396"/>
              <a:ext cx="864000" cy="342900"/>
              <a:chOff x="-1752434" y="2514624"/>
              <a:chExt cx="864000" cy="342900"/>
            </a:xfrm>
          </p:grpSpPr>
          <p:pic>
            <p:nvPicPr>
              <p:cNvPr id="137" name="Picture 4" descr="E:\2012\120326-PPT\png图\未标题-73.png"/>
              <p:cNvPicPr>
                <a:picLocks noChangeArrowheads="1"/>
              </p:cNvPicPr>
              <p:nvPr/>
            </p:nvPicPr>
            <p:blipFill>
              <a:blip r:embed="rId3" cstate="print"/>
              <a:srcRect/>
              <a:stretch>
                <a:fillRect/>
              </a:stretch>
            </p:blipFill>
            <p:spPr bwMode="auto">
              <a:xfrm>
                <a:off x="-1752434" y="2514624"/>
                <a:ext cx="864000" cy="342900"/>
              </a:xfrm>
              <a:prstGeom prst="rect">
                <a:avLst/>
              </a:prstGeom>
              <a:noFill/>
            </p:spPr>
          </p:pic>
          <p:sp>
            <p:nvSpPr>
              <p:cNvPr id="138" name="TextBox 137"/>
              <p:cNvSpPr txBox="1"/>
              <p:nvPr/>
            </p:nvSpPr>
            <p:spPr>
              <a:xfrm>
                <a:off x="-1546618" y="2563147"/>
                <a:ext cx="452368"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ATO</a:t>
                </a:r>
                <a:endParaRPr lang="zh-CN" altLang="en-US" sz="1000" dirty="0">
                  <a:latin typeface="微软雅黑" pitchFamily="34" charset="-122"/>
                  <a:ea typeface="微软雅黑" pitchFamily="34" charset="-122"/>
                </a:endParaRPr>
              </a:p>
            </p:txBody>
          </p:sp>
        </p:grpSp>
        <p:grpSp>
          <p:nvGrpSpPr>
            <p:cNvPr id="14" name="组合 228"/>
            <p:cNvGrpSpPr/>
            <p:nvPr/>
          </p:nvGrpSpPr>
          <p:grpSpPr>
            <a:xfrm>
              <a:off x="304912" y="4343376"/>
              <a:ext cx="864000" cy="342900"/>
              <a:chOff x="-1752434" y="2514624"/>
              <a:chExt cx="864000" cy="342900"/>
            </a:xfrm>
          </p:grpSpPr>
          <p:pic>
            <p:nvPicPr>
              <p:cNvPr id="135" name="Picture 4" descr="E:\2012\120326-PPT\png图\未标题-73.png"/>
              <p:cNvPicPr>
                <a:picLocks noChangeArrowheads="1"/>
              </p:cNvPicPr>
              <p:nvPr/>
            </p:nvPicPr>
            <p:blipFill>
              <a:blip r:embed="rId3" cstate="print"/>
              <a:srcRect/>
              <a:stretch>
                <a:fillRect/>
              </a:stretch>
            </p:blipFill>
            <p:spPr bwMode="auto">
              <a:xfrm>
                <a:off x="-1752434" y="2514624"/>
                <a:ext cx="864000" cy="342900"/>
              </a:xfrm>
              <a:prstGeom prst="rect">
                <a:avLst/>
              </a:prstGeom>
              <a:noFill/>
            </p:spPr>
          </p:pic>
          <p:sp>
            <p:nvSpPr>
              <p:cNvPr id="136" name="TextBox 135"/>
              <p:cNvSpPr txBox="1"/>
              <p:nvPr/>
            </p:nvSpPr>
            <p:spPr>
              <a:xfrm>
                <a:off x="-1537000" y="2563147"/>
                <a:ext cx="433132"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ETO</a:t>
                </a:r>
                <a:endParaRPr lang="zh-CN" altLang="en-US" sz="1000" dirty="0">
                  <a:latin typeface="微软雅黑" pitchFamily="34" charset="-122"/>
                  <a:ea typeface="微软雅黑" pitchFamily="34" charset="-122"/>
                </a:endParaRPr>
              </a:p>
            </p:txBody>
          </p:sp>
        </p:grpSp>
        <p:grpSp>
          <p:nvGrpSpPr>
            <p:cNvPr id="15" name="组合 231"/>
            <p:cNvGrpSpPr/>
            <p:nvPr/>
          </p:nvGrpSpPr>
          <p:grpSpPr>
            <a:xfrm>
              <a:off x="2723288" y="990664"/>
              <a:ext cx="864000" cy="342900"/>
              <a:chOff x="-1911818" y="1610296"/>
              <a:chExt cx="864000" cy="342900"/>
            </a:xfrm>
          </p:grpSpPr>
          <p:pic>
            <p:nvPicPr>
              <p:cNvPr id="133"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34" name="TextBox 133"/>
              <p:cNvSpPr txBox="1"/>
              <p:nvPr/>
            </p:nvSpPr>
            <p:spPr>
              <a:xfrm>
                <a:off x="-1764512" y="1676446"/>
                <a:ext cx="56938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审批流</a:t>
                </a:r>
                <a:endParaRPr lang="zh-CN" altLang="en-US" sz="1000" dirty="0">
                  <a:latin typeface="微软雅黑" pitchFamily="34" charset="-122"/>
                  <a:ea typeface="微软雅黑" pitchFamily="34" charset="-122"/>
                </a:endParaRPr>
              </a:p>
            </p:txBody>
          </p:sp>
        </p:grpSp>
        <p:grpSp>
          <p:nvGrpSpPr>
            <p:cNvPr id="16" name="组合 234"/>
            <p:cNvGrpSpPr/>
            <p:nvPr/>
          </p:nvGrpSpPr>
          <p:grpSpPr>
            <a:xfrm>
              <a:off x="4028566" y="990664"/>
              <a:ext cx="864000" cy="342900"/>
              <a:chOff x="-1911818" y="1610296"/>
              <a:chExt cx="864000" cy="342900"/>
            </a:xfrm>
          </p:grpSpPr>
          <p:pic>
            <p:nvPicPr>
              <p:cNvPr id="131"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32" name="TextBox 131"/>
              <p:cNvSpPr txBox="1"/>
              <p:nvPr/>
            </p:nvSpPr>
            <p:spPr>
              <a:xfrm>
                <a:off x="-1828632" y="1676446"/>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预警系统</a:t>
                </a:r>
                <a:endParaRPr lang="zh-CN" altLang="en-US" sz="1000" dirty="0">
                  <a:latin typeface="微软雅黑" pitchFamily="34" charset="-122"/>
                  <a:ea typeface="微软雅黑" pitchFamily="34" charset="-122"/>
                </a:endParaRPr>
              </a:p>
            </p:txBody>
          </p:sp>
        </p:grpSp>
        <p:grpSp>
          <p:nvGrpSpPr>
            <p:cNvPr id="17" name="组合 237"/>
            <p:cNvGrpSpPr/>
            <p:nvPr/>
          </p:nvGrpSpPr>
          <p:grpSpPr>
            <a:xfrm>
              <a:off x="5628724" y="990664"/>
              <a:ext cx="864000" cy="342900"/>
              <a:chOff x="-1911818" y="1610296"/>
              <a:chExt cx="864000" cy="342900"/>
            </a:xfrm>
          </p:grpSpPr>
          <p:pic>
            <p:nvPicPr>
              <p:cNvPr id="129" name="Picture 2" descr="E:\2012\120326-PPT\png图\未标题-71.png"/>
              <p:cNvPicPr>
                <a:picLocks noChangeArrowheads="1"/>
              </p:cNvPicPr>
              <p:nvPr/>
            </p:nvPicPr>
            <p:blipFill>
              <a:blip r:embed="rId2" cstate="print"/>
              <a:srcRect/>
              <a:stretch>
                <a:fillRect/>
              </a:stretch>
            </p:blipFill>
            <p:spPr bwMode="auto">
              <a:xfrm>
                <a:off x="-1911818" y="1610296"/>
                <a:ext cx="864000" cy="342900"/>
              </a:xfrm>
              <a:prstGeom prst="rect">
                <a:avLst/>
              </a:prstGeom>
              <a:noFill/>
            </p:spPr>
          </p:pic>
          <p:sp>
            <p:nvSpPr>
              <p:cNvPr id="130" name="TextBox 129"/>
              <p:cNvSpPr txBox="1"/>
              <p:nvPr/>
            </p:nvSpPr>
            <p:spPr>
              <a:xfrm>
                <a:off x="-1855883" y="1676446"/>
                <a:ext cx="752129"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授权</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控制</a:t>
                </a:r>
                <a:endParaRPr lang="zh-CN" altLang="en-US" sz="1000" dirty="0">
                  <a:latin typeface="微软雅黑" pitchFamily="34" charset="-122"/>
                  <a:ea typeface="微软雅黑" pitchFamily="34" charset="-122"/>
                </a:endParaRPr>
              </a:p>
            </p:txBody>
          </p:sp>
        </p:grpSp>
        <p:grpSp>
          <p:nvGrpSpPr>
            <p:cNvPr id="18" name="组合 240"/>
            <p:cNvGrpSpPr/>
            <p:nvPr/>
          </p:nvGrpSpPr>
          <p:grpSpPr>
            <a:xfrm>
              <a:off x="2723288" y="4724366"/>
              <a:ext cx="864000" cy="342900"/>
              <a:chOff x="-1676236" y="4876762"/>
              <a:chExt cx="864000" cy="342900"/>
            </a:xfrm>
          </p:grpSpPr>
          <p:pic>
            <p:nvPicPr>
              <p:cNvPr id="127"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28" name="TextBox 127"/>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生产订单</a:t>
                </a:r>
                <a:endParaRPr lang="zh-CN" altLang="en-US" sz="1000" dirty="0">
                  <a:latin typeface="微软雅黑" pitchFamily="34" charset="-122"/>
                  <a:ea typeface="微软雅黑" pitchFamily="34" charset="-122"/>
                </a:endParaRPr>
              </a:p>
            </p:txBody>
          </p:sp>
        </p:grpSp>
        <p:grpSp>
          <p:nvGrpSpPr>
            <p:cNvPr id="19" name="组合 243"/>
            <p:cNvGrpSpPr/>
            <p:nvPr/>
          </p:nvGrpSpPr>
          <p:grpSpPr>
            <a:xfrm>
              <a:off x="2723288" y="3962386"/>
              <a:ext cx="864000" cy="342900"/>
              <a:chOff x="-1676236" y="4876762"/>
              <a:chExt cx="864000" cy="342900"/>
            </a:xfrm>
          </p:grpSpPr>
          <p:pic>
            <p:nvPicPr>
              <p:cNvPr id="125"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26" name="TextBox 125"/>
              <p:cNvSpPr txBox="1"/>
              <p:nvPr/>
            </p:nvSpPr>
            <p:spPr>
              <a:xfrm>
                <a:off x="-1480038" y="4925102"/>
                <a:ext cx="471604"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MRP</a:t>
                </a:r>
                <a:endParaRPr lang="zh-CN" altLang="en-US" sz="1000" dirty="0">
                  <a:latin typeface="微软雅黑" pitchFamily="34" charset="-122"/>
                  <a:ea typeface="微软雅黑" pitchFamily="34" charset="-122"/>
                </a:endParaRPr>
              </a:p>
            </p:txBody>
          </p:sp>
        </p:grpSp>
        <p:grpSp>
          <p:nvGrpSpPr>
            <p:cNvPr id="20" name="组合 246"/>
            <p:cNvGrpSpPr/>
            <p:nvPr/>
          </p:nvGrpSpPr>
          <p:grpSpPr>
            <a:xfrm>
              <a:off x="2723288" y="3200406"/>
              <a:ext cx="864000" cy="342900"/>
              <a:chOff x="-1676236" y="4876762"/>
              <a:chExt cx="864000" cy="342900"/>
            </a:xfrm>
          </p:grpSpPr>
          <p:pic>
            <p:nvPicPr>
              <p:cNvPr id="123"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24" name="TextBox 123"/>
              <p:cNvSpPr txBox="1"/>
              <p:nvPr/>
            </p:nvSpPr>
            <p:spPr>
              <a:xfrm>
                <a:off x="-1475229" y="4925102"/>
                <a:ext cx="461986" cy="246221"/>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MPS</a:t>
                </a:r>
                <a:endParaRPr lang="zh-CN" altLang="en-US" sz="1000" dirty="0">
                  <a:latin typeface="微软雅黑" pitchFamily="34" charset="-122"/>
                  <a:ea typeface="微软雅黑" pitchFamily="34" charset="-122"/>
                </a:endParaRPr>
              </a:p>
            </p:txBody>
          </p:sp>
        </p:grpSp>
        <p:grpSp>
          <p:nvGrpSpPr>
            <p:cNvPr id="21" name="组合 249"/>
            <p:cNvGrpSpPr/>
            <p:nvPr/>
          </p:nvGrpSpPr>
          <p:grpSpPr>
            <a:xfrm>
              <a:off x="2723288" y="2438426"/>
              <a:ext cx="864000" cy="342900"/>
              <a:chOff x="-1676236" y="4876762"/>
              <a:chExt cx="864000" cy="342900"/>
            </a:xfrm>
          </p:grpSpPr>
          <p:pic>
            <p:nvPicPr>
              <p:cNvPr id="121"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22" name="TextBox 121"/>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销售订单</a:t>
                </a:r>
                <a:endParaRPr lang="zh-CN" altLang="en-US" sz="1000" dirty="0">
                  <a:latin typeface="微软雅黑" pitchFamily="34" charset="-122"/>
                  <a:ea typeface="微软雅黑" pitchFamily="34" charset="-122"/>
                </a:endParaRPr>
              </a:p>
            </p:txBody>
          </p:sp>
        </p:grpSp>
        <p:grpSp>
          <p:nvGrpSpPr>
            <p:cNvPr id="22" name="组合 252"/>
            <p:cNvGrpSpPr/>
            <p:nvPr/>
          </p:nvGrpSpPr>
          <p:grpSpPr>
            <a:xfrm>
              <a:off x="2723288" y="1706590"/>
              <a:ext cx="864000" cy="342900"/>
              <a:chOff x="-1676236" y="4876762"/>
              <a:chExt cx="864000" cy="342900"/>
            </a:xfrm>
          </p:grpSpPr>
          <p:pic>
            <p:nvPicPr>
              <p:cNvPr id="119"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20" name="TextBox 119"/>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寄售管理</a:t>
                </a:r>
                <a:endParaRPr lang="zh-CN" altLang="en-US" sz="1000" dirty="0">
                  <a:latin typeface="微软雅黑" pitchFamily="34" charset="-122"/>
                  <a:ea typeface="微软雅黑" pitchFamily="34" charset="-122"/>
                </a:endParaRPr>
              </a:p>
            </p:txBody>
          </p:sp>
        </p:grpSp>
        <p:grpSp>
          <p:nvGrpSpPr>
            <p:cNvPr id="23" name="组合 255"/>
            <p:cNvGrpSpPr/>
            <p:nvPr/>
          </p:nvGrpSpPr>
          <p:grpSpPr>
            <a:xfrm>
              <a:off x="2723288" y="5486346"/>
              <a:ext cx="864000" cy="342900"/>
              <a:chOff x="-1676236" y="4876762"/>
              <a:chExt cx="864000" cy="342900"/>
            </a:xfrm>
          </p:grpSpPr>
          <p:pic>
            <p:nvPicPr>
              <p:cNvPr id="117"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18" name="TextBox 117"/>
              <p:cNvSpPr txBox="1"/>
              <p:nvPr/>
            </p:nvSpPr>
            <p:spPr>
              <a:xfrm>
                <a:off x="-1464810" y="4925102"/>
                <a:ext cx="44114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库存</a:t>
                </a:r>
                <a:endParaRPr lang="zh-CN" altLang="en-US" sz="1000" dirty="0">
                  <a:latin typeface="微软雅黑" pitchFamily="34" charset="-122"/>
                  <a:ea typeface="微软雅黑" pitchFamily="34" charset="-122"/>
                </a:endParaRPr>
              </a:p>
            </p:txBody>
          </p:sp>
        </p:grpSp>
        <p:grpSp>
          <p:nvGrpSpPr>
            <p:cNvPr id="24" name="组合 258"/>
            <p:cNvGrpSpPr/>
            <p:nvPr/>
          </p:nvGrpSpPr>
          <p:grpSpPr>
            <a:xfrm>
              <a:off x="4028566" y="1706590"/>
              <a:ext cx="864000" cy="342900"/>
              <a:chOff x="-1676236" y="4876762"/>
              <a:chExt cx="864000" cy="342900"/>
            </a:xfrm>
          </p:grpSpPr>
          <p:pic>
            <p:nvPicPr>
              <p:cNvPr id="115"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16" name="TextBox 115"/>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防伪税控</a:t>
                </a:r>
                <a:endParaRPr lang="zh-CN" altLang="en-US" sz="1000" dirty="0">
                  <a:latin typeface="微软雅黑" pitchFamily="34" charset="-122"/>
                  <a:ea typeface="微软雅黑" pitchFamily="34" charset="-122"/>
                </a:endParaRPr>
              </a:p>
            </p:txBody>
          </p:sp>
        </p:grpSp>
        <p:grpSp>
          <p:nvGrpSpPr>
            <p:cNvPr id="25" name="组合 261"/>
            <p:cNvGrpSpPr/>
            <p:nvPr/>
          </p:nvGrpSpPr>
          <p:grpSpPr>
            <a:xfrm>
              <a:off x="4028566" y="2438426"/>
              <a:ext cx="864000" cy="342900"/>
              <a:chOff x="-1676236" y="4876762"/>
              <a:chExt cx="864000" cy="342900"/>
            </a:xfrm>
          </p:grpSpPr>
          <p:pic>
            <p:nvPicPr>
              <p:cNvPr id="113"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14" name="TextBox 113"/>
              <p:cNvSpPr txBox="1"/>
              <p:nvPr/>
            </p:nvSpPr>
            <p:spPr>
              <a:xfrm>
                <a:off x="-1657170" y="4925102"/>
                <a:ext cx="82586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销售发货单</a:t>
                </a:r>
                <a:endParaRPr lang="zh-CN" altLang="en-US" sz="1000" dirty="0">
                  <a:latin typeface="微软雅黑" pitchFamily="34" charset="-122"/>
                  <a:ea typeface="微软雅黑" pitchFamily="34" charset="-122"/>
                </a:endParaRPr>
              </a:p>
            </p:txBody>
          </p:sp>
        </p:grpSp>
        <p:grpSp>
          <p:nvGrpSpPr>
            <p:cNvPr id="26" name="组合 264"/>
            <p:cNvGrpSpPr/>
            <p:nvPr/>
          </p:nvGrpSpPr>
          <p:grpSpPr>
            <a:xfrm>
              <a:off x="5628724" y="1706590"/>
              <a:ext cx="864000" cy="342900"/>
              <a:chOff x="-1676236" y="4876762"/>
              <a:chExt cx="864000" cy="342900"/>
            </a:xfrm>
          </p:grpSpPr>
          <p:pic>
            <p:nvPicPr>
              <p:cNvPr id="111"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12" name="TextBox 111"/>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销售发票</a:t>
                </a:r>
                <a:endParaRPr lang="zh-CN" altLang="en-US" sz="1000" dirty="0">
                  <a:latin typeface="微软雅黑" pitchFamily="34" charset="-122"/>
                  <a:ea typeface="微软雅黑" pitchFamily="34" charset="-122"/>
                </a:endParaRPr>
              </a:p>
            </p:txBody>
          </p:sp>
        </p:grpSp>
        <p:grpSp>
          <p:nvGrpSpPr>
            <p:cNvPr id="27" name="组合 267"/>
            <p:cNvGrpSpPr/>
            <p:nvPr/>
          </p:nvGrpSpPr>
          <p:grpSpPr>
            <a:xfrm>
              <a:off x="5628724" y="2438426"/>
              <a:ext cx="864000" cy="342900"/>
              <a:chOff x="-1676236" y="4876762"/>
              <a:chExt cx="864000" cy="342900"/>
            </a:xfrm>
          </p:grpSpPr>
          <p:pic>
            <p:nvPicPr>
              <p:cNvPr id="109"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10" name="TextBox 109"/>
              <p:cNvSpPr txBox="1"/>
              <p:nvPr/>
            </p:nvSpPr>
            <p:spPr>
              <a:xfrm>
                <a:off x="-1657169" y="4925102"/>
                <a:ext cx="82586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销售出库单</a:t>
                </a:r>
                <a:endParaRPr lang="zh-CN" altLang="en-US" sz="1000" dirty="0">
                  <a:latin typeface="微软雅黑" pitchFamily="34" charset="-122"/>
                  <a:ea typeface="微软雅黑" pitchFamily="34" charset="-122"/>
                </a:endParaRPr>
              </a:p>
            </p:txBody>
          </p:sp>
        </p:grpSp>
        <p:grpSp>
          <p:nvGrpSpPr>
            <p:cNvPr id="28" name="组合 270"/>
            <p:cNvGrpSpPr/>
            <p:nvPr/>
          </p:nvGrpSpPr>
          <p:grpSpPr>
            <a:xfrm>
              <a:off x="6847892" y="1706590"/>
              <a:ext cx="864000" cy="342900"/>
              <a:chOff x="-1676236" y="4876762"/>
              <a:chExt cx="864000" cy="342900"/>
            </a:xfrm>
          </p:grpSpPr>
          <p:pic>
            <p:nvPicPr>
              <p:cNvPr id="107"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08" name="TextBox 107"/>
              <p:cNvSpPr txBox="1"/>
              <p:nvPr/>
            </p:nvSpPr>
            <p:spPr>
              <a:xfrm>
                <a:off x="-1528930" y="4925102"/>
                <a:ext cx="56938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应收单</a:t>
                </a:r>
                <a:endParaRPr lang="zh-CN" altLang="en-US" sz="1000" dirty="0">
                  <a:latin typeface="微软雅黑" pitchFamily="34" charset="-122"/>
                  <a:ea typeface="微软雅黑" pitchFamily="34" charset="-122"/>
                </a:endParaRPr>
              </a:p>
            </p:txBody>
          </p:sp>
        </p:grpSp>
        <p:grpSp>
          <p:nvGrpSpPr>
            <p:cNvPr id="29" name="组合 273"/>
            <p:cNvGrpSpPr/>
            <p:nvPr/>
          </p:nvGrpSpPr>
          <p:grpSpPr>
            <a:xfrm>
              <a:off x="6847892" y="2438426"/>
              <a:ext cx="864000" cy="342900"/>
              <a:chOff x="-1676236" y="4876762"/>
              <a:chExt cx="864000" cy="342900"/>
            </a:xfrm>
          </p:grpSpPr>
          <p:pic>
            <p:nvPicPr>
              <p:cNvPr id="105"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06" name="TextBox 105"/>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存货核算</a:t>
                </a:r>
                <a:endParaRPr lang="zh-CN" altLang="en-US" sz="1000" dirty="0">
                  <a:latin typeface="微软雅黑" pitchFamily="34" charset="-122"/>
                  <a:ea typeface="微软雅黑" pitchFamily="34" charset="-122"/>
                </a:endParaRPr>
              </a:p>
            </p:txBody>
          </p:sp>
        </p:grpSp>
        <p:grpSp>
          <p:nvGrpSpPr>
            <p:cNvPr id="30" name="组合 276"/>
            <p:cNvGrpSpPr/>
            <p:nvPr/>
          </p:nvGrpSpPr>
          <p:grpSpPr>
            <a:xfrm>
              <a:off x="8143258" y="1706590"/>
              <a:ext cx="864000" cy="342900"/>
              <a:chOff x="-1676236" y="4876762"/>
              <a:chExt cx="864000" cy="342900"/>
            </a:xfrm>
          </p:grpSpPr>
          <p:pic>
            <p:nvPicPr>
              <p:cNvPr id="103"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04" name="TextBox 103"/>
              <p:cNvSpPr txBox="1"/>
              <p:nvPr/>
            </p:nvSpPr>
            <p:spPr>
              <a:xfrm>
                <a:off x="-1528930" y="4925102"/>
                <a:ext cx="56938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收款单</a:t>
                </a:r>
                <a:endParaRPr lang="zh-CN" altLang="en-US" sz="1000" dirty="0">
                  <a:latin typeface="微软雅黑" pitchFamily="34" charset="-122"/>
                  <a:ea typeface="微软雅黑" pitchFamily="34" charset="-122"/>
                </a:endParaRPr>
              </a:p>
            </p:txBody>
          </p:sp>
        </p:grpSp>
        <p:grpSp>
          <p:nvGrpSpPr>
            <p:cNvPr id="31" name="组合 279"/>
            <p:cNvGrpSpPr/>
            <p:nvPr/>
          </p:nvGrpSpPr>
          <p:grpSpPr>
            <a:xfrm>
              <a:off x="8143258" y="2438426"/>
              <a:ext cx="864000" cy="342900"/>
              <a:chOff x="-1676236" y="4876762"/>
              <a:chExt cx="864000" cy="342900"/>
            </a:xfrm>
          </p:grpSpPr>
          <p:pic>
            <p:nvPicPr>
              <p:cNvPr id="101"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02" name="TextBox 101"/>
              <p:cNvSpPr txBox="1"/>
              <p:nvPr/>
            </p:nvSpPr>
            <p:spPr>
              <a:xfrm>
                <a:off x="-1657169" y="4925102"/>
                <a:ext cx="82586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核销应收款</a:t>
                </a:r>
                <a:endParaRPr lang="zh-CN" altLang="en-US" sz="1000" dirty="0">
                  <a:latin typeface="微软雅黑" pitchFamily="34" charset="-122"/>
                  <a:ea typeface="微软雅黑" pitchFamily="34" charset="-122"/>
                </a:endParaRPr>
              </a:p>
            </p:txBody>
          </p:sp>
        </p:grpSp>
        <p:grpSp>
          <p:nvGrpSpPr>
            <p:cNvPr id="32" name="组合 282"/>
            <p:cNvGrpSpPr/>
            <p:nvPr/>
          </p:nvGrpSpPr>
          <p:grpSpPr>
            <a:xfrm>
              <a:off x="5628724" y="3200406"/>
              <a:ext cx="864000" cy="342900"/>
              <a:chOff x="-1676236" y="4876762"/>
              <a:chExt cx="864000" cy="342900"/>
            </a:xfrm>
          </p:grpSpPr>
          <p:pic>
            <p:nvPicPr>
              <p:cNvPr id="99"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100" name="TextBox 99"/>
              <p:cNvSpPr txBox="1"/>
              <p:nvPr/>
            </p:nvSpPr>
            <p:spPr>
              <a:xfrm>
                <a:off x="-1657170" y="4925102"/>
                <a:ext cx="82586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发货签回单</a:t>
                </a:r>
                <a:endParaRPr lang="zh-CN" altLang="en-US" sz="1000" dirty="0">
                  <a:latin typeface="微软雅黑" pitchFamily="34" charset="-122"/>
                  <a:ea typeface="微软雅黑" pitchFamily="34" charset="-122"/>
                </a:endParaRPr>
              </a:p>
            </p:txBody>
          </p:sp>
        </p:grpSp>
        <p:grpSp>
          <p:nvGrpSpPr>
            <p:cNvPr id="33" name="组合 285"/>
            <p:cNvGrpSpPr/>
            <p:nvPr/>
          </p:nvGrpSpPr>
          <p:grpSpPr>
            <a:xfrm>
              <a:off x="6847892" y="3200406"/>
              <a:ext cx="864000" cy="342900"/>
              <a:chOff x="-1676236" y="4876762"/>
              <a:chExt cx="864000" cy="342900"/>
            </a:xfrm>
          </p:grpSpPr>
          <p:pic>
            <p:nvPicPr>
              <p:cNvPr id="97" name="Picture 3" descr="E:\2012\120326-PPT\png图\未标题-72.png"/>
              <p:cNvPicPr>
                <a:picLocks noChangeArrowheads="1"/>
              </p:cNvPicPr>
              <p:nvPr/>
            </p:nvPicPr>
            <p:blipFill>
              <a:blip r:embed="rId6" cstate="print"/>
              <a:srcRect/>
              <a:stretch>
                <a:fillRect/>
              </a:stretch>
            </p:blipFill>
            <p:spPr bwMode="auto">
              <a:xfrm>
                <a:off x="-1676236" y="4876762"/>
                <a:ext cx="864000" cy="342900"/>
              </a:xfrm>
              <a:prstGeom prst="rect">
                <a:avLst/>
              </a:prstGeom>
              <a:noFill/>
            </p:spPr>
          </p:pic>
          <p:sp>
            <p:nvSpPr>
              <p:cNvPr id="98" name="TextBox 97"/>
              <p:cNvSpPr txBox="1"/>
              <p:nvPr/>
            </p:nvSpPr>
            <p:spPr>
              <a:xfrm>
                <a:off x="-1593050" y="4925102"/>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售后服务</a:t>
                </a:r>
                <a:endParaRPr lang="zh-CN" altLang="en-US" sz="1000" dirty="0">
                  <a:latin typeface="微软雅黑" pitchFamily="34" charset="-122"/>
                  <a:ea typeface="微软雅黑" pitchFamily="34" charset="-122"/>
                </a:endParaRPr>
              </a:p>
            </p:txBody>
          </p:sp>
        </p:grpSp>
        <p:grpSp>
          <p:nvGrpSpPr>
            <p:cNvPr id="34" name="组合 288"/>
            <p:cNvGrpSpPr/>
            <p:nvPr/>
          </p:nvGrpSpPr>
          <p:grpSpPr>
            <a:xfrm>
              <a:off x="4028566" y="3962386"/>
              <a:ext cx="864000" cy="368300"/>
              <a:chOff x="-1904830" y="4190980"/>
              <a:chExt cx="864000" cy="368300"/>
            </a:xfrm>
          </p:grpSpPr>
          <p:pic>
            <p:nvPicPr>
              <p:cNvPr id="95" name="Picture 8" descr="E:\2012\120326-PPT\png图\未标题-54.png"/>
              <p:cNvPicPr>
                <a:picLocks noChangeArrowheads="1"/>
              </p:cNvPicPr>
              <p:nvPr/>
            </p:nvPicPr>
            <p:blipFill>
              <a:blip r:embed="rId5" cstate="print"/>
              <a:srcRect/>
              <a:stretch>
                <a:fillRect/>
              </a:stretch>
            </p:blipFill>
            <p:spPr bwMode="auto">
              <a:xfrm>
                <a:off x="-1904830" y="4190980"/>
                <a:ext cx="864000" cy="368300"/>
              </a:xfrm>
              <a:prstGeom prst="rect">
                <a:avLst/>
              </a:prstGeom>
              <a:noFill/>
            </p:spPr>
          </p:pic>
          <p:sp>
            <p:nvSpPr>
              <p:cNvPr id="96" name="TextBox 95"/>
              <p:cNvSpPr txBox="1"/>
              <p:nvPr/>
            </p:nvSpPr>
            <p:spPr>
              <a:xfrm>
                <a:off x="-1757524" y="4267178"/>
                <a:ext cx="56938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检验单</a:t>
                </a:r>
                <a:endParaRPr lang="zh-CN" altLang="en-US" sz="1000" dirty="0">
                  <a:latin typeface="微软雅黑" pitchFamily="34" charset="-122"/>
                  <a:ea typeface="微软雅黑" pitchFamily="34" charset="-122"/>
                </a:endParaRPr>
              </a:p>
            </p:txBody>
          </p:sp>
        </p:grpSp>
        <p:grpSp>
          <p:nvGrpSpPr>
            <p:cNvPr id="35" name="组合 309"/>
            <p:cNvGrpSpPr/>
            <p:nvPr/>
          </p:nvGrpSpPr>
          <p:grpSpPr>
            <a:xfrm>
              <a:off x="3993561" y="4714317"/>
              <a:ext cx="954107" cy="360000"/>
              <a:chOff x="3851213" y="4714317"/>
              <a:chExt cx="954107" cy="360000"/>
            </a:xfrm>
          </p:grpSpPr>
          <p:pic>
            <p:nvPicPr>
              <p:cNvPr id="93" name="Picture 2" descr="E:\2012\120326-PPT\png图\x10.png"/>
              <p:cNvPicPr>
                <a:picLocks noChangeArrowheads="1"/>
              </p:cNvPicPr>
              <p:nvPr/>
            </p:nvPicPr>
            <p:blipFill>
              <a:blip r:embed="rId7" cstate="print"/>
              <a:srcRect/>
              <a:stretch>
                <a:fillRect/>
              </a:stretch>
            </p:blipFill>
            <p:spPr bwMode="auto">
              <a:xfrm>
                <a:off x="3854546" y="4714317"/>
                <a:ext cx="936000" cy="360000"/>
              </a:xfrm>
              <a:prstGeom prst="rect">
                <a:avLst/>
              </a:prstGeom>
              <a:noFill/>
            </p:spPr>
          </p:pic>
          <p:sp>
            <p:nvSpPr>
              <p:cNvPr id="94" name="TextBox 93"/>
              <p:cNvSpPr txBox="1"/>
              <p:nvPr/>
            </p:nvSpPr>
            <p:spPr>
              <a:xfrm>
                <a:off x="3851213" y="4780468"/>
                <a:ext cx="95410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合格让步接收</a:t>
                </a:r>
                <a:endParaRPr lang="zh-CN" altLang="en-US" sz="1000" dirty="0">
                  <a:latin typeface="微软雅黑" pitchFamily="34" charset="-122"/>
                  <a:ea typeface="微软雅黑" pitchFamily="34" charset="-122"/>
                </a:endParaRPr>
              </a:p>
            </p:txBody>
          </p:sp>
        </p:grpSp>
        <p:grpSp>
          <p:nvGrpSpPr>
            <p:cNvPr id="36" name="组合 294"/>
            <p:cNvGrpSpPr/>
            <p:nvPr/>
          </p:nvGrpSpPr>
          <p:grpSpPr>
            <a:xfrm>
              <a:off x="3983512" y="5486346"/>
              <a:ext cx="954107" cy="368300"/>
              <a:chOff x="-1949884" y="4190980"/>
              <a:chExt cx="954107" cy="368300"/>
            </a:xfrm>
          </p:grpSpPr>
          <p:pic>
            <p:nvPicPr>
              <p:cNvPr id="91" name="Picture 8" descr="E:\2012\120326-PPT\png图\未标题-54.png"/>
              <p:cNvPicPr>
                <a:picLocks noChangeArrowheads="1"/>
              </p:cNvPicPr>
              <p:nvPr/>
            </p:nvPicPr>
            <p:blipFill>
              <a:blip r:embed="rId5" cstate="print"/>
              <a:srcRect/>
              <a:stretch>
                <a:fillRect/>
              </a:stretch>
            </p:blipFill>
            <p:spPr bwMode="auto">
              <a:xfrm>
                <a:off x="-1904830" y="4190980"/>
                <a:ext cx="864000" cy="368300"/>
              </a:xfrm>
              <a:prstGeom prst="rect">
                <a:avLst/>
              </a:prstGeom>
              <a:noFill/>
            </p:spPr>
          </p:pic>
          <p:sp>
            <p:nvSpPr>
              <p:cNvPr id="92" name="TextBox 91"/>
              <p:cNvSpPr txBox="1"/>
              <p:nvPr/>
            </p:nvSpPr>
            <p:spPr>
              <a:xfrm>
                <a:off x="-1949884" y="4267178"/>
                <a:ext cx="95410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不良品处理单</a:t>
                </a:r>
                <a:endParaRPr lang="zh-CN" altLang="en-US" sz="1000" dirty="0">
                  <a:latin typeface="微软雅黑" pitchFamily="34" charset="-122"/>
                  <a:ea typeface="微软雅黑" pitchFamily="34" charset="-122"/>
                </a:endParaRPr>
              </a:p>
            </p:txBody>
          </p:sp>
        </p:grpSp>
        <p:grpSp>
          <p:nvGrpSpPr>
            <p:cNvPr id="37" name="组合 297"/>
            <p:cNvGrpSpPr/>
            <p:nvPr/>
          </p:nvGrpSpPr>
          <p:grpSpPr>
            <a:xfrm>
              <a:off x="4028566" y="6324524"/>
              <a:ext cx="864000" cy="368300"/>
              <a:chOff x="-1904830" y="4190980"/>
              <a:chExt cx="864000" cy="368300"/>
            </a:xfrm>
          </p:grpSpPr>
          <p:pic>
            <p:nvPicPr>
              <p:cNvPr id="89" name="Picture 8" descr="E:\2012\120326-PPT\png图\未标题-54.png"/>
              <p:cNvPicPr>
                <a:picLocks noChangeArrowheads="1"/>
              </p:cNvPicPr>
              <p:nvPr/>
            </p:nvPicPr>
            <p:blipFill>
              <a:blip r:embed="rId5" cstate="print"/>
              <a:srcRect/>
              <a:stretch>
                <a:fillRect/>
              </a:stretch>
            </p:blipFill>
            <p:spPr bwMode="auto">
              <a:xfrm>
                <a:off x="-1904830" y="4190980"/>
                <a:ext cx="864000" cy="368300"/>
              </a:xfrm>
              <a:prstGeom prst="rect">
                <a:avLst/>
              </a:prstGeom>
              <a:noFill/>
            </p:spPr>
          </p:pic>
          <p:sp>
            <p:nvSpPr>
              <p:cNvPr id="90" name="TextBox 89"/>
              <p:cNvSpPr txBox="1"/>
              <p:nvPr/>
            </p:nvSpPr>
            <p:spPr>
              <a:xfrm>
                <a:off x="-1693404" y="4241220"/>
                <a:ext cx="44114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分拣</a:t>
                </a:r>
                <a:endParaRPr lang="zh-CN" altLang="en-US" sz="1000" dirty="0">
                  <a:latin typeface="微软雅黑" pitchFamily="34" charset="-122"/>
                  <a:ea typeface="微软雅黑" pitchFamily="34" charset="-122"/>
                </a:endParaRPr>
              </a:p>
            </p:txBody>
          </p:sp>
        </p:grpSp>
        <p:grpSp>
          <p:nvGrpSpPr>
            <p:cNvPr id="38" name="组合 300"/>
            <p:cNvGrpSpPr/>
            <p:nvPr/>
          </p:nvGrpSpPr>
          <p:grpSpPr>
            <a:xfrm>
              <a:off x="5628724" y="3952338"/>
              <a:ext cx="864000" cy="400110"/>
              <a:chOff x="-1904830" y="4180932"/>
              <a:chExt cx="864000" cy="400110"/>
            </a:xfrm>
          </p:grpSpPr>
          <p:pic>
            <p:nvPicPr>
              <p:cNvPr id="87" name="Picture 8" descr="E:\2012\120326-PPT\png图\未标题-54.png"/>
              <p:cNvPicPr>
                <a:picLocks noChangeArrowheads="1"/>
              </p:cNvPicPr>
              <p:nvPr/>
            </p:nvPicPr>
            <p:blipFill>
              <a:blip r:embed="rId5" cstate="print"/>
              <a:srcRect/>
              <a:stretch>
                <a:fillRect/>
              </a:stretch>
            </p:blipFill>
            <p:spPr bwMode="auto">
              <a:xfrm>
                <a:off x="-1904830" y="4190980"/>
                <a:ext cx="864000" cy="368300"/>
              </a:xfrm>
              <a:prstGeom prst="rect">
                <a:avLst/>
              </a:prstGeom>
              <a:noFill/>
            </p:spPr>
          </p:pic>
          <p:sp>
            <p:nvSpPr>
              <p:cNvPr id="88" name="TextBox 87"/>
              <p:cNvSpPr txBox="1"/>
              <p:nvPr/>
            </p:nvSpPr>
            <p:spPr>
              <a:xfrm>
                <a:off x="-1827254" y="4180932"/>
                <a:ext cx="708848"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检验标准</a:t>
                </a:r>
                <a:endParaRPr lang="en-US" altLang="zh-CN" sz="1000" dirty="0" smtClean="0">
                  <a:latin typeface="微软雅黑" pitchFamily="34" charset="-122"/>
                  <a:ea typeface="微软雅黑" pitchFamily="34" charset="-122"/>
                </a:endParaRPr>
              </a:p>
              <a:p>
                <a:pPr algn="ctr"/>
                <a:r>
                  <a:rPr lang="en-US" altLang="zh-CN" sz="1000" dirty="0" smtClean="0">
                    <a:latin typeface="微软雅黑" pitchFamily="34" charset="-122"/>
                    <a:ea typeface="微软雅黑" pitchFamily="34" charset="-122"/>
                  </a:rPr>
                  <a:t>TS16949</a:t>
                </a:r>
                <a:endParaRPr lang="zh-CN" altLang="en-US" sz="1000" dirty="0">
                  <a:latin typeface="微软雅黑" pitchFamily="34" charset="-122"/>
                  <a:ea typeface="微软雅黑" pitchFamily="34" charset="-122"/>
                </a:endParaRPr>
              </a:p>
            </p:txBody>
          </p:sp>
        </p:grpSp>
        <p:grpSp>
          <p:nvGrpSpPr>
            <p:cNvPr id="39" name="组合 303"/>
            <p:cNvGrpSpPr/>
            <p:nvPr/>
          </p:nvGrpSpPr>
          <p:grpSpPr>
            <a:xfrm>
              <a:off x="5628724" y="5480484"/>
              <a:ext cx="864000" cy="400110"/>
              <a:chOff x="-1904830" y="4185118"/>
              <a:chExt cx="864000" cy="400110"/>
            </a:xfrm>
          </p:grpSpPr>
          <p:pic>
            <p:nvPicPr>
              <p:cNvPr id="85" name="Picture 8" descr="E:\2012\120326-PPT\png图\未标题-54.png"/>
              <p:cNvPicPr>
                <a:picLocks noChangeArrowheads="1"/>
              </p:cNvPicPr>
              <p:nvPr/>
            </p:nvPicPr>
            <p:blipFill>
              <a:blip r:embed="rId5" cstate="print"/>
              <a:srcRect/>
              <a:stretch>
                <a:fillRect/>
              </a:stretch>
            </p:blipFill>
            <p:spPr bwMode="auto">
              <a:xfrm>
                <a:off x="-1904830" y="4190980"/>
                <a:ext cx="864000" cy="368300"/>
              </a:xfrm>
              <a:prstGeom prst="rect">
                <a:avLst/>
              </a:prstGeom>
              <a:noFill/>
            </p:spPr>
          </p:pic>
          <p:sp>
            <p:nvSpPr>
              <p:cNvPr id="86" name="TextBox 85"/>
              <p:cNvSpPr txBox="1"/>
              <p:nvPr/>
            </p:nvSpPr>
            <p:spPr>
              <a:xfrm>
                <a:off x="-1821643" y="4185118"/>
                <a:ext cx="697627"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不合格品</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记录单</a:t>
                </a:r>
                <a:endParaRPr lang="zh-CN" altLang="en-US" sz="1000" dirty="0">
                  <a:latin typeface="微软雅黑" pitchFamily="34" charset="-122"/>
                  <a:ea typeface="微软雅黑" pitchFamily="34" charset="-122"/>
                </a:endParaRPr>
              </a:p>
            </p:txBody>
          </p:sp>
        </p:grpSp>
        <p:cxnSp>
          <p:nvCxnSpPr>
            <p:cNvPr id="40" name="肘形连接符 39"/>
            <p:cNvCxnSpPr>
              <a:stCxn id="155" idx="3"/>
              <a:endCxn id="121" idx="1"/>
            </p:cNvCxnSpPr>
            <p:nvPr/>
          </p:nvCxnSpPr>
          <p:spPr>
            <a:xfrm>
              <a:off x="1168912" y="1466906"/>
              <a:ext cx="1554376" cy="1142970"/>
            </a:xfrm>
            <a:prstGeom prst="bentConnector3">
              <a:avLst>
                <a:gd name="adj1" fmla="val 86202"/>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153" idx="3"/>
              <a:endCxn id="135" idx="3"/>
            </p:cNvCxnSpPr>
            <p:nvPr/>
          </p:nvCxnSpPr>
          <p:spPr>
            <a:xfrm>
              <a:off x="1168912" y="2152688"/>
              <a:ext cx="12700" cy="2362138"/>
            </a:xfrm>
            <a:prstGeom prst="bentConnector3">
              <a:avLst>
                <a:gd name="adj1" fmla="val 929677"/>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39" idx="3"/>
              <a:endCxn id="137" idx="3"/>
            </p:cNvCxnSpPr>
            <p:nvPr/>
          </p:nvCxnSpPr>
          <p:spPr>
            <a:xfrm>
              <a:off x="1168912" y="2914668"/>
              <a:ext cx="12700" cy="838178"/>
            </a:xfrm>
            <a:prstGeom prst="bentConnector3">
              <a:avLst>
                <a:gd name="adj1" fmla="val 92967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279576" y="2605056"/>
              <a:ext cx="180000"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279576" y="3302562"/>
              <a:ext cx="180000"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1279576" y="4094686"/>
              <a:ext cx="180000"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51" idx="2"/>
              <a:endCxn id="145" idx="0"/>
            </p:cNvCxnSpPr>
            <p:nvPr/>
          </p:nvCxnSpPr>
          <p:spPr>
            <a:xfrm>
              <a:off x="1869834" y="2019346"/>
              <a:ext cx="0" cy="416978"/>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143" idx="3"/>
              <a:endCxn id="121" idx="1"/>
            </p:cNvCxnSpPr>
            <p:nvPr/>
          </p:nvCxnSpPr>
          <p:spPr>
            <a:xfrm flipV="1">
              <a:off x="2301834" y="2609876"/>
              <a:ext cx="421454" cy="685782"/>
            </a:xfrm>
            <a:prstGeom prst="bentConnector3">
              <a:avLst>
                <a:gd name="adj1" fmla="val 50000"/>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41" idx="3"/>
              <a:endCxn id="121" idx="1"/>
            </p:cNvCxnSpPr>
            <p:nvPr/>
          </p:nvCxnSpPr>
          <p:spPr>
            <a:xfrm flipV="1">
              <a:off x="2301834" y="2609876"/>
              <a:ext cx="421454" cy="1447762"/>
            </a:xfrm>
            <a:prstGeom prst="bentConnector3">
              <a:avLst>
                <a:gd name="adj1" fmla="val 50000"/>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19" idx="2"/>
              <a:endCxn id="121" idx="0"/>
            </p:cNvCxnSpPr>
            <p:nvPr/>
          </p:nvCxnSpPr>
          <p:spPr>
            <a:xfrm>
              <a:off x="3155288" y="2049490"/>
              <a:ext cx="0" cy="388936"/>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33" idx="3"/>
              <a:endCxn id="131" idx="1"/>
            </p:cNvCxnSpPr>
            <p:nvPr/>
          </p:nvCxnSpPr>
          <p:spPr>
            <a:xfrm>
              <a:off x="3587288" y="1162114"/>
              <a:ext cx="44127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31" idx="3"/>
              <a:endCxn id="129" idx="1"/>
            </p:cNvCxnSpPr>
            <p:nvPr/>
          </p:nvCxnSpPr>
          <p:spPr>
            <a:xfrm>
              <a:off x="4892566" y="1162114"/>
              <a:ext cx="7361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145" idx="3"/>
              <a:endCxn id="121" idx="1"/>
            </p:cNvCxnSpPr>
            <p:nvPr/>
          </p:nvCxnSpPr>
          <p:spPr>
            <a:xfrm>
              <a:off x="2301834" y="2607774"/>
              <a:ext cx="421454" cy="2102"/>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121" idx="2"/>
              <a:endCxn id="123" idx="0"/>
            </p:cNvCxnSpPr>
            <p:nvPr/>
          </p:nvCxnSpPr>
          <p:spPr>
            <a:xfrm>
              <a:off x="3155288" y="2781326"/>
              <a:ext cx="0" cy="41908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123" idx="2"/>
              <a:endCxn id="125" idx="0"/>
            </p:cNvCxnSpPr>
            <p:nvPr/>
          </p:nvCxnSpPr>
          <p:spPr>
            <a:xfrm>
              <a:off x="3155288" y="3543306"/>
              <a:ext cx="0" cy="41908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26" idx="2"/>
              <a:endCxn id="127" idx="0"/>
            </p:cNvCxnSpPr>
            <p:nvPr/>
          </p:nvCxnSpPr>
          <p:spPr>
            <a:xfrm>
              <a:off x="3155288" y="4256947"/>
              <a:ext cx="0" cy="467419"/>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127" idx="2"/>
              <a:endCxn id="117" idx="0"/>
            </p:cNvCxnSpPr>
            <p:nvPr/>
          </p:nvCxnSpPr>
          <p:spPr>
            <a:xfrm>
              <a:off x="3155288" y="5067266"/>
              <a:ext cx="0" cy="41908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形状 56"/>
            <p:cNvCxnSpPr/>
            <p:nvPr/>
          </p:nvCxnSpPr>
          <p:spPr>
            <a:xfrm rot="16200000" flipH="1">
              <a:off x="2813288" y="3345615"/>
              <a:ext cx="1116000" cy="432000"/>
            </a:xfrm>
            <a:prstGeom prst="bentConnector4">
              <a:avLst>
                <a:gd name="adj1" fmla="val -3143"/>
                <a:gd name="adj2" fmla="val 130263"/>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形状 57"/>
            <p:cNvCxnSpPr/>
            <p:nvPr/>
          </p:nvCxnSpPr>
          <p:spPr>
            <a:xfrm rot="16200000" flipH="1">
              <a:off x="2453288" y="3722666"/>
              <a:ext cx="1836000" cy="432000"/>
            </a:xfrm>
            <a:prstGeom prst="bentConnector4">
              <a:avLst>
                <a:gd name="adj1" fmla="val -3143"/>
                <a:gd name="adj2" fmla="val 129608"/>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126" idx="2"/>
              <a:endCxn id="147" idx="0"/>
            </p:cNvCxnSpPr>
            <p:nvPr/>
          </p:nvCxnSpPr>
          <p:spPr>
            <a:xfrm rot="5400000">
              <a:off x="2426292" y="3995369"/>
              <a:ext cx="467419" cy="990574"/>
            </a:xfrm>
            <a:prstGeom prst="bentConnector3">
              <a:avLst>
                <a:gd name="adj1" fmla="val 50000"/>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形状 59"/>
            <p:cNvCxnSpPr>
              <a:stCxn id="147" idx="2"/>
              <a:endCxn id="117" idx="1"/>
            </p:cNvCxnSpPr>
            <p:nvPr/>
          </p:nvCxnSpPr>
          <p:spPr>
            <a:xfrm rot="16200000" flipH="1">
              <a:off x="2148736" y="5083244"/>
              <a:ext cx="590530" cy="558574"/>
            </a:xfrm>
            <a:prstGeom prst="bentConnector2">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肘形连接符 60"/>
            <p:cNvCxnSpPr>
              <a:stCxn id="117" idx="3"/>
              <a:endCxn id="113" idx="1"/>
            </p:cNvCxnSpPr>
            <p:nvPr/>
          </p:nvCxnSpPr>
          <p:spPr>
            <a:xfrm flipV="1">
              <a:off x="3587288" y="2609876"/>
              <a:ext cx="441278" cy="3047920"/>
            </a:xfrm>
            <a:prstGeom prst="bentConnector3">
              <a:avLst>
                <a:gd name="adj1" fmla="val 50475"/>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21" idx="3"/>
              <a:endCxn id="113" idx="1"/>
            </p:cNvCxnSpPr>
            <p:nvPr/>
          </p:nvCxnSpPr>
          <p:spPr>
            <a:xfrm>
              <a:off x="3587288" y="2609876"/>
              <a:ext cx="44127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150" idx="2"/>
              <a:endCxn id="95" idx="0"/>
            </p:cNvCxnSpPr>
            <p:nvPr/>
          </p:nvCxnSpPr>
          <p:spPr>
            <a:xfrm>
              <a:off x="4460566" y="3522825"/>
              <a:ext cx="0" cy="439561"/>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96" idx="2"/>
              <a:endCxn id="93" idx="0"/>
            </p:cNvCxnSpPr>
            <p:nvPr/>
          </p:nvCxnSpPr>
          <p:spPr>
            <a:xfrm>
              <a:off x="4460566" y="4284805"/>
              <a:ext cx="4328" cy="429512"/>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93" idx="2"/>
              <a:endCxn id="91" idx="0"/>
            </p:cNvCxnSpPr>
            <p:nvPr/>
          </p:nvCxnSpPr>
          <p:spPr>
            <a:xfrm flipH="1">
              <a:off x="4460566" y="5074317"/>
              <a:ext cx="4328" cy="412029"/>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91" idx="2"/>
              <a:endCxn id="89" idx="0"/>
            </p:cNvCxnSpPr>
            <p:nvPr/>
          </p:nvCxnSpPr>
          <p:spPr>
            <a:xfrm>
              <a:off x="4460566" y="5854646"/>
              <a:ext cx="0" cy="469878"/>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91" idx="3"/>
              <a:endCxn id="85" idx="1"/>
            </p:cNvCxnSpPr>
            <p:nvPr/>
          </p:nvCxnSpPr>
          <p:spPr>
            <a:xfrm>
              <a:off x="4892566" y="5670496"/>
              <a:ext cx="736158"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肘形连接符 67"/>
            <p:cNvCxnSpPr>
              <a:stCxn id="91" idx="3"/>
              <a:endCxn id="110" idx="1"/>
            </p:cNvCxnSpPr>
            <p:nvPr/>
          </p:nvCxnSpPr>
          <p:spPr>
            <a:xfrm flipV="1">
              <a:off x="4892566" y="2609877"/>
              <a:ext cx="755225" cy="3060619"/>
            </a:xfrm>
            <a:prstGeom prst="bentConnector3">
              <a:avLst>
                <a:gd name="adj1" fmla="val 50000"/>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94" idx="3"/>
              <a:endCxn id="110" idx="1"/>
            </p:cNvCxnSpPr>
            <p:nvPr/>
          </p:nvCxnSpPr>
          <p:spPr>
            <a:xfrm flipV="1">
              <a:off x="4947668" y="2609877"/>
              <a:ext cx="700123" cy="2293702"/>
            </a:xfrm>
            <a:prstGeom prst="bentConnector3">
              <a:avLst>
                <a:gd name="adj1" fmla="val 45786"/>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5" idx="3"/>
              <a:endCxn id="87" idx="1"/>
            </p:cNvCxnSpPr>
            <p:nvPr/>
          </p:nvCxnSpPr>
          <p:spPr>
            <a:xfrm>
              <a:off x="4892566" y="4146536"/>
              <a:ext cx="73615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109" idx="2"/>
              <a:endCxn id="99" idx="0"/>
            </p:cNvCxnSpPr>
            <p:nvPr/>
          </p:nvCxnSpPr>
          <p:spPr>
            <a:xfrm>
              <a:off x="6060724" y="2781326"/>
              <a:ext cx="0" cy="419080"/>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14" idx="3"/>
              <a:endCxn id="109" idx="1"/>
            </p:cNvCxnSpPr>
            <p:nvPr/>
          </p:nvCxnSpPr>
          <p:spPr>
            <a:xfrm flipV="1">
              <a:off x="4873500" y="2609876"/>
              <a:ext cx="755224" cy="1"/>
            </a:xfrm>
            <a:prstGeom prst="line">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肘形连接符 72"/>
            <p:cNvCxnSpPr>
              <a:stCxn id="113" idx="3"/>
              <a:endCxn id="111" idx="1"/>
            </p:cNvCxnSpPr>
            <p:nvPr/>
          </p:nvCxnSpPr>
          <p:spPr>
            <a:xfrm flipV="1">
              <a:off x="4892566" y="1878040"/>
              <a:ext cx="736158" cy="73183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111" idx="1"/>
              <a:endCxn id="115" idx="3"/>
            </p:cNvCxnSpPr>
            <p:nvPr/>
          </p:nvCxnSpPr>
          <p:spPr>
            <a:xfrm flipH="1">
              <a:off x="4892566" y="1878040"/>
              <a:ext cx="736158"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89" idx="1"/>
              <a:endCxn id="149" idx="1"/>
            </p:cNvCxnSpPr>
            <p:nvPr/>
          </p:nvCxnSpPr>
          <p:spPr>
            <a:xfrm rot="10800000">
              <a:off x="4028566" y="3384556"/>
              <a:ext cx="12700" cy="3124118"/>
            </a:xfrm>
            <a:prstGeom prst="bentConnector3">
              <a:avLst>
                <a:gd name="adj1" fmla="val 1125000"/>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111" idx="3"/>
              <a:endCxn id="107" idx="1"/>
            </p:cNvCxnSpPr>
            <p:nvPr/>
          </p:nvCxnSpPr>
          <p:spPr>
            <a:xfrm>
              <a:off x="6492724" y="1878040"/>
              <a:ext cx="355168"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107" idx="3"/>
              <a:endCxn id="103" idx="1"/>
            </p:cNvCxnSpPr>
            <p:nvPr/>
          </p:nvCxnSpPr>
          <p:spPr>
            <a:xfrm>
              <a:off x="7711892" y="1878040"/>
              <a:ext cx="431366" cy="0"/>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103" idx="2"/>
              <a:endCxn id="102" idx="0"/>
            </p:cNvCxnSpPr>
            <p:nvPr/>
          </p:nvCxnSpPr>
          <p:spPr>
            <a:xfrm>
              <a:off x="8575258" y="2049490"/>
              <a:ext cx="1" cy="437276"/>
            </a:xfrm>
            <a:prstGeom prst="straightConnector1">
              <a:avLst/>
            </a:prstGeom>
            <a:ln>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107" idx="3"/>
              <a:endCxn id="101" idx="1"/>
            </p:cNvCxnSpPr>
            <p:nvPr/>
          </p:nvCxnSpPr>
          <p:spPr>
            <a:xfrm>
              <a:off x="7711892" y="1878040"/>
              <a:ext cx="431366" cy="73183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110" idx="3"/>
              <a:endCxn id="97" idx="1"/>
            </p:cNvCxnSpPr>
            <p:nvPr/>
          </p:nvCxnSpPr>
          <p:spPr>
            <a:xfrm>
              <a:off x="6473658" y="2609877"/>
              <a:ext cx="374234" cy="761979"/>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10" idx="3"/>
              <a:endCxn id="105" idx="1"/>
            </p:cNvCxnSpPr>
            <p:nvPr/>
          </p:nvCxnSpPr>
          <p:spPr>
            <a:xfrm flipV="1">
              <a:off x="6473658" y="2609876"/>
              <a:ext cx="374234"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5280222" y="4782937"/>
              <a:ext cx="268023" cy="246221"/>
            </a:xfrm>
            <a:prstGeom prst="rect">
              <a:avLst/>
            </a:prstGeom>
            <a:noFill/>
          </p:spPr>
          <p:txBody>
            <a:bodyPr wrap="none" rtlCol="0">
              <a:spAutoFit/>
            </a:bodyPr>
            <a:lstStyle/>
            <a:p>
              <a:pPr algn="ctr"/>
              <a:r>
                <a:rPr lang="en-US" altLang="zh-CN" sz="1000" b="1" dirty="0" smtClean="0">
                  <a:latin typeface="微软雅黑" pitchFamily="34" charset="-122"/>
                  <a:ea typeface="微软雅黑" pitchFamily="34" charset="-122"/>
                </a:rPr>
                <a:t>Y</a:t>
              </a:r>
            </a:p>
          </p:txBody>
        </p:sp>
        <p:sp>
          <p:nvSpPr>
            <p:cNvPr id="83" name="TextBox 82"/>
            <p:cNvSpPr txBox="1"/>
            <p:nvPr/>
          </p:nvSpPr>
          <p:spPr>
            <a:xfrm>
              <a:off x="5219684" y="4997529"/>
              <a:ext cx="390516" cy="707886"/>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降</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级</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数</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量</a:t>
              </a:r>
              <a:endParaRPr lang="zh-CN" altLang="en-US" sz="1000" dirty="0">
                <a:latin typeface="微软雅黑" pitchFamily="34" charset="-122"/>
                <a:ea typeface="微软雅黑" pitchFamily="34" charset="-122"/>
              </a:endParaRPr>
            </a:p>
          </p:txBody>
        </p:sp>
        <p:sp>
          <p:nvSpPr>
            <p:cNvPr id="84" name="TextBox 83"/>
            <p:cNvSpPr txBox="1"/>
            <p:nvPr/>
          </p:nvSpPr>
          <p:spPr>
            <a:xfrm>
              <a:off x="4413097" y="5125837"/>
              <a:ext cx="293671" cy="246221"/>
            </a:xfrm>
            <a:prstGeom prst="rect">
              <a:avLst/>
            </a:prstGeom>
            <a:noFill/>
          </p:spPr>
          <p:txBody>
            <a:bodyPr wrap="none" rtlCol="0">
              <a:spAutoFit/>
            </a:bodyPr>
            <a:lstStyle/>
            <a:p>
              <a:pPr algn="ctr"/>
              <a:r>
                <a:rPr lang="en-US" altLang="zh-CN" sz="1000" b="1" dirty="0" smtClean="0">
                  <a:latin typeface="微软雅黑" pitchFamily="34" charset="-122"/>
                  <a:ea typeface="微软雅黑" pitchFamily="34" charset="-122"/>
                </a:rPr>
                <a:t>N</a:t>
              </a:r>
            </a:p>
          </p:txBody>
        </p:sp>
      </p:grpSp>
      <p:sp>
        <p:nvSpPr>
          <p:cNvPr id="157" name="AutoShape 29"/>
          <p:cNvSpPr>
            <a:spLocks noChangeArrowheads="1"/>
          </p:cNvSpPr>
          <p:nvPr/>
        </p:nvSpPr>
        <p:spPr bwMode="auto">
          <a:xfrm>
            <a:off x="6324554" y="4190980"/>
            <a:ext cx="2590732" cy="1872208"/>
          </a:xfrm>
          <a:prstGeom prst="roundRect">
            <a:avLst>
              <a:gd name="adj" fmla="val 16667"/>
            </a:avLst>
          </a:prstGeom>
          <a:gradFill rotWithShape="0">
            <a:gsLst>
              <a:gs pos="0">
                <a:srgbClr val="55D991">
                  <a:gamma/>
                  <a:tint val="33725"/>
                  <a:invGamma/>
                </a:srgbClr>
              </a:gs>
              <a:gs pos="100000">
                <a:srgbClr val="55D991"/>
              </a:gs>
            </a:gsLst>
            <a:lin ang="18900000" scaled="1"/>
          </a:gradFill>
          <a:ln w="12700">
            <a:noFill/>
            <a:round/>
            <a:headEnd/>
            <a:tailEnd/>
          </a:ln>
          <a:effectLst/>
          <a:scene3d>
            <a:camera prst="legacyObliqueTopRight"/>
            <a:lightRig rig="legacyFlat3" dir="b"/>
          </a:scene3d>
          <a:sp3d extrusionH="201600" prstMaterial="legacyMatte">
            <a:bevelT w="13500" h="13500" prst="angle"/>
            <a:bevelB w="13500" h="13500" prst="angle"/>
            <a:extrusionClr>
              <a:srgbClr val="55D991"/>
            </a:extrusionClr>
          </a:sp3d>
        </p:spPr>
        <p:txBody>
          <a:bodyPr wrap="square" anchor="ctr">
            <a:noAutofit/>
            <a:flatTx/>
          </a:bodyPr>
          <a:lstStyle/>
          <a:p>
            <a:endParaRPr lang="zh-CN" altLang="en-US" sz="1800"/>
          </a:p>
        </p:txBody>
      </p:sp>
      <p:sp>
        <p:nvSpPr>
          <p:cNvPr id="158" name="Text Box 31"/>
          <p:cNvSpPr txBox="1">
            <a:spLocks noChangeArrowheads="1"/>
          </p:cNvSpPr>
          <p:nvPr/>
        </p:nvSpPr>
        <p:spPr bwMode="auto">
          <a:xfrm>
            <a:off x="6296216" y="4267178"/>
            <a:ext cx="2880320" cy="1698927"/>
          </a:xfrm>
          <a:prstGeom prst="rect">
            <a:avLst/>
          </a:prstGeom>
          <a:noFill/>
          <a:ln w="12700">
            <a:noFill/>
            <a:miter lim="800000"/>
            <a:headEnd/>
            <a:tailEnd/>
          </a:ln>
          <a:effectLst/>
        </p:spPr>
        <p:txBody>
          <a:bodyPr wrap="square">
            <a:spAutoFit/>
            <a:flatTx/>
          </a:bodyPr>
          <a:lstStyle/>
          <a:p>
            <a:pPr marL="261938" indent="-261938" algn="l">
              <a:spcBef>
                <a:spcPct val="20000"/>
              </a:spcBef>
            </a:pPr>
            <a:r>
              <a:rPr lang="zh-CN" altLang="en-US" sz="1800" b="1" dirty="0" smtClean="0">
                <a:solidFill>
                  <a:schemeClr val="tx1"/>
                </a:solidFill>
                <a:effectLst/>
                <a:ea typeface="楷体_GB2312" pitchFamily="49" charset="-122"/>
              </a:rPr>
              <a:t>应用价值</a:t>
            </a:r>
            <a:r>
              <a:rPr lang="en-US" altLang="zh-CN" sz="1800" b="1" dirty="0" smtClean="0">
                <a:solidFill>
                  <a:schemeClr val="tx1"/>
                </a:solidFill>
                <a:effectLst/>
                <a:ea typeface="楷体_GB2312" pitchFamily="49" charset="-122"/>
              </a:rPr>
              <a:t>:</a:t>
            </a:r>
          </a:p>
          <a:p>
            <a:pPr marL="261938" indent="-261938" algn="l">
              <a:spcBef>
                <a:spcPct val="20000"/>
              </a:spcBef>
              <a:buFont typeface="Wingdings" pitchFamily="2" charset="2"/>
              <a:buChar char="Ø"/>
            </a:pPr>
            <a:r>
              <a:rPr lang="zh-CN" altLang="en-US" sz="1800" b="0" dirty="0" smtClean="0">
                <a:solidFill>
                  <a:schemeClr val="tx1"/>
                </a:solidFill>
                <a:effectLst/>
                <a:ea typeface="楷体_GB2312" pitchFamily="49" charset="-122"/>
              </a:rPr>
              <a:t>能</a:t>
            </a:r>
            <a:r>
              <a:rPr lang="zh-CN" altLang="en-US" sz="1800" b="0" dirty="0">
                <a:solidFill>
                  <a:schemeClr val="tx1"/>
                </a:solidFill>
                <a:effectLst/>
                <a:ea typeface="楷体_GB2312" pitchFamily="49" charset="-122"/>
              </a:rPr>
              <a:t>处理多种业务模式</a:t>
            </a:r>
          </a:p>
          <a:p>
            <a:pPr marL="261938" indent="-261938" algn="l">
              <a:spcBef>
                <a:spcPct val="20000"/>
              </a:spcBef>
              <a:buFont typeface="Wingdings" pitchFamily="2" charset="2"/>
              <a:buChar char="Ø"/>
            </a:pPr>
            <a:r>
              <a:rPr lang="zh-CN" altLang="en-US" sz="1800" b="0" dirty="0" smtClean="0">
                <a:solidFill>
                  <a:schemeClr val="tx1"/>
                </a:solidFill>
                <a:effectLst/>
                <a:ea typeface="楷体_GB2312" pitchFamily="49" charset="-122"/>
              </a:rPr>
              <a:t>多维度的销售</a:t>
            </a:r>
            <a:r>
              <a:rPr lang="zh-CN" altLang="en-US" sz="1800" b="0" dirty="0">
                <a:solidFill>
                  <a:schemeClr val="tx1"/>
                </a:solidFill>
                <a:effectLst/>
                <a:ea typeface="楷体_GB2312" pitchFamily="49" charset="-122"/>
              </a:rPr>
              <a:t>价格管理</a:t>
            </a:r>
          </a:p>
          <a:p>
            <a:pPr marL="261938" indent="-261938" algn="l">
              <a:spcBef>
                <a:spcPct val="20000"/>
              </a:spcBef>
              <a:buFont typeface="Wingdings" pitchFamily="2" charset="2"/>
              <a:buChar char="Ø"/>
            </a:pPr>
            <a:r>
              <a:rPr lang="zh-CN" altLang="en-US" sz="1800" b="0" dirty="0">
                <a:solidFill>
                  <a:schemeClr val="tx1"/>
                </a:solidFill>
                <a:effectLst/>
                <a:ea typeface="楷体_GB2312" pitchFamily="49" charset="-122"/>
              </a:rPr>
              <a:t>完善的信用控制</a:t>
            </a:r>
          </a:p>
          <a:p>
            <a:pPr marL="261938" indent="-261938" algn="l">
              <a:spcBef>
                <a:spcPct val="20000"/>
              </a:spcBef>
              <a:buFont typeface="Wingdings" pitchFamily="2" charset="2"/>
              <a:buChar char="Ø"/>
            </a:pPr>
            <a:r>
              <a:rPr lang="zh-CN" altLang="en-US" sz="1800" b="0" dirty="0">
                <a:solidFill>
                  <a:schemeClr val="tx1"/>
                </a:solidFill>
                <a:effectLst/>
                <a:ea typeface="楷体_GB2312" pitchFamily="49" charset="-122"/>
              </a:rPr>
              <a:t>可靠的订单成本</a:t>
            </a:r>
            <a:r>
              <a:rPr lang="zh-CN" altLang="en-US" sz="1800" b="0" dirty="0" smtClean="0">
                <a:solidFill>
                  <a:schemeClr val="tx1"/>
                </a:solidFill>
                <a:effectLst/>
                <a:ea typeface="楷体_GB2312" pitchFamily="49" charset="-122"/>
              </a:rPr>
              <a:t>预测</a:t>
            </a:r>
            <a:endParaRPr lang="zh-CN" altLang="en-US" sz="1800" b="0" dirty="0">
              <a:solidFill>
                <a:schemeClr val="tx1"/>
              </a:solidFill>
              <a:effectLst/>
              <a:ea typeface="楷体_GB2312" pitchFamily="49" charset="-122"/>
            </a:endParaRPr>
          </a:p>
        </p:txBody>
      </p:sp>
      <p:sp>
        <p:nvSpPr>
          <p:cNvPr id="159" name="标题 70"/>
          <p:cNvSpPr>
            <a:spLocks noGrp="1"/>
          </p:cNvSpPr>
          <p:nvPr>
            <p:ph type="title"/>
          </p:nvPr>
        </p:nvSpPr>
        <p:spPr/>
        <p:txBody>
          <a:bodyPr/>
          <a:lstStyle/>
          <a:p>
            <a:r>
              <a:rPr lang="zh-CN" altLang="en-US" dirty="0" smtClean="0">
                <a:solidFill>
                  <a:srgbClr val="FF0000"/>
                </a:solidFill>
                <a:latin typeface="+mn-ea"/>
                <a:ea typeface="+mn-ea"/>
              </a:rPr>
              <a:t>关键业务应用  销售管理</a:t>
            </a:r>
            <a:r>
              <a:rPr lang="en-US" altLang="zh-CN" dirty="0" smtClean="0">
                <a:solidFill>
                  <a:srgbClr val="FF0000"/>
                </a:solidFill>
                <a:latin typeface="+mn-ea"/>
                <a:ea typeface="+mn-ea"/>
              </a:rPr>
              <a:t>——</a:t>
            </a:r>
            <a:r>
              <a:rPr lang="zh-CN" altLang="en-US" dirty="0" smtClean="0">
                <a:solidFill>
                  <a:srgbClr val="FF0000"/>
                </a:solidFill>
                <a:latin typeface="+mn-ea"/>
                <a:ea typeface="+mn-ea"/>
              </a:rPr>
              <a:t>订单到回款管理</a:t>
            </a:r>
            <a:endParaRPr lang="zh-CN" altLang="en-US" sz="2800" dirty="0">
              <a:solidFill>
                <a:srgbClr val="FF0000"/>
              </a:solidFill>
              <a:latin typeface="+mn-ea"/>
              <a:ea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934200" y="5105400"/>
            <a:ext cx="990600" cy="719138"/>
            <a:chOff x="1164" y="1467"/>
            <a:chExt cx="1236" cy="453"/>
          </a:xfrm>
        </p:grpSpPr>
        <p:sp>
          <p:nvSpPr>
            <p:cNvPr id="342019" name="Freeform 3"/>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20" name="Freeform 4"/>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21" name="Rectangle 5"/>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grpSp>
        <p:nvGrpSpPr>
          <p:cNvPr id="3" name="Group 6"/>
          <p:cNvGrpSpPr>
            <a:grpSpLocks/>
          </p:cNvGrpSpPr>
          <p:nvPr/>
        </p:nvGrpSpPr>
        <p:grpSpPr bwMode="auto">
          <a:xfrm>
            <a:off x="3962400" y="5105400"/>
            <a:ext cx="2647950" cy="719138"/>
            <a:chOff x="1164" y="1467"/>
            <a:chExt cx="1236" cy="453"/>
          </a:xfrm>
        </p:grpSpPr>
        <p:sp>
          <p:nvSpPr>
            <p:cNvPr id="342023" name="Freeform 7"/>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24" name="Freeform 8"/>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25" name="Rectangle 9"/>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grpSp>
        <p:nvGrpSpPr>
          <p:cNvPr id="4" name="Group 10"/>
          <p:cNvGrpSpPr>
            <a:grpSpLocks/>
          </p:cNvGrpSpPr>
          <p:nvPr/>
        </p:nvGrpSpPr>
        <p:grpSpPr bwMode="auto">
          <a:xfrm>
            <a:off x="1524000" y="5072063"/>
            <a:ext cx="1962150" cy="719137"/>
            <a:chOff x="1164" y="1467"/>
            <a:chExt cx="1236" cy="453"/>
          </a:xfrm>
        </p:grpSpPr>
        <p:sp>
          <p:nvSpPr>
            <p:cNvPr id="342027" name="Freeform 11"/>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28" name="Freeform 12"/>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29" name="Rectangle 13"/>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sp>
        <p:nvSpPr>
          <p:cNvPr id="342030" name="Text Box 14"/>
          <p:cNvSpPr txBox="1">
            <a:spLocks noChangeArrowheads="1"/>
          </p:cNvSpPr>
          <p:nvPr/>
        </p:nvSpPr>
        <p:spPr bwMode="auto">
          <a:xfrm>
            <a:off x="762000" y="2371794"/>
            <a:ext cx="609684" cy="707886"/>
          </a:xfrm>
          <a:prstGeom prst="rect">
            <a:avLst/>
          </a:prstGeom>
          <a:solidFill>
            <a:srgbClr val="F5FEA0"/>
          </a:solidFill>
          <a:ln w="57150" cmpd="thinThick">
            <a:solidFill>
              <a:srgbClr val="99FF99"/>
            </a:solidFill>
            <a:miter lim="800000"/>
            <a:headEnd/>
            <a:tailEnd/>
          </a:ln>
          <a:effectLst/>
        </p:spPr>
        <p:txBody>
          <a:bodyPr wrap="square" lIns="0" rIns="0" anchor="ctr" anchorCtr="1">
            <a:spAutoFit/>
          </a:bodyPr>
          <a:lstStyle/>
          <a:p>
            <a:pPr algn="ctr" eaLnBrk="0" hangingPunct="0"/>
            <a:r>
              <a:rPr lang="zh-CN" altLang="en-US" sz="2000" dirty="0">
                <a:latin typeface="Arial" pitchFamily="34" charset="0"/>
                <a:ea typeface="黑体" pitchFamily="49" charset="-122"/>
              </a:rPr>
              <a:t>售</a:t>
            </a:r>
          </a:p>
          <a:p>
            <a:pPr algn="ctr" eaLnBrk="0" hangingPunct="0"/>
            <a:r>
              <a:rPr lang="zh-CN" altLang="en-US" sz="2000" dirty="0">
                <a:latin typeface="Arial" pitchFamily="34" charset="0"/>
                <a:ea typeface="黑体" pitchFamily="49" charset="-122"/>
              </a:rPr>
              <a:t>前</a:t>
            </a:r>
          </a:p>
        </p:txBody>
      </p:sp>
      <p:sp>
        <p:nvSpPr>
          <p:cNvPr id="342031" name="Text Box 15"/>
          <p:cNvSpPr txBox="1">
            <a:spLocks noChangeArrowheads="1"/>
          </p:cNvSpPr>
          <p:nvPr/>
        </p:nvSpPr>
        <p:spPr bwMode="auto">
          <a:xfrm>
            <a:off x="762000" y="3635490"/>
            <a:ext cx="609600" cy="707886"/>
          </a:xfrm>
          <a:prstGeom prst="rect">
            <a:avLst/>
          </a:prstGeom>
          <a:solidFill>
            <a:srgbClr val="F5FEA0"/>
          </a:solidFill>
          <a:ln w="57150" cmpd="thinThick">
            <a:solidFill>
              <a:srgbClr val="99FF99"/>
            </a:solidFill>
            <a:miter lim="800000"/>
            <a:headEnd/>
            <a:tailEnd/>
          </a:ln>
          <a:effectLst/>
        </p:spPr>
        <p:txBody>
          <a:bodyPr wrap="square" lIns="0" rIns="0" anchor="ctr" anchorCtr="1">
            <a:spAutoFit/>
          </a:bodyPr>
          <a:lstStyle/>
          <a:p>
            <a:pPr algn="ctr" eaLnBrk="0" hangingPunct="0"/>
            <a:r>
              <a:rPr lang="zh-CN" altLang="en-US" sz="2000" dirty="0">
                <a:latin typeface="Arial" pitchFamily="34" charset="0"/>
                <a:ea typeface="黑体" pitchFamily="49" charset="-122"/>
              </a:rPr>
              <a:t>售</a:t>
            </a:r>
          </a:p>
          <a:p>
            <a:pPr algn="ctr" eaLnBrk="0" hangingPunct="0"/>
            <a:r>
              <a:rPr lang="zh-CN" altLang="en-US" sz="2000" dirty="0">
                <a:latin typeface="Arial" pitchFamily="34" charset="0"/>
                <a:ea typeface="黑体" pitchFamily="49" charset="-122"/>
              </a:rPr>
              <a:t>中</a:t>
            </a:r>
          </a:p>
        </p:txBody>
      </p:sp>
      <p:sp>
        <p:nvSpPr>
          <p:cNvPr id="342032" name="Text Box 16"/>
          <p:cNvSpPr txBox="1">
            <a:spLocks noChangeArrowheads="1"/>
          </p:cNvSpPr>
          <p:nvPr/>
        </p:nvSpPr>
        <p:spPr bwMode="auto">
          <a:xfrm>
            <a:off x="838382" y="5007054"/>
            <a:ext cx="533302" cy="707886"/>
          </a:xfrm>
          <a:prstGeom prst="rect">
            <a:avLst/>
          </a:prstGeom>
          <a:solidFill>
            <a:srgbClr val="F5FEA0"/>
          </a:solidFill>
          <a:ln w="57150" cmpd="thinThick">
            <a:solidFill>
              <a:srgbClr val="99FF99"/>
            </a:solidFill>
            <a:miter lim="800000"/>
            <a:headEnd/>
            <a:tailEnd/>
          </a:ln>
          <a:effectLst/>
        </p:spPr>
        <p:txBody>
          <a:bodyPr wrap="square" lIns="0" rIns="0" anchor="ctr" anchorCtr="1">
            <a:spAutoFit/>
          </a:bodyPr>
          <a:lstStyle/>
          <a:p>
            <a:pPr algn="ctr" eaLnBrk="0" hangingPunct="0"/>
            <a:r>
              <a:rPr lang="zh-CN" altLang="en-US" sz="2000" dirty="0">
                <a:latin typeface="Arial" pitchFamily="34" charset="0"/>
                <a:ea typeface="黑体" pitchFamily="49" charset="-122"/>
              </a:rPr>
              <a:t>售</a:t>
            </a:r>
          </a:p>
          <a:p>
            <a:pPr algn="ctr" eaLnBrk="0" hangingPunct="0"/>
            <a:r>
              <a:rPr lang="zh-CN" altLang="en-US" sz="2000" dirty="0">
                <a:latin typeface="Arial" pitchFamily="34" charset="0"/>
                <a:ea typeface="黑体" pitchFamily="49" charset="-122"/>
              </a:rPr>
              <a:t>后</a:t>
            </a:r>
          </a:p>
        </p:txBody>
      </p:sp>
      <p:sp>
        <p:nvSpPr>
          <p:cNvPr id="342033" name="Line 17"/>
          <p:cNvSpPr>
            <a:spLocks noChangeShapeType="1"/>
          </p:cNvSpPr>
          <p:nvPr/>
        </p:nvSpPr>
        <p:spPr bwMode="auto">
          <a:xfrm>
            <a:off x="1447800" y="2209800"/>
            <a:ext cx="6477000" cy="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34" name="Line 18"/>
          <p:cNvSpPr>
            <a:spLocks noChangeShapeType="1"/>
          </p:cNvSpPr>
          <p:nvPr/>
        </p:nvSpPr>
        <p:spPr bwMode="auto">
          <a:xfrm>
            <a:off x="7924800" y="2209800"/>
            <a:ext cx="0" cy="228600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35" name="Line 19"/>
          <p:cNvSpPr>
            <a:spLocks noChangeShapeType="1"/>
          </p:cNvSpPr>
          <p:nvPr/>
        </p:nvSpPr>
        <p:spPr bwMode="auto">
          <a:xfrm>
            <a:off x="2514600" y="4495800"/>
            <a:ext cx="5410200" cy="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36" name="Line 20"/>
          <p:cNvSpPr>
            <a:spLocks noChangeShapeType="1"/>
          </p:cNvSpPr>
          <p:nvPr/>
        </p:nvSpPr>
        <p:spPr bwMode="auto">
          <a:xfrm>
            <a:off x="1447800" y="2209800"/>
            <a:ext cx="0" cy="99060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37" name="Line 21"/>
          <p:cNvSpPr>
            <a:spLocks noChangeShapeType="1"/>
          </p:cNvSpPr>
          <p:nvPr/>
        </p:nvSpPr>
        <p:spPr bwMode="auto">
          <a:xfrm>
            <a:off x="1447800" y="3200400"/>
            <a:ext cx="5105400" cy="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38" name="Line 22"/>
          <p:cNvSpPr>
            <a:spLocks noChangeShapeType="1"/>
          </p:cNvSpPr>
          <p:nvPr/>
        </p:nvSpPr>
        <p:spPr bwMode="auto">
          <a:xfrm>
            <a:off x="6553200" y="3200400"/>
            <a:ext cx="0" cy="30480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39" name="Line 23"/>
          <p:cNvSpPr>
            <a:spLocks noChangeShapeType="1"/>
          </p:cNvSpPr>
          <p:nvPr/>
        </p:nvSpPr>
        <p:spPr bwMode="auto">
          <a:xfrm>
            <a:off x="1447800" y="3505200"/>
            <a:ext cx="5105400" cy="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40" name="Line 24"/>
          <p:cNvSpPr>
            <a:spLocks noChangeShapeType="1"/>
          </p:cNvSpPr>
          <p:nvPr/>
        </p:nvSpPr>
        <p:spPr bwMode="auto">
          <a:xfrm>
            <a:off x="1447800" y="3505200"/>
            <a:ext cx="0" cy="243840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41" name="Line 25"/>
          <p:cNvSpPr>
            <a:spLocks noChangeShapeType="1"/>
          </p:cNvSpPr>
          <p:nvPr/>
        </p:nvSpPr>
        <p:spPr bwMode="auto">
          <a:xfrm>
            <a:off x="2514600" y="4495800"/>
            <a:ext cx="0" cy="38100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42" name="Line 26"/>
          <p:cNvSpPr>
            <a:spLocks noChangeShapeType="1"/>
          </p:cNvSpPr>
          <p:nvPr/>
        </p:nvSpPr>
        <p:spPr bwMode="auto">
          <a:xfrm>
            <a:off x="1447800" y="5943600"/>
            <a:ext cx="6553200" cy="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43" name="Line 27"/>
          <p:cNvSpPr>
            <a:spLocks noChangeShapeType="1"/>
          </p:cNvSpPr>
          <p:nvPr/>
        </p:nvSpPr>
        <p:spPr bwMode="auto">
          <a:xfrm>
            <a:off x="2514600" y="4876800"/>
            <a:ext cx="5410200" cy="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sp>
        <p:nvSpPr>
          <p:cNvPr id="342044" name="Line 28"/>
          <p:cNvSpPr>
            <a:spLocks noChangeShapeType="1"/>
          </p:cNvSpPr>
          <p:nvPr/>
        </p:nvSpPr>
        <p:spPr bwMode="auto">
          <a:xfrm>
            <a:off x="7924800" y="4876800"/>
            <a:ext cx="0" cy="1066800"/>
          </a:xfrm>
          <a:prstGeom prst="line">
            <a:avLst/>
          </a:prstGeom>
          <a:noFill/>
          <a:ln w="57150" cmpd="thinThick">
            <a:solidFill>
              <a:srgbClr val="0000FF"/>
            </a:solidFill>
            <a:round/>
            <a:headEnd/>
            <a:tailEnd/>
          </a:ln>
          <a:effectLst>
            <a:outerShdw dist="35921" dir="2700000" algn="ctr" rotWithShape="0">
              <a:schemeClr val="bg2"/>
            </a:outerShdw>
          </a:effectLst>
        </p:spPr>
        <p:txBody>
          <a:bodyPr lIns="109728" rIns="0"/>
          <a:lstStyle/>
          <a:p>
            <a:endParaRPr lang="zh-CN" altLang="en-US"/>
          </a:p>
        </p:txBody>
      </p:sp>
      <p:grpSp>
        <p:nvGrpSpPr>
          <p:cNvPr id="5" name="Group 29"/>
          <p:cNvGrpSpPr>
            <a:grpSpLocks/>
          </p:cNvGrpSpPr>
          <p:nvPr/>
        </p:nvGrpSpPr>
        <p:grpSpPr bwMode="auto">
          <a:xfrm>
            <a:off x="1619250" y="2405063"/>
            <a:ext cx="1962150" cy="719137"/>
            <a:chOff x="1164" y="1467"/>
            <a:chExt cx="1236" cy="453"/>
          </a:xfrm>
        </p:grpSpPr>
        <p:sp>
          <p:nvSpPr>
            <p:cNvPr id="342046" name="Freeform 30"/>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47" name="Freeform 31"/>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48" name="Rectangle 32"/>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sp>
        <p:nvSpPr>
          <p:cNvPr id="342049" name="Text Box 33"/>
          <p:cNvSpPr txBox="1">
            <a:spLocks noChangeArrowheads="1"/>
          </p:cNvSpPr>
          <p:nvPr/>
        </p:nvSpPr>
        <p:spPr bwMode="auto">
          <a:xfrm>
            <a:off x="1219200" y="2514600"/>
            <a:ext cx="2667000" cy="488950"/>
          </a:xfrm>
          <a:prstGeom prst="rect">
            <a:avLst/>
          </a:prstGeom>
          <a:noFill/>
          <a:ln w="28575">
            <a:noFill/>
            <a:miter lim="800000"/>
            <a:headEnd/>
            <a:tailEnd/>
          </a:ln>
          <a:effectLst/>
        </p:spPr>
        <p:txBody>
          <a:bodyPr lIns="109728" rIns="0">
            <a:spAutoFit/>
          </a:bodyPr>
          <a:lstStyle/>
          <a:p>
            <a:pPr algn="ctr" eaLnBrk="0" hangingPunct="0">
              <a:lnSpc>
                <a:spcPct val="130000"/>
              </a:lnSpc>
              <a:spcBef>
                <a:spcPct val="100000"/>
              </a:spcBef>
            </a:pPr>
            <a:r>
              <a:rPr kumimoji="0" lang="zh-CN" altLang="en-US" sz="2000">
                <a:latin typeface="Arial" pitchFamily="34" charset="0"/>
                <a:ea typeface="黑体" pitchFamily="49" charset="-122"/>
              </a:rPr>
              <a:t>客户资信调查</a:t>
            </a:r>
          </a:p>
        </p:txBody>
      </p:sp>
      <p:sp>
        <p:nvSpPr>
          <p:cNvPr id="342050" name="Line 34"/>
          <p:cNvSpPr>
            <a:spLocks noChangeShapeType="1"/>
          </p:cNvSpPr>
          <p:nvPr/>
        </p:nvSpPr>
        <p:spPr bwMode="auto">
          <a:xfrm>
            <a:off x="6781800" y="2438400"/>
            <a:ext cx="0" cy="11430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42051" name="Line 35"/>
          <p:cNvSpPr>
            <a:spLocks noChangeShapeType="1"/>
          </p:cNvSpPr>
          <p:nvPr/>
        </p:nvSpPr>
        <p:spPr bwMode="auto">
          <a:xfrm>
            <a:off x="6781800" y="2438400"/>
            <a:ext cx="304800" cy="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42052" name="Text Box 36"/>
          <p:cNvSpPr txBox="1">
            <a:spLocks noChangeArrowheads="1"/>
          </p:cNvSpPr>
          <p:nvPr/>
        </p:nvSpPr>
        <p:spPr bwMode="auto">
          <a:xfrm>
            <a:off x="6954838" y="2203450"/>
            <a:ext cx="617537"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幼圆" pitchFamily="49" charset="-122"/>
              </a:rPr>
              <a:t>客户</a:t>
            </a:r>
          </a:p>
        </p:txBody>
      </p:sp>
      <p:sp>
        <p:nvSpPr>
          <p:cNvPr id="342053" name="Line 37"/>
          <p:cNvSpPr>
            <a:spLocks noChangeShapeType="1"/>
          </p:cNvSpPr>
          <p:nvPr/>
        </p:nvSpPr>
        <p:spPr bwMode="auto">
          <a:xfrm>
            <a:off x="6781800" y="3048000"/>
            <a:ext cx="304800" cy="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42054" name="Line 38"/>
          <p:cNvSpPr>
            <a:spLocks noChangeShapeType="1"/>
          </p:cNvSpPr>
          <p:nvPr/>
        </p:nvSpPr>
        <p:spPr bwMode="auto">
          <a:xfrm>
            <a:off x="6781800" y="3581400"/>
            <a:ext cx="304800" cy="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42055" name="Text Box 39"/>
          <p:cNvSpPr txBox="1">
            <a:spLocks noChangeArrowheads="1"/>
          </p:cNvSpPr>
          <p:nvPr/>
        </p:nvSpPr>
        <p:spPr bwMode="auto">
          <a:xfrm>
            <a:off x="6934200" y="2667000"/>
            <a:ext cx="61753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幼圆" pitchFamily="49" charset="-122"/>
              </a:rPr>
              <a:t>部门</a:t>
            </a:r>
          </a:p>
        </p:txBody>
      </p:sp>
      <p:sp>
        <p:nvSpPr>
          <p:cNvPr id="342056" name="Text Box 40"/>
          <p:cNvSpPr txBox="1">
            <a:spLocks noChangeArrowheads="1"/>
          </p:cNvSpPr>
          <p:nvPr/>
        </p:nvSpPr>
        <p:spPr bwMode="auto">
          <a:xfrm>
            <a:off x="6934200" y="3276600"/>
            <a:ext cx="87153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幼圆" pitchFamily="49" charset="-122"/>
              </a:rPr>
              <a:t>业务员</a:t>
            </a:r>
          </a:p>
        </p:txBody>
      </p:sp>
      <p:sp>
        <p:nvSpPr>
          <p:cNvPr id="342057" name="AutoShape 41"/>
          <p:cNvSpPr>
            <a:spLocks noChangeArrowheads="1"/>
          </p:cNvSpPr>
          <p:nvPr/>
        </p:nvSpPr>
        <p:spPr bwMode="auto">
          <a:xfrm>
            <a:off x="6629400" y="3886200"/>
            <a:ext cx="762000" cy="457200"/>
          </a:xfrm>
          <a:prstGeom prst="leftArrow">
            <a:avLst>
              <a:gd name="adj1" fmla="val 50000"/>
              <a:gd name="adj2" fmla="val 41667"/>
            </a:avLst>
          </a:prstGeom>
          <a:solidFill>
            <a:srgbClr val="F5FEA0"/>
          </a:solidFill>
          <a:ln w="9525">
            <a:solidFill>
              <a:srgbClr val="99FF99"/>
            </a:solidFill>
            <a:miter lim="800000"/>
            <a:headEnd/>
            <a:tailEnd/>
          </a:ln>
          <a:effectLst>
            <a:outerShdw dist="35921" dir="2700000" algn="ctr" rotWithShape="0">
              <a:schemeClr val="bg2"/>
            </a:outerShdw>
          </a:effectLst>
        </p:spPr>
        <p:txBody>
          <a:bodyPr wrap="none" lIns="109728" rIns="0" anchor="ctr"/>
          <a:lstStyle/>
          <a:p>
            <a:endParaRPr lang="zh-CN" altLang="en-US"/>
          </a:p>
        </p:txBody>
      </p:sp>
      <p:sp>
        <p:nvSpPr>
          <p:cNvPr id="342058" name="AutoShape 42"/>
          <p:cNvSpPr>
            <a:spLocks noChangeArrowheads="1"/>
          </p:cNvSpPr>
          <p:nvPr/>
        </p:nvSpPr>
        <p:spPr bwMode="auto">
          <a:xfrm>
            <a:off x="3581400" y="2590800"/>
            <a:ext cx="381000" cy="457200"/>
          </a:xfrm>
          <a:prstGeom prst="rightArrow">
            <a:avLst>
              <a:gd name="adj1" fmla="val 50000"/>
              <a:gd name="adj2" fmla="val 25000"/>
            </a:avLst>
          </a:prstGeom>
          <a:solidFill>
            <a:srgbClr val="F5FEA0"/>
          </a:solidFill>
          <a:ln w="9525">
            <a:solidFill>
              <a:srgbClr val="99FF99"/>
            </a:solidFill>
            <a:miter lim="800000"/>
            <a:headEnd/>
            <a:tailEnd/>
          </a:ln>
          <a:effectLst>
            <a:outerShdw dist="35921" dir="2700000" algn="ctr" rotWithShape="0">
              <a:schemeClr val="bg2"/>
            </a:outerShdw>
          </a:effectLst>
        </p:spPr>
        <p:txBody>
          <a:bodyPr wrap="none" lIns="109728" rIns="0" anchor="ctr"/>
          <a:lstStyle/>
          <a:p>
            <a:endParaRPr lang="zh-CN" altLang="en-US"/>
          </a:p>
        </p:txBody>
      </p:sp>
      <p:sp>
        <p:nvSpPr>
          <p:cNvPr id="342059" name="Text Box 43"/>
          <p:cNvSpPr txBox="1">
            <a:spLocks noChangeArrowheads="1"/>
          </p:cNvSpPr>
          <p:nvPr/>
        </p:nvSpPr>
        <p:spPr bwMode="auto">
          <a:xfrm>
            <a:off x="1143000" y="5130800"/>
            <a:ext cx="2667000" cy="488950"/>
          </a:xfrm>
          <a:prstGeom prst="rect">
            <a:avLst/>
          </a:prstGeom>
          <a:noFill/>
          <a:ln w="28575">
            <a:noFill/>
            <a:miter lim="800000"/>
            <a:headEnd/>
            <a:tailEnd/>
          </a:ln>
          <a:effectLst/>
        </p:spPr>
        <p:txBody>
          <a:bodyPr lIns="109728" rIns="0">
            <a:spAutoFit/>
          </a:bodyPr>
          <a:lstStyle/>
          <a:p>
            <a:pPr algn="ctr" eaLnBrk="0" hangingPunct="0">
              <a:lnSpc>
                <a:spcPct val="130000"/>
              </a:lnSpc>
              <a:spcBef>
                <a:spcPct val="100000"/>
              </a:spcBef>
            </a:pPr>
            <a:r>
              <a:rPr kumimoji="0" lang="zh-CN" altLang="en-US" sz="2000">
                <a:latin typeface="Arial" pitchFamily="34" charset="0"/>
                <a:ea typeface="黑体" pitchFamily="49" charset="-122"/>
              </a:rPr>
              <a:t>信用查询</a:t>
            </a:r>
          </a:p>
        </p:txBody>
      </p:sp>
      <p:sp>
        <p:nvSpPr>
          <p:cNvPr id="342060" name="AutoShape 44"/>
          <p:cNvSpPr>
            <a:spLocks noChangeArrowheads="1"/>
          </p:cNvSpPr>
          <p:nvPr/>
        </p:nvSpPr>
        <p:spPr bwMode="auto">
          <a:xfrm>
            <a:off x="3505216" y="3810000"/>
            <a:ext cx="457200" cy="457200"/>
          </a:xfrm>
          <a:prstGeom prst="leftArrow">
            <a:avLst>
              <a:gd name="adj1" fmla="val 50000"/>
              <a:gd name="adj2" fmla="val 25000"/>
            </a:avLst>
          </a:prstGeom>
          <a:solidFill>
            <a:srgbClr val="F5FEA0"/>
          </a:solidFill>
          <a:ln w="9525">
            <a:solidFill>
              <a:srgbClr val="99FF99"/>
            </a:solidFill>
            <a:miter lim="800000"/>
            <a:headEnd/>
            <a:tailEnd/>
          </a:ln>
          <a:effectLst>
            <a:outerShdw dist="35921" dir="2700000" algn="ctr" rotWithShape="0">
              <a:schemeClr val="bg2"/>
            </a:outerShdw>
          </a:effectLst>
        </p:spPr>
        <p:txBody>
          <a:bodyPr wrap="none" lIns="109728" rIns="0" anchor="ctr"/>
          <a:lstStyle/>
          <a:p>
            <a:endParaRPr lang="zh-CN" altLang="en-US"/>
          </a:p>
        </p:txBody>
      </p:sp>
      <p:sp>
        <p:nvSpPr>
          <p:cNvPr id="342061" name="Text Box 45"/>
          <p:cNvSpPr txBox="1">
            <a:spLocks noChangeArrowheads="1"/>
          </p:cNvSpPr>
          <p:nvPr/>
        </p:nvSpPr>
        <p:spPr bwMode="auto">
          <a:xfrm>
            <a:off x="3962400" y="5181600"/>
            <a:ext cx="2667000" cy="488950"/>
          </a:xfrm>
          <a:prstGeom prst="rect">
            <a:avLst/>
          </a:prstGeom>
          <a:noFill/>
          <a:ln w="28575">
            <a:noFill/>
            <a:miter lim="800000"/>
            <a:headEnd/>
            <a:tailEnd/>
          </a:ln>
          <a:effectLst/>
        </p:spPr>
        <p:txBody>
          <a:bodyPr lIns="109728" rIns="0">
            <a:spAutoFit/>
          </a:bodyPr>
          <a:lstStyle/>
          <a:p>
            <a:pPr algn="ctr" eaLnBrk="0" hangingPunct="0">
              <a:lnSpc>
                <a:spcPct val="130000"/>
              </a:lnSpc>
              <a:spcBef>
                <a:spcPct val="100000"/>
              </a:spcBef>
            </a:pPr>
            <a:r>
              <a:rPr kumimoji="0" lang="zh-CN" altLang="en-US" sz="2000">
                <a:latin typeface="Arial" pitchFamily="34" charset="0"/>
                <a:ea typeface="黑体" pitchFamily="49" charset="-122"/>
              </a:rPr>
              <a:t>应收款管理</a:t>
            </a:r>
          </a:p>
        </p:txBody>
      </p:sp>
      <p:sp>
        <p:nvSpPr>
          <p:cNvPr id="342062" name="AutoShape 46"/>
          <p:cNvSpPr>
            <a:spLocks noChangeArrowheads="1"/>
          </p:cNvSpPr>
          <p:nvPr/>
        </p:nvSpPr>
        <p:spPr bwMode="auto">
          <a:xfrm>
            <a:off x="1828800" y="4495800"/>
            <a:ext cx="381000" cy="533400"/>
          </a:xfrm>
          <a:prstGeom prst="downArrow">
            <a:avLst>
              <a:gd name="adj1" fmla="val 50000"/>
              <a:gd name="adj2" fmla="val 35000"/>
            </a:avLst>
          </a:prstGeom>
          <a:solidFill>
            <a:srgbClr val="F5FEA0"/>
          </a:solidFill>
          <a:ln w="28575">
            <a:solidFill>
              <a:srgbClr val="99FF99"/>
            </a:solidFill>
            <a:miter lim="800000"/>
            <a:headEnd/>
            <a:tailEnd/>
          </a:ln>
          <a:effectLst>
            <a:outerShdw dist="35921" dir="2700000" algn="ctr" rotWithShape="0">
              <a:schemeClr val="bg2"/>
            </a:outerShdw>
          </a:effectLst>
        </p:spPr>
        <p:txBody>
          <a:bodyPr wrap="none" lIns="109728" rIns="0" anchor="ctr"/>
          <a:lstStyle/>
          <a:p>
            <a:endParaRPr lang="zh-CN" altLang="en-US"/>
          </a:p>
        </p:txBody>
      </p:sp>
      <p:sp>
        <p:nvSpPr>
          <p:cNvPr id="342063" name="Text Box 47"/>
          <p:cNvSpPr txBox="1">
            <a:spLocks noChangeArrowheads="1"/>
          </p:cNvSpPr>
          <p:nvPr/>
        </p:nvSpPr>
        <p:spPr bwMode="auto">
          <a:xfrm>
            <a:off x="6705600" y="5105400"/>
            <a:ext cx="1447800" cy="488950"/>
          </a:xfrm>
          <a:prstGeom prst="rect">
            <a:avLst/>
          </a:prstGeom>
          <a:noFill/>
          <a:ln w="28575">
            <a:noFill/>
            <a:miter lim="800000"/>
            <a:headEnd/>
            <a:tailEnd/>
          </a:ln>
          <a:effectLst/>
        </p:spPr>
        <p:txBody>
          <a:bodyPr lIns="109728" rIns="0">
            <a:spAutoFit/>
          </a:bodyPr>
          <a:lstStyle/>
          <a:p>
            <a:pPr algn="ctr" eaLnBrk="0" hangingPunct="0">
              <a:lnSpc>
                <a:spcPct val="130000"/>
              </a:lnSpc>
              <a:spcBef>
                <a:spcPct val="100000"/>
              </a:spcBef>
            </a:pPr>
            <a:r>
              <a:rPr kumimoji="0" lang="zh-CN" altLang="en-US" sz="2000">
                <a:latin typeface="Arial" pitchFamily="34" charset="0"/>
                <a:ea typeface="黑体" pitchFamily="49" charset="-122"/>
              </a:rPr>
              <a:t>收款</a:t>
            </a:r>
          </a:p>
        </p:txBody>
      </p:sp>
      <p:sp>
        <p:nvSpPr>
          <p:cNvPr id="342064" name="AutoShape 48"/>
          <p:cNvSpPr>
            <a:spLocks noChangeArrowheads="1"/>
          </p:cNvSpPr>
          <p:nvPr/>
        </p:nvSpPr>
        <p:spPr bwMode="auto">
          <a:xfrm>
            <a:off x="3581400" y="5257800"/>
            <a:ext cx="381000" cy="457200"/>
          </a:xfrm>
          <a:prstGeom prst="rightArrow">
            <a:avLst>
              <a:gd name="adj1" fmla="val 50000"/>
              <a:gd name="adj2" fmla="val 25000"/>
            </a:avLst>
          </a:prstGeom>
          <a:solidFill>
            <a:srgbClr val="F5FEA0"/>
          </a:solidFill>
          <a:ln w="9525">
            <a:solidFill>
              <a:srgbClr val="99FF99"/>
            </a:solidFill>
            <a:miter lim="800000"/>
            <a:headEnd/>
            <a:tailEnd/>
          </a:ln>
          <a:effectLst>
            <a:outerShdw dist="35921" dir="2700000" algn="ctr" rotWithShape="0">
              <a:schemeClr val="bg2"/>
            </a:outerShdw>
          </a:effectLst>
        </p:spPr>
        <p:txBody>
          <a:bodyPr wrap="none" lIns="109728" rIns="0" anchor="ctr"/>
          <a:lstStyle/>
          <a:p>
            <a:endParaRPr lang="zh-CN" altLang="en-US"/>
          </a:p>
        </p:txBody>
      </p:sp>
      <p:sp>
        <p:nvSpPr>
          <p:cNvPr id="342065" name="AutoShape 49"/>
          <p:cNvSpPr>
            <a:spLocks noChangeArrowheads="1"/>
          </p:cNvSpPr>
          <p:nvPr/>
        </p:nvSpPr>
        <p:spPr bwMode="auto">
          <a:xfrm>
            <a:off x="6553200" y="5257800"/>
            <a:ext cx="381000" cy="457200"/>
          </a:xfrm>
          <a:prstGeom prst="rightArrow">
            <a:avLst>
              <a:gd name="adj1" fmla="val 50000"/>
              <a:gd name="adj2" fmla="val 25000"/>
            </a:avLst>
          </a:prstGeom>
          <a:solidFill>
            <a:srgbClr val="F5FEA0"/>
          </a:solidFill>
          <a:ln w="9525">
            <a:solidFill>
              <a:srgbClr val="99FF99"/>
            </a:solidFill>
            <a:miter lim="800000"/>
            <a:headEnd/>
            <a:tailEnd/>
          </a:ln>
          <a:effectLst>
            <a:outerShdw dist="35921" dir="2700000" algn="ctr" rotWithShape="0">
              <a:schemeClr val="bg2"/>
            </a:outerShdw>
          </a:effectLst>
        </p:spPr>
        <p:txBody>
          <a:bodyPr wrap="none" lIns="109728" rIns="0" anchor="ctr"/>
          <a:lstStyle/>
          <a:p>
            <a:endParaRPr lang="zh-CN" altLang="en-US"/>
          </a:p>
        </p:txBody>
      </p:sp>
      <p:sp>
        <p:nvSpPr>
          <p:cNvPr id="342066" name="Rectangle 50"/>
          <p:cNvSpPr>
            <a:spLocks noChangeArrowheads="1"/>
          </p:cNvSpPr>
          <p:nvPr/>
        </p:nvSpPr>
        <p:spPr bwMode="auto">
          <a:xfrm>
            <a:off x="345330" y="0"/>
            <a:ext cx="7539038" cy="725488"/>
          </a:xfrm>
          <a:prstGeom prst="rect">
            <a:avLst/>
          </a:prstGeom>
          <a:noFill/>
          <a:ln w="9525" algn="ctr">
            <a:noFill/>
            <a:miter lim="800000"/>
            <a:headEnd/>
            <a:tailEnd/>
          </a:ln>
          <a:effectLst/>
        </p:spPr>
        <p:txBody>
          <a:bodyPr anchor="ctr"/>
          <a:lstStyle/>
          <a:p>
            <a:r>
              <a:rPr lang="zh-CN" altLang="en-US" sz="2400" dirty="0" smtClean="0">
                <a:solidFill>
                  <a:srgbClr val="FF0000"/>
                </a:solidFill>
                <a:latin typeface="+mn-ea"/>
                <a:ea typeface="+mn-ea"/>
              </a:rPr>
              <a:t>关键业务应用  全程</a:t>
            </a:r>
            <a:r>
              <a:rPr kumimoji="0" lang="zh-CN" altLang="en-US" sz="2400" dirty="0" smtClean="0">
                <a:solidFill>
                  <a:srgbClr val="FF0000"/>
                </a:solidFill>
                <a:latin typeface="+mn-ea"/>
                <a:ea typeface="+mn-ea"/>
              </a:rPr>
              <a:t>信用管理</a:t>
            </a:r>
            <a:r>
              <a:rPr kumimoji="0" lang="en-US" altLang="zh-CN" sz="2400" dirty="0" smtClean="0">
                <a:solidFill>
                  <a:srgbClr val="FF0000"/>
                </a:solidFill>
                <a:latin typeface="+mn-ea"/>
                <a:ea typeface="+mn-ea"/>
              </a:rPr>
              <a:t>——</a:t>
            </a:r>
            <a:r>
              <a:rPr kumimoji="0" lang="zh-CN" altLang="en-US" sz="2400" dirty="0" smtClean="0">
                <a:solidFill>
                  <a:srgbClr val="FF0000"/>
                </a:solidFill>
                <a:latin typeface="+mn-ea"/>
                <a:ea typeface="+mn-ea"/>
              </a:rPr>
              <a:t>防范商务风险</a:t>
            </a:r>
            <a:endParaRPr kumimoji="0" lang="zh-CN" altLang="en-US" sz="2400" dirty="0">
              <a:solidFill>
                <a:srgbClr val="FF0000"/>
              </a:solidFill>
              <a:latin typeface="+mn-ea"/>
              <a:ea typeface="+mn-ea"/>
            </a:endParaRPr>
          </a:p>
        </p:txBody>
      </p:sp>
      <p:sp>
        <p:nvSpPr>
          <p:cNvPr id="342067" name="Rectangle 51"/>
          <p:cNvSpPr>
            <a:spLocks noChangeArrowheads="1"/>
          </p:cNvSpPr>
          <p:nvPr/>
        </p:nvSpPr>
        <p:spPr bwMode="auto">
          <a:xfrm>
            <a:off x="685702" y="731873"/>
            <a:ext cx="7620000" cy="1338828"/>
          </a:xfrm>
          <a:prstGeom prst="rect">
            <a:avLst/>
          </a:prstGeom>
          <a:noFill/>
          <a:ln w="28575">
            <a:noFill/>
            <a:miter lim="800000"/>
            <a:headEnd/>
            <a:tailEnd/>
          </a:ln>
          <a:effectLst/>
        </p:spPr>
        <p:txBody>
          <a:bodyPr lIns="109728" rIns="0">
            <a:spAutoFit/>
          </a:bodyPr>
          <a:lstStyle/>
          <a:p>
            <a:pPr marL="342900" indent="-342900" defTabSz="381000">
              <a:lnSpc>
                <a:spcPct val="135000"/>
              </a:lnSpc>
              <a:spcBef>
                <a:spcPct val="0"/>
              </a:spcBef>
              <a:buClr>
                <a:schemeClr val="accent2"/>
              </a:buClr>
              <a:buFont typeface="Wingdings" pitchFamily="2" charset="2"/>
              <a:buChar char="Ø"/>
            </a:pPr>
            <a:r>
              <a:rPr lang="zh-CN" altLang="en-US" sz="2000" dirty="0">
                <a:latin typeface="+mn-ea"/>
                <a:ea typeface="+mn-ea"/>
              </a:rPr>
              <a:t>  售前控制：客户资信管理</a:t>
            </a:r>
          </a:p>
          <a:p>
            <a:pPr marL="342900" indent="-342900" defTabSz="381000">
              <a:lnSpc>
                <a:spcPct val="135000"/>
              </a:lnSpc>
              <a:spcBef>
                <a:spcPct val="0"/>
              </a:spcBef>
              <a:buClr>
                <a:schemeClr val="accent2"/>
              </a:buClr>
              <a:buFont typeface="Wingdings" pitchFamily="2" charset="2"/>
              <a:buChar char="Ø"/>
            </a:pPr>
            <a:r>
              <a:rPr lang="zh-CN" altLang="en-US" sz="2000" dirty="0">
                <a:latin typeface="+mn-ea"/>
                <a:ea typeface="+mn-ea"/>
              </a:rPr>
              <a:t>  售中控制：赊销业务管理</a:t>
            </a:r>
          </a:p>
          <a:p>
            <a:pPr marL="342900" indent="-342900" defTabSz="381000">
              <a:lnSpc>
                <a:spcPct val="135000"/>
              </a:lnSpc>
              <a:spcBef>
                <a:spcPct val="0"/>
              </a:spcBef>
              <a:buClr>
                <a:schemeClr val="accent2"/>
              </a:buClr>
              <a:buFont typeface="Wingdings" pitchFamily="2" charset="2"/>
              <a:buChar char="Ø"/>
            </a:pPr>
            <a:r>
              <a:rPr lang="zh-CN" altLang="en-US" sz="2000" dirty="0">
                <a:latin typeface="+mn-ea"/>
                <a:ea typeface="+mn-ea"/>
              </a:rPr>
              <a:t>  售后控制：应收账款监控</a:t>
            </a:r>
          </a:p>
        </p:txBody>
      </p:sp>
      <p:grpSp>
        <p:nvGrpSpPr>
          <p:cNvPr id="6" name="Group 52"/>
          <p:cNvGrpSpPr>
            <a:grpSpLocks/>
          </p:cNvGrpSpPr>
          <p:nvPr/>
        </p:nvGrpSpPr>
        <p:grpSpPr bwMode="auto">
          <a:xfrm>
            <a:off x="3962400" y="2438400"/>
            <a:ext cx="2647950" cy="719138"/>
            <a:chOff x="1164" y="1467"/>
            <a:chExt cx="1236" cy="453"/>
          </a:xfrm>
        </p:grpSpPr>
        <p:sp>
          <p:nvSpPr>
            <p:cNvPr id="342069" name="Freeform 53"/>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70" name="Freeform 54"/>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71" name="Rectangle 55"/>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sp>
        <p:nvSpPr>
          <p:cNvPr id="342072" name="Text Box 56"/>
          <p:cNvSpPr txBox="1">
            <a:spLocks noChangeArrowheads="1"/>
          </p:cNvSpPr>
          <p:nvPr/>
        </p:nvSpPr>
        <p:spPr bwMode="auto">
          <a:xfrm>
            <a:off x="4114800" y="2514600"/>
            <a:ext cx="2514600" cy="488950"/>
          </a:xfrm>
          <a:prstGeom prst="rect">
            <a:avLst/>
          </a:prstGeom>
          <a:noFill/>
          <a:ln w="28575">
            <a:noFill/>
            <a:miter lim="800000"/>
            <a:headEnd/>
            <a:tailEnd/>
          </a:ln>
          <a:effectLst/>
        </p:spPr>
        <p:txBody>
          <a:bodyPr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信用额度/信用期限</a:t>
            </a:r>
          </a:p>
        </p:txBody>
      </p:sp>
      <p:grpSp>
        <p:nvGrpSpPr>
          <p:cNvPr id="7" name="Group 57"/>
          <p:cNvGrpSpPr>
            <a:grpSpLocks/>
          </p:cNvGrpSpPr>
          <p:nvPr/>
        </p:nvGrpSpPr>
        <p:grpSpPr bwMode="auto">
          <a:xfrm>
            <a:off x="1524000" y="3657600"/>
            <a:ext cx="1962150" cy="719138"/>
            <a:chOff x="1164" y="1467"/>
            <a:chExt cx="1236" cy="453"/>
          </a:xfrm>
        </p:grpSpPr>
        <p:sp>
          <p:nvSpPr>
            <p:cNvPr id="342074" name="Freeform 58"/>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75" name="Freeform 59"/>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76" name="Rectangle 60"/>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sp>
        <p:nvSpPr>
          <p:cNvPr id="342077" name="Text Box 61"/>
          <p:cNvSpPr txBox="1">
            <a:spLocks noChangeArrowheads="1"/>
          </p:cNvSpPr>
          <p:nvPr/>
        </p:nvSpPr>
        <p:spPr bwMode="auto">
          <a:xfrm>
            <a:off x="1600278" y="3778228"/>
            <a:ext cx="1752554" cy="488950"/>
          </a:xfrm>
          <a:prstGeom prst="rect">
            <a:avLst/>
          </a:prstGeom>
          <a:noFill/>
          <a:ln w="28575">
            <a:noFill/>
            <a:miter lim="800000"/>
            <a:headEnd/>
            <a:tailEnd/>
          </a:ln>
          <a:effectLst/>
        </p:spPr>
        <p:txBody>
          <a:bodyPr wrap="square" lIns="109728" rIns="0">
            <a:spAutoFit/>
          </a:bodyPr>
          <a:lstStyle/>
          <a:p>
            <a:pPr algn="ctr" eaLnBrk="0" hangingPunct="0">
              <a:lnSpc>
                <a:spcPct val="130000"/>
              </a:lnSpc>
              <a:spcBef>
                <a:spcPct val="100000"/>
              </a:spcBef>
            </a:pPr>
            <a:r>
              <a:rPr kumimoji="0" lang="zh-CN" altLang="en-US" sz="2000" dirty="0">
                <a:latin typeface="Arial" pitchFamily="34" charset="0"/>
                <a:ea typeface="黑体" pitchFamily="49" charset="-122"/>
              </a:rPr>
              <a:t>信用检查</a:t>
            </a:r>
          </a:p>
        </p:txBody>
      </p:sp>
      <p:grpSp>
        <p:nvGrpSpPr>
          <p:cNvPr id="8" name="Group 62"/>
          <p:cNvGrpSpPr>
            <a:grpSpLocks/>
          </p:cNvGrpSpPr>
          <p:nvPr/>
        </p:nvGrpSpPr>
        <p:grpSpPr bwMode="auto">
          <a:xfrm>
            <a:off x="3962400" y="3700463"/>
            <a:ext cx="2647950" cy="719137"/>
            <a:chOff x="1164" y="1467"/>
            <a:chExt cx="1236" cy="453"/>
          </a:xfrm>
        </p:grpSpPr>
        <p:sp>
          <p:nvSpPr>
            <p:cNvPr id="342079" name="Freeform 63"/>
            <p:cNvSpPr>
              <a:spLocks/>
            </p:cNvSpPr>
            <p:nvPr/>
          </p:nvSpPr>
          <p:spPr bwMode="auto">
            <a:xfrm>
              <a:off x="1176" y="1467"/>
              <a:ext cx="1224" cy="453"/>
            </a:xfrm>
            <a:custGeom>
              <a:avLst/>
              <a:gdLst/>
              <a:ahLst/>
              <a:cxnLst>
                <a:cxn ang="0">
                  <a:pos x="2263" y="136"/>
                </a:cxn>
                <a:cxn ang="0">
                  <a:pos x="2446" y="0"/>
                </a:cxn>
                <a:cxn ang="0">
                  <a:pos x="0" y="0"/>
                </a:cxn>
                <a:cxn ang="0">
                  <a:pos x="0" y="906"/>
                </a:cxn>
                <a:cxn ang="0">
                  <a:pos x="183" y="770"/>
                </a:cxn>
                <a:cxn ang="0">
                  <a:pos x="183" y="136"/>
                </a:cxn>
                <a:cxn ang="0">
                  <a:pos x="2263" y="136"/>
                </a:cxn>
              </a:cxnLst>
              <a:rect l="0" t="0" r="r" b="b"/>
              <a:pathLst>
                <a:path w="2446" h="906">
                  <a:moveTo>
                    <a:pt x="2263" y="136"/>
                  </a:moveTo>
                  <a:lnTo>
                    <a:pt x="2446" y="0"/>
                  </a:lnTo>
                  <a:lnTo>
                    <a:pt x="0" y="0"/>
                  </a:lnTo>
                  <a:lnTo>
                    <a:pt x="0" y="906"/>
                  </a:lnTo>
                  <a:lnTo>
                    <a:pt x="183" y="770"/>
                  </a:lnTo>
                  <a:lnTo>
                    <a:pt x="183" y="136"/>
                  </a:lnTo>
                  <a:lnTo>
                    <a:pt x="2263" y="136"/>
                  </a:lnTo>
                  <a:close/>
                </a:path>
              </a:pathLst>
            </a:custGeom>
            <a:solidFill>
              <a:srgbClr val="CCFFFF"/>
            </a:solidFill>
            <a:ln w="9525">
              <a:noFill/>
              <a:round/>
              <a:headEnd/>
              <a:tailEnd/>
            </a:ln>
          </p:spPr>
          <p:txBody>
            <a:bodyPr/>
            <a:lstStyle/>
            <a:p>
              <a:endParaRPr lang="zh-CN" altLang="en-US"/>
            </a:p>
          </p:txBody>
        </p:sp>
        <p:sp>
          <p:nvSpPr>
            <p:cNvPr id="342080" name="Freeform 64"/>
            <p:cNvSpPr>
              <a:spLocks/>
            </p:cNvSpPr>
            <p:nvPr/>
          </p:nvSpPr>
          <p:spPr bwMode="auto">
            <a:xfrm>
              <a:off x="1164" y="1467"/>
              <a:ext cx="1224" cy="453"/>
            </a:xfrm>
            <a:custGeom>
              <a:avLst/>
              <a:gdLst/>
              <a:ahLst/>
              <a:cxnLst>
                <a:cxn ang="0">
                  <a:pos x="0" y="906"/>
                </a:cxn>
                <a:cxn ang="0">
                  <a:pos x="2446" y="906"/>
                </a:cxn>
                <a:cxn ang="0">
                  <a:pos x="2446" y="0"/>
                </a:cxn>
                <a:cxn ang="0">
                  <a:pos x="2263" y="136"/>
                </a:cxn>
                <a:cxn ang="0">
                  <a:pos x="2263" y="770"/>
                </a:cxn>
                <a:cxn ang="0">
                  <a:pos x="183" y="770"/>
                </a:cxn>
                <a:cxn ang="0">
                  <a:pos x="0" y="906"/>
                </a:cxn>
              </a:cxnLst>
              <a:rect l="0" t="0" r="r" b="b"/>
              <a:pathLst>
                <a:path w="2446" h="906">
                  <a:moveTo>
                    <a:pt x="0" y="906"/>
                  </a:moveTo>
                  <a:lnTo>
                    <a:pt x="2446" y="906"/>
                  </a:lnTo>
                  <a:lnTo>
                    <a:pt x="2446" y="0"/>
                  </a:lnTo>
                  <a:lnTo>
                    <a:pt x="2263" y="136"/>
                  </a:lnTo>
                  <a:lnTo>
                    <a:pt x="2263" y="770"/>
                  </a:lnTo>
                  <a:lnTo>
                    <a:pt x="183" y="770"/>
                  </a:lnTo>
                  <a:lnTo>
                    <a:pt x="0" y="906"/>
                  </a:lnTo>
                  <a:close/>
                </a:path>
              </a:pathLst>
            </a:custGeom>
            <a:solidFill>
              <a:srgbClr val="66CCFF"/>
            </a:solidFill>
            <a:ln w="9525">
              <a:noFill/>
              <a:round/>
              <a:headEnd/>
              <a:tailEnd/>
            </a:ln>
          </p:spPr>
          <p:txBody>
            <a:bodyPr/>
            <a:lstStyle/>
            <a:p>
              <a:endParaRPr lang="zh-CN" altLang="en-US"/>
            </a:p>
          </p:txBody>
        </p:sp>
        <p:sp>
          <p:nvSpPr>
            <p:cNvPr id="342081" name="Rectangle 65"/>
            <p:cNvSpPr>
              <a:spLocks noChangeArrowheads="1"/>
            </p:cNvSpPr>
            <p:nvPr/>
          </p:nvSpPr>
          <p:spPr bwMode="auto">
            <a:xfrm>
              <a:off x="1256" y="1531"/>
              <a:ext cx="1040" cy="317"/>
            </a:xfrm>
            <a:prstGeom prst="rect">
              <a:avLst/>
            </a:prstGeom>
            <a:solidFill>
              <a:srgbClr val="C9EAFF"/>
            </a:solidFill>
            <a:ln w="9525">
              <a:noFill/>
              <a:miter lim="800000"/>
              <a:headEnd/>
              <a:tailEnd/>
            </a:ln>
          </p:spPr>
          <p:txBody>
            <a:bodyPr/>
            <a:lstStyle/>
            <a:p>
              <a:endParaRPr lang="zh-CN" altLang="en-US"/>
            </a:p>
          </p:txBody>
        </p:sp>
      </p:grpSp>
      <p:sp>
        <p:nvSpPr>
          <p:cNvPr id="342082" name="Text Box 66"/>
          <p:cNvSpPr txBox="1">
            <a:spLocks noChangeArrowheads="1"/>
          </p:cNvSpPr>
          <p:nvPr/>
        </p:nvSpPr>
        <p:spPr bwMode="auto">
          <a:xfrm>
            <a:off x="3886200" y="3854426"/>
            <a:ext cx="2667000" cy="488950"/>
          </a:xfrm>
          <a:prstGeom prst="rect">
            <a:avLst/>
          </a:prstGeom>
          <a:noFill/>
          <a:ln w="28575">
            <a:noFill/>
            <a:miter lim="800000"/>
            <a:headEnd/>
            <a:tailEnd/>
          </a:ln>
          <a:effectLst/>
        </p:spPr>
        <p:txBody>
          <a:bodyPr lIns="109728" rIns="0">
            <a:spAutoFit/>
          </a:bodyPr>
          <a:lstStyle/>
          <a:p>
            <a:pPr algn="ctr" eaLnBrk="0" hangingPunct="0">
              <a:lnSpc>
                <a:spcPct val="130000"/>
              </a:lnSpc>
              <a:spcBef>
                <a:spcPct val="100000"/>
              </a:spcBef>
            </a:pPr>
            <a:r>
              <a:rPr kumimoji="0" lang="zh-CN" altLang="en-US" sz="2000" dirty="0">
                <a:latin typeface="Arial" pitchFamily="34" charset="0"/>
                <a:ea typeface="黑体" pitchFamily="49" charset="-122"/>
              </a:rPr>
              <a:t>信用审核</a:t>
            </a: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1026"/>
          <p:cNvSpPr txBox="1">
            <a:spLocks noChangeArrowheads="1"/>
          </p:cNvSpPr>
          <p:nvPr/>
        </p:nvSpPr>
        <p:spPr bwMode="auto">
          <a:xfrm>
            <a:off x="280095" y="116632"/>
            <a:ext cx="6349251" cy="569240"/>
          </a:xfrm>
          <a:prstGeom prst="rect">
            <a:avLst/>
          </a:prstGeom>
          <a:noFill/>
          <a:ln w="9525" algn="ctr">
            <a:noFill/>
            <a:miter lim="800000"/>
            <a:headEnd/>
            <a:tailEnd/>
          </a:ln>
          <a:effectLst/>
        </p:spPr>
        <p:txBody>
          <a:bodyPr anchor="ctr"/>
          <a:lstStyle/>
          <a:p>
            <a:r>
              <a:rPr lang="zh-CN" altLang="en-US" sz="2400" dirty="0" smtClean="0">
                <a:solidFill>
                  <a:srgbClr val="FF0000"/>
                </a:solidFill>
                <a:latin typeface="+mn-ea"/>
                <a:ea typeface="+mn-ea"/>
              </a:rPr>
              <a:t>关键业务应用  灵活</a:t>
            </a:r>
            <a:r>
              <a:rPr kumimoji="0" lang="zh-CN" altLang="en-US" sz="2400" dirty="0" smtClean="0">
                <a:solidFill>
                  <a:srgbClr val="FF0000"/>
                </a:solidFill>
                <a:latin typeface="+mn-ea"/>
                <a:ea typeface="+mn-ea"/>
              </a:rPr>
              <a:t>价格</a:t>
            </a:r>
            <a:r>
              <a:rPr kumimoji="0" lang="zh-CN" altLang="en-US" sz="2400" dirty="0">
                <a:solidFill>
                  <a:srgbClr val="FF0000"/>
                </a:solidFill>
                <a:latin typeface="+mn-ea"/>
                <a:ea typeface="+mn-ea"/>
              </a:rPr>
              <a:t>管理体系</a:t>
            </a:r>
          </a:p>
        </p:txBody>
      </p:sp>
      <p:sp>
        <p:nvSpPr>
          <p:cNvPr id="329731" name="Line 1027"/>
          <p:cNvSpPr>
            <a:spLocks noChangeShapeType="1"/>
          </p:cNvSpPr>
          <p:nvPr/>
        </p:nvSpPr>
        <p:spPr bwMode="auto">
          <a:xfrm>
            <a:off x="2286000" y="4267200"/>
            <a:ext cx="4343400" cy="0"/>
          </a:xfrm>
          <a:prstGeom prst="line">
            <a:avLst/>
          </a:prstGeom>
          <a:noFill/>
          <a:ln w="28575">
            <a:solidFill>
              <a:srgbClr val="3333FF"/>
            </a:solidFill>
            <a:round/>
            <a:headEnd/>
            <a:tailEnd type="triangle" w="med" len="med"/>
          </a:ln>
          <a:effectLst>
            <a:outerShdw dist="35921" dir="2700000" algn="ctr" rotWithShape="0">
              <a:schemeClr val="bg2"/>
            </a:outerShdw>
          </a:effectLst>
        </p:spPr>
        <p:txBody>
          <a:bodyPr lIns="109728" rIns="0"/>
          <a:lstStyle/>
          <a:p>
            <a:endParaRPr lang="zh-CN" altLang="en-US"/>
          </a:p>
        </p:txBody>
      </p:sp>
      <p:sp>
        <p:nvSpPr>
          <p:cNvPr id="329732" name="Line 1028"/>
          <p:cNvSpPr>
            <a:spLocks noChangeShapeType="1"/>
          </p:cNvSpPr>
          <p:nvPr/>
        </p:nvSpPr>
        <p:spPr bwMode="auto">
          <a:xfrm flipV="1">
            <a:off x="2286000" y="1295400"/>
            <a:ext cx="0" cy="2971800"/>
          </a:xfrm>
          <a:prstGeom prst="line">
            <a:avLst/>
          </a:prstGeom>
          <a:noFill/>
          <a:ln w="28575">
            <a:solidFill>
              <a:srgbClr val="3333FF"/>
            </a:solidFill>
            <a:round/>
            <a:headEnd/>
            <a:tailEnd type="triangle" w="med" len="med"/>
          </a:ln>
          <a:effectLst>
            <a:outerShdw dist="35921" dir="2700000" algn="ctr" rotWithShape="0">
              <a:schemeClr val="bg2"/>
            </a:outerShdw>
          </a:effectLst>
        </p:spPr>
        <p:txBody>
          <a:bodyPr lIns="109728" rIns="0"/>
          <a:lstStyle/>
          <a:p>
            <a:endParaRPr lang="zh-CN" altLang="en-US"/>
          </a:p>
        </p:txBody>
      </p:sp>
      <p:sp>
        <p:nvSpPr>
          <p:cNvPr id="329733" name="Line 1029"/>
          <p:cNvSpPr>
            <a:spLocks noChangeShapeType="1"/>
          </p:cNvSpPr>
          <p:nvPr/>
        </p:nvSpPr>
        <p:spPr bwMode="auto">
          <a:xfrm flipH="1">
            <a:off x="609600" y="4267200"/>
            <a:ext cx="1676400" cy="1676400"/>
          </a:xfrm>
          <a:prstGeom prst="line">
            <a:avLst/>
          </a:prstGeom>
          <a:noFill/>
          <a:ln w="28575">
            <a:solidFill>
              <a:srgbClr val="3333FF"/>
            </a:solidFill>
            <a:round/>
            <a:headEnd/>
            <a:tailEnd type="triangle" w="med" len="med"/>
          </a:ln>
          <a:effectLst>
            <a:outerShdw dist="35921" dir="2700000" algn="ctr" rotWithShape="0">
              <a:schemeClr val="bg2"/>
            </a:outerShdw>
          </a:effectLst>
        </p:spPr>
        <p:txBody>
          <a:bodyPr lIns="109728" rIns="0"/>
          <a:lstStyle/>
          <a:p>
            <a:endParaRPr lang="zh-CN" altLang="en-US"/>
          </a:p>
        </p:txBody>
      </p:sp>
      <p:sp>
        <p:nvSpPr>
          <p:cNvPr id="329734" name="Text Box 1030"/>
          <p:cNvSpPr txBox="1">
            <a:spLocks noChangeArrowheads="1"/>
          </p:cNvSpPr>
          <p:nvPr/>
        </p:nvSpPr>
        <p:spPr bwMode="auto">
          <a:xfrm>
            <a:off x="6553200" y="4070350"/>
            <a:ext cx="2100263"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渠道维度</a:t>
            </a:r>
            <a:r>
              <a:rPr kumimoji="0" lang="zh-CN" altLang="en-US" sz="2000">
                <a:latin typeface="Arial Black" pitchFamily="34" charset="0"/>
                <a:ea typeface="黑体" pitchFamily="49" charset="-122"/>
              </a:rPr>
              <a:t>(</a:t>
            </a:r>
            <a:r>
              <a:rPr kumimoji="0" lang="en-US" altLang="zh-CN" sz="2000">
                <a:latin typeface="Arial Black" pitchFamily="34" charset="0"/>
                <a:ea typeface="黑体" pitchFamily="49" charset="-122"/>
              </a:rPr>
              <a:t>Place)</a:t>
            </a:r>
          </a:p>
        </p:txBody>
      </p:sp>
      <p:sp>
        <p:nvSpPr>
          <p:cNvPr id="329735" name="Line 1031"/>
          <p:cNvSpPr>
            <a:spLocks noChangeShapeType="1"/>
          </p:cNvSpPr>
          <p:nvPr/>
        </p:nvSpPr>
        <p:spPr bwMode="auto">
          <a:xfrm>
            <a:off x="3505200" y="4191000"/>
            <a:ext cx="0" cy="762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36" name="Line 1032"/>
          <p:cNvSpPr>
            <a:spLocks noChangeShapeType="1"/>
          </p:cNvSpPr>
          <p:nvPr/>
        </p:nvSpPr>
        <p:spPr bwMode="auto">
          <a:xfrm>
            <a:off x="4572000" y="4191000"/>
            <a:ext cx="0" cy="762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37" name="Line 1033"/>
          <p:cNvSpPr>
            <a:spLocks noChangeShapeType="1"/>
          </p:cNvSpPr>
          <p:nvPr/>
        </p:nvSpPr>
        <p:spPr bwMode="auto">
          <a:xfrm>
            <a:off x="5715000" y="4191000"/>
            <a:ext cx="0" cy="762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38" name="Rectangle 1034"/>
          <p:cNvSpPr>
            <a:spLocks noChangeArrowheads="1"/>
          </p:cNvSpPr>
          <p:nvPr/>
        </p:nvSpPr>
        <p:spPr bwMode="auto">
          <a:xfrm>
            <a:off x="2667000" y="4267200"/>
            <a:ext cx="1371600" cy="488950"/>
          </a:xfrm>
          <a:prstGeom prst="rect">
            <a:avLst/>
          </a:prstGeom>
          <a:noFill/>
          <a:ln w="28575">
            <a:noFill/>
            <a:miter lim="800000"/>
            <a:headEnd/>
            <a:tailEnd/>
          </a:ln>
          <a:effectLst/>
        </p:spPr>
        <p:txBody>
          <a:bodyPr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批发商</a:t>
            </a:r>
          </a:p>
        </p:txBody>
      </p:sp>
      <p:sp>
        <p:nvSpPr>
          <p:cNvPr id="329739" name="Rectangle 1035"/>
          <p:cNvSpPr>
            <a:spLocks noChangeArrowheads="1"/>
          </p:cNvSpPr>
          <p:nvPr/>
        </p:nvSpPr>
        <p:spPr bwMode="auto">
          <a:xfrm>
            <a:off x="5029200" y="4267200"/>
            <a:ext cx="1295400" cy="488950"/>
          </a:xfrm>
          <a:prstGeom prst="rect">
            <a:avLst/>
          </a:prstGeom>
          <a:noFill/>
          <a:ln w="28575">
            <a:noFill/>
            <a:miter lim="800000"/>
            <a:headEnd/>
            <a:tailEnd/>
          </a:ln>
          <a:effectLst/>
        </p:spPr>
        <p:txBody>
          <a:bodyPr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零售商</a:t>
            </a:r>
          </a:p>
        </p:txBody>
      </p:sp>
      <p:sp>
        <p:nvSpPr>
          <p:cNvPr id="329740" name="Rectangle 1036"/>
          <p:cNvSpPr>
            <a:spLocks noChangeArrowheads="1"/>
          </p:cNvSpPr>
          <p:nvPr/>
        </p:nvSpPr>
        <p:spPr bwMode="auto">
          <a:xfrm>
            <a:off x="3962400" y="4267200"/>
            <a:ext cx="990600" cy="488950"/>
          </a:xfrm>
          <a:prstGeom prst="rect">
            <a:avLst/>
          </a:prstGeom>
          <a:noFill/>
          <a:ln w="28575">
            <a:noFill/>
            <a:miter lim="800000"/>
            <a:headEnd/>
            <a:tailEnd/>
          </a:ln>
          <a:effectLst/>
        </p:spPr>
        <p:txBody>
          <a:bodyPr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中间商</a:t>
            </a:r>
          </a:p>
        </p:txBody>
      </p:sp>
      <p:sp>
        <p:nvSpPr>
          <p:cNvPr id="329741" name="Text Box 1037"/>
          <p:cNvSpPr txBox="1">
            <a:spLocks noChangeArrowheads="1"/>
          </p:cNvSpPr>
          <p:nvPr/>
        </p:nvSpPr>
        <p:spPr bwMode="auto">
          <a:xfrm>
            <a:off x="1524000" y="838200"/>
            <a:ext cx="112553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时间维度</a:t>
            </a:r>
          </a:p>
        </p:txBody>
      </p:sp>
      <p:sp>
        <p:nvSpPr>
          <p:cNvPr id="329742" name="Line 1038"/>
          <p:cNvSpPr>
            <a:spLocks noChangeShapeType="1"/>
          </p:cNvSpPr>
          <p:nvPr/>
        </p:nvSpPr>
        <p:spPr bwMode="auto">
          <a:xfrm>
            <a:off x="2286000" y="2819400"/>
            <a:ext cx="76200" cy="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43" name="Line 1039"/>
          <p:cNvSpPr>
            <a:spLocks noChangeShapeType="1"/>
          </p:cNvSpPr>
          <p:nvPr/>
        </p:nvSpPr>
        <p:spPr bwMode="auto">
          <a:xfrm>
            <a:off x="2286000" y="2286000"/>
            <a:ext cx="76200" cy="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44" name="Text Box 1040"/>
          <p:cNvSpPr txBox="1">
            <a:spLocks noChangeArrowheads="1"/>
          </p:cNvSpPr>
          <p:nvPr/>
        </p:nvSpPr>
        <p:spPr bwMode="auto">
          <a:xfrm>
            <a:off x="2286000" y="2514600"/>
            <a:ext cx="163353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最新成本加成</a:t>
            </a:r>
          </a:p>
        </p:txBody>
      </p:sp>
      <p:sp>
        <p:nvSpPr>
          <p:cNvPr id="329745" name="Text Box 1041"/>
          <p:cNvSpPr txBox="1">
            <a:spLocks noChangeArrowheads="1"/>
          </p:cNvSpPr>
          <p:nvPr/>
        </p:nvSpPr>
        <p:spPr bwMode="auto">
          <a:xfrm>
            <a:off x="2286000" y="1905000"/>
            <a:ext cx="1747838" cy="488950"/>
          </a:xfrm>
          <a:prstGeom prst="rect">
            <a:avLst/>
          </a:prstGeom>
          <a:noFill/>
          <a:ln w="28575">
            <a:noFill/>
            <a:miter lim="800000"/>
            <a:headEnd/>
            <a:tailEnd/>
          </a:ln>
          <a:effectLst/>
        </p:spPr>
        <p:txBody>
          <a:bodyPr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最新售价</a:t>
            </a:r>
          </a:p>
        </p:txBody>
      </p:sp>
      <p:sp>
        <p:nvSpPr>
          <p:cNvPr id="329746" name="Text Box 1042"/>
          <p:cNvSpPr txBox="1">
            <a:spLocks noChangeArrowheads="1"/>
          </p:cNvSpPr>
          <p:nvPr/>
        </p:nvSpPr>
        <p:spPr bwMode="auto">
          <a:xfrm>
            <a:off x="457200" y="5791200"/>
            <a:ext cx="112553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对象维度</a:t>
            </a:r>
          </a:p>
        </p:txBody>
      </p:sp>
      <p:sp>
        <p:nvSpPr>
          <p:cNvPr id="329747" name="Text Box 1043"/>
          <p:cNvSpPr txBox="1">
            <a:spLocks noChangeArrowheads="1"/>
          </p:cNvSpPr>
          <p:nvPr/>
        </p:nvSpPr>
        <p:spPr bwMode="auto">
          <a:xfrm>
            <a:off x="1066800" y="5181600"/>
            <a:ext cx="787400"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产品</a:t>
            </a:r>
            <a:r>
              <a:rPr kumimoji="0" lang="en-US" altLang="zh-CN" sz="2000">
                <a:latin typeface="Arial" pitchFamily="34" charset="0"/>
                <a:ea typeface="黑体" pitchFamily="49" charset="-122"/>
              </a:rPr>
              <a:t>A</a:t>
            </a:r>
          </a:p>
        </p:txBody>
      </p:sp>
      <p:sp>
        <p:nvSpPr>
          <p:cNvPr id="329748" name="Line 1044"/>
          <p:cNvSpPr>
            <a:spLocks noChangeShapeType="1"/>
          </p:cNvSpPr>
          <p:nvPr/>
        </p:nvSpPr>
        <p:spPr bwMode="auto">
          <a:xfrm>
            <a:off x="1066800" y="5410200"/>
            <a:ext cx="76200" cy="762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49" name="Line 1045"/>
          <p:cNvSpPr>
            <a:spLocks noChangeShapeType="1"/>
          </p:cNvSpPr>
          <p:nvPr/>
        </p:nvSpPr>
        <p:spPr bwMode="auto">
          <a:xfrm>
            <a:off x="1447800" y="5029200"/>
            <a:ext cx="76200" cy="762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50" name="Line 1046"/>
          <p:cNvSpPr>
            <a:spLocks noChangeShapeType="1"/>
          </p:cNvSpPr>
          <p:nvPr/>
        </p:nvSpPr>
        <p:spPr bwMode="auto">
          <a:xfrm>
            <a:off x="1828800" y="4648200"/>
            <a:ext cx="76200" cy="7620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51" name="Line 1047"/>
          <p:cNvSpPr>
            <a:spLocks noChangeShapeType="1"/>
          </p:cNvSpPr>
          <p:nvPr/>
        </p:nvSpPr>
        <p:spPr bwMode="auto">
          <a:xfrm>
            <a:off x="1524000" y="5105400"/>
            <a:ext cx="3581400" cy="0"/>
          </a:xfrm>
          <a:prstGeom prst="line">
            <a:avLst/>
          </a:prstGeom>
          <a:noFill/>
          <a:ln w="9525">
            <a:solidFill>
              <a:srgbClr val="3333FF"/>
            </a:solidFill>
            <a:prstDash val="sysDot"/>
            <a:round/>
            <a:headEnd/>
            <a:tailEnd/>
          </a:ln>
          <a:effectLst>
            <a:outerShdw dist="35921" dir="2700000" algn="ctr" rotWithShape="0">
              <a:schemeClr val="bg2"/>
            </a:outerShdw>
          </a:effectLst>
        </p:spPr>
        <p:txBody>
          <a:bodyPr lIns="109728" rIns="0"/>
          <a:lstStyle/>
          <a:p>
            <a:endParaRPr lang="zh-CN" altLang="en-US"/>
          </a:p>
        </p:txBody>
      </p:sp>
      <p:sp>
        <p:nvSpPr>
          <p:cNvPr id="329752" name="Line 1048"/>
          <p:cNvSpPr>
            <a:spLocks noChangeShapeType="1"/>
          </p:cNvSpPr>
          <p:nvPr/>
        </p:nvSpPr>
        <p:spPr bwMode="auto">
          <a:xfrm flipH="1">
            <a:off x="5105400" y="4267200"/>
            <a:ext cx="533400" cy="838200"/>
          </a:xfrm>
          <a:prstGeom prst="line">
            <a:avLst/>
          </a:prstGeom>
          <a:noFill/>
          <a:ln w="28575">
            <a:solidFill>
              <a:srgbClr val="3333FF"/>
            </a:solidFill>
            <a:prstDash val="sysDot"/>
            <a:round/>
            <a:headEnd/>
            <a:tailEnd/>
          </a:ln>
          <a:effectLst>
            <a:outerShdw dist="35921" dir="2700000" algn="ctr" rotWithShape="0">
              <a:schemeClr val="bg2"/>
            </a:outerShdw>
          </a:effectLst>
        </p:spPr>
        <p:txBody>
          <a:bodyPr lIns="109728" rIns="0"/>
          <a:lstStyle/>
          <a:p>
            <a:endParaRPr lang="zh-CN" altLang="en-US"/>
          </a:p>
        </p:txBody>
      </p:sp>
      <p:sp>
        <p:nvSpPr>
          <p:cNvPr id="329753" name="Line 1049"/>
          <p:cNvSpPr>
            <a:spLocks noChangeShapeType="1"/>
          </p:cNvSpPr>
          <p:nvPr/>
        </p:nvSpPr>
        <p:spPr bwMode="auto">
          <a:xfrm flipV="1">
            <a:off x="5105400" y="3733800"/>
            <a:ext cx="0" cy="1371600"/>
          </a:xfrm>
          <a:prstGeom prst="line">
            <a:avLst/>
          </a:prstGeom>
          <a:noFill/>
          <a:ln w="9525">
            <a:solidFill>
              <a:srgbClr val="3333FF"/>
            </a:solidFill>
            <a:prstDash val="sysDot"/>
            <a:round/>
            <a:headEnd/>
            <a:tailEnd/>
          </a:ln>
          <a:effectLst>
            <a:outerShdw dist="35921" dir="2700000" algn="ctr" rotWithShape="0">
              <a:schemeClr val="bg2"/>
            </a:outerShdw>
          </a:effectLst>
        </p:spPr>
        <p:txBody>
          <a:bodyPr lIns="109728" rIns="0"/>
          <a:lstStyle/>
          <a:p>
            <a:endParaRPr lang="zh-CN" altLang="en-US"/>
          </a:p>
        </p:txBody>
      </p:sp>
      <p:sp>
        <p:nvSpPr>
          <p:cNvPr id="329754" name="Text Box 1050"/>
          <p:cNvSpPr txBox="1">
            <a:spLocks noChangeArrowheads="1"/>
          </p:cNvSpPr>
          <p:nvPr/>
        </p:nvSpPr>
        <p:spPr bwMode="auto">
          <a:xfrm>
            <a:off x="1447800" y="4724400"/>
            <a:ext cx="787400"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产品</a:t>
            </a:r>
            <a:r>
              <a:rPr kumimoji="0" lang="en-US" altLang="zh-CN" sz="2000">
                <a:latin typeface="Arial" pitchFamily="34" charset="0"/>
                <a:ea typeface="黑体" pitchFamily="49" charset="-122"/>
              </a:rPr>
              <a:t>B</a:t>
            </a:r>
          </a:p>
        </p:txBody>
      </p:sp>
      <p:sp>
        <p:nvSpPr>
          <p:cNvPr id="329755" name="Text Box 1051"/>
          <p:cNvSpPr txBox="1">
            <a:spLocks noChangeArrowheads="1"/>
          </p:cNvSpPr>
          <p:nvPr/>
        </p:nvSpPr>
        <p:spPr bwMode="auto">
          <a:xfrm>
            <a:off x="1828800" y="4343400"/>
            <a:ext cx="80168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latin typeface="Arial" pitchFamily="34" charset="0"/>
                <a:ea typeface="黑体" pitchFamily="49" charset="-122"/>
              </a:rPr>
              <a:t>产品</a:t>
            </a:r>
            <a:r>
              <a:rPr kumimoji="0" lang="en-US" altLang="zh-CN" sz="2000">
                <a:latin typeface="Arial" pitchFamily="34" charset="0"/>
                <a:ea typeface="黑体" pitchFamily="49" charset="-122"/>
              </a:rPr>
              <a:t>C</a:t>
            </a:r>
          </a:p>
        </p:txBody>
      </p:sp>
      <p:sp>
        <p:nvSpPr>
          <p:cNvPr id="329756" name="Line 1052"/>
          <p:cNvSpPr>
            <a:spLocks noChangeShapeType="1"/>
          </p:cNvSpPr>
          <p:nvPr/>
        </p:nvSpPr>
        <p:spPr bwMode="auto">
          <a:xfrm>
            <a:off x="2286000" y="3886200"/>
            <a:ext cx="4114800" cy="0"/>
          </a:xfrm>
          <a:prstGeom prst="line">
            <a:avLst/>
          </a:prstGeom>
          <a:noFill/>
          <a:ln w="28575">
            <a:solidFill>
              <a:srgbClr val="FF0000"/>
            </a:solidFill>
            <a:round/>
            <a:headEnd/>
            <a:tailEnd/>
          </a:ln>
          <a:effectLst>
            <a:outerShdw dist="35921" dir="2700000" algn="ctr" rotWithShape="0">
              <a:schemeClr val="bg2"/>
            </a:outerShdw>
          </a:effectLst>
        </p:spPr>
        <p:txBody>
          <a:bodyPr lIns="109728" rIns="0"/>
          <a:lstStyle/>
          <a:p>
            <a:endParaRPr lang="zh-CN" altLang="en-US"/>
          </a:p>
        </p:txBody>
      </p:sp>
      <p:sp>
        <p:nvSpPr>
          <p:cNvPr id="329757" name="Text Box 1053"/>
          <p:cNvSpPr txBox="1">
            <a:spLocks noChangeArrowheads="1"/>
          </p:cNvSpPr>
          <p:nvPr/>
        </p:nvSpPr>
        <p:spPr bwMode="auto">
          <a:xfrm>
            <a:off x="2286000" y="3429000"/>
            <a:ext cx="1633538"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zh-CN" altLang="en-US" sz="2000">
                <a:solidFill>
                  <a:srgbClr val="FF0000"/>
                </a:solidFill>
                <a:latin typeface="Arial" pitchFamily="34" charset="0"/>
                <a:ea typeface="黑体" pitchFamily="49" charset="-122"/>
              </a:rPr>
              <a:t>最低价格控制</a:t>
            </a:r>
          </a:p>
        </p:txBody>
      </p:sp>
      <p:sp>
        <p:nvSpPr>
          <p:cNvPr id="329758" name="Line 1054"/>
          <p:cNvSpPr>
            <a:spLocks noChangeShapeType="1"/>
          </p:cNvSpPr>
          <p:nvPr/>
        </p:nvSpPr>
        <p:spPr bwMode="auto">
          <a:xfrm>
            <a:off x="2209800" y="3886200"/>
            <a:ext cx="76200" cy="0"/>
          </a:xfrm>
          <a:prstGeom prst="line">
            <a:avLst/>
          </a:prstGeom>
          <a:noFill/>
          <a:ln w="28575">
            <a:solidFill>
              <a:schemeClr val="tx2"/>
            </a:solidFill>
            <a:round/>
            <a:headEnd/>
            <a:tailEnd/>
          </a:ln>
          <a:effectLst>
            <a:outerShdw dist="35921" dir="2700000" algn="ctr" rotWithShape="0">
              <a:schemeClr val="bg2"/>
            </a:outerShdw>
          </a:effectLst>
        </p:spPr>
        <p:txBody>
          <a:bodyPr lIns="109728" rIns="0"/>
          <a:lstStyle/>
          <a:p>
            <a:endParaRPr lang="zh-CN" altLang="en-US"/>
          </a:p>
        </p:txBody>
      </p:sp>
      <p:sp>
        <p:nvSpPr>
          <p:cNvPr id="329759" name="Text Box 1055"/>
          <p:cNvSpPr txBox="1">
            <a:spLocks noChangeArrowheads="1"/>
          </p:cNvSpPr>
          <p:nvPr/>
        </p:nvSpPr>
        <p:spPr bwMode="auto">
          <a:xfrm>
            <a:off x="5410200" y="3276600"/>
            <a:ext cx="830263" cy="488950"/>
          </a:xfrm>
          <a:prstGeom prst="rect">
            <a:avLst/>
          </a:prstGeom>
          <a:noFill/>
          <a:ln w="28575">
            <a:noFill/>
            <a:miter lim="800000"/>
            <a:headEnd/>
            <a:tailEnd/>
          </a:ln>
          <a:effectLst/>
        </p:spPr>
        <p:txBody>
          <a:bodyPr wrap="none" lIns="109728" rIns="0">
            <a:spAutoFit/>
          </a:bodyPr>
          <a:lstStyle/>
          <a:p>
            <a:pPr eaLnBrk="0" hangingPunct="0">
              <a:lnSpc>
                <a:spcPct val="130000"/>
              </a:lnSpc>
              <a:spcBef>
                <a:spcPct val="100000"/>
              </a:spcBef>
            </a:pPr>
            <a:r>
              <a:rPr kumimoji="0" lang="en-US" altLang="zh-CN" sz="2000">
                <a:latin typeface="Arial Black" pitchFamily="34" charset="0"/>
              </a:rPr>
              <a:t>Price</a:t>
            </a:r>
          </a:p>
        </p:txBody>
      </p:sp>
      <p:sp>
        <p:nvSpPr>
          <p:cNvPr id="329761" name="Text Box 1057"/>
          <p:cNvSpPr txBox="1">
            <a:spLocks noChangeArrowheads="1"/>
          </p:cNvSpPr>
          <p:nvPr/>
        </p:nvSpPr>
        <p:spPr bwMode="auto">
          <a:xfrm>
            <a:off x="1600200" y="5791200"/>
            <a:ext cx="1395413" cy="488950"/>
          </a:xfrm>
          <a:prstGeom prst="rect">
            <a:avLst/>
          </a:prstGeom>
          <a:noFill/>
          <a:ln w="28575">
            <a:noFill/>
            <a:miter lim="800000"/>
            <a:headEnd/>
            <a:tailEnd/>
          </a:ln>
          <a:effectLst>
            <a:outerShdw dist="35921" dir="2700000" algn="ctr" rotWithShape="0">
              <a:schemeClr val="bg2"/>
            </a:outerShdw>
          </a:effectLst>
        </p:spPr>
        <p:txBody>
          <a:bodyPr wrap="none" lIns="109728" rIns="0">
            <a:spAutoFit/>
          </a:bodyPr>
          <a:lstStyle/>
          <a:p>
            <a:pPr eaLnBrk="0" hangingPunct="0">
              <a:lnSpc>
                <a:spcPct val="130000"/>
              </a:lnSpc>
              <a:spcBef>
                <a:spcPct val="100000"/>
              </a:spcBef>
            </a:pPr>
            <a:r>
              <a:rPr kumimoji="0" lang="zh-CN" altLang="en-US" sz="2000">
                <a:latin typeface="Arial Black" pitchFamily="34" charset="0"/>
              </a:rPr>
              <a:t>(</a:t>
            </a:r>
            <a:r>
              <a:rPr kumimoji="0" lang="en-US" altLang="zh-CN" sz="2000">
                <a:latin typeface="Arial Black" pitchFamily="34" charset="0"/>
              </a:rPr>
              <a:t>Product)</a:t>
            </a:r>
          </a:p>
        </p:txBody>
      </p:sp>
      <p:sp>
        <p:nvSpPr>
          <p:cNvPr id="329762" name="AutoShape 1058"/>
          <p:cNvSpPr>
            <a:spLocks noChangeArrowheads="1"/>
          </p:cNvSpPr>
          <p:nvPr/>
        </p:nvSpPr>
        <p:spPr bwMode="auto">
          <a:xfrm>
            <a:off x="304800" y="1600200"/>
            <a:ext cx="1905000" cy="1143000"/>
          </a:xfrm>
          <a:prstGeom prst="verticalScroll">
            <a:avLst>
              <a:gd name="adj" fmla="val 12500"/>
            </a:avLst>
          </a:prstGeom>
          <a:solidFill>
            <a:srgbClr val="F5FEA0"/>
          </a:solidFill>
          <a:ln w="9525">
            <a:solidFill>
              <a:srgbClr val="FF9900"/>
            </a:solidFill>
            <a:round/>
            <a:headEnd/>
            <a:tailEnd/>
          </a:ln>
          <a:effectLst/>
        </p:spPr>
        <p:txBody>
          <a:bodyPr wrap="none" lIns="109728" rIns="0" anchor="ctr"/>
          <a:lstStyle/>
          <a:p>
            <a:pPr algn="ctr" eaLnBrk="0" hangingPunct="0">
              <a:spcBef>
                <a:spcPct val="0"/>
              </a:spcBef>
            </a:pPr>
            <a:r>
              <a:rPr kumimoji="0" lang="zh-CN" altLang="en-US" sz="2000">
                <a:latin typeface="Arial" pitchFamily="34" charset="0"/>
                <a:ea typeface="黑体" pitchFamily="49" charset="-122"/>
              </a:rPr>
              <a:t>提供价格</a:t>
            </a:r>
          </a:p>
          <a:p>
            <a:pPr algn="ctr" eaLnBrk="0" hangingPunct="0">
              <a:spcBef>
                <a:spcPct val="0"/>
              </a:spcBef>
            </a:pPr>
            <a:r>
              <a:rPr kumimoji="0" lang="zh-CN" altLang="en-US" sz="2000">
                <a:latin typeface="Arial" pitchFamily="34" charset="0"/>
                <a:ea typeface="黑体" pitchFamily="49" charset="-122"/>
              </a:rPr>
              <a:t>的历史记录</a:t>
            </a:r>
          </a:p>
        </p:txBody>
      </p:sp>
      <p:grpSp>
        <p:nvGrpSpPr>
          <p:cNvPr id="2" name="Group 1059"/>
          <p:cNvGrpSpPr>
            <a:grpSpLocks/>
          </p:cNvGrpSpPr>
          <p:nvPr/>
        </p:nvGrpSpPr>
        <p:grpSpPr bwMode="auto">
          <a:xfrm>
            <a:off x="5661248" y="1423575"/>
            <a:ext cx="3200400" cy="1676400"/>
            <a:chOff x="1513" y="976"/>
            <a:chExt cx="2776" cy="1697"/>
          </a:xfrm>
        </p:grpSpPr>
        <p:sp>
          <p:nvSpPr>
            <p:cNvPr id="329764" name="Rectangle 1060"/>
            <p:cNvSpPr>
              <a:spLocks noChangeArrowheads="1"/>
            </p:cNvSpPr>
            <p:nvPr/>
          </p:nvSpPr>
          <p:spPr bwMode="auto">
            <a:xfrm>
              <a:off x="1513" y="976"/>
              <a:ext cx="2775" cy="1680"/>
            </a:xfrm>
            <a:prstGeom prst="rect">
              <a:avLst/>
            </a:prstGeom>
            <a:solidFill>
              <a:srgbClr val="FFFFCC"/>
            </a:solidFill>
            <a:ln w="12700">
              <a:noFill/>
              <a:miter lim="800000"/>
              <a:headEnd/>
              <a:tailEnd/>
            </a:ln>
            <a:effectLst/>
          </p:spPr>
          <p:txBody>
            <a:bodyPr wrap="none" anchor="ctr"/>
            <a:lstStyle/>
            <a:p>
              <a:endParaRPr lang="zh-CN" altLang="en-US"/>
            </a:p>
          </p:txBody>
        </p:sp>
        <p:sp>
          <p:nvSpPr>
            <p:cNvPr id="329765" name="Freeform 1061"/>
            <p:cNvSpPr>
              <a:spLocks/>
            </p:cNvSpPr>
            <p:nvPr/>
          </p:nvSpPr>
          <p:spPr bwMode="auto">
            <a:xfrm>
              <a:off x="1513" y="976"/>
              <a:ext cx="2776" cy="1681"/>
            </a:xfrm>
            <a:custGeom>
              <a:avLst/>
              <a:gdLst/>
              <a:ahLst/>
              <a:cxnLst>
                <a:cxn ang="0">
                  <a:pos x="2775" y="0"/>
                </a:cxn>
                <a:cxn ang="0">
                  <a:pos x="0" y="0"/>
                </a:cxn>
                <a:cxn ang="0">
                  <a:pos x="0" y="1680"/>
                </a:cxn>
              </a:cxnLst>
              <a:rect l="0" t="0" r="r" b="b"/>
              <a:pathLst>
                <a:path w="2776" h="1681">
                  <a:moveTo>
                    <a:pt x="2775" y="0"/>
                  </a:moveTo>
                  <a:lnTo>
                    <a:pt x="0" y="0"/>
                  </a:lnTo>
                  <a:lnTo>
                    <a:pt x="0" y="1680"/>
                  </a:lnTo>
                </a:path>
              </a:pathLst>
            </a:custGeom>
            <a:solidFill>
              <a:srgbClr val="FFFFCC"/>
            </a:solidFill>
            <a:ln w="25400" cap="rnd" cmpd="sng">
              <a:noFill/>
              <a:prstDash val="solid"/>
              <a:round/>
              <a:headEnd type="none" w="med" len="med"/>
              <a:tailEnd type="none" w="med" len="med"/>
            </a:ln>
            <a:effectLst/>
          </p:spPr>
          <p:txBody>
            <a:bodyPr/>
            <a:lstStyle/>
            <a:p>
              <a:endParaRPr lang="zh-CN" altLang="en-US"/>
            </a:p>
          </p:txBody>
        </p:sp>
        <p:sp>
          <p:nvSpPr>
            <p:cNvPr id="329766" name="Freeform 1062"/>
            <p:cNvSpPr>
              <a:spLocks/>
            </p:cNvSpPr>
            <p:nvPr/>
          </p:nvSpPr>
          <p:spPr bwMode="auto">
            <a:xfrm>
              <a:off x="1513" y="992"/>
              <a:ext cx="2776" cy="1681"/>
            </a:xfrm>
            <a:custGeom>
              <a:avLst/>
              <a:gdLst/>
              <a:ahLst/>
              <a:cxnLst>
                <a:cxn ang="0">
                  <a:pos x="0" y="1680"/>
                </a:cxn>
                <a:cxn ang="0">
                  <a:pos x="2775" y="1680"/>
                </a:cxn>
                <a:cxn ang="0">
                  <a:pos x="2775" y="0"/>
                </a:cxn>
              </a:cxnLst>
              <a:rect l="0" t="0" r="r" b="b"/>
              <a:pathLst>
                <a:path w="2776" h="1681">
                  <a:moveTo>
                    <a:pt x="0" y="1680"/>
                  </a:moveTo>
                  <a:lnTo>
                    <a:pt x="2775" y="1680"/>
                  </a:lnTo>
                  <a:lnTo>
                    <a:pt x="2775" y="0"/>
                  </a:lnTo>
                </a:path>
              </a:pathLst>
            </a:custGeom>
            <a:solidFill>
              <a:srgbClr val="FFFFCC"/>
            </a:solidFill>
            <a:ln w="25400" cap="rnd" cmpd="sng">
              <a:noFill/>
              <a:prstDash val="solid"/>
              <a:round/>
              <a:headEnd type="none" w="med" len="med"/>
              <a:tailEnd type="none" w="med" len="med"/>
            </a:ln>
            <a:effectLst/>
          </p:spPr>
          <p:txBody>
            <a:bodyPr/>
            <a:lstStyle/>
            <a:p>
              <a:endParaRPr lang="zh-CN" altLang="en-US"/>
            </a:p>
          </p:txBody>
        </p:sp>
      </p:grpSp>
      <p:sp>
        <p:nvSpPr>
          <p:cNvPr id="329767" name="Rectangle 1063"/>
          <p:cNvSpPr>
            <a:spLocks noChangeArrowheads="1"/>
          </p:cNvSpPr>
          <p:nvPr/>
        </p:nvSpPr>
        <p:spPr bwMode="auto">
          <a:xfrm>
            <a:off x="5652120" y="1423575"/>
            <a:ext cx="3177480" cy="1717393"/>
          </a:xfrm>
          <a:prstGeom prst="rect">
            <a:avLst/>
          </a:prstGeom>
          <a:noFill/>
          <a:ln w="28575">
            <a:noFill/>
            <a:miter lim="800000"/>
            <a:headEnd/>
            <a:tailEnd/>
          </a:ln>
          <a:effectLst/>
        </p:spPr>
        <p:txBody>
          <a:bodyPr wrap="square" lIns="109728" rIns="0">
            <a:spAutoFit/>
          </a:bodyPr>
          <a:lstStyle/>
          <a:p>
            <a:pPr eaLnBrk="0" hangingPunct="0">
              <a:lnSpc>
                <a:spcPct val="110000"/>
              </a:lnSpc>
              <a:spcBef>
                <a:spcPct val="0"/>
              </a:spcBef>
            </a:pPr>
            <a:r>
              <a:rPr kumimoji="0" lang="zh-CN" altLang="en-US" sz="2400" dirty="0">
                <a:latin typeface="Arial" pitchFamily="34" charset="0"/>
                <a:ea typeface="黑体" pitchFamily="49" charset="-122"/>
              </a:rPr>
              <a:t>三维取价模式：</a:t>
            </a:r>
          </a:p>
          <a:p>
            <a:pPr eaLnBrk="0" hangingPunct="0">
              <a:lnSpc>
                <a:spcPct val="110000"/>
              </a:lnSpc>
              <a:spcBef>
                <a:spcPct val="0"/>
              </a:spcBef>
            </a:pPr>
            <a:r>
              <a:rPr kumimoji="0" lang="zh-CN" altLang="en-US" sz="2400" dirty="0">
                <a:latin typeface="Arial" pitchFamily="34" charset="0"/>
                <a:ea typeface="黑体" pitchFamily="49" charset="-122"/>
              </a:rPr>
              <a:t>时间维度：价格历史</a:t>
            </a:r>
          </a:p>
          <a:p>
            <a:pPr eaLnBrk="0" hangingPunct="0">
              <a:lnSpc>
                <a:spcPct val="110000"/>
              </a:lnSpc>
              <a:spcBef>
                <a:spcPct val="0"/>
              </a:spcBef>
            </a:pPr>
            <a:r>
              <a:rPr kumimoji="0" lang="zh-CN" altLang="en-US" sz="2400" dirty="0">
                <a:latin typeface="Arial" pitchFamily="34" charset="0"/>
                <a:ea typeface="黑体" pitchFamily="49" charset="-122"/>
              </a:rPr>
              <a:t>渠道维度：客户类</a:t>
            </a:r>
          </a:p>
          <a:p>
            <a:pPr eaLnBrk="0" hangingPunct="0">
              <a:lnSpc>
                <a:spcPct val="110000"/>
              </a:lnSpc>
              <a:spcBef>
                <a:spcPct val="0"/>
              </a:spcBef>
            </a:pPr>
            <a:r>
              <a:rPr kumimoji="0" lang="zh-CN" altLang="en-US" sz="2400" dirty="0">
                <a:latin typeface="Arial" pitchFamily="34" charset="0"/>
                <a:ea typeface="黑体" pitchFamily="49" charset="-122"/>
              </a:rPr>
              <a:t>对象维度：产品类</a:t>
            </a:r>
          </a:p>
        </p:txBody>
      </p:sp>
      <p:sp>
        <p:nvSpPr>
          <p:cNvPr id="329768" name="AutoShape 1064"/>
          <p:cNvSpPr>
            <a:spLocks noChangeArrowheads="1"/>
          </p:cNvSpPr>
          <p:nvPr/>
        </p:nvSpPr>
        <p:spPr bwMode="auto">
          <a:xfrm>
            <a:off x="3962400" y="1295400"/>
            <a:ext cx="1447800" cy="914400"/>
          </a:xfrm>
          <a:prstGeom prst="star16">
            <a:avLst>
              <a:gd name="adj" fmla="val 37500"/>
            </a:avLst>
          </a:prstGeom>
          <a:solidFill>
            <a:srgbClr val="F5FEA0"/>
          </a:solidFill>
          <a:ln w="28575">
            <a:solidFill>
              <a:srgbClr val="FF0000"/>
            </a:solidFill>
            <a:miter lim="800000"/>
            <a:headEnd/>
            <a:tailEnd/>
          </a:ln>
          <a:effectLst>
            <a:outerShdw dist="35921" dir="2700000" algn="ctr" rotWithShape="0">
              <a:schemeClr val="bg2"/>
            </a:outerShdw>
          </a:effectLst>
        </p:spPr>
        <p:txBody>
          <a:bodyPr wrap="none" lIns="109728" rIns="0" anchor="ctr"/>
          <a:lstStyle/>
          <a:p>
            <a:pPr algn="r" eaLnBrk="0" hangingPunct="0">
              <a:lnSpc>
                <a:spcPct val="130000"/>
              </a:lnSpc>
              <a:spcBef>
                <a:spcPct val="100000"/>
              </a:spcBef>
            </a:pPr>
            <a:r>
              <a:rPr kumimoji="0" lang="zh-CN" altLang="en-US" sz="2400">
                <a:latin typeface="Arial" pitchFamily="34" charset="0"/>
                <a:ea typeface="黑体" pitchFamily="49" charset="-122"/>
              </a:rPr>
              <a:t>促销价</a:t>
            </a:r>
          </a:p>
        </p:txBody>
      </p:sp>
      <p:grpSp>
        <p:nvGrpSpPr>
          <p:cNvPr id="3" name="Group 1065"/>
          <p:cNvGrpSpPr>
            <a:grpSpLocks/>
          </p:cNvGrpSpPr>
          <p:nvPr/>
        </p:nvGrpSpPr>
        <p:grpSpPr bwMode="auto">
          <a:xfrm>
            <a:off x="5638800" y="4800600"/>
            <a:ext cx="3276600" cy="1371600"/>
            <a:chOff x="1513" y="976"/>
            <a:chExt cx="2776" cy="1697"/>
          </a:xfrm>
        </p:grpSpPr>
        <p:sp>
          <p:nvSpPr>
            <p:cNvPr id="329770" name="Rectangle 1066"/>
            <p:cNvSpPr>
              <a:spLocks noChangeArrowheads="1"/>
            </p:cNvSpPr>
            <p:nvPr/>
          </p:nvSpPr>
          <p:spPr bwMode="auto">
            <a:xfrm>
              <a:off x="1513" y="976"/>
              <a:ext cx="2775" cy="1680"/>
            </a:xfrm>
            <a:prstGeom prst="rect">
              <a:avLst/>
            </a:prstGeom>
            <a:solidFill>
              <a:srgbClr val="FFFFCC"/>
            </a:solidFill>
            <a:ln w="12700">
              <a:noFill/>
              <a:miter lim="800000"/>
              <a:headEnd/>
              <a:tailEnd/>
            </a:ln>
            <a:effectLst/>
          </p:spPr>
          <p:txBody>
            <a:bodyPr wrap="none" anchor="ctr"/>
            <a:lstStyle/>
            <a:p>
              <a:endParaRPr lang="zh-CN" altLang="en-US"/>
            </a:p>
          </p:txBody>
        </p:sp>
        <p:sp>
          <p:nvSpPr>
            <p:cNvPr id="329771" name="Freeform 1067"/>
            <p:cNvSpPr>
              <a:spLocks/>
            </p:cNvSpPr>
            <p:nvPr/>
          </p:nvSpPr>
          <p:spPr bwMode="auto">
            <a:xfrm>
              <a:off x="1513" y="976"/>
              <a:ext cx="2776" cy="1681"/>
            </a:xfrm>
            <a:custGeom>
              <a:avLst/>
              <a:gdLst/>
              <a:ahLst/>
              <a:cxnLst>
                <a:cxn ang="0">
                  <a:pos x="2775" y="0"/>
                </a:cxn>
                <a:cxn ang="0">
                  <a:pos x="0" y="0"/>
                </a:cxn>
                <a:cxn ang="0">
                  <a:pos x="0" y="1680"/>
                </a:cxn>
              </a:cxnLst>
              <a:rect l="0" t="0" r="r" b="b"/>
              <a:pathLst>
                <a:path w="2776" h="1681">
                  <a:moveTo>
                    <a:pt x="2775" y="0"/>
                  </a:moveTo>
                  <a:lnTo>
                    <a:pt x="0" y="0"/>
                  </a:lnTo>
                  <a:lnTo>
                    <a:pt x="0" y="1680"/>
                  </a:lnTo>
                </a:path>
              </a:pathLst>
            </a:custGeom>
            <a:solidFill>
              <a:srgbClr val="FFFFCC"/>
            </a:solidFill>
            <a:ln w="25400" cap="rnd" cmpd="sng">
              <a:noFill/>
              <a:prstDash val="solid"/>
              <a:round/>
              <a:headEnd type="none" w="med" len="med"/>
              <a:tailEnd type="none" w="med" len="med"/>
            </a:ln>
            <a:effectLst/>
          </p:spPr>
          <p:txBody>
            <a:bodyPr/>
            <a:lstStyle/>
            <a:p>
              <a:endParaRPr lang="zh-CN" altLang="en-US"/>
            </a:p>
          </p:txBody>
        </p:sp>
        <p:sp>
          <p:nvSpPr>
            <p:cNvPr id="329772" name="Freeform 1068"/>
            <p:cNvSpPr>
              <a:spLocks/>
            </p:cNvSpPr>
            <p:nvPr/>
          </p:nvSpPr>
          <p:spPr bwMode="auto">
            <a:xfrm>
              <a:off x="1513" y="992"/>
              <a:ext cx="2776" cy="1681"/>
            </a:xfrm>
            <a:custGeom>
              <a:avLst/>
              <a:gdLst/>
              <a:ahLst/>
              <a:cxnLst>
                <a:cxn ang="0">
                  <a:pos x="0" y="1680"/>
                </a:cxn>
                <a:cxn ang="0">
                  <a:pos x="2775" y="1680"/>
                </a:cxn>
                <a:cxn ang="0">
                  <a:pos x="2775" y="0"/>
                </a:cxn>
              </a:cxnLst>
              <a:rect l="0" t="0" r="r" b="b"/>
              <a:pathLst>
                <a:path w="2776" h="1681">
                  <a:moveTo>
                    <a:pt x="0" y="1680"/>
                  </a:moveTo>
                  <a:lnTo>
                    <a:pt x="2775" y="1680"/>
                  </a:lnTo>
                  <a:lnTo>
                    <a:pt x="2775" y="0"/>
                  </a:lnTo>
                </a:path>
              </a:pathLst>
            </a:custGeom>
            <a:solidFill>
              <a:srgbClr val="FFFFCC"/>
            </a:solidFill>
            <a:ln w="25400" cap="rnd" cmpd="sng">
              <a:noFill/>
              <a:prstDash val="solid"/>
              <a:round/>
              <a:headEnd type="none" w="med" len="med"/>
              <a:tailEnd type="none" w="med" len="med"/>
            </a:ln>
            <a:effectLst/>
          </p:spPr>
          <p:txBody>
            <a:bodyPr/>
            <a:lstStyle/>
            <a:p>
              <a:endParaRPr lang="zh-CN" altLang="en-US"/>
            </a:p>
          </p:txBody>
        </p:sp>
      </p:grpSp>
      <p:sp>
        <p:nvSpPr>
          <p:cNvPr id="329773" name="Text Box 1069"/>
          <p:cNvSpPr txBox="1">
            <a:spLocks noChangeArrowheads="1"/>
          </p:cNvSpPr>
          <p:nvPr/>
        </p:nvSpPr>
        <p:spPr bwMode="auto">
          <a:xfrm>
            <a:off x="5638800" y="4876800"/>
            <a:ext cx="3276486" cy="1200150"/>
          </a:xfrm>
          <a:prstGeom prst="rect">
            <a:avLst/>
          </a:prstGeom>
          <a:noFill/>
          <a:ln w="9525">
            <a:noFill/>
            <a:miter lim="800000"/>
            <a:headEnd/>
            <a:tailEnd/>
          </a:ln>
          <a:effectLst/>
        </p:spPr>
        <p:txBody>
          <a:bodyPr wrap="square" lIns="18000" tIns="10800" rIns="18000">
            <a:spAutoFit/>
          </a:bodyPr>
          <a:lstStyle/>
          <a:p>
            <a:pPr>
              <a:lnSpc>
                <a:spcPct val="125000"/>
              </a:lnSpc>
              <a:spcBef>
                <a:spcPct val="50000"/>
              </a:spcBef>
              <a:buClr>
                <a:srgbClr val="F10F2A"/>
              </a:buClr>
              <a:buSzPct val="75000"/>
              <a:buFont typeface="Monotype Sorts" pitchFamily="2" charset="2"/>
              <a:buNone/>
            </a:pPr>
            <a:r>
              <a:rPr lang="zh-CN" altLang="en-US" sz="2400" dirty="0">
                <a:ea typeface="黑体" pitchFamily="49" charset="-122"/>
              </a:rPr>
              <a:t>自定义取价优先级</a:t>
            </a:r>
          </a:p>
          <a:p>
            <a:pPr>
              <a:lnSpc>
                <a:spcPct val="125000"/>
              </a:lnSpc>
              <a:spcBef>
                <a:spcPct val="0"/>
              </a:spcBef>
              <a:buClr>
                <a:srgbClr val="F10F2A"/>
              </a:buClr>
              <a:buSzPct val="75000"/>
              <a:buFont typeface="Monotype Sorts" pitchFamily="2" charset="2"/>
              <a:buNone/>
            </a:pPr>
            <a:r>
              <a:rPr lang="zh-CN" altLang="en-US" sz="1800" dirty="0">
                <a:ea typeface="黑体" pitchFamily="49" charset="-122"/>
              </a:rPr>
              <a:t>                                客户＋商品</a:t>
            </a:r>
          </a:p>
          <a:p>
            <a:pPr>
              <a:lnSpc>
                <a:spcPct val="125000"/>
              </a:lnSpc>
              <a:spcBef>
                <a:spcPct val="0"/>
              </a:spcBef>
              <a:buClr>
                <a:srgbClr val="F10F2A"/>
              </a:buClr>
              <a:buSzPct val="75000"/>
              <a:buFont typeface="Monotype Sorts" pitchFamily="2" charset="2"/>
              <a:buNone/>
            </a:pPr>
            <a:r>
              <a:rPr lang="zh-CN" altLang="en-US" sz="1800" dirty="0">
                <a:ea typeface="黑体" pitchFamily="49" charset="-122"/>
              </a:rPr>
              <a:t>                                商品</a:t>
            </a:r>
          </a:p>
        </p:txBody>
      </p:sp>
      <p:sp>
        <p:nvSpPr>
          <p:cNvPr id="329774" name="AutoShape 1070"/>
          <p:cNvSpPr>
            <a:spLocks/>
          </p:cNvSpPr>
          <p:nvPr/>
        </p:nvSpPr>
        <p:spPr bwMode="auto">
          <a:xfrm>
            <a:off x="7010400" y="5491163"/>
            <a:ext cx="304800" cy="457200"/>
          </a:xfrm>
          <a:prstGeom prst="leftBrace">
            <a:avLst>
              <a:gd name="adj1" fmla="val 12500"/>
              <a:gd name="adj2" fmla="val 50000"/>
            </a:avLst>
          </a:prstGeom>
          <a:noFill/>
          <a:ln w="9525">
            <a:solidFill>
              <a:schemeClr val="tx1"/>
            </a:solidFill>
            <a:round/>
            <a:headEnd/>
            <a:tailEnd/>
          </a:ln>
          <a:effectLst/>
        </p:spPr>
        <p:txBody>
          <a:bodyPr wrap="none" lIns="18000" tIns="10800" rIns="18000" anchor="ctr"/>
          <a:lstStyle/>
          <a:p>
            <a:endParaRPr lang="zh-CN" altLang="en-US"/>
          </a:p>
        </p:txBody>
      </p:sp>
      <p:sp>
        <p:nvSpPr>
          <p:cNvPr id="329775" name="Rectangle 1071"/>
          <p:cNvSpPr>
            <a:spLocks noChangeArrowheads="1"/>
          </p:cNvSpPr>
          <p:nvPr/>
        </p:nvSpPr>
        <p:spPr bwMode="auto">
          <a:xfrm>
            <a:off x="5638800" y="5410200"/>
            <a:ext cx="1254125" cy="514350"/>
          </a:xfrm>
          <a:prstGeom prst="rect">
            <a:avLst/>
          </a:prstGeom>
          <a:noFill/>
          <a:ln w="9525">
            <a:noFill/>
            <a:miter lim="800000"/>
            <a:headEnd/>
            <a:tailEnd/>
          </a:ln>
          <a:effectLst/>
        </p:spPr>
        <p:txBody>
          <a:bodyPr wrap="none" lIns="18000" tIns="10800" rIns="18000">
            <a:spAutoFit/>
          </a:bodyPr>
          <a:lstStyle/>
          <a:p>
            <a:pPr algn="ctr">
              <a:lnSpc>
                <a:spcPct val="125000"/>
              </a:lnSpc>
              <a:spcBef>
                <a:spcPct val="0"/>
              </a:spcBef>
              <a:buClr>
                <a:srgbClr val="F10F2A"/>
              </a:buClr>
              <a:buSzPct val="75000"/>
              <a:buFont typeface="Monotype Sorts" pitchFamily="2" charset="2"/>
              <a:buNone/>
            </a:pPr>
            <a:r>
              <a:rPr lang="zh-CN" altLang="en-US" sz="2400">
                <a:ea typeface="黑体" pitchFamily="49" charset="-122"/>
              </a:rPr>
              <a:t>批量折扣</a:t>
            </a:r>
          </a:p>
        </p:txBody>
      </p:sp>
      <p:sp>
        <p:nvSpPr>
          <p:cNvPr id="49" name="Line 1047"/>
          <p:cNvSpPr>
            <a:spLocks noChangeShapeType="1"/>
          </p:cNvSpPr>
          <p:nvPr/>
        </p:nvSpPr>
        <p:spPr bwMode="auto">
          <a:xfrm>
            <a:off x="2286060" y="2590822"/>
            <a:ext cx="2895524" cy="990574"/>
          </a:xfrm>
          <a:prstGeom prst="line">
            <a:avLst/>
          </a:prstGeom>
          <a:noFill/>
          <a:ln w="9525">
            <a:solidFill>
              <a:srgbClr val="3333FF"/>
            </a:solidFill>
            <a:prstDash val="sysDot"/>
            <a:round/>
            <a:headEnd/>
            <a:tailEnd/>
          </a:ln>
          <a:effectLst>
            <a:outerShdw dist="35921" dir="2700000" algn="ctr" rotWithShape="0">
              <a:schemeClr val="bg2"/>
            </a:outerShdw>
          </a:effectLst>
        </p:spPr>
        <p:txBody>
          <a:bodyPr lIns="109728" rIns="0"/>
          <a:lstStyle/>
          <a:p>
            <a:endParaRPr lang="zh-CN" altLang="en-US"/>
          </a:p>
        </p:txBody>
      </p:sp>
      <p:pic>
        <p:nvPicPr>
          <p:cNvPr id="329760" name="Picture 1056" descr="BD14868_"/>
          <p:cNvPicPr>
            <a:picLocks noChangeAspect="1" noChangeArrowheads="1"/>
          </p:cNvPicPr>
          <p:nvPr/>
        </p:nvPicPr>
        <p:blipFill>
          <a:blip r:embed="rId2" cstate="print"/>
          <a:srcRect/>
          <a:stretch>
            <a:fillRect/>
          </a:stretch>
        </p:blipFill>
        <p:spPr bwMode="auto">
          <a:xfrm>
            <a:off x="4876800" y="3352800"/>
            <a:ext cx="449263" cy="44926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blackWhite">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741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 name="内容占位符 5"/>
          <p:cNvGraphicFramePr>
            <a:graphicFrameLocks/>
          </p:cNvGraphicFramePr>
          <p:nvPr/>
        </p:nvGraphicFramePr>
        <p:xfrm>
          <a:off x="1115616" y="4581128"/>
          <a:ext cx="6696744" cy="1988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5" name="TextBox 9"/>
          <p:cNvSpPr txBox="1">
            <a:spLocks noChangeArrowheads="1"/>
          </p:cNvSpPr>
          <p:nvPr/>
        </p:nvSpPr>
        <p:spPr bwMode="auto">
          <a:xfrm>
            <a:off x="304912" y="148009"/>
            <a:ext cx="8352928" cy="461665"/>
          </a:xfrm>
          <a:prstGeom prst="rect">
            <a:avLst/>
          </a:prstGeom>
          <a:noFill/>
          <a:ln w="9525">
            <a:noFill/>
            <a:miter lim="800000"/>
            <a:headEnd/>
            <a:tailEnd/>
          </a:ln>
        </p:spPr>
        <p:txBody>
          <a:bodyPr wrap="square">
            <a:spAutoFit/>
          </a:bodyPr>
          <a:lstStyle/>
          <a:p>
            <a:pPr marL="0" lvl="1"/>
            <a:r>
              <a:rPr lang="zh-CN" altLang="en-US" sz="2400" dirty="0" smtClean="0">
                <a:solidFill>
                  <a:srgbClr val="FF0000"/>
                </a:solidFill>
                <a:latin typeface="+mn-ea"/>
                <a:ea typeface="+mn-ea"/>
              </a:rPr>
              <a:t>关键业务应用  售后服务</a:t>
            </a:r>
            <a:r>
              <a:rPr lang="en-US" altLang="zh-CN" sz="2400" b="1" dirty="0" smtClean="0">
                <a:solidFill>
                  <a:srgbClr val="FF0000"/>
                </a:solidFill>
                <a:latin typeface="+mn-ea"/>
                <a:ea typeface="+mn-ea"/>
              </a:rPr>
              <a:t>—</a:t>
            </a:r>
            <a:r>
              <a:rPr lang="zh-CN" altLang="en-US" sz="2400" dirty="0" smtClean="0">
                <a:solidFill>
                  <a:srgbClr val="FF0000"/>
                </a:solidFill>
                <a:latin typeface="+mn-ea"/>
                <a:ea typeface="+mn-ea"/>
              </a:rPr>
              <a:t>从</a:t>
            </a:r>
            <a:r>
              <a:rPr lang="zh-CN" altLang="en-US" sz="2400" dirty="0">
                <a:solidFill>
                  <a:srgbClr val="FF0000"/>
                </a:solidFill>
                <a:latin typeface="+mn-ea"/>
                <a:ea typeface="+mn-ea"/>
              </a:rPr>
              <a:t>被动响应到主动</a:t>
            </a:r>
            <a:r>
              <a:rPr lang="zh-CN" altLang="en-US" sz="2400" dirty="0" smtClean="0">
                <a:solidFill>
                  <a:srgbClr val="FF0000"/>
                </a:solidFill>
                <a:latin typeface="+mn-ea"/>
                <a:ea typeface="+mn-ea"/>
              </a:rPr>
              <a:t>服务</a:t>
            </a:r>
            <a:endParaRPr lang="en-US" altLang="zh-CN" sz="2400" dirty="0">
              <a:solidFill>
                <a:srgbClr val="FF0000"/>
              </a:solidFill>
              <a:latin typeface="+mn-ea"/>
              <a:ea typeface="+mn-ea"/>
            </a:endParaRPr>
          </a:p>
        </p:txBody>
      </p:sp>
      <p:sp>
        <p:nvSpPr>
          <p:cNvPr id="81" name="矩形 80"/>
          <p:cNvSpPr/>
          <p:nvPr/>
        </p:nvSpPr>
        <p:spPr>
          <a:xfrm>
            <a:off x="539552" y="908720"/>
            <a:ext cx="7992888" cy="584775"/>
          </a:xfrm>
          <a:prstGeom prst="rect">
            <a:avLst/>
          </a:prstGeom>
        </p:spPr>
        <p:txBody>
          <a:bodyPr wrap="square">
            <a:spAutoFit/>
          </a:bodyPr>
          <a:lstStyle/>
          <a:p>
            <a:pPr lvl="0"/>
            <a:r>
              <a:rPr lang="zh-CN" altLang="en-US" sz="1600" dirty="0" smtClean="0">
                <a:latin typeface="微软雅黑" pitchFamily="34" charset="-122"/>
                <a:ea typeface="微软雅黑" pitchFamily="34" charset="-122"/>
              </a:rPr>
              <a:t>      机械企业非常管制单品保修期内主动售后服务管理、维修备件管理、服务协议管理、维修过程管理、服务收入以及费用管理</a:t>
            </a:r>
            <a:endParaRPr lang="en-US" altLang="zh-CN" sz="1600" dirty="0">
              <a:latin typeface="微软雅黑" pitchFamily="34" charset="-122"/>
              <a:ea typeface="微软雅黑" pitchFamily="34" charset="-122"/>
            </a:endParaRPr>
          </a:p>
        </p:txBody>
      </p:sp>
      <p:grpSp>
        <p:nvGrpSpPr>
          <p:cNvPr id="2" name="组合 81"/>
          <p:cNvGrpSpPr/>
          <p:nvPr/>
        </p:nvGrpSpPr>
        <p:grpSpPr>
          <a:xfrm>
            <a:off x="323528" y="1772816"/>
            <a:ext cx="3882081" cy="2076625"/>
            <a:chOff x="24783" y="1217717"/>
            <a:chExt cx="2768098" cy="2921893"/>
          </a:xfrm>
        </p:grpSpPr>
        <p:sp>
          <p:nvSpPr>
            <p:cNvPr id="83" name="Text Box 28"/>
            <p:cNvSpPr txBox="1">
              <a:spLocks noChangeArrowheads="1"/>
            </p:cNvSpPr>
            <p:nvPr/>
          </p:nvSpPr>
          <p:spPr bwMode="auto">
            <a:xfrm>
              <a:off x="324084" y="1930515"/>
              <a:ext cx="332869" cy="364173"/>
            </a:xfrm>
            <a:prstGeom prst="rect">
              <a:avLst/>
            </a:prstGeom>
            <a:noFill/>
            <a:ln w="9525">
              <a:noFill/>
              <a:miter lim="800000"/>
              <a:headEnd type="none" w="sm" len="sm"/>
              <a:tailEnd type="none" w="lg" len="lg"/>
            </a:ln>
          </p:spPr>
          <p:txBody>
            <a:bodyPr wrap="none" lIns="93600" tIns="46800" rIns="93600" bIns="46800">
              <a:spAutoFit/>
            </a:bodyPr>
            <a:lstStyle/>
            <a:p>
              <a:pPr algn="ctr" eaLnBrk="0" hangingPunct="0"/>
              <a:r>
                <a:rPr lang="zh-CN" altLang="en-US" sz="1200" b="1" dirty="0">
                  <a:latin typeface="微软雅黑" pitchFamily="34" charset="-122"/>
                  <a:ea typeface="微软雅黑" pitchFamily="34" charset="-122"/>
                </a:rPr>
                <a:t>客户</a:t>
              </a:r>
            </a:p>
          </p:txBody>
        </p:sp>
        <p:pic>
          <p:nvPicPr>
            <p:cNvPr id="84" name="Picture 1" descr="F:\公司项目\2012项目\周子涵\用友\PPT\王曼曼\新建文件夹\全面成本管理解决方案\图标\客户.png"/>
            <p:cNvPicPr>
              <a:picLocks noChangeAspect="1" noChangeArrowheads="1"/>
            </p:cNvPicPr>
            <p:nvPr/>
          </p:nvPicPr>
          <p:blipFill>
            <a:blip r:embed="rId7" cstate="print"/>
            <a:srcRect/>
            <a:stretch>
              <a:fillRect/>
            </a:stretch>
          </p:blipFill>
          <p:spPr bwMode="auto">
            <a:xfrm>
              <a:off x="105970" y="1217717"/>
              <a:ext cx="793622" cy="724380"/>
            </a:xfrm>
            <a:prstGeom prst="rect">
              <a:avLst/>
            </a:prstGeom>
            <a:noFill/>
          </p:spPr>
        </p:pic>
        <p:pic>
          <p:nvPicPr>
            <p:cNvPr id="85"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852018" y="1724306"/>
              <a:ext cx="940863" cy="506592"/>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4783" y="2516703"/>
              <a:ext cx="851617" cy="296954"/>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907704" y="2433535"/>
              <a:ext cx="851617" cy="405272"/>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971600" y="2481270"/>
              <a:ext cx="851617" cy="37381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9900" y="3087053"/>
              <a:ext cx="851617" cy="296954"/>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912690" y="3104975"/>
              <a:ext cx="851617" cy="443058"/>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5" descr="C:\Documents and Settings\lu\桌面\images\未标题-1_03.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030788" y="3071071"/>
              <a:ext cx="733239" cy="379624"/>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3" descr="E:\yinfeifei\2012年工作项目\UFIDA用友 2012\用友 王曼曼\20120223 信息化企业从U8AIO开始PPT美化\0323全面成本管理\png图\未标题-17.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053470" y="3756792"/>
              <a:ext cx="687875" cy="34155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11154" y="1724309"/>
              <a:ext cx="940863" cy="398724"/>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852017" y="1217717"/>
              <a:ext cx="940863" cy="412859"/>
            </a:xfrm>
            <a:prstGeom prst="rect">
              <a:avLst/>
            </a:prstGeom>
            <a:noFill/>
            <a:extLst>
              <a:ext uri="{909E8E84-426E-40DD-AFC4-6F175D3DCCD1}">
                <a14:hiddenFill xmlns:a14="http://schemas.microsoft.com/office/drawing/2010/main" xmlns="">
                  <a:solidFill>
                    <a:srgbClr val="FFFFFF"/>
                  </a:solidFill>
                </a14:hiddenFill>
              </a:ext>
            </a:extLst>
          </p:spPr>
        </p:pic>
        <p:sp>
          <p:nvSpPr>
            <p:cNvPr id="109" name="下箭头 108"/>
            <p:cNvSpPr/>
            <p:nvPr/>
          </p:nvSpPr>
          <p:spPr>
            <a:xfrm>
              <a:off x="2227282" y="2110004"/>
              <a:ext cx="212459" cy="393390"/>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下箭头 109"/>
            <p:cNvSpPr/>
            <p:nvPr/>
          </p:nvSpPr>
          <p:spPr>
            <a:xfrm>
              <a:off x="1291177" y="2110004"/>
              <a:ext cx="212459" cy="393390"/>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下箭头 110"/>
            <p:cNvSpPr/>
            <p:nvPr/>
          </p:nvSpPr>
          <p:spPr>
            <a:xfrm rot="16200000">
              <a:off x="795399" y="2599167"/>
              <a:ext cx="231509" cy="13202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下箭头 111"/>
            <p:cNvSpPr/>
            <p:nvPr/>
          </p:nvSpPr>
          <p:spPr>
            <a:xfrm>
              <a:off x="1236084" y="2844276"/>
              <a:ext cx="231509" cy="22679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下箭头 112"/>
            <p:cNvSpPr/>
            <p:nvPr/>
          </p:nvSpPr>
          <p:spPr>
            <a:xfrm>
              <a:off x="2227282" y="2804735"/>
              <a:ext cx="231509" cy="30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下箭头 113"/>
            <p:cNvSpPr/>
            <p:nvPr/>
          </p:nvSpPr>
          <p:spPr>
            <a:xfrm>
              <a:off x="1265830" y="3469096"/>
              <a:ext cx="231509" cy="30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下箭头 114"/>
            <p:cNvSpPr/>
            <p:nvPr/>
          </p:nvSpPr>
          <p:spPr>
            <a:xfrm rot="16200000">
              <a:off x="1730923" y="3202240"/>
              <a:ext cx="231509" cy="13202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TextBox 130"/>
            <p:cNvSpPr txBox="1"/>
            <p:nvPr/>
          </p:nvSpPr>
          <p:spPr>
            <a:xfrm>
              <a:off x="1892356" y="1223411"/>
              <a:ext cx="853709" cy="389749"/>
            </a:xfrm>
            <a:prstGeom prst="rect">
              <a:avLst/>
            </a:prstGeom>
            <a:noFill/>
          </p:spPr>
          <p:txBody>
            <a:bodyPr wrap="square" rtlCol="0">
              <a:spAutoFit/>
            </a:bodyPr>
            <a:lstStyle/>
            <a:p>
              <a:pPr algn="ctr"/>
              <a:r>
                <a:rPr lang="zh-CN" altLang="en-US" sz="1200" dirty="0" smtClean="0">
                  <a:solidFill>
                    <a:schemeClr val="bg1"/>
                  </a:solidFill>
                  <a:latin typeface="微软雅黑" pitchFamily="34" charset="-122"/>
                  <a:ea typeface="微软雅黑" pitchFamily="34" charset="-122"/>
                </a:rPr>
                <a:t>工程师工作量</a:t>
              </a:r>
              <a:endParaRPr lang="zh-CN" altLang="en-US" sz="1200" dirty="0">
                <a:solidFill>
                  <a:schemeClr val="bg1"/>
                </a:solidFill>
                <a:latin typeface="微软雅黑" pitchFamily="34" charset="-122"/>
                <a:ea typeface="微软雅黑" pitchFamily="34" charset="-122"/>
              </a:endParaRPr>
            </a:p>
          </p:txBody>
        </p:sp>
        <p:sp>
          <p:nvSpPr>
            <p:cNvPr id="132" name="TextBox 131"/>
            <p:cNvSpPr txBox="1"/>
            <p:nvPr/>
          </p:nvSpPr>
          <p:spPr>
            <a:xfrm>
              <a:off x="2054367" y="1801237"/>
              <a:ext cx="536162" cy="361328"/>
            </a:xfrm>
            <a:prstGeom prst="rect">
              <a:avLst/>
            </a:prstGeom>
            <a:noFill/>
          </p:spPr>
          <p:txBody>
            <a:bodyPr wrap="none" rtlCol="0">
              <a:spAutoFit/>
            </a:bodyPr>
            <a:lstStyle/>
            <a:p>
              <a:pPr algn="ctr"/>
              <a:r>
                <a:rPr lang="zh-CN" altLang="en-US" sz="1200" dirty="0">
                  <a:solidFill>
                    <a:schemeClr val="bg1"/>
                  </a:solidFill>
                  <a:latin typeface="微软雅黑" pitchFamily="34" charset="-122"/>
                  <a:ea typeface="微软雅黑" pitchFamily="34" charset="-122"/>
                </a:rPr>
                <a:t>配件存量</a:t>
              </a:r>
            </a:p>
          </p:txBody>
        </p:sp>
        <p:sp>
          <p:nvSpPr>
            <p:cNvPr id="133" name="TextBox 132"/>
            <p:cNvSpPr txBox="1"/>
            <p:nvPr/>
          </p:nvSpPr>
          <p:spPr>
            <a:xfrm>
              <a:off x="1111562" y="1724308"/>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单品档案</a:t>
              </a:r>
              <a:endParaRPr lang="zh-CN" altLang="en-US" sz="1200" dirty="0">
                <a:solidFill>
                  <a:schemeClr val="bg1"/>
                </a:solidFill>
                <a:latin typeface="微软雅黑" pitchFamily="34" charset="-122"/>
                <a:ea typeface="微软雅黑" pitchFamily="34" charset="-122"/>
              </a:endParaRPr>
            </a:p>
          </p:txBody>
        </p:sp>
        <p:sp>
          <p:nvSpPr>
            <p:cNvPr id="134" name="TextBox 133"/>
            <p:cNvSpPr txBox="1"/>
            <p:nvPr/>
          </p:nvSpPr>
          <p:spPr>
            <a:xfrm>
              <a:off x="187626" y="2515701"/>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单品周期</a:t>
              </a:r>
              <a:endParaRPr lang="zh-CN" altLang="en-US" sz="1200" dirty="0">
                <a:solidFill>
                  <a:schemeClr val="bg1"/>
                </a:solidFill>
                <a:latin typeface="微软雅黑" pitchFamily="34" charset="-122"/>
                <a:ea typeface="微软雅黑" pitchFamily="34" charset="-122"/>
              </a:endParaRPr>
            </a:p>
          </p:txBody>
        </p:sp>
        <p:sp>
          <p:nvSpPr>
            <p:cNvPr id="135" name="TextBox 134"/>
            <p:cNvSpPr txBox="1"/>
            <p:nvPr/>
          </p:nvSpPr>
          <p:spPr>
            <a:xfrm>
              <a:off x="948993" y="2497601"/>
              <a:ext cx="872864" cy="346443"/>
            </a:xfrm>
            <a:prstGeom prst="rect">
              <a:avLst/>
            </a:prstGeom>
            <a:noFill/>
          </p:spPr>
          <p:txBody>
            <a:bodyPr wrap="square" rtlCol="0">
              <a:spAutoFit/>
            </a:bodyPr>
            <a:lstStyle/>
            <a:p>
              <a:pPr algn="ctr">
                <a:lnSpc>
                  <a:spcPts val="1200"/>
                </a:lnSpc>
              </a:pPr>
              <a:r>
                <a:rPr lang="zh-CN" altLang="en-US" sz="1200" dirty="0" smtClean="0">
                  <a:solidFill>
                    <a:schemeClr val="bg1"/>
                  </a:solidFill>
                  <a:latin typeface="微软雅黑" pitchFamily="34" charset="-122"/>
                  <a:ea typeface="微软雅黑" pitchFamily="34" charset="-122"/>
                </a:rPr>
                <a:t>主动服务计划</a:t>
              </a:r>
              <a:endParaRPr lang="zh-CN" altLang="en-US" sz="1200" dirty="0">
                <a:solidFill>
                  <a:schemeClr val="bg1"/>
                </a:solidFill>
                <a:latin typeface="微软雅黑" pitchFamily="34" charset="-122"/>
                <a:ea typeface="微软雅黑" pitchFamily="34" charset="-122"/>
              </a:endParaRPr>
            </a:p>
          </p:txBody>
        </p:sp>
        <p:sp>
          <p:nvSpPr>
            <p:cNvPr id="136" name="TextBox 135"/>
            <p:cNvSpPr txBox="1"/>
            <p:nvPr/>
          </p:nvSpPr>
          <p:spPr>
            <a:xfrm>
              <a:off x="2044719" y="2453956"/>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资源浏览</a:t>
              </a:r>
              <a:endParaRPr lang="zh-CN" altLang="en-US" sz="1200" dirty="0">
                <a:solidFill>
                  <a:schemeClr val="bg1"/>
                </a:solidFill>
                <a:latin typeface="微软雅黑" pitchFamily="34" charset="-122"/>
                <a:ea typeface="微软雅黑" pitchFamily="34" charset="-122"/>
              </a:endParaRPr>
            </a:p>
          </p:txBody>
        </p:sp>
        <p:sp>
          <p:nvSpPr>
            <p:cNvPr id="137" name="TextBox 136"/>
            <p:cNvSpPr txBox="1"/>
            <p:nvPr/>
          </p:nvSpPr>
          <p:spPr>
            <a:xfrm>
              <a:off x="2065429" y="3124930"/>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请求转出</a:t>
              </a:r>
              <a:endParaRPr lang="zh-CN" altLang="en-US" sz="1200" dirty="0">
                <a:solidFill>
                  <a:schemeClr val="bg1"/>
                </a:solidFill>
                <a:latin typeface="微软雅黑" pitchFamily="34" charset="-122"/>
                <a:ea typeface="微软雅黑" pitchFamily="34" charset="-122"/>
              </a:endParaRPr>
            </a:p>
          </p:txBody>
        </p:sp>
        <p:sp>
          <p:nvSpPr>
            <p:cNvPr id="138" name="TextBox 137"/>
            <p:cNvSpPr txBox="1"/>
            <p:nvPr/>
          </p:nvSpPr>
          <p:spPr>
            <a:xfrm>
              <a:off x="1214668" y="3778282"/>
              <a:ext cx="329946"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结束</a:t>
              </a:r>
              <a:endParaRPr lang="zh-CN" altLang="en-US" sz="1200" dirty="0">
                <a:solidFill>
                  <a:schemeClr val="bg1"/>
                </a:solidFill>
                <a:latin typeface="微软雅黑" pitchFamily="34" charset="-122"/>
                <a:ea typeface="微软雅黑" pitchFamily="34" charset="-122"/>
              </a:endParaRPr>
            </a:p>
          </p:txBody>
        </p:sp>
        <p:sp>
          <p:nvSpPr>
            <p:cNvPr id="139" name="TextBox 138"/>
            <p:cNvSpPr txBox="1"/>
            <p:nvPr/>
          </p:nvSpPr>
          <p:spPr>
            <a:xfrm>
              <a:off x="1224334" y="3136082"/>
              <a:ext cx="433054"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解决？</a:t>
              </a:r>
              <a:endParaRPr lang="zh-CN" altLang="en-US" sz="1200" dirty="0">
                <a:solidFill>
                  <a:schemeClr val="bg1"/>
                </a:solidFill>
                <a:latin typeface="微软雅黑" pitchFamily="34" charset="-122"/>
                <a:ea typeface="微软雅黑" pitchFamily="34" charset="-122"/>
              </a:endParaRPr>
            </a:p>
          </p:txBody>
        </p:sp>
        <p:sp>
          <p:nvSpPr>
            <p:cNvPr id="140" name="TextBox 139"/>
            <p:cNvSpPr txBox="1"/>
            <p:nvPr/>
          </p:nvSpPr>
          <p:spPr>
            <a:xfrm>
              <a:off x="199112" y="3097031"/>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服务计划</a:t>
              </a:r>
              <a:endParaRPr lang="zh-CN" altLang="en-US" sz="1200" dirty="0">
                <a:solidFill>
                  <a:schemeClr val="bg1"/>
                </a:solidFill>
                <a:latin typeface="微软雅黑" pitchFamily="34" charset="-122"/>
                <a:ea typeface="微软雅黑" pitchFamily="34" charset="-122"/>
              </a:endParaRPr>
            </a:p>
          </p:txBody>
        </p:sp>
        <p:sp>
          <p:nvSpPr>
            <p:cNvPr id="141" name="TextBox 140"/>
            <p:cNvSpPr txBox="1"/>
            <p:nvPr/>
          </p:nvSpPr>
          <p:spPr>
            <a:xfrm>
              <a:off x="1741851" y="2973919"/>
              <a:ext cx="209653" cy="32118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否</a:t>
              </a:r>
              <a:endParaRPr lang="zh-CN" altLang="en-US" sz="1000" dirty="0">
                <a:latin typeface="微软雅黑" pitchFamily="34" charset="-122"/>
                <a:ea typeface="微软雅黑" pitchFamily="34" charset="-122"/>
              </a:endParaRPr>
            </a:p>
          </p:txBody>
        </p:sp>
        <p:sp>
          <p:nvSpPr>
            <p:cNvPr id="142" name="TextBox 141"/>
            <p:cNvSpPr txBox="1"/>
            <p:nvPr/>
          </p:nvSpPr>
          <p:spPr>
            <a:xfrm>
              <a:off x="1484222" y="3470501"/>
              <a:ext cx="209653" cy="32118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是</a:t>
              </a:r>
              <a:endParaRPr lang="zh-CN" altLang="en-US" sz="1000" dirty="0">
                <a:latin typeface="微软雅黑" pitchFamily="34" charset="-122"/>
                <a:ea typeface="微软雅黑" pitchFamily="34" charset="-122"/>
              </a:endParaRPr>
            </a:p>
          </p:txBody>
        </p:sp>
      </p:grpSp>
      <p:grpSp>
        <p:nvGrpSpPr>
          <p:cNvPr id="3" name="组合 156"/>
          <p:cNvGrpSpPr/>
          <p:nvPr/>
        </p:nvGrpSpPr>
        <p:grpSpPr>
          <a:xfrm>
            <a:off x="4427984" y="1844824"/>
            <a:ext cx="4499992" cy="2721790"/>
            <a:chOff x="2764307" y="2504840"/>
            <a:chExt cx="3370524" cy="3829666"/>
          </a:xfrm>
        </p:grpSpPr>
        <p:pic>
          <p:nvPicPr>
            <p:cNvPr id="168"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2504840"/>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3145651"/>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0"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3789040"/>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1"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4433397"/>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5085184"/>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3"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77449" y="5094758"/>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77449" y="5527659"/>
              <a:ext cx="884605" cy="320678"/>
            </a:xfrm>
            <a:prstGeom prst="rect">
              <a:avLst/>
            </a:prstGeom>
            <a:noFill/>
            <a:extLst>
              <a:ext uri="{909E8E84-426E-40DD-AFC4-6F175D3DCCD1}">
                <a14:hiddenFill xmlns:a14="http://schemas.microsoft.com/office/drawing/2010/main" xmlns="">
                  <a:solidFill>
                    <a:srgbClr val="FFFFFF"/>
                  </a:solidFill>
                </a14:hiddenFill>
              </a:ext>
            </a:extLst>
          </p:spPr>
        </p:pic>
        <p:pic>
          <p:nvPicPr>
            <p:cNvPr id="175"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178604" y="5445224"/>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6"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77449" y="3777672"/>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156900" y="3767231"/>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8"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250226" y="2856775"/>
              <a:ext cx="884605" cy="320679"/>
            </a:xfrm>
            <a:prstGeom prst="rect">
              <a:avLst/>
            </a:prstGeom>
            <a:noFill/>
            <a:extLst>
              <a:ext uri="{909E8E84-426E-40DD-AFC4-6F175D3DCCD1}">
                <a14:hiddenFill xmlns:a14="http://schemas.microsoft.com/office/drawing/2010/main" xmlns="">
                  <a:solidFill>
                    <a:srgbClr val="FFFFFF"/>
                  </a:solidFill>
                </a14:hiddenFill>
              </a:ext>
            </a:extLst>
          </p:spPr>
        </p:pic>
        <p:sp>
          <p:nvSpPr>
            <p:cNvPr id="179" name="圆角矩形 178"/>
            <p:cNvSpPr/>
            <p:nvPr/>
          </p:nvSpPr>
          <p:spPr>
            <a:xfrm>
              <a:off x="4249381" y="3112749"/>
              <a:ext cx="812919" cy="388370"/>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0" name="圆角矩形 179"/>
            <p:cNvSpPr/>
            <p:nvPr/>
          </p:nvSpPr>
          <p:spPr>
            <a:xfrm>
              <a:off x="4249381" y="4331657"/>
              <a:ext cx="540741" cy="480471"/>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1" name="圆角矩形 180"/>
            <p:cNvSpPr/>
            <p:nvPr/>
          </p:nvSpPr>
          <p:spPr>
            <a:xfrm>
              <a:off x="3128214" y="5996436"/>
              <a:ext cx="2913290" cy="257174"/>
            </a:xfrm>
            <a:prstGeom prst="roundRect">
              <a:avLst>
                <a:gd name="adj" fmla="val 15675"/>
              </a:avLst>
            </a:prstGeom>
            <a:solidFill>
              <a:srgbClr val="FBEADA"/>
            </a:solidFill>
            <a:ln w="19050">
              <a:solidFill>
                <a:srgbClr val="FF8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191" name="下箭头 190"/>
            <p:cNvSpPr/>
            <p:nvPr/>
          </p:nvSpPr>
          <p:spPr>
            <a:xfrm rot="16200000">
              <a:off x="2769272" y="3165453"/>
              <a:ext cx="213587" cy="223517"/>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右弧形箭头 191"/>
            <p:cNvSpPr/>
            <p:nvPr/>
          </p:nvSpPr>
          <p:spPr>
            <a:xfrm>
              <a:off x="4009900" y="2640152"/>
              <a:ext cx="337782" cy="408248"/>
            </a:xfrm>
            <a:prstGeom prst="curved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3" name="下箭头 192"/>
            <p:cNvSpPr/>
            <p:nvPr/>
          </p:nvSpPr>
          <p:spPr>
            <a:xfrm flipV="1">
              <a:off x="3314371" y="2844276"/>
              <a:ext cx="231509" cy="300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下箭头 193"/>
            <p:cNvSpPr/>
            <p:nvPr/>
          </p:nvSpPr>
          <p:spPr>
            <a:xfrm>
              <a:off x="3315496" y="4794518"/>
              <a:ext cx="231509" cy="300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下箭头 194"/>
            <p:cNvSpPr/>
            <p:nvPr/>
          </p:nvSpPr>
          <p:spPr>
            <a:xfrm rot="16200000">
              <a:off x="3965092" y="3120608"/>
              <a:ext cx="226362" cy="342217"/>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下箭头 195"/>
            <p:cNvSpPr/>
            <p:nvPr/>
          </p:nvSpPr>
          <p:spPr>
            <a:xfrm rot="16200000">
              <a:off x="4957149" y="5497289"/>
              <a:ext cx="226362" cy="216548"/>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下箭头 196"/>
            <p:cNvSpPr/>
            <p:nvPr/>
          </p:nvSpPr>
          <p:spPr>
            <a:xfrm>
              <a:off x="4403996" y="4856952"/>
              <a:ext cx="231509" cy="23780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下箭头 197"/>
            <p:cNvSpPr/>
            <p:nvPr/>
          </p:nvSpPr>
          <p:spPr>
            <a:xfrm>
              <a:off x="4403996" y="4115215"/>
              <a:ext cx="231509" cy="23780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下箭头 198"/>
            <p:cNvSpPr/>
            <p:nvPr/>
          </p:nvSpPr>
          <p:spPr>
            <a:xfrm rot="5400000" flipH="1">
              <a:off x="3930482" y="4453836"/>
              <a:ext cx="231509" cy="300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下箭头 199"/>
            <p:cNvSpPr/>
            <p:nvPr/>
          </p:nvSpPr>
          <p:spPr>
            <a:xfrm rot="5400000" flipH="1">
              <a:off x="3839061" y="3871331"/>
              <a:ext cx="271755" cy="20502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下箭头 200"/>
            <p:cNvSpPr/>
            <p:nvPr/>
          </p:nvSpPr>
          <p:spPr>
            <a:xfrm rot="16200000">
              <a:off x="4930319" y="3859964"/>
              <a:ext cx="271755" cy="20502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下箭头 201"/>
            <p:cNvSpPr/>
            <p:nvPr/>
          </p:nvSpPr>
          <p:spPr>
            <a:xfrm>
              <a:off x="4399371" y="3529425"/>
              <a:ext cx="231509" cy="23780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肘形连接符 202"/>
            <p:cNvCxnSpPr/>
            <p:nvPr/>
          </p:nvCxnSpPr>
          <p:spPr>
            <a:xfrm flipV="1">
              <a:off x="4790122" y="3384005"/>
              <a:ext cx="1273087" cy="1139270"/>
            </a:xfrm>
            <a:prstGeom prst="bentConnector3">
              <a:avLst>
                <a:gd name="adj1" fmla="val 100876"/>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肘形连接符 203"/>
            <p:cNvCxnSpPr>
              <a:stCxn id="178" idx="0"/>
              <a:endCxn id="168" idx="0"/>
            </p:cNvCxnSpPr>
            <p:nvPr/>
          </p:nvCxnSpPr>
          <p:spPr>
            <a:xfrm rot="16200000" flipV="1">
              <a:off x="4385361" y="1549607"/>
              <a:ext cx="351935" cy="2262402"/>
            </a:xfrm>
            <a:prstGeom prst="bentConnector3">
              <a:avLst>
                <a:gd name="adj1" fmla="val 164955"/>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肘形连接符 144"/>
            <p:cNvCxnSpPr/>
            <p:nvPr/>
          </p:nvCxnSpPr>
          <p:spPr>
            <a:xfrm rot="16200000" flipH="1">
              <a:off x="5789254" y="3107323"/>
              <a:ext cx="206551" cy="348975"/>
            </a:xfrm>
            <a:prstGeom prst="bentConnector2">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3712566" y="5973178"/>
              <a:ext cx="1773458" cy="361328"/>
            </a:xfrm>
            <a:prstGeom prst="rect">
              <a:avLst/>
            </a:prstGeom>
            <a:noFill/>
          </p:spPr>
          <p:txBody>
            <a:bodyPr wrap="none" rtlCol="0">
              <a:spAutoFit/>
            </a:bodyPr>
            <a:lstStyle/>
            <a:p>
              <a:pPr algn="ctr">
                <a:defRPr/>
              </a:pPr>
              <a:r>
                <a:rPr lang="zh-CN" altLang="en-US" sz="1200" dirty="0">
                  <a:solidFill>
                    <a:prstClr val="black"/>
                  </a:solidFill>
                  <a:latin typeface="微软雅黑" pitchFamily="34" charset="-122"/>
                  <a:ea typeface="微软雅黑" pitchFamily="34" charset="-122"/>
                </a:rPr>
                <a:t>请求、服务执行分配预警、回访预警</a:t>
              </a:r>
            </a:p>
          </p:txBody>
        </p:sp>
        <p:sp>
          <p:nvSpPr>
            <p:cNvPr id="219" name="TextBox 218"/>
            <p:cNvSpPr txBox="1"/>
            <p:nvPr/>
          </p:nvSpPr>
          <p:spPr>
            <a:xfrm>
              <a:off x="3163168" y="2526677"/>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任务分配</a:t>
              </a:r>
              <a:endParaRPr lang="zh-CN" altLang="en-US" sz="1200" dirty="0">
                <a:latin typeface="微软雅黑" pitchFamily="34" charset="-122"/>
                <a:ea typeface="微软雅黑" pitchFamily="34" charset="-122"/>
              </a:endParaRPr>
            </a:p>
          </p:txBody>
        </p:sp>
        <p:sp>
          <p:nvSpPr>
            <p:cNvPr id="220" name="TextBox 219"/>
            <p:cNvSpPr txBox="1"/>
            <p:nvPr/>
          </p:nvSpPr>
          <p:spPr>
            <a:xfrm>
              <a:off x="3163168" y="3173696"/>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服务工单</a:t>
              </a:r>
              <a:endParaRPr lang="zh-CN" altLang="en-US" sz="1200" dirty="0">
                <a:latin typeface="微软雅黑" pitchFamily="34" charset="-122"/>
                <a:ea typeface="微软雅黑" pitchFamily="34" charset="-122"/>
              </a:endParaRPr>
            </a:p>
          </p:txBody>
        </p:sp>
        <p:sp>
          <p:nvSpPr>
            <p:cNvPr id="221" name="TextBox 220"/>
            <p:cNvSpPr txBox="1"/>
            <p:nvPr/>
          </p:nvSpPr>
          <p:spPr>
            <a:xfrm>
              <a:off x="3163168" y="3821353"/>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配件领用</a:t>
              </a:r>
              <a:endParaRPr lang="zh-CN" altLang="en-US" sz="1200" dirty="0">
                <a:latin typeface="微软雅黑" pitchFamily="34" charset="-122"/>
                <a:ea typeface="微软雅黑" pitchFamily="34" charset="-122"/>
              </a:endParaRPr>
            </a:p>
          </p:txBody>
        </p:sp>
        <p:sp>
          <p:nvSpPr>
            <p:cNvPr id="222" name="TextBox 221"/>
            <p:cNvSpPr txBox="1"/>
            <p:nvPr/>
          </p:nvSpPr>
          <p:spPr>
            <a:xfrm>
              <a:off x="3163168" y="4455236"/>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回访生成</a:t>
              </a:r>
              <a:endParaRPr lang="zh-CN" altLang="en-US" sz="1200" dirty="0">
                <a:latin typeface="微软雅黑" pitchFamily="34" charset="-122"/>
                <a:ea typeface="微软雅黑" pitchFamily="34" charset="-122"/>
              </a:endParaRPr>
            </a:p>
          </p:txBody>
        </p:sp>
        <p:sp>
          <p:nvSpPr>
            <p:cNvPr id="223" name="TextBox 222"/>
            <p:cNvSpPr txBox="1"/>
            <p:nvPr/>
          </p:nvSpPr>
          <p:spPr>
            <a:xfrm>
              <a:off x="3163168" y="5107022"/>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执行回访</a:t>
              </a:r>
              <a:endParaRPr lang="zh-CN" altLang="en-US" sz="1200" dirty="0">
                <a:latin typeface="微软雅黑" pitchFamily="34" charset="-122"/>
                <a:ea typeface="微软雅黑" pitchFamily="34" charset="-122"/>
              </a:endParaRPr>
            </a:p>
          </p:txBody>
        </p:sp>
        <p:sp>
          <p:nvSpPr>
            <p:cNvPr id="224" name="TextBox 223"/>
            <p:cNvSpPr txBox="1"/>
            <p:nvPr/>
          </p:nvSpPr>
          <p:spPr>
            <a:xfrm>
              <a:off x="4385251" y="3124928"/>
              <a:ext cx="580198"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现场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返厂</a:t>
              </a:r>
              <a:endParaRPr lang="zh-CN" altLang="en-US" sz="1200" dirty="0">
                <a:latin typeface="微软雅黑" pitchFamily="34" charset="-122"/>
                <a:ea typeface="微软雅黑" pitchFamily="34" charset="-122"/>
              </a:endParaRPr>
            </a:p>
          </p:txBody>
        </p:sp>
        <p:sp>
          <p:nvSpPr>
            <p:cNvPr id="225" name="TextBox 224"/>
            <p:cNvSpPr txBox="1"/>
            <p:nvPr/>
          </p:nvSpPr>
          <p:spPr>
            <a:xfrm>
              <a:off x="4349017" y="4433392"/>
              <a:ext cx="433054"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完成？</a:t>
              </a:r>
              <a:endParaRPr lang="zh-CN" altLang="en-US" sz="1200" dirty="0">
                <a:latin typeface="微软雅黑" pitchFamily="34" charset="-122"/>
                <a:ea typeface="微软雅黑" pitchFamily="34" charset="-122"/>
              </a:endParaRPr>
            </a:p>
          </p:txBody>
        </p:sp>
        <p:sp>
          <p:nvSpPr>
            <p:cNvPr id="226" name="TextBox 225"/>
            <p:cNvSpPr txBox="1"/>
            <p:nvPr/>
          </p:nvSpPr>
          <p:spPr>
            <a:xfrm>
              <a:off x="4259412" y="3720657"/>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服务执行</a:t>
              </a:r>
              <a:endParaRPr lang="zh-CN" altLang="en-US" sz="1200" dirty="0">
                <a:latin typeface="微软雅黑" pitchFamily="34" charset="-122"/>
                <a:ea typeface="微软雅黑" pitchFamily="34" charset="-122"/>
              </a:endParaRPr>
            </a:p>
          </p:txBody>
        </p:sp>
        <p:sp>
          <p:nvSpPr>
            <p:cNvPr id="227" name="TextBox 226"/>
            <p:cNvSpPr txBox="1"/>
            <p:nvPr/>
          </p:nvSpPr>
          <p:spPr>
            <a:xfrm>
              <a:off x="5328170" y="3800072"/>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服务费用</a:t>
              </a:r>
              <a:endParaRPr lang="zh-CN" altLang="en-US" sz="1200" dirty="0">
                <a:latin typeface="微软雅黑" pitchFamily="34" charset="-122"/>
                <a:ea typeface="微软雅黑" pitchFamily="34" charset="-122"/>
              </a:endParaRPr>
            </a:p>
          </p:txBody>
        </p:sp>
        <p:sp>
          <p:nvSpPr>
            <p:cNvPr id="228" name="TextBox 227"/>
            <p:cNvSpPr txBox="1"/>
            <p:nvPr/>
          </p:nvSpPr>
          <p:spPr>
            <a:xfrm>
              <a:off x="5424449" y="2878614"/>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重新分配</a:t>
              </a:r>
              <a:endParaRPr lang="zh-CN" altLang="en-US" sz="1200" dirty="0">
                <a:latin typeface="微软雅黑" pitchFamily="34" charset="-122"/>
                <a:ea typeface="微软雅黑" pitchFamily="34" charset="-122"/>
              </a:endParaRPr>
            </a:p>
          </p:txBody>
        </p:sp>
        <p:sp>
          <p:nvSpPr>
            <p:cNvPr id="229" name="TextBox 228"/>
            <p:cNvSpPr txBox="1"/>
            <p:nvPr/>
          </p:nvSpPr>
          <p:spPr>
            <a:xfrm>
              <a:off x="5455932" y="5471288"/>
              <a:ext cx="329946"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收款</a:t>
              </a:r>
              <a:endParaRPr lang="zh-CN" altLang="en-US" sz="1200" dirty="0">
                <a:latin typeface="微软雅黑" pitchFamily="34" charset="-122"/>
                <a:ea typeface="微软雅黑" pitchFamily="34" charset="-122"/>
              </a:endParaRPr>
            </a:p>
          </p:txBody>
        </p:sp>
        <p:sp>
          <p:nvSpPr>
            <p:cNvPr id="230" name="TextBox 229"/>
            <p:cNvSpPr txBox="1"/>
            <p:nvPr/>
          </p:nvSpPr>
          <p:spPr>
            <a:xfrm>
              <a:off x="4259410" y="5116597"/>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完工销单</a:t>
              </a:r>
              <a:endParaRPr lang="zh-CN" altLang="en-US" sz="1200" dirty="0">
                <a:latin typeface="微软雅黑" pitchFamily="34" charset="-122"/>
                <a:ea typeface="微软雅黑" pitchFamily="34" charset="-122"/>
              </a:endParaRPr>
            </a:p>
          </p:txBody>
        </p:sp>
        <p:sp>
          <p:nvSpPr>
            <p:cNvPr id="231" name="TextBox 230"/>
            <p:cNvSpPr txBox="1"/>
            <p:nvPr/>
          </p:nvSpPr>
          <p:spPr>
            <a:xfrm>
              <a:off x="4259410" y="5487010"/>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服务结算</a:t>
              </a:r>
              <a:endParaRPr lang="zh-CN" altLang="en-US" sz="1200" dirty="0">
                <a:latin typeface="微软雅黑" pitchFamily="34" charset="-122"/>
                <a:ea typeface="微软雅黑" pitchFamily="34" charset="-122"/>
              </a:endParaRPr>
            </a:p>
          </p:txBody>
        </p:sp>
      </p:grpSp>
      <p:cxnSp>
        <p:nvCxnSpPr>
          <p:cNvPr id="233" name="直接连接符 232"/>
          <p:cNvCxnSpPr/>
          <p:nvPr/>
        </p:nvCxnSpPr>
        <p:spPr>
          <a:xfrm flipH="1">
            <a:off x="4442498" y="2364730"/>
            <a:ext cx="1" cy="900000"/>
          </a:xfrm>
          <a:prstGeom prst="line">
            <a:avLst/>
          </a:prstGeom>
          <a:ln w="57150">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cxnSp>
        <p:nvCxnSpPr>
          <p:cNvPr id="235" name="直接连接符 234"/>
          <p:cNvCxnSpPr>
            <a:stCxn id="90" idx="3"/>
          </p:cNvCxnSpPr>
          <p:nvPr/>
        </p:nvCxnSpPr>
        <p:spPr>
          <a:xfrm>
            <a:off x="4165536" y="3271557"/>
            <a:ext cx="262448" cy="0"/>
          </a:xfrm>
          <a:prstGeom prst="line">
            <a:avLst/>
          </a:prstGeom>
          <a:ln w="57150">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8" name="Text Box 9"/>
          <p:cNvSpPr txBox="1">
            <a:spLocks noChangeArrowheads="1"/>
          </p:cNvSpPr>
          <p:nvPr/>
        </p:nvSpPr>
        <p:spPr bwMode="gray">
          <a:xfrm>
            <a:off x="395536" y="836712"/>
            <a:ext cx="8000790" cy="830997"/>
          </a:xfrm>
          <a:prstGeom prst="rect">
            <a:avLst/>
          </a:prstGeom>
          <a:noFill/>
          <a:ln w="9525" algn="ctr">
            <a:noFill/>
            <a:miter lim="800000"/>
            <a:headEnd/>
            <a:tailEnd/>
          </a:ln>
        </p:spPr>
        <p:txBody>
          <a:bodyPr wrap="square">
            <a:spAutoFit/>
          </a:bodyPr>
          <a:lstStyle/>
          <a:p>
            <a:pPr indent="449263"/>
            <a:r>
              <a:rPr lang="zh-CN" altLang="en-US" dirty="0" smtClean="0">
                <a:latin typeface="微软雅黑" pitchFamily="34" charset="-122"/>
                <a:ea typeface="微软雅黑" pitchFamily="34" charset="-122"/>
              </a:rPr>
              <a:t>企业常常要了解客户需求执行情况，保障及时交货，避免损失</a:t>
            </a:r>
            <a:endParaRPr lang="en-US" dirty="0">
              <a:latin typeface="微软雅黑" pitchFamily="34" charset="-122"/>
              <a:ea typeface="微软雅黑" pitchFamily="34" charset="-122"/>
            </a:endParaRPr>
          </a:p>
        </p:txBody>
      </p:sp>
      <p:sp>
        <p:nvSpPr>
          <p:cNvPr id="21" name="AutoShape 13"/>
          <p:cNvSpPr>
            <a:spLocks noChangeArrowheads="1"/>
          </p:cNvSpPr>
          <p:nvPr/>
        </p:nvSpPr>
        <p:spPr bwMode="auto">
          <a:xfrm>
            <a:off x="1475656" y="1268760"/>
            <a:ext cx="2438335" cy="1440160"/>
          </a:xfrm>
          <a:prstGeom prst="cloudCallout">
            <a:avLst>
              <a:gd name="adj1" fmla="val -74101"/>
              <a:gd name="adj2" fmla="val 24323"/>
            </a:avLst>
          </a:prstGeom>
          <a:solidFill>
            <a:srgbClr val="FFFFFF"/>
          </a:solidFill>
          <a:ln w="38100">
            <a:solidFill>
              <a:schemeClr val="tx1"/>
            </a:solidFill>
            <a:round/>
            <a:headEnd/>
            <a:tailEnd/>
          </a:ln>
          <a:effectLst/>
        </p:spPr>
        <p:txBody>
          <a:bodyPr anchor="ctr"/>
          <a:lstStyle/>
          <a:p>
            <a:pPr algn="ctr">
              <a:lnSpc>
                <a:spcPct val="100000"/>
              </a:lnSpc>
              <a:spcBef>
                <a:spcPct val="0"/>
              </a:spcBef>
              <a:defRPr/>
            </a:pPr>
            <a:endParaRPr lang="en-US" altLang="zh-CN" sz="2000" dirty="0">
              <a:solidFill>
                <a:schemeClr val="tx1"/>
              </a:solidFill>
              <a:effectLst>
                <a:outerShdw blurRad="38100" dist="38100" dir="2700000" algn="tl">
                  <a:srgbClr val="C0C0C0"/>
                </a:outerShdw>
              </a:effectLst>
              <a:latin typeface="Times New Roman" pitchFamily="18" charset="0"/>
            </a:endParaRPr>
          </a:p>
        </p:txBody>
      </p:sp>
      <p:sp>
        <p:nvSpPr>
          <p:cNvPr id="22" name="Text Box 9"/>
          <p:cNvSpPr txBox="1">
            <a:spLocks noChangeArrowheads="1"/>
          </p:cNvSpPr>
          <p:nvPr/>
        </p:nvSpPr>
        <p:spPr bwMode="gray">
          <a:xfrm>
            <a:off x="1763688" y="1484784"/>
            <a:ext cx="1828751" cy="1015663"/>
          </a:xfrm>
          <a:prstGeom prst="rect">
            <a:avLst/>
          </a:prstGeom>
          <a:noFill/>
          <a:ln w="9525" algn="ctr">
            <a:noFill/>
            <a:miter lim="800000"/>
            <a:headEnd/>
            <a:tailEnd/>
          </a:ln>
        </p:spPr>
        <p:txBody>
          <a:bodyPr wrap="square">
            <a:spAutoFit/>
          </a:bodyPr>
          <a:lstStyle/>
          <a:p>
            <a:r>
              <a:rPr lang="zh-CN" altLang="en-US" sz="1200" dirty="0" smtClean="0">
                <a:latin typeface="微软雅黑" pitchFamily="34" charset="-122"/>
                <a:ea typeface="微软雅黑" pitchFamily="34" charset="-122"/>
              </a:rPr>
              <a:t>客户要的货，有没有开工？材料有没有保障？生产过程中质量情况？有没有入库？有没有发货？</a:t>
            </a: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pic>
        <p:nvPicPr>
          <p:cNvPr id="23" name="Picture 18" descr="busin51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flipH="1">
            <a:off x="0" y="2132856"/>
            <a:ext cx="1142970" cy="968257"/>
          </a:xfrm>
          <a:prstGeom prst="rect">
            <a:avLst/>
          </a:prstGeom>
          <a:noFill/>
          <a:ln w="9525">
            <a:noFill/>
            <a:miter lim="800000"/>
            <a:headEnd/>
            <a:tailEnd/>
          </a:ln>
        </p:spPr>
      </p:pic>
      <p:sp>
        <p:nvSpPr>
          <p:cNvPr id="15" name="Text Box 9"/>
          <p:cNvSpPr txBox="1">
            <a:spLocks noChangeArrowheads="1"/>
          </p:cNvSpPr>
          <p:nvPr/>
        </p:nvSpPr>
        <p:spPr bwMode="gray">
          <a:xfrm>
            <a:off x="827584" y="5301208"/>
            <a:ext cx="6779096" cy="1200329"/>
          </a:xfrm>
          <a:prstGeom prst="rect">
            <a:avLst/>
          </a:prstGeom>
          <a:noFill/>
          <a:ln w="9525" algn="ctr">
            <a:noFill/>
            <a:miter lim="800000"/>
            <a:headEnd/>
            <a:tailEnd/>
          </a:ln>
        </p:spPr>
        <p:txBody>
          <a:bodyPr wrap="square">
            <a:spAutoFit/>
          </a:bodyPr>
          <a:lstStyle/>
          <a:p>
            <a:pPr marL="342900" indent="-342900"/>
            <a:r>
              <a:rPr lang="zh-CN" altLang="en-US" dirty="0" smtClean="0">
                <a:latin typeface="微软雅黑" pitchFamily="34" charset="-122"/>
                <a:ea typeface="微软雅黑" pitchFamily="34" charset="-122"/>
              </a:rPr>
              <a:t>应用价值：</a:t>
            </a:r>
            <a:endParaRPr lang="en-US" altLang="zh-CN" dirty="0">
              <a:latin typeface="微软雅黑" pitchFamily="34" charset="-122"/>
              <a:ea typeface="微软雅黑" pitchFamily="34" charset="-122"/>
            </a:endParaRPr>
          </a:p>
          <a:p>
            <a:pPr marL="342900" indent="-342900" eaLnBrk="0" hangingPunct="0">
              <a:buFont typeface="黑体" pitchFamily="49" charset="-122"/>
              <a:buAutoNum type="circleNumDbPlain"/>
            </a:pPr>
            <a:r>
              <a:rPr lang="zh-CN" altLang="en-US" sz="1600" dirty="0">
                <a:latin typeface="微软雅黑" pitchFamily="34" charset="-122"/>
                <a:ea typeface="微软雅黑" pitchFamily="34" charset="-122"/>
              </a:rPr>
              <a:t>规范订单要素及信息采集；</a:t>
            </a:r>
            <a:endParaRPr lang="en-US" altLang="zh-CN" sz="1600" dirty="0">
              <a:latin typeface="微软雅黑" pitchFamily="34" charset="-122"/>
              <a:ea typeface="微软雅黑" pitchFamily="34" charset="-122"/>
            </a:endParaRPr>
          </a:p>
          <a:p>
            <a:pPr marL="342900" indent="-342900" eaLnBrk="0" hangingPunct="0">
              <a:buFont typeface="黑体" pitchFamily="49" charset="-122"/>
              <a:buAutoNum type="circleNumDbPlain"/>
            </a:pPr>
            <a:r>
              <a:rPr lang="zh-CN" altLang="en-US" sz="1600" dirty="0">
                <a:latin typeface="微软雅黑" pitchFamily="34" charset="-122"/>
                <a:ea typeface="微软雅黑" pitchFamily="34" charset="-122"/>
              </a:rPr>
              <a:t>对订单全生命周期进行管理，包括下达、采购、生产、交货等，让业务员对订单的执行情况一目了然。</a:t>
            </a:r>
            <a:endParaRPr lang="zh-CN" altLang="zh-CN" sz="1600" dirty="0">
              <a:latin typeface="微软雅黑" pitchFamily="34" charset="-122"/>
              <a:ea typeface="微软雅黑" pitchFamily="34" charset="-122"/>
            </a:endParaRPr>
          </a:p>
        </p:txBody>
      </p:sp>
      <p:pic>
        <p:nvPicPr>
          <p:cNvPr id="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59632" y="1844824"/>
            <a:ext cx="7488832" cy="3600400"/>
          </a:xfrm>
          <a:prstGeom prst="rect">
            <a:avLst/>
          </a:prstGeom>
          <a:noFill/>
          <a:ln w="9525">
            <a:noFill/>
            <a:miter lim="800000"/>
            <a:headEnd/>
            <a:tailEnd/>
          </a:ln>
        </p:spPr>
      </p:pic>
      <p:sp>
        <p:nvSpPr>
          <p:cNvPr id="10" name="标题 9"/>
          <p:cNvSpPr>
            <a:spLocks noGrp="1"/>
          </p:cNvSpPr>
          <p:nvPr>
            <p:ph type="title"/>
          </p:nvPr>
        </p:nvSpPr>
        <p:spPr>
          <a:xfrm>
            <a:off x="228714" y="152486"/>
            <a:ext cx="7391422" cy="424717"/>
          </a:xfrm>
        </p:spPr>
        <p:txBody>
          <a:bodyPr/>
          <a:lstStyle/>
          <a:p>
            <a:r>
              <a:rPr lang="zh-CN" altLang="en-US" dirty="0" smtClean="0">
                <a:latin typeface="+mn-ea"/>
                <a:ea typeface="+mn-ea"/>
              </a:rPr>
              <a:t>关键业务应用  订单执行跟踪</a:t>
            </a:r>
            <a:br>
              <a:rPr lang="zh-CN" altLang="en-US" dirty="0" smtClean="0">
                <a:latin typeface="+mn-ea"/>
                <a:ea typeface="+mn-ea"/>
              </a:rPr>
            </a:b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69731"/>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62325"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298825"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计划管理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3189274" y="2438426"/>
            <a:ext cx="1916112" cy="838178"/>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prstGeom prst="rect">
            <a:avLst/>
          </a:prstGeom>
        </p:spPr>
        <p:txBody>
          <a:bodyPr/>
          <a:lstStyle/>
          <a:p>
            <a:r>
              <a:rPr lang="zh-CN" altLang="en-US" sz="2800" dirty="0" smtClean="0">
                <a:solidFill>
                  <a:srgbClr val="FF0000"/>
                </a:solidFill>
                <a:latin typeface="+mn-ea"/>
                <a:ea typeface="+mn-ea"/>
              </a:rPr>
              <a:t>关键业务应用  销售计划</a:t>
            </a:r>
          </a:p>
        </p:txBody>
      </p:sp>
      <p:sp>
        <p:nvSpPr>
          <p:cNvPr id="4608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6085" name="AutoShape 2" descr="mk:@MSITStore:c:\U8SOFT\help\CG_zh-CN.chm::/image41.gif"/>
          <p:cNvSpPr>
            <a:spLocks noChangeAspect="1" noChangeArrowheads="1"/>
          </p:cNvSpPr>
          <p:nvPr/>
        </p:nvSpPr>
        <p:spPr bwMode="auto">
          <a:xfrm>
            <a:off x="155575" y="-1096963"/>
            <a:ext cx="4581525" cy="2295526"/>
          </a:xfrm>
          <a:prstGeom prst="rect">
            <a:avLst/>
          </a:prstGeom>
          <a:noFill/>
          <a:ln w="9525">
            <a:noFill/>
            <a:miter lim="800000"/>
            <a:headEnd/>
            <a:tailEnd/>
          </a:ln>
        </p:spPr>
        <p:txBody>
          <a:bodyPr/>
          <a:lstStyle/>
          <a:p>
            <a:endParaRPr lang="zh-CN" altLang="en-US"/>
          </a:p>
        </p:txBody>
      </p:sp>
      <p:cxnSp>
        <p:nvCxnSpPr>
          <p:cNvPr id="46089" name="直接箭头连接符 48"/>
          <p:cNvCxnSpPr>
            <a:cxnSpLocks noChangeShapeType="1"/>
          </p:cNvCxnSpPr>
          <p:nvPr/>
        </p:nvCxnSpPr>
        <p:spPr bwMode="auto">
          <a:xfrm>
            <a:off x="2248958" y="2851348"/>
            <a:ext cx="485775" cy="1588"/>
          </a:xfrm>
          <a:prstGeom prst="straightConnector1">
            <a:avLst/>
          </a:prstGeom>
          <a:noFill/>
          <a:ln w="31750" algn="ctr">
            <a:solidFill>
              <a:srgbClr val="0070C0"/>
            </a:solidFill>
            <a:round/>
            <a:headEnd/>
            <a:tailEnd type="arrow" w="med" len="med"/>
          </a:ln>
        </p:spPr>
      </p:cxnSp>
      <p:cxnSp>
        <p:nvCxnSpPr>
          <p:cNvPr id="46099" name="直接箭头连接符 48"/>
          <p:cNvCxnSpPr>
            <a:cxnSpLocks noChangeShapeType="1"/>
          </p:cNvCxnSpPr>
          <p:nvPr/>
        </p:nvCxnSpPr>
        <p:spPr bwMode="auto">
          <a:xfrm>
            <a:off x="4067944" y="2853676"/>
            <a:ext cx="485775" cy="1587"/>
          </a:xfrm>
          <a:prstGeom prst="straightConnector1">
            <a:avLst/>
          </a:prstGeom>
          <a:noFill/>
          <a:ln w="31750" algn="ctr">
            <a:solidFill>
              <a:srgbClr val="0070C0"/>
            </a:solidFill>
            <a:round/>
            <a:headEnd/>
            <a:tailEnd type="arrow" w="med" len="med"/>
          </a:ln>
        </p:spPr>
      </p:cxnSp>
      <p:cxnSp>
        <p:nvCxnSpPr>
          <p:cNvPr id="46100" name="直接箭头连接符 48"/>
          <p:cNvCxnSpPr>
            <a:cxnSpLocks noChangeShapeType="1"/>
            <a:stCxn id="21" idx="3"/>
            <a:endCxn id="27" idx="1"/>
          </p:cNvCxnSpPr>
          <p:nvPr/>
        </p:nvCxnSpPr>
        <p:spPr bwMode="auto">
          <a:xfrm>
            <a:off x="5825164" y="2870900"/>
            <a:ext cx="509848" cy="7859"/>
          </a:xfrm>
          <a:prstGeom prst="straightConnector1">
            <a:avLst/>
          </a:prstGeom>
          <a:noFill/>
          <a:ln w="31750" algn="ctr">
            <a:solidFill>
              <a:srgbClr val="0070C0"/>
            </a:solidFill>
            <a:round/>
            <a:headEnd/>
            <a:tailEnd type="arrow" w="med" len="med"/>
          </a:ln>
        </p:spPr>
      </p:cxnSp>
      <p:sp>
        <p:nvSpPr>
          <p:cNvPr id="46101" name="矩形 11"/>
          <p:cNvSpPr>
            <a:spLocks noChangeArrowheads="1"/>
          </p:cNvSpPr>
          <p:nvPr/>
        </p:nvSpPr>
        <p:spPr bwMode="auto">
          <a:xfrm>
            <a:off x="539552" y="908720"/>
            <a:ext cx="8147248" cy="1670073"/>
          </a:xfrm>
          <a:prstGeom prst="rect">
            <a:avLst/>
          </a:prstGeom>
          <a:noFill/>
          <a:ln w="9525">
            <a:noFill/>
            <a:miter lim="800000"/>
            <a:headEnd/>
            <a:tailEnd/>
          </a:ln>
        </p:spPr>
        <p:txBody>
          <a:bodyPr wrap="square">
            <a:spAutoFit/>
          </a:bodyPr>
          <a:lstStyle/>
          <a:p>
            <a:pPr>
              <a:lnSpc>
                <a:spcPct val="150000"/>
              </a:lnSpc>
              <a:buFont typeface="Wingdings" pitchFamily="2" charset="2"/>
              <a:buChar char="p"/>
            </a:pPr>
            <a:r>
              <a:rPr lang="zh-CN" altLang="en-US" sz="1400" dirty="0"/>
              <a:t>   </a:t>
            </a:r>
            <a:r>
              <a:rPr lang="zh-CN" altLang="en-US" sz="1400" dirty="0">
                <a:latin typeface="微软雅黑" pitchFamily="34" charset="-122"/>
                <a:ea typeface="微软雅黑" pitchFamily="34" charset="-122"/>
              </a:rPr>
              <a:t>销售计划是企业销售管理工作的首要环节，是指导企业销售部门和销售人员进行货物销售的目标，在期末可将实际销售收入与计划销售额、销售定额进行比较，分析各项销售计划的具体执行情况。</a:t>
            </a:r>
            <a:endParaRPr lang="en-US" altLang="zh-CN" sz="1400" b="1" dirty="0">
              <a:latin typeface="微软雅黑" pitchFamily="34" charset="-122"/>
              <a:ea typeface="微软雅黑" pitchFamily="34" charset="-122"/>
            </a:endParaRPr>
          </a:p>
          <a:p>
            <a:pPr>
              <a:lnSpc>
                <a:spcPct val="150000"/>
              </a:lnSpc>
              <a:buFont typeface="Wingdings" pitchFamily="2" charset="2"/>
              <a:buChar char="p"/>
            </a:pPr>
            <a:r>
              <a:rPr lang="zh-CN" altLang="en-US" sz="1400" dirty="0"/>
              <a:t>  </a:t>
            </a:r>
            <a:r>
              <a:rPr lang="zh-CN" altLang="en-US" sz="1400" dirty="0">
                <a:latin typeface="微软雅黑" pitchFamily="34" charset="-122"/>
                <a:ea typeface="微软雅黑" pitchFamily="34" charset="-122"/>
              </a:rPr>
              <a:t>系统为用户提供多种编制方式，通过设置不同的计划方案，可以分别按照地区分类、销售部门、业务员、存货大类、存货、客户分类、客户编制销售计划。</a:t>
            </a:r>
            <a:endParaRPr lang="en-US" altLang="zh-CN" sz="1400" dirty="0">
              <a:latin typeface="微软雅黑" pitchFamily="34" charset="-122"/>
              <a:ea typeface="微软雅黑" pitchFamily="34" charset="-122"/>
            </a:endParaRPr>
          </a:p>
          <a:p>
            <a:pPr>
              <a:lnSpc>
                <a:spcPct val="150000"/>
              </a:lnSpc>
              <a:buFont typeface="Wingdings" pitchFamily="2" charset="2"/>
              <a:buChar char="p"/>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销售计划简要操作流程：</a:t>
            </a:r>
          </a:p>
        </p:txBody>
      </p:sp>
      <p:pic>
        <p:nvPicPr>
          <p:cNvPr id="644098" name="Picture 2"/>
          <p:cNvPicPr>
            <a:picLocks noChangeAspect="1" noChangeArrowheads="1"/>
          </p:cNvPicPr>
          <p:nvPr/>
        </p:nvPicPr>
        <p:blipFill>
          <a:blip r:embed="rId3" cstate="print"/>
          <a:srcRect/>
          <a:stretch>
            <a:fillRect/>
          </a:stretch>
        </p:blipFill>
        <p:spPr bwMode="auto">
          <a:xfrm>
            <a:off x="539552" y="3429000"/>
            <a:ext cx="5482761" cy="3212976"/>
          </a:xfrm>
          <a:prstGeom prst="rect">
            <a:avLst/>
          </a:prstGeom>
          <a:noFill/>
          <a:ln w="9525">
            <a:noFill/>
            <a:miter lim="800000"/>
            <a:headEnd/>
            <a:tailEnd/>
          </a:ln>
        </p:spPr>
      </p:pic>
      <p:cxnSp>
        <p:nvCxnSpPr>
          <p:cNvPr id="17" name="肘形连接符 16"/>
          <p:cNvCxnSpPr>
            <a:stCxn id="25" idx="2"/>
          </p:cNvCxnSpPr>
          <p:nvPr/>
        </p:nvCxnSpPr>
        <p:spPr>
          <a:xfrm rot="16200000" flipH="1">
            <a:off x="5579951" y="2623137"/>
            <a:ext cx="503490" cy="1324260"/>
          </a:xfrm>
          <a:prstGeom prst="bentConnector2">
            <a:avLst/>
          </a:prstGeom>
          <a:noFill/>
          <a:ln w="31750" algn="ctr">
            <a:solidFill>
              <a:srgbClr val="0070C0"/>
            </a:solidFill>
            <a:round/>
            <a:headEnd/>
            <a:tailEnd type="arrow" w="med" len="med"/>
          </a:ln>
        </p:spPr>
      </p:cxnSp>
      <p:pic>
        <p:nvPicPr>
          <p:cNvPr id="16" name="Picture 3" descr="E:\yinfeifei\2012年工作项目\UFIDA用友 2012\用友 王曼曼\20120223 信息化企业从U8AIO开始PPT美化\png图\未标题-108.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92088" y="2636912"/>
            <a:ext cx="1475656" cy="467976"/>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矩形 17"/>
          <p:cNvSpPr/>
          <p:nvPr/>
        </p:nvSpPr>
        <p:spPr>
          <a:xfrm>
            <a:off x="792088" y="2564904"/>
            <a:ext cx="1403648" cy="584775"/>
          </a:xfrm>
          <a:prstGeom prst="rect">
            <a:avLst/>
          </a:prstGeom>
        </p:spPr>
        <p:txBody>
          <a:bodyPr wrap="square">
            <a:spAutoFit/>
          </a:bodyPr>
          <a:lstStyle/>
          <a:p>
            <a:pPr lvl="0"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rPr>
              <a:t>销售计划方案设置</a:t>
            </a:r>
            <a:endParaRPr lang="en-US" altLang="zh-CN" sz="1600" dirty="0">
              <a:solidFill>
                <a:schemeClr val="bg1"/>
              </a:solidFill>
              <a:latin typeface="微软雅黑" pitchFamily="34" charset="-122"/>
              <a:ea typeface="微软雅黑" pitchFamily="34" charset="-122"/>
            </a:endParaRPr>
          </a:p>
        </p:txBody>
      </p:sp>
      <p:pic>
        <p:nvPicPr>
          <p:cNvPr id="19" name="Picture 3" descr="E:\yinfeifei\2012年工作项目\UFIDA用友 2012\用友 王曼曼\20120223 信息化企业从U8AIO开始PPT美化\png图\未标题-108.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42772" y="2622960"/>
            <a:ext cx="1325172" cy="467976"/>
          </a:xfrm>
          <a:prstGeom prst="rect">
            <a:avLst/>
          </a:prstGeom>
          <a:extLst>
            <a:ext uri="{909E8E84-426E-40DD-AFC4-6F175D3DCCD1}">
              <a14:hiddenFill xmlns="" xmlns:a14="http://schemas.microsoft.com/office/drawing/2010/main">
                <a:solidFill>
                  <a:srgbClr val="FFFFFF"/>
                </a:solidFill>
              </a14:hiddenFill>
            </a:ext>
          </a:extLst>
        </p:spPr>
      </p:pic>
      <p:sp>
        <p:nvSpPr>
          <p:cNvPr id="20" name="矩形 19"/>
          <p:cNvSpPr/>
          <p:nvPr/>
        </p:nvSpPr>
        <p:spPr>
          <a:xfrm>
            <a:off x="2699792" y="2694968"/>
            <a:ext cx="1415772" cy="338554"/>
          </a:xfrm>
          <a:prstGeom prst="rect">
            <a:avLst/>
          </a:prstGeom>
        </p:spPr>
        <p:txBody>
          <a:bodyPr wrap="none">
            <a:spAutoFit/>
          </a:bodyPr>
          <a:lstStyle/>
          <a:p>
            <a:pPr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rPr>
              <a:t>销售计划编制</a:t>
            </a:r>
          </a:p>
        </p:txBody>
      </p:sp>
      <p:pic>
        <p:nvPicPr>
          <p:cNvPr id="21" name="Picture 3" descr="E:\yinfeifei\2012年工作项目\UFIDA用友 2012\用友 王曼曼\20120223 信息化企业从U8AIO开始PPT美化\png图\未标题-108.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99992" y="2636912"/>
            <a:ext cx="1325172" cy="467976"/>
          </a:xfrm>
          <a:prstGeom prst="rect">
            <a:avLst/>
          </a:prstGeom>
          <a:extLst>
            <a:ext uri="{909E8E84-426E-40DD-AFC4-6F175D3DCCD1}">
              <a14:hiddenFill xmlns="" xmlns:a14="http://schemas.microsoft.com/office/drawing/2010/main">
                <a:solidFill>
                  <a:srgbClr val="FFFFFF"/>
                </a:solidFill>
              </a14:hiddenFill>
            </a:ext>
          </a:extLst>
        </p:spPr>
      </p:pic>
      <p:pic>
        <p:nvPicPr>
          <p:cNvPr id="22" name="Picture 3" descr="E:\yinfeifei\2012年工作项目\UFIDA用友 2012\用友 王曼曼\20120223 信息化企业从U8AIO开始PPT美化\png图\未标题-108.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72200" y="2651426"/>
            <a:ext cx="1325172" cy="467976"/>
          </a:xfrm>
          <a:prstGeom prst="rect">
            <a:avLst/>
          </a:prstGeom>
          <a:extLst>
            <a:ext uri="{909E8E84-426E-40DD-AFC4-6F175D3DCCD1}">
              <a14:hiddenFill xmlns="" xmlns:a14="http://schemas.microsoft.com/office/drawing/2010/main">
                <a:solidFill>
                  <a:srgbClr val="FFFFFF"/>
                </a:solidFill>
              </a14:hiddenFill>
            </a:ext>
          </a:extLst>
        </p:spPr>
      </p:pic>
      <p:pic>
        <p:nvPicPr>
          <p:cNvPr id="23" name="Picture 3" descr="E:\yinfeifei\2012年工作项目\UFIDA用友 2012\用友 王曼曼\20120223 信息化企业从U8AIO开始PPT美化\png图\未标题-108.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444208" y="3212976"/>
            <a:ext cx="1325172" cy="648072"/>
          </a:xfrm>
          <a:prstGeom prst="rect">
            <a:avLst/>
          </a:prstGeom>
          <a:extLst>
            <a:ext uri="{909E8E84-426E-40DD-AFC4-6F175D3DCCD1}">
              <a14:hiddenFill xmlns="" xmlns:a14="http://schemas.microsoft.com/office/drawing/2010/main">
                <a:solidFill>
                  <a:srgbClr val="FFFFFF"/>
                </a:solidFill>
              </a14:hiddenFill>
            </a:ext>
          </a:extLst>
        </p:spPr>
      </p:pic>
      <p:sp>
        <p:nvSpPr>
          <p:cNvPr id="25" name="矩形 24"/>
          <p:cNvSpPr/>
          <p:nvPr/>
        </p:nvSpPr>
        <p:spPr>
          <a:xfrm>
            <a:off x="4461680" y="2694968"/>
            <a:ext cx="1415772" cy="338554"/>
          </a:xfrm>
          <a:prstGeom prst="rect">
            <a:avLst/>
          </a:prstGeom>
        </p:spPr>
        <p:txBody>
          <a:bodyPr wrap="none">
            <a:spAutoFit/>
          </a:bodyPr>
          <a:lstStyle/>
          <a:p>
            <a:pPr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rPr>
              <a:t>销售计划审核</a:t>
            </a:r>
          </a:p>
        </p:txBody>
      </p:sp>
      <p:sp>
        <p:nvSpPr>
          <p:cNvPr id="27" name="矩形 26"/>
          <p:cNvSpPr/>
          <p:nvPr/>
        </p:nvSpPr>
        <p:spPr>
          <a:xfrm>
            <a:off x="6335012" y="2709482"/>
            <a:ext cx="1415772" cy="338554"/>
          </a:xfrm>
          <a:prstGeom prst="rect">
            <a:avLst/>
          </a:prstGeom>
        </p:spPr>
        <p:txBody>
          <a:bodyPr wrap="none">
            <a:spAutoFit/>
          </a:bodyPr>
          <a:lstStyle/>
          <a:p>
            <a:pPr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rPr>
              <a:t>销售计划变更</a:t>
            </a:r>
          </a:p>
        </p:txBody>
      </p:sp>
      <p:sp>
        <p:nvSpPr>
          <p:cNvPr id="30" name="矩形 29"/>
          <p:cNvSpPr/>
          <p:nvPr/>
        </p:nvSpPr>
        <p:spPr>
          <a:xfrm>
            <a:off x="6516216" y="3218779"/>
            <a:ext cx="1152128" cy="584775"/>
          </a:xfrm>
          <a:prstGeom prst="rect">
            <a:avLst/>
          </a:prstGeom>
        </p:spPr>
        <p:txBody>
          <a:bodyPr wrap="square">
            <a:spAutoFit/>
          </a:bodyPr>
          <a:lstStyle/>
          <a:p>
            <a:pPr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rPr>
              <a:t>销售计划</a:t>
            </a:r>
            <a:endParaRPr lang="en-US" altLang="zh-CN" sz="1600" dirty="0" smtClean="0">
              <a:solidFill>
                <a:schemeClr val="bg1"/>
              </a:solidFill>
              <a:latin typeface="微软雅黑" pitchFamily="34" charset="-122"/>
              <a:ea typeface="微软雅黑" pitchFamily="34" charset="-122"/>
            </a:endParaRPr>
          </a:p>
          <a:p>
            <a:pPr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rPr>
              <a:t>执行报告</a:t>
            </a:r>
          </a:p>
        </p:txBody>
      </p:sp>
    </p:spTree>
  </p:cSld>
  <p:clrMapOvr>
    <a:masterClrMapping/>
  </p:clrMapOvr>
  <p:transition advTm="22573"/>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zh-CN" altLang="en-US" dirty="0" smtClean="0">
                <a:solidFill>
                  <a:srgbClr val="FF0000"/>
                </a:solidFill>
              </a:rPr>
              <a:t>关键业务</a:t>
            </a:r>
            <a:r>
              <a:rPr lang="zh-CN" altLang="en-US" dirty="0" smtClean="0"/>
              <a:t>应用  多层次的计划及平衡系统</a:t>
            </a:r>
            <a:endParaRPr lang="zh-CN" altLang="en-US" dirty="0">
              <a:solidFill>
                <a:srgbClr val="FF0000"/>
              </a:solidFill>
            </a:endParaRPr>
          </a:p>
        </p:txBody>
      </p:sp>
      <p:sp>
        <p:nvSpPr>
          <p:cNvPr id="575498" name="Rectangle 10"/>
          <p:cNvSpPr>
            <a:spLocks noChangeArrowheads="1"/>
          </p:cNvSpPr>
          <p:nvPr/>
        </p:nvSpPr>
        <p:spPr bwMode="auto">
          <a:xfrm>
            <a:off x="611560" y="6165304"/>
            <a:ext cx="3659435" cy="407565"/>
          </a:xfrm>
          <a:prstGeom prst="rect">
            <a:avLst/>
          </a:prstGeom>
          <a:noFill/>
          <a:ln w="12700">
            <a:noFill/>
            <a:miter lim="800000"/>
            <a:headEnd/>
            <a:tailEnd/>
          </a:ln>
          <a:effectLst/>
        </p:spPr>
        <p:txBody>
          <a:bodyPr lIns="0" tIns="0" rIns="0" bIns="0"/>
          <a:lstStyle/>
          <a:p>
            <a:pPr marL="234950" indent="-234950" algn="l" defTabSz="687388"/>
            <a:r>
              <a:rPr kumimoji="0" lang="en-US" altLang="zh-CN" sz="2000" dirty="0">
                <a:effectLst>
                  <a:outerShdw blurRad="38100" dist="38100" dir="2700000" algn="tl">
                    <a:srgbClr val="C0C0C0"/>
                  </a:outerShdw>
                </a:effectLst>
              </a:rPr>
              <a:t> </a:t>
            </a:r>
            <a:r>
              <a:rPr kumimoji="0" lang="en-US" altLang="zh-CN" sz="2000" b="0" dirty="0">
                <a:solidFill>
                  <a:srgbClr val="0000FF"/>
                </a:solidFill>
                <a:effectLst/>
              </a:rPr>
              <a:t>◇  </a:t>
            </a:r>
            <a:r>
              <a:rPr lang="zh-CN" altLang="en-US" sz="2000" b="0" dirty="0">
                <a:solidFill>
                  <a:schemeClr val="tx1"/>
                </a:solidFill>
                <a:effectLst/>
              </a:rPr>
              <a:t>有效建立和协调各</a:t>
            </a:r>
            <a:r>
              <a:rPr lang="zh-CN" altLang="en-US" sz="2000" b="0" dirty="0" smtClean="0">
                <a:solidFill>
                  <a:schemeClr val="tx1"/>
                </a:solidFill>
                <a:effectLst/>
              </a:rPr>
              <a:t>层次计划</a:t>
            </a:r>
            <a:endParaRPr kumimoji="0" lang="zh-CN" altLang="en-US" sz="2000" b="0" dirty="0">
              <a:effectLst>
                <a:outerShdw blurRad="38100" dist="38100" dir="2700000" algn="tl">
                  <a:srgbClr val="C0C0C0"/>
                </a:outerShdw>
              </a:effectLst>
            </a:endParaRPr>
          </a:p>
        </p:txBody>
      </p:sp>
      <p:sp>
        <p:nvSpPr>
          <p:cNvPr id="575499" name="Line 11"/>
          <p:cNvSpPr>
            <a:spLocks noChangeShapeType="1"/>
          </p:cNvSpPr>
          <p:nvPr/>
        </p:nvSpPr>
        <p:spPr bwMode="auto">
          <a:xfrm>
            <a:off x="0" y="2819414"/>
            <a:ext cx="9144000" cy="76200"/>
          </a:xfrm>
          <a:prstGeom prst="line">
            <a:avLst/>
          </a:prstGeom>
          <a:noFill/>
          <a:ln w="38100">
            <a:solidFill>
              <a:srgbClr val="9933FF"/>
            </a:solidFill>
            <a:prstDash val="dashDot"/>
            <a:round/>
            <a:headEnd/>
            <a:tailEnd/>
          </a:ln>
          <a:effectLst/>
        </p:spPr>
        <p:txBody>
          <a:bodyPr/>
          <a:lstStyle/>
          <a:p>
            <a:endParaRPr lang="zh-CN" altLang="en-US"/>
          </a:p>
        </p:txBody>
      </p:sp>
      <p:sp>
        <p:nvSpPr>
          <p:cNvPr id="575500" name="Line 12"/>
          <p:cNvSpPr>
            <a:spLocks noChangeShapeType="1"/>
          </p:cNvSpPr>
          <p:nvPr/>
        </p:nvSpPr>
        <p:spPr bwMode="auto">
          <a:xfrm>
            <a:off x="-76200" y="5229200"/>
            <a:ext cx="9220200" cy="0"/>
          </a:xfrm>
          <a:prstGeom prst="line">
            <a:avLst/>
          </a:prstGeom>
          <a:noFill/>
          <a:ln w="38100">
            <a:solidFill>
              <a:srgbClr val="9933FF"/>
            </a:solidFill>
            <a:prstDash val="dashDot"/>
            <a:round/>
            <a:headEnd/>
            <a:tailEnd/>
          </a:ln>
          <a:effectLst/>
        </p:spPr>
        <p:txBody>
          <a:bodyPr/>
          <a:lstStyle/>
          <a:p>
            <a:endParaRPr lang="zh-CN" altLang="en-US"/>
          </a:p>
        </p:txBody>
      </p:sp>
      <p:sp>
        <p:nvSpPr>
          <p:cNvPr id="575505" name="Text Box 17"/>
          <p:cNvSpPr txBox="1">
            <a:spLocks noChangeArrowheads="1"/>
          </p:cNvSpPr>
          <p:nvPr/>
        </p:nvSpPr>
        <p:spPr bwMode="auto">
          <a:xfrm>
            <a:off x="4800600" y="2070292"/>
            <a:ext cx="1168400" cy="609600"/>
          </a:xfrm>
          <a:prstGeom prst="rect">
            <a:avLst/>
          </a:prstGeom>
          <a:solidFill>
            <a:srgbClr val="99CCFF"/>
          </a:solidFill>
          <a:ln w="9525">
            <a:solidFill>
              <a:srgbClr val="FF99CC"/>
            </a:solidFill>
            <a:miter lim="800000"/>
            <a:headEnd/>
            <a:tailEnd/>
          </a:ln>
          <a:effectLst/>
        </p:spPr>
        <p:txBody>
          <a:bodyPr wrap="none" anchor="ctr"/>
          <a:lstStyle/>
          <a:p>
            <a:pPr algn="ctr"/>
            <a:r>
              <a:rPr lang="zh-CN" altLang="en-US" sz="1400">
                <a:solidFill>
                  <a:schemeClr val="tx1"/>
                </a:solidFill>
                <a:effectLst/>
              </a:rPr>
              <a:t>关键负荷</a:t>
            </a:r>
          </a:p>
          <a:p>
            <a:pPr algn="ctr"/>
            <a:r>
              <a:rPr lang="zh-CN" altLang="en-US" sz="1400">
                <a:solidFill>
                  <a:schemeClr val="tx1"/>
                </a:solidFill>
                <a:effectLst/>
              </a:rPr>
              <a:t>计划</a:t>
            </a:r>
            <a:r>
              <a:rPr lang="en-US" altLang="zh-CN" sz="1400">
                <a:solidFill>
                  <a:schemeClr val="tx1"/>
                </a:solidFill>
                <a:effectLst/>
              </a:rPr>
              <a:t>(</a:t>
            </a:r>
            <a:r>
              <a:rPr lang="zh-CN" altLang="en-US" sz="1400">
                <a:solidFill>
                  <a:schemeClr val="tx1"/>
                </a:solidFill>
                <a:effectLst/>
              </a:rPr>
              <a:t>调整</a:t>
            </a:r>
            <a:r>
              <a:rPr lang="en-US" altLang="zh-CN" sz="1400">
                <a:solidFill>
                  <a:schemeClr val="tx1"/>
                </a:solidFill>
                <a:effectLst/>
              </a:rPr>
              <a:t>)</a:t>
            </a:r>
          </a:p>
        </p:txBody>
      </p:sp>
      <p:sp>
        <p:nvSpPr>
          <p:cNvPr id="575506" name="Text Box 18"/>
          <p:cNvSpPr txBox="1">
            <a:spLocks noChangeArrowheads="1"/>
          </p:cNvSpPr>
          <p:nvPr/>
        </p:nvSpPr>
        <p:spPr bwMode="auto">
          <a:xfrm>
            <a:off x="4724400" y="2759075"/>
            <a:ext cx="1184275" cy="365125"/>
          </a:xfrm>
          <a:prstGeom prst="rect">
            <a:avLst/>
          </a:prstGeom>
          <a:solidFill>
            <a:srgbClr val="FF99CC"/>
          </a:solidFill>
          <a:ln w="9525">
            <a:solidFill>
              <a:srgbClr val="0000FF"/>
            </a:solidFill>
            <a:miter lim="800000"/>
            <a:headEnd/>
            <a:tailEnd/>
          </a:ln>
          <a:effectLst/>
        </p:spPr>
        <p:txBody>
          <a:bodyPr wrap="none" anchor="ctr"/>
          <a:lstStyle/>
          <a:p>
            <a:pPr algn="ctr"/>
            <a:r>
              <a:rPr lang="zh-CN" altLang="en-US" sz="1400">
                <a:solidFill>
                  <a:schemeClr val="tx1"/>
                </a:solidFill>
                <a:effectLst/>
              </a:rPr>
              <a:t>生产能力</a:t>
            </a:r>
          </a:p>
        </p:txBody>
      </p:sp>
      <p:sp>
        <p:nvSpPr>
          <p:cNvPr id="575507" name="Text Box 19"/>
          <p:cNvSpPr txBox="1">
            <a:spLocks noChangeArrowheads="1"/>
          </p:cNvSpPr>
          <p:nvPr/>
        </p:nvSpPr>
        <p:spPr bwMode="auto">
          <a:xfrm>
            <a:off x="4724400" y="3127375"/>
            <a:ext cx="1184275" cy="365125"/>
          </a:xfrm>
          <a:prstGeom prst="rect">
            <a:avLst/>
          </a:prstGeom>
          <a:solidFill>
            <a:srgbClr val="FF99CC"/>
          </a:solidFill>
          <a:ln w="9525">
            <a:solidFill>
              <a:srgbClr val="0000FF"/>
            </a:solidFill>
            <a:miter lim="800000"/>
            <a:headEnd/>
            <a:tailEnd/>
          </a:ln>
          <a:effectLst/>
        </p:spPr>
        <p:txBody>
          <a:bodyPr wrap="none" anchor="ctr"/>
          <a:lstStyle/>
          <a:p>
            <a:pPr algn="ctr"/>
            <a:r>
              <a:rPr lang="zh-CN" altLang="en-US" sz="1400">
                <a:solidFill>
                  <a:schemeClr val="tx1"/>
                </a:solidFill>
                <a:effectLst/>
              </a:rPr>
              <a:t>负荷基准</a:t>
            </a:r>
          </a:p>
        </p:txBody>
      </p:sp>
      <p:cxnSp>
        <p:nvCxnSpPr>
          <p:cNvPr id="575508" name="AutoShape 20"/>
          <p:cNvCxnSpPr>
            <a:cxnSpLocks noChangeShapeType="1"/>
            <a:stCxn id="49" idx="3"/>
            <a:endCxn id="46" idx="1"/>
          </p:cNvCxnSpPr>
          <p:nvPr/>
        </p:nvCxnSpPr>
        <p:spPr bwMode="auto">
          <a:xfrm flipV="1">
            <a:off x="1641022" y="2374099"/>
            <a:ext cx="410698" cy="283"/>
          </a:xfrm>
          <a:prstGeom prst="bentConnector3">
            <a:avLst>
              <a:gd name="adj1" fmla="val 50000"/>
            </a:avLst>
          </a:prstGeom>
          <a:noFill/>
          <a:ln w="19050">
            <a:solidFill>
              <a:srgbClr val="FF6699"/>
            </a:solidFill>
            <a:miter lim="800000"/>
            <a:headEnd/>
            <a:tailEnd type="triangle" w="med" len="med"/>
          </a:ln>
          <a:effectLst/>
        </p:spPr>
      </p:cxnSp>
      <p:cxnSp>
        <p:nvCxnSpPr>
          <p:cNvPr id="575509" name="AutoShape 21"/>
          <p:cNvCxnSpPr>
            <a:cxnSpLocks noChangeShapeType="1"/>
            <a:stCxn id="48" idx="2"/>
            <a:endCxn id="46" idx="0"/>
          </p:cNvCxnSpPr>
          <p:nvPr/>
        </p:nvCxnSpPr>
        <p:spPr bwMode="auto">
          <a:xfrm rot="16200000" flipH="1">
            <a:off x="1747090" y="1141266"/>
            <a:ext cx="313327" cy="1216234"/>
          </a:xfrm>
          <a:prstGeom prst="bentConnector3">
            <a:avLst>
              <a:gd name="adj1" fmla="val 50000"/>
            </a:avLst>
          </a:prstGeom>
          <a:noFill/>
          <a:ln w="19050">
            <a:solidFill>
              <a:srgbClr val="FF6699"/>
            </a:solidFill>
            <a:miter lim="800000"/>
            <a:headEnd/>
            <a:tailEnd type="triangle" w="med" len="med"/>
          </a:ln>
          <a:effectLst/>
        </p:spPr>
      </p:cxnSp>
      <p:cxnSp>
        <p:nvCxnSpPr>
          <p:cNvPr id="575510" name="AutoShape 22"/>
          <p:cNvCxnSpPr>
            <a:cxnSpLocks noChangeShapeType="1"/>
            <a:stCxn id="50" idx="2"/>
            <a:endCxn id="46" idx="0"/>
          </p:cNvCxnSpPr>
          <p:nvPr/>
        </p:nvCxnSpPr>
        <p:spPr bwMode="auto">
          <a:xfrm rot="5400000">
            <a:off x="2944188" y="1160402"/>
            <a:ext cx="313327" cy="1177962"/>
          </a:xfrm>
          <a:prstGeom prst="bentConnector3">
            <a:avLst>
              <a:gd name="adj1" fmla="val 50000"/>
            </a:avLst>
          </a:prstGeom>
          <a:noFill/>
          <a:ln w="19050">
            <a:solidFill>
              <a:srgbClr val="FF6699"/>
            </a:solidFill>
            <a:miter lim="800000"/>
            <a:headEnd/>
            <a:tailEnd type="triangle" w="med" len="med"/>
          </a:ln>
          <a:effectLst/>
        </p:spPr>
      </p:cxnSp>
      <p:cxnSp>
        <p:nvCxnSpPr>
          <p:cNvPr id="575511" name="AutoShape 23"/>
          <p:cNvCxnSpPr>
            <a:cxnSpLocks noChangeShapeType="1"/>
            <a:stCxn id="575506" idx="3"/>
            <a:endCxn id="575505" idx="3"/>
          </p:cNvCxnSpPr>
          <p:nvPr/>
        </p:nvCxnSpPr>
        <p:spPr bwMode="auto">
          <a:xfrm flipV="1">
            <a:off x="5908675" y="2375092"/>
            <a:ext cx="60325" cy="566546"/>
          </a:xfrm>
          <a:prstGeom prst="bentConnector3">
            <a:avLst>
              <a:gd name="adj1" fmla="val 478947"/>
            </a:avLst>
          </a:prstGeom>
          <a:noFill/>
          <a:ln w="19050">
            <a:solidFill>
              <a:srgbClr val="FF6699"/>
            </a:solidFill>
            <a:miter lim="800000"/>
            <a:headEnd/>
            <a:tailEnd type="triangle" w="med" len="med"/>
          </a:ln>
          <a:effectLst/>
        </p:spPr>
      </p:cxnSp>
      <p:cxnSp>
        <p:nvCxnSpPr>
          <p:cNvPr id="575514" name="AutoShape 26"/>
          <p:cNvCxnSpPr>
            <a:cxnSpLocks noChangeShapeType="1"/>
            <a:stCxn id="46" idx="2"/>
            <a:endCxn id="146" idx="0"/>
          </p:cNvCxnSpPr>
          <p:nvPr/>
        </p:nvCxnSpPr>
        <p:spPr bwMode="auto">
          <a:xfrm rot="16200000" flipH="1">
            <a:off x="2363107" y="2990914"/>
            <a:ext cx="298817" cy="1290"/>
          </a:xfrm>
          <a:prstGeom prst="bentConnector3">
            <a:avLst>
              <a:gd name="adj1" fmla="val 50000"/>
            </a:avLst>
          </a:prstGeom>
          <a:noFill/>
          <a:ln w="19050">
            <a:solidFill>
              <a:srgbClr val="FF6699"/>
            </a:solidFill>
            <a:miter lim="800000"/>
            <a:headEnd/>
            <a:tailEnd type="triangle" w="med" len="med"/>
          </a:ln>
          <a:effectLst/>
        </p:spPr>
      </p:cxnSp>
      <p:cxnSp>
        <p:nvCxnSpPr>
          <p:cNvPr id="575517" name="AutoShape 29"/>
          <p:cNvCxnSpPr>
            <a:cxnSpLocks noChangeShapeType="1"/>
            <a:stCxn id="248" idx="3"/>
            <a:endCxn id="146" idx="1"/>
          </p:cNvCxnSpPr>
          <p:nvPr/>
        </p:nvCxnSpPr>
        <p:spPr bwMode="auto">
          <a:xfrm>
            <a:off x="1655536" y="3598518"/>
            <a:ext cx="397474" cy="10502"/>
          </a:xfrm>
          <a:prstGeom prst="straightConnector1">
            <a:avLst/>
          </a:prstGeom>
          <a:noFill/>
          <a:ln w="19050">
            <a:solidFill>
              <a:srgbClr val="FF6699"/>
            </a:solidFill>
            <a:round/>
            <a:headEnd/>
            <a:tailEnd type="triangle" w="med" len="med"/>
          </a:ln>
          <a:effectLst/>
        </p:spPr>
      </p:cxnSp>
      <p:cxnSp>
        <p:nvCxnSpPr>
          <p:cNvPr id="575518" name="AutoShape 30"/>
          <p:cNvCxnSpPr>
            <a:cxnSpLocks noChangeShapeType="1"/>
            <a:stCxn id="146" idx="2"/>
            <a:endCxn id="252" idx="3"/>
          </p:cNvCxnSpPr>
          <p:nvPr/>
        </p:nvCxnSpPr>
        <p:spPr bwMode="auto">
          <a:xfrm rot="5400000">
            <a:off x="1850322" y="4170318"/>
            <a:ext cx="756084" cy="569592"/>
          </a:xfrm>
          <a:prstGeom prst="bentConnector2">
            <a:avLst/>
          </a:prstGeom>
          <a:noFill/>
          <a:ln w="19050">
            <a:solidFill>
              <a:srgbClr val="FF6699"/>
            </a:solidFill>
            <a:miter lim="800000"/>
            <a:headEnd/>
            <a:tailEnd type="triangle" w="med" len="med"/>
          </a:ln>
          <a:effectLst/>
        </p:spPr>
      </p:cxnSp>
      <p:cxnSp>
        <p:nvCxnSpPr>
          <p:cNvPr id="575519" name="AutoShape 31"/>
          <p:cNvCxnSpPr>
            <a:cxnSpLocks noChangeShapeType="1"/>
            <a:stCxn id="270" idx="2"/>
            <a:endCxn id="272" idx="0"/>
          </p:cNvCxnSpPr>
          <p:nvPr/>
        </p:nvCxnSpPr>
        <p:spPr bwMode="auto">
          <a:xfrm rot="16200000" flipH="1">
            <a:off x="3079683" y="4932272"/>
            <a:ext cx="849582" cy="3277"/>
          </a:xfrm>
          <a:prstGeom prst="bentConnector3">
            <a:avLst>
              <a:gd name="adj1" fmla="val 50000"/>
            </a:avLst>
          </a:prstGeom>
          <a:noFill/>
          <a:ln w="19050">
            <a:solidFill>
              <a:srgbClr val="FF6699"/>
            </a:solidFill>
            <a:miter lim="800000"/>
            <a:headEnd/>
            <a:tailEnd type="triangle" w="med" len="med"/>
          </a:ln>
          <a:effectLst/>
        </p:spPr>
      </p:cxnSp>
      <p:cxnSp>
        <p:nvCxnSpPr>
          <p:cNvPr id="575522" name="AutoShape 34"/>
          <p:cNvCxnSpPr>
            <a:cxnSpLocks noChangeShapeType="1"/>
            <a:stCxn id="146" idx="2"/>
            <a:endCxn id="141" idx="3"/>
          </p:cNvCxnSpPr>
          <p:nvPr/>
        </p:nvCxnSpPr>
        <p:spPr bwMode="auto">
          <a:xfrm rot="5400000">
            <a:off x="2138354" y="3882286"/>
            <a:ext cx="180020" cy="569592"/>
          </a:xfrm>
          <a:prstGeom prst="bentConnector2">
            <a:avLst/>
          </a:prstGeom>
          <a:noFill/>
          <a:ln w="19050">
            <a:solidFill>
              <a:srgbClr val="FF6699"/>
            </a:solidFill>
            <a:miter lim="800000"/>
            <a:headEnd/>
            <a:tailEnd type="triangle" w="med" len="med"/>
          </a:ln>
          <a:effectLst/>
        </p:spPr>
      </p:cxnSp>
      <p:cxnSp>
        <p:nvCxnSpPr>
          <p:cNvPr id="575523" name="AutoShape 35"/>
          <p:cNvCxnSpPr>
            <a:cxnSpLocks noChangeShapeType="1"/>
          </p:cNvCxnSpPr>
          <p:nvPr/>
        </p:nvCxnSpPr>
        <p:spPr bwMode="auto">
          <a:xfrm rot="16200000" flipH="1">
            <a:off x="2724150" y="3089275"/>
            <a:ext cx="592138" cy="941388"/>
          </a:xfrm>
          <a:prstGeom prst="bentConnector3">
            <a:avLst>
              <a:gd name="adj1" fmla="val 49866"/>
            </a:avLst>
          </a:prstGeom>
          <a:noFill/>
          <a:ln w="19050">
            <a:solidFill>
              <a:srgbClr val="FF6699"/>
            </a:solidFill>
            <a:miter lim="800000"/>
            <a:headEnd/>
            <a:tailEnd type="triangle" w="med" len="med"/>
          </a:ln>
          <a:effectLst/>
        </p:spPr>
      </p:cxnSp>
      <p:sp>
        <p:nvSpPr>
          <p:cNvPr id="575524" name="Text Box 36"/>
          <p:cNvSpPr txBox="1">
            <a:spLocks noChangeArrowheads="1"/>
          </p:cNvSpPr>
          <p:nvPr/>
        </p:nvSpPr>
        <p:spPr bwMode="auto">
          <a:xfrm>
            <a:off x="4800600" y="3885006"/>
            <a:ext cx="1100138" cy="609600"/>
          </a:xfrm>
          <a:prstGeom prst="rect">
            <a:avLst/>
          </a:prstGeom>
          <a:solidFill>
            <a:srgbClr val="99CCFF"/>
          </a:solidFill>
          <a:ln w="9525">
            <a:solidFill>
              <a:srgbClr val="FF99CC"/>
            </a:solidFill>
            <a:miter lim="800000"/>
            <a:headEnd/>
            <a:tailEnd/>
          </a:ln>
          <a:effectLst/>
        </p:spPr>
        <p:txBody>
          <a:bodyPr wrap="none" anchor="ctr"/>
          <a:lstStyle/>
          <a:p>
            <a:pPr algn="ctr"/>
            <a:r>
              <a:rPr lang="zh-CN" altLang="en-US" sz="1400">
                <a:solidFill>
                  <a:schemeClr val="tx1"/>
                </a:solidFill>
                <a:effectLst/>
              </a:rPr>
              <a:t>负荷</a:t>
            </a:r>
          </a:p>
          <a:p>
            <a:pPr algn="ctr"/>
            <a:r>
              <a:rPr lang="zh-CN" altLang="en-US" sz="1400">
                <a:solidFill>
                  <a:schemeClr val="tx1"/>
                </a:solidFill>
                <a:effectLst/>
              </a:rPr>
              <a:t>计划调整</a:t>
            </a:r>
          </a:p>
        </p:txBody>
      </p:sp>
      <p:cxnSp>
        <p:nvCxnSpPr>
          <p:cNvPr id="575525" name="AutoShape 37"/>
          <p:cNvCxnSpPr>
            <a:cxnSpLocks noChangeShapeType="1"/>
            <a:stCxn id="575524" idx="1"/>
            <a:endCxn id="270" idx="3"/>
          </p:cNvCxnSpPr>
          <p:nvPr/>
        </p:nvCxnSpPr>
        <p:spPr bwMode="auto">
          <a:xfrm rot="10800000">
            <a:off x="4132836" y="4185084"/>
            <a:ext cx="667764" cy="4722"/>
          </a:xfrm>
          <a:prstGeom prst="bentConnector3">
            <a:avLst>
              <a:gd name="adj1" fmla="val 50000"/>
            </a:avLst>
          </a:prstGeom>
          <a:noFill/>
          <a:ln w="19050">
            <a:solidFill>
              <a:srgbClr val="FF6699"/>
            </a:solidFill>
            <a:miter lim="800000"/>
            <a:headEnd type="triangle" w="med" len="med"/>
            <a:tailEnd type="triangle" w="med" len="med"/>
          </a:ln>
          <a:effectLst/>
        </p:spPr>
      </p:cxnSp>
      <p:cxnSp>
        <p:nvCxnSpPr>
          <p:cNvPr id="575526" name="AutoShape 38"/>
          <p:cNvCxnSpPr>
            <a:cxnSpLocks noChangeShapeType="1"/>
            <a:stCxn id="575507" idx="3"/>
            <a:endCxn id="575524" idx="3"/>
          </p:cNvCxnSpPr>
          <p:nvPr/>
        </p:nvCxnSpPr>
        <p:spPr bwMode="auto">
          <a:xfrm flipH="1">
            <a:off x="5900738" y="3309938"/>
            <a:ext cx="7937" cy="879868"/>
          </a:xfrm>
          <a:prstGeom prst="bentConnector3">
            <a:avLst>
              <a:gd name="adj1" fmla="val -2880181"/>
            </a:avLst>
          </a:prstGeom>
          <a:noFill/>
          <a:ln w="19050">
            <a:solidFill>
              <a:srgbClr val="FF6699"/>
            </a:solidFill>
            <a:miter lim="800000"/>
            <a:headEnd/>
            <a:tailEnd type="triangle" w="med" len="med"/>
          </a:ln>
          <a:effectLst/>
        </p:spPr>
      </p:cxnSp>
      <p:sp>
        <p:nvSpPr>
          <p:cNvPr id="575527" name="Text Box 39"/>
          <p:cNvSpPr txBox="1">
            <a:spLocks noChangeArrowheads="1"/>
          </p:cNvSpPr>
          <p:nvPr/>
        </p:nvSpPr>
        <p:spPr bwMode="auto">
          <a:xfrm>
            <a:off x="4788024" y="5301208"/>
            <a:ext cx="1100138" cy="609600"/>
          </a:xfrm>
          <a:prstGeom prst="rect">
            <a:avLst/>
          </a:prstGeom>
          <a:solidFill>
            <a:srgbClr val="99CCFF"/>
          </a:solidFill>
          <a:ln w="9525">
            <a:solidFill>
              <a:srgbClr val="FF99CC"/>
            </a:solidFill>
            <a:miter lim="800000"/>
            <a:headEnd/>
            <a:tailEnd/>
          </a:ln>
          <a:effectLst/>
        </p:spPr>
        <p:txBody>
          <a:bodyPr wrap="none" anchor="ctr"/>
          <a:lstStyle/>
          <a:p>
            <a:pPr algn="ctr"/>
            <a:r>
              <a:rPr lang="zh-CN" altLang="en-US" sz="1400">
                <a:solidFill>
                  <a:schemeClr val="tx1"/>
                </a:solidFill>
                <a:effectLst/>
              </a:rPr>
              <a:t>个别负荷</a:t>
            </a:r>
          </a:p>
          <a:p>
            <a:pPr algn="ctr"/>
            <a:r>
              <a:rPr lang="zh-CN" altLang="en-US" sz="1400">
                <a:solidFill>
                  <a:schemeClr val="tx1"/>
                </a:solidFill>
                <a:effectLst/>
              </a:rPr>
              <a:t>计划调整</a:t>
            </a:r>
          </a:p>
        </p:txBody>
      </p:sp>
      <p:cxnSp>
        <p:nvCxnSpPr>
          <p:cNvPr id="575528" name="AutoShape 40"/>
          <p:cNvCxnSpPr>
            <a:cxnSpLocks noChangeShapeType="1"/>
            <a:stCxn id="272" idx="3"/>
            <a:endCxn id="575527" idx="1"/>
          </p:cNvCxnSpPr>
          <p:nvPr/>
        </p:nvCxnSpPr>
        <p:spPr bwMode="auto">
          <a:xfrm flipV="1">
            <a:off x="4168418" y="5606008"/>
            <a:ext cx="619606" cy="4722"/>
          </a:xfrm>
          <a:prstGeom prst="bentConnector3">
            <a:avLst>
              <a:gd name="adj1" fmla="val 50000"/>
            </a:avLst>
          </a:prstGeom>
          <a:noFill/>
          <a:ln w="19050">
            <a:solidFill>
              <a:srgbClr val="FF6699"/>
            </a:solidFill>
            <a:miter lim="800000"/>
            <a:headEnd type="triangle" w="med" len="med"/>
            <a:tailEnd type="triangle" w="med" len="med"/>
          </a:ln>
          <a:effectLst/>
        </p:spPr>
      </p:cxnSp>
      <p:cxnSp>
        <p:nvCxnSpPr>
          <p:cNvPr id="575529" name="AutoShape 41"/>
          <p:cNvCxnSpPr>
            <a:cxnSpLocks noChangeShapeType="1"/>
            <a:stCxn id="575507" idx="3"/>
            <a:endCxn id="575527" idx="3"/>
          </p:cNvCxnSpPr>
          <p:nvPr/>
        </p:nvCxnSpPr>
        <p:spPr bwMode="auto">
          <a:xfrm flipH="1">
            <a:off x="5888162" y="3309938"/>
            <a:ext cx="20513" cy="2296070"/>
          </a:xfrm>
          <a:prstGeom prst="bentConnector3">
            <a:avLst>
              <a:gd name="adj1" fmla="val -1114415"/>
            </a:avLst>
          </a:prstGeom>
          <a:noFill/>
          <a:ln w="19050">
            <a:solidFill>
              <a:srgbClr val="FF6699"/>
            </a:solidFill>
            <a:miter lim="800000"/>
            <a:headEnd/>
            <a:tailEnd type="triangle" w="med" len="med"/>
          </a:ln>
          <a:effectLst/>
        </p:spPr>
      </p:cxnSp>
      <p:cxnSp>
        <p:nvCxnSpPr>
          <p:cNvPr id="575530" name="AutoShape 42"/>
          <p:cNvCxnSpPr>
            <a:cxnSpLocks noChangeShapeType="1"/>
            <a:stCxn id="575505" idx="1"/>
            <a:endCxn id="46" idx="3"/>
          </p:cNvCxnSpPr>
          <p:nvPr/>
        </p:nvCxnSpPr>
        <p:spPr bwMode="auto">
          <a:xfrm rot="10800000">
            <a:off x="2972020" y="2374100"/>
            <a:ext cx="1828580" cy="993"/>
          </a:xfrm>
          <a:prstGeom prst="bentConnector3">
            <a:avLst>
              <a:gd name="adj1" fmla="val 50000"/>
            </a:avLst>
          </a:prstGeom>
          <a:noFill/>
          <a:ln w="19050">
            <a:solidFill>
              <a:srgbClr val="FF6699"/>
            </a:solidFill>
            <a:miter lim="800000"/>
            <a:headEnd type="triangle" w="med" len="med"/>
            <a:tailEnd type="triangle" w="med" len="med"/>
          </a:ln>
          <a:effectLst/>
        </p:spPr>
      </p:cxnSp>
      <p:sp>
        <p:nvSpPr>
          <p:cNvPr id="575531" name="Rectangle 43"/>
          <p:cNvSpPr>
            <a:spLocks noChangeArrowheads="1"/>
          </p:cNvSpPr>
          <p:nvPr/>
        </p:nvSpPr>
        <p:spPr bwMode="auto">
          <a:xfrm>
            <a:off x="6588224" y="1124744"/>
            <a:ext cx="2362200" cy="838200"/>
          </a:xfrm>
          <a:prstGeom prst="rect">
            <a:avLst/>
          </a:prstGeom>
          <a:gradFill rotWithShape="0">
            <a:gsLst>
              <a:gs pos="0">
                <a:schemeClr val="accent1"/>
              </a:gs>
              <a:gs pos="50000">
                <a:srgbClr val="FDFFFF"/>
              </a:gs>
              <a:gs pos="100000">
                <a:schemeClr val="accent1"/>
              </a:gs>
            </a:gsLst>
            <a:lin ang="5400000" scaled="1"/>
          </a:gradFill>
          <a:ln w="9525">
            <a:solidFill>
              <a:schemeClr val="tx1"/>
            </a:solidFill>
            <a:miter lim="800000"/>
            <a:headEnd/>
            <a:tailEnd/>
          </a:ln>
          <a:effectLst/>
        </p:spPr>
        <p:txBody>
          <a:bodyPr wrap="none" anchor="ctr"/>
          <a:lstStyle/>
          <a:p>
            <a:pPr algn="ctr"/>
            <a:r>
              <a:rPr lang="zh-CN" altLang="en-US" sz="1600" dirty="0">
                <a:solidFill>
                  <a:schemeClr val="tx1"/>
                </a:solidFill>
                <a:effectLst>
                  <a:outerShdw blurRad="38100" dist="38100" dir="2700000" algn="tl">
                    <a:srgbClr val="FFFFFF"/>
                  </a:outerShdw>
                </a:effectLst>
                <a:latin typeface="楷体_GB2312" pitchFamily="49" charset="-122"/>
                <a:ea typeface="楷体_GB2312" pitchFamily="49" charset="-122"/>
              </a:rPr>
              <a:t>主生产计划＋粗能力计划</a:t>
            </a:r>
          </a:p>
          <a:p>
            <a:pPr algn="ctr"/>
            <a:r>
              <a:rPr lang="zh-CN" altLang="en-US" sz="1600" dirty="0">
                <a:solidFill>
                  <a:srgbClr val="FF0000"/>
                </a:solidFill>
                <a:effectLst>
                  <a:outerShdw blurRad="38100" dist="38100" dir="2700000" algn="tl">
                    <a:srgbClr val="000000"/>
                  </a:outerShdw>
                </a:effectLst>
                <a:latin typeface="楷体_GB2312" pitchFamily="49" charset="-122"/>
                <a:ea typeface="楷体_GB2312" pitchFamily="49" charset="-122"/>
              </a:rPr>
              <a:t>控制整个工厂的生产节奏</a:t>
            </a:r>
          </a:p>
        </p:txBody>
      </p:sp>
      <p:sp>
        <p:nvSpPr>
          <p:cNvPr id="575532" name="Rectangle 44"/>
          <p:cNvSpPr>
            <a:spLocks noChangeArrowheads="1"/>
          </p:cNvSpPr>
          <p:nvPr/>
        </p:nvSpPr>
        <p:spPr bwMode="auto">
          <a:xfrm>
            <a:off x="6588224" y="3068960"/>
            <a:ext cx="2362200" cy="838200"/>
          </a:xfrm>
          <a:prstGeom prst="rect">
            <a:avLst/>
          </a:prstGeom>
          <a:gradFill rotWithShape="0">
            <a:gsLst>
              <a:gs pos="0">
                <a:schemeClr val="accent1"/>
              </a:gs>
              <a:gs pos="50000">
                <a:srgbClr val="FDFFFF"/>
              </a:gs>
              <a:gs pos="100000">
                <a:schemeClr val="accent1"/>
              </a:gs>
            </a:gsLst>
            <a:lin ang="5400000" scaled="1"/>
          </a:gradFill>
          <a:ln w="9525">
            <a:solidFill>
              <a:schemeClr val="tx1"/>
            </a:solidFill>
            <a:miter lim="800000"/>
            <a:headEnd/>
            <a:tailEnd/>
          </a:ln>
          <a:effectLst/>
        </p:spPr>
        <p:txBody>
          <a:bodyPr wrap="none" anchor="ctr"/>
          <a:lstStyle/>
          <a:p>
            <a:pPr algn="ctr"/>
            <a:r>
              <a:rPr lang="zh-CN" altLang="en-US" sz="1600" dirty="0">
                <a:solidFill>
                  <a:schemeClr val="tx1"/>
                </a:solidFill>
                <a:effectLst>
                  <a:outerShdw blurRad="38100" dist="38100" dir="2700000" algn="tl">
                    <a:srgbClr val="FFFFFF"/>
                  </a:outerShdw>
                </a:effectLst>
                <a:latin typeface="楷体_GB2312" pitchFamily="49" charset="-122"/>
                <a:ea typeface="楷体_GB2312" pitchFamily="49" charset="-122"/>
              </a:rPr>
              <a:t>物料需求计划</a:t>
            </a:r>
            <a:r>
              <a:rPr lang="en-US" altLang="zh-CN" sz="1600" dirty="0">
                <a:solidFill>
                  <a:schemeClr val="tx1"/>
                </a:solidFill>
                <a:effectLst>
                  <a:outerShdw blurRad="38100" dist="38100" dir="2700000" algn="tl">
                    <a:srgbClr val="FFFFFF"/>
                  </a:outerShdw>
                </a:effectLst>
                <a:latin typeface="楷体_GB2312" pitchFamily="49" charset="-122"/>
                <a:ea typeface="楷体_GB2312" pitchFamily="49" charset="-122"/>
              </a:rPr>
              <a:t>+</a:t>
            </a:r>
            <a:r>
              <a:rPr lang="zh-CN" altLang="en-US" sz="1600" dirty="0">
                <a:solidFill>
                  <a:schemeClr val="tx1"/>
                </a:solidFill>
                <a:effectLst>
                  <a:outerShdw blurRad="38100" dist="38100" dir="2700000" algn="tl">
                    <a:srgbClr val="FFFFFF"/>
                  </a:outerShdw>
                </a:effectLst>
                <a:latin typeface="楷体_GB2312" pitchFamily="49" charset="-122"/>
                <a:ea typeface="楷体_GB2312" pitchFamily="49" charset="-122"/>
              </a:rPr>
              <a:t>细能力计划</a:t>
            </a:r>
          </a:p>
          <a:p>
            <a:pPr algn="ctr"/>
            <a:r>
              <a:rPr lang="zh-CN" altLang="en-US" sz="1600" dirty="0">
                <a:solidFill>
                  <a:srgbClr val="FF0000"/>
                </a:solidFill>
                <a:effectLst>
                  <a:outerShdw blurRad="38100" dist="38100" dir="2700000" algn="tl">
                    <a:srgbClr val="000000"/>
                  </a:outerShdw>
                </a:effectLst>
                <a:latin typeface="楷体_GB2312" pitchFamily="49" charset="-122"/>
                <a:ea typeface="楷体_GB2312" pitchFamily="49" charset="-122"/>
              </a:rPr>
              <a:t>拉动各车间的生产进度</a:t>
            </a:r>
          </a:p>
        </p:txBody>
      </p:sp>
      <p:sp>
        <p:nvSpPr>
          <p:cNvPr id="575533" name="Rectangle 45"/>
          <p:cNvSpPr>
            <a:spLocks noChangeArrowheads="1"/>
          </p:cNvSpPr>
          <p:nvPr/>
        </p:nvSpPr>
        <p:spPr bwMode="auto">
          <a:xfrm>
            <a:off x="6444208" y="5301208"/>
            <a:ext cx="2362200" cy="838200"/>
          </a:xfrm>
          <a:prstGeom prst="rect">
            <a:avLst/>
          </a:prstGeom>
          <a:gradFill rotWithShape="0">
            <a:gsLst>
              <a:gs pos="0">
                <a:schemeClr val="accent1"/>
              </a:gs>
              <a:gs pos="50000">
                <a:srgbClr val="FDFFFF"/>
              </a:gs>
              <a:gs pos="100000">
                <a:schemeClr val="accent1"/>
              </a:gs>
            </a:gsLst>
            <a:lin ang="5400000" scaled="1"/>
          </a:gradFill>
          <a:ln w="9525">
            <a:solidFill>
              <a:schemeClr val="tx1"/>
            </a:solidFill>
            <a:miter lim="800000"/>
            <a:headEnd/>
            <a:tailEnd/>
          </a:ln>
          <a:effectLst/>
        </p:spPr>
        <p:txBody>
          <a:bodyPr wrap="none" anchor="ctr"/>
          <a:lstStyle/>
          <a:p>
            <a:pPr algn="ctr"/>
            <a:r>
              <a:rPr lang="zh-CN" altLang="en-US" sz="1600" dirty="0">
                <a:solidFill>
                  <a:schemeClr val="tx1"/>
                </a:solidFill>
                <a:effectLst>
                  <a:outerShdw blurRad="38100" dist="38100" dir="2700000" algn="tl">
                    <a:srgbClr val="FFFFFF"/>
                  </a:outerShdw>
                </a:effectLst>
                <a:latin typeface="楷体_GB2312" pitchFamily="49" charset="-122"/>
                <a:ea typeface="楷体_GB2312" pitchFamily="49" charset="-122"/>
              </a:rPr>
              <a:t>车间生产进度（</a:t>
            </a:r>
          </a:p>
          <a:p>
            <a:pPr algn="ctr"/>
            <a:r>
              <a:rPr lang="zh-CN" altLang="en-US" sz="1600" dirty="0">
                <a:solidFill>
                  <a:schemeClr val="tx1"/>
                </a:solidFill>
                <a:effectLst>
                  <a:outerShdw blurRad="38100" dist="38100" dir="2700000" algn="tl">
                    <a:srgbClr val="FFFFFF"/>
                  </a:outerShdw>
                </a:effectLst>
                <a:latin typeface="楷体_GB2312" pitchFamily="49" charset="-122"/>
                <a:ea typeface="楷体_GB2312" pitchFamily="49" charset="-122"/>
              </a:rPr>
              <a:t>工序）控制</a:t>
            </a:r>
          </a:p>
          <a:p>
            <a:pPr algn="ctr"/>
            <a:r>
              <a:rPr lang="zh-CN" altLang="en-US" sz="1600" dirty="0">
                <a:solidFill>
                  <a:srgbClr val="FF0000"/>
                </a:solidFill>
                <a:effectLst>
                  <a:outerShdw blurRad="38100" dist="38100" dir="2700000" algn="tl">
                    <a:srgbClr val="000000"/>
                  </a:outerShdw>
                </a:effectLst>
                <a:latin typeface="楷体_GB2312" pitchFamily="49" charset="-122"/>
                <a:ea typeface="楷体_GB2312" pitchFamily="49" charset="-122"/>
              </a:rPr>
              <a:t>按时完成日生产进度</a:t>
            </a:r>
          </a:p>
        </p:txBody>
      </p:sp>
      <p:sp>
        <p:nvSpPr>
          <p:cNvPr id="575534" name="Line 46"/>
          <p:cNvSpPr>
            <a:spLocks noChangeShapeType="1"/>
          </p:cNvSpPr>
          <p:nvPr/>
        </p:nvSpPr>
        <p:spPr bwMode="auto">
          <a:xfrm>
            <a:off x="7696200" y="2133600"/>
            <a:ext cx="0" cy="685800"/>
          </a:xfrm>
          <a:prstGeom prst="line">
            <a:avLst/>
          </a:prstGeom>
          <a:noFill/>
          <a:ln w="9525">
            <a:solidFill>
              <a:srgbClr val="9933FF"/>
            </a:solidFill>
            <a:round/>
            <a:headEnd/>
            <a:tailEnd type="triangle" w="med" len="med"/>
          </a:ln>
          <a:effectLst/>
          <a:scene3d>
            <a:camera prst="legacyObliqueTopRight"/>
            <a:lightRig rig="legacyFlat3" dir="r"/>
          </a:scene3d>
          <a:sp3d extrusionH="430200" prstMaterial="legacyMatte">
            <a:bevelT w="13500" h="13500" prst="angle"/>
            <a:bevelB w="13500" h="13500" prst="angle"/>
            <a:extrusionClr>
              <a:srgbClr val="9933FF"/>
            </a:extrusionClr>
          </a:sp3d>
        </p:spPr>
        <p:txBody>
          <a:bodyPr wrap="none" anchor="ctr">
            <a:flatTx/>
          </a:bodyPr>
          <a:lstStyle/>
          <a:p>
            <a:pPr algn="ctr"/>
            <a:endParaRPr lang="zh-CN" altLang="en-US"/>
          </a:p>
        </p:txBody>
      </p:sp>
      <p:sp>
        <p:nvSpPr>
          <p:cNvPr id="575535" name="Line 47"/>
          <p:cNvSpPr>
            <a:spLocks noChangeShapeType="1"/>
          </p:cNvSpPr>
          <p:nvPr/>
        </p:nvSpPr>
        <p:spPr bwMode="auto">
          <a:xfrm>
            <a:off x="7740352" y="4251176"/>
            <a:ext cx="0" cy="762000"/>
          </a:xfrm>
          <a:prstGeom prst="line">
            <a:avLst/>
          </a:prstGeom>
          <a:noFill/>
          <a:ln w="9525">
            <a:solidFill>
              <a:srgbClr val="9933FF"/>
            </a:solidFill>
            <a:round/>
            <a:headEnd/>
            <a:tailEnd type="triangle" w="med" len="med"/>
          </a:ln>
          <a:effectLst/>
          <a:scene3d>
            <a:camera prst="legacyObliqueTopRight"/>
            <a:lightRig rig="legacyFlat3" dir="r"/>
          </a:scene3d>
          <a:sp3d extrusionH="430200" prstMaterial="legacyMatte">
            <a:bevelT w="13500" h="13500" prst="angle"/>
            <a:bevelB w="13500" h="13500" prst="angle"/>
            <a:extrusionClr>
              <a:srgbClr val="9933FF"/>
            </a:extrusionClr>
          </a:sp3d>
        </p:spPr>
        <p:txBody>
          <a:bodyPr wrap="none" anchor="ctr">
            <a:flatTx/>
          </a:bodyPr>
          <a:lstStyle/>
          <a:p>
            <a:pPr algn="ctr"/>
            <a:endParaRPr lang="zh-CN" altLang="en-US"/>
          </a:p>
        </p:txBody>
      </p:sp>
      <p:grpSp>
        <p:nvGrpSpPr>
          <p:cNvPr id="2" name="组合 44"/>
          <p:cNvGrpSpPr/>
          <p:nvPr/>
        </p:nvGrpSpPr>
        <p:grpSpPr>
          <a:xfrm>
            <a:off x="381022" y="908720"/>
            <a:ext cx="8665681" cy="4954038"/>
            <a:chOff x="-4751523" y="837146"/>
            <a:chExt cx="8665681" cy="4954038"/>
          </a:xfrm>
        </p:grpSpPr>
        <p:pic>
          <p:nvPicPr>
            <p:cNvPr id="46" name="Picture 4" descr="F:\公司项目\2012项目\周子涵\用友\PPT\王曼曼\新建文件夹\U8 All-in-One资金管控解决方案\色块\1\4.png"/>
            <p:cNvPicPr>
              <a:picLocks noChangeArrowheads="1"/>
            </p:cNvPicPr>
            <p:nvPr/>
          </p:nvPicPr>
          <p:blipFill>
            <a:blip r:embed="rId2" cstate="print"/>
            <a:srcRect/>
            <a:stretch>
              <a:fillRect/>
            </a:stretch>
          </p:blipFill>
          <p:spPr bwMode="auto">
            <a:xfrm>
              <a:off x="-3080825" y="1834473"/>
              <a:ext cx="920300" cy="936104"/>
            </a:xfrm>
            <a:prstGeom prst="rect">
              <a:avLst/>
            </a:prstGeom>
            <a:noFill/>
          </p:spPr>
        </p:pic>
        <p:pic>
          <p:nvPicPr>
            <p:cNvPr id="48" name="Picture 2" descr="E:\yinfeifei\2012年工作项目\UFIDA用友 2012\用友 王曼曼\20120223 信息化企业从U8AIO开始PPT美化\0323全面成本管理\png图\未标题-96.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92993" y="837146"/>
              <a:ext cx="1512168" cy="684000"/>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4" descr="E:\yinfeifei\2012年工作项目\UFIDA用友 2012\用友 王曼曼\20120223 信息化企业从U8AIO开始PPT美化\0323全面成本管理\png图\未标题-89.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51523" y="2075796"/>
              <a:ext cx="1260000" cy="454024"/>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 descr="E:\yinfeifei\2012年工作项目\UFIDA用友 2012\用友 王曼曼\20120223 信息化企业从U8AIO开始PPT美化\png图\未标题-108.png"/>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072713" y="1053170"/>
              <a:ext cx="1260000" cy="467976"/>
            </a:xfrm>
            <a:prstGeom prst="rect">
              <a:avLst/>
            </a:prstGeom>
            <a:noFill/>
            <a:extLst>
              <a:ext uri="{909E8E84-426E-40DD-AFC4-6F175D3DCCD1}">
                <a14:hiddenFill xmlns="" xmlns:a14="http://schemas.microsoft.com/office/drawing/2010/main">
                  <a:solidFill>
                    <a:srgbClr val="FFFFFF"/>
                  </a:solidFill>
                </a14:hiddenFill>
              </a:ext>
            </a:extLst>
          </p:spPr>
        </p:pic>
        <p:sp>
          <p:nvSpPr>
            <p:cNvPr id="51" name="TextBox 50"/>
            <p:cNvSpPr txBox="1"/>
            <p:nvPr/>
          </p:nvSpPr>
          <p:spPr>
            <a:xfrm>
              <a:off x="-1856127" y="1125178"/>
              <a:ext cx="902811" cy="307777"/>
            </a:xfrm>
            <a:prstGeom prst="rect">
              <a:avLst/>
            </a:prstGeom>
            <a:noFill/>
          </p:spPr>
          <p:txBody>
            <a:bodyPr wrap="none" rtlCol="0">
              <a:spAutoFit/>
            </a:bodyPr>
            <a:lstStyle/>
            <a:p>
              <a:pPr algn="ctr"/>
              <a:r>
                <a:rPr lang="zh-CN" altLang="en-US" sz="1400" dirty="0" smtClean="0"/>
                <a:t>销售订单</a:t>
              </a:r>
              <a:endParaRPr lang="zh-CN" altLang="en-US" sz="1400" dirty="0"/>
            </a:p>
          </p:txBody>
        </p:sp>
        <p:cxnSp>
          <p:nvCxnSpPr>
            <p:cNvPr id="52" name="直接连接符 51"/>
            <p:cNvCxnSpPr/>
            <p:nvPr/>
          </p:nvCxnSpPr>
          <p:spPr>
            <a:xfrm>
              <a:off x="1069822" y="1589928"/>
              <a:ext cx="1080000"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665001" y="909154"/>
              <a:ext cx="1728192" cy="307777"/>
            </a:xfrm>
            <a:prstGeom prst="rect">
              <a:avLst/>
            </a:prstGeom>
            <a:noFill/>
          </p:spPr>
          <p:txBody>
            <a:bodyPr wrap="square" rtlCol="0">
              <a:spAutoFit/>
            </a:bodyPr>
            <a:lstStyle/>
            <a:p>
              <a:pPr algn="ctr"/>
              <a:r>
                <a:rPr lang="zh-CN" altLang="en-US" sz="1400" dirty="0" smtClean="0">
                  <a:latin typeface="微软雅黑" pitchFamily="34" charset="-122"/>
                  <a:ea typeface="微软雅黑" pitchFamily="34" charset="-122"/>
                </a:rPr>
                <a:t>销售计划</a:t>
              </a:r>
              <a:r>
                <a:rPr lang="en-US" altLang="zh-CN" sz="1400" dirty="0" smtClean="0">
                  <a:latin typeface="微软雅黑" pitchFamily="34" charset="-122"/>
                  <a:ea typeface="微软雅黑" pitchFamily="34" charset="-122"/>
                </a:rPr>
                <a:t>/</a:t>
              </a:r>
              <a:r>
                <a:rPr lang="zh-CN" altLang="en-US" sz="1400" dirty="0" smtClean="0"/>
                <a:t>销售预测</a:t>
              </a:r>
              <a:endParaRPr lang="zh-CN" altLang="en-US" sz="1400" dirty="0">
                <a:latin typeface="微软雅黑" pitchFamily="34" charset="-122"/>
                <a:ea typeface="微软雅黑" pitchFamily="34" charset="-122"/>
              </a:endParaRPr>
            </a:p>
          </p:txBody>
        </p:sp>
        <p:cxnSp>
          <p:nvCxnSpPr>
            <p:cNvPr id="56" name="直接连接符 55"/>
            <p:cNvCxnSpPr/>
            <p:nvPr/>
          </p:nvCxnSpPr>
          <p:spPr>
            <a:xfrm>
              <a:off x="-4520985" y="1197186"/>
              <a:ext cx="1368152"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404846" y="1248977"/>
              <a:ext cx="1107997"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产品预测订单</a:t>
              </a:r>
              <a:endParaRPr lang="zh-CN" altLang="en-US" sz="1200" dirty="0">
                <a:latin typeface="微软雅黑" pitchFamily="34" charset="-122"/>
                <a:ea typeface="微软雅黑" pitchFamily="34" charset="-122"/>
              </a:endParaRPr>
            </a:p>
          </p:txBody>
        </p:sp>
        <p:sp>
          <p:nvSpPr>
            <p:cNvPr id="62" name="TextBox 61"/>
            <p:cNvSpPr txBox="1"/>
            <p:nvPr/>
          </p:nvSpPr>
          <p:spPr>
            <a:xfrm>
              <a:off x="-4592993" y="1097605"/>
              <a:ext cx="508474" cy="200055"/>
            </a:xfrm>
            <a:prstGeom prst="rect">
              <a:avLst/>
            </a:prstGeom>
            <a:noFill/>
          </p:spPr>
          <p:txBody>
            <a:bodyPr wrap="none" rtlCol="0">
              <a:spAutoFit/>
            </a:bodyPr>
            <a:lstStyle/>
            <a:p>
              <a:pPr algn="ctr"/>
              <a:r>
                <a:rPr lang="en-US" altLang="zh-CN" sz="700" dirty="0" err="1" smtClean="0">
                  <a:solidFill>
                    <a:srgbClr val="C00000"/>
                  </a:solidFill>
                  <a:latin typeface="微软雅黑" pitchFamily="34" charset="-122"/>
                  <a:ea typeface="微软雅黑" pitchFamily="34" charset="-122"/>
                </a:rPr>
                <a:t>yonyou</a:t>
              </a:r>
              <a:endParaRPr lang="zh-CN" altLang="en-US" sz="700" dirty="0">
                <a:solidFill>
                  <a:srgbClr val="C00000"/>
                </a:solidFill>
                <a:latin typeface="微软雅黑" pitchFamily="34" charset="-122"/>
                <a:ea typeface="微软雅黑" pitchFamily="34" charset="-122"/>
              </a:endParaRPr>
            </a:p>
          </p:txBody>
        </p:sp>
        <p:sp>
          <p:nvSpPr>
            <p:cNvPr id="67" name="TextBox 66"/>
            <p:cNvSpPr txBox="1"/>
            <p:nvPr/>
          </p:nvSpPr>
          <p:spPr>
            <a:xfrm>
              <a:off x="-4503225" y="2133290"/>
              <a:ext cx="723275" cy="307777"/>
            </a:xfrm>
            <a:prstGeom prst="rect">
              <a:avLst/>
            </a:prstGeom>
            <a:noFill/>
          </p:spPr>
          <p:txBody>
            <a:bodyPr wrap="none" rtlCol="0">
              <a:spAutoFit/>
            </a:bodyPr>
            <a:lstStyle/>
            <a:p>
              <a:pPr algn="ctr"/>
              <a:r>
                <a:rPr lang="zh-CN" altLang="en-US" sz="1400" dirty="0" smtClean="0"/>
                <a:t>库存表</a:t>
              </a:r>
              <a:endParaRPr lang="zh-CN" altLang="en-US" sz="1400" dirty="0"/>
            </a:p>
          </p:txBody>
        </p:sp>
        <p:cxnSp>
          <p:nvCxnSpPr>
            <p:cNvPr id="68" name="直接连接符 67"/>
            <p:cNvCxnSpPr/>
            <p:nvPr/>
          </p:nvCxnSpPr>
          <p:spPr>
            <a:xfrm>
              <a:off x="1069822" y="2691972"/>
              <a:ext cx="1080000"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4737009" y="2781362"/>
              <a:ext cx="1197545" cy="432048"/>
            </a:xfrm>
            <a:prstGeom prst="roundRect">
              <a:avLst>
                <a:gd name="adj" fmla="val 26866"/>
              </a:avLst>
            </a:prstGeom>
            <a:gradFill>
              <a:gsLst>
                <a:gs pos="0">
                  <a:schemeClr val="accent1">
                    <a:lumMod val="20000"/>
                    <a:lumOff val="80000"/>
                  </a:schemeClr>
                </a:gs>
                <a:gs pos="18000">
                  <a:schemeClr val="accent1">
                    <a:tint val="44500"/>
                    <a:satMod val="160000"/>
                  </a:schemeClr>
                </a:gs>
                <a:gs pos="98750">
                  <a:schemeClr val="accent1">
                    <a:lumMod val="20000"/>
                    <a:lumOff val="80000"/>
                  </a:schemeClr>
                </a:gs>
                <a:gs pos="77000">
                  <a:srgbClr val="B3C9E3"/>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TextBox 72"/>
            <p:cNvSpPr txBox="1"/>
            <p:nvPr/>
          </p:nvSpPr>
          <p:spPr>
            <a:xfrm>
              <a:off x="-4520985" y="2853370"/>
              <a:ext cx="840019"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工厂日历</a:t>
              </a:r>
              <a:endParaRPr lang="zh-CN" altLang="en-US" sz="1200" dirty="0">
                <a:latin typeface="微软雅黑" pitchFamily="34" charset="-122"/>
                <a:ea typeface="微软雅黑" pitchFamily="34" charset="-122"/>
              </a:endParaRPr>
            </a:p>
          </p:txBody>
        </p:sp>
        <p:sp>
          <p:nvSpPr>
            <p:cNvPr id="75" name="TextBox 74"/>
            <p:cNvSpPr txBox="1"/>
            <p:nvPr/>
          </p:nvSpPr>
          <p:spPr>
            <a:xfrm>
              <a:off x="-2936809" y="2061282"/>
              <a:ext cx="574196" cy="307777"/>
            </a:xfrm>
            <a:prstGeom prst="rect">
              <a:avLst/>
            </a:prstGeom>
            <a:noFill/>
          </p:spPr>
          <p:txBody>
            <a:bodyPr wrap="none" rtlCol="0">
              <a:spAutoFit/>
            </a:bodyPr>
            <a:lstStyle/>
            <a:p>
              <a:r>
                <a:rPr lang="en-US" altLang="zh-CN" sz="1400" dirty="0" smtClean="0">
                  <a:latin typeface="微软雅黑" pitchFamily="34" charset="-122"/>
                  <a:ea typeface="微软雅黑" pitchFamily="34" charset="-122"/>
                </a:rPr>
                <a:t>MPS</a:t>
              </a:r>
              <a:endParaRPr lang="zh-CN" altLang="en-US" sz="1400" dirty="0">
                <a:latin typeface="微软雅黑" pitchFamily="34" charset="-122"/>
                <a:ea typeface="微软雅黑" pitchFamily="34" charset="-122"/>
              </a:endParaRPr>
            </a:p>
          </p:txBody>
        </p:sp>
        <p:cxnSp>
          <p:nvCxnSpPr>
            <p:cNvPr id="77" name="直接连接符 76"/>
            <p:cNvCxnSpPr/>
            <p:nvPr/>
          </p:nvCxnSpPr>
          <p:spPr>
            <a:xfrm>
              <a:off x="2249429" y="3506663"/>
              <a:ext cx="252000" cy="0"/>
            </a:xfrm>
            <a:prstGeom prst="line">
              <a:avLst/>
            </a:prstGeom>
            <a:ln w="19050">
              <a:solidFill>
                <a:srgbClr val="8A92AB"/>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834158" y="3801769"/>
              <a:ext cx="1080000"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41" name="Picture 3" descr="E:\yinfeifei\2012年工作项目\UFIDA用友 2012\用友 王曼曼\20120223 信息化企业从U8AIO开始PPT美化\png图\未标题-108.png"/>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48977" y="3933490"/>
              <a:ext cx="1260000" cy="504056"/>
            </a:xfrm>
            <a:prstGeom prst="rect">
              <a:avLst/>
            </a:prstGeom>
            <a:noFill/>
            <a:extLst>
              <a:ext uri="{909E8E84-426E-40DD-AFC4-6F175D3DCCD1}">
                <a14:hiddenFill xmlns="" xmlns:a14="http://schemas.microsoft.com/office/drawing/2010/main">
                  <a:solidFill>
                    <a:srgbClr val="FFFFFF"/>
                  </a:solidFill>
                </a14:hiddenFill>
              </a:ext>
            </a:extLst>
          </p:spPr>
        </p:pic>
        <p:pic>
          <p:nvPicPr>
            <p:cNvPr id="146" name="Picture 4" descr="F:\公司项目\2012项目\周子涵\用友\PPT\王曼曼\新建文件夹\U8 All-in-One资金管控解决方案\色块\1\4.png"/>
            <p:cNvPicPr>
              <a:picLocks noChangeArrowheads="1"/>
            </p:cNvPicPr>
            <p:nvPr/>
          </p:nvPicPr>
          <p:blipFill>
            <a:blip r:embed="rId2" cstate="print"/>
            <a:srcRect/>
            <a:stretch>
              <a:fillRect/>
            </a:stretch>
          </p:blipFill>
          <p:spPr bwMode="auto">
            <a:xfrm>
              <a:off x="-3079535" y="3069394"/>
              <a:ext cx="920300" cy="936104"/>
            </a:xfrm>
            <a:prstGeom prst="rect">
              <a:avLst/>
            </a:prstGeom>
            <a:noFill/>
          </p:spPr>
        </p:pic>
        <p:pic>
          <p:nvPicPr>
            <p:cNvPr id="248" name="Picture 4" descr="E:\yinfeifei\2012年工作项目\UFIDA用友 2012\用友 王曼曼\20120223 信息化企业从U8AIO开始PPT美化\0323全面成本管理\png图\未标题-89.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37009" y="3299932"/>
              <a:ext cx="1260000" cy="454024"/>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TextBox 68"/>
            <p:cNvSpPr txBox="1"/>
            <p:nvPr/>
          </p:nvSpPr>
          <p:spPr>
            <a:xfrm>
              <a:off x="-4520985" y="3400968"/>
              <a:ext cx="800220"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物料清单</a:t>
              </a:r>
              <a:endParaRPr lang="zh-CN" altLang="en-US" sz="1200" dirty="0">
                <a:latin typeface="微软雅黑" pitchFamily="34" charset="-122"/>
                <a:ea typeface="微软雅黑" pitchFamily="34" charset="-122"/>
              </a:endParaRPr>
            </a:p>
          </p:txBody>
        </p:sp>
        <p:pic>
          <p:nvPicPr>
            <p:cNvPr id="252" name="Picture 3" descr="E:\yinfeifei\2012年工作项目\UFIDA用友 2012\用友 王曼曼\20120223 信息化企业从U8AIO开始PPT美化\png图\未标题-108.png"/>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48977" y="4509554"/>
              <a:ext cx="1260000" cy="504056"/>
            </a:xfrm>
            <a:prstGeom prst="rect">
              <a:avLst/>
            </a:prstGeom>
            <a:noFill/>
            <a:extLst>
              <a:ext uri="{909E8E84-426E-40DD-AFC4-6F175D3DCCD1}">
                <a14:hiddenFill xmlns="" xmlns:a14="http://schemas.microsoft.com/office/drawing/2010/main">
                  <a:solidFill>
                    <a:srgbClr val="FFFFFF"/>
                  </a:solidFill>
                </a14:hiddenFill>
              </a:ext>
            </a:extLst>
          </p:spPr>
        </p:pic>
        <p:sp>
          <p:nvSpPr>
            <p:cNvPr id="266" name="TextBox 265"/>
            <p:cNvSpPr txBox="1"/>
            <p:nvPr/>
          </p:nvSpPr>
          <p:spPr>
            <a:xfrm>
              <a:off x="-4218439" y="4062992"/>
              <a:ext cx="800219"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采购计划</a:t>
              </a:r>
              <a:endParaRPr lang="zh-CN" altLang="en-US" sz="1200" dirty="0">
                <a:latin typeface="微软雅黑" pitchFamily="34" charset="-122"/>
                <a:ea typeface="微软雅黑" pitchFamily="34" charset="-122"/>
              </a:endParaRPr>
            </a:p>
          </p:txBody>
        </p:sp>
        <p:sp>
          <p:nvSpPr>
            <p:cNvPr id="267" name="TextBox 266"/>
            <p:cNvSpPr txBox="1"/>
            <p:nvPr/>
          </p:nvSpPr>
          <p:spPr>
            <a:xfrm>
              <a:off x="-4232952" y="4653570"/>
              <a:ext cx="800219"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委外计划</a:t>
              </a:r>
              <a:endParaRPr lang="zh-CN" altLang="en-US" sz="1200" dirty="0">
                <a:latin typeface="微软雅黑" pitchFamily="34" charset="-122"/>
                <a:ea typeface="微软雅黑" pitchFamily="34" charset="-122"/>
              </a:endParaRPr>
            </a:p>
          </p:txBody>
        </p:sp>
        <p:pic>
          <p:nvPicPr>
            <p:cNvPr id="270" name="Picture 3" descr="E:\yinfeifei\2012年工作项目\UFIDA用友 2012\用友 王曼曼\20120223 信息化企业从U8AIO开始PPT美化\png图\未标题-108.png"/>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259709" y="3789474"/>
              <a:ext cx="1260000" cy="648072"/>
            </a:xfrm>
            <a:prstGeom prst="rect">
              <a:avLst/>
            </a:prstGeom>
            <a:noFill/>
            <a:extLst>
              <a:ext uri="{909E8E84-426E-40DD-AFC4-6F175D3DCCD1}">
                <a14:hiddenFill xmlns="" xmlns:a14="http://schemas.microsoft.com/office/drawing/2010/main">
                  <a:solidFill>
                    <a:srgbClr val="FFFFFF"/>
                  </a:solidFill>
                </a14:hiddenFill>
              </a:ext>
            </a:extLst>
          </p:spPr>
        </p:pic>
        <p:sp>
          <p:nvSpPr>
            <p:cNvPr id="271" name="TextBox 270"/>
            <p:cNvSpPr txBox="1"/>
            <p:nvPr/>
          </p:nvSpPr>
          <p:spPr>
            <a:xfrm>
              <a:off x="-2154593" y="3904462"/>
              <a:ext cx="1107996"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生产计划下达</a:t>
              </a:r>
              <a:endParaRPr lang="zh-CN" altLang="en-US" sz="1200" dirty="0">
                <a:latin typeface="微软雅黑" pitchFamily="34" charset="-122"/>
                <a:ea typeface="微软雅黑" pitchFamily="34" charset="-122"/>
              </a:endParaRPr>
            </a:p>
          </p:txBody>
        </p:sp>
        <p:pic>
          <p:nvPicPr>
            <p:cNvPr id="272" name="Picture 3" descr="E:\yinfeifei\2012年工作项目\UFIDA用友 2012\用友 王曼曼\20120223 信息化企业从U8AIO开始PPT美化\png图\未标题-108.png"/>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288737" y="5287128"/>
              <a:ext cx="1324610" cy="504056"/>
            </a:xfrm>
            <a:prstGeom prst="rect">
              <a:avLst/>
            </a:prstGeom>
            <a:noFill/>
            <a:extLst>
              <a:ext uri="{909E8E84-426E-40DD-AFC4-6F175D3DCCD1}">
                <a14:hiddenFill xmlns="" xmlns:a14="http://schemas.microsoft.com/office/drawing/2010/main">
                  <a:solidFill>
                    <a:srgbClr val="FFFFFF"/>
                  </a:solidFill>
                </a14:hiddenFill>
              </a:ext>
            </a:extLst>
          </p:spPr>
        </p:pic>
        <p:sp>
          <p:nvSpPr>
            <p:cNvPr id="273" name="TextBox 272"/>
            <p:cNvSpPr txBox="1"/>
            <p:nvPr/>
          </p:nvSpPr>
          <p:spPr>
            <a:xfrm>
              <a:off x="-2148210" y="5427663"/>
              <a:ext cx="1107996"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工序作业计划</a:t>
              </a:r>
              <a:endParaRPr lang="zh-CN" altLang="en-US" sz="1200" dirty="0">
                <a:latin typeface="微软雅黑" pitchFamily="34" charset="-122"/>
                <a:ea typeface="微软雅黑" pitchFamily="34" charset="-122"/>
              </a:endParaRPr>
            </a:p>
          </p:txBody>
        </p:sp>
        <p:sp>
          <p:nvSpPr>
            <p:cNvPr id="101" name="TextBox 100"/>
            <p:cNvSpPr txBox="1"/>
            <p:nvPr/>
          </p:nvSpPr>
          <p:spPr>
            <a:xfrm>
              <a:off x="-2043684" y="4149514"/>
              <a:ext cx="800219"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生产订单</a:t>
              </a:r>
              <a:endParaRPr lang="zh-CN" altLang="en-US" sz="1200" dirty="0">
                <a:latin typeface="微软雅黑" pitchFamily="34" charset="-122"/>
                <a:ea typeface="微软雅黑" pitchFamily="34" charset="-122"/>
              </a:endParaRPr>
            </a:p>
          </p:txBody>
        </p:sp>
        <p:cxnSp>
          <p:nvCxnSpPr>
            <p:cNvPr id="100" name="直接连接符 99"/>
            <p:cNvCxnSpPr/>
            <p:nvPr/>
          </p:nvCxnSpPr>
          <p:spPr>
            <a:xfrm>
              <a:off x="-2216729" y="4149514"/>
              <a:ext cx="1152000"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143" name="矩形 142"/>
          <p:cNvSpPr/>
          <p:nvPr/>
        </p:nvSpPr>
        <p:spPr>
          <a:xfrm>
            <a:off x="2211817" y="3356992"/>
            <a:ext cx="617477" cy="338554"/>
          </a:xfrm>
          <a:prstGeom prst="rect">
            <a:avLst/>
          </a:prstGeom>
        </p:spPr>
        <p:txBody>
          <a:bodyPr wrap="none">
            <a:spAutoFit/>
          </a:bodyPr>
          <a:lstStyle/>
          <a:p>
            <a:pPr algn="ctr"/>
            <a:r>
              <a:rPr lang="en-US" altLang="zh-CN" sz="1600" dirty="0" smtClean="0"/>
              <a:t>MRP</a:t>
            </a:r>
            <a:endParaRPr lang="zh-CN" altLang="en-US" sz="1600" dirty="0"/>
          </a:p>
        </p:txBody>
      </p:sp>
      <p:cxnSp>
        <p:nvCxnSpPr>
          <p:cNvPr id="259" name="AutoShape 21"/>
          <p:cNvCxnSpPr>
            <a:cxnSpLocks noChangeShapeType="1"/>
            <a:stCxn id="71" idx="3"/>
            <a:endCxn id="146" idx="1"/>
          </p:cNvCxnSpPr>
          <p:nvPr/>
        </p:nvCxnSpPr>
        <p:spPr bwMode="auto">
          <a:xfrm>
            <a:off x="1593081" y="3068960"/>
            <a:ext cx="459929" cy="540060"/>
          </a:xfrm>
          <a:prstGeom prst="bentConnector3">
            <a:avLst>
              <a:gd name="adj1" fmla="val 50000"/>
            </a:avLst>
          </a:prstGeom>
          <a:noFill/>
          <a:ln w="19050">
            <a:solidFill>
              <a:srgbClr val="FF6699"/>
            </a:solidFill>
            <a:miter lim="800000"/>
            <a:headEnd/>
            <a:tailEnd type="triangle" w="med" len="med"/>
          </a:ln>
          <a:effectLst/>
        </p:spPr>
      </p:cxn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lstStyle/>
          <a:p>
            <a:r>
              <a:rPr lang="zh-CN" altLang="en-US" dirty="0" smtClean="0">
                <a:solidFill>
                  <a:srgbClr val="FF0000"/>
                </a:solidFill>
                <a:latin typeface="+mn-ea"/>
                <a:ea typeface="+mn-ea"/>
              </a:rPr>
              <a:t>关键业务应用   制订合理的主生产计划</a:t>
            </a:r>
          </a:p>
        </p:txBody>
      </p:sp>
      <p:sp>
        <p:nvSpPr>
          <p:cNvPr id="503812" name="Rectangle 4"/>
          <p:cNvSpPr>
            <a:spLocks noGrp="1" noChangeArrowheads="1"/>
          </p:cNvSpPr>
          <p:nvPr>
            <p:ph type="body" sz="half" idx="4294967295"/>
          </p:nvPr>
        </p:nvSpPr>
        <p:spPr>
          <a:xfrm>
            <a:off x="762100" y="3886188"/>
            <a:ext cx="7772400" cy="1727200"/>
          </a:xfrm>
          <a:prstGeom prst="rect">
            <a:avLst/>
          </a:prstGeom>
        </p:spPr>
        <p:txBody>
          <a:bodyPr/>
          <a:lstStyle/>
          <a:p>
            <a:pPr>
              <a:lnSpc>
                <a:spcPct val="90000"/>
              </a:lnSpc>
            </a:pPr>
            <a:r>
              <a:rPr lang="zh-CN" altLang="en-US" sz="2000" dirty="0"/>
              <a:t>根据预测、销售计划、订单等制定合理的主生产</a:t>
            </a:r>
            <a:r>
              <a:rPr lang="zh-CN" altLang="en-US" sz="2000" dirty="0" smtClean="0"/>
              <a:t>计划</a:t>
            </a:r>
            <a:endParaRPr lang="zh-CN" altLang="en-US" sz="2000" dirty="0"/>
          </a:p>
          <a:p>
            <a:pPr>
              <a:lnSpc>
                <a:spcPct val="90000"/>
              </a:lnSpc>
            </a:pPr>
            <a:r>
              <a:rPr lang="zh-CN" altLang="en-US" sz="2000" dirty="0"/>
              <a:t>制订主生产计划综合考虑库存信息，并与关键资源的能力计划进行</a:t>
            </a:r>
            <a:r>
              <a:rPr lang="zh-CN" altLang="en-US" sz="2000" dirty="0" smtClean="0"/>
              <a:t>平衡</a:t>
            </a:r>
            <a:endParaRPr lang="zh-CN" altLang="en-US" sz="2000" dirty="0"/>
          </a:p>
          <a:p>
            <a:pPr>
              <a:lnSpc>
                <a:spcPct val="90000"/>
              </a:lnSpc>
            </a:pPr>
            <a:r>
              <a:rPr lang="zh-CN" altLang="en-US" sz="2000" dirty="0"/>
              <a:t>按照面向订单、面向库存、面向装配的生产策略，以及考虑物料的紧缺性等因素，规划物料的计划策略（</a:t>
            </a:r>
            <a:r>
              <a:rPr lang="en-US" altLang="zh-CN" sz="2000" dirty="0"/>
              <a:t>MPS/MRP/FAS</a:t>
            </a:r>
            <a:r>
              <a:rPr lang="zh-CN" altLang="en-US" sz="2000" dirty="0"/>
              <a:t>）</a:t>
            </a:r>
          </a:p>
        </p:txBody>
      </p:sp>
      <p:sp>
        <p:nvSpPr>
          <p:cNvPr id="53" name="Text Box 17"/>
          <p:cNvSpPr txBox="1">
            <a:spLocks noChangeArrowheads="1"/>
          </p:cNvSpPr>
          <p:nvPr/>
        </p:nvSpPr>
        <p:spPr bwMode="auto">
          <a:xfrm>
            <a:off x="5400600" y="2286316"/>
            <a:ext cx="1168400" cy="609600"/>
          </a:xfrm>
          <a:prstGeom prst="rect">
            <a:avLst/>
          </a:prstGeom>
          <a:solidFill>
            <a:srgbClr val="99CCFF"/>
          </a:solidFill>
          <a:ln w="9525">
            <a:solidFill>
              <a:srgbClr val="FF99CC"/>
            </a:solidFill>
            <a:miter lim="800000"/>
            <a:headEnd/>
            <a:tailEnd/>
          </a:ln>
          <a:effectLst/>
        </p:spPr>
        <p:txBody>
          <a:bodyPr wrap="none" anchor="ctr"/>
          <a:lstStyle/>
          <a:p>
            <a:pPr algn="ctr"/>
            <a:r>
              <a:rPr lang="zh-CN" altLang="en-US" sz="1400">
                <a:solidFill>
                  <a:schemeClr val="tx1"/>
                </a:solidFill>
                <a:effectLst/>
              </a:rPr>
              <a:t>关键负荷</a:t>
            </a:r>
          </a:p>
          <a:p>
            <a:pPr algn="ctr"/>
            <a:r>
              <a:rPr lang="zh-CN" altLang="en-US" sz="1400">
                <a:solidFill>
                  <a:schemeClr val="tx1"/>
                </a:solidFill>
                <a:effectLst/>
              </a:rPr>
              <a:t>计划</a:t>
            </a:r>
            <a:r>
              <a:rPr lang="en-US" altLang="zh-CN" sz="1400">
                <a:solidFill>
                  <a:schemeClr val="tx1"/>
                </a:solidFill>
                <a:effectLst/>
              </a:rPr>
              <a:t>(</a:t>
            </a:r>
            <a:r>
              <a:rPr lang="zh-CN" altLang="en-US" sz="1400">
                <a:solidFill>
                  <a:schemeClr val="tx1"/>
                </a:solidFill>
                <a:effectLst/>
              </a:rPr>
              <a:t>调整</a:t>
            </a:r>
            <a:r>
              <a:rPr lang="en-US" altLang="zh-CN" sz="1400">
                <a:solidFill>
                  <a:schemeClr val="tx1"/>
                </a:solidFill>
                <a:effectLst/>
              </a:rPr>
              <a:t>)</a:t>
            </a:r>
          </a:p>
        </p:txBody>
      </p:sp>
      <p:sp>
        <p:nvSpPr>
          <p:cNvPr id="54" name="Text Box 18"/>
          <p:cNvSpPr txBox="1">
            <a:spLocks noChangeArrowheads="1"/>
          </p:cNvSpPr>
          <p:nvPr/>
        </p:nvSpPr>
        <p:spPr bwMode="auto">
          <a:xfrm>
            <a:off x="7272808" y="2210556"/>
            <a:ext cx="1184275" cy="365125"/>
          </a:xfrm>
          <a:prstGeom prst="rect">
            <a:avLst/>
          </a:prstGeom>
          <a:solidFill>
            <a:srgbClr val="FF99CC"/>
          </a:solidFill>
          <a:ln w="9525">
            <a:solidFill>
              <a:srgbClr val="0000FF"/>
            </a:solidFill>
            <a:miter lim="800000"/>
            <a:headEnd/>
            <a:tailEnd/>
          </a:ln>
          <a:effectLst/>
        </p:spPr>
        <p:txBody>
          <a:bodyPr wrap="none" anchor="ctr"/>
          <a:lstStyle/>
          <a:p>
            <a:pPr algn="ctr"/>
            <a:r>
              <a:rPr lang="zh-CN" altLang="en-US" sz="1400">
                <a:solidFill>
                  <a:schemeClr val="tx1"/>
                </a:solidFill>
                <a:effectLst/>
              </a:rPr>
              <a:t>生产能力</a:t>
            </a:r>
          </a:p>
        </p:txBody>
      </p:sp>
      <p:sp>
        <p:nvSpPr>
          <p:cNvPr id="55" name="Text Box 19"/>
          <p:cNvSpPr txBox="1">
            <a:spLocks noChangeArrowheads="1"/>
          </p:cNvSpPr>
          <p:nvPr/>
        </p:nvSpPr>
        <p:spPr bwMode="auto">
          <a:xfrm>
            <a:off x="7272808" y="2578856"/>
            <a:ext cx="1184275" cy="365125"/>
          </a:xfrm>
          <a:prstGeom prst="rect">
            <a:avLst/>
          </a:prstGeom>
          <a:solidFill>
            <a:srgbClr val="FF99CC"/>
          </a:solidFill>
          <a:ln w="9525">
            <a:solidFill>
              <a:srgbClr val="0000FF"/>
            </a:solidFill>
            <a:miter lim="800000"/>
            <a:headEnd/>
            <a:tailEnd/>
          </a:ln>
          <a:effectLst/>
        </p:spPr>
        <p:txBody>
          <a:bodyPr wrap="none" anchor="ctr"/>
          <a:lstStyle/>
          <a:p>
            <a:pPr algn="ctr"/>
            <a:r>
              <a:rPr lang="zh-CN" altLang="en-US" sz="1400">
                <a:solidFill>
                  <a:schemeClr val="tx1"/>
                </a:solidFill>
                <a:effectLst/>
              </a:rPr>
              <a:t>负荷基准</a:t>
            </a:r>
          </a:p>
        </p:txBody>
      </p:sp>
      <p:cxnSp>
        <p:nvCxnSpPr>
          <p:cNvPr id="56" name="AutoShape 20"/>
          <p:cNvCxnSpPr>
            <a:cxnSpLocks noChangeShapeType="1"/>
            <a:stCxn id="83" idx="3"/>
            <a:endCxn id="81" idx="1"/>
          </p:cNvCxnSpPr>
          <p:nvPr/>
        </p:nvCxnSpPr>
        <p:spPr bwMode="auto">
          <a:xfrm flipV="1">
            <a:off x="2484136" y="2590123"/>
            <a:ext cx="854169" cy="283"/>
          </a:xfrm>
          <a:prstGeom prst="bentConnector3">
            <a:avLst>
              <a:gd name="adj1" fmla="val 50000"/>
            </a:avLst>
          </a:prstGeom>
          <a:noFill/>
          <a:ln w="19050">
            <a:solidFill>
              <a:srgbClr val="FF6699"/>
            </a:solidFill>
            <a:miter lim="800000"/>
            <a:headEnd/>
            <a:tailEnd type="triangle" w="med" len="med"/>
          </a:ln>
          <a:effectLst/>
        </p:spPr>
      </p:cxnSp>
      <p:cxnSp>
        <p:nvCxnSpPr>
          <p:cNvPr id="57" name="AutoShape 21"/>
          <p:cNvCxnSpPr>
            <a:cxnSpLocks noChangeShapeType="1"/>
            <a:stCxn id="82" idx="2"/>
            <a:endCxn id="81" idx="0"/>
          </p:cNvCxnSpPr>
          <p:nvPr/>
        </p:nvCxnSpPr>
        <p:spPr bwMode="auto">
          <a:xfrm rot="16200000" flipH="1">
            <a:off x="3033675" y="1357290"/>
            <a:ext cx="313327" cy="1216234"/>
          </a:xfrm>
          <a:prstGeom prst="bentConnector3">
            <a:avLst>
              <a:gd name="adj1" fmla="val 50000"/>
            </a:avLst>
          </a:prstGeom>
          <a:noFill/>
          <a:ln w="19050">
            <a:solidFill>
              <a:srgbClr val="FF6699"/>
            </a:solidFill>
            <a:miter lim="800000"/>
            <a:headEnd/>
            <a:tailEnd type="triangle" w="med" len="med"/>
          </a:ln>
          <a:effectLst/>
        </p:spPr>
      </p:cxnSp>
      <p:cxnSp>
        <p:nvCxnSpPr>
          <p:cNvPr id="58" name="AutoShape 22"/>
          <p:cNvCxnSpPr>
            <a:cxnSpLocks noChangeShapeType="1"/>
            <a:stCxn id="84" idx="2"/>
            <a:endCxn id="81" idx="0"/>
          </p:cNvCxnSpPr>
          <p:nvPr/>
        </p:nvCxnSpPr>
        <p:spPr bwMode="auto">
          <a:xfrm rot="5400000">
            <a:off x="4230773" y="1376426"/>
            <a:ext cx="313327" cy="1177962"/>
          </a:xfrm>
          <a:prstGeom prst="bentConnector3">
            <a:avLst>
              <a:gd name="adj1" fmla="val 50000"/>
            </a:avLst>
          </a:prstGeom>
          <a:noFill/>
          <a:ln w="19050">
            <a:solidFill>
              <a:srgbClr val="FF6699"/>
            </a:solidFill>
            <a:miter lim="800000"/>
            <a:headEnd/>
            <a:tailEnd type="triangle" w="med" len="med"/>
          </a:ln>
          <a:effectLst/>
        </p:spPr>
      </p:cxnSp>
      <p:cxnSp>
        <p:nvCxnSpPr>
          <p:cNvPr id="72" name="AutoShape 42"/>
          <p:cNvCxnSpPr>
            <a:cxnSpLocks noChangeShapeType="1"/>
            <a:stCxn id="53" idx="1"/>
            <a:endCxn id="81" idx="3"/>
          </p:cNvCxnSpPr>
          <p:nvPr/>
        </p:nvCxnSpPr>
        <p:spPr bwMode="auto">
          <a:xfrm rot="10800000">
            <a:off x="4258606" y="2590124"/>
            <a:ext cx="1141995" cy="993"/>
          </a:xfrm>
          <a:prstGeom prst="bentConnector3">
            <a:avLst>
              <a:gd name="adj1" fmla="val 50000"/>
            </a:avLst>
          </a:prstGeom>
          <a:noFill/>
          <a:ln w="19050">
            <a:solidFill>
              <a:srgbClr val="FF6699"/>
            </a:solidFill>
            <a:miter lim="800000"/>
            <a:headEnd type="triangle" w="med" len="med"/>
            <a:tailEnd type="triangle" w="med" len="med"/>
          </a:ln>
          <a:effectLst/>
        </p:spPr>
      </p:cxnSp>
      <p:pic>
        <p:nvPicPr>
          <p:cNvPr id="81" name="Picture 4" descr="F:\公司项目\2012项目\周子涵\用友\PPT\王曼曼\新建文件夹\U8 All-in-One资金管控解决方案\色块\1\4.png"/>
          <p:cNvPicPr>
            <a:picLocks noChangeArrowheads="1"/>
          </p:cNvPicPr>
          <p:nvPr/>
        </p:nvPicPr>
        <p:blipFill>
          <a:blip r:embed="rId2" cstate="print"/>
          <a:srcRect/>
          <a:stretch>
            <a:fillRect/>
          </a:stretch>
        </p:blipFill>
        <p:spPr bwMode="auto">
          <a:xfrm>
            <a:off x="3338305" y="2122071"/>
            <a:ext cx="920300" cy="936104"/>
          </a:xfrm>
          <a:prstGeom prst="rect">
            <a:avLst/>
          </a:prstGeom>
          <a:noFill/>
        </p:spPr>
      </p:pic>
      <p:pic>
        <p:nvPicPr>
          <p:cNvPr id="82" name="Picture 2" descr="E:\yinfeifei\2012年工作项目\UFIDA用友 2012\用友 王曼曼\20120223 信息化企业从U8AIO开始PPT美化\0323全面成本管理\png图\未标题-96.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26137" y="1124744"/>
            <a:ext cx="1512168" cy="684000"/>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4" descr="E:\yinfeifei\2012年工作项目\UFIDA用友 2012\用友 王曼曼\20120223 信息化企业从U8AIO开始PPT美化\0323全面成本管理\png图\未标题-89.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24136" y="2363394"/>
            <a:ext cx="1260000" cy="454024"/>
          </a:xfrm>
          <a:prstGeom prst="rect">
            <a:avLst/>
          </a:prstGeom>
          <a:noFill/>
          <a:extLst>
            <a:ext uri="{909E8E84-426E-40DD-AFC4-6F175D3DCCD1}">
              <a14:hiddenFill xmlns="" xmlns:a14="http://schemas.microsoft.com/office/drawing/2010/main">
                <a:solidFill>
                  <a:srgbClr val="FFFFFF"/>
                </a:solidFill>
              </a14:hiddenFill>
            </a:ext>
          </a:extLst>
        </p:spPr>
      </p:pic>
      <p:pic>
        <p:nvPicPr>
          <p:cNvPr id="84" name="Picture 3" descr="E:\yinfeifei\2012年工作项目\UFIDA用友 2012\用友 王曼曼\20120223 信息化企业从U8AIO开始PPT美化\png图\未标题-108.png"/>
          <p:cNvPicPr>
            <a:picLocks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346417" y="1340768"/>
            <a:ext cx="1260000" cy="467976"/>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TextBox 84"/>
          <p:cNvSpPr txBox="1"/>
          <p:nvPr/>
        </p:nvSpPr>
        <p:spPr>
          <a:xfrm>
            <a:off x="4563003" y="1412776"/>
            <a:ext cx="902811" cy="307777"/>
          </a:xfrm>
          <a:prstGeom prst="rect">
            <a:avLst/>
          </a:prstGeom>
          <a:noFill/>
        </p:spPr>
        <p:txBody>
          <a:bodyPr wrap="none" rtlCol="0">
            <a:spAutoFit/>
          </a:bodyPr>
          <a:lstStyle/>
          <a:p>
            <a:pPr algn="ctr"/>
            <a:r>
              <a:rPr lang="zh-CN" altLang="en-US" sz="1400" dirty="0" smtClean="0"/>
              <a:t>销售订单</a:t>
            </a:r>
            <a:endParaRPr lang="zh-CN" altLang="en-US" sz="1400" dirty="0"/>
          </a:p>
        </p:txBody>
      </p:sp>
      <p:sp>
        <p:nvSpPr>
          <p:cNvPr id="87" name="TextBox 86"/>
          <p:cNvSpPr txBox="1"/>
          <p:nvPr/>
        </p:nvSpPr>
        <p:spPr>
          <a:xfrm>
            <a:off x="1754129" y="1196752"/>
            <a:ext cx="1728192" cy="307777"/>
          </a:xfrm>
          <a:prstGeom prst="rect">
            <a:avLst/>
          </a:prstGeom>
          <a:noFill/>
        </p:spPr>
        <p:txBody>
          <a:bodyPr wrap="square" rtlCol="0">
            <a:spAutoFit/>
          </a:bodyPr>
          <a:lstStyle/>
          <a:p>
            <a:pPr algn="ctr"/>
            <a:r>
              <a:rPr lang="zh-CN" altLang="en-US" sz="1400" dirty="0" smtClean="0">
                <a:latin typeface="微软雅黑" pitchFamily="34" charset="-122"/>
                <a:ea typeface="微软雅黑" pitchFamily="34" charset="-122"/>
              </a:rPr>
              <a:t>销售计划</a:t>
            </a:r>
            <a:r>
              <a:rPr lang="en-US" altLang="zh-CN" sz="1400" dirty="0" smtClean="0">
                <a:latin typeface="微软雅黑" pitchFamily="34" charset="-122"/>
                <a:ea typeface="微软雅黑" pitchFamily="34" charset="-122"/>
              </a:rPr>
              <a:t>/</a:t>
            </a:r>
            <a:r>
              <a:rPr lang="zh-CN" altLang="en-US" sz="1400" dirty="0" smtClean="0"/>
              <a:t>销售预测</a:t>
            </a:r>
            <a:endParaRPr lang="zh-CN" altLang="en-US" sz="1400" dirty="0">
              <a:latin typeface="微软雅黑" pitchFamily="34" charset="-122"/>
              <a:ea typeface="微软雅黑" pitchFamily="34" charset="-122"/>
            </a:endParaRPr>
          </a:p>
        </p:txBody>
      </p:sp>
      <p:cxnSp>
        <p:nvCxnSpPr>
          <p:cNvPr id="88" name="直接连接符 87"/>
          <p:cNvCxnSpPr/>
          <p:nvPr/>
        </p:nvCxnSpPr>
        <p:spPr>
          <a:xfrm>
            <a:off x="1898145" y="1484784"/>
            <a:ext cx="1368152"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014284" y="1536575"/>
            <a:ext cx="1107997"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产品预测订单</a:t>
            </a:r>
            <a:endParaRPr lang="zh-CN" altLang="en-US" sz="1200" dirty="0">
              <a:latin typeface="微软雅黑" pitchFamily="34" charset="-122"/>
              <a:ea typeface="微软雅黑" pitchFamily="34" charset="-122"/>
            </a:endParaRPr>
          </a:p>
        </p:txBody>
      </p:sp>
      <p:sp>
        <p:nvSpPr>
          <p:cNvPr id="90" name="TextBox 89"/>
          <p:cNvSpPr txBox="1"/>
          <p:nvPr/>
        </p:nvSpPr>
        <p:spPr>
          <a:xfrm>
            <a:off x="1826137" y="1385203"/>
            <a:ext cx="508474" cy="200055"/>
          </a:xfrm>
          <a:prstGeom prst="rect">
            <a:avLst/>
          </a:prstGeom>
          <a:noFill/>
        </p:spPr>
        <p:txBody>
          <a:bodyPr wrap="none" rtlCol="0">
            <a:spAutoFit/>
          </a:bodyPr>
          <a:lstStyle/>
          <a:p>
            <a:pPr algn="ctr"/>
            <a:r>
              <a:rPr lang="en-US" altLang="zh-CN" sz="700" dirty="0" err="1" smtClean="0">
                <a:solidFill>
                  <a:srgbClr val="C00000"/>
                </a:solidFill>
                <a:latin typeface="微软雅黑" pitchFamily="34" charset="-122"/>
                <a:ea typeface="微软雅黑" pitchFamily="34" charset="-122"/>
              </a:rPr>
              <a:t>yonyou</a:t>
            </a:r>
            <a:endParaRPr lang="zh-CN" altLang="en-US" sz="700" dirty="0">
              <a:solidFill>
                <a:srgbClr val="C00000"/>
              </a:solidFill>
              <a:latin typeface="微软雅黑" pitchFamily="34" charset="-122"/>
              <a:ea typeface="微软雅黑" pitchFamily="34" charset="-122"/>
            </a:endParaRPr>
          </a:p>
        </p:txBody>
      </p:sp>
      <p:sp>
        <p:nvSpPr>
          <p:cNvPr id="91" name="TextBox 90"/>
          <p:cNvSpPr txBox="1"/>
          <p:nvPr/>
        </p:nvSpPr>
        <p:spPr>
          <a:xfrm>
            <a:off x="1472434" y="2420888"/>
            <a:ext cx="723275" cy="307777"/>
          </a:xfrm>
          <a:prstGeom prst="rect">
            <a:avLst/>
          </a:prstGeom>
          <a:noFill/>
        </p:spPr>
        <p:txBody>
          <a:bodyPr wrap="none" rtlCol="0">
            <a:spAutoFit/>
          </a:bodyPr>
          <a:lstStyle/>
          <a:p>
            <a:pPr algn="ctr"/>
            <a:r>
              <a:rPr lang="zh-CN" altLang="en-US" sz="1400" dirty="0" smtClean="0"/>
              <a:t>库存表</a:t>
            </a:r>
            <a:endParaRPr lang="zh-CN" altLang="en-US" sz="1400" dirty="0"/>
          </a:p>
        </p:txBody>
      </p:sp>
      <p:cxnSp>
        <p:nvCxnSpPr>
          <p:cNvPr id="92" name="直接连接符 91"/>
          <p:cNvCxnSpPr/>
          <p:nvPr/>
        </p:nvCxnSpPr>
        <p:spPr>
          <a:xfrm>
            <a:off x="7488952" y="2979570"/>
            <a:ext cx="1080000"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3" name="圆角矩形 92"/>
          <p:cNvSpPr/>
          <p:nvPr/>
        </p:nvSpPr>
        <p:spPr>
          <a:xfrm>
            <a:off x="1238650" y="3068960"/>
            <a:ext cx="1197545" cy="432048"/>
          </a:xfrm>
          <a:prstGeom prst="roundRect">
            <a:avLst>
              <a:gd name="adj" fmla="val 26866"/>
            </a:avLst>
          </a:prstGeom>
          <a:gradFill>
            <a:gsLst>
              <a:gs pos="0">
                <a:schemeClr val="accent1">
                  <a:lumMod val="20000"/>
                  <a:lumOff val="80000"/>
                </a:schemeClr>
              </a:gs>
              <a:gs pos="18000">
                <a:schemeClr val="accent1">
                  <a:tint val="44500"/>
                  <a:satMod val="160000"/>
                </a:schemeClr>
              </a:gs>
              <a:gs pos="98750">
                <a:schemeClr val="accent1">
                  <a:lumMod val="20000"/>
                  <a:lumOff val="80000"/>
                </a:schemeClr>
              </a:gs>
              <a:gs pos="77000">
                <a:srgbClr val="B3C9E3"/>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TextBox 93"/>
          <p:cNvSpPr txBox="1"/>
          <p:nvPr/>
        </p:nvSpPr>
        <p:spPr>
          <a:xfrm>
            <a:off x="1454674" y="3140968"/>
            <a:ext cx="840019"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工厂日历</a:t>
            </a:r>
            <a:endParaRPr lang="zh-CN" altLang="en-US" sz="1200" dirty="0">
              <a:latin typeface="微软雅黑" pitchFamily="34" charset="-122"/>
              <a:ea typeface="微软雅黑" pitchFamily="34" charset="-122"/>
            </a:endParaRPr>
          </a:p>
        </p:txBody>
      </p:sp>
      <p:sp>
        <p:nvSpPr>
          <p:cNvPr id="95" name="TextBox 94"/>
          <p:cNvSpPr txBox="1"/>
          <p:nvPr/>
        </p:nvSpPr>
        <p:spPr>
          <a:xfrm>
            <a:off x="3281112" y="2276872"/>
            <a:ext cx="1082348" cy="523220"/>
          </a:xfrm>
          <a:prstGeom prst="rect">
            <a:avLst/>
          </a:prstGeom>
          <a:noFill/>
        </p:spPr>
        <p:txBody>
          <a:bodyPr wrap="none" rtlCol="0">
            <a:spAutoFit/>
          </a:bodyPr>
          <a:lstStyle/>
          <a:p>
            <a:pPr algn="ctr"/>
            <a:r>
              <a:rPr lang="en-US" altLang="zh-CN" sz="1400" dirty="0" smtClean="0">
                <a:latin typeface="微软雅黑" pitchFamily="34" charset="-122"/>
                <a:ea typeface="微软雅黑" pitchFamily="34" charset="-122"/>
              </a:rPr>
              <a:t>MPS</a:t>
            </a:r>
          </a:p>
          <a:p>
            <a:pPr algn="ctr"/>
            <a:r>
              <a:rPr lang="zh-CN" altLang="en-US" sz="1400" dirty="0" smtClean="0">
                <a:latin typeface="微软雅黑" pitchFamily="34" charset="-122"/>
                <a:ea typeface="微软雅黑" pitchFamily="34" charset="-122"/>
              </a:rPr>
              <a:t>主生产计划</a:t>
            </a:r>
            <a:endParaRPr lang="zh-CN" altLang="en-US" sz="1400" dirty="0">
              <a:latin typeface="微软雅黑" pitchFamily="34" charset="-122"/>
              <a:ea typeface="微软雅黑" pitchFamily="34" charset="-122"/>
            </a:endParaRPr>
          </a:p>
        </p:txBody>
      </p:sp>
      <p:cxnSp>
        <p:nvCxnSpPr>
          <p:cNvPr id="80" name="AutoShape 21"/>
          <p:cNvCxnSpPr>
            <a:cxnSpLocks noChangeShapeType="1"/>
            <a:stCxn id="93" idx="3"/>
            <a:endCxn id="81" idx="1"/>
          </p:cNvCxnSpPr>
          <p:nvPr/>
        </p:nvCxnSpPr>
        <p:spPr bwMode="auto">
          <a:xfrm flipV="1">
            <a:off x="2436195" y="2590123"/>
            <a:ext cx="902110" cy="694861"/>
          </a:xfrm>
          <a:prstGeom prst="bentConnector3">
            <a:avLst>
              <a:gd name="adj1" fmla="val 50000"/>
            </a:avLst>
          </a:prstGeom>
          <a:noFill/>
          <a:ln w="19050">
            <a:solidFill>
              <a:srgbClr val="FF6699"/>
            </a:solidFill>
            <a:miter lim="800000"/>
            <a:headEnd/>
            <a:tailEnd type="triangle" w="med" len="med"/>
          </a:ln>
          <a:effectLst/>
        </p:spPr>
      </p:cxnSp>
      <p:cxnSp>
        <p:nvCxnSpPr>
          <p:cNvPr id="28" name="直接箭头连接符 27"/>
          <p:cNvCxnSpPr>
            <a:endCxn id="53" idx="3"/>
          </p:cNvCxnSpPr>
          <p:nvPr/>
        </p:nvCxnSpPr>
        <p:spPr>
          <a:xfrm flipH="1">
            <a:off x="6569000" y="2590822"/>
            <a:ext cx="746128" cy="2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3812"/>
                                        </p:tgtEl>
                                        <p:attrNameLst>
                                          <p:attrName>style.visibility</p:attrName>
                                        </p:attrNameLst>
                                      </p:cBhvr>
                                      <p:to>
                                        <p:strVal val="visible"/>
                                      </p:to>
                                    </p:set>
                                    <p:anim calcmode="lin" valueType="num">
                                      <p:cBhvr additive="base">
                                        <p:cTn id="7" dur="500" fill="hold"/>
                                        <p:tgtEl>
                                          <p:spTgt spid="503812"/>
                                        </p:tgtEl>
                                        <p:attrNameLst>
                                          <p:attrName>ppt_x</p:attrName>
                                        </p:attrNameLst>
                                      </p:cBhvr>
                                      <p:tavLst>
                                        <p:tav tm="0">
                                          <p:val>
                                            <p:strVal val="0-#ppt_w/2"/>
                                          </p:val>
                                        </p:tav>
                                        <p:tav tm="100000">
                                          <p:val>
                                            <p:strVal val="#ppt_x"/>
                                          </p:val>
                                        </p:tav>
                                      </p:tavLst>
                                    </p:anim>
                                    <p:anim calcmode="lin" valueType="num">
                                      <p:cBhvr additive="base">
                                        <p:cTn id="8" dur="500" fill="hold"/>
                                        <p:tgtEl>
                                          <p:spTgt spid="5038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中国区域图"/>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39750" y="908050"/>
            <a:ext cx="7634288" cy="5651500"/>
          </a:xfrm>
          <a:prstGeom prst="rect">
            <a:avLst/>
          </a:prstGeom>
          <a:noFill/>
          <a:ln w="9525">
            <a:noFill/>
            <a:miter lim="800000"/>
            <a:headEnd/>
            <a:tailEnd/>
          </a:ln>
        </p:spPr>
      </p:pic>
      <p:sp>
        <p:nvSpPr>
          <p:cNvPr id="250884" name="Freeform 4"/>
          <p:cNvSpPr>
            <a:spLocks/>
          </p:cNvSpPr>
          <p:nvPr/>
        </p:nvSpPr>
        <p:spPr bwMode="gray">
          <a:xfrm flipH="1">
            <a:off x="0" y="838268"/>
            <a:ext cx="2214563" cy="1905000"/>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accent1">
                  <a:gamma/>
                  <a:shade val="69804"/>
                  <a:invGamma/>
                </a:schemeClr>
              </a:gs>
              <a:gs pos="100000">
                <a:schemeClr val="accent1"/>
              </a:gs>
            </a:gsLst>
            <a:lin ang="18900000" scaled="1"/>
          </a:gradFill>
          <a:ln w="28575" cmpd="sng">
            <a:solidFill>
              <a:srgbClr val="F8F8F8"/>
            </a:solidFill>
            <a:round/>
            <a:headEnd/>
            <a:tailEnd/>
          </a:ln>
          <a:effectLst>
            <a:outerShdw dist="107763" dir="2700000" algn="ctr" rotWithShape="0">
              <a:srgbClr val="1C1C1C">
                <a:alpha val="50000"/>
              </a:srgbClr>
            </a:outerShdw>
          </a:effectLst>
        </p:spPr>
        <p:txBody>
          <a:bodyPr/>
          <a:lstStyle/>
          <a:p>
            <a:pPr>
              <a:defRPr/>
            </a:pPr>
            <a:endParaRPr lang="en-US"/>
          </a:p>
        </p:txBody>
      </p:sp>
      <p:sp>
        <p:nvSpPr>
          <p:cNvPr id="250885" name="Freeform 5"/>
          <p:cNvSpPr>
            <a:spLocks/>
          </p:cNvSpPr>
          <p:nvPr/>
        </p:nvSpPr>
        <p:spPr bwMode="gray">
          <a:xfrm>
            <a:off x="6983412" y="990664"/>
            <a:ext cx="2160588" cy="1905000"/>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accent2">
                  <a:gamma/>
                  <a:shade val="80000"/>
                  <a:invGamma/>
                </a:schemeClr>
              </a:gs>
              <a:gs pos="100000">
                <a:schemeClr val="accent2"/>
              </a:gs>
            </a:gsLst>
            <a:lin ang="18900000" scaled="1"/>
          </a:gradFill>
          <a:ln w="28575" cmpd="sng">
            <a:solidFill>
              <a:srgbClr val="F8F8F8"/>
            </a:solidFill>
            <a:round/>
            <a:headEnd/>
            <a:tailEnd/>
          </a:ln>
          <a:effectLst>
            <a:outerShdw dist="107763" dir="2700000" algn="ctr" rotWithShape="0">
              <a:srgbClr val="1C1C1C">
                <a:alpha val="50000"/>
              </a:srgbClr>
            </a:outerShdw>
          </a:effectLst>
        </p:spPr>
        <p:txBody>
          <a:bodyPr/>
          <a:lstStyle/>
          <a:p>
            <a:pPr>
              <a:defRPr/>
            </a:pPr>
            <a:endParaRPr lang="en-US"/>
          </a:p>
        </p:txBody>
      </p:sp>
      <p:sp>
        <p:nvSpPr>
          <p:cNvPr id="250886" name="Freeform 6"/>
          <p:cNvSpPr>
            <a:spLocks/>
          </p:cNvSpPr>
          <p:nvPr/>
        </p:nvSpPr>
        <p:spPr bwMode="gray">
          <a:xfrm>
            <a:off x="120" y="4764000"/>
            <a:ext cx="2232025" cy="2017712"/>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folHlink"/>
              </a:gs>
              <a:gs pos="100000">
                <a:schemeClr val="folHlink">
                  <a:gamma/>
                  <a:shade val="76078"/>
                  <a:invGamma/>
                </a:schemeClr>
              </a:gs>
            </a:gsLst>
            <a:lin ang="18900000" scaled="1"/>
          </a:gradFill>
          <a:ln w="28575" cmpd="sng">
            <a:solidFill>
              <a:srgbClr val="F8F8F8"/>
            </a:solidFill>
            <a:round/>
            <a:headEnd/>
            <a:tailEnd/>
          </a:ln>
          <a:effectLst>
            <a:outerShdw dist="107763" dir="2700000" algn="ctr" rotWithShape="0">
              <a:srgbClr val="1C1C1C">
                <a:alpha val="50000"/>
              </a:srgbClr>
            </a:outerShdw>
          </a:effectLst>
        </p:spPr>
        <p:txBody>
          <a:bodyPr/>
          <a:lstStyle/>
          <a:p>
            <a:pPr>
              <a:defRPr/>
            </a:pPr>
            <a:endParaRPr lang="en-US"/>
          </a:p>
        </p:txBody>
      </p:sp>
      <p:sp>
        <p:nvSpPr>
          <p:cNvPr id="250887" name="Freeform 7"/>
          <p:cNvSpPr>
            <a:spLocks/>
          </p:cNvSpPr>
          <p:nvPr/>
        </p:nvSpPr>
        <p:spPr bwMode="gray">
          <a:xfrm flipH="1">
            <a:off x="7008812" y="4800564"/>
            <a:ext cx="2135188" cy="1973263"/>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hlink"/>
              </a:gs>
              <a:gs pos="100000">
                <a:schemeClr val="hlink">
                  <a:gamma/>
                  <a:shade val="66275"/>
                  <a:invGamma/>
                </a:schemeClr>
              </a:gs>
            </a:gsLst>
            <a:lin ang="18900000" scaled="1"/>
          </a:gradFill>
          <a:ln w="28575" cmpd="sng">
            <a:solidFill>
              <a:srgbClr val="F8F8F8"/>
            </a:solidFill>
            <a:round/>
            <a:headEnd/>
            <a:tailEnd/>
          </a:ln>
          <a:effectLst>
            <a:outerShdw dist="107763" dir="2700000" algn="ctr" rotWithShape="0">
              <a:srgbClr val="1C1C1C">
                <a:alpha val="50000"/>
              </a:srgbClr>
            </a:outerShdw>
          </a:effectLst>
        </p:spPr>
        <p:txBody>
          <a:bodyPr/>
          <a:lstStyle/>
          <a:p>
            <a:pPr>
              <a:defRPr/>
            </a:pPr>
            <a:endParaRPr lang="en-US"/>
          </a:p>
        </p:txBody>
      </p:sp>
      <p:sp>
        <p:nvSpPr>
          <p:cNvPr id="13321" name="Text Box 9"/>
          <p:cNvSpPr txBox="1">
            <a:spLocks noChangeArrowheads="1"/>
          </p:cNvSpPr>
          <p:nvPr/>
        </p:nvSpPr>
        <p:spPr bwMode="white">
          <a:xfrm>
            <a:off x="304912" y="990664"/>
            <a:ext cx="1579563" cy="1314450"/>
          </a:xfrm>
          <a:prstGeom prst="rect">
            <a:avLst/>
          </a:prstGeom>
          <a:noFill/>
          <a:ln w="9525" algn="ctr">
            <a:noFill/>
            <a:miter lim="800000"/>
            <a:headEnd/>
            <a:tailEnd/>
          </a:ln>
        </p:spPr>
        <p:txBody>
          <a:bodyPr>
            <a:spAutoFit/>
          </a:bodyPr>
          <a:lstStyle/>
          <a:p>
            <a:pPr algn="ctr">
              <a:spcBef>
                <a:spcPct val="50000"/>
              </a:spcBef>
            </a:pPr>
            <a:r>
              <a:rPr kumimoji="0" lang="zh-CN" altLang="en-US" sz="1600" b="1" dirty="0">
                <a:solidFill>
                  <a:srgbClr val="FF0000"/>
                </a:solidFill>
                <a:latin typeface="Arial" pitchFamily="34" charset="0"/>
                <a:cs typeface="Arial" pitchFamily="34" charset="0"/>
              </a:rPr>
              <a:t>江苏、浙江、广东</a:t>
            </a:r>
            <a:r>
              <a:rPr kumimoji="0" lang="zh-CN" altLang="en-US" sz="1600" dirty="0">
                <a:solidFill>
                  <a:srgbClr val="FFFFFF"/>
                </a:solidFill>
                <a:latin typeface="Arial" pitchFamily="34" charset="0"/>
                <a:cs typeface="Arial" pitchFamily="34" charset="0"/>
              </a:rPr>
              <a:t>、深圳、上海、苏州、山东、重庆、安徽</a:t>
            </a:r>
          </a:p>
        </p:txBody>
      </p:sp>
      <p:sp>
        <p:nvSpPr>
          <p:cNvPr id="13322" name="Text Box 10"/>
          <p:cNvSpPr txBox="1">
            <a:spLocks noChangeArrowheads="1"/>
          </p:cNvSpPr>
          <p:nvPr/>
        </p:nvSpPr>
        <p:spPr bwMode="white">
          <a:xfrm>
            <a:off x="7488119" y="1143060"/>
            <a:ext cx="1579563" cy="1558925"/>
          </a:xfrm>
          <a:prstGeom prst="rect">
            <a:avLst/>
          </a:prstGeom>
          <a:noFill/>
          <a:ln w="9525" algn="ctr">
            <a:noFill/>
            <a:miter lim="800000"/>
            <a:headEnd/>
            <a:tailEnd/>
          </a:ln>
        </p:spPr>
        <p:txBody>
          <a:bodyPr>
            <a:spAutoFit/>
          </a:bodyPr>
          <a:lstStyle/>
          <a:p>
            <a:pPr algn="ctr">
              <a:spcBef>
                <a:spcPct val="50000"/>
              </a:spcBef>
            </a:pPr>
            <a:r>
              <a:rPr kumimoji="0" lang="zh-CN" altLang="en-US" sz="1600" dirty="0">
                <a:solidFill>
                  <a:srgbClr val="FFFFFF"/>
                </a:solidFill>
                <a:latin typeface="Arial" pitchFamily="34" charset="0"/>
                <a:cs typeface="Arial" pitchFamily="34" charset="0"/>
              </a:rPr>
              <a:t>广东、浙江、江苏、上海、山东、苏州、深圳、安徽、天津、福建、辽宁、重庆 </a:t>
            </a:r>
          </a:p>
        </p:txBody>
      </p:sp>
      <p:sp>
        <p:nvSpPr>
          <p:cNvPr id="13323" name="Text Box 11"/>
          <p:cNvSpPr txBox="1">
            <a:spLocks noChangeArrowheads="1"/>
          </p:cNvSpPr>
          <p:nvPr/>
        </p:nvSpPr>
        <p:spPr bwMode="white">
          <a:xfrm>
            <a:off x="7564437" y="5333950"/>
            <a:ext cx="1579563" cy="1314450"/>
          </a:xfrm>
          <a:prstGeom prst="rect">
            <a:avLst/>
          </a:prstGeom>
          <a:noFill/>
          <a:ln w="9525" algn="ctr">
            <a:noFill/>
            <a:miter lim="800000"/>
            <a:headEnd/>
            <a:tailEnd/>
          </a:ln>
        </p:spPr>
        <p:txBody>
          <a:bodyPr>
            <a:spAutoFit/>
          </a:bodyPr>
          <a:lstStyle/>
          <a:p>
            <a:pPr algn="ctr">
              <a:spcBef>
                <a:spcPct val="50000"/>
              </a:spcBef>
            </a:pPr>
            <a:r>
              <a:rPr kumimoji="0" lang="zh-CN" altLang="en-US" sz="1600" dirty="0">
                <a:solidFill>
                  <a:srgbClr val="FFFFFF"/>
                </a:solidFill>
                <a:latin typeface="Arial" pitchFamily="34" charset="0"/>
                <a:cs typeface="Arial" pitchFamily="34" charset="0"/>
              </a:rPr>
              <a:t>上海、江苏、浙江、四川、 山东、安徽、陕西、辽宁、湖南</a:t>
            </a:r>
          </a:p>
        </p:txBody>
      </p:sp>
      <p:sp>
        <p:nvSpPr>
          <p:cNvPr id="13324" name="Text Box 12"/>
          <p:cNvSpPr txBox="1">
            <a:spLocks noChangeArrowheads="1"/>
          </p:cNvSpPr>
          <p:nvPr/>
        </p:nvSpPr>
        <p:spPr bwMode="white">
          <a:xfrm>
            <a:off x="71557" y="5486346"/>
            <a:ext cx="1579563" cy="1077218"/>
          </a:xfrm>
          <a:prstGeom prst="rect">
            <a:avLst/>
          </a:prstGeom>
          <a:noFill/>
          <a:ln w="9525" algn="ctr">
            <a:noFill/>
            <a:miter lim="800000"/>
            <a:headEnd/>
            <a:tailEnd/>
          </a:ln>
        </p:spPr>
        <p:txBody>
          <a:bodyPr>
            <a:spAutoFit/>
          </a:bodyPr>
          <a:lstStyle/>
          <a:p>
            <a:pPr algn="ctr">
              <a:spcBef>
                <a:spcPct val="50000"/>
              </a:spcBef>
            </a:pPr>
            <a:r>
              <a:rPr kumimoji="0" lang="zh-CN" altLang="en-US" sz="1600" dirty="0">
                <a:solidFill>
                  <a:srgbClr val="FFFFFF"/>
                </a:solidFill>
                <a:latin typeface="Arial" pitchFamily="34" charset="0"/>
                <a:cs typeface="Arial" pitchFamily="34" charset="0"/>
              </a:rPr>
              <a:t>广东、</a:t>
            </a:r>
            <a:r>
              <a:rPr kumimoji="0" lang="zh-CN" altLang="en-US" sz="1600" dirty="0" smtClean="0">
                <a:solidFill>
                  <a:srgbClr val="FFFFFF"/>
                </a:solidFill>
                <a:latin typeface="Arial" pitchFamily="34" charset="0"/>
                <a:cs typeface="Arial" pitchFamily="34" charset="0"/>
              </a:rPr>
              <a:t>江苏</a:t>
            </a:r>
            <a:endParaRPr lang="en-US" altLang="zh-CN" sz="1600" dirty="0" smtClean="0">
              <a:solidFill>
                <a:srgbClr val="FFFFFF"/>
              </a:solidFill>
              <a:latin typeface="Arial" pitchFamily="34" charset="0"/>
              <a:cs typeface="Arial" pitchFamily="34" charset="0"/>
            </a:endParaRPr>
          </a:p>
          <a:p>
            <a:pPr algn="ctr">
              <a:spcBef>
                <a:spcPct val="50000"/>
              </a:spcBef>
            </a:pPr>
            <a:r>
              <a:rPr kumimoji="0" lang="zh-CN" altLang="en-US" sz="1600" dirty="0" smtClean="0">
                <a:solidFill>
                  <a:srgbClr val="FFFFFF"/>
                </a:solidFill>
                <a:latin typeface="Arial" pitchFamily="34" charset="0"/>
                <a:cs typeface="Arial" pitchFamily="34" charset="0"/>
              </a:rPr>
              <a:t>浙江</a:t>
            </a:r>
            <a:r>
              <a:rPr kumimoji="0" lang="zh-CN" altLang="en-US" sz="1600" dirty="0">
                <a:solidFill>
                  <a:srgbClr val="FFFFFF"/>
                </a:solidFill>
                <a:latin typeface="Arial" pitchFamily="34" charset="0"/>
                <a:cs typeface="Arial" pitchFamily="34" charset="0"/>
              </a:rPr>
              <a:t>、</a:t>
            </a:r>
            <a:r>
              <a:rPr kumimoji="0" lang="zh-CN" altLang="en-US" sz="1600" dirty="0" smtClean="0">
                <a:solidFill>
                  <a:srgbClr val="FFFFFF"/>
                </a:solidFill>
                <a:latin typeface="Arial" pitchFamily="34" charset="0"/>
                <a:cs typeface="Arial" pitchFamily="34" charset="0"/>
              </a:rPr>
              <a:t>上海</a:t>
            </a:r>
            <a:endParaRPr kumimoji="0" lang="en-US" altLang="zh-CN" sz="1600" dirty="0" smtClean="0">
              <a:solidFill>
                <a:srgbClr val="FFFFFF"/>
              </a:solidFill>
              <a:latin typeface="Arial" pitchFamily="34" charset="0"/>
              <a:cs typeface="Arial" pitchFamily="34" charset="0"/>
            </a:endParaRPr>
          </a:p>
          <a:p>
            <a:pPr algn="ctr">
              <a:spcBef>
                <a:spcPct val="50000"/>
              </a:spcBef>
            </a:pPr>
            <a:r>
              <a:rPr kumimoji="0" lang="zh-CN" altLang="en-US" sz="1600" dirty="0" smtClean="0">
                <a:solidFill>
                  <a:srgbClr val="FFFFFF"/>
                </a:solidFill>
                <a:latin typeface="Arial" pitchFamily="34" charset="0"/>
                <a:cs typeface="Arial" pitchFamily="34" charset="0"/>
              </a:rPr>
              <a:t>深圳</a:t>
            </a:r>
            <a:r>
              <a:rPr kumimoji="0" lang="zh-CN" altLang="en-US" sz="1600" dirty="0">
                <a:solidFill>
                  <a:srgbClr val="FFFFFF"/>
                </a:solidFill>
                <a:latin typeface="Arial" pitchFamily="34" charset="0"/>
                <a:cs typeface="Arial" pitchFamily="34" charset="0"/>
              </a:rPr>
              <a:t>、福建</a:t>
            </a:r>
          </a:p>
        </p:txBody>
      </p:sp>
      <p:sp>
        <p:nvSpPr>
          <p:cNvPr id="250893" name="Rectangle 13"/>
          <p:cNvSpPr>
            <a:spLocks noChangeArrowheads="1"/>
          </p:cNvSpPr>
          <p:nvPr/>
        </p:nvSpPr>
        <p:spPr bwMode="gray">
          <a:xfrm>
            <a:off x="1445020" y="2057436"/>
            <a:ext cx="723275" cy="523220"/>
          </a:xfrm>
          <a:prstGeom prst="rect">
            <a:avLst/>
          </a:prstGeom>
          <a:noFill/>
          <a:ln w="9525">
            <a:noFill/>
            <a:miter lim="800000"/>
            <a:headEnd/>
            <a:tailEnd/>
          </a:ln>
          <a:effectLst/>
        </p:spPr>
        <p:txBody>
          <a:bodyPr wrap="none">
            <a:spAutoFit/>
          </a:bodyPr>
          <a:lstStyle/>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金属</a:t>
            </a:r>
          </a:p>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制品业</a:t>
            </a:r>
          </a:p>
        </p:txBody>
      </p:sp>
      <p:sp>
        <p:nvSpPr>
          <p:cNvPr id="250894" name="Rectangle 14"/>
          <p:cNvSpPr>
            <a:spLocks noChangeArrowheads="1"/>
          </p:cNvSpPr>
          <p:nvPr/>
        </p:nvSpPr>
        <p:spPr bwMode="gray">
          <a:xfrm>
            <a:off x="7049041" y="2296196"/>
            <a:ext cx="723275" cy="523220"/>
          </a:xfrm>
          <a:prstGeom prst="rect">
            <a:avLst/>
          </a:prstGeom>
          <a:noFill/>
          <a:ln w="9525" algn="ctr">
            <a:noFill/>
            <a:miter lim="800000"/>
            <a:headEnd/>
            <a:tailEnd/>
          </a:ln>
          <a:effectLst/>
        </p:spPr>
        <p:txBody>
          <a:bodyPr wrap="none">
            <a:spAutoFit/>
          </a:bodyPr>
          <a:lstStyle/>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通用设</a:t>
            </a:r>
          </a:p>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备制造</a:t>
            </a:r>
          </a:p>
        </p:txBody>
      </p:sp>
      <p:sp>
        <p:nvSpPr>
          <p:cNvPr id="250895" name="Rectangle 15"/>
          <p:cNvSpPr>
            <a:spLocks noChangeArrowheads="1"/>
          </p:cNvSpPr>
          <p:nvPr/>
        </p:nvSpPr>
        <p:spPr bwMode="gray">
          <a:xfrm>
            <a:off x="1368581" y="4876762"/>
            <a:ext cx="772969" cy="738664"/>
          </a:xfrm>
          <a:prstGeom prst="rect">
            <a:avLst/>
          </a:prstGeom>
          <a:noFill/>
          <a:ln w="9525" algn="ctr">
            <a:noFill/>
            <a:miter lim="800000"/>
            <a:headEnd/>
            <a:tailEnd/>
          </a:ln>
          <a:effectLst/>
        </p:spPr>
        <p:txBody>
          <a:bodyPr wrap="none">
            <a:spAutoFit/>
          </a:bodyPr>
          <a:lstStyle/>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电力及</a:t>
            </a:r>
          </a:p>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器材设</a:t>
            </a:r>
          </a:p>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备制造 </a:t>
            </a:r>
          </a:p>
        </p:txBody>
      </p:sp>
      <p:sp>
        <p:nvSpPr>
          <p:cNvPr id="250896" name="Rectangle 16"/>
          <p:cNvSpPr>
            <a:spLocks noChangeArrowheads="1"/>
          </p:cNvSpPr>
          <p:nvPr/>
        </p:nvSpPr>
        <p:spPr bwMode="gray">
          <a:xfrm>
            <a:off x="7159870" y="4876762"/>
            <a:ext cx="723275" cy="523220"/>
          </a:xfrm>
          <a:prstGeom prst="rect">
            <a:avLst/>
          </a:prstGeom>
          <a:noFill/>
          <a:ln w="9525" algn="ctr">
            <a:noFill/>
            <a:miter lim="800000"/>
            <a:headEnd/>
            <a:tailEnd/>
          </a:ln>
          <a:effectLst/>
        </p:spPr>
        <p:txBody>
          <a:bodyPr wrap="none">
            <a:spAutoFit/>
          </a:bodyPr>
          <a:lstStyle/>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专用设</a:t>
            </a:r>
          </a:p>
          <a:p>
            <a:pPr algn="ctr">
              <a:defRPr/>
            </a:pPr>
            <a:r>
              <a:rPr kumimoji="0" lang="zh-CN" altLang="en-US" sz="1400" dirty="0">
                <a:solidFill>
                  <a:srgbClr val="FFFF00"/>
                </a:solidFill>
                <a:effectLst>
                  <a:outerShdw blurRad="38100" dist="38100" dir="2700000" algn="tl">
                    <a:srgbClr val="C0C0C0"/>
                  </a:outerShdw>
                </a:effectLst>
                <a:latin typeface="Arial" charset="0"/>
                <a:cs typeface="Arial" charset="0"/>
              </a:rPr>
              <a:t>备制造</a:t>
            </a:r>
          </a:p>
        </p:txBody>
      </p:sp>
      <p:sp>
        <p:nvSpPr>
          <p:cNvPr id="17" name="椭圆 16"/>
          <p:cNvSpPr/>
          <p:nvPr/>
        </p:nvSpPr>
        <p:spPr>
          <a:xfrm rot="19676002">
            <a:off x="5118504" y="5474648"/>
            <a:ext cx="1880744" cy="417412"/>
          </a:xfrm>
          <a:prstGeom prst="ellipse">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椭圆 17"/>
          <p:cNvSpPr/>
          <p:nvPr/>
        </p:nvSpPr>
        <p:spPr>
          <a:xfrm rot="14252206">
            <a:off x="6060522" y="3976016"/>
            <a:ext cx="1491664" cy="554354"/>
          </a:xfrm>
          <a:prstGeom prst="ellipse">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rot="19441098">
            <a:off x="5713157" y="2856278"/>
            <a:ext cx="1298500" cy="417179"/>
          </a:xfrm>
          <a:prstGeom prst="ellipse">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 name="直接连接符 19"/>
          <p:cNvCxnSpPr>
            <a:endCxn id="250894" idx="2"/>
          </p:cNvCxnSpPr>
          <p:nvPr/>
        </p:nvCxnSpPr>
        <p:spPr>
          <a:xfrm flipV="1">
            <a:off x="6019762" y="2819416"/>
            <a:ext cx="1390917" cy="2819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50894" idx="2"/>
          </p:cNvCxnSpPr>
          <p:nvPr/>
        </p:nvCxnSpPr>
        <p:spPr>
          <a:xfrm flipV="1">
            <a:off x="6934138" y="2819416"/>
            <a:ext cx="476541" cy="1391896"/>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562574" y="5638742"/>
            <a:ext cx="571500" cy="214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微软雅黑" pitchFamily="34" charset="-122"/>
              </a:rPr>
              <a:t>珠三角</a:t>
            </a:r>
          </a:p>
        </p:txBody>
      </p:sp>
      <p:sp>
        <p:nvSpPr>
          <p:cNvPr id="28" name="矩形 27"/>
          <p:cNvSpPr/>
          <p:nvPr/>
        </p:nvSpPr>
        <p:spPr>
          <a:xfrm>
            <a:off x="6553148" y="4114782"/>
            <a:ext cx="571500" cy="214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微软雅黑" pitchFamily="34" charset="-122"/>
              </a:rPr>
              <a:t>长</a:t>
            </a:r>
            <a:r>
              <a:rPr lang="zh-CN" altLang="en-US" sz="900" dirty="0" smtClean="0">
                <a:solidFill>
                  <a:schemeClr val="tx1"/>
                </a:solidFill>
                <a:latin typeface="微软雅黑" pitchFamily="34" charset="-122"/>
              </a:rPr>
              <a:t>三</a:t>
            </a:r>
            <a:r>
              <a:rPr lang="zh-CN" altLang="en-US" sz="900" dirty="0">
                <a:solidFill>
                  <a:schemeClr val="tx1"/>
                </a:solidFill>
                <a:latin typeface="微软雅黑" pitchFamily="34" charset="-122"/>
              </a:rPr>
              <a:t>角</a:t>
            </a:r>
          </a:p>
        </p:txBody>
      </p:sp>
      <p:sp>
        <p:nvSpPr>
          <p:cNvPr id="29" name="矩形 28"/>
          <p:cNvSpPr/>
          <p:nvPr/>
        </p:nvSpPr>
        <p:spPr>
          <a:xfrm>
            <a:off x="6095960" y="2971812"/>
            <a:ext cx="571500" cy="214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smtClean="0">
                <a:solidFill>
                  <a:schemeClr val="tx1"/>
                </a:solidFill>
                <a:latin typeface="微软雅黑" pitchFamily="34" charset="-122"/>
              </a:rPr>
              <a:t>渤海湾</a:t>
            </a:r>
            <a:endParaRPr lang="zh-CN" altLang="en-US" sz="900" dirty="0">
              <a:solidFill>
                <a:schemeClr val="tx1"/>
              </a:solidFill>
              <a:latin typeface="微软雅黑" pitchFamily="34" charset="-122"/>
            </a:endParaRPr>
          </a:p>
        </p:txBody>
      </p:sp>
      <p:cxnSp>
        <p:nvCxnSpPr>
          <p:cNvPr id="30" name="直接连接符 29"/>
          <p:cNvCxnSpPr>
            <a:endCxn id="28" idx="2"/>
          </p:cNvCxnSpPr>
          <p:nvPr/>
        </p:nvCxnSpPr>
        <p:spPr>
          <a:xfrm flipH="1" flipV="1">
            <a:off x="6838898" y="4329094"/>
            <a:ext cx="400032" cy="720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934138" y="4648168"/>
            <a:ext cx="304792" cy="380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7086534" y="4343376"/>
            <a:ext cx="152396" cy="609584"/>
          </a:xfrm>
          <a:prstGeom prst="line">
            <a:avLst/>
          </a:prstGeom>
        </p:spPr>
        <p:style>
          <a:lnRef idx="1">
            <a:schemeClr val="accent1"/>
          </a:lnRef>
          <a:fillRef idx="0">
            <a:schemeClr val="accent1"/>
          </a:fillRef>
          <a:effectRef idx="0">
            <a:schemeClr val="accent1"/>
          </a:effectRef>
          <a:fontRef idx="minor">
            <a:schemeClr val="tx1"/>
          </a:fontRef>
        </p:style>
      </p:cxnSp>
      <p:sp>
        <p:nvSpPr>
          <p:cNvPr id="40" name="标题 19"/>
          <p:cNvSpPr>
            <a:spLocks noGrp="1"/>
          </p:cNvSpPr>
          <p:nvPr>
            <p:ph type="title"/>
          </p:nvPr>
        </p:nvSpPr>
        <p:spPr>
          <a:prstGeom prst="rect">
            <a:avLst/>
          </a:prstGeom>
        </p:spPr>
        <p:txBody>
          <a:bodyPr/>
          <a:lstStyle/>
          <a:p>
            <a:pPr>
              <a:defRPr/>
            </a:pPr>
            <a:r>
              <a:rPr lang="en-US" altLang="zh-CN" dirty="0" smtClean="0">
                <a:latin typeface="+mn-ea"/>
                <a:ea typeface="+mn-ea"/>
              </a:rPr>
              <a:t>1.2 </a:t>
            </a:r>
            <a:r>
              <a:rPr lang="zh-CN" altLang="en-US" dirty="0" smtClean="0">
                <a:latin typeface="+mn-ea"/>
              </a:rPr>
              <a:t>行业规模</a:t>
            </a:r>
            <a:r>
              <a:rPr lang="en-US" altLang="zh-CN" dirty="0" smtClean="0">
                <a:latin typeface="+mn-ea"/>
              </a:rPr>
              <a:t>/</a:t>
            </a:r>
            <a:r>
              <a:rPr lang="zh-CN" altLang="en-US" dirty="0" smtClean="0">
                <a:latin typeface="+mn-ea"/>
              </a:rPr>
              <a:t>结构</a:t>
            </a:r>
            <a:r>
              <a:rPr lang="en-US" altLang="zh-CN" dirty="0" smtClean="0">
                <a:latin typeface="+mn-ea"/>
              </a:rPr>
              <a:t>-</a:t>
            </a:r>
            <a:r>
              <a:rPr lang="zh-CN" altLang="en-US" dirty="0" smtClean="0">
                <a:latin typeface="+mn-ea"/>
                <a:ea typeface="+mn-ea"/>
              </a:rPr>
              <a:t>行业集中度分析</a:t>
            </a:r>
            <a:br>
              <a:rPr lang="zh-CN" altLang="en-US" dirty="0" smtClean="0">
                <a:latin typeface="+mn-ea"/>
                <a:ea typeface="+mn-ea"/>
              </a:rPr>
            </a:br>
            <a:endParaRPr lang="zh-CN" altLang="en-US" dirty="0">
              <a:latin typeface="+mn-ea"/>
              <a:ea typeface="+mn-ea"/>
            </a:endParaRPr>
          </a:p>
        </p:txBody>
      </p:sp>
      <p:cxnSp>
        <p:nvCxnSpPr>
          <p:cNvPr id="43" name="直接连接符 42"/>
          <p:cNvCxnSpPr>
            <a:stCxn id="27" idx="0"/>
          </p:cNvCxnSpPr>
          <p:nvPr/>
        </p:nvCxnSpPr>
        <p:spPr>
          <a:xfrm flipH="1" flipV="1">
            <a:off x="1752674" y="2362228"/>
            <a:ext cx="4095650" cy="3276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981268" y="2438426"/>
            <a:ext cx="4724276" cy="2285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2133664" y="2362228"/>
            <a:ext cx="4495682" cy="1752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1828872" y="4190980"/>
            <a:ext cx="4800474" cy="761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7" idx="0"/>
          </p:cNvCxnSpPr>
          <p:nvPr/>
        </p:nvCxnSpPr>
        <p:spPr>
          <a:xfrm flipH="1" flipV="1">
            <a:off x="1981268" y="5029158"/>
            <a:ext cx="3867056" cy="609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8" idx="2"/>
          </p:cNvCxnSpPr>
          <p:nvPr/>
        </p:nvCxnSpPr>
        <p:spPr>
          <a:xfrm flipH="1">
            <a:off x="1905070" y="4329094"/>
            <a:ext cx="4933828" cy="623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1981268" y="4571970"/>
            <a:ext cx="4800474" cy="457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6324554" y="2743218"/>
            <a:ext cx="968360" cy="39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250894" idx="2"/>
          </p:cNvCxnSpPr>
          <p:nvPr/>
        </p:nvCxnSpPr>
        <p:spPr>
          <a:xfrm flipV="1">
            <a:off x="7010336" y="2819416"/>
            <a:ext cx="400343" cy="1523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6705544" y="2743218"/>
            <a:ext cx="533386" cy="7619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1547664" y="1667272"/>
            <a:ext cx="1197545" cy="432048"/>
          </a:xfrm>
          <a:prstGeom prst="roundRect">
            <a:avLst>
              <a:gd name="adj" fmla="val 26866"/>
            </a:avLst>
          </a:prstGeom>
          <a:gradFill>
            <a:gsLst>
              <a:gs pos="0">
                <a:schemeClr val="accent1">
                  <a:lumMod val="20000"/>
                  <a:lumOff val="80000"/>
                </a:schemeClr>
              </a:gs>
              <a:gs pos="18000">
                <a:schemeClr val="accent1">
                  <a:tint val="44500"/>
                  <a:satMod val="160000"/>
                </a:schemeClr>
              </a:gs>
              <a:gs pos="98750">
                <a:schemeClr val="accent1">
                  <a:lumMod val="20000"/>
                  <a:lumOff val="80000"/>
                </a:schemeClr>
              </a:gs>
              <a:gs pos="77000">
                <a:srgbClr val="B3C9E3"/>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5"/>
          <p:cNvSpPr txBox="1">
            <a:spLocks noChangeArrowheads="1"/>
          </p:cNvSpPr>
          <p:nvPr/>
        </p:nvSpPr>
        <p:spPr>
          <a:xfrm>
            <a:off x="539552" y="4581128"/>
            <a:ext cx="7772400" cy="1362406"/>
          </a:xfrm>
          <a:prstGeom prst="rect">
            <a:avLst/>
          </a:prstGeom>
        </p:spPr>
        <p:txBody>
          <a:bodyPr/>
          <a:lstStyle/>
          <a:p>
            <a:pPr marL="342900" marR="0" lvl="0" indent="-342900" algn="l" defTabSz="914400" rtl="0" eaLnBrk="1" fontAlgn="auto" latinLnBrk="0" hangingPunct="1">
              <a:lnSpc>
                <a:spcPct val="90000"/>
              </a:lnSpc>
              <a:spcBef>
                <a:spcPts val="12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物料需求计划的制订综合考虑库存信息，并与能力需求计划进行平衡，保证各部门计划互相协调，避免出现缺料情况</a:t>
            </a:r>
          </a:p>
          <a:p>
            <a:pPr marL="342900" marR="0" lvl="0" indent="-342900" algn="l" defTabSz="914400" rtl="0" eaLnBrk="1" fontAlgn="auto" latinLnBrk="0" hangingPunct="1">
              <a:lnSpc>
                <a:spcPct val="90000"/>
              </a:lnSpc>
              <a:spcBef>
                <a:spcPts val="1200"/>
              </a:spcBef>
              <a:spcAft>
                <a:spcPts val="0"/>
              </a:spcAft>
              <a:buClrTx/>
              <a:buSzTx/>
              <a:buFont typeface="Arial" pitchFamily="34" charset="0"/>
              <a:buChar char="•"/>
              <a:tabLst/>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通过物料替代、定单取消、定单交期提前</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推迟等各项建议，解决紧急插单、订单变更问题</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0" name="Text Box 19"/>
          <p:cNvSpPr txBox="1">
            <a:spLocks noChangeArrowheads="1"/>
          </p:cNvSpPr>
          <p:nvPr/>
        </p:nvSpPr>
        <p:spPr bwMode="auto">
          <a:xfrm>
            <a:off x="5835997" y="1980183"/>
            <a:ext cx="1184275" cy="365125"/>
          </a:xfrm>
          <a:prstGeom prst="rect">
            <a:avLst/>
          </a:prstGeom>
          <a:solidFill>
            <a:srgbClr val="FF99CC"/>
          </a:solidFill>
          <a:ln w="9525">
            <a:solidFill>
              <a:srgbClr val="0000FF"/>
            </a:solidFill>
            <a:miter lim="800000"/>
            <a:headEnd/>
            <a:tailEnd/>
          </a:ln>
          <a:effectLst/>
        </p:spPr>
        <p:txBody>
          <a:bodyPr wrap="none" anchor="ctr"/>
          <a:lstStyle/>
          <a:p>
            <a:pPr algn="ctr"/>
            <a:r>
              <a:rPr lang="zh-CN" altLang="en-US" sz="1400">
                <a:solidFill>
                  <a:schemeClr val="tx1"/>
                </a:solidFill>
                <a:effectLst/>
              </a:rPr>
              <a:t>负荷基准</a:t>
            </a:r>
          </a:p>
        </p:txBody>
      </p:sp>
      <p:cxnSp>
        <p:nvCxnSpPr>
          <p:cNvPr id="21" name="AutoShape 29"/>
          <p:cNvCxnSpPr>
            <a:cxnSpLocks noChangeShapeType="1"/>
            <a:stCxn id="35" idx="3"/>
            <a:endCxn id="34" idx="1"/>
          </p:cNvCxnSpPr>
          <p:nvPr/>
        </p:nvCxnSpPr>
        <p:spPr bwMode="auto">
          <a:xfrm>
            <a:off x="2767133" y="2451326"/>
            <a:ext cx="397474" cy="10502"/>
          </a:xfrm>
          <a:prstGeom prst="straightConnector1">
            <a:avLst/>
          </a:prstGeom>
          <a:noFill/>
          <a:ln w="19050">
            <a:solidFill>
              <a:srgbClr val="FF6699"/>
            </a:solidFill>
            <a:round/>
            <a:headEnd/>
            <a:tailEnd type="triangle" w="med" len="med"/>
          </a:ln>
          <a:effectLst/>
        </p:spPr>
      </p:cxnSp>
      <p:cxnSp>
        <p:nvCxnSpPr>
          <p:cNvPr id="22" name="AutoShape 30"/>
          <p:cNvCxnSpPr>
            <a:cxnSpLocks noChangeShapeType="1"/>
            <a:stCxn id="34" idx="2"/>
            <a:endCxn id="37" idx="3"/>
          </p:cNvCxnSpPr>
          <p:nvPr/>
        </p:nvCxnSpPr>
        <p:spPr bwMode="auto">
          <a:xfrm rot="5400000">
            <a:off x="3008775" y="2976270"/>
            <a:ext cx="662372" cy="569592"/>
          </a:xfrm>
          <a:prstGeom prst="bentConnector2">
            <a:avLst/>
          </a:prstGeom>
          <a:noFill/>
          <a:ln w="19050">
            <a:solidFill>
              <a:srgbClr val="FF6699"/>
            </a:solidFill>
            <a:miter lim="800000"/>
            <a:headEnd/>
            <a:tailEnd type="triangle" w="med" len="med"/>
          </a:ln>
          <a:effectLst/>
        </p:spPr>
      </p:cxnSp>
      <p:cxnSp>
        <p:nvCxnSpPr>
          <p:cNvPr id="23" name="AutoShape 31"/>
          <p:cNvCxnSpPr>
            <a:cxnSpLocks noChangeShapeType="1"/>
            <a:stCxn id="40" idx="2"/>
            <a:endCxn id="42" idx="0"/>
          </p:cNvCxnSpPr>
          <p:nvPr/>
        </p:nvCxnSpPr>
        <p:spPr bwMode="auto">
          <a:xfrm rot="16200000" flipH="1">
            <a:off x="4335296" y="3530584"/>
            <a:ext cx="561550" cy="3277"/>
          </a:xfrm>
          <a:prstGeom prst="bentConnector3">
            <a:avLst>
              <a:gd name="adj1" fmla="val 50000"/>
            </a:avLst>
          </a:prstGeom>
          <a:noFill/>
          <a:ln w="19050">
            <a:solidFill>
              <a:srgbClr val="FF6699"/>
            </a:solidFill>
            <a:miter lim="800000"/>
            <a:headEnd/>
            <a:tailEnd type="triangle" w="med" len="med"/>
          </a:ln>
          <a:effectLst/>
        </p:spPr>
      </p:cxnSp>
      <p:cxnSp>
        <p:nvCxnSpPr>
          <p:cNvPr id="24" name="AutoShape 34"/>
          <p:cNvCxnSpPr>
            <a:cxnSpLocks noChangeShapeType="1"/>
            <a:stCxn id="34" idx="2"/>
            <a:endCxn id="33" idx="3"/>
          </p:cNvCxnSpPr>
          <p:nvPr/>
        </p:nvCxnSpPr>
        <p:spPr bwMode="auto">
          <a:xfrm rot="5400000">
            <a:off x="3277571" y="2707474"/>
            <a:ext cx="124780" cy="569592"/>
          </a:xfrm>
          <a:prstGeom prst="bentConnector2">
            <a:avLst/>
          </a:prstGeom>
          <a:noFill/>
          <a:ln w="19050">
            <a:solidFill>
              <a:srgbClr val="FF6699"/>
            </a:solidFill>
            <a:miter lim="800000"/>
            <a:headEnd/>
            <a:tailEnd type="triangle" w="med" len="med"/>
          </a:ln>
          <a:effectLst/>
        </p:spPr>
      </p:cxnSp>
      <p:cxnSp>
        <p:nvCxnSpPr>
          <p:cNvPr id="25" name="AutoShape 35"/>
          <p:cNvCxnSpPr>
            <a:cxnSpLocks noChangeShapeType="1"/>
          </p:cNvCxnSpPr>
          <p:nvPr/>
        </p:nvCxnSpPr>
        <p:spPr bwMode="auto">
          <a:xfrm rot="16200000" flipH="1">
            <a:off x="3835747" y="1942083"/>
            <a:ext cx="592138" cy="941388"/>
          </a:xfrm>
          <a:prstGeom prst="bentConnector3">
            <a:avLst>
              <a:gd name="adj1" fmla="val 49866"/>
            </a:avLst>
          </a:prstGeom>
          <a:noFill/>
          <a:ln w="19050">
            <a:solidFill>
              <a:srgbClr val="FF6699"/>
            </a:solidFill>
            <a:miter lim="800000"/>
            <a:headEnd/>
            <a:tailEnd type="triangle" w="med" len="med"/>
          </a:ln>
          <a:effectLst/>
        </p:spPr>
      </p:cxnSp>
      <p:sp>
        <p:nvSpPr>
          <p:cNvPr id="26" name="Text Box 36"/>
          <p:cNvSpPr txBox="1">
            <a:spLocks noChangeArrowheads="1"/>
          </p:cNvSpPr>
          <p:nvPr/>
        </p:nvSpPr>
        <p:spPr bwMode="auto">
          <a:xfrm>
            <a:off x="5912197" y="2675384"/>
            <a:ext cx="1100138" cy="609600"/>
          </a:xfrm>
          <a:prstGeom prst="rect">
            <a:avLst/>
          </a:prstGeom>
          <a:solidFill>
            <a:srgbClr val="99CCFF"/>
          </a:solidFill>
          <a:ln w="9525">
            <a:solidFill>
              <a:srgbClr val="FF99CC"/>
            </a:solidFill>
            <a:miter lim="800000"/>
            <a:headEnd/>
            <a:tailEnd/>
          </a:ln>
          <a:effectLst/>
        </p:spPr>
        <p:txBody>
          <a:bodyPr wrap="none" anchor="ctr"/>
          <a:lstStyle/>
          <a:p>
            <a:pPr algn="ctr"/>
            <a:r>
              <a:rPr lang="zh-CN" altLang="en-US" sz="1400">
                <a:solidFill>
                  <a:schemeClr val="tx1"/>
                </a:solidFill>
                <a:effectLst/>
              </a:rPr>
              <a:t>负荷</a:t>
            </a:r>
          </a:p>
          <a:p>
            <a:pPr algn="ctr"/>
            <a:r>
              <a:rPr lang="zh-CN" altLang="en-US" sz="1400">
                <a:solidFill>
                  <a:schemeClr val="tx1"/>
                </a:solidFill>
                <a:effectLst/>
              </a:rPr>
              <a:t>计划调整</a:t>
            </a:r>
          </a:p>
        </p:txBody>
      </p:sp>
      <p:cxnSp>
        <p:nvCxnSpPr>
          <p:cNvPr id="27" name="AutoShape 37"/>
          <p:cNvCxnSpPr>
            <a:cxnSpLocks noChangeShapeType="1"/>
            <a:stCxn id="26" idx="1"/>
            <a:endCxn id="40" idx="3"/>
          </p:cNvCxnSpPr>
          <p:nvPr/>
        </p:nvCxnSpPr>
        <p:spPr bwMode="auto">
          <a:xfrm rot="10800000" flipV="1">
            <a:off x="5244433" y="2980184"/>
            <a:ext cx="667764" cy="2468"/>
          </a:xfrm>
          <a:prstGeom prst="bentConnector3">
            <a:avLst>
              <a:gd name="adj1" fmla="val 50000"/>
            </a:avLst>
          </a:prstGeom>
          <a:noFill/>
          <a:ln w="19050">
            <a:solidFill>
              <a:srgbClr val="FF6699"/>
            </a:solidFill>
            <a:miter lim="800000"/>
            <a:headEnd type="triangle" w="med" len="med"/>
            <a:tailEnd type="triangle" w="med" len="med"/>
          </a:ln>
          <a:effectLst/>
        </p:spPr>
      </p:cxnSp>
      <p:cxnSp>
        <p:nvCxnSpPr>
          <p:cNvPr id="28" name="AutoShape 38"/>
          <p:cNvCxnSpPr>
            <a:cxnSpLocks noChangeShapeType="1"/>
            <a:stCxn id="20" idx="3"/>
            <a:endCxn id="26" idx="3"/>
          </p:cNvCxnSpPr>
          <p:nvPr/>
        </p:nvCxnSpPr>
        <p:spPr bwMode="auto">
          <a:xfrm flipH="1">
            <a:off x="7012335" y="2162746"/>
            <a:ext cx="7937" cy="817438"/>
          </a:xfrm>
          <a:prstGeom prst="bentConnector3">
            <a:avLst>
              <a:gd name="adj1" fmla="val -2880181"/>
            </a:avLst>
          </a:prstGeom>
          <a:noFill/>
          <a:ln w="19050">
            <a:solidFill>
              <a:srgbClr val="FF6699"/>
            </a:solidFill>
            <a:miter lim="800000"/>
            <a:headEnd/>
            <a:tailEnd type="triangle" w="med" len="med"/>
          </a:ln>
          <a:effectLst/>
        </p:spPr>
      </p:cxnSp>
      <p:sp>
        <p:nvSpPr>
          <p:cNvPr id="29" name="Text Box 39"/>
          <p:cNvSpPr txBox="1">
            <a:spLocks noChangeArrowheads="1"/>
          </p:cNvSpPr>
          <p:nvPr/>
        </p:nvSpPr>
        <p:spPr bwMode="auto">
          <a:xfrm>
            <a:off x="5899621" y="3755504"/>
            <a:ext cx="1100138" cy="609600"/>
          </a:xfrm>
          <a:prstGeom prst="rect">
            <a:avLst/>
          </a:prstGeom>
          <a:solidFill>
            <a:srgbClr val="99CCFF"/>
          </a:solidFill>
          <a:ln w="9525">
            <a:solidFill>
              <a:srgbClr val="FF99CC"/>
            </a:solidFill>
            <a:miter lim="800000"/>
            <a:headEnd/>
            <a:tailEnd/>
          </a:ln>
          <a:effectLst/>
        </p:spPr>
        <p:txBody>
          <a:bodyPr wrap="none" anchor="ctr"/>
          <a:lstStyle/>
          <a:p>
            <a:pPr algn="ctr"/>
            <a:r>
              <a:rPr lang="zh-CN" altLang="en-US" sz="1400">
                <a:solidFill>
                  <a:schemeClr val="tx1"/>
                </a:solidFill>
                <a:effectLst/>
              </a:rPr>
              <a:t>个别负荷</a:t>
            </a:r>
          </a:p>
          <a:p>
            <a:pPr algn="ctr"/>
            <a:r>
              <a:rPr lang="zh-CN" altLang="en-US" sz="1400">
                <a:solidFill>
                  <a:schemeClr val="tx1"/>
                </a:solidFill>
                <a:effectLst/>
              </a:rPr>
              <a:t>计划调整</a:t>
            </a:r>
          </a:p>
        </p:txBody>
      </p:sp>
      <p:cxnSp>
        <p:nvCxnSpPr>
          <p:cNvPr id="30" name="AutoShape 40"/>
          <p:cNvCxnSpPr>
            <a:cxnSpLocks noChangeShapeType="1"/>
            <a:stCxn id="42" idx="3"/>
            <a:endCxn id="29" idx="1"/>
          </p:cNvCxnSpPr>
          <p:nvPr/>
        </p:nvCxnSpPr>
        <p:spPr bwMode="auto">
          <a:xfrm flipV="1">
            <a:off x="5280015" y="4060304"/>
            <a:ext cx="619606" cy="4722"/>
          </a:xfrm>
          <a:prstGeom prst="bentConnector3">
            <a:avLst>
              <a:gd name="adj1" fmla="val 50000"/>
            </a:avLst>
          </a:prstGeom>
          <a:noFill/>
          <a:ln w="19050">
            <a:solidFill>
              <a:srgbClr val="FF6699"/>
            </a:solidFill>
            <a:miter lim="800000"/>
            <a:headEnd type="triangle" w="med" len="med"/>
            <a:tailEnd type="triangle" w="med" len="med"/>
          </a:ln>
          <a:effectLst/>
        </p:spPr>
      </p:cxnSp>
      <p:cxnSp>
        <p:nvCxnSpPr>
          <p:cNvPr id="31" name="AutoShape 41"/>
          <p:cNvCxnSpPr>
            <a:cxnSpLocks noChangeShapeType="1"/>
            <a:stCxn id="20" idx="3"/>
            <a:endCxn id="29" idx="3"/>
          </p:cNvCxnSpPr>
          <p:nvPr/>
        </p:nvCxnSpPr>
        <p:spPr bwMode="auto">
          <a:xfrm flipH="1">
            <a:off x="6999759" y="2162746"/>
            <a:ext cx="20513" cy="1897558"/>
          </a:xfrm>
          <a:prstGeom prst="bentConnector3">
            <a:avLst>
              <a:gd name="adj1" fmla="val -1114415"/>
            </a:avLst>
          </a:prstGeom>
          <a:noFill/>
          <a:ln w="19050">
            <a:solidFill>
              <a:srgbClr val="FF6699"/>
            </a:solidFill>
            <a:miter lim="800000"/>
            <a:headEnd/>
            <a:tailEnd type="triangle" w="med" len="med"/>
          </a:ln>
          <a:effectLst/>
        </p:spPr>
      </p:cxnSp>
      <p:sp>
        <p:nvSpPr>
          <p:cNvPr id="32" name="TextBox 31"/>
          <p:cNvSpPr txBox="1"/>
          <p:nvPr/>
        </p:nvSpPr>
        <p:spPr>
          <a:xfrm>
            <a:off x="1723157" y="1777752"/>
            <a:ext cx="840019"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工厂日历</a:t>
            </a:r>
            <a:endParaRPr lang="zh-CN" altLang="en-US" sz="1200" dirty="0">
              <a:latin typeface="微软雅黑" pitchFamily="34" charset="-122"/>
              <a:ea typeface="微软雅黑" pitchFamily="34" charset="-122"/>
            </a:endParaRPr>
          </a:p>
        </p:txBody>
      </p:sp>
      <p:pic>
        <p:nvPicPr>
          <p:cNvPr id="33" name="Picture 3" descr="E:\yinfeifei\2012年工作项目\UFIDA用友 2012\用友 王曼曼\20120223 信息化企业从U8AIO开始PPT美化\png图\未标题-108.png"/>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65" y="2857872"/>
            <a:ext cx="1260000" cy="393576"/>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4" descr="F:\公司项目\2012项目\周子涵\用友\PPT\王曼曼\新建文件夹\U8 All-in-One资金管控解决方案\色块\1\4.png"/>
          <p:cNvPicPr>
            <a:picLocks noChangeArrowheads="1"/>
          </p:cNvPicPr>
          <p:nvPr/>
        </p:nvPicPr>
        <p:blipFill>
          <a:blip r:embed="rId3" cstate="print"/>
          <a:srcRect/>
          <a:stretch>
            <a:fillRect/>
          </a:stretch>
        </p:blipFill>
        <p:spPr bwMode="auto">
          <a:xfrm>
            <a:off x="3164607" y="1993776"/>
            <a:ext cx="920300" cy="936104"/>
          </a:xfrm>
          <a:prstGeom prst="rect">
            <a:avLst/>
          </a:prstGeom>
          <a:noFill/>
        </p:spPr>
      </p:pic>
      <p:pic>
        <p:nvPicPr>
          <p:cNvPr id="35" name="Picture 4" descr="E:\yinfeifei\2012年工作项目\UFIDA用友 2012\用友 王曼曼\20120223 信息化企业从U8AIO开始PPT美化\0323全面成本管理\png图\未标题-89.png"/>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07133" y="2224314"/>
            <a:ext cx="1260000" cy="454024"/>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Box 35"/>
          <p:cNvSpPr txBox="1"/>
          <p:nvPr/>
        </p:nvSpPr>
        <p:spPr>
          <a:xfrm>
            <a:off x="1723157" y="2325350"/>
            <a:ext cx="800220"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物料清单</a:t>
            </a:r>
            <a:endParaRPr lang="zh-CN" altLang="en-US" sz="1200" dirty="0">
              <a:latin typeface="微软雅黑" pitchFamily="34" charset="-122"/>
              <a:ea typeface="微软雅黑" pitchFamily="34" charset="-122"/>
            </a:endParaRPr>
          </a:p>
        </p:txBody>
      </p:sp>
      <p:pic>
        <p:nvPicPr>
          <p:cNvPr id="37" name="Picture 3" descr="E:\yinfeifei\2012年工作项目\UFIDA用友 2012\用友 王曼曼\20120223 信息化企业从U8AIO开始PPT美化\png图\未标题-108.png"/>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65" y="3395464"/>
            <a:ext cx="1260000" cy="39357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p:nvSpPr>
        <p:spPr>
          <a:xfrm>
            <a:off x="2025703" y="2891408"/>
            <a:ext cx="800219"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采购计划</a:t>
            </a:r>
            <a:endParaRPr lang="zh-CN" altLang="en-US" sz="1200" dirty="0">
              <a:latin typeface="微软雅黑" pitchFamily="34" charset="-122"/>
              <a:ea typeface="微软雅黑" pitchFamily="34" charset="-122"/>
            </a:endParaRPr>
          </a:p>
        </p:txBody>
      </p:sp>
      <p:sp>
        <p:nvSpPr>
          <p:cNvPr id="39" name="TextBox 38"/>
          <p:cNvSpPr txBox="1"/>
          <p:nvPr/>
        </p:nvSpPr>
        <p:spPr>
          <a:xfrm>
            <a:off x="2011190" y="3467472"/>
            <a:ext cx="800219"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委外计划</a:t>
            </a:r>
            <a:endParaRPr lang="zh-CN" altLang="en-US" sz="1200" dirty="0">
              <a:latin typeface="微软雅黑" pitchFamily="34" charset="-122"/>
              <a:ea typeface="微软雅黑" pitchFamily="34" charset="-122"/>
            </a:endParaRPr>
          </a:p>
        </p:txBody>
      </p:sp>
      <p:pic>
        <p:nvPicPr>
          <p:cNvPr id="40" name="Picture 3" descr="E:\yinfeifei\2012年工作项目\UFIDA用友 2012\用友 王曼曼\20120223 信息化企业从U8AIO开始PPT美化\png图\未标题-108.png"/>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84433" y="2713856"/>
            <a:ext cx="1260000" cy="537592"/>
          </a:xfrm>
          <a:prstGeom prst="rect">
            <a:avLst/>
          </a:prstGeom>
          <a:noFill/>
          <a:extLst>
            <a:ext uri="{909E8E84-426E-40DD-AFC4-6F175D3DCCD1}">
              <a14:hiddenFill xmlns="" xmlns:a14="http://schemas.microsoft.com/office/drawing/2010/main">
                <a:solidFill>
                  <a:srgbClr val="FFFFFF"/>
                </a:solidFill>
              </a14:hiddenFill>
            </a:ext>
          </a:extLst>
        </p:spPr>
      </p:pic>
      <p:sp>
        <p:nvSpPr>
          <p:cNvPr id="41" name="TextBox 40"/>
          <p:cNvSpPr txBox="1"/>
          <p:nvPr/>
        </p:nvSpPr>
        <p:spPr>
          <a:xfrm>
            <a:off x="4089549" y="2758425"/>
            <a:ext cx="1107996"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生产计划下达</a:t>
            </a:r>
            <a:endParaRPr lang="zh-CN" altLang="en-US" sz="1200" dirty="0">
              <a:latin typeface="微软雅黑" pitchFamily="34" charset="-122"/>
              <a:ea typeface="微软雅黑" pitchFamily="34" charset="-122"/>
            </a:endParaRPr>
          </a:p>
        </p:txBody>
      </p:sp>
      <p:pic>
        <p:nvPicPr>
          <p:cNvPr id="42" name="Picture 3" descr="E:\yinfeifei\2012年工作项目\UFIDA用友 2012\用友 王曼曼\20120223 信息化企业从U8AIO开始PPT美化\png图\未标题-108.png"/>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405" y="3812998"/>
            <a:ext cx="1324610" cy="504056"/>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TextBox 42"/>
          <p:cNvSpPr txBox="1"/>
          <p:nvPr/>
        </p:nvSpPr>
        <p:spPr>
          <a:xfrm>
            <a:off x="4053128" y="3924505"/>
            <a:ext cx="1107996"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工序作业计划</a:t>
            </a:r>
            <a:endParaRPr lang="zh-CN" altLang="en-US" sz="1200" dirty="0">
              <a:latin typeface="微软雅黑" pitchFamily="34" charset="-122"/>
              <a:ea typeface="微软雅黑" pitchFamily="34" charset="-122"/>
            </a:endParaRPr>
          </a:p>
        </p:txBody>
      </p:sp>
      <p:sp>
        <p:nvSpPr>
          <p:cNvPr id="44" name="TextBox 43"/>
          <p:cNvSpPr txBox="1"/>
          <p:nvPr/>
        </p:nvSpPr>
        <p:spPr>
          <a:xfrm>
            <a:off x="4200458" y="3030354"/>
            <a:ext cx="800219" cy="276999"/>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生产订单</a:t>
            </a:r>
            <a:endParaRPr lang="zh-CN" altLang="en-US" sz="1200" dirty="0">
              <a:latin typeface="微软雅黑" pitchFamily="34" charset="-122"/>
              <a:ea typeface="微软雅黑" pitchFamily="34" charset="-122"/>
            </a:endParaRPr>
          </a:p>
        </p:txBody>
      </p:sp>
      <p:cxnSp>
        <p:nvCxnSpPr>
          <p:cNvPr id="45" name="直接连接符 44"/>
          <p:cNvCxnSpPr/>
          <p:nvPr/>
        </p:nvCxnSpPr>
        <p:spPr>
          <a:xfrm>
            <a:off x="4027413" y="3006396"/>
            <a:ext cx="1152000" cy="0"/>
          </a:xfrm>
          <a:prstGeom prst="line">
            <a:avLst/>
          </a:prstGeom>
          <a:ln w="158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078154" y="2209800"/>
            <a:ext cx="1107996" cy="461665"/>
          </a:xfrm>
          <a:prstGeom prst="rect">
            <a:avLst/>
          </a:prstGeom>
        </p:spPr>
        <p:txBody>
          <a:bodyPr wrap="none">
            <a:spAutoFit/>
          </a:bodyPr>
          <a:lstStyle/>
          <a:p>
            <a:pPr algn="ctr"/>
            <a:r>
              <a:rPr lang="zh-CN" altLang="en-US" sz="1200" dirty="0" smtClean="0"/>
              <a:t>物料需求计划</a:t>
            </a:r>
            <a:endParaRPr lang="en-US" altLang="zh-CN" sz="1200" dirty="0" smtClean="0"/>
          </a:p>
          <a:p>
            <a:pPr algn="ctr"/>
            <a:r>
              <a:rPr lang="en-US" altLang="zh-CN" sz="1200" dirty="0" smtClean="0"/>
              <a:t>MRP</a:t>
            </a:r>
            <a:endParaRPr lang="zh-CN" altLang="en-US" sz="1200" dirty="0"/>
          </a:p>
        </p:txBody>
      </p:sp>
      <p:cxnSp>
        <p:nvCxnSpPr>
          <p:cNvPr id="47" name="AutoShape 21"/>
          <p:cNvCxnSpPr>
            <a:cxnSpLocks noChangeShapeType="1"/>
            <a:stCxn id="48" idx="3"/>
            <a:endCxn id="34" idx="1"/>
          </p:cNvCxnSpPr>
          <p:nvPr/>
        </p:nvCxnSpPr>
        <p:spPr bwMode="auto">
          <a:xfrm>
            <a:off x="2745209" y="1883296"/>
            <a:ext cx="419398" cy="578532"/>
          </a:xfrm>
          <a:prstGeom prst="bentConnector3">
            <a:avLst>
              <a:gd name="adj1" fmla="val 50000"/>
            </a:avLst>
          </a:prstGeom>
          <a:noFill/>
          <a:ln w="19050">
            <a:solidFill>
              <a:srgbClr val="FF6699"/>
            </a:solidFill>
            <a:miter lim="800000"/>
            <a:headEnd/>
            <a:tailEnd type="triangle" w="med" len="med"/>
          </a:ln>
          <a:effectLst/>
        </p:spPr>
      </p:cxnSp>
      <p:pic>
        <p:nvPicPr>
          <p:cNvPr id="50" name="Picture 4" descr="F:\公司项目\2012项目\周子涵\用友\PPT\王曼曼\新建文件夹\U8 All-in-One资金管控解决方案\色块\1\4.png"/>
          <p:cNvPicPr>
            <a:picLocks noChangeArrowheads="1"/>
          </p:cNvPicPr>
          <p:nvPr/>
        </p:nvPicPr>
        <p:blipFill>
          <a:blip r:embed="rId3" cstate="print"/>
          <a:srcRect/>
          <a:stretch>
            <a:fillRect/>
          </a:stretch>
        </p:blipFill>
        <p:spPr bwMode="auto">
          <a:xfrm>
            <a:off x="3160306" y="803176"/>
            <a:ext cx="920300" cy="936104"/>
          </a:xfrm>
          <a:prstGeom prst="rect">
            <a:avLst/>
          </a:prstGeom>
          <a:noFill/>
        </p:spPr>
      </p:pic>
      <p:sp>
        <p:nvSpPr>
          <p:cNvPr id="51" name="TextBox 50"/>
          <p:cNvSpPr txBox="1"/>
          <p:nvPr/>
        </p:nvSpPr>
        <p:spPr>
          <a:xfrm>
            <a:off x="3074647" y="957977"/>
            <a:ext cx="1082348" cy="523220"/>
          </a:xfrm>
          <a:prstGeom prst="rect">
            <a:avLst/>
          </a:prstGeom>
          <a:noFill/>
        </p:spPr>
        <p:txBody>
          <a:bodyPr wrap="none" rtlCol="0">
            <a:spAutoFit/>
          </a:bodyPr>
          <a:lstStyle/>
          <a:p>
            <a:pPr algn="ctr"/>
            <a:r>
              <a:rPr lang="en-US" altLang="zh-CN" sz="1400" dirty="0" smtClean="0">
                <a:latin typeface="微软雅黑" pitchFamily="34" charset="-122"/>
                <a:ea typeface="微软雅黑" pitchFamily="34" charset="-122"/>
              </a:rPr>
              <a:t>MPS</a:t>
            </a:r>
          </a:p>
          <a:p>
            <a:pPr algn="ctr"/>
            <a:r>
              <a:rPr lang="zh-CN" altLang="en-US" sz="1400" dirty="0" smtClean="0">
                <a:latin typeface="微软雅黑" pitchFamily="34" charset="-122"/>
                <a:ea typeface="微软雅黑" pitchFamily="34" charset="-122"/>
              </a:rPr>
              <a:t>主生产计划</a:t>
            </a:r>
            <a:endParaRPr lang="zh-CN" altLang="en-US" sz="1400" dirty="0">
              <a:latin typeface="微软雅黑" pitchFamily="34" charset="-122"/>
              <a:ea typeface="微软雅黑" pitchFamily="34" charset="-122"/>
            </a:endParaRPr>
          </a:p>
        </p:txBody>
      </p:sp>
      <p:cxnSp>
        <p:nvCxnSpPr>
          <p:cNvPr id="53" name="直接箭头连接符 52"/>
          <p:cNvCxnSpPr>
            <a:stCxn id="50" idx="2"/>
            <a:endCxn id="34" idx="0"/>
          </p:cNvCxnSpPr>
          <p:nvPr/>
        </p:nvCxnSpPr>
        <p:spPr>
          <a:xfrm>
            <a:off x="3620456" y="1739280"/>
            <a:ext cx="4301" cy="2544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Rectangle 2"/>
          <p:cNvSpPr>
            <a:spLocks noGrp="1" noChangeArrowheads="1"/>
          </p:cNvSpPr>
          <p:nvPr>
            <p:ph type="title"/>
          </p:nvPr>
        </p:nvSpPr>
        <p:spPr/>
        <p:txBody>
          <a:bodyPr/>
          <a:lstStyle/>
          <a:p>
            <a:r>
              <a:rPr lang="zh-CN" altLang="en-US" dirty="0" smtClean="0">
                <a:solidFill>
                  <a:srgbClr val="FF0000"/>
                </a:solidFill>
              </a:rPr>
              <a:t>关键业务应用  产销平衡的</a:t>
            </a:r>
            <a:r>
              <a:rPr lang="en-US" altLang="zh-CN" dirty="0" smtClean="0">
                <a:solidFill>
                  <a:srgbClr val="FF0000"/>
                </a:solidFill>
              </a:rPr>
              <a:t>MRP</a:t>
            </a:r>
            <a:r>
              <a:rPr lang="zh-CN" altLang="en-US" dirty="0" smtClean="0">
                <a:solidFill>
                  <a:srgbClr val="FF0000"/>
                </a:solidFill>
              </a:rPr>
              <a:t>计划</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48454" y="152486"/>
            <a:ext cx="7391422" cy="424717"/>
          </a:xfrm>
        </p:spPr>
        <p:txBody>
          <a:bodyPr/>
          <a:lstStyle/>
          <a:p>
            <a:r>
              <a:rPr lang="zh-CN" altLang="en-US" dirty="0" smtClean="0">
                <a:latin typeface="+mn-ea"/>
                <a:ea typeface="+mn-ea"/>
              </a:rPr>
              <a:t>关键业务应用  精细</a:t>
            </a:r>
            <a:r>
              <a:rPr lang="zh-CN" altLang="en-US" dirty="0" smtClean="0">
                <a:solidFill>
                  <a:srgbClr val="FF0000"/>
                </a:solidFill>
                <a:latin typeface="+mn-ea"/>
                <a:ea typeface="+mn-ea"/>
              </a:rPr>
              <a:t>的计划管理</a:t>
            </a:r>
            <a:endParaRPr lang="zh-CN" altLang="en-US" dirty="0">
              <a:solidFill>
                <a:srgbClr val="FF0000"/>
              </a:solidFill>
              <a:latin typeface="+mn-ea"/>
              <a:ea typeface="+mn-ea"/>
            </a:endParaRPr>
          </a:p>
        </p:txBody>
      </p:sp>
      <p:sp>
        <p:nvSpPr>
          <p:cNvPr id="2" name="内容占位符 1"/>
          <p:cNvSpPr>
            <a:spLocks noGrp="1"/>
          </p:cNvSpPr>
          <p:nvPr>
            <p:ph idx="4294967295"/>
          </p:nvPr>
        </p:nvSpPr>
        <p:spPr>
          <a:xfrm>
            <a:off x="762100" y="838268"/>
            <a:ext cx="8001000" cy="2057400"/>
          </a:xfrm>
          <a:prstGeom prst="rect">
            <a:avLst/>
          </a:prstGeom>
        </p:spPr>
        <p:txBody>
          <a:bodyPr/>
          <a:lstStyle/>
          <a:p>
            <a:pPr marL="0" indent="363538"/>
            <a:r>
              <a:rPr lang="zh-CN" altLang="en-US" sz="2000" dirty="0" smtClean="0">
                <a:latin typeface="华文楷体" pitchFamily="2" charset="-122"/>
                <a:ea typeface="华文楷体" pitchFamily="2" charset="-122"/>
              </a:rPr>
              <a:t>通过多版本</a:t>
            </a:r>
            <a:r>
              <a:rPr lang="en-US" sz="2000" dirty="0" smtClean="0">
                <a:latin typeface="华文楷体" pitchFamily="2" charset="-122"/>
                <a:ea typeface="华文楷体" pitchFamily="2" charset="-122"/>
              </a:rPr>
              <a:t>MPS/MRP</a:t>
            </a:r>
            <a:r>
              <a:rPr lang="zh-CN" altLang="en-US" sz="2000" dirty="0" smtClean="0">
                <a:latin typeface="华文楷体" pitchFamily="2" charset="-122"/>
                <a:ea typeface="华文楷体" pitchFamily="2" charset="-122"/>
              </a:rPr>
              <a:t>模拟运算结合能力平衡计算，可以从不同角度检查生产计划、外购外协计划制定得合理性，择其优者而用之。</a:t>
            </a:r>
            <a:endParaRPr lang="en-US" sz="2000" dirty="0" smtClean="0">
              <a:latin typeface="华文楷体" pitchFamily="2" charset="-122"/>
              <a:ea typeface="华文楷体" pitchFamily="2" charset="-122"/>
            </a:endParaRPr>
          </a:p>
          <a:p>
            <a:pPr marL="0" indent="363538"/>
            <a:r>
              <a:rPr lang="zh-CN" altLang="en-US" sz="2000" dirty="0" smtClean="0">
                <a:latin typeface="华文楷体" pitchFamily="2" charset="-122"/>
                <a:ea typeface="华文楷体" pitchFamily="2" charset="-122"/>
              </a:rPr>
              <a:t>通过</a:t>
            </a:r>
            <a:r>
              <a:rPr lang="en-US" sz="2000" dirty="0" smtClean="0">
                <a:latin typeface="华文楷体" pitchFamily="2" charset="-122"/>
                <a:ea typeface="华文楷体" pitchFamily="2" charset="-122"/>
              </a:rPr>
              <a:t>MPS/MRP</a:t>
            </a:r>
            <a:r>
              <a:rPr lang="zh-CN" altLang="en-US" sz="2000" dirty="0" smtClean="0">
                <a:latin typeface="华文楷体" pitchFamily="2" charset="-122"/>
                <a:ea typeface="华文楷体" pitchFamily="2" charset="-122"/>
              </a:rPr>
              <a:t>计划对各车间的生产作业进行统一协调。各个产品、零部件根据</a:t>
            </a:r>
            <a:r>
              <a:rPr lang="en-US" sz="2000" dirty="0" smtClean="0">
                <a:latin typeface="华文楷体" pitchFamily="2" charset="-122"/>
                <a:ea typeface="华文楷体" pitchFamily="2" charset="-122"/>
              </a:rPr>
              <a:t>MPS/MRP</a:t>
            </a:r>
            <a:r>
              <a:rPr lang="zh-CN" altLang="en-US" sz="2000" dirty="0" smtClean="0">
                <a:latin typeface="华文楷体" pitchFamily="2" charset="-122"/>
                <a:ea typeface="华文楷体" pitchFamily="2" charset="-122"/>
              </a:rPr>
              <a:t>生产计划的安排和工艺路线的要求，确定开工的先后顺序，以及他们在不同车间的开工、完成时间，并可通过甘特图的方式进行直观调整。做到上下游车间之间的紧密协调，首尾衔接</a:t>
            </a:r>
            <a:endParaRPr lang="zh-CN" altLang="en-US" sz="2000" dirty="0"/>
          </a:p>
        </p:txBody>
      </p:sp>
      <p:grpSp>
        <p:nvGrpSpPr>
          <p:cNvPr id="4" name="组合 4"/>
          <p:cNvGrpSpPr/>
          <p:nvPr/>
        </p:nvGrpSpPr>
        <p:grpSpPr>
          <a:xfrm>
            <a:off x="1259632" y="2924944"/>
            <a:ext cx="6937523" cy="3528392"/>
            <a:chOff x="658813" y="1196752"/>
            <a:chExt cx="7556152" cy="5040560"/>
          </a:xfrm>
        </p:grpSpPr>
        <p:sp>
          <p:nvSpPr>
            <p:cNvPr id="6" name="Line 3"/>
            <p:cNvSpPr>
              <a:spLocks noChangeShapeType="1"/>
            </p:cNvSpPr>
            <p:nvPr/>
          </p:nvSpPr>
          <p:spPr bwMode="auto">
            <a:xfrm>
              <a:off x="658813" y="5788049"/>
              <a:ext cx="6880225" cy="0"/>
            </a:xfrm>
            <a:prstGeom prst="line">
              <a:avLst/>
            </a:prstGeom>
            <a:noFill/>
            <a:ln w="12700">
              <a:solidFill>
                <a:schemeClr val="tx1"/>
              </a:solidFill>
              <a:round/>
              <a:headEnd/>
              <a:tailEnd type="arrow" w="med" len="med"/>
            </a:ln>
            <a:effectLst/>
          </p:spPr>
          <p:txBody>
            <a:bodyPr wrap="none" anchor="ctr"/>
            <a:lstStyle/>
            <a:p>
              <a:endParaRPr lang="zh-CN" altLang="en-US"/>
            </a:p>
          </p:txBody>
        </p:sp>
        <p:sp>
          <p:nvSpPr>
            <p:cNvPr id="7" name="Text Box 4"/>
            <p:cNvSpPr txBox="1">
              <a:spLocks noChangeArrowheads="1"/>
            </p:cNvSpPr>
            <p:nvPr/>
          </p:nvSpPr>
          <p:spPr bwMode="auto">
            <a:xfrm>
              <a:off x="7604125" y="5708674"/>
              <a:ext cx="252413" cy="336550"/>
            </a:xfrm>
            <a:prstGeom prst="rect">
              <a:avLst/>
            </a:prstGeom>
            <a:noFill/>
            <a:ln w="12700">
              <a:noFill/>
              <a:miter lim="800000"/>
              <a:headEnd/>
              <a:tailEnd/>
            </a:ln>
            <a:effectLst/>
          </p:spPr>
          <p:txBody>
            <a:bodyPr wrap="none">
              <a:spAutoFit/>
            </a:bodyPr>
            <a:lstStyle/>
            <a:p>
              <a:pPr algn="l" eaLnBrk="0" hangingPunct="0"/>
              <a:r>
                <a:rPr lang="en-US" altLang="zh-CN" sz="1600">
                  <a:effectLst/>
                  <a:latin typeface="Arial" pitchFamily="34" charset="0"/>
                  <a:cs typeface="Times New Roman" pitchFamily="18" charset="0"/>
                </a:rPr>
                <a:t>t</a:t>
              </a:r>
            </a:p>
          </p:txBody>
        </p:sp>
        <p:sp>
          <p:nvSpPr>
            <p:cNvPr id="8" name="Rectangle 5"/>
            <p:cNvSpPr>
              <a:spLocks noChangeArrowheads="1"/>
            </p:cNvSpPr>
            <p:nvPr/>
          </p:nvSpPr>
          <p:spPr bwMode="auto">
            <a:xfrm>
              <a:off x="685800" y="3498874"/>
              <a:ext cx="6858000" cy="300038"/>
            </a:xfrm>
            <a:prstGeom prst="rect">
              <a:avLst/>
            </a:prstGeom>
            <a:solidFill>
              <a:srgbClr val="858585"/>
            </a:solidFill>
            <a:ln w="12700">
              <a:noFill/>
              <a:miter lim="800000"/>
              <a:headEnd/>
              <a:tailEnd/>
            </a:ln>
            <a:effectLst>
              <a:prstShdw prst="shdw17" dist="17961" dir="2700000">
                <a:srgbClr val="858585">
                  <a:gamma/>
                  <a:shade val="60000"/>
                  <a:invGamma/>
                </a:srgbClr>
              </a:prstShdw>
            </a:effectLst>
          </p:spPr>
          <p:txBody>
            <a:bodyPr wrap="none" anchor="ctr"/>
            <a:lstStyle/>
            <a:p>
              <a:pPr eaLnBrk="0" hangingPunct="0"/>
              <a:endParaRPr lang="de-DE" sz="1600">
                <a:effectLst/>
                <a:latin typeface="Arial" pitchFamily="34" charset="0"/>
                <a:cs typeface="Times New Roman" pitchFamily="18" charset="0"/>
              </a:endParaRPr>
            </a:p>
          </p:txBody>
        </p:sp>
        <p:sp>
          <p:nvSpPr>
            <p:cNvPr id="9" name="Rectangle 6"/>
            <p:cNvSpPr>
              <a:spLocks noChangeArrowheads="1"/>
            </p:cNvSpPr>
            <p:nvPr/>
          </p:nvSpPr>
          <p:spPr bwMode="auto">
            <a:xfrm>
              <a:off x="6781800" y="3498874"/>
              <a:ext cx="7620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0" name="Rectangle 7"/>
            <p:cNvSpPr>
              <a:spLocks noChangeArrowheads="1"/>
            </p:cNvSpPr>
            <p:nvPr/>
          </p:nvSpPr>
          <p:spPr bwMode="auto">
            <a:xfrm>
              <a:off x="6400800" y="3498874"/>
              <a:ext cx="2286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1" name="Rectangle 8"/>
            <p:cNvSpPr>
              <a:spLocks noChangeArrowheads="1"/>
            </p:cNvSpPr>
            <p:nvPr/>
          </p:nvSpPr>
          <p:spPr bwMode="auto">
            <a:xfrm>
              <a:off x="5486400" y="3498874"/>
              <a:ext cx="7620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2" name="Rectangle 9"/>
            <p:cNvSpPr>
              <a:spLocks noChangeArrowheads="1"/>
            </p:cNvSpPr>
            <p:nvPr/>
          </p:nvSpPr>
          <p:spPr bwMode="auto">
            <a:xfrm>
              <a:off x="4876800" y="3498874"/>
              <a:ext cx="1524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3" name="Rectangle 10"/>
            <p:cNvSpPr>
              <a:spLocks noChangeArrowheads="1"/>
            </p:cNvSpPr>
            <p:nvPr/>
          </p:nvSpPr>
          <p:spPr bwMode="auto">
            <a:xfrm>
              <a:off x="4267200" y="3498874"/>
              <a:ext cx="1524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4" name="Rectangle 11"/>
            <p:cNvSpPr>
              <a:spLocks noChangeArrowheads="1"/>
            </p:cNvSpPr>
            <p:nvPr/>
          </p:nvSpPr>
          <p:spPr bwMode="auto">
            <a:xfrm>
              <a:off x="3581400" y="3498874"/>
              <a:ext cx="1524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5" name="Rectangle 12"/>
            <p:cNvSpPr>
              <a:spLocks noChangeArrowheads="1"/>
            </p:cNvSpPr>
            <p:nvPr/>
          </p:nvSpPr>
          <p:spPr bwMode="auto">
            <a:xfrm>
              <a:off x="685800" y="4264049"/>
              <a:ext cx="6858000" cy="301625"/>
            </a:xfrm>
            <a:prstGeom prst="rect">
              <a:avLst/>
            </a:prstGeom>
            <a:solidFill>
              <a:srgbClr val="858585"/>
            </a:solidFill>
            <a:ln w="12700">
              <a:noFill/>
              <a:miter lim="800000"/>
              <a:headEnd/>
              <a:tailEnd/>
            </a:ln>
            <a:effectLst>
              <a:prstShdw prst="shdw17" dist="17961" dir="2700000">
                <a:srgbClr val="858585">
                  <a:gamma/>
                  <a:shade val="60000"/>
                  <a:invGamma/>
                </a:srgbClr>
              </a:prstShdw>
            </a:effectLst>
          </p:spPr>
          <p:txBody>
            <a:bodyPr wrap="none" anchor="ctr"/>
            <a:lstStyle/>
            <a:p>
              <a:pPr eaLnBrk="0" hangingPunct="0"/>
              <a:endParaRPr lang="de-DE" sz="1600">
                <a:effectLst/>
                <a:latin typeface="Arial" pitchFamily="34" charset="0"/>
                <a:cs typeface="Times New Roman" pitchFamily="18" charset="0"/>
              </a:endParaRPr>
            </a:p>
          </p:txBody>
        </p:sp>
        <p:sp>
          <p:nvSpPr>
            <p:cNvPr id="16" name="Rectangle 13"/>
            <p:cNvSpPr>
              <a:spLocks noChangeArrowheads="1"/>
            </p:cNvSpPr>
            <p:nvPr/>
          </p:nvSpPr>
          <p:spPr bwMode="auto">
            <a:xfrm>
              <a:off x="685800" y="5059387"/>
              <a:ext cx="6858000" cy="301625"/>
            </a:xfrm>
            <a:prstGeom prst="rect">
              <a:avLst/>
            </a:prstGeom>
            <a:solidFill>
              <a:srgbClr val="858585"/>
            </a:solidFill>
            <a:ln w="12700">
              <a:noFill/>
              <a:miter lim="800000"/>
              <a:headEnd/>
              <a:tailEnd/>
            </a:ln>
            <a:effectLst>
              <a:prstShdw prst="shdw17" dist="17961" dir="2700000">
                <a:srgbClr val="858585">
                  <a:gamma/>
                  <a:shade val="60000"/>
                  <a:invGamma/>
                </a:srgbClr>
              </a:prstShdw>
            </a:effectLst>
          </p:spPr>
          <p:txBody>
            <a:bodyPr wrap="none" anchor="ctr"/>
            <a:lstStyle/>
            <a:p>
              <a:pPr eaLnBrk="0" hangingPunct="0"/>
              <a:endParaRPr lang="de-DE" sz="1600">
                <a:effectLst/>
                <a:latin typeface="Arial" pitchFamily="34" charset="0"/>
                <a:cs typeface="Times New Roman" pitchFamily="18" charset="0"/>
              </a:endParaRPr>
            </a:p>
          </p:txBody>
        </p:sp>
        <p:sp>
          <p:nvSpPr>
            <p:cNvPr id="17" name="Rectangle 14"/>
            <p:cNvSpPr>
              <a:spLocks noChangeArrowheads="1"/>
            </p:cNvSpPr>
            <p:nvPr/>
          </p:nvSpPr>
          <p:spPr bwMode="auto">
            <a:xfrm>
              <a:off x="6629400" y="4264049"/>
              <a:ext cx="5334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8" name="Rectangle 15"/>
            <p:cNvSpPr>
              <a:spLocks noChangeArrowheads="1"/>
            </p:cNvSpPr>
            <p:nvPr/>
          </p:nvSpPr>
          <p:spPr bwMode="auto">
            <a:xfrm>
              <a:off x="6096000" y="4264049"/>
              <a:ext cx="3810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19" name="Rectangle 16"/>
            <p:cNvSpPr>
              <a:spLocks noChangeArrowheads="1"/>
            </p:cNvSpPr>
            <p:nvPr/>
          </p:nvSpPr>
          <p:spPr bwMode="auto">
            <a:xfrm>
              <a:off x="5334000" y="4264049"/>
              <a:ext cx="1524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0" name="Rectangle 17"/>
            <p:cNvSpPr>
              <a:spLocks noChangeArrowheads="1"/>
            </p:cNvSpPr>
            <p:nvPr/>
          </p:nvSpPr>
          <p:spPr bwMode="auto">
            <a:xfrm>
              <a:off x="4648200" y="4264049"/>
              <a:ext cx="5334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1" name="Rectangle 18"/>
            <p:cNvSpPr>
              <a:spLocks noChangeArrowheads="1"/>
            </p:cNvSpPr>
            <p:nvPr/>
          </p:nvSpPr>
          <p:spPr bwMode="auto">
            <a:xfrm>
              <a:off x="3886200" y="4264049"/>
              <a:ext cx="5334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2" name="Rectangle 19"/>
            <p:cNvSpPr>
              <a:spLocks noChangeArrowheads="1"/>
            </p:cNvSpPr>
            <p:nvPr/>
          </p:nvSpPr>
          <p:spPr bwMode="auto">
            <a:xfrm>
              <a:off x="6324600" y="5059387"/>
              <a:ext cx="8382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3" name="Rectangle 20"/>
            <p:cNvSpPr>
              <a:spLocks noChangeArrowheads="1"/>
            </p:cNvSpPr>
            <p:nvPr/>
          </p:nvSpPr>
          <p:spPr bwMode="auto">
            <a:xfrm>
              <a:off x="5257800" y="5059387"/>
              <a:ext cx="6858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4" name="Rectangle 21"/>
            <p:cNvSpPr>
              <a:spLocks noChangeArrowheads="1"/>
            </p:cNvSpPr>
            <p:nvPr/>
          </p:nvSpPr>
          <p:spPr bwMode="auto">
            <a:xfrm>
              <a:off x="4191000" y="5059387"/>
              <a:ext cx="6858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5" name="Rectangle 22"/>
            <p:cNvSpPr>
              <a:spLocks noChangeArrowheads="1"/>
            </p:cNvSpPr>
            <p:nvPr/>
          </p:nvSpPr>
          <p:spPr bwMode="auto">
            <a:xfrm>
              <a:off x="3276600" y="5059387"/>
              <a:ext cx="609600" cy="301625"/>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sp>
          <p:nvSpPr>
            <p:cNvPr id="26" name="Rectangle 23"/>
            <p:cNvSpPr>
              <a:spLocks noChangeArrowheads="1"/>
            </p:cNvSpPr>
            <p:nvPr/>
          </p:nvSpPr>
          <p:spPr bwMode="auto">
            <a:xfrm>
              <a:off x="683568" y="1826791"/>
              <a:ext cx="457200" cy="228600"/>
            </a:xfrm>
            <a:prstGeom prst="rect">
              <a:avLst/>
            </a:prstGeom>
            <a:solidFill>
              <a:srgbClr val="9ECF7D"/>
            </a:solidFill>
            <a:ln w="12700">
              <a:solidFill>
                <a:schemeClr val="tx1"/>
              </a:solidFill>
              <a:miter lim="800000"/>
              <a:headEnd/>
              <a:tailEnd/>
            </a:ln>
            <a:effectLst/>
          </p:spPr>
          <p:txBody>
            <a:bodyPr wrap="none" anchor="ctr"/>
            <a:lstStyle/>
            <a:p>
              <a:endParaRPr lang="zh-CN" altLang="en-US"/>
            </a:p>
          </p:txBody>
        </p:sp>
        <p:sp>
          <p:nvSpPr>
            <p:cNvPr id="27" name="Rectangle 24"/>
            <p:cNvSpPr>
              <a:spLocks noChangeArrowheads="1"/>
            </p:cNvSpPr>
            <p:nvPr/>
          </p:nvSpPr>
          <p:spPr bwMode="auto">
            <a:xfrm>
              <a:off x="683568" y="2315741"/>
              <a:ext cx="457200" cy="228600"/>
            </a:xfrm>
            <a:prstGeom prst="rect">
              <a:avLst/>
            </a:prstGeom>
            <a:solidFill>
              <a:srgbClr val="858585"/>
            </a:solidFill>
            <a:ln w="12700">
              <a:solidFill>
                <a:schemeClr val="tx1"/>
              </a:solidFill>
              <a:miter lim="800000"/>
              <a:headEnd/>
              <a:tailEnd/>
            </a:ln>
            <a:effectLst/>
          </p:spPr>
          <p:txBody>
            <a:bodyPr wrap="none" anchor="ctr"/>
            <a:lstStyle/>
            <a:p>
              <a:endParaRPr lang="zh-CN" altLang="en-US"/>
            </a:p>
          </p:txBody>
        </p:sp>
        <p:sp>
          <p:nvSpPr>
            <p:cNvPr id="28" name="Text Box 25"/>
            <p:cNvSpPr txBox="1">
              <a:spLocks noChangeArrowheads="1"/>
            </p:cNvSpPr>
            <p:nvPr/>
          </p:nvSpPr>
          <p:spPr bwMode="auto">
            <a:xfrm>
              <a:off x="1216968" y="1772816"/>
              <a:ext cx="1120775" cy="336550"/>
            </a:xfrm>
            <a:prstGeom prst="rect">
              <a:avLst/>
            </a:prstGeom>
            <a:noFill/>
            <a:ln w="12700">
              <a:noFill/>
              <a:miter lim="800000"/>
              <a:headEnd/>
              <a:tailEnd/>
            </a:ln>
            <a:effectLst/>
          </p:spPr>
          <p:txBody>
            <a:bodyPr>
              <a:spAutoFit/>
            </a:bodyPr>
            <a:lstStyle/>
            <a:p>
              <a:pPr algn="l" eaLnBrk="0" hangingPunct="0">
                <a:spcBef>
                  <a:spcPct val="50000"/>
                </a:spcBef>
              </a:pPr>
              <a:r>
                <a:rPr lang="zh-CN" altLang="en-US" sz="1600" b="0">
                  <a:effectLst/>
                  <a:latin typeface="Arial" pitchFamily="34" charset="0"/>
                  <a:cs typeface="Times New Roman" pitchFamily="18" charset="0"/>
                </a:rPr>
                <a:t>可用</a:t>
              </a:r>
              <a:r>
                <a:rPr lang="zh-CN" altLang="en-US" sz="1600">
                  <a:effectLst/>
                  <a:latin typeface="Arial" pitchFamily="34" charset="0"/>
                  <a:cs typeface="Times New Roman" pitchFamily="18" charset="0"/>
                </a:rPr>
                <a:t> </a:t>
              </a:r>
            </a:p>
          </p:txBody>
        </p:sp>
        <p:sp>
          <p:nvSpPr>
            <p:cNvPr id="29" name="Text Box 26"/>
            <p:cNvSpPr txBox="1">
              <a:spLocks noChangeArrowheads="1"/>
            </p:cNvSpPr>
            <p:nvPr/>
          </p:nvSpPr>
          <p:spPr bwMode="auto">
            <a:xfrm>
              <a:off x="1216968" y="2261766"/>
              <a:ext cx="1120775" cy="336550"/>
            </a:xfrm>
            <a:prstGeom prst="rect">
              <a:avLst/>
            </a:prstGeom>
            <a:noFill/>
            <a:ln w="12700">
              <a:noFill/>
              <a:miter lim="800000"/>
              <a:headEnd/>
              <a:tailEnd/>
            </a:ln>
            <a:effectLst/>
          </p:spPr>
          <p:txBody>
            <a:bodyPr>
              <a:spAutoFit/>
            </a:bodyPr>
            <a:lstStyle/>
            <a:p>
              <a:pPr algn="l" eaLnBrk="0" hangingPunct="0">
                <a:spcBef>
                  <a:spcPct val="50000"/>
                </a:spcBef>
              </a:pPr>
              <a:r>
                <a:rPr lang="zh-CN" altLang="en-US" sz="1600" b="0">
                  <a:effectLst/>
                  <a:latin typeface="Arial" pitchFamily="34" charset="0"/>
                  <a:cs typeface="Times New Roman" pitchFamily="18" charset="0"/>
                </a:rPr>
                <a:t>资源占用</a:t>
              </a:r>
              <a:endParaRPr lang="zh-CN" altLang="en-US" sz="1600">
                <a:effectLst/>
                <a:latin typeface="Arial" pitchFamily="34" charset="0"/>
                <a:cs typeface="Times New Roman" pitchFamily="18" charset="0"/>
              </a:endParaRPr>
            </a:p>
          </p:txBody>
        </p:sp>
        <p:sp>
          <p:nvSpPr>
            <p:cNvPr id="30" name="Line 27"/>
            <p:cNvSpPr>
              <a:spLocks noChangeShapeType="1"/>
            </p:cNvSpPr>
            <p:nvPr/>
          </p:nvSpPr>
          <p:spPr bwMode="auto">
            <a:xfrm>
              <a:off x="4572000" y="3378224"/>
              <a:ext cx="0" cy="2522538"/>
            </a:xfrm>
            <a:prstGeom prst="line">
              <a:avLst/>
            </a:prstGeom>
            <a:noFill/>
            <a:ln w="28575">
              <a:solidFill>
                <a:srgbClr val="E81A2E"/>
              </a:solidFill>
              <a:prstDash val="sysDot"/>
              <a:round/>
              <a:headEnd/>
              <a:tailEnd/>
            </a:ln>
            <a:effectLst/>
          </p:spPr>
          <p:txBody>
            <a:bodyPr wrap="none" anchor="ctr"/>
            <a:lstStyle/>
            <a:p>
              <a:endParaRPr lang="zh-CN" altLang="en-US"/>
            </a:p>
          </p:txBody>
        </p:sp>
        <p:sp>
          <p:nvSpPr>
            <p:cNvPr id="31" name="Text Box 28"/>
            <p:cNvSpPr txBox="1">
              <a:spLocks noChangeArrowheads="1"/>
            </p:cNvSpPr>
            <p:nvPr/>
          </p:nvSpPr>
          <p:spPr bwMode="auto">
            <a:xfrm>
              <a:off x="4038600" y="5900762"/>
              <a:ext cx="996950" cy="336550"/>
            </a:xfrm>
            <a:prstGeom prst="rect">
              <a:avLst/>
            </a:prstGeom>
            <a:noFill/>
            <a:ln w="12700">
              <a:noFill/>
              <a:miter lim="800000"/>
              <a:headEnd/>
              <a:tailEnd/>
            </a:ln>
            <a:effectLst/>
          </p:spPr>
          <p:txBody>
            <a:bodyPr wrap="none">
              <a:spAutoFit/>
            </a:bodyPr>
            <a:lstStyle/>
            <a:p>
              <a:pPr algn="l" eaLnBrk="0" hangingPunct="0"/>
              <a:r>
                <a:rPr lang="zh-CN" altLang="en-US" sz="1600" dirty="0">
                  <a:effectLst/>
                  <a:latin typeface="Arial" pitchFamily="34" charset="0"/>
                  <a:cs typeface="Times New Roman" pitchFamily="18" charset="0"/>
                </a:rPr>
                <a:t>当前日期</a:t>
              </a:r>
            </a:p>
          </p:txBody>
        </p:sp>
        <p:sp>
          <p:nvSpPr>
            <p:cNvPr id="32" name="Line 30"/>
            <p:cNvSpPr>
              <a:spLocks noChangeShapeType="1"/>
            </p:cNvSpPr>
            <p:nvPr/>
          </p:nvSpPr>
          <p:spPr bwMode="auto">
            <a:xfrm>
              <a:off x="4800600" y="3378224"/>
              <a:ext cx="0" cy="2522538"/>
            </a:xfrm>
            <a:prstGeom prst="line">
              <a:avLst/>
            </a:prstGeom>
            <a:noFill/>
            <a:ln w="19050">
              <a:solidFill>
                <a:srgbClr val="E81A2E"/>
              </a:solidFill>
              <a:prstDash val="sysDot"/>
              <a:round/>
              <a:headEnd/>
              <a:tailEnd/>
            </a:ln>
            <a:effectLst/>
          </p:spPr>
          <p:txBody>
            <a:bodyPr wrap="none" anchor="ctr"/>
            <a:lstStyle/>
            <a:p>
              <a:endParaRPr lang="zh-CN" altLang="en-US"/>
            </a:p>
          </p:txBody>
        </p:sp>
        <p:sp>
          <p:nvSpPr>
            <p:cNvPr id="33" name="Text Box 31"/>
            <p:cNvSpPr txBox="1">
              <a:spLocks noChangeArrowheads="1"/>
            </p:cNvSpPr>
            <p:nvPr/>
          </p:nvSpPr>
          <p:spPr bwMode="auto">
            <a:xfrm>
              <a:off x="660400" y="3467123"/>
              <a:ext cx="1349375" cy="395713"/>
            </a:xfrm>
            <a:prstGeom prst="rect">
              <a:avLst/>
            </a:prstGeom>
            <a:noFill/>
            <a:ln w="12700">
              <a:noFill/>
              <a:miter lim="800000"/>
              <a:headEnd/>
              <a:tailEnd/>
            </a:ln>
            <a:effectLst/>
          </p:spPr>
          <p:txBody>
            <a:bodyPr>
              <a:spAutoFit/>
            </a:bodyPr>
            <a:lstStyle/>
            <a:p>
              <a:pPr algn="l" eaLnBrk="0" hangingPunct="0">
                <a:spcBef>
                  <a:spcPct val="50000"/>
                </a:spcBef>
              </a:pPr>
              <a:r>
                <a:rPr lang="zh-CN" altLang="en-US" sz="1200" dirty="0">
                  <a:solidFill>
                    <a:schemeClr val="bg1"/>
                  </a:solidFill>
                  <a:effectLst/>
                  <a:latin typeface="Arial" pitchFamily="34" charset="0"/>
                  <a:cs typeface="Times New Roman" pitchFamily="18" charset="0"/>
                </a:rPr>
                <a:t>能力 </a:t>
              </a:r>
              <a:r>
                <a:rPr lang="en-US" altLang="zh-CN" sz="1200" dirty="0">
                  <a:solidFill>
                    <a:schemeClr val="bg1"/>
                  </a:solidFill>
                  <a:effectLst/>
                  <a:latin typeface="Arial" pitchFamily="34" charset="0"/>
                  <a:cs typeface="Times New Roman" pitchFamily="18" charset="0"/>
                </a:rPr>
                <a:t>1</a:t>
              </a:r>
            </a:p>
          </p:txBody>
        </p:sp>
        <p:sp>
          <p:nvSpPr>
            <p:cNvPr id="34" name="Text Box 32"/>
            <p:cNvSpPr txBox="1">
              <a:spLocks noChangeArrowheads="1"/>
            </p:cNvSpPr>
            <p:nvPr/>
          </p:nvSpPr>
          <p:spPr bwMode="auto">
            <a:xfrm>
              <a:off x="660400" y="4232299"/>
              <a:ext cx="676030" cy="395713"/>
            </a:xfrm>
            <a:prstGeom prst="rect">
              <a:avLst/>
            </a:prstGeom>
            <a:noFill/>
            <a:ln w="12700">
              <a:noFill/>
              <a:miter lim="800000"/>
              <a:headEnd/>
              <a:tailEnd/>
            </a:ln>
            <a:effectLst/>
          </p:spPr>
          <p:txBody>
            <a:bodyPr wrap="none">
              <a:spAutoFit/>
            </a:bodyPr>
            <a:lstStyle/>
            <a:p>
              <a:pPr algn="l" eaLnBrk="0" hangingPunct="0"/>
              <a:r>
                <a:rPr lang="zh-CN" altLang="en-US" sz="1200" dirty="0">
                  <a:solidFill>
                    <a:schemeClr val="bg1"/>
                  </a:solidFill>
                  <a:effectLst/>
                  <a:latin typeface="Arial" pitchFamily="34" charset="0"/>
                  <a:cs typeface="Times New Roman" pitchFamily="18" charset="0"/>
                </a:rPr>
                <a:t>能力 </a:t>
              </a:r>
              <a:r>
                <a:rPr lang="en-US" altLang="zh-CN" sz="1200" dirty="0">
                  <a:solidFill>
                    <a:schemeClr val="bg1"/>
                  </a:solidFill>
                  <a:effectLst/>
                  <a:latin typeface="Arial" pitchFamily="34" charset="0"/>
                  <a:cs typeface="Times New Roman" pitchFamily="18" charset="0"/>
                </a:rPr>
                <a:t>2</a:t>
              </a:r>
            </a:p>
          </p:txBody>
        </p:sp>
        <p:sp>
          <p:nvSpPr>
            <p:cNvPr id="35" name="Text Box 33"/>
            <p:cNvSpPr txBox="1">
              <a:spLocks noChangeArrowheads="1"/>
            </p:cNvSpPr>
            <p:nvPr/>
          </p:nvSpPr>
          <p:spPr bwMode="auto">
            <a:xfrm>
              <a:off x="660400" y="5029223"/>
              <a:ext cx="628890" cy="395713"/>
            </a:xfrm>
            <a:prstGeom prst="rect">
              <a:avLst/>
            </a:prstGeom>
            <a:noFill/>
            <a:ln w="12700">
              <a:noFill/>
              <a:miter lim="800000"/>
              <a:headEnd/>
              <a:tailEnd/>
            </a:ln>
            <a:effectLst/>
          </p:spPr>
          <p:txBody>
            <a:bodyPr wrap="none">
              <a:spAutoFit/>
            </a:bodyPr>
            <a:lstStyle/>
            <a:p>
              <a:pPr algn="l" eaLnBrk="0" hangingPunct="0"/>
              <a:r>
                <a:rPr lang="zh-CN" altLang="en-US" sz="1200" dirty="0">
                  <a:solidFill>
                    <a:schemeClr val="bg1"/>
                  </a:solidFill>
                  <a:effectLst/>
                  <a:latin typeface="Arial" pitchFamily="34" charset="0"/>
                  <a:cs typeface="Times New Roman" pitchFamily="18" charset="0"/>
                </a:rPr>
                <a:t>能力</a:t>
              </a:r>
              <a:r>
                <a:rPr lang="en-US" altLang="zh-CN" sz="1200" dirty="0">
                  <a:solidFill>
                    <a:schemeClr val="bg1"/>
                  </a:solidFill>
                  <a:effectLst/>
                  <a:latin typeface="Arial" pitchFamily="34" charset="0"/>
                  <a:cs typeface="Times New Roman" pitchFamily="18" charset="0"/>
                </a:rPr>
                <a:t>3</a:t>
              </a:r>
            </a:p>
          </p:txBody>
        </p:sp>
        <p:sp>
          <p:nvSpPr>
            <p:cNvPr id="36" name="Line 36"/>
            <p:cNvSpPr>
              <a:spLocks noChangeShapeType="1"/>
            </p:cNvSpPr>
            <p:nvPr/>
          </p:nvSpPr>
          <p:spPr bwMode="auto">
            <a:xfrm flipH="1" flipV="1">
              <a:off x="7380312" y="2060848"/>
              <a:ext cx="7913" cy="1325760"/>
            </a:xfrm>
            <a:prstGeom prst="line">
              <a:avLst/>
            </a:prstGeom>
            <a:noFill/>
            <a:ln w="38100" cap="rnd">
              <a:solidFill>
                <a:srgbClr val="008000"/>
              </a:solidFill>
              <a:prstDash val="sysDot"/>
              <a:round/>
              <a:headEnd/>
              <a:tailEnd type="arrow" w="med" len="med"/>
            </a:ln>
            <a:effectLst/>
          </p:spPr>
          <p:txBody>
            <a:bodyPr wrap="none" lIns="0" anchor="ctr"/>
            <a:lstStyle/>
            <a:p>
              <a:endParaRPr lang="zh-CN" altLang="en-US"/>
            </a:p>
          </p:txBody>
        </p:sp>
        <p:sp>
          <p:nvSpPr>
            <p:cNvPr id="37" name="Text Box 37"/>
            <p:cNvSpPr txBox="1">
              <a:spLocks noChangeArrowheads="1"/>
            </p:cNvSpPr>
            <p:nvPr/>
          </p:nvSpPr>
          <p:spPr bwMode="auto">
            <a:xfrm>
              <a:off x="6732240" y="1628800"/>
              <a:ext cx="1482725" cy="336550"/>
            </a:xfrm>
            <a:prstGeom prst="rect">
              <a:avLst/>
            </a:prstGeom>
            <a:noFill/>
            <a:ln w="12700">
              <a:noFill/>
              <a:miter lim="800000"/>
              <a:headEnd/>
              <a:tailEnd/>
            </a:ln>
            <a:effectLst/>
          </p:spPr>
          <p:txBody>
            <a:bodyPr wrap="none" lIns="0">
              <a:spAutoFit/>
            </a:bodyPr>
            <a:lstStyle/>
            <a:p>
              <a:pPr algn="l" eaLnBrk="0" hangingPunct="0"/>
              <a:r>
                <a:rPr lang="zh-CN" altLang="en-US" sz="1600" b="0" dirty="0">
                  <a:effectLst/>
                  <a:latin typeface="Arial" pitchFamily="34" charset="0"/>
                  <a:cs typeface="Times New Roman" pitchFamily="18" charset="0"/>
                </a:rPr>
                <a:t>确认日期 </a:t>
              </a:r>
              <a:r>
                <a:rPr lang="en-US" altLang="zh-CN" sz="1600" b="0" dirty="0">
                  <a:effectLst/>
                  <a:latin typeface="Arial" pitchFamily="34" charset="0"/>
                  <a:cs typeface="Times New Roman" pitchFamily="18" charset="0"/>
                </a:rPr>
                <a:t>/ </a:t>
              </a:r>
              <a:r>
                <a:rPr lang="zh-CN" altLang="en-US" sz="1600" b="0" dirty="0">
                  <a:effectLst/>
                  <a:latin typeface="Arial" pitchFamily="34" charset="0"/>
                  <a:cs typeface="Times New Roman" pitchFamily="18" charset="0"/>
                </a:rPr>
                <a:t>数量</a:t>
              </a:r>
              <a:endParaRPr lang="zh-CN" altLang="en-US" sz="1800" b="0" dirty="0">
                <a:effectLst/>
                <a:latin typeface="Arial" pitchFamily="34" charset="0"/>
                <a:cs typeface="Times New Roman" pitchFamily="18" charset="0"/>
              </a:endParaRPr>
            </a:p>
          </p:txBody>
        </p:sp>
        <p:grpSp>
          <p:nvGrpSpPr>
            <p:cNvPr id="5" name="Group 39"/>
            <p:cNvGrpSpPr>
              <a:grpSpLocks/>
            </p:cNvGrpSpPr>
            <p:nvPr/>
          </p:nvGrpSpPr>
          <p:grpSpPr bwMode="auto">
            <a:xfrm>
              <a:off x="2664768" y="2274466"/>
              <a:ext cx="2209800" cy="336550"/>
              <a:chOff x="1536" y="940"/>
              <a:chExt cx="1392" cy="212"/>
            </a:xfrm>
          </p:grpSpPr>
          <p:sp>
            <p:nvSpPr>
              <p:cNvPr id="825" name="Rectangle 40"/>
              <p:cNvSpPr>
                <a:spLocks noChangeArrowheads="1"/>
              </p:cNvSpPr>
              <p:nvPr/>
            </p:nvSpPr>
            <p:spPr bwMode="auto">
              <a:xfrm>
                <a:off x="1536" y="966"/>
                <a:ext cx="288" cy="144"/>
              </a:xfrm>
              <a:prstGeom prst="rect">
                <a:avLst/>
              </a:prstGeom>
              <a:solidFill>
                <a:schemeClr val="hlink"/>
              </a:solidFill>
              <a:ln w="12700">
                <a:solidFill>
                  <a:schemeClr val="tx1"/>
                </a:solidFill>
                <a:miter lim="800000"/>
                <a:headEnd/>
                <a:tailEnd/>
              </a:ln>
              <a:effectLst/>
            </p:spPr>
            <p:txBody>
              <a:bodyPr wrap="none" lIns="0" anchor="ctr"/>
              <a:lstStyle/>
              <a:p>
                <a:endParaRPr lang="zh-CN" altLang="en-US"/>
              </a:p>
            </p:txBody>
          </p:sp>
          <p:sp>
            <p:nvSpPr>
              <p:cNvPr id="826" name="Text Box 41"/>
              <p:cNvSpPr txBox="1">
                <a:spLocks noChangeArrowheads="1"/>
              </p:cNvSpPr>
              <p:nvPr/>
            </p:nvSpPr>
            <p:spPr bwMode="auto">
              <a:xfrm>
                <a:off x="1951" y="940"/>
                <a:ext cx="977" cy="212"/>
              </a:xfrm>
              <a:prstGeom prst="rect">
                <a:avLst/>
              </a:prstGeom>
              <a:noFill/>
              <a:ln w="12700">
                <a:noFill/>
                <a:miter lim="800000"/>
                <a:headEnd/>
                <a:tailEnd/>
              </a:ln>
              <a:effectLst/>
            </p:spPr>
            <p:txBody>
              <a:bodyPr lIns="0">
                <a:spAutoFit/>
              </a:bodyPr>
              <a:lstStyle/>
              <a:p>
                <a:pPr algn="l" eaLnBrk="0" hangingPunct="0">
                  <a:spcBef>
                    <a:spcPct val="50000"/>
                  </a:spcBef>
                </a:pPr>
                <a:r>
                  <a:rPr lang="zh-CN" altLang="en-US" sz="1600" b="0" dirty="0">
                    <a:effectLst/>
                    <a:latin typeface="Arial" pitchFamily="34" charset="0"/>
                    <a:cs typeface="Times New Roman" pitchFamily="18" charset="0"/>
                  </a:rPr>
                  <a:t>解决方案</a:t>
                </a:r>
                <a:endParaRPr lang="zh-CN" altLang="en-US" sz="1800" dirty="0">
                  <a:effectLst/>
                  <a:latin typeface="Arial" pitchFamily="34" charset="0"/>
                  <a:cs typeface="Times New Roman" pitchFamily="18" charset="0"/>
                </a:endParaRPr>
              </a:p>
            </p:txBody>
          </p:sp>
        </p:grpSp>
        <p:sp>
          <p:nvSpPr>
            <p:cNvPr id="39" name="Line 43"/>
            <p:cNvSpPr>
              <a:spLocks noChangeShapeType="1"/>
            </p:cNvSpPr>
            <p:nvPr/>
          </p:nvSpPr>
          <p:spPr bwMode="auto">
            <a:xfrm>
              <a:off x="4572000" y="5419750"/>
              <a:ext cx="685800" cy="0"/>
            </a:xfrm>
            <a:prstGeom prst="line">
              <a:avLst/>
            </a:prstGeom>
            <a:noFill/>
            <a:ln w="19050">
              <a:solidFill>
                <a:schemeClr val="tx1"/>
              </a:solidFill>
              <a:round/>
              <a:headEnd/>
              <a:tailEnd type="arrow" w="med" len="med"/>
            </a:ln>
            <a:effectLst/>
          </p:spPr>
          <p:txBody>
            <a:bodyPr wrap="none" lIns="0" anchor="ctr"/>
            <a:lstStyle/>
            <a:p>
              <a:endParaRPr lang="zh-CN" altLang="en-US"/>
            </a:p>
          </p:txBody>
        </p:sp>
        <p:sp>
          <p:nvSpPr>
            <p:cNvPr id="40" name="Rectangle 44"/>
            <p:cNvSpPr>
              <a:spLocks noChangeArrowheads="1"/>
            </p:cNvSpPr>
            <p:nvPr/>
          </p:nvSpPr>
          <p:spPr bwMode="auto">
            <a:xfrm>
              <a:off x="5257800" y="5180037"/>
              <a:ext cx="609600" cy="300038"/>
            </a:xfrm>
            <a:prstGeom prst="rect">
              <a:avLst/>
            </a:prstGeom>
            <a:solidFill>
              <a:schemeClr val="hlink"/>
            </a:solidFill>
            <a:ln w="12700">
              <a:solidFill>
                <a:schemeClr val="tx1"/>
              </a:solidFill>
              <a:miter lim="800000"/>
              <a:headEnd/>
              <a:tailEnd/>
            </a:ln>
            <a:effectLst/>
          </p:spPr>
          <p:txBody>
            <a:bodyPr wrap="none" lIns="0" anchor="ctr"/>
            <a:lstStyle/>
            <a:p>
              <a:endParaRPr lang="zh-CN" altLang="en-US"/>
            </a:p>
          </p:txBody>
        </p:sp>
        <p:sp>
          <p:nvSpPr>
            <p:cNvPr id="41" name="Rectangle 45"/>
            <p:cNvSpPr>
              <a:spLocks noChangeArrowheads="1"/>
            </p:cNvSpPr>
            <p:nvPr/>
          </p:nvSpPr>
          <p:spPr bwMode="auto">
            <a:xfrm>
              <a:off x="6781800" y="3617937"/>
              <a:ext cx="609600" cy="301625"/>
            </a:xfrm>
            <a:prstGeom prst="rect">
              <a:avLst/>
            </a:prstGeom>
            <a:solidFill>
              <a:schemeClr val="hlink"/>
            </a:solidFill>
            <a:ln w="12700">
              <a:solidFill>
                <a:schemeClr val="tx1"/>
              </a:solidFill>
              <a:miter lim="800000"/>
              <a:headEnd/>
              <a:tailEnd/>
            </a:ln>
            <a:effectLst/>
          </p:spPr>
          <p:txBody>
            <a:bodyPr wrap="none" lIns="0" anchor="ctr"/>
            <a:lstStyle/>
            <a:p>
              <a:endParaRPr lang="zh-CN" altLang="en-US"/>
            </a:p>
          </p:txBody>
        </p:sp>
        <p:sp>
          <p:nvSpPr>
            <p:cNvPr id="42" name="Rectangle 46"/>
            <p:cNvSpPr>
              <a:spLocks noChangeArrowheads="1"/>
            </p:cNvSpPr>
            <p:nvPr/>
          </p:nvSpPr>
          <p:spPr bwMode="auto">
            <a:xfrm>
              <a:off x="6096000" y="4373587"/>
              <a:ext cx="304800" cy="300038"/>
            </a:xfrm>
            <a:prstGeom prst="rect">
              <a:avLst/>
            </a:prstGeom>
            <a:solidFill>
              <a:schemeClr val="hlink"/>
            </a:solidFill>
            <a:ln w="12700">
              <a:solidFill>
                <a:schemeClr val="tx1"/>
              </a:solidFill>
              <a:miter lim="800000"/>
              <a:headEnd/>
              <a:tailEnd/>
            </a:ln>
            <a:effectLst/>
          </p:spPr>
          <p:txBody>
            <a:bodyPr wrap="none" lIns="0" anchor="ctr"/>
            <a:lstStyle/>
            <a:p>
              <a:endParaRPr lang="zh-CN" altLang="en-US"/>
            </a:p>
          </p:txBody>
        </p:sp>
        <p:cxnSp>
          <p:nvCxnSpPr>
            <p:cNvPr id="43" name="AutoShape 47"/>
            <p:cNvCxnSpPr>
              <a:cxnSpLocks noChangeShapeType="1"/>
              <a:stCxn id="40" idx="0"/>
              <a:endCxn id="42" idx="2"/>
            </p:cNvCxnSpPr>
            <p:nvPr/>
          </p:nvCxnSpPr>
          <p:spPr bwMode="auto">
            <a:xfrm rot="16200000">
              <a:off x="5651500" y="4584725"/>
              <a:ext cx="506413" cy="685800"/>
            </a:xfrm>
            <a:prstGeom prst="bentConnector3">
              <a:avLst>
                <a:gd name="adj1" fmla="val 49843"/>
              </a:avLst>
            </a:prstGeom>
            <a:noFill/>
            <a:ln w="19050">
              <a:solidFill>
                <a:schemeClr val="tx1"/>
              </a:solidFill>
              <a:miter lim="800000"/>
              <a:headEnd/>
              <a:tailEnd type="arrow" w="med" len="med"/>
            </a:ln>
            <a:effectLst/>
          </p:spPr>
        </p:cxnSp>
        <p:cxnSp>
          <p:nvCxnSpPr>
            <p:cNvPr id="44" name="AutoShape 48"/>
            <p:cNvCxnSpPr>
              <a:cxnSpLocks noChangeShapeType="1"/>
              <a:stCxn id="42" idx="0"/>
              <a:endCxn id="41" idx="2"/>
            </p:cNvCxnSpPr>
            <p:nvPr/>
          </p:nvCxnSpPr>
          <p:spPr bwMode="auto">
            <a:xfrm rot="16200000">
              <a:off x="6440487" y="3727475"/>
              <a:ext cx="454025" cy="838200"/>
            </a:xfrm>
            <a:prstGeom prst="bentConnector3">
              <a:avLst>
                <a:gd name="adj1" fmla="val 50000"/>
              </a:avLst>
            </a:prstGeom>
            <a:noFill/>
            <a:ln w="19050">
              <a:solidFill>
                <a:schemeClr val="tx1"/>
              </a:solidFill>
              <a:miter lim="800000"/>
              <a:headEnd/>
              <a:tailEnd type="arrow" w="med" len="med"/>
            </a:ln>
            <a:effectLst/>
          </p:spPr>
        </p:cxnSp>
        <p:grpSp>
          <p:nvGrpSpPr>
            <p:cNvPr id="38" name="Group 50"/>
            <p:cNvGrpSpPr>
              <a:grpSpLocks/>
            </p:cNvGrpSpPr>
            <p:nvPr/>
          </p:nvGrpSpPr>
          <p:grpSpPr bwMode="auto">
            <a:xfrm>
              <a:off x="2664769" y="1783930"/>
              <a:ext cx="1989138" cy="338138"/>
              <a:chOff x="1536" y="631"/>
              <a:chExt cx="1253" cy="213"/>
            </a:xfrm>
          </p:grpSpPr>
          <p:sp>
            <p:nvSpPr>
              <p:cNvPr id="823" name="Rectangle 51"/>
              <p:cNvSpPr>
                <a:spLocks noChangeArrowheads="1"/>
              </p:cNvSpPr>
              <p:nvPr/>
            </p:nvSpPr>
            <p:spPr bwMode="auto">
              <a:xfrm>
                <a:off x="1536" y="658"/>
                <a:ext cx="288" cy="144"/>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824" name="Text Box 52"/>
              <p:cNvSpPr txBox="1">
                <a:spLocks noChangeArrowheads="1"/>
              </p:cNvSpPr>
              <p:nvPr/>
            </p:nvSpPr>
            <p:spPr bwMode="auto">
              <a:xfrm>
                <a:off x="1872" y="631"/>
                <a:ext cx="917" cy="213"/>
              </a:xfrm>
              <a:prstGeom prst="rect">
                <a:avLst/>
              </a:prstGeom>
              <a:noFill/>
              <a:ln w="12700">
                <a:noFill/>
                <a:miter lim="800000"/>
                <a:headEnd/>
                <a:tailEnd/>
              </a:ln>
              <a:effectLst/>
            </p:spPr>
            <p:txBody>
              <a:bodyPr wrap="square">
                <a:spAutoFit/>
              </a:bodyPr>
              <a:lstStyle/>
              <a:p>
                <a:pPr algn="l" eaLnBrk="0" hangingPunct="0">
                  <a:spcBef>
                    <a:spcPct val="50000"/>
                  </a:spcBef>
                </a:pPr>
                <a:r>
                  <a:rPr lang="zh-CN" altLang="en-US" sz="1600" b="0" dirty="0">
                    <a:effectLst/>
                    <a:latin typeface="Arial" pitchFamily="34" charset="0"/>
                    <a:cs typeface="Times New Roman" pitchFamily="18" charset="0"/>
                  </a:rPr>
                  <a:t>初次计划阶段</a:t>
                </a:r>
                <a:endParaRPr lang="zh-CN" altLang="en-US" sz="1600" dirty="0">
                  <a:effectLst/>
                  <a:latin typeface="Arial" pitchFamily="34" charset="0"/>
                  <a:cs typeface="Times New Roman" pitchFamily="18" charset="0"/>
                </a:endParaRPr>
              </a:p>
            </p:txBody>
          </p:sp>
        </p:grpSp>
        <p:sp>
          <p:nvSpPr>
            <p:cNvPr id="46" name="Rectangle 55"/>
            <p:cNvSpPr>
              <a:spLocks noChangeArrowheads="1"/>
            </p:cNvSpPr>
            <p:nvPr/>
          </p:nvSpPr>
          <p:spPr bwMode="auto">
            <a:xfrm>
              <a:off x="5638801" y="3378224"/>
              <a:ext cx="609600" cy="300038"/>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47" name="Rectangle 56"/>
            <p:cNvSpPr>
              <a:spLocks noChangeArrowheads="1"/>
            </p:cNvSpPr>
            <p:nvPr/>
          </p:nvSpPr>
          <p:spPr bwMode="auto">
            <a:xfrm>
              <a:off x="4876801" y="4144987"/>
              <a:ext cx="304800" cy="300038"/>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48" name="Rectangle 57"/>
            <p:cNvSpPr>
              <a:spLocks noChangeArrowheads="1"/>
            </p:cNvSpPr>
            <p:nvPr/>
          </p:nvSpPr>
          <p:spPr bwMode="auto">
            <a:xfrm>
              <a:off x="4267201" y="4940324"/>
              <a:ext cx="609600" cy="300038"/>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cxnSp>
          <p:nvCxnSpPr>
            <p:cNvPr id="49" name="AutoShape 58"/>
            <p:cNvCxnSpPr>
              <a:cxnSpLocks noChangeShapeType="1"/>
              <a:stCxn id="46" idx="2"/>
              <a:endCxn id="47" idx="0"/>
            </p:cNvCxnSpPr>
            <p:nvPr/>
          </p:nvCxnSpPr>
          <p:spPr bwMode="auto">
            <a:xfrm rot="5400000">
              <a:off x="5253038" y="3454424"/>
              <a:ext cx="466725" cy="914400"/>
            </a:xfrm>
            <a:prstGeom prst="bentConnector3">
              <a:avLst>
                <a:gd name="adj1" fmla="val 50000"/>
              </a:avLst>
            </a:prstGeom>
            <a:noFill/>
            <a:ln w="12700">
              <a:solidFill>
                <a:schemeClr val="tx1"/>
              </a:solidFill>
              <a:miter lim="800000"/>
              <a:headEnd/>
              <a:tailEnd type="arrow" w="med" len="med"/>
            </a:ln>
            <a:effectLst/>
          </p:spPr>
        </p:cxnSp>
        <p:cxnSp>
          <p:nvCxnSpPr>
            <p:cNvPr id="50" name="AutoShape 59"/>
            <p:cNvCxnSpPr>
              <a:cxnSpLocks noChangeShapeType="1"/>
              <a:stCxn id="47" idx="2"/>
              <a:endCxn id="48" idx="0"/>
            </p:cNvCxnSpPr>
            <p:nvPr/>
          </p:nvCxnSpPr>
          <p:spPr bwMode="auto">
            <a:xfrm rot="5400000">
              <a:off x="4552951" y="4464074"/>
              <a:ext cx="495300" cy="457200"/>
            </a:xfrm>
            <a:prstGeom prst="bentConnector3">
              <a:avLst>
                <a:gd name="adj1" fmla="val 50000"/>
              </a:avLst>
            </a:prstGeom>
            <a:noFill/>
            <a:ln w="12700">
              <a:solidFill>
                <a:schemeClr val="tx1"/>
              </a:solidFill>
              <a:miter lim="800000"/>
              <a:headEnd/>
              <a:tailEnd type="arrow" w="med" len="med"/>
            </a:ln>
            <a:effectLst/>
          </p:spPr>
        </p:cxnSp>
        <p:sp>
          <p:nvSpPr>
            <p:cNvPr id="51" name="AutoShape 60"/>
            <p:cNvSpPr>
              <a:spLocks noChangeArrowheads="1"/>
            </p:cNvSpPr>
            <p:nvPr/>
          </p:nvSpPr>
          <p:spPr bwMode="auto">
            <a:xfrm>
              <a:off x="3884613" y="4205312"/>
              <a:ext cx="638175" cy="890588"/>
            </a:xfrm>
            <a:prstGeom prst="lightningBolt">
              <a:avLst/>
            </a:prstGeom>
            <a:solidFill>
              <a:srgbClr val="FFFF00"/>
            </a:solidFill>
            <a:ln w="28575">
              <a:noFill/>
              <a:miter lim="800000"/>
              <a:headEnd/>
              <a:tailEnd/>
            </a:ln>
            <a:effectLst>
              <a:outerShdw dist="35921" dir="2700000" algn="ctr" rotWithShape="0">
                <a:schemeClr val="bg2"/>
              </a:outerShdw>
            </a:effectLst>
          </p:spPr>
          <p:txBody>
            <a:bodyPr wrap="none" anchor="ctr"/>
            <a:lstStyle/>
            <a:p>
              <a:endParaRPr lang="zh-CN" altLang="en-US"/>
            </a:p>
          </p:txBody>
        </p:sp>
        <p:sp>
          <p:nvSpPr>
            <p:cNvPr id="52" name="Rectangle 62"/>
            <p:cNvSpPr>
              <a:spLocks noChangeArrowheads="1"/>
            </p:cNvSpPr>
            <p:nvPr/>
          </p:nvSpPr>
          <p:spPr bwMode="auto">
            <a:xfrm>
              <a:off x="6172200" y="2925787"/>
              <a:ext cx="609600" cy="300037"/>
            </a:xfrm>
            <a:prstGeom prst="rect">
              <a:avLst/>
            </a:prstGeom>
            <a:solidFill>
              <a:srgbClr val="AA3420"/>
            </a:solidFill>
            <a:ln w="12700">
              <a:solidFill>
                <a:schemeClr val="tx1"/>
              </a:solidFill>
              <a:miter lim="800000"/>
              <a:headEnd/>
              <a:tailEnd/>
            </a:ln>
            <a:effectLst/>
          </p:spPr>
          <p:txBody>
            <a:bodyPr wrap="none" anchor="ctr"/>
            <a:lstStyle/>
            <a:p>
              <a:endParaRPr lang="zh-CN" altLang="en-US"/>
            </a:p>
          </p:txBody>
        </p:sp>
        <p:sp>
          <p:nvSpPr>
            <p:cNvPr id="53" name="Rectangle 63"/>
            <p:cNvSpPr>
              <a:spLocks noChangeArrowheads="1"/>
            </p:cNvSpPr>
            <p:nvPr/>
          </p:nvSpPr>
          <p:spPr bwMode="auto">
            <a:xfrm>
              <a:off x="5675313" y="2925787"/>
              <a:ext cx="304800" cy="300037"/>
            </a:xfrm>
            <a:prstGeom prst="rect">
              <a:avLst/>
            </a:prstGeom>
            <a:solidFill>
              <a:srgbClr val="AA3420"/>
            </a:solidFill>
            <a:ln w="12700">
              <a:solidFill>
                <a:schemeClr val="tx1"/>
              </a:solidFill>
              <a:miter lim="800000"/>
              <a:headEnd/>
              <a:tailEnd/>
            </a:ln>
            <a:effectLst/>
          </p:spPr>
          <p:txBody>
            <a:bodyPr wrap="none" anchor="ctr"/>
            <a:lstStyle/>
            <a:p>
              <a:endParaRPr lang="zh-CN" altLang="en-US"/>
            </a:p>
          </p:txBody>
        </p:sp>
        <p:sp>
          <p:nvSpPr>
            <p:cNvPr id="54" name="Rectangle 64"/>
            <p:cNvSpPr>
              <a:spLocks noChangeArrowheads="1"/>
            </p:cNvSpPr>
            <p:nvPr/>
          </p:nvSpPr>
          <p:spPr bwMode="auto">
            <a:xfrm>
              <a:off x="4876800" y="2925787"/>
              <a:ext cx="609600" cy="300037"/>
            </a:xfrm>
            <a:prstGeom prst="rect">
              <a:avLst/>
            </a:prstGeom>
            <a:solidFill>
              <a:srgbClr val="AA3420"/>
            </a:solidFill>
            <a:ln w="12700">
              <a:solidFill>
                <a:schemeClr val="tx1"/>
              </a:solidFill>
              <a:miter lim="800000"/>
              <a:headEnd/>
              <a:tailEnd/>
            </a:ln>
            <a:effectLst/>
          </p:spPr>
          <p:txBody>
            <a:bodyPr wrap="none" anchor="ctr"/>
            <a:lstStyle/>
            <a:p>
              <a:endParaRPr lang="zh-CN" altLang="en-US"/>
            </a:p>
          </p:txBody>
        </p:sp>
        <p:cxnSp>
          <p:nvCxnSpPr>
            <p:cNvPr id="55" name="AutoShape 65"/>
            <p:cNvCxnSpPr>
              <a:cxnSpLocks noChangeShapeType="1"/>
              <a:stCxn id="54" idx="3"/>
              <a:endCxn id="53" idx="1"/>
            </p:cNvCxnSpPr>
            <p:nvPr/>
          </p:nvCxnSpPr>
          <p:spPr bwMode="auto">
            <a:xfrm>
              <a:off x="5486400" y="3076599"/>
              <a:ext cx="188913" cy="0"/>
            </a:xfrm>
            <a:prstGeom prst="straightConnector1">
              <a:avLst/>
            </a:prstGeom>
            <a:noFill/>
            <a:ln w="19050">
              <a:solidFill>
                <a:schemeClr val="tx1"/>
              </a:solidFill>
              <a:round/>
              <a:headEnd/>
              <a:tailEnd type="arrow" w="med" len="med"/>
            </a:ln>
            <a:effectLst/>
          </p:spPr>
        </p:cxnSp>
        <p:cxnSp>
          <p:nvCxnSpPr>
            <p:cNvPr id="56" name="AutoShape 66"/>
            <p:cNvCxnSpPr>
              <a:cxnSpLocks noChangeShapeType="1"/>
              <a:stCxn id="53" idx="3"/>
              <a:endCxn id="52" idx="1"/>
            </p:cNvCxnSpPr>
            <p:nvPr/>
          </p:nvCxnSpPr>
          <p:spPr bwMode="auto">
            <a:xfrm>
              <a:off x="5980113" y="3076599"/>
              <a:ext cx="192088" cy="0"/>
            </a:xfrm>
            <a:prstGeom prst="straightConnector1">
              <a:avLst/>
            </a:prstGeom>
            <a:noFill/>
            <a:ln w="19050">
              <a:solidFill>
                <a:schemeClr val="tx1"/>
              </a:solidFill>
              <a:round/>
              <a:headEnd/>
              <a:tailEnd type="arrow" w="med" len="med"/>
            </a:ln>
            <a:effectLst/>
          </p:spPr>
        </p:cxnSp>
        <p:sp>
          <p:nvSpPr>
            <p:cNvPr id="57" name="Text Box 69"/>
            <p:cNvSpPr txBox="1">
              <a:spLocks noChangeArrowheads="1"/>
            </p:cNvSpPr>
            <p:nvPr/>
          </p:nvSpPr>
          <p:spPr bwMode="auto">
            <a:xfrm>
              <a:off x="6012160" y="1196752"/>
              <a:ext cx="1379538" cy="427037"/>
            </a:xfrm>
            <a:prstGeom prst="rect">
              <a:avLst/>
            </a:prstGeom>
            <a:noFill/>
            <a:ln w="12700">
              <a:noFill/>
              <a:miter lim="800000"/>
              <a:headEnd/>
              <a:tailEnd/>
            </a:ln>
            <a:effectLst/>
          </p:spPr>
          <p:txBody>
            <a:bodyPr wrap="none">
              <a:spAutoFit/>
            </a:bodyPr>
            <a:lstStyle/>
            <a:p>
              <a:pPr algn="l" eaLnBrk="0" hangingPunct="0"/>
              <a:r>
                <a:rPr lang="zh-CN" altLang="en-US" sz="2200" dirty="0">
                  <a:solidFill>
                    <a:srgbClr val="E21629"/>
                  </a:solidFill>
                  <a:effectLst/>
                  <a:latin typeface="Arial" pitchFamily="34" charset="0"/>
                  <a:cs typeface="Times New Roman" pitchFamily="18" charset="0"/>
                </a:rPr>
                <a:t>订单</a:t>
              </a:r>
              <a:r>
                <a:rPr lang="en-US" altLang="zh-CN" sz="2200" dirty="0">
                  <a:solidFill>
                    <a:srgbClr val="E21629"/>
                  </a:solidFill>
                  <a:effectLst/>
                  <a:latin typeface="Arial" pitchFamily="34" charset="0"/>
                  <a:cs typeface="Times New Roman" pitchFamily="18" charset="0"/>
                </a:rPr>
                <a:t>/</a:t>
              </a:r>
              <a:r>
                <a:rPr lang="zh-CN" altLang="en-US" sz="2200" dirty="0">
                  <a:solidFill>
                    <a:srgbClr val="E21629"/>
                  </a:solidFill>
                  <a:effectLst/>
                  <a:latin typeface="Arial" pitchFamily="34" charset="0"/>
                  <a:cs typeface="Times New Roman" pitchFamily="18" charset="0"/>
                </a:rPr>
                <a:t>需求</a:t>
              </a:r>
              <a:endParaRPr lang="zh-CN" altLang="en-US" sz="2400" dirty="0">
                <a:effectLst/>
                <a:latin typeface="Arial" pitchFamily="34" charset="0"/>
                <a:cs typeface="Times New Roman" pitchFamily="18" charset="0"/>
              </a:endParaRPr>
            </a:p>
          </p:txBody>
        </p:sp>
        <p:sp>
          <p:nvSpPr>
            <p:cNvPr id="58" name="Line 70"/>
            <p:cNvSpPr>
              <a:spLocks noChangeShapeType="1"/>
            </p:cNvSpPr>
            <p:nvPr/>
          </p:nvSpPr>
          <p:spPr bwMode="auto">
            <a:xfrm>
              <a:off x="6834188" y="2082824"/>
              <a:ext cx="0" cy="1387475"/>
            </a:xfrm>
            <a:prstGeom prst="line">
              <a:avLst/>
            </a:prstGeom>
            <a:noFill/>
            <a:ln w="38100">
              <a:solidFill>
                <a:srgbClr val="AA3420"/>
              </a:solidFill>
              <a:prstDash val="sysDot"/>
              <a:round/>
              <a:headEnd/>
              <a:tailEnd type="arrow" w="med" len="med"/>
            </a:ln>
            <a:effectLst/>
          </p:spPr>
          <p:txBody>
            <a:bodyPr wrap="none" anchor="ctr"/>
            <a:lstStyle/>
            <a:p>
              <a:endParaRPr lang="zh-CN" altLang="en-US"/>
            </a:p>
          </p:txBody>
        </p:sp>
        <p:sp>
          <p:nvSpPr>
            <p:cNvPr id="59" name="Text Box 71"/>
            <p:cNvSpPr txBox="1">
              <a:spLocks noChangeArrowheads="1"/>
            </p:cNvSpPr>
            <p:nvPr/>
          </p:nvSpPr>
          <p:spPr bwMode="auto">
            <a:xfrm>
              <a:off x="5372100" y="2032024"/>
              <a:ext cx="1574800" cy="336550"/>
            </a:xfrm>
            <a:prstGeom prst="rect">
              <a:avLst/>
            </a:prstGeom>
            <a:noFill/>
            <a:ln w="12700">
              <a:noFill/>
              <a:miter lim="800000"/>
              <a:headEnd/>
              <a:tailEnd/>
            </a:ln>
            <a:effectLst/>
          </p:spPr>
          <p:txBody>
            <a:bodyPr wrap="none">
              <a:spAutoFit/>
            </a:bodyPr>
            <a:lstStyle/>
            <a:p>
              <a:pPr algn="l" eaLnBrk="0" hangingPunct="0"/>
              <a:r>
                <a:rPr lang="zh-CN" altLang="en-US" sz="1600" b="0">
                  <a:effectLst/>
                  <a:latin typeface="Arial" pitchFamily="34" charset="0"/>
                  <a:cs typeface="Times New Roman" pitchFamily="18" charset="0"/>
                </a:rPr>
                <a:t>需求日期 </a:t>
              </a:r>
              <a:r>
                <a:rPr lang="en-US" altLang="zh-CN" sz="1600" b="0">
                  <a:effectLst/>
                  <a:latin typeface="Arial" pitchFamily="34" charset="0"/>
                  <a:cs typeface="Times New Roman" pitchFamily="18" charset="0"/>
                </a:rPr>
                <a:t>/ </a:t>
              </a:r>
              <a:r>
                <a:rPr lang="zh-CN" altLang="en-US" sz="1600" b="0">
                  <a:effectLst/>
                  <a:latin typeface="Arial" pitchFamily="34" charset="0"/>
                  <a:cs typeface="Times New Roman" pitchFamily="18" charset="0"/>
                </a:rPr>
                <a:t>数量</a:t>
              </a:r>
              <a:endParaRPr lang="zh-CN" altLang="en-US" sz="1800" b="0">
                <a:effectLst/>
                <a:latin typeface="Arial" pitchFamily="34" charset="0"/>
                <a:cs typeface="Times New Roman" pitchFamily="18" charset="0"/>
              </a:endParaRPr>
            </a:p>
          </p:txBody>
        </p:sp>
        <p:grpSp>
          <p:nvGrpSpPr>
            <p:cNvPr id="45" name="组合 835"/>
            <p:cNvGrpSpPr/>
            <p:nvPr/>
          </p:nvGrpSpPr>
          <p:grpSpPr>
            <a:xfrm>
              <a:off x="1898650" y="4027512"/>
              <a:ext cx="879475" cy="681037"/>
              <a:chOff x="1898650" y="4027512"/>
              <a:chExt cx="879475" cy="681037"/>
            </a:xfrm>
          </p:grpSpPr>
          <p:grpSp>
            <p:nvGrpSpPr>
              <p:cNvPr id="60" name="Group 73"/>
              <p:cNvGrpSpPr>
                <a:grpSpLocks/>
              </p:cNvGrpSpPr>
              <p:nvPr/>
            </p:nvGrpSpPr>
            <p:grpSpPr bwMode="auto">
              <a:xfrm>
                <a:off x="2321365" y="4187589"/>
                <a:ext cx="40664" cy="22733"/>
                <a:chOff x="2750" y="1428"/>
                <a:chExt cx="206" cy="112"/>
              </a:xfrm>
            </p:grpSpPr>
            <p:sp>
              <p:nvSpPr>
                <p:cNvPr id="821" name="Freeform 74"/>
                <p:cNvSpPr>
                  <a:spLocks/>
                </p:cNvSpPr>
                <p:nvPr/>
              </p:nvSpPr>
              <p:spPr bwMode="auto">
                <a:xfrm>
                  <a:off x="2750" y="1428"/>
                  <a:ext cx="206" cy="112"/>
                </a:xfrm>
                <a:custGeom>
                  <a:avLst/>
                  <a:gdLst/>
                  <a:ahLst/>
                  <a:cxnLst>
                    <a:cxn ang="0">
                      <a:pos x="0" y="0"/>
                    </a:cxn>
                    <a:cxn ang="0">
                      <a:pos x="206" y="0"/>
                    </a:cxn>
                    <a:cxn ang="0">
                      <a:pos x="206" y="92"/>
                    </a:cxn>
                    <a:cxn ang="0">
                      <a:pos x="142" y="104"/>
                    </a:cxn>
                    <a:cxn ang="0">
                      <a:pos x="98" y="112"/>
                    </a:cxn>
                    <a:cxn ang="0">
                      <a:pos x="58" y="108"/>
                    </a:cxn>
                    <a:cxn ang="0">
                      <a:pos x="40" y="104"/>
                    </a:cxn>
                    <a:cxn ang="0">
                      <a:pos x="4" y="88"/>
                    </a:cxn>
                    <a:cxn ang="0">
                      <a:pos x="0" y="0"/>
                    </a:cxn>
                  </a:cxnLst>
                  <a:rect l="0" t="0" r="r" b="b"/>
                  <a:pathLst>
                    <a:path w="206" h="112">
                      <a:moveTo>
                        <a:pt x="0" y="0"/>
                      </a:moveTo>
                      <a:lnTo>
                        <a:pt x="206" y="0"/>
                      </a:lnTo>
                      <a:lnTo>
                        <a:pt x="206" y="92"/>
                      </a:lnTo>
                      <a:lnTo>
                        <a:pt x="142" y="104"/>
                      </a:lnTo>
                      <a:lnTo>
                        <a:pt x="98" y="112"/>
                      </a:lnTo>
                      <a:lnTo>
                        <a:pt x="58" y="108"/>
                      </a:lnTo>
                      <a:lnTo>
                        <a:pt x="40" y="104"/>
                      </a:lnTo>
                      <a:lnTo>
                        <a:pt x="4" y="88"/>
                      </a:lnTo>
                      <a:lnTo>
                        <a:pt x="0" y="0"/>
                      </a:lnTo>
                      <a:close/>
                    </a:path>
                  </a:pathLst>
                </a:custGeom>
                <a:solidFill>
                  <a:srgbClr val="FFFF66"/>
                </a:solidFill>
                <a:ln w="9525">
                  <a:noFill/>
                  <a:round/>
                  <a:headEnd/>
                  <a:tailEnd/>
                </a:ln>
              </p:spPr>
              <p:txBody>
                <a:bodyPr/>
                <a:lstStyle/>
                <a:p>
                  <a:endParaRPr lang="zh-CN" altLang="en-US"/>
                </a:p>
              </p:txBody>
            </p:sp>
            <p:sp>
              <p:nvSpPr>
                <p:cNvPr id="822" name="Freeform 75"/>
                <p:cNvSpPr>
                  <a:spLocks/>
                </p:cNvSpPr>
                <p:nvPr/>
              </p:nvSpPr>
              <p:spPr bwMode="auto">
                <a:xfrm>
                  <a:off x="2750" y="1428"/>
                  <a:ext cx="206" cy="112"/>
                </a:xfrm>
                <a:custGeom>
                  <a:avLst/>
                  <a:gdLst/>
                  <a:ahLst/>
                  <a:cxnLst>
                    <a:cxn ang="0">
                      <a:pos x="0" y="0"/>
                    </a:cxn>
                    <a:cxn ang="0">
                      <a:pos x="206" y="0"/>
                    </a:cxn>
                    <a:cxn ang="0">
                      <a:pos x="206" y="92"/>
                    </a:cxn>
                    <a:cxn ang="0">
                      <a:pos x="142" y="104"/>
                    </a:cxn>
                    <a:cxn ang="0">
                      <a:pos x="98" y="112"/>
                    </a:cxn>
                    <a:cxn ang="0">
                      <a:pos x="58" y="108"/>
                    </a:cxn>
                    <a:cxn ang="0">
                      <a:pos x="40" y="104"/>
                    </a:cxn>
                    <a:cxn ang="0">
                      <a:pos x="4" y="88"/>
                    </a:cxn>
                    <a:cxn ang="0">
                      <a:pos x="0" y="0"/>
                    </a:cxn>
                  </a:cxnLst>
                  <a:rect l="0" t="0" r="r" b="b"/>
                  <a:pathLst>
                    <a:path w="206" h="112">
                      <a:moveTo>
                        <a:pt x="0" y="0"/>
                      </a:moveTo>
                      <a:lnTo>
                        <a:pt x="206" y="0"/>
                      </a:lnTo>
                      <a:lnTo>
                        <a:pt x="206" y="92"/>
                      </a:lnTo>
                      <a:lnTo>
                        <a:pt x="142" y="104"/>
                      </a:lnTo>
                      <a:lnTo>
                        <a:pt x="98" y="112"/>
                      </a:lnTo>
                      <a:lnTo>
                        <a:pt x="58" y="108"/>
                      </a:lnTo>
                      <a:lnTo>
                        <a:pt x="40" y="104"/>
                      </a:lnTo>
                      <a:lnTo>
                        <a:pt x="4" y="88"/>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61" name="Group 76"/>
              <p:cNvGrpSpPr>
                <a:grpSpLocks/>
              </p:cNvGrpSpPr>
              <p:nvPr/>
            </p:nvGrpSpPr>
            <p:grpSpPr bwMode="auto">
              <a:xfrm>
                <a:off x="2319474" y="4186642"/>
                <a:ext cx="15131" cy="22733"/>
                <a:chOff x="2742" y="1424"/>
                <a:chExt cx="76" cy="112"/>
              </a:xfrm>
            </p:grpSpPr>
            <p:sp>
              <p:nvSpPr>
                <p:cNvPr id="819" name="Freeform 77"/>
                <p:cNvSpPr>
                  <a:spLocks/>
                </p:cNvSpPr>
                <p:nvPr/>
              </p:nvSpPr>
              <p:spPr bwMode="auto">
                <a:xfrm>
                  <a:off x="2742" y="1424"/>
                  <a:ext cx="76" cy="112"/>
                </a:xfrm>
                <a:custGeom>
                  <a:avLst/>
                  <a:gdLst/>
                  <a:ahLst/>
                  <a:cxnLst>
                    <a:cxn ang="0">
                      <a:pos x="76" y="0"/>
                    </a:cxn>
                    <a:cxn ang="0">
                      <a:pos x="0" y="0"/>
                    </a:cxn>
                    <a:cxn ang="0">
                      <a:pos x="4" y="88"/>
                    </a:cxn>
                    <a:cxn ang="0">
                      <a:pos x="32" y="104"/>
                    </a:cxn>
                    <a:cxn ang="0">
                      <a:pos x="66" y="112"/>
                    </a:cxn>
                    <a:cxn ang="0">
                      <a:pos x="76" y="112"/>
                    </a:cxn>
                    <a:cxn ang="0">
                      <a:pos x="76" y="0"/>
                    </a:cxn>
                  </a:cxnLst>
                  <a:rect l="0" t="0" r="r" b="b"/>
                  <a:pathLst>
                    <a:path w="76" h="112">
                      <a:moveTo>
                        <a:pt x="76" y="0"/>
                      </a:moveTo>
                      <a:lnTo>
                        <a:pt x="0" y="0"/>
                      </a:lnTo>
                      <a:lnTo>
                        <a:pt x="4" y="88"/>
                      </a:lnTo>
                      <a:lnTo>
                        <a:pt x="32" y="104"/>
                      </a:lnTo>
                      <a:lnTo>
                        <a:pt x="66" y="112"/>
                      </a:lnTo>
                      <a:lnTo>
                        <a:pt x="76" y="112"/>
                      </a:lnTo>
                      <a:lnTo>
                        <a:pt x="76" y="0"/>
                      </a:lnTo>
                      <a:close/>
                    </a:path>
                  </a:pathLst>
                </a:custGeom>
                <a:solidFill>
                  <a:srgbClr val="FFFF66"/>
                </a:solidFill>
                <a:ln w="9525">
                  <a:noFill/>
                  <a:round/>
                  <a:headEnd/>
                  <a:tailEnd/>
                </a:ln>
              </p:spPr>
              <p:txBody>
                <a:bodyPr/>
                <a:lstStyle/>
                <a:p>
                  <a:endParaRPr lang="zh-CN" altLang="en-US"/>
                </a:p>
              </p:txBody>
            </p:sp>
            <p:sp>
              <p:nvSpPr>
                <p:cNvPr id="820" name="Freeform 78"/>
                <p:cNvSpPr>
                  <a:spLocks/>
                </p:cNvSpPr>
                <p:nvPr/>
              </p:nvSpPr>
              <p:spPr bwMode="auto">
                <a:xfrm>
                  <a:off x="2742" y="1424"/>
                  <a:ext cx="76" cy="112"/>
                </a:xfrm>
                <a:custGeom>
                  <a:avLst/>
                  <a:gdLst/>
                  <a:ahLst/>
                  <a:cxnLst>
                    <a:cxn ang="0">
                      <a:pos x="76" y="0"/>
                    </a:cxn>
                    <a:cxn ang="0">
                      <a:pos x="0" y="0"/>
                    </a:cxn>
                    <a:cxn ang="0">
                      <a:pos x="4" y="88"/>
                    </a:cxn>
                    <a:cxn ang="0">
                      <a:pos x="32" y="104"/>
                    </a:cxn>
                    <a:cxn ang="0">
                      <a:pos x="66" y="112"/>
                    </a:cxn>
                    <a:cxn ang="0">
                      <a:pos x="76" y="112"/>
                    </a:cxn>
                    <a:cxn ang="0">
                      <a:pos x="76" y="0"/>
                    </a:cxn>
                  </a:cxnLst>
                  <a:rect l="0" t="0" r="r" b="b"/>
                  <a:pathLst>
                    <a:path w="76" h="112">
                      <a:moveTo>
                        <a:pt x="76" y="0"/>
                      </a:moveTo>
                      <a:lnTo>
                        <a:pt x="0" y="0"/>
                      </a:lnTo>
                      <a:lnTo>
                        <a:pt x="4" y="88"/>
                      </a:lnTo>
                      <a:lnTo>
                        <a:pt x="32" y="104"/>
                      </a:lnTo>
                      <a:lnTo>
                        <a:pt x="66" y="112"/>
                      </a:lnTo>
                      <a:lnTo>
                        <a:pt x="76" y="112"/>
                      </a:lnTo>
                      <a:lnTo>
                        <a:pt x="76"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62" name="Group 79"/>
              <p:cNvGrpSpPr>
                <a:grpSpLocks/>
              </p:cNvGrpSpPr>
              <p:nvPr/>
            </p:nvGrpSpPr>
            <p:grpSpPr bwMode="auto">
              <a:xfrm>
                <a:off x="2253277" y="4202744"/>
                <a:ext cx="34044" cy="9472"/>
                <a:chOff x="2405" y="1502"/>
                <a:chExt cx="174" cy="50"/>
              </a:xfrm>
            </p:grpSpPr>
            <p:sp>
              <p:nvSpPr>
                <p:cNvPr id="817" name="Freeform 80"/>
                <p:cNvSpPr>
                  <a:spLocks/>
                </p:cNvSpPr>
                <p:nvPr/>
              </p:nvSpPr>
              <p:spPr bwMode="auto">
                <a:xfrm>
                  <a:off x="2405" y="1502"/>
                  <a:ext cx="174" cy="50"/>
                </a:xfrm>
                <a:custGeom>
                  <a:avLst/>
                  <a:gdLst/>
                  <a:ahLst/>
                  <a:cxnLst>
                    <a:cxn ang="0">
                      <a:pos x="174" y="0"/>
                    </a:cxn>
                    <a:cxn ang="0">
                      <a:pos x="170" y="50"/>
                    </a:cxn>
                    <a:cxn ang="0">
                      <a:pos x="0" y="50"/>
                    </a:cxn>
                    <a:cxn ang="0">
                      <a:pos x="28" y="18"/>
                    </a:cxn>
                    <a:cxn ang="0">
                      <a:pos x="174" y="0"/>
                    </a:cxn>
                  </a:cxnLst>
                  <a:rect l="0" t="0" r="r" b="b"/>
                  <a:pathLst>
                    <a:path w="174" h="50">
                      <a:moveTo>
                        <a:pt x="174" y="0"/>
                      </a:moveTo>
                      <a:lnTo>
                        <a:pt x="170" y="50"/>
                      </a:lnTo>
                      <a:lnTo>
                        <a:pt x="0" y="50"/>
                      </a:lnTo>
                      <a:lnTo>
                        <a:pt x="28" y="18"/>
                      </a:lnTo>
                      <a:lnTo>
                        <a:pt x="174" y="0"/>
                      </a:lnTo>
                      <a:close/>
                    </a:path>
                  </a:pathLst>
                </a:custGeom>
                <a:solidFill>
                  <a:srgbClr val="FFFF66"/>
                </a:solidFill>
                <a:ln w="9525">
                  <a:noFill/>
                  <a:round/>
                  <a:headEnd/>
                  <a:tailEnd/>
                </a:ln>
              </p:spPr>
              <p:txBody>
                <a:bodyPr/>
                <a:lstStyle/>
                <a:p>
                  <a:endParaRPr lang="zh-CN" altLang="en-US"/>
                </a:p>
              </p:txBody>
            </p:sp>
            <p:sp>
              <p:nvSpPr>
                <p:cNvPr id="818" name="Freeform 81"/>
                <p:cNvSpPr>
                  <a:spLocks/>
                </p:cNvSpPr>
                <p:nvPr/>
              </p:nvSpPr>
              <p:spPr bwMode="auto">
                <a:xfrm>
                  <a:off x="2405" y="1502"/>
                  <a:ext cx="174" cy="50"/>
                </a:xfrm>
                <a:custGeom>
                  <a:avLst/>
                  <a:gdLst/>
                  <a:ahLst/>
                  <a:cxnLst>
                    <a:cxn ang="0">
                      <a:pos x="174" y="0"/>
                    </a:cxn>
                    <a:cxn ang="0">
                      <a:pos x="170" y="50"/>
                    </a:cxn>
                    <a:cxn ang="0">
                      <a:pos x="0" y="50"/>
                    </a:cxn>
                    <a:cxn ang="0">
                      <a:pos x="28" y="18"/>
                    </a:cxn>
                    <a:cxn ang="0">
                      <a:pos x="174" y="0"/>
                    </a:cxn>
                  </a:cxnLst>
                  <a:rect l="0" t="0" r="r" b="b"/>
                  <a:pathLst>
                    <a:path w="174" h="50">
                      <a:moveTo>
                        <a:pt x="174" y="0"/>
                      </a:moveTo>
                      <a:lnTo>
                        <a:pt x="170" y="50"/>
                      </a:lnTo>
                      <a:lnTo>
                        <a:pt x="0" y="50"/>
                      </a:lnTo>
                      <a:lnTo>
                        <a:pt x="28" y="18"/>
                      </a:lnTo>
                      <a:lnTo>
                        <a:pt x="174"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64" name="Group 82"/>
              <p:cNvGrpSpPr>
                <a:grpSpLocks/>
              </p:cNvGrpSpPr>
              <p:nvPr/>
            </p:nvGrpSpPr>
            <p:grpSpPr bwMode="auto">
              <a:xfrm>
                <a:off x="2165330" y="4097605"/>
                <a:ext cx="110644" cy="21786"/>
                <a:chOff x="1966" y="975"/>
                <a:chExt cx="555" cy="112"/>
              </a:xfrm>
            </p:grpSpPr>
            <p:sp>
              <p:nvSpPr>
                <p:cNvPr id="815" name="Freeform 83"/>
                <p:cNvSpPr>
                  <a:spLocks/>
                </p:cNvSpPr>
                <p:nvPr/>
              </p:nvSpPr>
              <p:spPr bwMode="auto">
                <a:xfrm>
                  <a:off x="1966" y="975"/>
                  <a:ext cx="555" cy="112"/>
                </a:xfrm>
                <a:custGeom>
                  <a:avLst/>
                  <a:gdLst/>
                  <a:ahLst/>
                  <a:cxnLst>
                    <a:cxn ang="0">
                      <a:pos x="0" y="0"/>
                    </a:cxn>
                    <a:cxn ang="0">
                      <a:pos x="453" y="0"/>
                    </a:cxn>
                    <a:cxn ang="0">
                      <a:pos x="555" y="108"/>
                    </a:cxn>
                    <a:cxn ang="0">
                      <a:pos x="0" y="112"/>
                    </a:cxn>
                    <a:cxn ang="0">
                      <a:pos x="0" y="0"/>
                    </a:cxn>
                  </a:cxnLst>
                  <a:rect l="0" t="0" r="r" b="b"/>
                  <a:pathLst>
                    <a:path w="555" h="112">
                      <a:moveTo>
                        <a:pt x="0" y="0"/>
                      </a:moveTo>
                      <a:lnTo>
                        <a:pt x="453" y="0"/>
                      </a:lnTo>
                      <a:lnTo>
                        <a:pt x="555" y="108"/>
                      </a:lnTo>
                      <a:lnTo>
                        <a:pt x="0" y="112"/>
                      </a:lnTo>
                      <a:lnTo>
                        <a:pt x="0" y="0"/>
                      </a:lnTo>
                      <a:close/>
                    </a:path>
                  </a:pathLst>
                </a:custGeom>
                <a:solidFill>
                  <a:srgbClr val="FFFF66"/>
                </a:solidFill>
                <a:ln w="9525">
                  <a:noFill/>
                  <a:round/>
                  <a:headEnd/>
                  <a:tailEnd/>
                </a:ln>
              </p:spPr>
              <p:txBody>
                <a:bodyPr/>
                <a:lstStyle/>
                <a:p>
                  <a:endParaRPr lang="zh-CN" altLang="en-US"/>
                </a:p>
              </p:txBody>
            </p:sp>
            <p:sp>
              <p:nvSpPr>
                <p:cNvPr id="816" name="Freeform 84"/>
                <p:cNvSpPr>
                  <a:spLocks/>
                </p:cNvSpPr>
                <p:nvPr/>
              </p:nvSpPr>
              <p:spPr bwMode="auto">
                <a:xfrm>
                  <a:off x="1966" y="975"/>
                  <a:ext cx="555" cy="112"/>
                </a:xfrm>
                <a:custGeom>
                  <a:avLst/>
                  <a:gdLst/>
                  <a:ahLst/>
                  <a:cxnLst>
                    <a:cxn ang="0">
                      <a:pos x="0" y="0"/>
                    </a:cxn>
                    <a:cxn ang="0">
                      <a:pos x="453" y="0"/>
                    </a:cxn>
                    <a:cxn ang="0">
                      <a:pos x="555" y="108"/>
                    </a:cxn>
                    <a:cxn ang="0">
                      <a:pos x="0" y="112"/>
                    </a:cxn>
                    <a:cxn ang="0">
                      <a:pos x="0" y="0"/>
                    </a:cxn>
                  </a:cxnLst>
                  <a:rect l="0" t="0" r="r" b="b"/>
                  <a:pathLst>
                    <a:path w="555" h="112">
                      <a:moveTo>
                        <a:pt x="0" y="0"/>
                      </a:moveTo>
                      <a:lnTo>
                        <a:pt x="453" y="0"/>
                      </a:lnTo>
                      <a:lnTo>
                        <a:pt x="555" y="108"/>
                      </a:lnTo>
                      <a:lnTo>
                        <a:pt x="0" y="112"/>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65" name="Group 85"/>
              <p:cNvGrpSpPr>
                <a:grpSpLocks/>
              </p:cNvGrpSpPr>
              <p:nvPr/>
            </p:nvGrpSpPr>
            <p:grpSpPr bwMode="auto">
              <a:xfrm>
                <a:off x="2002674" y="4072030"/>
                <a:ext cx="329094" cy="146816"/>
                <a:chOff x="1148" y="850"/>
                <a:chExt cx="1656" cy="736"/>
              </a:xfrm>
            </p:grpSpPr>
            <p:sp>
              <p:nvSpPr>
                <p:cNvPr id="813" name="Freeform 86"/>
                <p:cNvSpPr>
                  <a:spLocks/>
                </p:cNvSpPr>
                <p:nvPr/>
              </p:nvSpPr>
              <p:spPr bwMode="auto">
                <a:xfrm>
                  <a:off x="1148" y="850"/>
                  <a:ext cx="1656" cy="736"/>
                </a:xfrm>
                <a:custGeom>
                  <a:avLst/>
                  <a:gdLst/>
                  <a:ahLst/>
                  <a:cxnLst>
                    <a:cxn ang="0">
                      <a:pos x="1652" y="0"/>
                    </a:cxn>
                    <a:cxn ang="0">
                      <a:pos x="1441" y="8"/>
                    </a:cxn>
                    <a:cxn ang="0">
                      <a:pos x="1441" y="249"/>
                    </a:cxn>
                    <a:cxn ang="0">
                      <a:pos x="1369" y="249"/>
                    </a:cxn>
                    <a:cxn ang="0">
                      <a:pos x="1359" y="213"/>
                    </a:cxn>
                    <a:cxn ang="0">
                      <a:pos x="822" y="213"/>
                    </a:cxn>
                    <a:cxn ang="0">
                      <a:pos x="818" y="249"/>
                    </a:cxn>
                    <a:cxn ang="0">
                      <a:pos x="818" y="137"/>
                    </a:cxn>
                    <a:cxn ang="0">
                      <a:pos x="179" y="175"/>
                    </a:cxn>
                    <a:cxn ang="0">
                      <a:pos x="179" y="263"/>
                    </a:cxn>
                    <a:cxn ang="0">
                      <a:pos x="0" y="283"/>
                    </a:cxn>
                    <a:cxn ang="0">
                      <a:pos x="0" y="736"/>
                    </a:cxn>
                    <a:cxn ang="0">
                      <a:pos x="1281" y="736"/>
                    </a:cxn>
                    <a:cxn ang="0">
                      <a:pos x="1281" y="698"/>
                    </a:cxn>
                    <a:cxn ang="0">
                      <a:pos x="1329" y="662"/>
                    </a:cxn>
                    <a:cxn ang="0">
                      <a:pos x="1592" y="636"/>
                    </a:cxn>
                    <a:cxn ang="0">
                      <a:pos x="1598" y="590"/>
                    </a:cxn>
                    <a:cxn ang="0">
                      <a:pos x="1656" y="570"/>
                    </a:cxn>
                    <a:cxn ang="0">
                      <a:pos x="1652" y="0"/>
                    </a:cxn>
                  </a:cxnLst>
                  <a:rect l="0" t="0" r="r" b="b"/>
                  <a:pathLst>
                    <a:path w="1656" h="736">
                      <a:moveTo>
                        <a:pt x="1652" y="0"/>
                      </a:moveTo>
                      <a:lnTo>
                        <a:pt x="1441" y="8"/>
                      </a:lnTo>
                      <a:lnTo>
                        <a:pt x="1441" y="249"/>
                      </a:lnTo>
                      <a:lnTo>
                        <a:pt x="1369" y="249"/>
                      </a:lnTo>
                      <a:lnTo>
                        <a:pt x="1359" y="213"/>
                      </a:lnTo>
                      <a:lnTo>
                        <a:pt x="822" y="213"/>
                      </a:lnTo>
                      <a:lnTo>
                        <a:pt x="818" y="249"/>
                      </a:lnTo>
                      <a:lnTo>
                        <a:pt x="818" y="137"/>
                      </a:lnTo>
                      <a:lnTo>
                        <a:pt x="179" y="175"/>
                      </a:lnTo>
                      <a:lnTo>
                        <a:pt x="179" y="263"/>
                      </a:lnTo>
                      <a:lnTo>
                        <a:pt x="0" y="283"/>
                      </a:lnTo>
                      <a:lnTo>
                        <a:pt x="0" y="736"/>
                      </a:lnTo>
                      <a:lnTo>
                        <a:pt x="1281" y="736"/>
                      </a:lnTo>
                      <a:lnTo>
                        <a:pt x="1281" y="698"/>
                      </a:lnTo>
                      <a:lnTo>
                        <a:pt x="1329" y="662"/>
                      </a:lnTo>
                      <a:lnTo>
                        <a:pt x="1592" y="636"/>
                      </a:lnTo>
                      <a:lnTo>
                        <a:pt x="1598" y="590"/>
                      </a:lnTo>
                      <a:lnTo>
                        <a:pt x="1656" y="570"/>
                      </a:lnTo>
                      <a:lnTo>
                        <a:pt x="1652" y="0"/>
                      </a:lnTo>
                      <a:close/>
                    </a:path>
                  </a:pathLst>
                </a:custGeom>
                <a:solidFill>
                  <a:srgbClr val="FFFF66"/>
                </a:solidFill>
                <a:ln w="9525">
                  <a:noFill/>
                  <a:round/>
                  <a:headEnd/>
                  <a:tailEnd/>
                </a:ln>
              </p:spPr>
              <p:txBody>
                <a:bodyPr/>
                <a:lstStyle/>
                <a:p>
                  <a:endParaRPr lang="zh-CN" altLang="en-US"/>
                </a:p>
              </p:txBody>
            </p:sp>
            <p:sp>
              <p:nvSpPr>
                <p:cNvPr id="814" name="Freeform 87"/>
                <p:cNvSpPr>
                  <a:spLocks/>
                </p:cNvSpPr>
                <p:nvPr/>
              </p:nvSpPr>
              <p:spPr bwMode="auto">
                <a:xfrm>
                  <a:off x="1148" y="850"/>
                  <a:ext cx="1656" cy="736"/>
                </a:xfrm>
                <a:custGeom>
                  <a:avLst/>
                  <a:gdLst/>
                  <a:ahLst/>
                  <a:cxnLst>
                    <a:cxn ang="0">
                      <a:pos x="1652" y="0"/>
                    </a:cxn>
                    <a:cxn ang="0">
                      <a:pos x="1441" y="8"/>
                    </a:cxn>
                    <a:cxn ang="0">
                      <a:pos x="1441" y="249"/>
                    </a:cxn>
                    <a:cxn ang="0">
                      <a:pos x="1369" y="249"/>
                    </a:cxn>
                    <a:cxn ang="0">
                      <a:pos x="1359" y="213"/>
                    </a:cxn>
                    <a:cxn ang="0">
                      <a:pos x="822" y="213"/>
                    </a:cxn>
                    <a:cxn ang="0">
                      <a:pos x="818" y="249"/>
                    </a:cxn>
                    <a:cxn ang="0">
                      <a:pos x="818" y="137"/>
                    </a:cxn>
                    <a:cxn ang="0">
                      <a:pos x="179" y="175"/>
                    </a:cxn>
                    <a:cxn ang="0">
                      <a:pos x="179" y="263"/>
                    </a:cxn>
                    <a:cxn ang="0">
                      <a:pos x="0" y="283"/>
                    </a:cxn>
                    <a:cxn ang="0">
                      <a:pos x="0" y="736"/>
                    </a:cxn>
                    <a:cxn ang="0">
                      <a:pos x="1281" y="736"/>
                    </a:cxn>
                    <a:cxn ang="0">
                      <a:pos x="1281" y="698"/>
                    </a:cxn>
                    <a:cxn ang="0">
                      <a:pos x="1329" y="662"/>
                    </a:cxn>
                    <a:cxn ang="0">
                      <a:pos x="1592" y="636"/>
                    </a:cxn>
                    <a:cxn ang="0">
                      <a:pos x="1598" y="590"/>
                    </a:cxn>
                    <a:cxn ang="0">
                      <a:pos x="1656" y="570"/>
                    </a:cxn>
                    <a:cxn ang="0">
                      <a:pos x="1652" y="0"/>
                    </a:cxn>
                  </a:cxnLst>
                  <a:rect l="0" t="0" r="r" b="b"/>
                  <a:pathLst>
                    <a:path w="1656" h="736">
                      <a:moveTo>
                        <a:pt x="1652" y="0"/>
                      </a:moveTo>
                      <a:lnTo>
                        <a:pt x="1441" y="8"/>
                      </a:lnTo>
                      <a:lnTo>
                        <a:pt x="1441" y="249"/>
                      </a:lnTo>
                      <a:lnTo>
                        <a:pt x="1369" y="249"/>
                      </a:lnTo>
                      <a:lnTo>
                        <a:pt x="1359" y="213"/>
                      </a:lnTo>
                      <a:lnTo>
                        <a:pt x="822" y="213"/>
                      </a:lnTo>
                      <a:lnTo>
                        <a:pt x="818" y="249"/>
                      </a:lnTo>
                      <a:lnTo>
                        <a:pt x="818" y="137"/>
                      </a:lnTo>
                      <a:lnTo>
                        <a:pt x="179" y="175"/>
                      </a:lnTo>
                      <a:lnTo>
                        <a:pt x="179" y="263"/>
                      </a:lnTo>
                      <a:lnTo>
                        <a:pt x="0" y="283"/>
                      </a:lnTo>
                      <a:lnTo>
                        <a:pt x="0" y="736"/>
                      </a:lnTo>
                      <a:lnTo>
                        <a:pt x="1281" y="736"/>
                      </a:lnTo>
                      <a:lnTo>
                        <a:pt x="1281" y="698"/>
                      </a:lnTo>
                      <a:lnTo>
                        <a:pt x="1329" y="662"/>
                      </a:lnTo>
                      <a:lnTo>
                        <a:pt x="1592" y="636"/>
                      </a:lnTo>
                      <a:lnTo>
                        <a:pt x="1598" y="590"/>
                      </a:lnTo>
                      <a:lnTo>
                        <a:pt x="1656" y="570"/>
                      </a:lnTo>
                      <a:lnTo>
                        <a:pt x="1652"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575" name="Oval 88"/>
              <p:cNvSpPr>
                <a:spLocks noChangeArrowheads="1"/>
              </p:cNvSpPr>
              <p:nvPr/>
            </p:nvSpPr>
            <p:spPr bwMode="auto">
              <a:xfrm>
                <a:off x="2191808" y="4137387"/>
                <a:ext cx="12294" cy="10419"/>
              </a:xfrm>
              <a:prstGeom prst="ellipse">
                <a:avLst/>
              </a:prstGeom>
              <a:solidFill>
                <a:srgbClr val="FFFF66"/>
              </a:solidFill>
              <a:ln w="9525">
                <a:solidFill>
                  <a:srgbClr val="969696"/>
                </a:solidFill>
                <a:round/>
                <a:headEnd/>
                <a:tailEnd/>
              </a:ln>
            </p:spPr>
            <p:txBody>
              <a:bodyPr/>
              <a:lstStyle/>
              <a:p>
                <a:endParaRPr lang="zh-CN" altLang="en-US"/>
              </a:p>
            </p:txBody>
          </p:sp>
          <p:sp>
            <p:nvSpPr>
              <p:cNvPr id="576" name="Oval 89"/>
              <p:cNvSpPr>
                <a:spLocks noChangeArrowheads="1"/>
              </p:cNvSpPr>
              <p:nvPr/>
            </p:nvSpPr>
            <p:spPr bwMode="auto">
              <a:xfrm>
                <a:off x="2194645" y="4167698"/>
                <a:ext cx="12294" cy="9472"/>
              </a:xfrm>
              <a:prstGeom prst="ellipse">
                <a:avLst/>
              </a:prstGeom>
              <a:solidFill>
                <a:srgbClr val="FFFF66"/>
              </a:solidFill>
              <a:ln w="9525">
                <a:solidFill>
                  <a:srgbClr val="969696"/>
                </a:solidFill>
                <a:round/>
                <a:headEnd/>
                <a:tailEnd/>
              </a:ln>
            </p:spPr>
            <p:txBody>
              <a:bodyPr/>
              <a:lstStyle/>
              <a:p>
                <a:endParaRPr lang="zh-CN" altLang="en-US"/>
              </a:p>
            </p:txBody>
          </p:sp>
          <p:sp>
            <p:nvSpPr>
              <p:cNvPr id="577" name="Line 90"/>
              <p:cNvSpPr>
                <a:spLocks noChangeShapeType="1"/>
              </p:cNvSpPr>
              <p:nvPr/>
            </p:nvSpPr>
            <p:spPr bwMode="auto">
              <a:xfrm flipV="1">
                <a:off x="2216396" y="4117496"/>
                <a:ext cx="16076" cy="11366"/>
              </a:xfrm>
              <a:prstGeom prst="line">
                <a:avLst/>
              </a:prstGeom>
              <a:noFill/>
              <a:ln w="9525">
                <a:solidFill>
                  <a:srgbClr val="969696"/>
                </a:solidFill>
                <a:round/>
                <a:headEnd/>
                <a:tailEnd/>
              </a:ln>
            </p:spPr>
            <p:txBody>
              <a:bodyPr/>
              <a:lstStyle/>
              <a:p>
                <a:endParaRPr lang="zh-CN" altLang="en-US"/>
              </a:p>
            </p:txBody>
          </p:sp>
          <p:sp>
            <p:nvSpPr>
              <p:cNvPr id="578" name="Line 91"/>
              <p:cNvSpPr>
                <a:spLocks noChangeShapeType="1"/>
              </p:cNvSpPr>
              <p:nvPr/>
            </p:nvSpPr>
            <p:spPr bwMode="auto">
              <a:xfrm flipV="1">
                <a:off x="2218287" y="4129810"/>
                <a:ext cx="14185" cy="7578"/>
              </a:xfrm>
              <a:prstGeom prst="line">
                <a:avLst/>
              </a:prstGeom>
              <a:noFill/>
              <a:ln w="9525">
                <a:solidFill>
                  <a:srgbClr val="969696"/>
                </a:solidFill>
                <a:round/>
                <a:headEnd/>
                <a:tailEnd/>
              </a:ln>
            </p:spPr>
            <p:txBody>
              <a:bodyPr/>
              <a:lstStyle/>
              <a:p>
                <a:endParaRPr lang="zh-CN" altLang="en-US"/>
              </a:p>
            </p:txBody>
          </p:sp>
          <p:sp>
            <p:nvSpPr>
              <p:cNvPr id="579" name="Line 92"/>
              <p:cNvSpPr>
                <a:spLocks noChangeShapeType="1"/>
              </p:cNvSpPr>
              <p:nvPr/>
            </p:nvSpPr>
            <p:spPr bwMode="auto">
              <a:xfrm flipV="1">
                <a:off x="2221124" y="4187589"/>
                <a:ext cx="9457" cy="8525"/>
              </a:xfrm>
              <a:prstGeom prst="line">
                <a:avLst/>
              </a:prstGeom>
              <a:noFill/>
              <a:ln w="9525">
                <a:solidFill>
                  <a:srgbClr val="969696"/>
                </a:solidFill>
                <a:round/>
                <a:headEnd/>
                <a:tailEnd/>
              </a:ln>
            </p:spPr>
            <p:txBody>
              <a:bodyPr/>
              <a:lstStyle/>
              <a:p>
                <a:endParaRPr lang="zh-CN" altLang="en-US"/>
              </a:p>
            </p:txBody>
          </p:sp>
          <p:sp>
            <p:nvSpPr>
              <p:cNvPr id="580" name="Line 93"/>
              <p:cNvSpPr>
                <a:spLocks noChangeShapeType="1"/>
              </p:cNvSpPr>
              <p:nvPr/>
            </p:nvSpPr>
            <p:spPr bwMode="auto">
              <a:xfrm flipV="1">
                <a:off x="2220178" y="4177170"/>
                <a:ext cx="12294" cy="7578"/>
              </a:xfrm>
              <a:prstGeom prst="line">
                <a:avLst/>
              </a:prstGeom>
              <a:noFill/>
              <a:ln w="9525">
                <a:solidFill>
                  <a:srgbClr val="969696"/>
                </a:solidFill>
                <a:round/>
                <a:headEnd/>
                <a:tailEnd/>
              </a:ln>
            </p:spPr>
            <p:txBody>
              <a:bodyPr/>
              <a:lstStyle/>
              <a:p>
                <a:endParaRPr lang="zh-CN" altLang="en-US"/>
              </a:p>
            </p:txBody>
          </p:sp>
          <p:sp>
            <p:nvSpPr>
              <p:cNvPr id="581" name="Line 94"/>
              <p:cNvSpPr>
                <a:spLocks noChangeShapeType="1"/>
              </p:cNvSpPr>
              <p:nvPr/>
            </p:nvSpPr>
            <p:spPr bwMode="auto">
              <a:xfrm>
                <a:off x="2236255" y="4121285"/>
                <a:ext cx="0" cy="55885"/>
              </a:xfrm>
              <a:prstGeom prst="line">
                <a:avLst/>
              </a:prstGeom>
              <a:noFill/>
              <a:ln w="9525">
                <a:solidFill>
                  <a:srgbClr val="969696"/>
                </a:solidFill>
                <a:round/>
                <a:headEnd/>
                <a:tailEnd/>
              </a:ln>
            </p:spPr>
            <p:txBody>
              <a:bodyPr/>
              <a:lstStyle/>
              <a:p>
                <a:endParaRPr lang="zh-CN" altLang="en-US"/>
              </a:p>
            </p:txBody>
          </p:sp>
          <p:sp>
            <p:nvSpPr>
              <p:cNvPr id="582" name="Line 95"/>
              <p:cNvSpPr>
                <a:spLocks noChangeShapeType="1"/>
              </p:cNvSpPr>
              <p:nvPr/>
            </p:nvSpPr>
            <p:spPr bwMode="auto">
              <a:xfrm>
                <a:off x="2236255" y="4193272"/>
                <a:ext cx="0" cy="9472"/>
              </a:xfrm>
              <a:prstGeom prst="line">
                <a:avLst/>
              </a:prstGeom>
              <a:noFill/>
              <a:ln w="9525">
                <a:solidFill>
                  <a:srgbClr val="969696"/>
                </a:solidFill>
                <a:round/>
                <a:headEnd/>
                <a:tailEnd/>
              </a:ln>
            </p:spPr>
            <p:txBody>
              <a:bodyPr/>
              <a:lstStyle/>
              <a:p>
                <a:endParaRPr lang="zh-CN" altLang="en-US"/>
              </a:p>
            </p:txBody>
          </p:sp>
          <p:sp>
            <p:nvSpPr>
              <p:cNvPr id="583" name="Oval 96"/>
              <p:cNvSpPr>
                <a:spLocks noChangeArrowheads="1"/>
              </p:cNvSpPr>
              <p:nvPr/>
            </p:nvSpPr>
            <p:spPr bwMode="auto">
              <a:xfrm>
                <a:off x="2286376" y="4123179"/>
                <a:ext cx="11348" cy="12314"/>
              </a:xfrm>
              <a:prstGeom prst="ellipse">
                <a:avLst/>
              </a:prstGeom>
              <a:solidFill>
                <a:srgbClr val="FFFF66"/>
              </a:solidFill>
              <a:ln w="9525">
                <a:solidFill>
                  <a:srgbClr val="969696"/>
                </a:solidFill>
                <a:round/>
                <a:headEnd/>
                <a:tailEnd/>
              </a:ln>
            </p:spPr>
            <p:txBody>
              <a:bodyPr/>
              <a:lstStyle/>
              <a:p>
                <a:endParaRPr lang="zh-CN" altLang="en-US"/>
              </a:p>
            </p:txBody>
          </p:sp>
          <p:sp>
            <p:nvSpPr>
              <p:cNvPr id="584" name="Oval 97"/>
              <p:cNvSpPr>
                <a:spLocks noChangeArrowheads="1"/>
              </p:cNvSpPr>
              <p:nvPr/>
            </p:nvSpPr>
            <p:spPr bwMode="auto">
              <a:xfrm>
                <a:off x="2287321" y="4156331"/>
                <a:ext cx="10402" cy="11366"/>
              </a:xfrm>
              <a:prstGeom prst="ellipse">
                <a:avLst/>
              </a:prstGeom>
              <a:solidFill>
                <a:srgbClr val="FFFF66"/>
              </a:solidFill>
              <a:ln w="9525">
                <a:solidFill>
                  <a:srgbClr val="969696"/>
                </a:solidFill>
                <a:round/>
                <a:headEnd/>
                <a:tailEnd/>
              </a:ln>
            </p:spPr>
            <p:txBody>
              <a:bodyPr/>
              <a:lstStyle/>
              <a:p>
                <a:endParaRPr lang="zh-CN" altLang="en-US"/>
              </a:p>
            </p:txBody>
          </p:sp>
          <p:sp>
            <p:nvSpPr>
              <p:cNvPr id="585" name="Oval 98"/>
              <p:cNvSpPr>
                <a:spLocks noChangeArrowheads="1"/>
              </p:cNvSpPr>
              <p:nvPr/>
            </p:nvSpPr>
            <p:spPr bwMode="auto">
              <a:xfrm>
                <a:off x="2243820" y="4118443"/>
                <a:ext cx="10402" cy="12314"/>
              </a:xfrm>
              <a:prstGeom prst="ellipse">
                <a:avLst/>
              </a:prstGeom>
              <a:solidFill>
                <a:srgbClr val="FFFF66"/>
              </a:solidFill>
              <a:ln w="9525">
                <a:solidFill>
                  <a:srgbClr val="969696"/>
                </a:solidFill>
                <a:round/>
                <a:headEnd/>
                <a:tailEnd/>
              </a:ln>
            </p:spPr>
            <p:txBody>
              <a:bodyPr/>
              <a:lstStyle/>
              <a:p>
                <a:endParaRPr lang="zh-CN" altLang="en-US"/>
              </a:p>
            </p:txBody>
          </p:sp>
          <p:sp>
            <p:nvSpPr>
              <p:cNvPr id="586" name="Oval 99"/>
              <p:cNvSpPr>
                <a:spLocks noChangeArrowheads="1"/>
              </p:cNvSpPr>
              <p:nvPr/>
            </p:nvSpPr>
            <p:spPr bwMode="auto">
              <a:xfrm>
                <a:off x="2246657" y="4184747"/>
                <a:ext cx="9457" cy="12314"/>
              </a:xfrm>
              <a:prstGeom prst="ellipse">
                <a:avLst/>
              </a:prstGeom>
              <a:solidFill>
                <a:srgbClr val="FFFF66"/>
              </a:solidFill>
              <a:ln w="9525">
                <a:solidFill>
                  <a:srgbClr val="969696"/>
                </a:solidFill>
                <a:round/>
                <a:headEnd/>
                <a:tailEnd/>
              </a:ln>
            </p:spPr>
            <p:txBody>
              <a:bodyPr/>
              <a:lstStyle/>
              <a:p>
                <a:endParaRPr lang="zh-CN" altLang="en-US"/>
              </a:p>
            </p:txBody>
          </p:sp>
          <p:grpSp>
            <p:nvGrpSpPr>
              <p:cNvPr id="66" name="Group 100"/>
              <p:cNvGrpSpPr>
                <a:grpSpLocks/>
              </p:cNvGrpSpPr>
              <p:nvPr/>
            </p:nvGrpSpPr>
            <p:grpSpPr bwMode="auto">
              <a:xfrm>
                <a:off x="2262734" y="4105182"/>
                <a:ext cx="30262" cy="84301"/>
                <a:chOff x="2453" y="1013"/>
                <a:chExt cx="156" cy="423"/>
              </a:xfrm>
            </p:grpSpPr>
            <p:sp>
              <p:nvSpPr>
                <p:cNvPr id="811" name="Freeform 101"/>
                <p:cNvSpPr>
                  <a:spLocks/>
                </p:cNvSpPr>
                <p:nvPr/>
              </p:nvSpPr>
              <p:spPr bwMode="auto">
                <a:xfrm>
                  <a:off x="2453" y="1013"/>
                  <a:ext cx="156" cy="423"/>
                </a:xfrm>
                <a:custGeom>
                  <a:avLst/>
                  <a:gdLst/>
                  <a:ahLst/>
                  <a:cxnLst>
                    <a:cxn ang="0">
                      <a:pos x="122" y="0"/>
                    </a:cxn>
                    <a:cxn ang="0">
                      <a:pos x="140" y="50"/>
                    </a:cxn>
                    <a:cxn ang="0">
                      <a:pos x="122" y="78"/>
                    </a:cxn>
                    <a:cxn ang="0">
                      <a:pos x="88" y="128"/>
                    </a:cxn>
                    <a:cxn ang="0">
                      <a:pos x="72" y="174"/>
                    </a:cxn>
                    <a:cxn ang="0">
                      <a:pos x="68" y="220"/>
                    </a:cxn>
                    <a:cxn ang="0">
                      <a:pos x="78" y="259"/>
                    </a:cxn>
                    <a:cxn ang="0">
                      <a:pos x="96" y="303"/>
                    </a:cxn>
                    <a:cxn ang="0">
                      <a:pos x="122" y="337"/>
                    </a:cxn>
                    <a:cxn ang="0">
                      <a:pos x="156" y="375"/>
                    </a:cxn>
                    <a:cxn ang="0">
                      <a:pos x="140" y="423"/>
                    </a:cxn>
                    <a:cxn ang="0">
                      <a:pos x="88" y="387"/>
                    </a:cxn>
                    <a:cxn ang="0">
                      <a:pos x="54" y="353"/>
                    </a:cxn>
                    <a:cxn ang="0">
                      <a:pos x="20" y="303"/>
                    </a:cxn>
                    <a:cxn ang="0">
                      <a:pos x="4" y="249"/>
                    </a:cxn>
                    <a:cxn ang="0">
                      <a:pos x="0" y="198"/>
                    </a:cxn>
                    <a:cxn ang="0">
                      <a:pos x="14" y="142"/>
                    </a:cxn>
                    <a:cxn ang="0">
                      <a:pos x="38" y="96"/>
                    </a:cxn>
                    <a:cxn ang="0">
                      <a:pos x="78" y="46"/>
                    </a:cxn>
                    <a:cxn ang="0">
                      <a:pos x="122" y="0"/>
                    </a:cxn>
                  </a:cxnLst>
                  <a:rect l="0" t="0" r="r" b="b"/>
                  <a:pathLst>
                    <a:path w="156" h="423">
                      <a:moveTo>
                        <a:pt x="122" y="0"/>
                      </a:moveTo>
                      <a:lnTo>
                        <a:pt x="140" y="50"/>
                      </a:lnTo>
                      <a:lnTo>
                        <a:pt x="122" y="78"/>
                      </a:lnTo>
                      <a:lnTo>
                        <a:pt x="88" y="128"/>
                      </a:lnTo>
                      <a:lnTo>
                        <a:pt x="72" y="174"/>
                      </a:lnTo>
                      <a:lnTo>
                        <a:pt x="68" y="220"/>
                      </a:lnTo>
                      <a:lnTo>
                        <a:pt x="78" y="259"/>
                      </a:lnTo>
                      <a:lnTo>
                        <a:pt x="96" y="303"/>
                      </a:lnTo>
                      <a:lnTo>
                        <a:pt x="122" y="337"/>
                      </a:lnTo>
                      <a:lnTo>
                        <a:pt x="156" y="375"/>
                      </a:lnTo>
                      <a:lnTo>
                        <a:pt x="140" y="423"/>
                      </a:lnTo>
                      <a:lnTo>
                        <a:pt x="88" y="387"/>
                      </a:lnTo>
                      <a:lnTo>
                        <a:pt x="54" y="353"/>
                      </a:lnTo>
                      <a:lnTo>
                        <a:pt x="20" y="303"/>
                      </a:lnTo>
                      <a:lnTo>
                        <a:pt x="4" y="249"/>
                      </a:lnTo>
                      <a:lnTo>
                        <a:pt x="0" y="198"/>
                      </a:lnTo>
                      <a:lnTo>
                        <a:pt x="14" y="142"/>
                      </a:lnTo>
                      <a:lnTo>
                        <a:pt x="38" y="96"/>
                      </a:lnTo>
                      <a:lnTo>
                        <a:pt x="78" y="46"/>
                      </a:lnTo>
                      <a:lnTo>
                        <a:pt x="122" y="0"/>
                      </a:lnTo>
                      <a:close/>
                    </a:path>
                  </a:pathLst>
                </a:custGeom>
                <a:solidFill>
                  <a:srgbClr val="FFFF66"/>
                </a:solidFill>
                <a:ln w="9525">
                  <a:noFill/>
                  <a:round/>
                  <a:headEnd/>
                  <a:tailEnd/>
                </a:ln>
              </p:spPr>
              <p:txBody>
                <a:bodyPr/>
                <a:lstStyle/>
                <a:p>
                  <a:endParaRPr lang="zh-CN" altLang="en-US"/>
                </a:p>
              </p:txBody>
            </p:sp>
            <p:sp>
              <p:nvSpPr>
                <p:cNvPr id="812" name="Freeform 102"/>
                <p:cNvSpPr>
                  <a:spLocks/>
                </p:cNvSpPr>
                <p:nvPr/>
              </p:nvSpPr>
              <p:spPr bwMode="auto">
                <a:xfrm>
                  <a:off x="2453" y="1013"/>
                  <a:ext cx="156" cy="423"/>
                </a:xfrm>
                <a:custGeom>
                  <a:avLst/>
                  <a:gdLst/>
                  <a:ahLst/>
                  <a:cxnLst>
                    <a:cxn ang="0">
                      <a:pos x="122" y="0"/>
                    </a:cxn>
                    <a:cxn ang="0">
                      <a:pos x="140" y="50"/>
                    </a:cxn>
                    <a:cxn ang="0">
                      <a:pos x="122" y="78"/>
                    </a:cxn>
                    <a:cxn ang="0">
                      <a:pos x="88" y="128"/>
                    </a:cxn>
                    <a:cxn ang="0">
                      <a:pos x="72" y="174"/>
                    </a:cxn>
                    <a:cxn ang="0">
                      <a:pos x="68" y="220"/>
                    </a:cxn>
                    <a:cxn ang="0">
                      <a:pos x="78" y="259"/>
                    </a:cxn>
                    <a:cxn ang="0">
                      <a:pos x="96" y="303"/>
                    </a:cxn>
                    <a:cxn ang="0">
                      <a:pos x="122" y="337"/>
                    </a:cxn>
                    <a:cxn ang="0">
                      <a:pos x="156" y="375"/>
                    </a:cxn>
                    <a:cxn ang="0">
                      <a:pos x="140" y="423"/>
                    </a:cxn>
                    <a:cxn ang="0">
                      <a:pos x="88" y="387"/>
                    </a:cxn>
                    <a:cxn ang="0">
                      <a:pos x="54" y="353"/>
                    </a:cxn>
                    <a:cxn ang="0">
                      <a:pos x="20" y="303"/>
                    </a:cxn>
                    <a:cxn ang="0">
                      <a:pos x="4" y="249"/>
                    </a:cxn>
                    <a:cxn ang="0">
                      <a:pos x="0" y="198"/>
                    </a:cxn>
                    <a:cxn ang="0">
                      <a:pos x="14" y="142"/>
                    </a:cxn>
                    <a:cxn ang="0">
                      <a:pos x="38" y="96"/>
                    </a:cxn>
                    <a:cxn ang="0">
                      <a:pos x="78" y="46"/>
                    </a:cxn>
                    <a:cxn ang="0">
                      <a:pos x="122" y="0"/>
                    </a:cxn>
                  </a:cxnLst>
                  <a:rect l="0" t="0" r="r" b="b"/>
                  <a:pathLst>
                    <a:path w="156" h="423">
                      <a:moveTo>
                        <a:pt x="122" y="0"/>
                      </a:moveTo>
                      <a:lnTo>
                        <a:pt x="140" y="50"/>
                      </a:lnTo>
                      <a:lnTo>
                        <a:pt x="122" y="78"/>
                      </a:lnTo>
                      <a:lnTo>
                        <a:pt x="88" y="128"/>
                      </a:lnTo>
                      <a:lnTo>
                        <a:pt x="72" y="174"/>
                      </a:lnTo>
                      <a:lnTo>
                        <a:pt x="68" y="220"/>
                      </a:lnTo>
                      <a:lnTo>
                        <a:pt x="78" y="259"/>
                      </a:lnTo>
                      <a:lnTo>
                        <a:pt x="96" y="303"/>
                      </a:lnTo>
                      <a:lnTo>
                        <a:pt x="122" y="337"/>
                      </a:lnTo>
                      <a:lnTo>
                        <a:pt x="156" y="375"/>
                      </a:lnTo>
                      <a:lnTo>
                        <a:pt x="140" y="423"/>
                      </a:lnTo>
                      <a:lnTo>
                        <a:pt x="88" y="387"/>
                      </a:lnTo>
                      <a:lnTo>
                        <a:pt x="54" y="353"/>
                      </a:lnTo>
                      <a:lnTo>
                        <a:pt x="20" y="303"/>
                      </a:lnTo>
                      <a:lnTo>
                        <a:pt x="4" y="249"/>
                      </a:lnTo>
                      <a:lnTo>
                        <a:pt x="0" y="198"/>
                      </a:lnTo>
                      <a:lnTo>
                        <a:pt x="14" y="142"/>
                      </a:lnTo>
                      <a:lnTo>
                        <a:pt x="38" y="96"/>
                      </a:lnTo>
                      <a:lnTo>
                        <a:pt x="78" y="46"/>
                      </a:lnTo>
                      <a:lnTo>
                        <a:pt x="122"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588" name="Line 103"/>
              <p:cNvSpPr>
                <a:spLocks noChangeShapeType="1"/>
              </p:cNvSpPr>
              <p:nvPr/>
            </p:nvSpPr>
            <p:spPr bwMode="auto">
              <a:xfrm>
                <a:off x="2295832" y="4189483"/>
                <a:ext cx="24587" cy="0"/>
              </a:xfrm>
              <a:prstGeom prst="line">
                <a:avLst/>
              </a:prstGeom>
              <a:noFill/>
              <a:ln w="9525">
                <a:solidFill>
                  <a:srgbClr val="969696"/>
                </a:solidFill>
                <a:round/>
                <a:headEnd/>
                <a:tailEnd/>
              </a:ln>
            </p:spPr>
            <p:txBody>
              <a:bodyPr/>
              <a:lstStyle/>
              <a:p>
                <a:endParaRPr lang="zh-CN" altLang="en-US"/>
              </a:p>
            </p:txBody>
          </p:sp>
          <p:grpSp>
            <p:nvGrpSpPr>
              <p:cNvPr id="67" name="Group 104"/>
              <p:cNvGrpSpPr>
                <a:grpSpLocks/>
              </p:cNvGrpSpPr>
              <p:nvPr/>
            </p:nvGrpSpPr>
            <p:grpSpPr bwMode="auto">
              <a:xfrm>
                <a:off x="2043338" y="4027512"/>
                <a:ext cx="139959" cy="80512"/>
                <a:chOff x="1353" y="626"/>
                <a:chExt cx="701" cy="403"/>
              </a:xfrm>
            </p:grpSpPr>
            <p:sp>
              <p:nvSpPr>
                <p:cNvPr id="809" name="Freeform 105"/>
                <p:cNvSpPr>
                  <a:spLocks/>
                </p:cNvSpPr>
                <p:nvPr/>
              </p:nvSpPr>
              <p:spPr bwMode="auto">
                <a:xfrm>
                  <a:off x="1353" y="626"/>
                  <a:ext cx="701" cy="403"/>
                </a:xfrm>
                <a:custGeom>
                  <a:avLst/>
                  <a:gdLst/>
                  <a:ahLst/>
                  <a:cxnLst>
                    <a:cxn ang="0">
                      <a:pos x="467" y="0"/>
                    </a:cxn>
                    <a:cxn ang="0">
                      <a:pos x="0" y="46"/>
                    </a:cxn>
                    <a:cxn ang="0">
                      <a:pos x="0" y="403"/>
                    </a:cxn>
                    <a:cxn ang="0">
                      <a:pos x="701" y="361"/>
                    </a:cxn>
                    <a:cxn ang="0">
                      <a:pos x="691" y="325"/>
                    </a:cxn>
                    <a:cxn ang="0">
                      <a:pos x="667" y="321"/>
                    </a:cxn>
                    <a:cxn ang="0">
                      <a:pos x="359" y="333"/>
                    </a:cxn>
                    <a:cxn ang="0">
                      <a:pos x="467" y="0"/>
                    </a:cxn>
                  </a:cxnLst>
                  <a:rect l="0" t="0" r="r" b="b"/>
                  <a:pathLst>
                    <a:path w="701" h="403">
                      <a:moveTo>
                        <a:pt x="467" y="0"/>
                      </a:moveTo>
                      <a:lnTo>
                        <a:pt x="0" y="46"/>
                      </a:lnTo>
                      <a:lnTo>
                        <a:pt x="0" y="403"/>
                      </a:lnTo>
                      <a:lnTo>
                        <a:pt x="701" y="361"/>
                      </a:lnTo>
                      <a:lnTo>
                        <a:pt x="691" y="325"/>
                      </a:lnTo>
                      <a:lnTo>
                        <a:pt x="667" y="321"/>
                      </a:lnTo>
                      <a:lnTo>
                        <a:pt x="359" y="333"/>
                      </a:lnTo>
                      <a:lnTo>
                        <a:pt x="467" y="0"/>
                      </a:lnTo>
                      <a:close/>
                    </a:path>
                  </a:pathLst>
                </a:custGeom>
                <a:solidFill>
                  <a:srgbClr val="FFFF66"/>
                </a:solidFill>
                <a:ln w="9525">
                  <a:noFill/>
                  <a:round/>
                  <a:headEnd/>
                  <a:tailEnd/>
                </a:ln>
              </p:spPr>
              <p:txBody>
                <a:bodyPr/>
                <a:lstStyle/>
                <a:p>
                  <a:endParaRPr lang="zh-CN" altLang="en-US"/>
                </a:p>
              </p:txBody>
            </p:sp>
            <p:sp>
              <p:nvSpPr>
                <p:cNvPr id="810" name="Freeform 106"/>
                <p:cNvSpPr>
                  <a:spLocks/>
                </p:cNvSpPr>
                <p:nvPr/>
              </p:nvSpPr>
              <p:spPr bwMode="auto">
                <a:xfrm>
                  <a:off x="1353" y="626"/>
                  <a:ext cx="701" cy="403"/>
                </a:xfrm>
                <a:custGeom>
                  <a:avLst/>
                  <a:gdLst/>
                  <a:ahLst/>
                  <a:cxnLst>
                    <a:cxn ang="0">
                      <a:pos x="467" y="0"/>
                    </a:cxn>
                    <a:cxn ang="0">
                      <a:pos x="0" y="46"/>
                    </a:cxn>
                    <a:cxn ang="0">
                      <a:pos x="0" y="403"/>
                    </a:cxn>
                    <a:cxn ang="0">
                      <a:pos x="701" y="361"/>
                    </a:cxn>
                    <a:cxn ang="0">
                      <a:pos x="691" y="325"/>
                    </a:cxn>
                    <a:cxn ang="0">
                      <a:pos x="667" y="321"/>
                    </a:cxn>
                    <a:cxn ang="0">
                      <a:pos x="359" y="333"/>
                    </a:cxn>
                    <a:cxn ang="0">
                      <a:pos x="467" y="0"/>
                    </a:cxn>
                  </a:cxnLst>
                  <a:rect l="0" t="0" r="r" b="b"/>
                  <a:pathLst>
                    <a:path w="701" h="403">
                      <a:moveTo>
                        <a:pt x="467" y="0"/>
                      </a:moveTo>
                      <a:lnTo>
                        <a:pt x="0" y="46"/>
                      </a:lnTo>
                      <a:lnTo>
                        <a:pt x="0" y="403"/>
                      </a:lnTo>
                      <a:lnTo>
                        <a:pt x="701" y="361"/>
                      </a:lnTo>
                      <a:lnTo>
                        <a:pt x="691" y="325"/>
                      </a:lnTo>
                      <a:lnTo>
                        <a:pt x="667" y="321"/>
                      </a:lnTo>
                      <a:lnTo>
                        <a:pt x="359" y="333"/>
                      </a:lnTo>
                      <a:lnTo>
                        <a:pt x="467"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68" name="Group 107"/>
              <p:cNvGrpSpPr>
                <a:grpSpLocks/>
              </p:cNvGrpSpPr>
              <p:nvPr/>
            </p:nvGrpSpPr>
            <p:grpSpPr bwMode="auto">
              <a:xfrm>
                <a:off x="2064143" y="4035090"/>
                <a:ext cx="24587" cy="45466"/>
                <a:chOff x="1455" y="666"/>
                <a:chExt cx="126" cy="224"/>
              </a:xfrm>
            </p:grpSpPr>
            <p:sp>
              <p:nvSpPr>
                <p:cNvPr id="807" name="Freeform 108"/>
                <p:cNvSpPr>
                  <a:spLocks/>
                </p:cNvSpPr>
                <p:nvPr/>
              </p:nvSpPr>
              <p:spPr bwMode="auto">
                <a:xfrm>
                  <a:off x="1455" y="666"/>
                  <a:ext cx="126" cy="224"/>
                </a:xfrm>
                <a:custGeom>
                  <a:avLst/>
                  <a:gdLst/>
                  <a:ahLst/>
                  <a:cxnLst>
                    <a:cxn ang="0">
                      <a:pos x="0" y="224"/>
                    </a:cxn>
                    <a:cxn ang="0">
                      <a:pos x="96" y="204"/>
                    </a:cxn>
                    <a:cxn ang="0">
                      <a:pos x="120" y="142"/>
                    </a:cxn>
                    <a:cxn ang="0">
                      <a:pos x="126" y="88"/>
                    </a:cxn>
                    <a:cxn ang="0">
                      <a:pos x="120" y="0"/>
                    </a:cxn>
                    <a:cxn ang="0">
                      <a:pos x="62" y="2"/>
                    </a:cxn>
                    <a:cxn ang="0">
                      <a:pos x="0" y="224"/>
                    </a:cxn>
                  </a:cxnLst>
                  <a:rect l="0" t="0" r="r" b="b"/>
                  <a:pathLst>
                    <a:path w="126" h="224">
                      <a:moveTo>
                        <a:pt x="0" y="224"/>
                      </a:moveTo>
                      <a:lnTo>
                        <a:pt x="96" y="204"/>
                      </a:lnTo>
                      <a:lnTo>
                        <a:pt x="120" y="142"/>
                      </a:lnTo>
                      <a:lnTo>
                        <a:pt x="126" y="88"/>
                      </a:lnTo>
                      <a:lnTo>
                        <a:pt x="120" y="0"/>
                      </a:lnTo>
                      <a:lnTo>
                        <a:pt x="62" y="2"/>
                      </a:lnTo>
                      <a:lnTo>
                        <a:pt x="0" y="224"/>
                      </a:lnTo>
                      <a:close/>
                    </a:path>
                  </a:pathLst>
                </a:custGeom>
                <a:solidFill>
                  <a:srgbClr val="FFFF66"/>
                </a:solidFill>
                <a:ln w="9525">
                  <a:noFill/>
                  <a:round/>
                  <a:headEnd/>
                  <a:tailEnd/>
                </a:ln>
              </p:spPr>
              <p:txBody>
                <a:bodyPr/>
                <a:lstStyle/>
                <a:p>
                  <a:endParaRPr lang="zh-CN" altLang="en-US"/>
                </a:p>
              </p:txBody>
            </p:sp>
            <p:sp>
              <p:nvSpPr>
                <p:cNvPr id="808" name="Freeform 109"/>
                <p:cNvSpPr>
                  <a:spLocks/>
                </p:cNvSpPr>
                <p:nvPr/>
              </p:nvSpPr>
              <p:spPr bwMode="auto">
                <a:xfrm>
                  <a:off x="1455" y="666"/>
                  <a:ext cx="126" cy="224"/>
                </a:xfrm>
                <a:custGeom>
                  <a:avLst/>
                  <a:gdLst/>
                  <a:ahLst/>
                  <a:cxnLst>
                    <a:cxn ang="0">
                      <a:pos x="0" y="224"/>
                    </a:cxn>
                    <a:cxn ang="0">
                      <a:pos x="96" y="204"/>
                    </a:cxn>
                    <a:cxn ang="0">
                      <a:pos x="120" y="142"/>
                    </a:cxn>
                    <a:cxn ang="0">
                      <a:pos x="126" y="88"/>
                    </a:cxn>
                    <a:cxn ang="0">
                      <a:pos x="120" y="0"/>
                    </a:cxn>
                    <a:cxn ang="0">
                      <a:pos x="62" y="2"/>
                    </a:cxn>
                  </a:cxnLst>
                  <a:rect l="0" t="0" r="r" b="b"/>
                  <a:pathLst>
                    <a:path w="126" h="224">
                      <a:moveTo>
                        <a:pt x="0" y="224"/>
                      </a:moveTo>
                      <a:lnTo>
                        <a:pt x="96" y="204"/>
                      </a:lnTo>
                      <a:lnTo>
                        <a:pt x="120" y="142"/>
                      </a:lnTo>
                      <a:lnTo>
                        <a:pt x="126" y="88"/>
                      </a:lnTo>
                      <a:lnTo>
                        <a:pt x="120" y="0"/>
                      </a:lnTo>
                      <a:lnTo>
                        <a:pt x="62" y="2"/>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591" name="Oval 110"/>
              <p:cNvSpPr>
                <a:spLocks noChangeArrowheads="1"/>
              </p:cNvSpPr>
              <p:nvPr/>
            </p:nvSpPr>
            <p:spPr bwMode="auto">
              <a:xfrm>
                <a:off x="2106698" y="4027512"/>
                <a:ext cx="74708" cy="64410"/>
              </a:xfrm>
              <a:prstGeom prst="ellipse">
                <a:avLst/>
              </a:prstGeom>
              <a:solidFill>
                <a:srgbClr val="FFFF66"/>
              </a:solidFill>
              <a:ln w="9525">
                <a:solidFill>
                  <a:srgbClr val="969696"/>
                </a:solidFill>
                <a:round/>
                <a:headEnd/>
                <a:tailEnd/>
              </a:ln>
            </p:spPr>
            <p:txBody>
              <a:bodyPr/>
              <a:lstStyle/>
              <a:p>
                <a:endParaRPr lang="zh-CN" altLang="en-US"/>
              </a:p>
            </p:txBody>
          </p:sp>
          <p:sp>
            <p:nvSpPr>
              <p:cNvPr id="592" name="Oval 111"/>
              <p:cNvSpPr>
                <a:spLocks noChangeArrowheads="1"/>
              </p:cNvSpPr>
              <p:nvPr/>
            </p:nvSpPr>
            <p:spPr bwMode="auto">
              <a:xfrm>
                <a:off x="2134122" y="4035090"/>
                <a:ext cx="43501" cy="50202"/>
              </a:xfrm>
              <a:prstGeom prst="ellipse">
                <a:avLst/>
              </a:prstGeom>
              <a:solidFill>
                <a:srgbClr val="FFFF66"/>
              </a:solidFill>
              <a:ln w="9525">
                <a:solidFill>
                  <a:srgbClr val="969696"/>
                </a:solidFill>
                <a:round/>
                <a:headEnd/>
                <a:tailEnd/>
              </a:ln>
            </p:spPr>
            <p:txBody>
              <a:bodyPr/>
              <a:lstStyle/>
              <a:p>
                <a:endParaRPr lang="zh-CN" altLang="en-US"/>
              </a:p>
            </p:txBody>
          </p:sp>
          <p:grpSp>
            <p:nvGrpSpPr>
              <p:cNvPr id="81" name="Group 112"/>
              <p:cNvGrpSpPr>
                <a:grpSpLocks/>
              </p:cNvGrpSpPr>
              <p:nvPr/>
            </p:nvGrpSpPr>
            <p:grpSpPr bwMode="auto">
              <a:xfrm>
                <a:off x="2136014" y="4037931"/>
                <a:ext cx="40664" cy="45466"/>
                <a:chOff x="1820" y="676"/>
                <a:chExt cx="200" cy="229"/>
              </a:xfrm>
            </p:grpSpPr>
            <p:sp>
              <p:nvSpPr>
                <p:cNvPr id="805" name="Freeform 113"/>
                <p:cNvSpPr>
                  <a:spLocks/>
                </p:cNvSpPr>
                <p:nvPr/>
              </p:nvSpPr>
              <p:spPr bwMode="auto">
                <a:xfrm>
                  <a:off x="1820" y="676"/>
                  <a:ext cx="200" cy="229"/>
                </a:xfrm>
                <a:custGeom>
                  <a:avLst/>
                  <a:gdLst/>
                  <a:ahLst/>
                  <a:cxnLst>
                    <a:cxn ang="0">
                      <a:pos x="92" y="0"/>
                    </a:cxn>
                    <a:cxn ang="0">
                      <a:pos x="116" y="225"/>
                    </a:cxn>
                    <a:cxn ang="0">
                      <a:pos x="24" y="28"/>
                    </a:cxn>
                    <a:cxn ang="0">
                      <a:pos x="174" y="198"/>
                    </a:cxn>
                    <a:cxn ang="0">
                      <a:pos x="14" y="66"/>
                    </a:cxn>
                    <a:cxn ang="0">
                      <a:pos x="200" y="140"/>
                    </a:cxn>
                    <a:cxn ang="0">
                      <a:pos x="0" y="96"/>
                    </a:cxn>
                    <a:cxn ang="0">
                      <a:pos x="200" y="108"/>
                    </a:cxn>
                    <a:cxn ang="0">
                      <a:pos x="0" y="128"/>
                    </a:cxn>
                    <a:cxn ang="0">
                      <a:pos x="190" y="78"/>
                    </a:cxn>
                    <a:cxn ang="0">
                      <a:pos x="4" y="150"/>
                    </a:cxn>
                    <a:cxn ang="0">
                      <a:pos x="166" y="58"/>
                    </a:cxn>
                    <a:cxn ang="0">
                      <a:pos x="20" y="186"/>
                    </a:cxn>
                    <a:cxn ang="0">
                      <a:pos x="150" y="24"/>
                    </a:cxn>
                    <a:cxn ang="0">
                      <a:pos x="38" y="208"/>
                    </a:cxn>
                    <a:cxn ang="0">
                      <a:pos x="132" y="4"/>
                    </a:cxn>
                    <a:cxn ang="0">
                      <a:pos x="78" y="229"/>
                    </a:cxn>
                    <a:cxn ang="0">
                      <a:pos x="82" y="20"/>
                    </a:cxn>
                    <a:cxn ang="0">
                      <a:pos x="150" y="220"/>
                    </a:cxn>
                    <a:cxn ang="0">
                      <a:pos x="54" y="8"/>
                    </a:cxn>
                    <a:cxn ang="0">
                      <a:pos x="102" y="116"/>
                    </a:cxn>
                    <a:cxn ang="0">
                      <a:pos x="184" y="170"/>
                    </a:cxn>
                    <a:cxn ang="0">
                      <a:pos x="92" y="108"/>
                    </a:cxn>
                    <a:cxn ang="0">
                      <a:pos x="14" y="50"/>
                    </a:cxn>
                    <a:cxn ang="0">
                      <a:pos x="106" y="120"/>
                    </a:cxn>
                    <a:cxn ang="0">
                      <a:pos x="92" y="0"/>
                    </a:cxn>
                  </a:cxnLst>
                  <a:rect l="0" t="0" r="r" b="b"/>
                  <a:pathLst>
                    <a:path w="200" h="229">
                      <a:moveTo>
                        <a:pt x="92" y="0"/>
                      </a:moveTo>
                      <a:lnTo>
                        <a:pt x="116" y="225"/>
                      </a:lnTo>
                      <a:lnTo>
                        <a:pt x="24" y="28"/>
                      </a:lnTo>
                      <a:lnTo>
                        <a:pt x="174" y="198"/>
                      </a:lnTo>
                      <a:lnTo>
                        <a:pt x="14" y="66"/>
                      </a:lnTo>
                      <a:lnTo>
                        <a:pt x="200" y="140"/>
                      </a:lnTo>
                      <a:lnTo>
                        <a:pt x="0" y="96"/>
                      </a:lnTo>
                      <a:lnTo>
                        <a:pt x="200" y="108"/>
                      </a:lnTo>
                      <a:lnTo>
                        <a:pt x="0" y="128"/>
                      </a:lnTo>
                      <a:lnTo>
                        <a:pt x="190" y="78"/>
                      </a:lnTo>
                      <a:lnTo>
                        <a:pt x="4" y="150"/>
                      </a:lnTo>
                      <a:lnTo>
                        <a:pt x="166" y="58"/>
                      </a:lnTo>
                      <a:lnTo>
                        <a:pt x="20" y="186"/>
                      </a:lnTo>
                      <a:lnTo>
                        <a:pt x="150" y="24"/>
                      </a:lnTo>
                      <a:lnTo>
                        <a:pt x="38" y="208"/>
                      </a:lnTo>
                      <a:lnTo>
                        <a:pt x="132" y="4"/>
                      </a:lnTo>
                      <a:lnTo>
                        <a:pt x="78" y="229"/>
                      </a:lnTo>
                      <a:lnTo>
                        <a:pt x="82" y="20"/>
                      </a:lnTo>
                      <a:lnTo>
                        <a:pt x="150" y="220"/>
                      </a:lnTo>
                      <a:lnTo>
                        <a:pt x="54" y="8"/>
                      </a:lnTo>
                      <a:lnTo>
                        <a:pt x="102" y="116"/>
                      </a:lnTo>
                      <a:lnTo>
                        <a:pt x="184" y="170"/>
                      </a:lnTo>
                      <a:lnTo>
                        <a:pt x="92" y="108"/>
                      </a:lnTo>
                      <a:lnTo>
                        <a:pt x="14" y="50"/>
                      </a:lnTo>
                      <a:lnTo>
                        <a:pt x="106" y="120"/>
                      </a:lnTo>
                      <a:lnTo>
                        <a:pt x="92" y="0"/>
                      </a:lnTo>
                      <a:close/>
                    </a:path>
                  </a:pathLst>
                </a:custGeom>
                <a:solidFill>
                  <a:srgbClr val="FFFF66"/>
                </a:solidFill>
                <a:ln w="9525">
                  <a:noFill/>
                  <a:round/>
                  <a:headEnd/>
                  <a:tailEnd/>
                </a:ln>
              </p:spPr>
              <p:txBody>
                <a:bodyPr/>
                <a:lstStyle/>
                <a:p>
                  <a:endParaRPr lang="zh-CN" altLang="en-US"/>
                </a:p>
              </p:txBody>
            </p:sp>
            <p:sp>
              <p:nvSpPr>
                <p:cNvPr id="806" name="Freeform 114"/>
                <p:cNvSpPr>
                  <a:spLocks/>
                </p:cNvSpPr>
                <p:nvPr/>
              </p:nvSpPr>
              <p:spPr bwMode="auto">
                <a:xfrm>
                  <a:off x="1820" y="676"/>
                  <a:ext cx="200" cy="229"/>
                </a:xfrm>
                <a:custGeom>
                  <a:avLst/>
                  <a:gdLst/>
                  <a:ahLst/>
                  <a:cxnLst>
                    <a:cxn ang="0">
                      <a:pos x="92" y="0"/>
                    </a:cxn>
                    <a:cxn ang="0">
                      <a:pos x="116" y="225"/>
                    </a:cxn>
                    <a:cxn ang="0">
                      <a:pos x="24" y="28"/>
                    </a:cxn>
                    <a:cxn ang="0">
                      <a:pos x="174" y="198"/>
                    </a:cxn>
                    <a:cxn ang="0">
                      <a:pos x="14" y="66"/>
                    </a:cxn>
                    <a:cxn ang="0">
                      <a:pos x="200" y="140"/>
                    </a:cxn>
                    <a:cxn ang="0">
                      <a:pos x="0" y="96"/>
                    </a:cxn>
                    <a:cxn ang="0">
                      <a:pos x="200" y="108"/>
                    </a:cxn>
                    <a:cxn ang="0">
                      <a:pos x="0" y="128"/>
                    </a:cxn>
                    <a:cxn ang="0">
                      <a:pos x="190" y="78"/>
                    </a:cxn>
                    <a:cxn ang="0">
                      <a:pos x="4" y="150"/>
                    </a:cxn>
                    <a:cxn ang="0">
                      <a:pos x="166" y="58"/>
                    </a:cxn>
                    <a:cxn ang="0">
                      <a:pos x="20" y="186"/>
                    </a:cxn>
                    <a:cxn ang="0">
                      <a:pos x="150" y="24"/>
                    </a:cxn>
                    <a:cxn ang="0">
                      <a:pos x="38" y="208"/>
                    </a:cxn>
                    <a:cxn ang="0">
                      <a:pos x="132" y="4"/>
                    </a:cxn>
                    <a:cxn ang="0">
                      <a:pos x="78" y="229"/>
                    </a:cxn>
                    <a:cxn ang="0">
                      <a:pos x="82" y="20"/>
                    </a:cxn>
                    <a:cxn ang="0">
                      <a:pos x="150" y="220"/>
                    </a:cxn>
                    <a:cxn ang="0">
                      <a:pos x="54" y="8"/>
                    </a:cxn>
                    <a:cxn ang="0">
                      <a:pos x="102" y="116"/>
                    </a:cxn>
                    <a:cxn ang="0">
                      <a:pos x="184" y="170"/>
                    </a:cxn>
                    <a:cxn ang="0">
                      <a:pos x="92" y="108"/>
                    </a:cxn>
                    <a:cxn ang="0">
                      <a:pos x="14" y="50"/>
                    </a:cxn>
                    <a:cxn ang="0">
                      <a:pos x="106" y="120"/>
                    </a:cxn>
                  </a:cxnLst>
                  <a:rect l="0" t="0" r="r" b="b"/>
                  <a:pathLst>
                    <a:path w="200" h="229">
                      <a:moveTo>
                        <a:pt x="92" y="0"/>
                      </a:moveTo>
                      <a:lnTo>
                        <a:pt x="116" y="225"/>
                      </a:lnTo>
                      <a:lnTo>
                        <a:pt x="24" y="28"/>
                      </a:lnTo>
                      <a:lnTo>
                        <a:pt x="174" y="198"/>
                      </a:lnTo>
                      <a:lnTo>
                        <a:pt x="14" y="66"/>
                      </a:lnTo>
                      <a:lnTo>
                        <a:pt x="200" y="140"/>
                      </a:lnTo>
                      <a:lnTo>
                        <a:pt x="0" y="96"/>
                      </a:lnTo>
                      <a:lnTo>
                        <a:pt x="200" y="108"/>
                      </a:lnTo>
                      <a:lnTo>
                        <a:pt x="0" y="128"/>
                      </a:lnTo>
                      <a:lnTo>
                        <a:pt x="190" y="78"/>
                      </a:lnTo>
                      <a:lnTo>
                        <a:pt x="4" y="150"/>
                      </a:lnTo>
                      <a:lnTo>
                        <a:pt x="166" y="58"/>
                      </a:lnTo>
                      <a:lnTo>
                        <a:pt x="20" y="186"/>
                      </a:lnTo>
                      <a:lnTo>
                        <a:pt x="150" y="24"/>
                      </a:lnTo>
                      <a:lnTo>
                        <a:pt x="38" y="208"/>
                      </a:lnTo>
                      <a:lnTo>
                        <a:pt x="132" y="4"/>
                      </a:lnTo>
                      <a:lnTo>
                        <a:pt x="78" y="229"/>
                      </a:lnTo>
                      <a:lnTo>
                        <a:pt x="82" y="20"/>
                      </a:lnTo>
                      <a:lnTo>
                        <a:pt x="150" y="220"/>
                      </a:lnTo>
                      <a:lnTo>
                        <a:pt x="54" y="8"/>
                      </a:lnTo>
                      <a:lnTo>
                        <a:pt x="102" y="116"/>
                      </a:lnTo>
                      <a:lnTo>
                        <a:pt x="184" y="170"/>
                      </a:lnTo>
                      <a:lnTo>
                        <a:pt x="92" y="108"/>
                      </a:lnTo>
                      <a:lnTo>
                        <a:pt x="14" y="50"/>
                      </a:lnTo>
                      <a:lnTo>
                        <a:pt x="106" y="12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83" name="Group 115"/>
              <p:cNvGrpSpPr>
                <a:grpSpLocks/>
              </p:cNvGrpSpPr>
              <p:nvPr/>
            </p:nvGrpSpPr>
            <p:grpSpPr bwMode="auto">
              <a:xfrm>
                <a:off x="2044283" y="4035090"/>
                <a:ext cx="34990" cy="45466"/>
                <a:chOff x="1357" y="666"/>
                <a:chExt cx="176" cy="228"/>
              </a:xfrm>
            </p:grpSpPr>
            <p:sp>
              <p:nvSpPr>
                <p:cNvPr id="803" name="Freeform 116"/>
                <p:cNvSpPr>
                  <a:spLocks/>
                </p:cNvSpPr>
                <p:nvPr/>
              </p:nvSpPr>
              <p:spPr bwMode="auto">
                <a:xfrm>
                  <a:off x="1357" y="666"/>
                  <a:ext cx="176" cy="228"/>
                </a:xfrm>
                <a:custGeom>
                  <a:avLst/>
                  <a:gdLst/>
                  <a:ahLst/>
                  <a:cxnLst>
                    <a:cxn ang="0">
                      <a:pos x="0" y="10"/>
                    </a:cxn>
                    <a:cxn ang="0">
                      <a:pos x="14" y="126"/>
                    </a:cxn>
                    <a:cxn ang="0">
                      <a:pos x="38" y="176"/>
                    </a:cxn>
                    <a:cxn ang="0">
                      <a:pos x="64" y="204"/>
                    </a:cxn>
                    <a:cxn ang="0">
                      <a:pos x="92" y="228"/>
                    </a:cxn>
                    <a:cxn ang="0">
                      <a:pos x="88" y="228"/>
                    </a:cxn>
                    <a:cxn ang="0">
                      <a:pos x="126" y="200"/>
                    </a:cxn>
                    <a:cxn ang="0">
                      <a:pos x="150" y="170"/>
                    </a:cxn>
                    <a:cxn ang="0">
                      <a:pos x="166" y="122"/>
                    </a:cxn>
                    <a:cxn ang="0">
                      <a:pos x="176" y="46"/>
                    </a:cxn>
                    <a:cxn ang="0">
                      <a:pos x="166" y="0"/>
                    </a:cxn>
                    <a:cxn ang="0">
                      <a:pos x="0" y="10"/>
                    </a:cxn>
                  </a:cxnLst>
                  <a:rect l="0" t="0" r="r" b="b"/>
                  <a:pathLst>
                    <a:path w="176" h="228">
                      <a:moveTo>
                        <a:pt x="0" y="10"/>
                      </a:moveTo>
                      <a:lnTo>
                        <a:pt x="14" y="126"/>
                      </a:lnTo>
                      <a:lnTo>
                        <a:pt x="38" y="176"/>
                      </a:lnTo>
                      <a:lnTo>
                        <a:pt x="64" y="204"/>
                      </a:lnTo>
                      <a:lnTo>
                        <a:pt x="92" y="228"/>
                      </a:lnTo>
                      <a:lnTo>
                        <a:pt x="88" y="228"/>
                      </a:lnTo>
                      <a:lnTo>
                        <a:pt x="126" y="200"/>
                      </a:lnTo>
                      <a:lnTo>
                        <a:pt x="150" y="170"/>
                      </a:lnTo>
                      <a:lnTo>
                        <a:pt x="166" y="122"/>
                      </a:lnTo>
                      <a:lnTo>
                        <a:pt x="176" y="46"/>
                      </a:lnTo>
                      <a:lnTo>
                        <a:pt x="166" y="0"/>
                      </a:lnTo>
                      <a:lnTo>
                        <a:pt x="0" y="10"/>
                      </a:lnTo>
                      <a:close/>
                    </a:path>
                  </a:pathLst>
                </a:custGeom>
                <a:solidFill>
                  <a:srgbClr val="FFFF66"/>
                </a:solidFill>
                <a:ln w="9525">
                  <a:noFill/>
                  <a:round/>
                  <a:headEnd/>
                  <a:tailEnd/>
                </a:ln>
              </p:spPr>
              <p:txBody>
                <a:bodyPr/>
                <a:lstStyle/>
                <a:p>
                  <a:endParaRPr lang="zh-CN" altLang="en-US"/>
                </a:p>
              </p:txBody>
            </p:sp>
            <p:sp>
              <p:nvSpPr>
                <p:cNvPr id="804" name="Freeform 117"/>
                <p:cNvSpPr>
                  <a:spLocks/>
                </p:cNvSpPr>
                <p:nvPr/>
              </p:nvSpPr>
              <p:spPr bwMode="auto">
                <a:xfrm>
                  <a:off x="1357" y="666"/>
                  <a:ext cx="176" cy="228"/>
                </a:xfrm>
                <a:custGeom>
                  <a:avLst/>
                  <a:gdLst/>
                  <a:ahLst/>
                  <a:cxnLst>
                    <a:cxn ang="0">
                      <a:pos x="0" y="10"/>
                    </a:cxn>
                    <a:cxn ang="0">
                      <a:pos x="14" y="126"/>
                    </a:cxn>
                    <a:cxn ang="0">
                      <a:pos x="38" y="176"/>
                    </a:cxn>
                    <a:cxn ang="0">
                      <a:pos x="64" y="204"/>
                    </a:cxn>
                    <a:cxn ang="0">
                      <a:pos x="92" y="228"/>
                    </a:cxn>
                    <a:cxn ang="0">
                      <a:pos x="88" y="228"/>
                    </a:cxn>
                    <a:cxn ang="0">
                      <a:pos x="126" y="200"/>
                    </a:cxn>
                    <a:cxn ang="0">
                      <a:pos x="150" y="170"/>
                    </a:cxn>
                    <a:cxn ang="0">
                      <a:pos x="166" y="122"/>
                    </a:cxn>
                    <a:cxn ang="0">
                      <a:pos x="176" y="46"/>
                    </a:cxn>
                    <a:cxn ang="0">
                      <a:pos x="166" y="0"/>
                    </a:cxn>
                    <a:cxn ang="0">
                      <a:pos x="0" y="10"/>
                    </a:cxn>
                  </a:cxnLst>
                  <a:rect l="0" t="0" r="r" b="b"/>
                  <a:pathLst>
                    <a:path w="176" h="228">
                      <a:moveTo>
                        <a:pt x="0" y="10"/>
                      </a:moveTo>
                      <a:lnTo>
                        <a:pt x="14" y="126"/>
                      </a:lnTo>
                      <a:lnTo>
                        <a:pt x="38" y="176"/>
                      </a:lnTo>
                      <a:lnTo>
                        <a:pt x="64" y="204"/>
                      </a:lnTo>
                      <a:lnTo>
                        <a:pt x="92" y="228"/>
                      </a:lnTo>
                      <a:lnTo>
                        <a:pt x="88" y="228"/>
                      </a:lnTo>
                      <a:lnTo>
                        <a:pt x="126" y="200"/>
                      </a:lnTo>
                      <a:lnTo>
                        <a:pt x="150" y="170"/>
                      </a:lnTo>
                      <a:lnTo>
                        <a:pt x="166" y="122"/>
                      </a:lnTo>
                      <a:lnTo>
                        <a:pt x="176" y="46"/>
                      </a:lnTo>
                      <a:lnTo>
                        <a:pt x="166" y="0"/>
                      </a:lnTo>
                      <a:lnTo>
                        <a:pt x="0" y="1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595" name="Rectangle 118"/>
              <p:cNvSpPr>
                <a:spLocks noChangeArrowheads="1"/>
              </p:cNvSpPr>
              <p:nvPr/>
            </p:nvSpPr>
            <p:spPr bwMode="auto">
              <a:xfrm>
                <a:off x="2308126" y="4034142"/>
                <a:ext cx="44447" cy="37888"/>
              </a:xfrm>
              <a:prstGeom prst="rect">
                <a:avLst/>
              </a:prstGeom>
              <a:solidFill>
                <a:srgbClr val="FFFF66"/>
              </a:solidFill>
              <a:ln w="9525">
                <a:solidFill>
                  <a:srgbClr val="969696"/>
                </a:solidFill>
                <a:miter lim="800000"/>
                <a:headEnd/>
                <a:tailEnd/>
              </a:ln>
            </p:spPr>
            <p:txBody>
              <a:bodyPr/>
              <a:lstStyle/>
              <a:p>
                <a:endParaRPr lang="zh-CN" altLang="en-US"/>
              </a:p>
            </p:txBody>
          </p:sp>
          <p:sp>
            <p:nvSpPr>
              <p:cNvPr id="596" name="Rectangle 119"/>
              <p:cNvSpPr>
                <a:spLocks noChangeArrowheads="1"/>
              </p:cNvSpPr>
              <p:nvPr/>
            </p:nvSpPr>
            <p:spPr bwMode="auto">
              <a:xfrm>
                <a:off x="2331768" y="4071083"/>
                <a:ext cx="47284" cy="115558"/>
              </a:xfrm>
              <a:prstGeom prst="rect">
                <a:avLst/>
              </a:prstGeom>
              <a:solidFill>
                <a:srgbClr val="FFFF66"/>
              </a:solidFill>
              <a:ln w="9525">
                <a:solidFill>
                  <a:srgbClr val="969696"/>
                </a:solidFill>
                <a:miter lim="800000"/>
                <a:headEnd/>
                <a:tailEnd/>
              </a:ln>
            </p:spPr>
            <p:txBody>
              <a:bodyPr/>
              <a:lstStyle/>
              <a:p>
                <a:endParaRPr lang="zh-CN" altLang="en-US"/>
              </a:p>
            </p:txBody>
          </p:sp>
          <p:sp>
            <p:nvSpPr>
              <p:cNvPr id="597" name="Oval 120"/>
              <p:cNvSpPr>
                <a:spLocks noChangeArrowheads="1"/>
              </p:cNvSpPr>
              <p:nvPr/>
            </p:nvSpPr>
            <p:spPr bwMode="auto">
              <a:xfrm>
                <a:off x="2346899" y="4143070"/>
                <a:ext cx="20805" cy="23680"/>
              </a:xfrm>
              <a:prstGeom prst="ellipse">
                <a:avLst/>
              </a:prstGeom>
              <a:solidFill>
                <a:srgbClr val="FFFF66"/>
              </a:solidFill>
              <a:ln w="9525">
                <a:solidFill>
                  <a:srgbClr val="969696"/>
                </a:solidFill>
                <a:round/>
                <a:headEnd/>
                <a:tailEnd/>
              </a:ln>
            </p:spPr>
            <p:txBody>
              <a:bodyPr/>
              <a:lstStyle/>
              <a:p>
                <a:endParaRPr lang="zh-CN" altLang="en-US"/>
              </a:p>
            </p:txBody>
          </p:sp>
          <p:grpSp>
            <p:nvGrpSpPr>
              <p:cNvPr id="84" name="Group 121"/>
              <p:cNvGrpSpPr>
                <a:grpSpLocks/>
              </p:cNvGrpSpPr>
              <p:nvPr/>
            </p:nvGrpSpPr>
            <p:grpSpPr bwMode="auto">
              <a:xfrm>
                <a:off x="2367703" y="4122232"/>
                <a:ext cx="29316" cy="25574"/>
                <a:chOff x="2980" y="1099"/>
                <a:chExt cx="151" cy="132"/>
              </a:xfrm>
            </p:grpSpPr>
            <p:sp>
              <p:nvSpPr>
                <p:cNvPr id="801" name="Freeform 122"/>
                <p:cNvSpPr>
                  <a:spLocks/>
                </p:cNvSpPr>
                <p:nvPr/>
              </p:nvSpPr>
              <p:spPr bwMode="auto">
                <a:xfrm>
                  <a:off x="2980" y="1099"/>
                  <a:ext cx="151" cy="132"/>
                </a:xfrm>
                <a:custGeom>
                  <a:avLst/>
                  <a:gdLst/>
                  <a:ahLst/>
                  <a:cxnLst>
                    <a:cxn ang="0">
                      <a:pos x="0" y="112"/>
                    </a:cxn>
                    <a:cxn ang="0">
                      <a:pos x="126" y="0"/>
                    </a:cxn>
                    <a:cxn ang="0">
                      <a:pos x="151" y="14"/>
                    </a:cxn>
                    <a:cxn ang="0">
                      <a:pos x="24" y="132"/>
                    </a:cxn>
                    <a:cxn ang="0">
                      <a:pos x="0" y="112"/>
                    </a:cxn>
                  </a:cxnLst>
                  <a:rect l="0" t="0" r="r" b="b"/>
                  <a:pathLst>
                    <a:path w="151" h="132">
                      <a:moveTo>
                        <a:pt x="0" y="112"/>
                      </a:moveTo>
                      <a:lnTo>
                        <a:pt x="126" y="0"/>
                      </a:lnTo>
                      <a:lnTo>
                        <a:pt x="151" y="14"/>
                      </a:lnTo>
                      <a:lnTo>
                        <a:pt x="24" y="132"/>
                      </a:lnTo>
                      <a:lnTo>
                        <a:pt x="0" y="112"/>
                      </a:lnTo>
                      <a:close/>
                    </a:path>
                  </a:pathLst>
                </a:custGeom>
                <a:solidFill>
                  <a:srgbClr val="FFFF66"/>
                </a:solidFill>
                <a:ln w="9525">
                  <a:noFill/>
                  <a:round/>
                  <a:headEnd/>
                  <a:tailEnd/>
                </a:ln>
              </p:spPr>
              <p:txBody>
                <a:bodyPr/>
                <a:lstStyle/>
                <a:p>
                  <a:endParaRPr lang="zh-CN" altLang="en-US"/>
                </a:p>
              </p:txBody>
            </p:sp>
            <p:sp>
              <p:nvSpPr>
                <p:cNvPr id="802" name="Freeform 123"/>
                <p:cNvSpPr>
                  <a:spLocks/>
                </p:cNvSpPr>
                <p:nvPr/>
              </p:nvSpPr>
              <p:spPr bwMode="auto">
                <a:xfrm>
                  <a:off x="2980" y="1099"/>
                  <a:ext cx="151" cy="132"/>
                </a:xfrm>
                <a:custGeom>
                  <a:avLst/>
                  <a:gdLst/>
                  <a:ahLst/>
                  <a:cxnLst>
                    <a:cxn ang="0">
                      <a:pos x="0" y="112"/>
                    </a:cxn>
                    <a:cxn ang="0">
                      <a:pos x="126" y="0"/>
                    </a:cxn>
                    <a:cxn ang="0">
                      <a:pos x="151" y="14"/>
                    </a:cxn>
                    <a:cxn ang="0">
                      <a:pos x="24" y="132"/>
                    </a:cxn>
                    <a:cxn ang="0">
                      <a:pos x="0" y="112"/>
                    </a:cxn>
                  </a:cxnLst>
                  <a:rect l="0" t="0" r="r" b="b"/>
                  <a:pathLst>
                    <a:path w="151" h="132">
                      <a:moveTo>
                        <a:pt x="0" y="112"/>
                      </a:moveTo>
                      <a:lnTo>
                        <a:pt x="126" y="0"/>
                      </a:lnTo>
                      <a:lnTo>
                        <a:pt x="151" y="14"/>
                      </a:lnTo>
                      <a:lnTo>
                        <a:pt x="24" y="132"/>
                      </a:lnTo>
                      <a:lnTo>
                        <a:pt x="0" y="112"/>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599" name="Oval 124"/>
              <p:cNvSpPr>
                <a:spLocks noChangeArrowheads="1"/>
              </p:cNvSpPr>
              <p:nvPr/>
            </p:nvSpPr>
            <p:spPr bwMode="auto">
              <a:xfrm>
                <a:off x="2354464" y="4143070"/>
                <a:ext cx="21750" cy="23680"/>
              </a:xfrm>
              <a:prstGeom prst="ellipse">
                <a:avLst/>
              </a:prstGeom>
              <a:solidFill>
                <a:srgbClr val="FFFF66"/>
              </a:solidFill>
              <a:ln w="9525">
                <a:solidFill>
                  <a:srgbClr val="969696"/>
                </a:solidFill>
                <a:round/>
                <a:headEnd/>
                <a:tailEnd/>
              </a:ln>
            </p:spPr>
            <p:txBody>
              <a:bodyPr/>
              <a:lstStyle/>
              <a:p>
                <a:endParaRPr lang="zh-CN" altLang="en-US"/>
              </a:p>
            </p:txBody>
          </p:sp>
          <p:sp>
            <p:nvSpPr>
              <p:cNvPr id="600" name="Oval 125"/>
              <p:cNvSpPr>
                <a:spLocks noChangeArrowheads="1"/>
              </p:cNvSpPr>
              <p:nvPr/>
            </p:nvSpPr>
            <p:spPr bwMode="auto">
              <a:xfrm>
                <a:off x="2392291" y="4111813"/>
                <a:ext cx="17022" cy="13261"/>
              </a:xfrm>
              <a:prstGeom prst="ellipse">
                <a:avLst/>
              </a:prstGeom>
              <a:solidFill>
                <a:srgbClr val="FFFF66"/>
              </a:solidFill>
              <a:ln w="9525">
                <a:solidFill>
                  <a:srgbClr val="969696"/>
                </a:solidFill>
                <a:round/>
                <a:headEnd/>
                <a:tailEnd/>
              </a:ln>
            </p:spPr>
            <p:txBody>
              <a:bodyPr/>
              <a:lstStyle/>
              <a:p>
                <a:endParaRPr lang="zh-CN" altLang="en-US"/>
              </a:p>
            </p:txBody>
          </p:sp>
          <p:grpSp>
            <p:nvGrpSpPr>
              <p:cNvPr id="87" name="Group 126"/>
              <p:cNvGrpSpPr>
                <a:grpSpLocks/>
              </p:cNvGrpSpPr>
              <p:nvPr/>
            </p:nvGrpSpPr>
            <p:grpSpPr bwMode="auto">
              <a:xfrm>
                <a:off x="2375269" y="4157278"/>
                <a:ext cx="37827" cy="19891"/>
                <a:chOff x="3018" y="1274"/>
                <a:chExt cx="191" cy="104"/>
              </a:xfrm>
            </p:grpSpPr>
            <p:sp>
              <p:nvSpPr>
                <p:cNvPr id="799" name="Freeform 127"/>
                <p:cNvSpPr>
                  <a:spLocks/>
                </p:cNvSpPr>
                <p:nvPr/>
              </p:nvSpPr>
              <p:spPr bwMode="auto">
                <a:xfrm>
                  <a:off x="3018" y="1274"/>
                  <a:ext cx="191" cy="104"/>
                </a:xfrm>
                <a:custGeom>
                  <a:avLst/>
                  <a:gdLst/>
                  <a:ahLst/>
                  <a:cxnLst>
                    <a:cxn ang="0">
                      <a:pos x="4" y="0"/>
                    </a:cxn>
                    <a:cxn ang="0">
                      <a:pos x="191" y="84"/>
                    </a:cxn>
                    <a:cxn ang="0">
                      <a:pos x="175" y="104"/>
                    </a:cxn>
                    <a:cxn ang="0">
                      <a:pos x="0" y="22"/>
                    </a:cxn>
                    <a:cxn ang="0">
                      <a:pos x="4" y="0"/>
                    </a:cxn>
                  </a:cxnLst>
                  <a:rect l="0" t="0" r="r" b="b"/>
                  <a:pathLst>
                    <a:path w="191" h="104">
                      <a:moveTo>
                        <a:pt x="4" y="0"/>
                      </a:moveTo>
                      <a:lnTo>
                        <a:pt x="191" y="84"/>
                      </a:lnTo>
                      <a:lnTo>
                        <a:pt x="175" y="104"/>
                      </a:lnTo>
                      <a:lnTo>
                        <a:pt x="0" y="22"/>
                      </a:lnTo>
                      <a:lnTo>
                        <a:pt x="4" y="0"/>
                      </a:lnTo>
                      <a:close/>
                    </a:path>
                  </a:pathLst>
                </a:custGeom>
                <a:solidFill>
                  <a:srgbClr val="FFFF66"/>
                </a:solidFill>
                <a:ln w="9525">
                  <a:noFill/>
                  <a:round/>
                  <a:headEnd/>
                  <a:tailEnd/>
                </a:ln>
              </p:spPr>
              <p:txBody>
                <a:bodyPr/>
                <a:lstStyle/>
                <a:p>
                  <a:endParaRPr lang="zh-CN" altLang="en-US"/>
                </a:p>
              </p:txBody>
            </p:sp>
            <p:sp>
              <p:nvSpPr>
                <p:cNvPr id="800" name="Freeform 128"/>
                <p:cNvSpPr>
                  <a:spLocks/>
                </p:cNvSpPr>
                <p:nvPr/>
              </p:nvSpPr>
              <p:spPr bwMode="auto">
                <a:xfrm>
                  <a:off x="3018" y="1274"/>
                  <a:ext cx="191" cy="104"/>
                </a:xfrm>
                <a:custGeom>
                  <a:avLst/>
                  <a:gdLst/>
                  <a:ahLst/>
                  <a:cxnLst>
                    <a:cxn ang="0">
                      <a:pos x="4" y="0"/>
                    </a:cxn>
                    <a:cxn ang="0">
                      <a:pos x="191" y="84"/>
                    </a:cxn>
                    <a:cxn ang="0">
                      <a:pos x="175" y="104"/>
                    </a:cxn>
                    <a:cxn ang="0">
                      <a:pos x="0" y="22"/>
                    </a:cxn>
                    <a:cxn ang="0">
                      <a:pos x="4" y="0"/>
                    </a:cxn>
                  </a:cxnLst>
                  <a:rect l="0" t="0" r="r" b="b"/>
                  <a:pathLst>
                    <a:path w="191" h="104">
                      <a:moveTo>
                        <a:pt x="4" y="0"/>
                      </a:moveTo>
                      <a:lnTo>
                        <a:pt x="191" y="84"/>
                      </a:lnTo>
                      <a:lnTo>
                        <a:pt x="175" y="104"/>
                      </a:lnTo>
                      <a:lnTo>
                        <a:pt x="0" y="22"/>
                      </a:lnTo>
                      <a:lnTo>
                        <a:pt x="4"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02" name="Oval 129"/>
              <p:cNvSpPr>
                <a:spLocks noChangeArrowheads="1"/>
              </p:cNvSpPr>
              <p:nvPr/>
            </p:nvSpPr>
            <p:spPr bwMode="auto">
              <a:xfrm>
                <a:off x="2408367" y="4171486"/>
                <a:ext cx="16076" cy="13261"/>
              </a:xfrm>
              <a:prstGeom prst="ellipse">
                <a:avLst/>
              </a:prstGeom>
              <a:solidFill>
                <a:srgbClr val="FFFF66"/>
              </a:solidFill>
              <a:ln w="9525">
                <a:solidFill>
                  <a:srgbClr val="969696"/>
                </a:solidFill>
                <a:round/>
                <a:headEnd/>
                <a:tailEnd/>
              </a:ln>
            </p:spPr>
            <p:txBody>
              <a:bodyPr/>
              <a:lstStyle/>
              <a:p>
                <a:endParaRPr lang="zh-CN" altLang="en-US"/>
              </a:p>
            </p:txBody>
          </p:sp>
          <p:grpSp>
            <p:nvGrpSpPr>
              <p:cNvPr id="88" name="Group 130"/>
              <p:cNvGrpSpPr>
                <a:grpSpLocks/>
              </p:cNvGrpSpPr>
              <p:nvPr/>
            </p:nvGrpSpPr>
            <p:grpSpPr bwMode="auto">
              <a:xfrm>
                <a:off x="2358247" y="4166750"/>
                <a:ext cx="5674" cy="33152"/>
                <a:chOff x="2936" y="1324"/>
                <a:chExt cx="28" cy="166"/>
              </a:xfrm>
            </p:grpSpPr>
            <p:sp>
              <p:nvSpPr>
                <p:cNvPr id="797" name="Freeform 131"/>
                <p:cNvSpPr>
                  <a:spLocks/>
                </p:cNvSpPr>
                <p:nvPr/>
              </p:nvSpPr>
              <p:spPr bwMode="auto">
                <a:xfrm>
                  <a:off x="2936" y="1324"/>
                  <a:ext cx="28" cy="166"/>
                </a:xfrm>
                <a:custGeom>
                  <a:avLst/>
                  <a:gdLst/>
                  <a:ahLst/>
                  <a:cxnLst>
                    <a:cxn ang="0">
                      <a:pos x="0" y="4"/>
                    </a:cxn>
                    <a:cxn ang="0">
                      <a:pos x="0" y="166"/>
                    </a:cxn>
                    <a:cxn ang="0">
                      <a:pos x="28" y="166"/>
                    </a:cxn>
                    <a:cxn ang="0">
                      <a:pos x="28" y="0"/>
                    </a:cxn>
                    <a:cxn ang="0">
                      <a:pos x="0" y="4"/>
                    </a:cxn>
                  </a:cxnLst>
                  <a:rect l="0" t="0" r="r" b="b"/>
                  <a:pathLst>
                    <a:path w="28" h="166">
                      <a:moveTo>
                        <a:pt x="0" y="4"/>
                      </a:moveTo>
                      <a:lnTo>
                        <a:pt x="0" y="166"/>
                      </a:lnTo>
                      <a:lnTo>
                        <a:pt x="28" y="166"/>
                      </a:lnTo>
                      <a:lnTo>
                        <a:pt x="28" y="0"/>
                      </a:lnTo>
                      <a:lnTo>
                        <a:pt x="0" y="4"/>
                      </a:lnTo>
                      <a:close/>
                    </a:path>
                  </a:pathLst>
                </a:custGeom>
                <a:solidFill>
                  <a:srgbClr val="FFFF66"/>
                </a:solidFill>
                <a:ln w="9525">
                  <a:noFill/>
                  <a:round/>
                  <a:headEnd/>
                  <a:tailEnd/>
                </a:ln>
              </p:spPr>
              <p:txBody>
                <a:bodyPr/>
                <a:lstStyle/>
                <a:p>
                  <a:endParaRPr lang="zh-CN" altLang="en-US"/>
                </a:p>
              </p:txBody>
            </p:sp>
            <p:sp>
              <p:nvSpPr>
                <p:cNvPr id="798" name="Freeform 132"/>
                <p:cNvSpPr>
                  <a:spLocks/>
                </p:cNvSpPr>
                <p:nvPr/>
              </p:nvSpPr>
              <p:spPr bwMode="auto">
                <a:xfrm>
                  <a:off x="2936" y="1324"/>
                  <a:ext cx="28" cy="166"/>
                </a:xfrm>
                <a:custGeom>
                  <a:avLst/>
                  <a:gdLst/>
                  <a:ahLst/>
                  <a:cxnLst>
                    <a:cxn ang="0">
                      <a:pos x="0" y="4"/>
                    </a:cxn>
                    <a:cxn ang="0">
                      <a:pos x="0" y="166"/>
                    </a:cxn>
                    <a:cxn ang="0">
                      <a:pos x="28" y="166"/>
                    </a:cxn>
                    <a:cxn ang="0">
                      <a:pos x="28" y="0"/>
                    </a:cxn>
                    <a:cxn ang="0">
                      <a:pos x="0" y="4"/>
                    </a:cxn>
                  </a:cxnLst>
                  <a:rect l="0" t="0" r="r" b="b"/>
                  <a:pathLst>
                    <a:path w="28" h="166">
                      <a:moveTo>
                        <a:pt x="0" y="4"/>
                      </a:moveTo>
                      <a:lnTo>
                        <a:pt x="0" y="166"/>
                      </a:lnTo>
                      <a:lnTo>
                        <a:pt x="28" y="166"/>
                      </a:lnTo>
                      <a:lnTo>
                        <a:pt x="28" y="0"/>
                      </a:lnTo>
                      <a:lnTo>
                        <a:pt x="0" y="4"/>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04" name="Oval 133"/>
              <p:cNvSpPr>
                <a:spLocks noChangeArrowheads="1"/>
              </p:cNvSpPr>
              <p:nvPr/>
            </p:nvSpPr>
            <p:spPr bwMode="auto">
              <a:xfrm>
                <a:off x="2352573" y="4197061"/>
                <a:ext cx="17968" cy="14208"/>
              </a:xfrm>
              <a:prstGeom prst="ellipse">
                <a:avLst/>
              </a:prstGeom>
              <a:solidFill>
                <a:srgbClr val="FFFF66"/>
              </a:solidFill>
              <a:ln w="9525">
                <a:solidFill>
                  <a:srgbClr val="969696"/>
                </a:solidFill>
                <a:round/>
                <a:headEnd/>
                <a:tailEnd/>
              </a:ln>
            </p:spPr>
            <p:txBody>
              <a:bodyPr/>
              <a:lstStyle/>
              <a:p>
                <a:endParaRPr lang="zh-CN" altLang="en-US"/>
              </a:p>
            </p:txBody>
          </p:sp>
          <p:grpSp>
            <p:nvGrpSpPr>
              <p:cNvPr id="92" name="Group 134"/>
              <p:cNvGrpSpPr>
                <a:grpSpLocks/>
              </p:cNvGrpSpPr>
              <p:nvPr/>
            </p:nvGrpSpPr>
            <p:grpSpPr bwMode="auto">
              <a:xfrm>
                <a:off x="2104807" y="4366610"/>
                <a:ext cx="122937" cy="17050"/>
                <a:chOff x="1659" y="2326"/>
                <a:chExt cx="618" cy="87"/>
              </a:xfrm>
            </p:grpSpPr>
            <p:sp>
              <p:nvSpPr>
                <p:cNvPr id="795" name="Freeform 135"/>
                <p:cNvSpPr>
                  <a:spLocks/>
                </p:cNvSpPr>
                <p:nvPr/>
              </p:nvSpPr>
              <p:spPr bwMode="auto">
                <a:xfrm>
                  <a:off x="1659" y="2326"/>
                  <a:ext cx="618" cy="87"/>
                </a:xfrm>
                <a:custGeom>
                  <a:avLst/>
                  <a:gdLst/>
                  <a:ahLst/>
                  <a:cxnLst>
                    <a:cxn ang="0">
                      <a:pos x="0" y="55"/>
                    </a:cxn>
                    <a:cxn ang="0">
                      <a:pos x="4" y="87"/>
                    </a:cxn>
                    <a:cxn ang="0">
                      <a:pos x="618" y="29"/>
                    </a:cxn>
                    <a:cxn ang="0">
                      <a:pos x="614" y="0"/>
                    </a:cxn>
                    <a:cxn ang="0">
                      <a:pos x="0" y="55"/>
                    </a:cxn>
                  </a:cxnLst>
                  <a:rect l="0" t="0" r="r" b="b"/>
                  <a:pathLst>
                    <a:path w="618" h="87">
                      <a:moveTo>
                        <a:pt x="0" y="55"/>
                      </a:moveTo>
                      <a:lnTo>
                        <a:pt x="4" y="87"/>
                      </a:lnTo>
                      <a:lnTo>
                        <a:pt x="618" y="29"/>
                      </a:lnTo>
                      <a:lnTo>
                        <a:pt x="614" y="0"/>
                      </a:lnTo>
                      <a:lnTo>
                        <a:pt x="0" y="55"/>
                      </a:lnTo>
                      <a:close/>
                    </a:path>
                  </a:pathLst>
                </a:custGeom>
                <a:solidFill>
                  <a:srgbClr val="FFFF66"/>
                </a:solidFill>
                <a:ln w="9525">
                  <a:noFill/>
                  <a:round/>
                  <a:headEnd/>
                  <a:tailEnd/>
                </a:ln>
              </p:spPr>
              <p:txBody>
                <a:bodyPr/>
                <a:lstStyle/>
                <a:p>
                  <a:endParaRPr lang="zh-CN" altLang="en-US"/>
                </a:p>
              </p:txBody>
            </p:sp>
            <p:sp>
              <p:nvSpPr>
                <p:cNvPr id="796" name="Freeform 136"/>
                <p:cNvSpPr>
                  <a:spLocks/>
                </p:cNvSpPr>
                <p:nvPr/>
              </p:nvSpPr>
              <p:spPr bwMode="auto">
                <a:xfrm>
                  <a:off x="1659" y="2326"/>
                  <a:ext cx="618" cy="87"/>
                </a:xfrm>
                <a:custGeom>
                  <a:avLst/>
                  <a:gdLst/>
                  <a:ahLst/>
                  <a:cxnLst>
                    <a:cxn ang="0">
                      <a:pos x="0" y="55"/>
                    </a:cxn>
                    <a:cxn ang="0">
                      <a:pos x="4" y="87"/>
                    </a:cxn>
                    <a:cxn ang="0">
                      <a:pos x="618" y="29"/>
                    </a:cxn>
                    <a:cxn ang="0">
                      <a:pos x="614" y="0"/>
                    </a:cxn>
                    <a:cxn ang="0">
                      <a:pos x="0" y="55"/>
                    </a:cxn>
                  </a:cxnLst>
                  <a:rect l="0" t="0" r="r" b="b"/>
                  <a:pathLst>
                    <a:path w="618" h="87">
                      <a:moveTo>
                        <a:pt x="0" y="55"/>
                      </a:moveTo>
                      <a:lnTo>
                        <a:pt x="4" y="87"/>
                      </a:lnTo>
                      <a:lnTo>
                        <a:pt x="618" y="29"/>
                      </a:lnTo>
                      <a:lnTo>
                        <a:pt x="614" y="0"/>
                      </a:lnTo>
                      <a:lnTo>
                        <a:pt x="0" y="55"/>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95" name="Group 137"/>
              <p:cNvGrpSpPr>
                <a:grpSpLocks/>
              </p:cNvGrpSpPr>
              <p:nvPr/>
            </p:nvGrpSpPr>
            <p:grpSpPr bwMode="auto">
              <a:xfrm>
                <a:off x="2346899" y="4388395"/>
                <a:ext cx="63360" cy="38835"/>
                <a:chOff x="2878" y="2433"/>
                <a:chExt cx="317" cy="196"/>
              </a:xfrm>
            </p:grpSpPr>
            <p:sp>
              <p:nvSpPr>
                <p:cNvPr id="793" name="Freeform 138"/>
                <p:cNvSpPr>
                  <a:spLocks/>
                </p:cNvSpPr>
                <p:nvPr/>
              </p:nvSpPr>
              <p:spPr bwMode="auto">
                <a:xfrm>
                  <a:off x="2878" y="2433"/>
                  <a:ext cx="317" cy="196"/>
                </a:xfrm>
                <a:custGeom>
                  <a:avLst/>
                  <a:gdLst/>
                  <a:ahLst/>
                  <a:cxnLst>
                    <a:cxn ang="0">
                      <a:pos x="317" y="0"/>
                    </a:cxn>
                    <a:cxn ang="0">
                      <a:pos x="0" y="196"/>
                    </a:cxn>
                    <a:cxn ang="0">
                      <a:pos x="0" y="104"/>
                    </a:cxn>
                    <a:cxn ang="0">
                      <a:pos x="154" y="14"/>
                    </a:cxn>
                    <a:cxn ang="0">
                      <a:pos x="317" y="0"/>
                    </a:cxn>
                  </a:cxnLst>
                  <a:rect l="0" t="0" r="r" b="b"/>
                  <a:pathLst>
                    <a:path w="317" h="196">
                      <a:moveTo>
                        <a:pt x="317" y="0"/>
                      </a:moveTo>
                      <a:lnTo>
                        <a:pt x="0" y="196"/>
                      </a:lnTo>
                      <a:lnTo>
                        <a:pt x="0" y="104"/>
                      </a:lnTo>
                      <a:lnTo>
                        <a:pt x="154" y="14"/>
                      </a:lnTo>
                      <a:lnTo>
                        <a:pt x="317" y="0"/>
                      </a:lnTo>
                      <a:close/>
                    </a:path>
                  </a:pathLst>
                </a:custGeom>
                <a:solidFill>
                  <a:srgbClr val="FFFF66"/>
                </a:solidFill>
                <a:ln w="9525">
                  <a:noFill/>
                  <a:round/>
                  <a:headEnd/>
                  <a:tailEnd/>
                </a:ln>
              </p:spPr>
              <p:txBody>
                <a:bodyPr/>
                <a:lstStyle/>
                <a:p>
                  <a:endParaRPr lang="zh-CN" altLang="en-US"/>
                </a:p>
              </p:txBody>
            </p:sp>
            <p:sp>
              <p:nvSpPr>
                <p:cNvPr id="794" name="Freeform 139"/>
                <p:cNvSpPr>
                  <a:spLocks/>
                </p:cNvSpPr>
                <p:nvPr/>
              </p:nvSpPr>
              <p:spPr bwMode="auto">
                <a:xfrm>
                  <a:off x="2878" y="2433"/>
                  <a:ext cx="317" cy="196"/>
                </a:xfrm>
                <a:custGeom>
                  <a:avLst/>
                  <a:gdLst/>
                  <a:ahLst/>
                  <a:cxnLst>
                    <a:cxn ang="0">
                      <a:pos x="317" y="0"/>
                    </a:cxn>
                    <a:cxn ang="0">
                      <a:pos x="0" y="196"/>
                    </a:cxn>
                    <a:cxn ang="0">
                      <a:pos x="0" y="104"/>
                    </a:cxn>
                    <a:cxn ang="0">
                      <a:pos x="154" y="14"/>
                    </a:cxn>
                    <a:cxn ang="0">
                      <a:pos x="317" y="0"/>
                    </a:cxn>
                  </a:cxnLst>
                  <a:rect l="0" t="0" r="r" b="b"/>
                  <a:pathLst>
                    <a:path w="317" h="196">
                      <a:moveTo>
                        <a:pt x="317" y="0"/>
                      </a:moveTo>
                      <a:lnTo>
                        <a:pt x="0" y="196"/>
                      </a:lnTo>
                      <a:lnTo>
                        <a:pt x="0" y="104"/>
                      </a:lnTo>
                      <a:lnTo>
                        <a:pt x="154" y="14"/>
                      </a:lnTo>
                      <a:lnTo>
                        <a:pt x="317"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827" name="Group 140"/>
              <p:cNvGrpSpPr>
                <a:grpSpLocks/>
              </p:cNvGrpSpPr>
              <p:nvPr/>
            </p:nvGrpSpPr>
            <p:grpSpPr bwMode="auto">
              <a:xfrm>
                <a:off x="2383780" y="4386501"/>
                <a:ext cx="62414" cy="37888"/>
                <a:chOff x="3062" y="2425"/>
                <a:chExt cx="317" cy="192"/>
              </a:xfrm>
            </p:grpSpPr>
            <p:sp>
              <p:nvSpPr>
                <p:cNvPr id="791" name="Freeform 141"/>
                <p:cNvSpPr>
                  <a:spLocks/>
                </p:cNvSpPr>
                <p:nvPr/>
              </p:nvSpPr>
              <p:spPr bwMode="auto">
                <a:xfrm>
                  <a:off x="3062" y="2425"/>
                  <a:ext cx="317" cy="192"/>
                </a:xfrm>
                <a:custGeom>
                  <a:avLst/>
                  <a:gdLst/>
                  <a:ahLst/>
                  <a:cxnLst>
                    <a:cxn ang="0">
                      <a:pos x="317" y="0"/>
                    </a:cxn>
                    <a:cxn ang="0">
                      <a:pos x="0" y="192"/>
                    </a:cxn>
                    <a:cxn ang="0">
                      <a:pos x="0" y="100"/>
                    </a:cxn>
                    <a:cxn ang="0">
                      <a:pos x="157" y="10"/>
                    </a:cxn>
                    <a:cxn ang="0">
                      <a:pos x="317" y="0"/>
                    </a:cxn>
                  </a:cxnLst>
                  <a:rect l="0" t="0" r="r" b="b"/>
                  <a:pathLst>
                    <a:path w="317" h="192">
                      <a:moveTo>
                        <a:pt x="317" y="0"/>
                      </a:moveTo>
                      <a:lnTo>
                        <a:pt x="0" y="192"/>
                      </a:lnTo>
                      <a:lnTo>
                        <a:pt x="0" y="100"/>
                      </a:lnTo>
                      <a:lnTo>
                        <a:pt x="157" y="10"/>
                      </a:lnTo>
                      <a:lnTo>
                        <a:pt x="317" y="0"/>
                      </a:lnTo>
                      <a:close/>
                    </a:path>
                  </a:pathLst>
                </a:custGeom>
                <a:solidFill>
                  <a:srgbClr val="FFFF66"/>
                </a:solidFill>
                <a:ln w="9525">
                  <a:noFill/>
                  <a:round/>
                  <a:headEnd/>
                  <a:tailEnd/>
                </a:ln>
              </p:spPr>
              <p:txBody>
                <a:bodyPr/>
                <a:lstStyle/>
                <a:p>
                  <a:endParaRPr lang="zh-CN" altLang="en-US"/>
                </a:p>
              </p:txBody>
            </p:sp>
            <p:sp>
              <p:nvSpPr>
                <p:cNvPr id="792" name="Freeform 142"/>
                <p:cNvSpPr>
                  <a:spLocks/>
                </p:cNvSpPr>
                <p:nvPr/>
              </p:nvSpPr>
              <p:spPr bwMode="auto">
                <a:xfrm>
                  <a:off x="3062" y="2425"/>
                  <a:ext cx="317" cy="192"/>
                </a:xfrm>
                <a:custGeom>
                  <a:avLst/>
                  <a:gdLst/>
                  <a:ahLst/>
                  <a:cxnLst>
                    <a:cxn ang="0">
                      <a:pos x="317" y="0"/>
                    </a:cxn>
                    <a:cxn ang="0">
                      <a:pos x="0" y="192"/>
                    </a:cxn>
                    <a:cxn ang="0">
                      <a:pos x="0" y="100"/>
                    </a:cxn>
                    <a:cxn ang="0">
                      <a:pos x="157" y="10"/>
                    </a:cxn>
                    <a:cxn ang="0">
                      <a:pos x="317" y="0"/>
                    </a:cxn>
                  </a:cxnLst>
                  <a:rect l="0" t="0" r="r" b="b"/>
                  <a:pathLst>
                    <a:path w="317" h="192">
                      <a:moveTo>
                        <a:pt x="317" y="0"/>
                      </a:moveTo>
                      <a:lnTo>
                        <a:pt x="0" y="192"/>
                      </a:lnTo>
                      <a:lnTo>
                        <a:pt x="0" y="100"/>
                      </a:lnTo>
                      <a:lnTo>
                        <a:pt x="157" y="10"/>
                      </a:lnTo>
                      <a:lnTo>
                        <a:pt x="317"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08" name="Line 143"/>
              <p:cNvSpPr>
                <a:spLocks noChangeShapeType="1"/>
              </p:cNvSpPr>
              <p:nvPr/>
            </p:nvSpPr>
            <p:spPr bwMode="auto">
              <a:xfrm flipV="1">
                <a:off x="2253277" y="4380818"/>
                <a:ext cx="86056" cy="63462"/>
              </a:xfrm>
              <a:prstGeom prst="line">
                <a:avLst/>
              </a:prstGeom>
              <a:noFill/>
              <a:ln w="9525">
                <a:solidFill>
                  <a:srgbClr val="969696"/>
                </a:solidFill>
                <a:round/>
                <a:headEnd/>
                <a:tailEnd/>
              </a:ln>
            </p:spPr>
            <p:txBody>
              <a:bodyPr/>
              <a:lstStyle/>
              <a:p>
                <a:endParaRPr lang="zh-CN" altLang="en-US"/>
              </a:p>
            </p:txBody>
          </p:sp>
          <p:sp>
            <p:nvSpPr>
              <p:cNvPr id="609" name="Line 144"/>
              <p:cNvSpPr>
                <a:spLocks noChangeShapeType="1"/>
              </p:cNvSpPr>
              <p:nvPr/>
            </p:nvSpPr>
            <p:spPr bwMode="auto">
              <a:xfrm flipV="1">
                <a:off x="2303398" y="4375135"/>
                <a:ext cx="85110" cy="63462"/>
              </a:xfrm>
              <a:prstGeom prst="line">
                <a:avLst/>
              </a:prstGeom>
              <a:noFill/>
              <a:ln w="9525">
                <a:solidFill>
                  <a:srgbClr val="969696"/>
                </a:solidFill>
                <a:round/>
                <a:headEnd/>
                <a:tailEnd/>
              </a:ln>
            </p:spPr>
            <p:txBody>
              <a:bodyPr/>
              <a:lstStyle/>
              <a:p>
                <a:endParaRPr lang="zh-CN" altLang="en-US"/>
              </a:p>
            </p:txBody>
          </p:sp>
          <p:sp>
            <p:nvSpPr>
              <p:cNvPr id="610" name="Line 145"/>
              <p:cNvSpPr>
                <a:spLocks noChangeShapeType="1"/>
              </p:cNvSpPr>
              <p:nvPr/>
            </p:nvSpPr>
            <p:spPr bwMode="auto">
              <a:xfrm flipV="1">
                <a:off x="2396073" y="4366610"/>
                <a:ext cx="82273" cy="60621"/>
              </a:xfrm>
              <a:prstGeom prst="line">
                <a:avLst/>
              </a:prstGeom>
              <a:noFill/>
              <a:ln w="9525">
                <a:solidFill>
                  <a:srgbClr val="969696"/>
                </a:solidFill>
                <a:round/>
                <a:headEnd/>
                <a:tailEnd/>
              </a:ln>
            </p:spPr>
            <p:txBody>
              <a:bodyPr/>
              <a:lstStyle/>
              <a:p>
                <a:endParaRPr lang="zh-CN" altLang="en-US"/>
              </a:p>
            </p:txBody>
          </p:sp>
          <p:sp>
            <p:nvSpPr>
              <p:cNvPr id="611" name="Line 146"/>
              <p:cNvSpPr>
                <a:spLocks noChangeShapeType="1"/>
              </p:cNvSpPr>
              <p:nvPr/>
            </p:nvSpPr>
            <p:spPr bwMode="auto">
              <a:xfrm flipV="1">
                <a:off x="2353518" y="4370399"/>
                <a:ext cx="83219" cy="61568"/>
              </a:xfrm>
              <a:prstGeom prst="line">
                <a:avLst/>
              </a:prstGeom>
              <a:noFill/>
              <a:ln w="9525">
                <a:solidFill>
                  <a:srgbClr val="969696"/>
                </a:solidFill>
                <a:round/>
                <a:headEnd/>
                <a:tailEnd/>
              </a:ln>
            </p:spPr>
            <p:txBody>
              <a:bodyPr/>
              <a:lstStyle/>
              <a:p>
                <a:endParaRPr lang="zh-CN" altLang="en-US"/>
              </a:p>
            </p:txBody>
          </p:sp>
          <p:grpSp>
            <p:nvGrpSpPr>
              <p:cNvPr id="828" name="Group 147"/>
              <p:cNvGrpSpPr>
                <a:grpSpLocks/>
              </p:cNvGrpSpPr>
              <p:nvPr/>
            </p:nvGrpSpPr>
            <p:grpSpPr bwMode="auto">
              <a:xfrm>
                <a:off x="1920400" y="4476485"/>
                <a:ext cx="118209" cy="86195"/>
                <a:chOff x="734" y="2878"/>
                <a:chExt cx="593" cy="429"/>
              </a:xfrm>
            </p:grpSpPr>
            <p:sp>
              <p:nvSpPr>
                <p:cNvPr id="789" name="Freeform 148"/>
                <p:cNvSpPr>
                  <a:spLocks/>
                </p:cNvSpPr>
                <p:nvPr/>
              </p:nvSpPr>
              <p:spPr bwMode="auto">
                <a:xfrm>
                  <a:off x="734" y="2878"/>
                  <a:ext cx="593" cy="429"/>
                </a:xfrm>
                <a:custGeom>
                  <a:avLst/>
                  <a:gdLst/>
                  <a:ahLst/>
                  <a:cxnLst>
                    <a:cxn ang="0">
                      <a:pos x="392" y="0"/>
                    </a:cxn>
                    <a:cxn ang="0">
                      <a:pos x="593" y="46"/>
                    </a:cxn>
                    <a:cxn ang="0">
                      <a:pos x="593" y="351"/>
                    </a:cxn>
                    <a:cxn ang="0">
                      <a:pos x="412" y="305"/>
                    </a:cxn>
                    <a:cxn ang="0">
                      <a:pos x="374" y="301"/>
                    </a:cxn>
                    <a:cxn ang="0">
                      <a:pos x="344" y="305"/>
                    </a:cxn>
                    <a:cxn ang="0">
                      <a:pos x="330" y="313"/>
                    </a:cxn>
                    <a:cxn ang="0">
                      <a:pos x="320" y="321"/>
                    </a:cxn>
                    <a:cxn ang="0">
                      <a:pos x="320" y="421"/>
                    </a:cxn>
                    <a:cxn ang="0">
                      <a:pos x="252" y="429"/>
                    </a:cxn>
                    <a:cxn ang="0">
                      <a:pos x="194" y="417"/>
                    </a:cxn>
                    <a:cxn ang="0">
                      <a:pos x="194" y="333"/>
                    </a:cxn>
                    <a:cxn ang="0">
                      <a:pos x="136" y="333"/>
                    </a:cxn>
                    <a:cxn ang="0">
                      <a:pos x="72" y="329"/>
                    </a:cxn>
                    <a:cxn ang="0">
                      <a:pos x="18" y="293"/>
                    </a:cxn>
                    <a:cxn ang="0">
                      <a:pos x="0" y="259"/>
                    </a:cxn>
                    <a:cxn ang="0">
                      <a:pos x="0" y="213"/>
                    </a:cxn>
                    <a:cxn ang="0">
                      <a:pos x="14" y="170"/>
                    </a:cxn>
                    <a:cxn ang="0">
                      <a:pos x="34" y="130"/>
                    </a:cxn>
                    <a:cxn ang="0">
                      <a:pos x="96" y="112"/>
                    </a:cxn>
                    <a:cxn ang="0">
                      <a:pos x="154" y="100"/>
                    </a:cxn>
                    <a:cxn ang="0">
                      <a:pos x="246" y="80"/>
                    </a:cxn>
                    <a:cxn ang="0">
                      <a:pos x="350" y="76"/>
                    </a:cxn>
                    <a:cxn ang="0">
                      <a:pos x="388" y="56"/>
                    </a:cxn>
                    <a:cxn ang="0">
                      <a:pos x="392" y="0"/>
                    </a:cxn>
                  </a:cxnLst>
                  <a:rect l="0" t="0" r="r" b="b"/>
                  <a:pathLst>
                    <a:path w="593" h="429">
                      <a:moveTo>
                        <a:pt x="392" y="0"/>
                      </a:moveTo>
                      <a:lnTo>
                        <a:pt x="593" y="46"/>
                      </a:lnTo>
                      <a:lnTo>
                        <a:pt x="593" y="351"/>
                      </a:lnTo>
                      <a:lnTo>
                        <a:pt x="412" y="305"/>
                      </a:lnTo>
                      <a:lnTo>
                        <a:pt x="374" y="301"/>
                      </a:lnTo>
                      <a:lnTo>
                        <a:pt x="344" y="305"/>
                      </a:lnTo>
                      <a:lnTo>
                        <a:pt x="330" y="313"/>
                      </a:lnTo>
                      <a:lnTo>
                        <a:pt x="320" y="321"/>
                      </a:lnTo>
                      <a:lnTo>
                        <a:pt x="320" y="421"/>
                      </a:lnTo>
                      <a:lnTo>
                        <a:pt x="252" y="429"/>
                      </a:lnTo>
                      <a:lnTo>
                        <a:pt x="194" y="417"/>
                      </a:lnTo>
                      <a:lnTo>
                        <a:pt x="194" y="333"/>
                      </a:lnTo>
                      <a:lnTo>
                        <a:pt x="136" y="333"/>
                      </a:lnTo>
                      <a:lnTo>
                        <a:pt x="72" y="329"/>
                      </a:lnTo>
                      <a:lnTo>
                        <a:pt x="18" y="293"/>
                      </a:lnTo>
                      <a:lnTo>
                        <a:pt x="0" y="259"/>
                      </a:lnTo>
                      <a:lnTo>
                        <a:pt x="0" y="213"/>
                      </a:lnTo>
                      <a:lnTo>
                        <a:pt x="14" y="170"/>
                      </a:lnTo>
                      <a:lnTo>
                        <a:pt x="34" y="130"/>
                      </a:lnTo>
                      <a:lnTo>
                        <a:pt x="96" y="112"/>
                      </a:lnTo>
                      <a:lnTo>
                        <a:pt x="154" y="100"/>
                      </a:lnTo>
                      <a:lnTo>
                        <a:pt x="246" y="80"/>
                      </a:lnTo>
                      <a:lnTo>
                        <a:pt x="350" y="76"/>
                      </a:lnTo>
                      <a:lnTo>
                        <a:pt x="388" y="56"/>
                      </a:lnTo>
                      <a:lnTo>
                        <a:pt x="392" y="0"/>
                      </a:lnTo>
                      <a:close/>
                    </a:path>
                  </a:pathLst>
                </a:custGeom>
                <a:solidFill>
                  <a:srgbClr val="FFFF66"/>
                </a:solidFill>
                <a:ln w="9525">
                  <a:noFill/>
                  <a:round/>
                  <a:headEnd/>
                  <a:tailEnd/>
                </a:ln>
              </p:spPr>
              <p:txBody>
                <a:bodyPr/>
                <a:lstStyle/>
                <a:p>
                  <a:endParaRPr lang="zh-CN" altLang="en-US"/>
                </a:p>
              </p:txBody>
            </p:sp>
            <p:sp>
              <p:nvSpPr>
                <p:cNvPr id="790" name="Freeform 149"/>
                <p:cNvSpPr>
                  <a:spLocks/>
                </p:cNvSpPr>
                <p:nvPr/>
              </p:nvSpPr>
              <p:spPr bwMode="auto">
                <a:xfrm>
                  <a:off x="734" y="2878"/>
                  <a:ext cx="593" cy="429"/>
                </a:xfrm>
                <a:custGeom>
                  <a:avLst/>
                  <a:gdLst/>
                  <a:ahLst/>
                  <a:cxnLst>
                    <a:cxn ang="0">
                      <a:pos x="392" y="0"/>
                    </a:cxn>
                    <a:cxn ang="0">
                      <a:pos x="593" y="46"/>
                    </a:cxn>
                    <a:cxn ang="0">
                      <a:pos x="593" y="351"/>
                    </a:cxn>
                    <a:cxn ang="0">
                      <a:pos x="412" y="305"/>
                    </a:cxn>
                    <a:cxn ang="0">
                      <a:pos x="374" y="301"/>
                    </a:cxn>
                    <a:cxn ang="0">
                      <a:pos x="344" y="305"/>
                    </a:cxn>
                    <a:cxn ang="0">
                      <a:pos x="330" y="313"/>
                    </a:cxn>
                    <a:cxn ang="0">
                      <a:pos x="320" y="321"/>
                    </a:cxn>
                    <a:cxn ang="0">
                      <a:pos x="320" y="421"/>
                    </a:cxn>
                    <a:cxn ang="0">
                      <a:pos x="252" y="429"/>
                    </a:cxn>
                    <a:cxn ang="0">
                      <a:pos x="194" y="417"/>
                    </a:cxn>
                    <a:cxn ang="0">
                      <a:pos x="194" y="333"/>
                    </a:cxn>
                    <a:cxn ang="0">
                      <a:pos x="136" y="333"/>
                    </a:cxn>
                    <a:cxn ang="0">
                      <a:pos x="72" y="329"/>
                    </a:cxn>
                    <a:cxn ang="0">
                      <a:pos x="18" y="293"/>
                    </a:cxn>
                    <a:cxn ang="0">
                      <a:pos x="0" y="259"/>
                    </a:cxn>
                    <a:cxn ang="0">
                      <a:pos x="0" y="213"/>
                    </a:cxn>
                    <a:cxn ang="0">
                      <a:pos x="14" y="170"/>
                    </a:cxn>
                    <a:cxn ang="0">
                      <a:pos x="34" y="130"/>
                    </a:cxn>
                    <a:cxn ang="0">
                      <a:pos x="96" y="112"/>
                    </a:cxn>
                    <a:cxn ang="0">
                      <a:pos x="154" y="100"/>
                    </a:cxn>
                    <a:cxn ang="0">
                      <a:pos x="246" y="80"/>
                    </a:cxn>
                    <a:cxn ang="0">
                      <a:pos x="350" y="76"/>
                    </a:cxn>
                    <a:cxn ang="0">
                      <a:pos x="388" y="56"/>
                    </a:cxn>
                    <a:cxn ang="0">
                      <a:pos x="392" y="0"/>
                    </a:cxn>
                  </a:cxnLst>
                  <a:rect l="0" t="0" r="r" b="b"/>
                  <a:pathLst>
                    <a:path w="593" h="429">
                      <a:moveTo>
                        <a:pt x="392" y="0"/>
                      </a:moveTo>
                      <a:lnTo>
                        <a:pt x="593" y="46"/>
                      </a:lnTo>
                      <a:lnTo>
                        <a:pt x="593" y="351"/>
                      </a:lnTo>
                      <a:lnTo>
                        <a:pt x="412" y="305"/>
                      </a:lnTo>
                      <a:lnTo>
                        <a:pt x="374" y="301"/>
                      </a:lnTo>
                      <a:lnTo>
                        <a:pt x="344" y="305"/>
                      </a:lnTo>
                      <a:lnTo>
                        <a:pt x="330" y="313"/>
                      </a:lnTo>
                      <a:lnTo>
                        <a:pt x="320" y="321"/>
                      </a:lnTo>
                      <a:lnTo>
                        <a:pt x="320" y="421"/>
                      </a:lnTo>
                      <a:lnTo>
                        <a:pt x="252" y="429"/>
                      </a:lnTo>
                      <a:lnTo>
                        <a:pt x="194" y="417"/>
                      </a:lnTo>
                      <a:lnTo>
                        <a:pt x="194" y="333"/>
                      </a:lnTo>
                      <a:lnTo>
                        <a:pt x="136" y="333"/>
                      </a:lnTo>
                      <a:lnTo>
                        <a:pt x="72" y="329"/>
                      </a:lnTo>
                      <a:lnTo>
                        <a:pt x="18" y="293"/>
                      </a:lnTo>
                      <a:lnTo>
                        <a:pt x="0" y="259"/>
                      </a:lnTo>
                      <a:lnTo>
                        <a:pt x="0" y="213"/>
                      </a:lnTo>
                      <a:lnTo>
                        <a:pt x="14" y="170"/>
                      </a:lnTo>
                      <a:lnTo>
                        <a:pt x="34" y="130"/>
                      </a:lnTo>
                      <a:lnTo>
                        <a:pt x="96" y="112"/>
                      </a:lnTo>
                      <a:lnTo>
                        <a:pt x="154" y="100"/>
                      </a:lnTo>
                      <a:lnTo>
                        <a:pt x="246" y="80"/>
                      </a:lnTo>
                      <a:lnTo>
                        <a:pt x="350" y="76"/>
                      </a:lnTo>
                      <a:lnTo>
                        <a:pt x="388" y="56"/>
                      </a:lnTo>
                      <a:lnTo>
                        <a:pt x="392"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829" name="Group 150"/>
              <p:cNvGrpSpPr>
                <a:grpSpLocks/>
              </p:cNvGrpSpPr>
              <p:nvPr/>
            </p:nvGrpSpPr>
            <p:grpSpPr bwMode="auto">
              <a:xfrm>
                <a:off x="1964847" y="4502059"/>
                <a:ext cx="50121" cy="23680"/>
                <a:chOff x="956" y="3004"/>
                <a:chExt cx="255" cy="117"/>
              </a:xfrm>
            </p:grpSpPr>
            <p:sp>
              <p:nvSpPr>
                <p:cNvPr id="787" name="Freeform 151"/>
                <p:cNvSpPr>
                  <a:spLocks/>
                </p:cNvSpPr>
                <p:nvPr/>
              </p:nvSpPr>
              <p:spPr bwMode="auto">
                <a:xfrm>
                  <a:off x="956" y="3004"/>
                  <a:ext cx="255" cy="117"/>
                </a:xfrm>
                <a:custGeom>
                  <a:avLst/>
                  <a:gdLst/>
                  <a:ahLst/>
                  <a:cxnLst>
                    <a:cxn ang="0">
                      <a:pos x="0" y="28"/>
                    </a:cxn>
                    <a:cxn ang="0">
                      <a:pos x="14" y="63"/>
                    </a:cxn>
                    <a:cxn ang="0">
                      <a:pos x="24" y="97"/>
                    </a:cxn>
                    <a:cxn ang="0">
                      <a:pos x="14" y="117"/>
                    </a:cxn>
                    <a:cxn ang="0">
                      <a:pos x="255" y="93"/>
                    </a:cxn>
                    <a:cxn ang="0">
                      <a:pos x="255" y="71"/>
                    </a:cxn>
                    <a:cxn ang="0">
                      <a:pos x="249" y="28"/>
                    </a:cxn>
                    <a:cxn ang="0">
                      <a:pos x="234" y="0"/>
                    </a:cxn>
                    <a:cxn ang="0">
                      <a:pos x="0" y="28"/>
                    </a:cxn>
                  </a:cxnLst>
                  <a:rect l="0" t="0" r="r" b="b"/>
                  <a:pathLst>
                    <a:path w="255" h="117">
                      <a:moveTo>
                        <a:pt x="0" y="28"/>
                      </a:moveTo>
                      <a:lnTo>
                        <a:pt x="14" y="63"/>
                      </a:lnTo>
                      <a:lnTo>
                        <a:pt x="24" y="97"/>
                      </a:lnTo>
                      <a:lnTo>
                        <a:pt x="14" y="117"/>
                      </a:lnTo>
                      <a:lnTo>
                        <a:pt x="255" y="93"/>
                      </a:lnTo>
                      <a:lnTo>
                        <a:pt x="255" y="71"/>
                      </a:lnTo>
                      <a:lnTo>
                        <a:pt x="249" y="28"/>
                      </a:lnTo>
                      <a:lnTo>
                        <a:pt x="234" y="0"/>
                      </a:lnTo>
                      <a:lnTo>
                        <a:pt x="0" y="28"/>
                      </a:lnTo>
                      <a:close/>
                    </a:path>
                  </a:pathLst>
                </a:custGeom>
                <a:solidFill>
                  <a:srgbClr val="FFFF66"/>
                </a:solidFill>
                <a:ln w="9525">
                  <a:noFill/>
                  <a:round/>
                  <a:headEnd/>
                  <a:tailEnd/>
                </a:ln>
              </p:spPr>
              <p:txBody>
                <a:bodyPr/>
                <a:lstStyle/>
                <a:p>
                  <a:endParaRPr lang="zh-CN" altLang="en-US"/>
                </a:p>
              </p:txBody>
            </p:sp>
            <p:sp>
              <p:nvSpPr>
                <p:cNvPr id="788" name="Freeform 152"/>
                <p:cNvSpPr>
                  <a:spLocks/>
                </p:cNvSpPr>
                <p:nvPr/>
              </p:nvSpPr>
              <p:spPr bwMode="auto">
                <a:xfrm>
                  <a:off x="956" y="3004"/>
                  <a:ext cx="255" cy="117"/>
                </a:xfrm>
                <a:custGeom>
                  <a:avLst/>
                  <a:gdLst/>
                  <a:ahLst/>
                  <a:cxnLst>
                    <a:cxn ang="0">
                      <a:pos x="0" y="28"/>
                    </a:cxn>
                    <a:cxn ang="0">
                      <a:pos x="14" y="63"/>
                    </a:cxn>
                    <a:cxn ang="0">
                      <a:pos x="24" y="97"/>
                    </a:cxn>
                    <a:cxn ang="0">
                      <a:pos x="14" y="117"/>
                    </a:cxn>
                    <a:cxn ang="0">
                      <a:pos x="255" y="93"/>
                    </a:cxn>
                    <a:cxn ang="0">
                      <a:pos x="255" y="71"/>
                    </a:cxn>
                    <a:cxn ang="0">
                      <a:pos x="249" y="28"/>
                    </a:cxn>
                    <a:cxn ang="0">
                      <a:pos x="234" y="0"/>
                    </a:cxn>
                    <a:cxn ang="0">
                      <a:pos x="0" y="28"/>
                    </a:cxn>
                  </a:cxnLst>
                  <a:rect l="0" t="0" r="r" b="b"/>
                  <a:pathLst>
                    <a:path w="255" h="117">
                      <a:moveTo>
                        <a:pt x="0" y="28"/>
                      </a:moveTo>
                      <a:lnTo>
                        <a:pt x="14" y="63"/>
                      </a:lnTo>
                      <a:lnTo>
                        <a:pt x="24" y="97"/>
                      </a:lnTo>
                      <a:lnTo>
                        <a:pt x="14" y="117"/>
                      </a:lnTo>
                      <a:lnTo>
                        <a:pt x="255" y="93"/>
                      </a:lnTo>
                      <a:lnTo>
                        <a:pt x="255" y="71"/>
                      </a:lnTo>
                      <a:lnTo>
                        <a:pt x="249" y="28"/>
                      </a:lnTo>
                      <a:lnTo>
                        <a:pt x="234" y="0"/>
                      </a:lnTo>
                      <a:lnTo>
                        <a:pt x="0" y="28"/>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14" name="Oval 153"/>
              <p:cNvSpPr>
                <a:spLocks noChangeArrowheads="1"/>
              </p:cNvSpPr>
              <p:nvPr/>
            </p:nvSpPr>
            <p:spPr bwMode="auto">
              <a:xfrm>
                <a:off x="2024424" y="4534264"/>
                <a:ext cx="7565" cy="6630"/>
              </a:xfrm>
              <a:prstGeom prst="ellipse">
                <a:avLst/>
              </a:prstGeom>
              <a:solidFill>
                <a:srgbClr val="FFFF66"/>
              </a:solidFill>
              <a:ln w="9525">
                <a:solidFill>
                  <a:srgbClr val="969696"/>
                </a:solidFill>
                <a:round/>
                <a:headEnd/>
                <a:tailEnd/>
              </a:ln>
            </p:spPr>
            <p:txBody>
              <a:bodyPr/>
              <a:lstStyle/>
              <a:p>
                <a:endParaRPr lang="zh-CN" altLang="en-US"/>
              </a:p>
            </p:txBody>
          </p:sp>
          <p:grpSp>
            <p:nvGrpSpPr>
              <p:cNvPr id="830" name="Group 154"/>
              <p:cNvGrpSpPr>
                <a:grpSpLocks/>
              </p:cNvGrpSpPr>
              <p:nvPr/>
            </p:nvGrpSpPr>
            <p:grpSpPr bwMode="auto">
              <a:xfrm>
                <a:off x="2000783" y="4490693"/>
                <a:ext cx="23642" cy="45466"/>
                <a:chOff x="1136" y="2946"/>
                <a:chExt cx="119" cy="227"/>
              </a:xfrm>
            </p:grpSpPr>
            <p:sp>
              <p:nvSpPr>
                <p:cNvPr id="785" name="Freeform 155"/>
                <p:cNvSpPr>
                  <a:spLocks/>
                </p:cNvSpPr>
                <p:nvPr/>
              </p:nvSpPr>
              <p:spPr bwMode="auto">
                <a:xfrm>
                  <a:off x="1136" y="2946"/>
                  <a:ext cx="119" cy="227"/>
                </a:xfrm>
                <a:custGeom>
                  <a:avLst/>
                  <a:gdLst/>
                  <a:ahLst/>
                  <a:cxnLst>
                    <a:cxn ang="0">
                      <a:pos x="0" y="0"/>
                    </a:cxn>
                    <a:cxn ang="0">
                      <a:pos x="40" y="12"/>
                    </a:cxn>
                    <a:cxn ang="0">
                      <a:pos x="75" y="38"/>
                    </a:cxn>
                    <a:cxn ang="0">
                      <a:pos x="103" y="70"/>
                    </a:cxn>
                    <a:cxn ang="0">
                      <a:pos x="113" y="104"/>
                    </a:cxn>
                    <a:cxn ang="0">
                      <a:pos x="119" y="153"/>
                    </a:cxn>
                    <a:cxn ang="0">
                      <a:pos x="109" y="187"/>
                    </a:cxn>
                    <a:cxn ang="0">
                      <a:pos x="83" y="227"/>
                    </a:cxn>
                    <a:cxn ang="0">
                      <a:pos x="0" y="0"/>
                    </a:cxn>
                  </a:cxnLst>
                  <a:rect l="0" t="0" r="r" b="b"/>
                  <a:pathLst>
                    <a:path w="119" h="227">
                      <a:moveTo>
                        <a:pt x="0" y="0"/>
                      </a:moveTo>
                      <a:lnTo>
                        <a:pt x="40" y="12"/>
                      </a:lnTo>
                      <a:lnTo>
                        <a:pt x="75" y="38"/>
                      </a:lnTo>
                      <a:lnTo>
                        <a:pt x="103" y="70"/>
                      </a:lnTo>
                      <a:lnTo>
                        <a:pt x="113" y="104"/>
                      </a:lnTo>
                      <a:lnTo>
                        <a:pt x="119" y="153"/>
                      </a:lnTo>
                      <a:lnTo>
                        <a:pt x="109" y="187"/>
                      </a:lnTo>
                      <a:lnTo>
                        <a:pt x="83" y="227"/>
                      </a:lnTo>
                      <a:lnTo>
                        <a:pt x="0" y="0"/>
                      </a:lnTo>
                      <a:close/>
                    </a:path>
                  </a:pathLst>
                </a:custGeom>
                <a:solidFill>
                  <a:srgbClr val="FFFF66"/>
                </a:solidFill>
                <a:ln w="9525">
                  <a:noFill/>
                  <a:round/>
                  <a:headEnd/>
                  <a:tailEnd/>
                </a:ln>
              </p:spPr>
              <p:txBody>
                <a:bodyPr/>
                <a:lstStyle/>
                <a:p>
                  <a:endParaRPr lang="zh-CN" altLang="en-US"/>
                </a:p>
              </p:txBody>
            </p:sp>
            <p:sp>
              <p:nvSpPr>
                <p:cNvPr id="786" name="Freeform 156"/>
                <p:cNvSpPr>
                  <a:spLocks/>
                </p:cNvSpPr>
                <p:nvPr/>
              </p:nvSpPr>
              <p:spPr bwMode="auto">
                <a:xfrm>
                  <a:off x="1136" y="2946"/>
                  <a:ext cx="119" cy="227"/>
                </a:xfrm>
                <a:custGeom>
                  <a:avLst/>
                  <a:gdLst/>
                  <a:ahLst/>
                  <a:cxnLst>
                    <a:cxn ang="0">
                      <a:pos x="0" y="0"/>
                    </a:cxn>
                    <a:cxn ang="0">
                      <a:pos x="40" y="12"/>
                    </a:cxn>
                    <a:cxn ang="0">
                      <a:pos x="75" y="38"/>
                    </a:cxn>
                    <a:cxn ang="0">
                      <a:pos x="103" y="70"/>
                    </a:cxn>
                    <a:cxn ang="0">
                      <a:pos x="113" y="104"/>
                    </a:cxn>
                    <a:cxn ang="0">
                      <a:pos x="119" y="153"/>
                    </a:cxn>
                    <a:cxn ang="0">
                      <a:pos x="109" y="187"/>
                    </a:cxn>
                    <a:cxn ang="0">
                      <a:pos x="83" y="227"/>
                    </a:cxn>
                  </a:cxnLst>
                  <a:rect l="0" t="0" r="r" b="b"/>
                  <a:pathLst>
                    <a:path w="119" h="227">
                      <a:moveTo>
                        <a:pt x="0" y="0"/>
                      </a:moveTo>
                      <a:lnTo>
                        <a:pt x="40" y="12"/>
                      </a:lnTo>
                      <a:lnTo>
                        <a:pt x="75" y="38"/>
                      </a:lnTo>
                      <a:lnTo>
                        <a:pt x="103" y="70"/>
                      </a:lnTo>
                      <a:lnTo>
                        <a:pt x="113" y="104"/>
                      </a:lnTo>
                      <a:lnTo>
                        <a:pt x="119" y="153"/>
                      </a:lnTo>
                      <a:lnTo>
                        <a:pt x="109" y="187"/>
                      </a:lnTo>
                      <a:lnTo>
                        <a:pt x="83" y="227"/>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831" name="Group 157"/>
              <p:cNvGrpSpPr>
                <a:grpSpLocks/>
              </p:cNvGrpSpPr>
              <p:nvPr/>
            </p:nvGrpSpPr>
            <p:grpSpPr bwMode="auto">
              <a:xfrm>
                <a:off x="1930803" y="4503007"/>
                <a:ext cx="18913" cy="36941"/>
                <a:chOff x="786" y="3008"/>
                <a:chExt cx="94" cy="187"/>
              </a:xfrm>
            </p:grpSpPr>
            <p:sp>
              <p:nvSpPr>
                <p:cNvPr id="783" name="Freeform 158"/>
                <p:cNvSpPr>
                  <a:spLocks/>
                </p:cNvSpPr>
                <p:nvPr/>
              </p:nvSpPr>
              <p:spPr bwMode="auto">
                <a:xfrm>
                  <a:off x="786" y="3008"/>
                  <a:ext cx="94" cy="187"/>
                </a:xfrm>
                <a:custGeom>
                  <a:avLst/>
                  <a:gdLst/>
                  <a:ahLst/>
                  <a:cxnLst>
                    <a:cxn ang="0">
                      <a:pos x="0" y="0"/>
                    </a:cxn>
                    <a:cxn ang="0">
                      <a:pos x="34" y="12"/>
                    </a:cxn>
                    <a:cxn ang="0">
                      <a:pos x="58" y="32"/>
                    </a:cxn>
                    <a:cxn ang="0">
                      <a:pos x="84" y="59"/>
                    </a:cxn>
                    <a:cxn ang="0">
                      <a:pos x="88" y="91"/>
                    </a:cxn>
                    <a:cxn ang="0">
                      <a:pos x="94" y="129"/>
                    </a:cxn>
                    <a:cxn ang="0">
                      <a:pos x="84" y="157"/>
                    </a:cxn>
                    <a:cxn ang="0">
                      <a:pos x="64" y="187"/>
                    </a:cxn>
                    <a:cxn ang="0">
                      <a:pos x="0" y="0"/>
                    </a:cxn>
                  </a:cxnLst>
                  <a:rect l="0" t="0" r="r" b="b"/>
                  <a:pathLst>
                    <a:path w="94" h="187">
                      <a:moveTo>
                        <a:pt x="0" y="0"/>
                      </a:moveTo>
                      <a:lnTo>
                        <a:pt x="34" y="12"/>
                      </a:lnTo>
                      <a:lnTo>
                        <a:pt x="58" y="32"/>
                      </a:lnTo>
                      <a:lnTo>
                        <a:pt x="84" y="59"/>
                      </a:lnTo>
                      <a:lnTo>
                        <a:pt x="88" y="91"/>
                      </a:lnTo>
                      <a:lnTo>
                        <a:pt x="94" y="129"/>
                      </a:lnTo>
                      <a:lnTo>
                        <a:pt x="84" y="157"/>
                      </a:lnTo>
                      <a:lnTo>
                        <a:pt x="64" y="187"/>
                      </a:lnTo>
                      <a:lnTo>
                        <a:pt x="0" y="0"/>
                      </a:lnTo>
                      <a:close/>
                    </a:path>
                  </a:pathLst>
                </a:custGeom>
                <a:solidFill>
                  <a:srgbClr val="FFFF66"/>
                </a:solidFill>
                <a:ln w="9525">
                  <a:noFill/>
                  <a:round/>
                  <a:headEnd/>
                  <a:tailEnd/>
                </a:ln>
              </p:spPr>
              <p:txBody>
                <a:bodyPr/>
                <a:lstStyle/>
                <a:p>
                  <a:endParaRPr lang="zh-CN" altLang="en-US"/>
                </a:p>
              </p:txBody>
            </p:sp>
            <p:sp>
              <p:nvSpPr>
                <p:cNvPr id="784" name="Freeform 159"/>
                <p:cNvSpPr>
                  <a:spLocks/>
                </p:cNvSpPr>
                <p:nvPr/>
              </p:nvSpPr>
              <p:spPr bwMode="auto">
                <a:xfrm>
                  <a:off x="786" y="3008"/>
                  <a:ext cx="94" cy="187"/>
                </a:xfrm>
                <a:custGeom>
                  <a:avLst/>
                  <a:gdLst/>
                  <a:ahLst/>
                  <a:cxnLst>
                    <a:cxn ang="0">
                      <a:pos x="0" y="0"/>
                    </a:cxn>
                    <a:cxn ang="0">
                      <a:pos x="34" y="12"/>
                    </a:cxn>
                    <a:cxn ang="0">
                      <a:pos x="58" y="32"/>
                    </a:cxn>
                    <a:cxn ang="0">
                      <a:pos x="84" y="59"/>
                    </a:cxn>
                    <a:cxn ang="0">
                      <a:pos x="88" y="91"/>
                    </a:cxn>
                    <a:cxn ang="0">
                      <a:pos x="94" y="129"/>
                    </a:cxn>
                    <a:cxn ang="0">
                      <a:pos x="84" y="157"/>
                    </a:cxn>
                    <a:cxn ang="0">
                      <a:pos x="64" y="187"/>
                    </a:cxn>
                  </a:cxnLst>
                  <a:rect l="0" t="0" r="r" b="b"/>
                  <a:pathLst>
                    <a:path w="94" h="187">
                      <a:moveTo>
                        <a:pt x="0" y="0"/>
                      </a:moveTo>
                      <a:lnTo>
                        <a:pt x="34" y="12"/>
                      </a:lnTo>
                      <a:lnTo>
                        <a:pt x="58" y="32"/>
                      </a:lnTo>
                      <a:lnTo>
                        <a:pt x="84" y="59"/>
                      </a:lnTo>
                      <a:lnTo>
                        <a:pt x="88" y="91"/>
                      </a:lnTo>
                      <a:lnTo>
                        <a:pt x="94" y="129"/>
                      </a:lnTo>
                      <a:lnTo>
                        <a:pt x="84" y="157"/>
                      </a:lnTo>
                      <a:lnTo>
                        <a:pt x="64" y="187"/>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97" name="Group 160"/>
              <p:cNvGrpSpPr>
                <a:grpSpLocks/>
              </p:cNvGrpSpPr>
              <p:nvPr/>
            </p:nvGrpSpPr>
            <p:grpSpPr bwMode="auto">
              <a:xfrm>
                <a:off x="1926074" y="4506795"/>
                <a:ext cx="14185" cy="32205"/>
                <a:chOff x="762" y="3028"/>
                <a:chExt cx="74" cy="159"/>
              </a:xfrm>
            </p:grpSpPr>
            <p:sp>
              <p:nvSpPr>
                <p:cNvPr id="781" name="Freeform 161"/>
                <p:cNvSpPr>
                  <a:spLocks/>
                </p:cNvSpPr>
                <p:nvPr/>
              </p:nvSpPr>
              <p:spPr bwMode="auto">
                <a:xfrm>
                  <a:off x="762" y="3028"/>
                  <a:ext cx="74" cy="159"/>
                </a:xfrm>
                <a:custGeom>
                  <a:avLst/>
                  <a:gdLst/>
                  <a:ahLst/>
                  <a:cxnLst>
                    <a:cxn ang="0">
                      <a:pos x="0" y="0"/>
                    </a:cxn>
                    <a:cxn ang="0">
                      <a:pos x="24" y="8"/>
                    </a:cxn>
                    <a:cxn ang="0">
                      <a:pos x="44" y="26"/>
                    </a:cxn>
                    <a:cxn ang="0">
                      <a:pos x="58" y="51"/>
                    </a:cxn>
                    <a:cxn ang="0">
                      <a:pos x="68" y="81"/>
                    </a:cxn>
                    <a:cxn ang="0">
                      <a:pos x="74" y="121"/>
                    </a:cxn>
                    <a:cxn ang="0">
                      <a:pos x="68" y="143"/>
                    </a:cxn>
                    <a:cxn ang="0">
                      <a:pos x="44" y="159"/>
                    </a:cxn>
                    <a:cxn ang="0">
                      <a:pos x="0" y="0"/>
                    </a:cxn>
                  </a:cxnLst>
                  <a:rect l="0" t="0" r="r" b="b"/>
                  <a:pathLst>
                    <a:path w="74" h="159">
                      <a:moveTo>
                        <a:pt x="0" y="0"/>
                      </a:moveTo>
                      <a:lnTo>
                        <a:pt x="24" y="8"/>
                      </a:lnTo>
                      <a:lnTo>
                        <a:pt x="44" y="26"/>
                      </a:lnTo>
                      <a:lnTo>
                        <a:pt x="58" y="51"/>
                      </a:lnTo>
                      <a:lnTo>
                        <a:pt x="68" y="81"/>
                      </a:lnTo>
                      <a:lnTo>
                        <a:pt x="74" y="121"/>
                      </a:lnTo>
                      <a:lnTo>
                        <a:pt x="68" y="143"/>
                      </a:lnTo>
                      <a:lnTo>
                        <a:pt x="44" y="159"/>
                      </a:lnTo>
                      <a:lnTo>
                        <a:pt x="0" y="0"/>
                      </a:lnTo>
                      <a:close/>
                    </a:path>
                  </a:pathLst>
                </a:custGeom>
                <a:solidFill>
                  <a:srgbClr val="FFFF66"/>
                </a:solidFill>
                <a:ln w="9525">
                  <a:noFill/>
                  <a:round/>
                  <a:headEnd/>
                  <a:tailEnd/>
                </a:ln>
              </p:spPr>
              <p:txBody>
                <a:bodyPr/>
                <a:lstStyle/>
                <a:p>
                  <a:endParaRPr lang="zh-CN" altLang="en-US"/>
                </a:p>
              </p:txBody>
            </p:sp>
            <p:sp>
              <p:nvSpPr>
                <p:cNvPr id="782" name="Freeform 162"/>
                <p:cNvSpPr>
                  <a:spLocks/>
                </p:cNvSpPr>
                <p:nvPr/>
              </p:nvSpPr>
              <p:spPr bwMode="auto">
                <a:xfrm>
                  <a:off x="762" y="3028"/>
                  <a:ext cx="74" cy="159"/>
                </a:xfrm>
                <a:custGeom>
                  <a:avLst/>
                  <a:gdLst/>
                  <a:ahLst/>
                  <a:cxnLst>
                    <a:cxn ang="0">
                      <a:pos x="0" y="0"/>
                    </a:cxn>
                    <a:cxn ang="0">
                      <a:pos x="24" y="8"/>
                    </a:cxn>
                    <a:cxn ang="0">
                      <a:pos x="44" y="26"/>
                    </a:cxn>
                    <a:cxn ang="0">
                      <a:pos x="58" y="51"/>
                    </a:cxn>
                    <a:cxn ang="0">
                      <a:pos x="68" y="81"/>
                    </a:cxn>
                    <a:cxn ang="0">
                      <a:pos x="74" y="121"/>
                    </a:cxn>
                    <a:cxn ang="0">
                      <a:pos x="68" y="143"/>
                    </a:cxn>
                    <a:cxn ang="0">
                      <a:pos x="44" y="159"/>
                    </a:cxn>
                  </a:cxnLst>
                  <a:rect l="0" t="0" r="r" b="b"/>
                  <a:pathLst>
                    <a:path w="74" h="159">
                      <a:moveTo>
                        <a:pt x="0" y="0"/>
                      </a:moveTo>
                      <a:lnTo>
                        <a:pt x="24" y="8"/>
                      </a:lnTo>
                      <a:lnTo>
                        <a:pt x="44" y="26"/>
                      </a:lnTo>
                      <a:lnTo>
                        <a:pt x="58" y="51"/>
                      </a:lnTo>
                      <a:lnTo>
                        <a:pt x="68" y="81"/>
                      </a:lnTo>
                      <a:lnTo>
                        <a:pt x="74" y="121"/>
                      </a:lnTo>
                      <a:lnTo>
                        <a:pt x="68" y="143"/>
                      </a:lnTo>
                      <a:lnTo>
                        <a:pt x="44" y="159"/>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99" name="Group 163"/>
              <p:cNvGrpSpPr>
                <a:grpSpLocks/>
              </p:cNvGrpSpPr>
              <p:nvPr/>
            </p:nvGrpSpPr>
            <p:grpSpPr bwMode="auto">
              <a:xfrm>
                <a:off x="2546435" y="4191378"/>
                <a:ext cx="230744" cy="42624"/>
                <a:chOff x="3882" y="1444"/>
                <a:chExt cx="1159" cy="213"/>
              </a:xfrm>
            </p:grpSpPr>
            <p:sp>
              <p:nvSpPr>
                <p:cNvPr id="779" name="Freeform 164"/>
                <p:cNvSpPr>
                  <a:spLocks/>
                </p:cNvSpPr>
                <p:nvPr/>
              </p:nvSpPr>
              <p:spPr bwMode="auto">
                <a:xfrm>
                  <a:off x="3882" y="1444"/>
                  <a:ext cx="1159" cy="213"/>
                </a:xfrm>
                <a:custGeom>
                  <a:avLst/>
                  <a:gdLst/>
                  <a:ahLst/>
                  <a:cxnLst>
                    <a:cxn ang="0">
                      <a:pos x="1159" y="0"/>
                    </a:cxn>
                    <a:cxn ang="0">
                      <a:pos x="106" y="0"/>
                    </a:cxn>
                    <a:cxn ang="0">
                      <a:pos x="0" y="30"/>
                    </a:cxn>
                    <a:cxn ang="0">
                      <a:pos x="0" y="213"/>
                    </a:cxn>
                    <a:cxn ang="0">
                      <a:pos x="1159" y="179"/>
                    </a:cxn>
                    <a:cxn ang="0">
                      <a:pos x="1159" y="0"/>
                    </a:cxn>
                  </a:cxnLst>
                  <a:rect l="0" t="0" r="r" b="b"/>
                  <a:pathLst>
                    <a:path w="1159" h="213">
                      <a:moveTo>
                        <a:pt x="1159" y="0"/>
                      </a:moveTo>
                      <a:lnTo>
                        <a:pt x="106" y="0"/>
                      </a:lnTo>
                      <a:lnTo>
                        <a:pt x="0" y="30"/>
                      </a:lnTo>
                      <a:lnTo>
                        <a:pt x="0" y="213"/>
                      </a:lnTo>
                      <a:lnTo>
                        <a:pt x="1159" y="179"/>
                      </a:lnTo>
                      <a:lnTo>
                        <a:pt x="1159" y="0"/>
                      </a:lnTo>
                      <a:close/>
                    </a:path>
                  </a:pathLst>
                </a:custGeom>
                <a:solidFill>
                  <a:srgbClr val="FFFF66"/>
                </a:solidFill>
                <a:ln w="9525">
                  <a:noFill/>
                  <a:round/>
                  <a:headEnd/>
                  <a:tailEnd/>
                </a:ln>
              </p:spPr>
              <p:txBody>
                <a:bodyPr/>
                <a:lstStyle/>
                <a:p>
                  <a:endParaRPr lang="zh-CN" altLang="en-US"/>
                </a:p>
              </p:txBody>
            </p:sp>
            <p:sp>
              <p:nvSpPr>
                <p:cNvPr id="780" name="Freeform 165"/>
                <p:cNvSpPr>
                  <a:spLocks/>
                </p:cNvSpPr>
                <p:nvPr/>
              </p:nvSpPr>
              <p:spPr bwMode="auto">
                <a:xfrm>
                  <a:off x="3882" y="1444"/>
                  <a:ext cx="1159" cy="213"/>
                </a:xfrm>
                <a:custGeom>
                  <a:avLst/>
                  <a:gdLst/>
                  <a:ahLst/>
                  <a:cxnLst>
                    <a:cxn ang="0">
                      <a:pos x="1159" y="0"/>
                    </a:cxn>
                    <a:cxn ang="0">
                      <a:pos x="106" y="0"/>
                    </a:cxn>
                    <a:cxn ang="0">
                      <a:pos x="0" y="30"/>
                    </a:cxn>
                    <a:cxn ang="0">
                      <a:pos x="0" y="213"/>
                    </a:cxn>
                    <a:cxn ang="0">
                      <a:pos x="1159" y="179"/>
                    </a:cxn>
                    <a:cxn ang="0">
                      <a:pos x="1159" y="0"/>
                    </a:cxn>
                  </a:cxnLst>
                  <a:rect l="0" t="0" r="r" b="b"/>
                  <a:pathLst>
                    <a:path w="1159" h="213">
                      <a:moveTo>
                        <a:pt x="1159" y="0"/>
                      </a:moveTo>
                      <a:lnTo>
                        <a:pt x="106" y="0"/>
                      </a:lnTo>
                      <a:lnTo>
                        <a:pt x="0" y="30"/>
                      </a:lnTo>
                      <a:lnTo>
                        <a:pt x="0" y="213"/>
                      </a:lnTo>
                      <a:lnTo>
                        <a:pt x="1159" y="179"/>
                      </a:lnTo>
                      <a:lnTo>
                        <a:pt x="1159"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00" name="Group 166"/>
              <p:cNvGrpSpPr>
                <a:grpSpLocks/>
              </p:cNvGrpSpPr>
              <p:nvPr/>
            </p:nvGrpSpPr>
            <p:grpSpPr bwMode="auto">
              <a:xfrm>
                <a:off x="2724222" y="4191378"/>
                <a:ext cx="53903" cy="161971"/>
                <a:chOff x="4774" y="1444"/>
                <a:chExt cx="273" cy="814"/>
              </a:xfrm>
            </p:grpSpPr>
            <p:sp>
              <p:nvSpPr>
                <p:cNvPr id="777" name="Freeform 167"/>
                <p:cNvSpPr>
                  <a:spLocks/>
                </p:cNvSpPr>
                <p:nvPr/>
              </p:nvSpPr>
              <p:spPr bwMode="auto">
                <a:xfrm>
                  <a:off x="4774" y="1444"/>
                  <a:ext cx="273" cy="814"/>
                </a:xfrm>
                <a:custGeom>
                  <a:avLst/>
                  <a:gdLst/>
                  <a:ahLst/>
                  <a:cxnLst>
                    <a:cxn ang="0">
                      <a:pos x="110" y="30"/>
                    </a:cxn>
                    <a:cxn ang="0">
                      <a:pos x="273" y="0"/>
                    </a:cxn>
                    <a:cxn ang="0">
                      <a:pos x="273" y="704"/>
                    </a:cxn>
                    <a:cxn ang="0">
                      <a:pos x="0" y="814"/>
                    </a:cxn>
                    <a:cxn ang="0">
                      <a:pos x="0" y="636"/>
                    </a:cxn>
                    <a:cxn ang="0">
                      <a:pos x="106" y="467"/>
                    </a:cxn>
                    <a:cxn ang="0">
                      <a:pos x="110" y="30"/>
                    </a:cxn>
                  </a:cxnLst>
                  <a:rect l="0" t="0" r="r" b="b"/>
                  <a:pathLst>
                    <a:path w="273" h="814">
                      <a:moveTo>
                        <a:pt x="110" y="30"/>
                      </a:moveTo>
                      <a:lnTo>
                        <a:pt x="273" y="0"/>
                      </a:lnTo>
                      <a:lnTo>
                        <a:pt x="273" y="704"/>
                      </a:lnTo>
                      <a:lnTo>
                        <a:pt x="0" y="814"/>
                      </a:lnTo>
                      <a:lnTo>
                        <a:pt x="0" y="636"/>
                      </a:lnTo>
                      <a:lnTo>
                        <a:pt x="106" y="467"/>
                      </a:lnTo>
                      <a:lnTo>
                        <a:pt x="110" y="30"/>
                      </a:lnTo>
                      <a:close/>
                    </a:path>
                  </a:pathLst>
                </a:custGeom>
                <a:solidFill>
                  <a:srgbClr val="FFFF66"/>
                </a:solidFill>
                <a:ln w="9525">
                  <a:noFill/>
                  <a:round/>
                  <a:headEnd/>
                  <a:tailEnd/>
                </a:ln>
              </p:spPr>
              <p:txBody>
                <a:bodyPr/>
                <a:lstStyle/>
                <a:p>
                  <a:endParaRPr lang="zh-CN" altLang="en-US"/>
                </a:p>
              </p:txBody>
            </p:sp>
            <p:sp>
              <p:nvSpPr>
                <p:cNvPr id="778" name="Freeform 168"/>
                <p:cNvSpPr>
                  <a:spLocks/>
                </p:cNvSpPr>
                <p:nvPr/>
              </p:nvSpPr>
              <p:spPr bwMode="auto">
                <a:xfrm>
                  <a:off x="4774" y="1444"/>
                  <a:ext cx="273" cy="814"/>
                </a:xfrm>
                <a:custGeom>
                  <a:avLst/>
                  <a:gdLst/>
                  <a:ahLst/>
                  <a:cxnLst>
                    <a:cxn ang="0">
                      <a:pos x="110" y="30"/>
                    </a:cxn>
                    <a:cxn ang="0">
                      <a:pos x="273" y="0"/>
                    </a:cxn>
                    <a:cxn ang="0">
                      <a:pos x="273" y="704"/>
                    </a:cxn>
                    <a:cxn ang="0">
                      <a:pos x="0" y="814"/>
                    </a:cxn>
                    <a:cxn ang="0">
                      <a:pos x="0" y="636"/>
                    </a:cxn>
                    <a:cxn ang="0">
                      <a:pos x="106" y="467"/>
                    </a:cxn>
                    <a:cxn ang="0">
                      <a:pos x="110" y="30"/>
                    </a:cxn>
                  </a:cxnLst>
                  <a:rect l="0" t="0" r="r" b="b"/>
                  <a:pathLst>
                    <a:path w="273" h="814">
                      <a:moveTo>
                        <a:pt x="110" y="30"/>
                      </a:moveTo>
                      <a:lnTo>
                        <a:pt x="273" y="0"/>
                      </a:lnTo>
                      <a:lnTo>
                        <a:pt x="273" y="704"/>
                      </a:lnTo>
                      <a:lnTo>
                        <a:pt x="0" y="814"/>
                      </a:lnTo>
                      <a:lnTo>
                        <a:pt x="0" y="636"/>
                      </a:lnTo>
                      <a:lnTo>
                        <a:pt x="106" y="467"/>
                      </a:lnTo>
                      <a:lnTo>
                        <a:pt x="110" y="3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01" name="Group 169"/>
              <p:cNvGrpSpPr>
                <a:grpSpLocks/>
              </p:cNvGrpSpPr>
              <p:nvPr/>
            </p:nvGrpSpPr>
            <p:grpSpPr bwMode="auto">
              <a:xfrm>
                <a:off x="1960119" y="4135493"/>
                <a:ext cx="42555" cy="85248"/>
                <a:chOff x="932" y="1165"/>
                <a:chExt cx="214" cy="429"/>
              </a:xfrm>
            </p:grpSpPr>
            <p:sp>
              <p:nvSpPr>
                <p:cNvPr id="775" name="Freeform 170"/>
                <p:cNvSpPr>
                  <a:spLocks/>
                </p:cNvSpPr>
                <p:nvPr/>
              </p:nvSpPr>
              <p:spPr bwMode="auto">
                <a:xfrm>
                  <a:off x="932" y="1165"/>
                  <a:ext cx="214" cy="429"/>
                </a:xfrm>
                <a:custGeom>
                  <a:avLst/>
                  <a:gdLst/>
                  <a:ahLst/>
                  <a:cxnLst>
                    <a:cxn ang="0">
                      <a:pos x="214" y="0"/>
                    </a:cxn>
                    <a:cxn ang="0">
                      <a:pos x="0" y="0"/>
                    </a:cxn>
                    <a:cxn ang="0">
                      <a:pos x="0" y="251"/>
                    </a:cxn>
                    <a:cxn ang="0">
                      <a:pos x="210" y="429"/>
                    </a:cxn>
                    <a:cxn ang="0">
                      <a:pos x="214" y="0"/>
                    </a:cxn>
                  </a:cxnLst>
                  <a:rect l="0" t="0" r="r" b="b"/>
                  <a:pathLst>
                    <a:path w="214" h="429">
                      <a:moveTo>
                        <a:pt x="214" y="0"/>
                      </a:moveTo>
                      <a:lnTo>
                        <a:pt x="0" y="0"/>
                      </a:lnTo>
                      <a:lnTo>
                        <a:pt x="0" y="251"/>
                      </a:lnTo>
                      <a:lnTo>
                        <a:pt x="210" y="429"/>
                      </a:lnTo>
                      <a:lnTo>
                        <a:pt x="214" y="0"/>
                      </a:lnTo>
                      <a:close/>
                    </a:path>
                  </a:pathLst>
                </a:custGeom>
                <a:solidFill>
                  <a:srgbClr val="FFFF66"/>
                </a:solidFill>
                <a:ln w="9525">
                  <a:noFill/>
                  <a:round/>
                  <a:headEnd/>
                  <a:tailEnd/>
                </a:ln>
              </p:spPr>
              <p:txBody>
                <a:bodyPr/>
                <a:lstStyle/>
                <a:p>
                  <a:endParaRPr lang="zh-CN" altLang="en-US"/>
                </a:p>
              </p:txBody>
            </p:sp>
            <p:sp>
              <p:nvSpPr>
                <p:cNvPr id="776" name="Freeform 171"/>
                <p:cNvSpPr>
                  <a:spLocks/>
                </p:cNvSpPr>
                <p:nvPr/>
              </p:nvSpPr>
              <p:spPr bwMode="auto">
                <a:xfrm>
                  <a:off x="932" y="1165"/>
                  <a:ext cx="214" cy="429"/>
                </a:xfrm>
                <a:custGeom>
                  <a:avLst/>
                  <a:gdLst/>
                  <a:ahLst/>
                  <a:cxnLst>
                    <a:cxn ang="0">
                      <a:pos x="214" y="0"/>
                    </a:cxn>
                    <a:cxn ang="0">
                      <a:pos x="0" y="0"/>
                    </a:cxn>
                    <a:cxn ang="0">
                      <a:pos x="0" y="251"/>
                    </a:cxn>
                    <a:cxn ang="0">
                      <a:pos x="210" y="429"/>
                    </a:cxn>
                    <a:cxn ang="0">
                      <a:pos x="214" y="0"/>
                    </a:cxn>
                  </a:cxnLst>
                  <a:rect l="0" t="0" r="r" b="b"/>
                  <a:pathLst>
                    <a:path w="214" h="429">
                      <a:moveTo>
                        <a:pt x="214" y="0"/>
                      </a:moveTo>
                      <a:lnTo>
                        <a:pt x="0" y="0"/>
                      </a:lnTo>
                      <a:lnTo>
                        <a:pt x="0" y="251"/>
                      </a:lnTo>
                      <a:lnTo>
                        <a:pt x="210" y="429"/>
                      </a:lnTo>
                      <a:lnTo>
                        <a:pt x="214"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21" name="Rectangle 172"/>
              <p:cNvSpPr>
                <a:spLocks noChangeArrowheads="1"/>
              </p:cNvSpPr>
              <p:nvPr/>
            </p:nvSpPr>
            <p:spPr bwMode="auto">
              <a:xfrm>
                <a:off x="2136014" y="4208427"/>
                <a:ext cx="58632" cy="146816"/>
              </a:xfrm>
              <a:prstGeom prst="rect">
                <a:avLst/>
              </a:prstGeom>
              <a:solidFill>
                <a:srgbClr val="FFFF66"/>
              </a:solidFill>
              <a:ln w="9525">
                <a:solidFill>
                  <a:srgbClr val="969696"/>
                </a:solidFill>
                <a:miter lim="800000"/>
                <a:headEnd/>
                <a:tailEnd/>
              </a:ln>
            </p:spPr>
            <p:txBody>
              <a:bodyPr/>
              <a:lstStyle/>
              <a:p>
                <a:endParaRPr lang="zh-CN" altLang="en-US"/>
              </a:p>
            </p:txBody>
          </p:sp>
          <p:sp>
            <p:nvSpPr>
              <p:cNvPr id="622" name="Rectangle 173"/>
              <p:cNvSpPr>
                <a:spLocks noChangeArrowheads="1"/>
              </p:cNvSpPr>
              <p:nvPr/>
            </p:nvSpPr>
            <p:spPr bwMode="auto">
              <a:xfrm>
                <a:off x="2091567" y="4453752"/>
                <a:ext cx="60523" cy="71040"/>
              </a:xfrm>
              <a:prstGeom prst="rect">
                <a:avLst/>
              </a:prstGeom>
              <a:solidFill>
                <a:srgbClr val="FFFF66"/>
              </a:solidFill>
              <a:ln w="9525">
                <a:solidFill>
                  <a:srgbClr val="969696"/>
                </a:solidFill>
                <a:miter lim="800000"/>
                <a:headEnd/>
                <a:tailEnd/>
              </a:ln>
            </p:spPr>
            <p:txBody>
              <a:bodyPr/>
              <a:lstStyle/>
              <a:p>
                <a:endParaRPr lang="zh-CN" altLang="en-US"/>
              </a:p>
            </p:txBody>
          </p:sp>
          <p:grpSp>
            <p:nvGrpSpPr>
              <p:cNvPr id="106" name="Group 174"/>
              <p:cNvGrpSpPr>
                <a:grpSpLocks/>
              </p:cNvGrpSpPr>
              <p:nvPr/>
            </p:nvGrpSpPr>
            <p:grpSpPr bwMode="auto">
              <a:xfrm>
                <a:off x="1970521" y="4452805"/>
                <a:ext cx="33099" cy="47360"/>
                <a:chOff x="986" y="2758"/>
                <a:chExt cx="166" cy="236"/>
              </a:xfrm>
            </p:grpSpPr>
            <p:sp>
              <p:nvSpPr>
                <p:cNvPr id="773" name="Freeform 175"/>
                <p:cNvSpPr>
                  <a:spLocks/>
                </p:cNvSpPr>
                <p:nvPr/>
              </p:nvSpPr>
              <p:spPr bwMode="auto">
                <a:xfrm>
                  <a:off x="986" y="2758"/>
                  <a:ext cx="166" cy="236"/>
                </a:xfrm>
                <a:custGeom>
                  <a:avLst/>
                  <a:gdLst/>
                  <a:ahLst/>
                  <a:cxnLst>
                    <a:cxn ang="0">
                      <a:pos x="160" y="18"/>
                    </a:cxn>
                    <a:cxn ang="0">
                      <a:pos x="0" y="0"/>
                    </a:cxn>
                    <a:cxn ang="0">
                      <a:pos x="0" y="236"/>
                    </a:cxn>
                    <a:cxn ang="0">
                      <a:pos x="166" y="236"/>
                    </a:cxn>
                    <a:cxn ang="0">
                      <a:pos x="160" y="18"/>
                    </a:cxn>
                  </a:cxnLst>
                  <a:rect l="0" t="0" r="r" b="b"/>
                  <a:pathLst>
                    <a:path w="166" h="236">
                      <a:moveTo>
                        <a:pt x="160" y="18"/>
                      </a:moveTo>
                      <a:lnTo>
                        <a:pt x="0" y="0"/>
                      </a:lnTo>
                      <a:lnTo>
                        <a:pt x="0" y="236"/>
                      </a:lnTo>
                      <a:lnTo>
                        <a:pt x="166" y="236"/>
                      </a:lnTo>
                      <a:lnTo>
                        <a:pt x="160" y="18"/>
                      </a:lnTo>
                      <a:close/>
                    </a:path>
                  </a:pathLst>
                </a:custGeom>
                <a:solidFill>
                  <a:srgbClr val="FFFF66"/>
                </a:solidFill>
                <a:ln w="9525">
                  <a:noFill/>
                  <a:round/>
                  <a:headEnd/>
                  <a:tailEnd/>
                </a:ln>
              </p:spPr>
              <p:txBody>
                <a:bodyPr/>
                <a:lstStyle/>
                <a:p>
                  <a:endParaRPr lang="zh-CN" altLang="en-US"/>
                </a:p>
              </p:txBody>
            </p:sp>
            <p:sp>
              <p:nvSpPr>
                <p:cNvPr id="774" name="Freeform 176"/>
                <p:cNvSpPr>
                  <a:spLocks/>
                </p:cNvSpPr>
                <p:nvPr/>
              </p:nvSpPr>
              <p:spPr bwMode="auto">
                <a:xfrm>
                  <a:off x="986" y="2758"/>
                  <a:ext cx="166" cy="236"/>
                </a:xfrm>
                <a:custGeom>
                  <a:avLst/>
                  <a:gdLst/>
                  <a:ahLst/>
                  <a:cxnLst>
                    <a:cxn ang="0">
                      <a:pos x="160" y="18"/>
                    </a:cxn>
                    <a:cxn ang="0">
                      <a:pos x="0" y="0"/>
                    </a:cxn>
                    <a:cxn ang="0">
                      <a:pos x="0" y="236"/>
                    </a:cxn>
                    <a:cxn ang="0">
                      <a:pos x="166" y="236"/>
                    </a:cxn>
                    <a:cxn ang="0">
                      <a:pos x="160" y="18"/>
                    </a:cxn>
                  </a:cxnLst>
                  <a:rect l="0" t="0" r="r" b="b"/>
                  <a:pathLst>
                    <a:path w="166" h="236">
                      <a:moveTo>
                        <a:pt x="160" y="18"/>
                      </a:moveTo>
                      <a:lnTo>
                        <a:pt x="0" y="0"/>
                      </a:lnTo>
                      <a:lnTo>
                        <a:pt x="0" y="236"/>
                      </a:lnTo>
                      <a:lnTo>
                        <a:pt x="166" y="236"/>
                      </a:lnTo>
                      <a:lnTo>
                        <a:pt x="160" y="18"/>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07" name="Group 177"/>
              <p:cNvGrpSpPr>
                <a:grpSpLocks/>
              </p:cNvGrpSpPr>
              <p:nvPr/>
            </p:nvGrpSpPr>
            <p:grpSpPr bwMode="auto">
              <a:xfrm>
                <a:off x="2442411" y="4584466"/>
                <a:ext cx="39718" cy="39782"/>
                <a:chOff x="3359" y="3415"/>
                <a:chExt cx="200" cy="199"/>
              </a:xfrm>
            </p:grpSpPr>
            <p:sp>
              <p:nvSpPr>
                <p:cNvPr id="771" name="Freeform 178"/>
                <p:cNvSpPr>
                  <a:spLocks/>
                </p:cNvSpPr>
                <p:nvPr/>
              </p:nvSpPr>
              <p:spPr bwMode="auto">
                <a:xfrm>
                  <a:off x="3359" y="3415"/>
                  <a:ext cx="200" cy="199"/>
                </a:xfrm>
                <a:custGeom>
                  <a:avLst/>
                  <a:gdLst/>
                  <a:ahLst/>
                  <a:cxnLst>
                    <a:cxn ang="0">
                      <a:pos x="0" y="55"/>
                    </a:cxn>
                    <a:cxn ang="0">
                      <a:pos x="200" y="0"/>
                    </a:cxn>
                    <a:cxn ang="0">
                      <a:pos x="200" y="151"/>
                    </a:cxn>
                    <a:cxn ang="0">
                      <a:pos x="14" y="199"/>
                    </a:cxn>
                    <a:cxn ang="0">
                      <a:pos x="0" y="55"/>
                    </a:cxn>
                  </a:cxnLst>
                  <a:rect l="0" t="0" r="r" b="b"/>
                  <a:pathLst>
                    <a:path w="200" h="199">
                      <a:moveTo>
                        <a:pt x="0" y="55"/>
                      </a:moveTo>
                      <a:lnTo>
                        <a:pt x="200" y="0"/>
                      </a:lnTo>
                      <a:lnTo>
                        <a:pt x="200" y="151"/>
                      </a:lnTo>
                      <a:lnTo>
                        <a:pt x="14" y="199"/>
                      </a:lnTo>
                      <a:lnTo>
                        <a:pt x="0" y="55"/>
                      </a:lnTo>
                      <a:close/>
                    </a:path>
                  </a:pathLst>
                </a:custGeom>
                <a:solidFill>
                  <a:srgbClr val="FFFF66"/>
                </a:solidFill>
                <a:ln w="9525">
                  <a:noFill/>
                  <a:round/>
                  <a:headEnd/>
                  <a:tailEnd/>
                </a:ln>
              </p:spPr>
              <p:txBody>
                <a:bodyPr/>
                <a:lstStyle/>
                <a:p>
                  <a:endParaRPr lang="zh-CN" altLang="en-US"/>
                </a:p>
              </p:txBody>
            </p:sp>
            <p:sp>
              <p:nvSpPr>
                <p:cNvPr id="772" name="Freeform 179"/>
                <p:cNvSpPr>
                  <a:spLocks/>
                </p:cNvSpPr>
                <p:nvPr/>
              </p:nvSpPr>
              <p:spPr bwMode="auto">
                <a:xfrm>
                  <a:off x="3359" y="3415"/>
                  <a:ext cx="200" cy="199"/>
                </a:xfrm>
                <a:custGeom>
                  <a:avLst/>
                  <a:gdLst/>
                  <a:ahLst/>
                  <a:cxnLst>
                    <a:cxn ang="0">
                      <a:pos x="0" y="55"/>
                    </a:cxn>
                    <a:cxn ang="0">
                      <a:pos x="200" y="0"/>
                    </a:cxn>
                    <a:cxn ang="0">
                      <a:pos x="200" y="151"/>
                    </a:cxn>
                    <a:cxn ang="0">
                      <a:pos x="14" y="199"/>
                    </a:cxn>
                    <a:cxn ang="0">
                      <a:pos x="0" y="55"/>
                    </a:cxn>
                  </a:cxnLst>
                  <a:rect l="0" t="0" r="r" b="b"/>
                  <a:pathLst>
                    <a:path w="200" h="199">
                      <a:moveTo>
                        <a:pt x="0" y="55"/>
                      </a:moveTo>
                      <a:lnTo>
                        <a:pt x="200" y="0"/>
                      </a:lnTo>
                      <a:lnTo>
                        <a:pt x="200" y="151"/>
                      </a:lnTo>
                      <a:lnTo>
                        <a:pt x="14" y="199"/>
                      </a:lnTo>
                      <a:lnTo>
                        <a:pt x="0" y="55"/>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09" name="Group 180"/>
              <p:cNvGrpSpPr>
                <a:grpSpLocks/>
              </p:cNvGrpSpPr>
              <p:nvPr/>
            </p:nvGrpSpPr>
            <p:grpSpPr bwMode="auto">
              <a:xfrm>
                <a:off x="2379051" y="4583519"/>
                <a:ext cx="103078" cy="17997"/>
                <a:chOff x="3042" y="3411"/>
                <a:chExt cx="517" cy="91"/>
              </a:xfrm>
            </p:grpSpPr>
            <p:sp>
              <p:nvSpPr>
                <p:cNvPr id="769" name="Freeform 181"/>
                <p:cNvSpPr>
                  <a:spLocks/>
                </p:cNvSpPr>
                <p:nvPr/>
              </p:nvSpPr>
              <p:spPr bwMode="auto">
                <a:xfrm>
                  <a:off x="3042" y="3411"/>
                  <a:ext cx="517" cy="91"/>
                </a:xfrm>
                <a:custGeom>
                  <a:avLst/>
                  <a:gdLst/>
                  <a:ahLst/>
                  <a:cxnLst>
                    <a:cxn ang="0">
                      <a:pos x="517" y="4"/>
                    </a:cxn>
                    <a:cxn ang="0">
                      <a:pos x="0" y="0"/>
                    </a:cxn>
                    <a:cxn ang="0">
                      <a:pos x="225" y="91"/>
                    </a:cxn>
                    <a:cxn ang="0">
                      <a:pos x="517" y="4"/>
                    </a:cxn>
                  </a:cxnLst>
                  <a:rect l="0" t="0" r="r" b="b"/>
                  <a:pathLst>
                    <a:path w="517" h="91">
                      <a:moveTo>
                        <a:pt x="517" y="4"/>
                      </a:moveTo>
                      <a:lnTo>
                        <a:pt x="0" y="0"/>
                      </a:lnTo>
                      <a:lnTo>
                        <a:pt x="225" y="91"/>
                      </a:lnTo>
                      <a:lnTo>
                        <a:pt x="517" y="4"/>
                      </a:lnTo>
                      <a:close/>
                    </a:path>
                  </a:pathLst>
                </a:custGeom>
                <a:solidFill>
                  <a:srgbClr val="FFFF66"/>
                </a:solidFill>
                <a:ln w="9525">
                  <a:noFill/>
                  <a:round/>
                  <a:headEnd/>
                  <a:tailEnd/>
                </a:ln>
              </p:spPr>
              <p:txBody>
                <a:bodyPr/>
                <a:lstStyle/>
                <a:p>
                  <a:endParaRPr lang="zh-CN" altLang="en-US"/>
                </a:p>
              </p:txBody>
            </p:sp>
            <p:sp>
              <p:nvSpPr>
                <p:cNvPr id="770" name="Freeform 182"/>
                <p:cNvSpPr>
                  <a:spLocks/>
                </p:cNvSpPr>
                <p:nvPr/>
              </p:nvSpPr>
              <p:spPr bwMode="auto">
                <a:xfrm>
                  <a:off x="3042" y="3411"/>
                  <a:ext cx="517" cy="91"/>
                </a:xfrm>
                <a:custGeom>
                  <a:avLst/>
                  <a:gdLst/>
                  <a:ahLst/>
                  <a:cxnLst>
                    <a:cxn ang="0">
                      <a:pos x="517" y="4"/>
                    </a:cxn>
                    <a:cxn ang="0">
                      <a:pos x="0" y="0"/>
                    </a:cxn>
                    <a:cxn ang="0">
                      <a:pos x="225" y="91"/>
                    </a:cxn>
                    <a:cxn ang="0">
                      <a:pos x="517" y="4"/>
                    </a:cxn>
                  </a:cxnLst>
                  <a:rect l="0" t="0" r="r" b="b"/>
                  <a:pathLst>
                    <a:path w="517" h="91">
                      <a:moveTo>
                        <a:pt x="517" y="4"/>
                      </a:moveTo>
                      <a:lnTo>
                        <a:pt x="0" y="0"/>
                      </a:lnTo>
                      <a:lnTo>
                        <a:pt x="225" y="91"/>
                      </a:lnTo>
                      <a:lnTo>
                        <a:pt x="517" y="4"/>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26" name="Rectangle 183"/>
              <p:cNvSpPr>
                <a:spLocks noChangeArrowheads="1"/>
              </p:cNvSpPr>
              <p:nvPr/>
            </p:nvSpPr>
            <p:spPr bwMode="auto">
              <a:xfrm>
                <a:off x="2152090" y="4219794"/>
                <a:ext cx="11348" cy="131661"/>
              </a:xfrm>
              <a:prstGeom prst="rect">
                <a:avLst/>
              </a:prstGeom>
              <a:solidFill>
                <a:srgbClr val="FFFF66"/>
              </a:solidFill>
              <a:ln w="9525">
                <a:solidFill>
                  <a:srgbClr val="969696"/>
                </a:solidFill>
                <a:miter lim="800000"/>
                <a:headEnd/>
                <a:tailEnd/>
              </a:ln>
            </p:spPr>
            <p:txBody>
              <a:bodyPr/>
              <a:lstStyle/>
              <a:p>
                <a:endParaRPr lang="zh-CN" altLang="en-US"/>
              </a:p>
            </p:txBody>
          </p:sp>
          <p:grpSp>
            <p:nvGrpSpPr>
              <p:cNvPr id="110" name="Group 184"/>
              <p:cNvGrpSpPr>
                <a:grpSpLocks/>
              </p:cNvGrpSpPr>
              <p:nvPr/>
            </p:nvGrpSpPr>
            <p:grpSpPr bwMode="auto">
              <a:xfrm>
                <a:off x="2157764" y="4211269"/>
                <a:ext cx="171167" cy="139238"/>
                <a:chOff x="1928" y="1544"/>
                <a:chExt cx="862" cy="698"/>
              </a:xfrm>
            </p:grpSpPr>
            <p:sp>
              <p:nvSpPr>
                <p:cNvPr id="767" name="Freeform 185"/>
                <p:cNvSpPr>
                  <a:spLocks/>
                </p:cNvSpPr>
                <p:nvPr/>
              </p:nvSpPr>
              <p:spPr bwMode="auto">
                <a:xfrm>
                  <a:off x="1928" y="1544"/>
                  <a:ext cx="862" cy="698"/>
                </a:xfrm>
                <a:custGeom>
                  <a:avLst/>
                  <a:gdLst/>
                  <a:ahLst/>
                  <a:cxnLst>
                    <a:cxn ang="0">
                      <a:pos x="24" y="698"/>
                    </a:cxn>
                    <a:cxn ang="0">
                      <a:pos x="842" y="628"/>
                    </a:cxn>
                    <a:cxn ang="0">
                      <a:pos x="856" y="586"/>
                    </a:cxn>
                    <a:cxn ang="0">
                      <a:pos x="862" y="546"/>
                    </a:cxn>
                    <a:cxn ang="0">
                      <a:pos x="852" y="496"/>
                    </a:cxn>
                    <a:cxn ang="0">
                      <a:pos x="822" y="446"/>
                    </a:cxn>
                    <a:cxn ang="0">
                      <a:pos x="784" y="407"/>
                    </a:cxn>
                    <a:cxn ang="0">
                      <a:pos x="760" y="375"/>
                    </a:cxn>
                    <a:cxn ang="0">
                      <a:pos x="744" y="349"/>
                    </a:cxn>
                    <a:cxn ang="0">
                      <a:pos x="740" y="313"/>
                    </a:cxn>
                    <a:cxn ang="0">
                      <a:pos x="744" y="275"/>
                    </a:cxn>
                    <a:cxn ang="0">
                      <a:pos x="754" y="229"/>
                    </a:cxn>
                    <a:cxn ang="0">
                      <a:pos x="784" y="163"/>
                    </a:cxn>
                    <a:cxn ang="0">
                      <a:pos x="802" y="89"/>
                    </a:cxn>
                    <a:cxn ang="0">
                      <a:pos x="808" y="58"/>
                    </a:cxn>
                    <a:cxn ang="0">
                      <a:pos x="798" y="16"/>
                    </a:cxn>
                    <a:cxn ang="0">
                      <a:pos x="768" y="0"/>
                    </a:cxn>
                    <a:cxn ang="0">
                      <a:pos x="511" y="0"/>
                    </a:cxn>
                    <a:cxn ang="0">
                      <a:pos x="24" y="42"/>
                    </a:cxn>
                    <a:cxn ang="0">
                      <a:pos x="14" y="30"/>
                    </a:cxn>
                    <a:cxn ang="0">
                      <a:pos x="48" y="70"/>
                    </a:cxn>
                    <a:cxn ang="0">
                      <a:pos x="68" y="113"/>
                    </a:cxn>
                    <a:cxn ang="0">
                      <a:pos x="68" y="143"/>
                    </a:cxn>
                    <a:cxn ang="0">
                      <a:pos x="68" y="167"/>
                    </a:cxn>
                    <a:cxn ang="0">
                      <a:pos x="58" y="195"/>
                    </a:cxn>
                    <a:cxn ang="0">
                      <a:pos x="38" y="233"/>
                    </a:cxn>
                    <a:cxn ang="0">
                      <a:pos x="24" y="267"/>
                    </a:cxn>
                    <a:cxn ang="0">
                      <a:pos x="8" y="307"/>
                    </a:cxn>
                    <a:cxn ang="0">
                      <a:pos x="0" y="345"/>
                    </a:cxn>
                    <a:cxn ang="0">
                      <a:pos x="4" y="383"/>
                    </a:cxn>
                    <a:cxn ang="0">
                      <a:pos x="18" y="421"/>
                    </a:cxn>
                    <a:cxn ang="0">
                      <a:pos x="34" y="438"/>
                    </a:cxn>
                    <a:cxn ang="0">
                      <a:pos x="68" y="478"/>
                    </a:cxn>
                    <a:cxn ang="0">
                      <a:pos x="86" y="504"/>
                    </a:cxn>
                    <a:cxn ang="0">
                      <a:pos x="110" y="538"/>
                    </a:cxn>
                    <a:cxn ang="0">
                      <a:pos x="116" y="578"/>
                    </a:cxn>
                    <a:cxn ang="0">
                      <a:pos x="110" y="620"/>
                    </a:cxn>
                    <a:cxn ang="0">
                      <a:pos x="96" y="654"/>
                    </a:cxn>
                    <a:cxn ang="0">
                      <a:pos x="62" y="690"/>
                    </a:cxn>
                    <a:cxn ang="0">
                      <a:pos x="24" y="698"/>
                    </a:cxn>
                  </a:cxnLst>
                  <a:rect l="0" t="0" r="r" b="b"/>
                  <a:pathLst>
                    <a:path w="862" h="698">
                      <a:moveTo>
                        <a:pt x="24" y="698"/>
                      </a:moveTo>
                      <a:lnTo>
                        <a:pt x="842" y="628"/>
                      </a:lnTo>
                      <a:lnTo>
                        <a:pt x="856" y="586"/>
                      </a:lnTo>
                      <a:lnTo>
                        <a:pt x="862" y="546"/>
                      </a:lnTo>
                      <a:lnTo>
                        <a:pt x="852" y="496"/>
                      </a:lnTo>
                      <a:lnTo>
                        <a:pt x="822" y="446"/>
                      </a:lnTo>
                      <a:lnTo>
                        <a:pt x="784" y="407"/>
                      </a:lnTo>
                      <a:lnTo>
                        <a:pt x="760" y="375"/>
                      </a:lnTo>
                      <a:lnTo>
                        <a:pt x="744" y="349"/>
                      </a:lnTo>
                      <a:lnTo>
                        <a:pt x="740" y="313"/>
                      </a:lnTo>
                      <a:lnTo>
                        <a:pt x="744" y="275"/>
                      </a:lnTo>
                      <a:lnTo>
                        <a:pt x="754" y="229"/>
                      </a:lnTo>
                      <a:lnTo>
                        <a:pt x="784" y="163"/>
                      </a:lnTo>
                      <a:lnTo>
                        <a:pt x="802" y="89"/>
                      </a:lnTo>
                      <a:lnTo>
                        <a:pt x="808" y="58"/>
                      </a:lnTo>
                      <a:lnTo>
                        <a:pt x="798" y="16"/>
                      </a:lnTo>
                      <a:lnTo>
                        <a:pt x="768" y="0"/>
                      </a:lnTo>
                      <a:lnTo>
                        <a:pt x="511" y="0"/>
                      </a:lnTo>
                      <a:lnTo>
                        <a:pt x="24" y="42"/>
                      </a:lnTo>
                      <a:lnTo>
                        <a:pt x="14" y="30"/>
                      </a:lnTo>
                      <a:lnTo>
                        <a:pt x="48" y="70"/>
                      </a:lnTo>
                      <a:lnTo>
                        <a:pt x="68" y="113"/>
                      </a:lnTo>
                      <a:lnTo>
                        <a:pt x="68" y="143"/>
                      </a:lnTo>
                      <a:lnTo>
                        <a:pt x="68" y="167"/>
                      </a:lnTo>
                      <a:lnTo>
                        <a:pt x="58" y="195"/>
                      </a:lnTo>
                      <a:lnTo>
                        <a:pt x="38" y="233"/>
                      </a:lnTo>
                      <a:lnTo>
                        <a:pt x="24" y="267"/>
                      </a:lnTo>
                      <a:lnTo>
                        <a:pt x="8" y="307"/>
                      </a:lnTo>
                      <a:lnTo>
                        <a:pt x="0" y="345"/>
                      </a:lnTo>
                      <a:lnTo>
                        <a:pt x="4" y="383"/>
                      </a:lnTo>
                      <a:lnTo>
                        <a:pt x="18" y="421"/>
                      </a:lnTo>
                      <a:lnTo>
                        <a:pt x="34" y="438"/>
                      </a:lnTo>
                      <a:lnTo>
                        <a:pt x="68" y="478"/>
                      </a:lnTo>
                      <a:lnTo>
                        <a:pt x="86" y="504"/>
                      </a:lnTo>
                      <a:lnTo>
                        <a:pt x="110" y="538"/>
                      </a:lnTo>
                      <a:lnTo>
                        <a:pt x="116" y="578"/>
                      </a:lnTo>
                      <a:lnTo>
                        <a:pt x="110" y="620"/>
                      </a:lnTo>
                      <a:lnTo>
                        <a:pt x="96" y="654"/>
                      </a:lnTo>
                      <a:lnTo>
                        <a:pt x="62" y="690"/>
                      </a:lnTo>
                      <a:lnTo>
                        <a:pt x="24" y="698"/>
                      </a:lnTo>
                      <a:close/>
                    </a:path>
                  </a:pathLst>
                </a:custGeom>
                <a:solidFill>
                  <a:srgbClr val="FFFF66"/>
                </a:solidFill>
                <a:ln w="9525">
                  <a:noFill/>
                  <a:round/>
                  <a:headEnd/>
                  <a:tailEnd/>
                </a:ln>
              </p:spPr>
              <p:txBody>
                <a:bodyPr/>
                <a:lstStyle/>
                <a:p>
                  <a:endParaRPr lang="zh-CN" altLang="en-US"/>
                </a:p>
              </p:txBody>
            </p:sp>
            <p:sp>
              <p:nvSpPr>
                <p:cNvPr id="768" name="Freeform 186"/>
                <p:cNvSpPr>
                  <a:spLocks/>
                </p:cNvSpPr>
                <p:nvPr/>
              </p:nvSpPr>
              <p:spPr bwMode="auto">
                <a:xfrm>
                  <a:off x="1928" y="1544"/>
                  <a:ext cx="862" cy="698"/>
                </a:xfrm>
                <a:custGeom>
                  <a:avLst/>
                  <a:gdLst/>
                  <a:ahLst/>
                  <a:cxnLst>
                    <a:cxn ang="0">
                      <a:pos x="24" y="698"/>
                    </a:cxn>
                    <a:cxn ang="0">
                      <a:pos x="842" y="628"/>
                    </a:cxn>
                    <a:cxn ang="0">
                      <a:pos x="856" y="586"/>
                    </a:cxn>
                    <a:cxn ang="0">
                      <a:pos x="862" y="546"/>
                    </a:cxn>
                    <a:cxn ang="0">
                      <a:pos x="852" y="496"/>
                    </a:cxn>
                    <a:cxn ang="0">
                      <a:pos x="822" y="446"/>
                    </a:cxn>
                    <a:cxn ang="0">
                      <a:pos x="784" y="407"/>
                    </a:cxn>
                    <a:cxn ang="0">
                      <a:pos x="760" y="375"/>
                    </a:cxn>
                    <a:cxn ang="0">
                      <a:pos x="744" y="349"/>
                    </a:cxn>
                    <a:cxn ang="0">
                      <a:pos x="740" y="313"/>
                    </a:cxn>
                    <a:cxn ang="0">
                      <a:pos x="744" y="275"/>
                    </a:cxn>
                    <a:cxn ang="0">
                      <a:pos x="754" y="229"/>
                    </a:cxn>
                    <a:cxn ang="0">
                      <a:pos x="784" y="163"/>
                    </a:cxn>
                    <a:cxn ang="0">
                      <a:pos x="802" y="89"/>
                    </a:cxn>
                    <a:cxn ang="0">
                      <a:pos x="808" y="58"/>
                    </a:cxn>
                    <a:cxn ang="0">
                      <a:pos x="798" y="16"/>
                    </a:cxn>
                    <a:cxn ang="0">
                      <a:pos x="768" y="0"/>
                    </a:cxn>
                    <a:cxn ang="0">
                      <a:pos x="511" y="0"/>
                    </a:cxn>
                    <a:cxn ang="0">
                      <a:pos x="24" y="42"/>
                    </a:cxn>
                    <a:cxn ang="0">
                      <a:pos x="14" y="30"/>
                    </a:cxn>
                    <a:cxn ang="0">
                      <a:pos x="48" y="70"/>
                    </a:cxn>
                    <a:cxn ang="0">
                      <a:pos x="68" y="113"/>
                    </a:cxn>
                    <a:cxn ang="0">
                      <a:pos x="68" y="143"/>
                    </a:cxn>
                    <a:cxn ang="0">
                      <a:pos x="68" y="167"/>
                    </a:cxn>
                    <a:cxn ang="0">
                      <a:pos x="58" y="195"/>
                    </a:cxn>
                    <a:cxn ang="0">
                      <a:pos x="38" y="233"/>
                    </a:cxn>
                    <a:cxn ang="0">
                      <a:pos x="24" y="267"/>
                    </a:cxn>
                    <a:cxn ang="0">
                      <a:pos x="8" y="307"/>
                    </a:cxn>
                    <a:cxn ang="0">
                      <a:pos x="0" y="345"/>
                    </a:cxn>
                    <a:cxn ang="0">
                      <a:pos x="4" y="383"/>
                    </a:cxn>
                    <a:cxn ang="0">
                      <a:pos x="18" y="421"/>
                    </a:cxn>
                    <a:cxn ang="0">
                      <a:pos x="34" y="438"/>
                    </a:cxn>
                    <a:cxn ang="0">
                      <a:pos x="68" y="478"/>
                    </a:cxn>
                    <a:cxn ang="0">
                      <a:pos x="86" y="504"/>
                    </a:cxn>
                    <a:cxn ang="0">
                      <a:pos x="110" y="538"/>
                    </a:cxn>
                    <a:cxn ang="0">
                      <a:pos x="116" y="578"/>
                    </a:cxn>
                    <a:cxn ang="0">
                      <a:pos x="110" y="620"/>
                    </a:cxn>
                    <a:cxn ang="0">
                      <a:pos x="96" y="654"/>
                    </a:cxn>
                    <a:cxn ang="0">
                      <a:pos x="62" y="690"/>
                    </a:cxn>
                    <a:cxn ang="0">
                      <a:pos x="24" y="698"/>
                    </a:cxn>
                  </a:cxnLst>
                  <a:rect l="0" t="0" r="r" b="b"/>
                  <a:pathLst>
                    <a:path w="862" h="698">
                      <a:moveTo>
                        <a:pt x="24" y="698"/>
                      </a:moveTo>
                      <a:lnTo>
                        <a:pt x="842" y="628"/>
                      </a:lnTo>
                      <a:lnTo>
                        <a:pt x="856" y="586"/>
                      </a:lnTo>
                      <a:lnTo>
                        <a:pt x="862" y="546"/>
                      </a:lnTo>
                      <a:lnTo>
                        <a:pt x="852" y="496"/>
                      </a:lnTo>
                      <a:lnTo>
                        <a:pt x="822" y="446"/>
                      </a:lnTo>
                      <a:lnTo>
                        <a:pt x="784" y="407"/>
                      </a:lnTo>
                      <a:lnTo>
                        <a:pt x="760" y="375"/>
                      </a:lnTo>
                      <a:lnTo>
                        <a:pt x="744" y="349"/>
                      </a:lnTo>
                      <a:lnTo>
                        <a:pt x="740" y="313"/>
                      </a:lnTo>
                      <a:lnTo>
                        <a:pt x="744" y="275"/>
                      </a:lnTo>
                      <a:lnTo>
                        <a:pt x="754" y="229"/>
                      </a:lnTo>
                      <a:lnTo>
                        <a:pt x="784" y="163"/>
                      </a:lnTo>
                      <a:lnTo>
                        <a:pt x="802" y="89"/>
                      </a:lnTo>
                      <a:lnTo>
                        <a:pt x="808" y="58"/>
                      </a:lnTo>
                      <a:lnTo>
                        <a:pt x="798" y="16"/>
                      </a:lnTo>
                      <a:lnTo>
                        <a:pt x="768" y="0"/>
                      </a:lnTo>
                      <a:lnTo>
                        <a:pt x="511" y="0"/>
                      </a:lnTo>
                      <a:lnTo>
                        <a:pt x="24" y="42"/>
                      </a:lnTo>
                      <a:lnTo>
                        <a:pt x="14" y="30"/>
                      </a:lnTo>
                      <a:lnTo>
                        <a:pt x="48" y="70"/>
                      </a:lnTo>
                      <a:lnTo>
                        <a:pt x="68" y="113"/>
                      </a:lnTo>
                      <a:lnTo>
                        <a:pt x="68" y="143"/>
                      </a:lnTo>
                      <a:lnTo>
                        <a:pt x="68" y="167"/>
                      </a:lnTo>
                      <a:lnTo>
                        <a:pt x="58" y="195"/>
                      </a:lnTo>
                      <a:lnTo>
                        <a:pt x="38" y="233"/>
                      </a:lnTo>
                      <a:lnTo>
                        <a:pt x="24" y="267"/>
                      </a:lnTo>
                      <a:lnTo>
                        <a:pt x="8" y="307"/>
                      </a:lnTo>
                      <a:lnTo>
                        <a:pt x="0" y="345"/>
                      </a:lnTo>
                      <a:lnTo>
                        <a:pt x="4" y="383"/>
                      </a:lnTo>
                      <a:lnTo>
                        <a:pt x="18" y="421"/>
                      </a:lnTo>
                      <a:lnTo>
                        <a:pt x="34" y="438"/>
                      </a:lnTo>
                      <a:lnTo>
                        <a:pt x="68" y="478"/>
                      </a:lnTo>
                      <a:lnTo>
                        <a:pt x="86" y="504"/>
                      </a:lnTo>
                      <a:lnTo>
                        <a:pt x="110" y="538"/>
                      </a:lnTo>
                      <a:lnTo>
                        <a:pt x="116" y="578"/>
                      </a:lnTo>
                      <a:lnTo>
                        <a:pt x="110" y="620"/>
                      </a:lnTo>
                      <a:lnTo>
                        <a:pt x="96" y="654"/>
                      </a:lnTo>
                      <a:lnTo>
                        <a:pt x="62" y="690"/>
                      </a:lnTo>
                      <a:lnTo>
                        <a:pt x="24" y="698"/>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28" name="Line 187"/>
              <p:cNvSpPr>
                <a:spLocks noChangeShapeType="1"/>
              </p:cNvSpPr>
              <p:nvPr/>
            </p:nvSpPr>
            <p:spPr bwMode="auto">
              <a:xfrm flipV="1">
                <a:off x="2174786" y="4224530"/>
                <a:ext cx="123883" cy="11366"/>
              </a:xfrm>
              <a:prstGeom prst="line">
                <a:avLst/>
              </a:prstGeom>
              <a:noFill/>
              <a:ln w="9525">
                <a:solidFill>
                  <a:srgbClr val="969696"/>
                </a:solidFill>
                <a:round/>
                <a:headEnd/>
                <a:tailEnd/>
              </a:ln>
            </p:spPr>
            <p:txBody>
              <a:bodyPr/>
              <a:lstStyle/>
              <a:p>
                <a:endParaRPr lang="zh-CN" altLang="en-US"/>
              </a:p>
            </p:txBody>
          </p:sp>
          <p:sp>
            <p:nvSpPr>
              <p:cNvPr id="629" name="Line 188"/>
              <p:cNvSpPr>
                <a:spLocks noChangeShapeType="1"/>
              </p:cNvSpPr>
              <p:nvPr/>
            </p:nvSpPr>
            <p:spPr bwMode="auto">
              <a:xfrm flipV="1">
                <a:off x="2171949" y="4270942"/>
                <a:ext cx="122937" cy="11366"/>
              </a:xfrm>
              <a:prstGeom prst="line">
                <a:avLst/>
              </a:prstGeom>
              <a:noFill/>
              <a:ln w="9525">
                <a:solidFill>
                  <a:srgbClr val="969696"/>
                </a:solidFill>
                <a:round/>
                <a:headEnd/>
                <a:tailEnd/>
              </a:ln>
            </p:spPr>
            <p:txBody>
              <a:bodyPr/>
              <a:lstStyle/>
              <a:p>
                <a:endParaRPr lang="zh-CN" altLang="en-US"/>
              </a:p>
            </p:txBody>
          </p:sp>
          <p:sp>
            <p:nvSpPr>
              <p:cNvPr id="630" name="Line 189"/>
              <p:cNvSpPr>
                <a:spLocks noChangeShapeType="1"/>
              </p:cNvSpPr>
              <p:nvPr/>
            </p:nvSpPr>
            <p:spPr bwMode="auto">
              <a:xfrm flipV="1">
                <a:off x="2192754" y="4309778"/>
                <a:ext cx="122937" cy="11366"/>
              </a:xfrm>
              <a:prstGeom prst="line">
                <a:avLst/>
              </a:prstGeom>
              <a:noFill/>
              <a:ln w="9525">
                <a:solidFill>
                  <a:srgbClr val="969696"/>
                </a:solidFill>
                <a:round/>
                <a:headEnd/>
                <a:tailEnd/>
              </a:ln>
            </p:spPr>
            <p:txBody>
              <a:bodyPr/>
              <a:lstStyle/>
              <a:p>
                <a:endParaRPr lang="zh-CN" altLang="en-US"/>
              </a:p>
            </p:txBody>
          </p:sp>
          <p:grpSp>
            <p:nvGrpSpPr>
              <p:cNvPr id="111" name="Group 190"/>
              <p:cNvGrpSpPr>
                <a:grpSpLocks/>
              </p:cNvGrpSpPr>
              <p:nvPr/>
            </p:nvGrpSpPr>
            <p:grpSpPr bwMode="auto">
              <a:xfrm>
                <a:off x="2090621" y="4125074"/>
                <a:ext cx="125774" cy="15155"/>
                <a:chOff x="1591" y="1113"/>
                <a:chExt cx="634" cy="74"/>
              </a:xfrm>
            </p:grpSpPr>
            <p:sp>
              <p:nvSpPr>
                <p:cNvPr id="765" name="Freeform 191"/>
                <p:cNvSpPr>
                  <a:spLocks/>
                </p:cNvSpPr>
                <p:nvPr/>
              </p:nvSpPr>
              <p:spPr bwMode="auto">
                <a:xfrm>
                  <a:off x="1591" y="1113"/>
                  <a:ext cx="634" cy="74"/>
                </a:xfrm>
                <a:custGeom>
                  <a:avLst/>
                  <a:gdLst/>
                  <a:ahLst/>
                  <a:cxnLst>
                    <a:cxn ang="0">
                      <a:pos x="0" y="20"/>
                    </a:cxn>
                    <a:cxn ang="0">
                      <a:pos x="630" y="0"/>
                    </a:cxn>
                    <a:cxn ang="0">
                      <a:pos x="634" y="54"/>
                    </a:cxn>
                    <a:cxn ang="0">
                      <a:pos x="0" y="74"/>
                    </a:cxn>
                    <a:cxn ang="0">
                      <a:pos x="0" y="20"/>
                    </a:cxn>
                  </a:cxnLst>
                  <a:rect l="0" t="0" r="r" b="b"/>
                  <a:pathLst>
                    <a:path w="634" h="74">
                      <a:moveTo>
                        <a:pt x="0" y="20"/>
                      </a:moveTo>
                      <a:lnTo>
                        <a:pt x="630" y="0"/>
                      </a:lnTo>
                      <a:lnTo>
                        <a:pt x="634" y="54"/>
                      </a:lnTo>
                      <a:lnTo>
                        <a:pt x="0" y="74"/>
                      </a:lnTo>
                      <a:lnTo>
                        <a:pt x="0" y="20"/>
                      </a:lnTo>
                      <a:close/>
                    </a:path>
                  </a:pathLst>
                </a:custGeom>
                <a:solidFill>
                  <a:srgbClr val="FFFF66"/>
                </a:solidFill>
                <a:ln w="9525">
                  <a:noFill/>
                  <a:round/>
                  <a:headEnd/>
                  <a:tailEnd/>
                </a:ln>
              </p:spPr>
              <p:txBody>
                <a:bodyPr/>
                <a:lstStyle/>
                <a:p>
                  <a:endParaRPr lang="zh-CN" altLang="en-US"/>
                </a:p>
              </p:txBody>
            </p:sp>
            <p:sp>
              <p:nvSpPr>
                <p:cNvPr id="766" name="Freeform 192"/>
                <p:cNvSpPr>
                  <a:spLocks/>
                </p:cNvSpPr>
                <p:nvPr/>
              </p:nvSpPr>
              <p:spPr bwMode="auto">
                <a:xfrm>
                  <a:off x="1591" y="1113"/>
                  <a:ext cx="634" cy="74"/>
                </a:xfrm>
                <a:custGeom>
                  <a:avLst/>
                  <a:gdLst/>
                  <a:ahLst/>
                  <a:cxnLst>
                    <a:cxn ang="0">
                      <a:pos x="0" y="20"/>
                    </a:cxn>
                    <a:cxn ang="0">
                      <a:pos x="630" y="0"/>
                    </a:cxn>
                    <a:cxn ang="0">
                      <a:pos x="634" y="54"/>
                    </a:cxn>
                    <a:cxn ang="0">
                      <a:pos x="0" y="74"/>
                    </a:cxn>
                    <a:cxn ang="0">
                      <a:pos x="0" y="20"/>
                    </a:cxn>
                  </a:cxnLst>
                  <a:rect l="0" t="0" r="r" b="b"/>
                  <a:pathLst>
                    <a:path w="634" h="74">
                      <a:moveTo>
                        <a:pt x="0" y="20"/>
                      </a:moveTo>
                      <a:lnTo>
                        <a:pt x="630" y="0"/>
                      </a:lnTo>
                      <a:lnTo>
                        <a:pt x="634" y="54"/>
                      </a:lnTo>
                      <a:lnTo>
                        <a:pt x="0" y="74"/>
                      </a:lnTo>
                      <a:lnTo>
                        <a:pt x="0" y="2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12" name="Group 193"/>
              <p:cNvGrpSpPr>
                <a:grpSpLocks/>
              </p:cNvGrpSpPr>
              <p:nvPr/>
            </p:nvGrpSpPr>
            <p:grpSpPr bwMode="auto">
              <a:xfrm>
                <a:off x="2094404" y="4181906"/>
                <a:ext cx="123883" cy="11366"/>
                <a:chOff x="1607" y="1400"/>
                <a:chExt cx="624" cy="54"/>
              </a:xfrm>
            </p:grpSpPr>
            <p:sp>
              <p:nvSpPr>
                <p:cNvPr id="763" name="Rectangle 194"/>
                <p:cNvSpPr>
                  <a:spLocks noChangeArrowheads="1"/>
                </p:cNvSpPr>
                <p:nvPr/>
              </p:nvSpPr>
              <p:spPr bwMode="auto">
                <a:xfrm>
                  <a:off x="1607" y="1400"/>
                  <a:ext cx="624" cy="54"/>
                </a:xfrm>
                <a:prstGeom prst="rect">
                  <a:avLst/>
                </a:prstGeom>
                <a:solidFill>
                  <a:srgbClr val="FFFF66"/>
                </a:solidFill>
                <a:ln w="9525">
                  <a:noFill/>
                  <a:miter lim="800000"/>
                  <a:headEnd/>
                  <a:tailEnd/>
                </a:ln>
              </p:spPr>
              <p:txBody>
                <a:bodyPr/>
                <a:lstStyle/>
                <a:p>
                  <a:endParaRPr lang="zh-CN" altLang="en-US"/>
                </a:p>
              </p:txBody>
            </p:sp>
            <p:sp>
              <p:nvSpPr>
                <p:cNvPr id="764" name="Rectangle 195"/>
                <p:cNvSpPr>
                  <a:spLocks noChangeArrowheads="1"/>
                </p:cNvSpPr>
                <p:nvPr/>
              </p:nvSpPr>
              <p:spPr bwMode="auto">
                <a:xfrm>
                  <a:off x="1607" y="1400"/>
                  <a:ext cx="624" cy="54"/>
                </a:xfrm>
                <a:prstGeom prst="rect">
                  <a:avLst/>
                </a:prstGeom>
                <a:solidFill>
                  <a:srgbClr val="FFFF66"/>
                </a:solidFill>
                <a:ln w="9525">
                  <a:solidFill>
                    <a:srgbClr val="969696"/>
                  </a:solidFill>
                  <a:miter lim="800000"/>
                  <a:headEnd/>
                  <a:tailEnd/>
                </a:ln>
              </p:spPr>
              <p:txBody>
                <a:bodyPr/>
                <a:lstStyle/>
                <a:p>
                  <a:endParaRPr lang="zh-CN" altLang="en-US"/>
                </a:p>
              </p:txBody>
            </p:sp>
          </p:grpSp>
          <p:sp>
            <p:nvSpPr>
              <p:cNvPr id="633" name="Rectangle 196"/>
              <p:cNvSpPr>
                <a:spLocks noChangeArrowheads="1"/>
              </p:cNvSpPr>
              <p:nvPr/>
            </p:nvSpPr>
            <p:spPr bwMode="auto">
              <a:xfrm>
                <a:off x="2085893" y="4219794"/>
                <a:ext cx="66197" cy="141133"/>
              </a:xfrm>
              <a:prstGeom prst="rect">
                <a:avLst/>
              </a:prstGeom>
              <a:solidFill>
                <a:srgbClr val="FFFF66"/>
              </a:solidFill>
              <a:ln w="9525">
                <a:solidFill>
                  <a:srgbClr val="969696"/>
                </a:solidFill>
                <a:miter lim="800000"/>
                <a:headEnd/>
                <a:tailEnd/>
              </a:ln>
            </p:spPr>
            <p:txBody>
              <a:bodyPr/>
              <a:lstStyle/>
              <a:p>
                <a:endParaRPr lang="zh-CN" altLang="en-US"/>
              </a:p>
            </p:txBody>
          </p:sp>
          <p:sp>
            <p:nvSpPr>
              <p:cNvPr id="634" name="Rectangle 197"/>
              <p:cNvSpPr>
                <a:spLocks noChangeArrowheads="1"/>
              </p:cNvSpPr>
              <p:nvPr/>
            </p:nvSpPr>
            <p:spPr bwMode="auto">
              <a:xfrm>
                <a:off x="2023479" y="4219794"/>
                <a:ext cx="63360" cy="143974"/>
              </a:xfrm>
              <a:prstGeom prst="rect">
                <a:avLst/>
              </a:prstGeom>
              <a:solidFill>
                <a:srgbClr val="FFFF66"/>
              </a:solidFill>
              <a:ln w="9525">
                <a:solidFill>
                  <a:srgbClr val="969696"/>
                </a:solidFill>
                <a:miter lim="800000"/>
                <a:headEnd/>
                <a:tailEnd/>
              </a:ln>
            </p:spPr>
            <p:txBody>
              <a:bodyPr/>
              <a:lstStyle/>
              <a:p>
                <a:endParaRPr lang="zh-CN" altLang="en-US"/>
              </a:p>
            </p:txBody>
          </p:sp>
          <p:grpSp>
            <p:nvGrpSpPr>
              <p:cNvPr id="113" name="Group 198"/>
              <p:cNvGrpSpPr>
                <a:grpSpLocks/>
              </p:cNvGrpSpPr>
              <p:nvPr/>
            </p:nvGrpSpPr>
            <p:grpSpPr bwMode="auto">
              <a:xfrm>
                <a:off x="1898650" y="4219794"/>
                <a:ext cx="125774" cy="244378"/>
                <a:chOff x="625" y="1586"/>
                <a:chExt cx="634" cy="1226"/>
              </a:xfrm>
            </p:grpSpPr>
            <p:sp>
              <p:nvSpPr>
                <p:cNvPr id="761" name="Freeform 199"/>
                <p:cNvSpPr>
                  <a:spLocks/>
                </p:cNvSpPr>
                <p:nvPr/>
              </p:nvSpPr>
              <p:spPr bwMode="auto">
                <a:xfrm>
                  <a:off x="625" y="1586"/>
                  <a:ext cx="634" cy="1226"/>
                </a:xfrm>
                <a:custGeom>
                  <a:avLst/>
                  <a:gdLst/>
                  <a:ahLst/>
                  <a:cxnLst>
                    <a:cxn ang="0">
                      <a:pos x="0" y="0"/>
                    </a:cxn>
                    <a:cxn ang="0">
                      <a:pos x="634" y="0"/>
                    </a:cxn>
                    <a:cxn ang="0">
                      <a:pos x="634" y="1226"/>
                    </a:cxn>
                    <a:cxn ang="0">
                      <a:pos x="0" y="1124"/>
                    </a:cxn>
                    <a:cxn ang="0">
                      <a:pos x="0" y="0"/>
                    </a:cxn>
                  </a:cxnLst>
                  <a:rect l="0" t="0" r="r" b="b"/>
                  <a:pathLst>
                    <a:path w="634" h="1226">
                      <a:moveTo>
                        <a:pt x="0" y="0"/>
                      </a:moveTo>
                      <a:lnTo>
                        <a:pt x="634" y="0"/>
                      </a:lnTo>
                      <a:lnTo>
                        <a:pt x="634" y="1226"/>
                      </a:lnTo>
                      <a:lnTo>
                        <a:pt x="0" y="1124"/>
                      </a:lnTo>
                      <a:lnTo>
                        <a:pt x="0" y="0"/>
                      </a:lnTo>
                      <a:close/>
                    </a:path>
                  </a:pathLst>
                </a:custGeom>
                <a:solidFill>
                  <a:srgbClr val="FFFF66"/>
                </a:solidFill>
                <a:ln w="9525">
                  <a:noFill/>
                  <a:round/>
                  <a:headEnd/>
                  <a:tailEnd/>
                </a:ln>
              </p:spPr>
              <p:txBody>
                <a:bodyPr/>
                <a:lstStyle/>
                <a:p>
                  <a:endParaRPr lang="zh-CN" altLang="en-US"/>
                </a:p>
              </p:txBody>
            </p:sp>
            <p:sp>
              <p:nvSpPr>
                <p:cNvPr id="762" name="Freeform 200"/>
                <p:cNvSpPr>
                  <a:spLocks/>
                </p:cNvSpPr>
                <p:nvPr/>
              </p:nvSpPr>
              <p:spPr bwMode="auto">
                <a:xfrm>
                  <a:off x="625" y="1586"/>
                  <a:ext cx="634" cy="1226"/>
                </a:xfrm>
                <a:custGeom>
                  <a:avLst/>
                  <a:gdLst/>
                  <a:ahLst/>
                  <a:cxnLst>
                    <a:cxn ang="0">
                      <a:pos x="0" y="0"/>
                    </a:cxn>
                    <a:cxn ang="0">
                      <a:pos x="634" y="0"/>
                    </a:cxn>
                    <a:cxn ang="0">
                      <a:pos x="634" y="1226"/>
                    </a:cxn>
                    <a:cxn ang="0">
                      <a:pos x="0" y="1124"/>
                    </a:cxn>
                    <a:cxn ang="0">
                      <a:pos x="0" y="0"/>
                    </a:cxn>
                  </a:cxnLst>
                  <a:rect l="0" t="0" r="r" b="b"/>
                  <a:pathLst>
                    <a:path w="634" h="1226">
                      <a:moveTo>
                        <a:pt x="0" y="0"/>
                      </a:moveTo>
                      <a:lnTo>
                        <a:pt x="634" y="0"/>
                      </a:lnTo>
                      <a:lnTo>
                        <a:pt x="634" y="1226"/>
                      </a:lnTo>
                      <a:lnTo>
                        <a:pt x="0" y="1124"/>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14" name="Group 201"/>
              <p:cNvGrpSpPr>
                <a:grpSpLocks/>
              </p:cNvGrpSpPr>
              <p:nvPr/>
            </p:nvGrpSpPr>
            <p:grpSpPr bwMode="auto">
              <a:xfrm>
                <a:off x="2001728" y="4335352"/>
                <a:ext cx="11348" cy="13261"/>
                <a:chOff x="1142" y="2168"/>
                <a:chExt cx="59" cy="66"/>
              </a:xfrm>
            </p:grpSpPr>
            <p:sp>
              <p:nvSpPr>
                <p:cNvPr id="759" name="Freeform 202"/>
                <p:cNvSpPr>
                  <a:spLocks/>
                </p:cNvSpPr>
                <p:nvPr/>
              </p:nvSpPr>
              <p:spPr bwMode="auto">
                <a:xfrm>
                  <a:off x="1142" y="2168"/>
                  <a:ext cx="59" cy="66"/>
                </a:xfrm>
                <a:custGeom>
                  <a:avLst/>
                  <a:gdLst/>
                  <a:ahLst/>
                  <a:cxnLst>
                    <a:cxn ang="0">
                      <a:pos x="4" y="0"/>
                    </a:cxn>
                    <a:cxn ang="0">
                      <a:pos x="54" y="16"/>
                    </a:cxn>
                    <a:cxn ang="0">
                      <a:pos x="59" y="66"/>
                    </a:cxn>
                    <a:cxn ang="0">
                      <a:pos x="0" y="50"/>
                    </a:cxn>
                    <a:cxn ang="0">
                      <a:pos x="4" y="0"/>
                    </a:cxn>
                  </a:cxnLst>
                  <a:rect l="0" t="0" r="r" b="b"/>
                  <a:pathLst>
                    <a:path w="59" h="66">
                      <a:moveTo>
                        <a:pt x="4" y="0"/>
                      </a:moveTo>
                      <a:lnTo>
                        <a:pt x="54" y="16"/>
                      </a:lnTo>
                      <a:lnTo>
                        <a:pt x="59" y="66"/>
                      </a:lnTo>
                      <a:lnTo>
                        <a:pt x="0" y="50"/>
                      </a:lnTo>
                      <a:lnTo>
                        <a:pt x="4" y="0"/>
                      </a:lnTo>
                      <a:close/>
                    </a:path>
                  </a:pathLst>
                </a:custGeom>
                <a:solidFill>
                  <a:srgbClr val="FFFF66"/>
                </a:solidFill>
                <a:ln w="9525">
                  <a:noFill/>
                  <a:round/>
                  <a:headEnd/>
                  <a:tailEnd/>
                </a:ln>
              </p:spPr>
              <p:txBody>
                <a:bodyPr/>
                <a:lstStyle/>
                <a:p>
                  <a:endParaRPr lang="zh-CN" altLang="en-US"/>
                </a:p>
              </p:txBody>
            </p:sp>
            <p:sp>
              <p:nvSpPr>
                <p:cNvPr id="760" name="Freeform 203"/>
                <p:cNvSpPr>
                  <a:spLocks/>
                </p:cNvSpPr>
                <p:nvPr/>
              </p:nvSpPr>
              <p:spPr bwMode="auto">
                <a:xfrm>
                  <a:off x="1142" y="2168"/>
                  <a:ext cx="59" cy="66"/>
                </a:xfrm>
                <a:custGeom>
                  <a:avLst/>
                  <a:gdLst/>
                  <a:ahLst/>
                  <a:cxnLst>
                    <a:cxn ang="0">
                      <a:pos x="4" y="0"/>
                    </a:cxn>
                    <a:cxn ang="0">
                      <a:pos x="54" y="16"/>
                    </a:cxn>
                    <a:cxn ang="0">
                      <a:pos x="59" y="66"/>
                    </a:cxn>
                    <a:cxn ang="0">
                      <a:pos x="0" y="50"/>
                    </a:cxn>
                    <a:cxn ang="0">
                      <a:pos x="4" y="0"/>
                    </a:cxn>
                  </a:cxnLst>
                  <a:rect l="0" t="0" r="r" b="b"/>
                  <a:pathLst>
                    <a:path w="59" h="66">
                      <a:moveTo>
                        <a:pt x="4" y="0"/>
                      </a:moveTo>
                      <a:lnTo>
                        <a:pt x="54" y="16"/>
                      </a:lnTo>
                      <a:lnTo>
                        <a:pt x="59" y="66"/>
                      </a:lnTo>
                      <a:lnTo>
                        <a:pt x="0" y="50"/>
                      </a:lnTo>
                      <a:lnTo>
                        <a:pt x="4"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17" name="Group 204"/>
              <p:cNvGrpSpPr>
                <a:grpSpLocks/>
              </p:cNvGrpSpPr>
              <p:nvPr/>
            </p:nvGrpSpPr>
            <p:grpSpPr bwMode="auto">
              <a:xfrm>
                <a:off x="2002674" y="4364715"/>
                <a:ext cx="43501" cy="187546"/>
                <a:chOff x="1146" y="2316"/>
                <a:chExt cx="221" cy="941"/>
              </a:xfrm>
            </p:grpSpPr>
            <p:sp>
              <p:nvSpPr>
                <p:cNvPr id="757" name="Freeform 205"/>
                <p:cNvSpPr>
                  <a:spLocks/>
                </p:cNvSpPr>
                <p:nvPr/>
              </p:nvSpPr>
              <p:spPr bwMode="auto">
                <a:xfrm>
                  <a:off x="1146" y="2316"/>
                  <a:ext cx="221" cy="941"/>
                </a:xfrm>
                <a:custGeom>
                  <a:avLst/>
                  <a:gdLst/>
                  <a:ahLst/>
                  <a:cxnLst>
                    <a:cxn ang="0">
                      <a:pos x="0" y="0"/>
                    </a:cxn>
                    <a:cxn ang="0">
                      <a:pos x="221" y="57"/>
                    </a:cxn>
                    <a:cxn ang="0">
                      <a:pos x="215" y="941"/>
                    </a:cxn>
                    <a:cxn ang="0">
                      <a:pos x="0" y="883"/>
                    </a:cxn>
                    <a:cxn ang="0">
                      <a:pos x="0" y="0"/>
                    </a:cxn>
                  </a:cxnLst>
                  <a:rect l="0" t="0" r="r" b="b"/>
                  <a:pathLst>
                    <a:path w="221" h="941">
                      <a:moveTo>
                        <a:pt x="0" y="0"/>
                      </a:moveTo>
                      <a:lnTo>
                        <a:pt x="221" y="57"/>
                      </a:lnTo>
                      <a:lnTo>
                        <a:pt x="215" y="941"/>
                      </a:lnTo>
                      <a:lnTo>
                        <a:pt x="0" y="883"/>
                      </a:lnTo>
                      <a:lnTo>
                        <a:pt x="0" y="0"/>
                      </a:lnTo>
                      <a:close/>
                    </a:path>
                  </a:pathLst>
                </a:custGeom>
                <a:solidFill>
                  <a:srgbClr val="FFFF66"/>
                </a:solidFill>
                <a:ln w="9525">
                  <a:noFill/>
                  <a:round/>
                  <a:headEnd/>
                  <a:tailEnd/>
                </a:ln>
              </p:spPr>
              <p:txBody>
                <a:bodyPr/>
                <a:lstStyle/>
                <a:p>
                  <a:endParaRPr lang="zh-CN" altLang="en-US"/>
                </a:p>
              </p:txBody>
            </p:sp>
            <p:sp>
              <p:nvSpPr>
                <p:cNvPr id="758" name="Freeform 206"/>
                <p:cNvSpPr>
                  <a:spLocks/>
                </p:cNvSpPr>
                <p:nvPr/>
              </p:nvSpPr>
              <p:spPr bwMode="auto">
                <a:xfrm>
                  <a:off x="1146" y="2316"/>
                  <a:ext cx="221" cy="941"/>
                </a:xfrm>
                <a:custGeom>
                  <a:avLst/>
                  <a:gdLst/>
                  <a:ahLst/>
                  <a:cxnLst>
                    <a:cxn ang="0">
                      <a:pos x="0" y="0"/>
                    </a:cxn>
                    <a:cxn ang="0">
                      <a:pos x="221" y="57"/>
                    </a:cxn>
                    <a:cxn ang="0">
                      <a:pos x="215" y="941"/>
                    </a:cxn>
                    <a:cxn ang="0">
                      <a:pos x="0" y="883"/>
                    </a:cxn>
                    <a:cxn ang="0">
                      <a:pos x="0" y="0"/>
                    </a:cxn>
                  </a:cxnLst>
                  <a:rect l="0" t="0" r="r" b="b"/>
                  <a:pathLst>
                    <a:path w="221" h="941">
                      <a:moveTo>
                        <a:pt x="0" y="0"/>
                      </a:moveTo>
                      <a:lnTo>
                        <a:pt x="221" y="57"/>
                      </a:lnTo>
                      <a:lnTo>
                        <a:pt x="215" y="941"/>
                      </a:lnTo>
                      <a:lnTo>
                        <a:pt x="0" y="883"/>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18" name="Group 207"/>
              <p:cNvGrpSpPr>
                <a:grpSpLocks/>
              </p:cNvGrpSpPr>
              <p:nvPr/>
            </p:nvGrpSpPr>
            <p:grpSpPr bwMode="auto">
              <a:xfrm>
                <a:off x="2078328" y="4323986"/>
                <a:ext cx="400965" cy="141133"/>
                <a:chOff x="1527" y="2110"/>
                <a:chExt cx="2018" cy="710"/>
              </a:xfrm>
            </p:grpSpPr>
            <p:sp>
              <p:nvSpPr>
                <p:cNvPr id="755" name="Freeform 208"/>
                <p:cNvSpPr>
                  <a:spLocks/>
                </p:cNvSpPr>
                <p:nvPr/>
              </p:nvSpPr>
              <p:spPr bwMode="auto">
                <a:xfrm>
                  <a:off x="1527" y="2110"/>
                  <a:ext cx="2018" cy="710"/>
                </a:xfrm>
                <a:custGeom>
                  <a:avLst/>
                  <a:gdLst/>
                  <a:ahLst/>
                  <a:cxnLst>
                    <a:cxn ang="0">
                      <a:pos x="2018" y="453"/>
                    </a:cxn>
                    <a:cxn ang="0">
                      <a:pos x="2018" y="16"/>
                    </a:cxn>
                    <a:cxn ang="0">
                      <a:pos x="1890" y="0"/>
                    </a:cxn>
                    <a:cxn ang="0">
                      <a:pos x="0" y="178"/>
                    </a:cxn>
                    <a:cxn ang="0">
                      <a:pos x="30" y="710"/>
                    </a:cxn>
                    <a:cxn ang="0">
                      <a:pos x="2018" y="453"/>
                    </a:cxn>
                  </a:cxnLst>
                  <a:rect l="0" t="0" r="r" b="b"/>
                  <a:pathLst>
                    <a:path w="2018" h="710">
                      <a:moveTo>
                        <a:pt x="2018" y="453"/>
                      </a:moveTo>
                      <a:lnTo>
                        <a:pt x="2018" y="16"/>
                      </a:lnTo>
                      <a:lnTo>
                        <a:pt x="1890" y="0"/>
                      </a:lnTo>
                      <a:lnTo>
                        <a:pt x="0" y="178"/>
                      </a:lnTo>
                      <a:lnTo>
                        <a:pt x="30" y="710"/>
                      </a:lnTo>
                      <a:lnTo>
                        <a:pt x="2018" y="453"/>
                      </a:lnTo>
                      <a:close/>
                    </a:path>
                  </a:pathLst>
                </a:custGeom>
                <a:solidFill>
                  <a:srgbClr val="FFFF66"/>
                </a:solidFill>
                <a:ln w="9525">
                  <a:noFill/>
                  <a:round/>
                  <a:headEnd/>
                  <a:tailEnd/>
                </a:ln>
              </p:spPr>
              <p:txBody>
                <a:bodyPr/>
                <a:lstStyle/>
                <a:p>
                  <a:endParaRPr lang="zh-CN" altLang="en-US"/>
                </a:p>
              </p:txBody>
            </p:sp>
            <p:sp>
              <p:nvSpPr>
                <p:cNvPr id="756" name="Freeform 209"/>
                <p:cNvSpPr>
                  <a:spLocks/>
                </p:cNvSpPr>
                <p:nvPr/>
              </p:nvSpPr>
              <p:spPr bwMode="auto">
                <a:xfrm>
                  <a:off x="1527" y="2110"/>
                  <a:ext cx="2018" cy="710"/>
                </a:xfrm>
                <a:custGeom>
                  <a:avLst/>
                  <a:gdLst/>
                  <a:ahLst/>
                  <a:cxnLst>
                    <a:cxn ang="0">
                      <a:pos x="2018" y="453"/>
                    </a:cxn>
                    <a:cxn ang="0">
                      <a:pos x="2018" y="16"/>
                    </a:cxn>
                    <a:cxn ang="0">
                      <a:pos x="1890" y="0"/>
                    </a:cxn>
                    <a:cxn ang="0">
                      <a:pos x="0" y="178"/>
                    </a:cxn>
                    <a:cxn ang="0">
                      <a:pos x="30" y="710"/>
                    </a:cxn>
                    <a:cxn ang="0">
                      <a:pos x="2018" y="453"/>
                    </a:cxn>
                  </a:cxnLst>
                  <a:rect l="0" t="0" r="r" b="b"/>
                  <a:pathLst>
                    <a:path w="2018" h="710">
                      <a:moveTo>
                        <a:pt x="2018" y="453"/>
                      </a:moveTo>
                      <a:lnTo>
                        <a:pt x="2018" y="16"/>
                      </a:lnTo>
                      <a:lnTo>
                        <a:pt x="1890" y="0"/>
                      </a:lnTo>
                      <a:lnTo>
                        <a:pt x="0" y="178"/>
                      </a:lnTo>
                      <a:lnTo>
                        <a:pt x="30" y="710"/>
                      </a:lnTo>
                      <a:lnTo>
                        <a:pt x="2018" y="453"/>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19" name="Group 210"/>
              <p:cNvGrpSpPr>
                <a:grpSpLocks/>
              </p:cNvGrpSpPr>
              <p:nvPr/>
            </p:nvGrpSpPr>
            <p:grpSpPr bwMode="auto">
              <a:xfrm>
                <a:off x="2214504" y="4367557"/>
                <a:ext cx="277082" cy="82406"/>
                <a:chOff x="2211" y="2330"/>
                <a:chExt cx="1393" cy="412"/>
              </a:xfrm>
            </p:grpSpPr>
            <p:sp>
              <p:nvSpPr>
                <p:cNvPr id="753" name="Freeform 211"/>
                <p:cNvSpPr>
                  <a:spLocks/>
                </p:cNvSpPr>
                <p:nvPr/>
              </p:nvSpPr>
              <p:spPr bwMode="auto">
                <a:xfrm>
                  <a:off x="2211" y="2330"/>
                  <a:ext cx="1393" cy="412"/>
                </a:xfrm>
                <a:custGeom>
                  <a:avLst/>
                  <a:gdLst/>
                  <a:ahLst/>
                  <a:cxnLst>
                    <a:cxn ang="0">
                      <a:pos x="0" y="412"/>
                    </a:cxn>
                    <a:cxn ang="0">
                      <a:pos x="0" y="105"/>
                    </a:cxn>
                    <a:cxn ang="0">
                      <a:pos x="1376" y="0"/>
                    </a:cxn>
                    <a:cxn ang="0">
                      <a:pos x="1393" y="0"/>
                    </a:cxn>
                    <a:cxn ang="0">
                      <a:pos x="905" y="291"/>
                    </a:cxn>
                    <a:cxn ang="0">
                      <a:pos x="0" y="412"/>
                    </a:cxn>
                  </a:cxnLst>
                  <a:rect l="0" t="0" r="r" b="b"/>
                  <a:pathLst>
                    <a:path w="1393" h="412">
                      <a:moveTo>
                        <a:pt x="0" y="412"/>
                      </a:moveTo>
                      <a:lnTo>
                        <a:pt x="0" y="105"/>
                      </a:lnTo>
                      <a:lnTo>
                        <a:pt x="1376" y="0"/>
                      </a:lnTo>
                      <a:lnTo>
                        <a:pt x="1393" y="0"/>
                      </a:lnTo>
                      <a:lnTo>
                        <a:pt x="905" y="291"/>
                      </a:lnTo>
                      <a:lnTo>
                        <a:pt x="0" y="412"/>
                      </a:lnTo>
                      <a:close/>
                    </a:path>
                  </a:pathLst>
                </a:custGeom>
                <a:solidFill>
                  <a:srgbClr val="FFFF66"/>
                </a:solidFill>
                <a:ln w="9525">
                  <a:noFill/>
                  <a:round/>
                  <a:headEnd/>
                  <a:tailEnd/>
                </a:ln>
              </p:spPr>
              <p:txBody>
                <a:bodyPr/>
                <a:lstStyle/>
                <a:p>
                  <a:endParaRPr lang="zh-CN" altLang="en-US"/>
                </a:p>
              </p:txBody>
            </p:sp>
            <p:sp>
              <p:nvSpPr>
                <p:cNvPr id="754" name="Freeform 212"/>
                <p:cNvSpPr>
                  <a:spLocks/>
                </p:cNvSpPr>
                <p:nvPr/>
              </p:nvSpPr>
              <p:spPr bwMode="auto">
                <a:xfrm>
                  <a:off x="2211" y="2330"/>
                  <a:ext cx="1393" cy="412"/>
                </a:xfrm>
                <a:custGeom>
                  <a:avLst/>
                  <a:gdLst/>
                  <a:ahLst/>
                  <a:cxnLst>
                    <a:cxn ang="0">
                      <a:pos x="0" y="412"/>
                    </a:cxn>
                    <a:cxn ang="0">
                      <a:pos x="0" y="105"/>
                    </a:cxn>
                    <a:cxn ang="0">
                      <a:pos x="1376" y="0"/>
                    </a:cxn>
                    <a:cxn ang="0">
                      <a:pos x="1393" y="0"/>
                    </a:cxn>
                    <a:cxn ang="0">
                      <a:pos x="905" y="291"/>
                    </a:cxn>
                    <a:cxn ang="0">
                      <a:pos x="0" y="412"/>
                    </a:cxn>
                  </a:cxnLst>
                  <a:rect l="0" t="0" r="r" b="b"/>
                  <a:pathLst>
                    <a:path w="1393" h="412">
                      <a:moveTo>
                        <a:pt x="0" y="412"/>
                      </a:moveTo>
                      <a:lnTo>
                        <a:pt x="0" y="105"/>
                      </a:lnTo>
                      <a:lnTo>
                        <a:pt x="1376" y="0"/>
                      </a:lnTo>
                      <a:lnTo>
                        <a:pt x="1393" y="0"/>
                      </a:lnTo>
                      <a:lnTo>
                        <a:pt x="905" y="291"/>
                      </a:lnTo>
                      <a:lnTo>
                        <a:pt x="0" y="412"/>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21" name="Group 213"/>
              <p:cNvGrpSpPr>
                <a:grpSpLocks/>
              </p:cNvGrpSpPr>
              <p:nvPr/>
            </p:nvGrpSpPr>
            <p:grpSpPr bwMode="auto">
              <a:xfrm>
                <a:off x="2223961" y="4388395"/>
                <a:ext cx="16076" cy="59674"/>
                <a:chOff x="2259" y="2433"/>
                <a:chExt cx="82" cy="301"/>
              </a:xfrm>
            </p:grpSpPr>
            <p:sp>
              <p:nvSpPr>
                <p:cNvPr id="751" name="Freeform 214"/>
                <p:cNvSpPr>
                  <a:spLocks/>
                </p:cNvSpPr>
                <p:nvPr/>
              </p:nvSpPr>
              <p:spPr bwMode="auto">
                <a:xfrm>
                  <a:off x="2259" y="2433"/>
                  <a:ext cx="82" cy="301"/>
                </a:xfrm>
                <a:custGeom>
                  <a:avLst/>
                  <a:gdLst/>
                  <a:ahLst/>
                  <a:cxnLst>
                    <a:cxn ang="0">
                      <a:pos x="0" y="301"/>
                    </a:cxn>
                    <a:cxn ang="0">
                      <a:pos x="0" y="0"/>
                    </a:cxn>
                    <a:cxn ang="0">
                      <a:pos x="82" y="0"/>
                    </a:cxn>
                    <a:cxn ang="0">
                      <a:pos x="82" y="293"/>
                    </a:cxn>
                    <a:cxn ang="0">
                      <a:pos x="0" y="301"/>
                    </a:cxn>
                  </a:cxnLst>
                  <a:rect l="0" t="0" r="r" b="b"/>
                  <a:pathLst>
                    <a:path w="82" h="301">
                      <a:moveTo>
                        <a:pt x="0" y="301"/>
                      </a:moveTo>
                      <a:lnTo>
                        <a:pt x="0" y="0"/>
                      </a:lnTo>
                      <a:lnTo>
                        <a:pt x="82" y="0"/>
                      </a:lnTo>
                      <a:lnTo>
                        <a:pt x="82" y="293"/>
                      </a:lnTo>
                      <a:lnTo>
                        <a:pt x="0" y="301"/>
                      </a:lnTo>
                      <a:close/>
                    </a:path>
                  </a:pathLst>
                </a:custGeom>
                <a:solidFill>
                  <a:srgbClr val="FFFF66"/>
                </a:solidFill>
                <a:ln w="9525">
                  <a:noFill/>
                  <a:round/>
                  <a:headEnd/>
                  <a:tailEnd/>
                </a:ln>
              </p:spPr>
              <p:txBody>
                <a:bodyPr/>
                <a:lstStyle/>
                <a:p>
                  <a:endParaRPr lang="zh-CN" altLang="en-US"/>
                </a:p>
              </p:txBody>
            </p:sp>
            <p:sp>
              <p:nvSpPr>
                <p:cNvPr id="752" name="Freeform 215"/>
                <p:cNvSpPr>
                  <a:spLocks/>
                </p:cNvSpPr>
                <p:nvPr/>
              </p:nvSpPr>
              <p:spPr bwMode="auto">
                <a:xfrm>
                  <a:off x="2259" y="2433"/>
                  <a:ext cx="82" cy="301"/>
                </a:xfrm>
                <a:custGeom>
                  <a:avLst/>
                  <a:gdLst/>
                  <a:ahLst/>
                  <a:cxnLst>
                    <a:cxn ang="0">
                      <a:pos x="0" y="301"/>
                    </a:cxn>
                    <a:cxn ang="0">
                      <a:pos x="0" y="0"/>
                    </a:cxn>
                    <a:cxn ang="0">
                      <a:pos x="82" y="0"/>
                    </a:cxn>
                    <a:cxn ang="0">
                      <a:pos x="82" y="293"/>
                    </a:cxn>
                    <a:cxn ang="0">
                      <a:pos x="0" y="301"/>
                    </a:cxn>
                  </a:cxnLst>
                  <a:rect l="0" t="0" r="r" b="b"/>
                  <a:pathLst>
                    <a:path w="82" h="301">
                      <a:moveTo>
                        <a:pt x="0" y="301"/>
                      </a:moveTo>
                      <a:lnTo>
                        <a:pt x="0" y="0"/>
                      </a:lnTo>
                      <a:lnTo>
                        <a:pt x="82" y="0"/>
                      </a:lnTo>
                      <a:lnTo>
                        <a:pt x="82" y="293"/>
                      </a:lnTo>
                      <a:lnTo>
                        <a:pt x="0" y="301"/>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25" name="Group 216"/>
              <p:cNvGrpSpPr>
                <a:grpSpLocks/>
              </p:cNvGrpSpPr>
              <p:nvPr/>
            </p:nvGrpSpPr>
            <p:grpSpPr bwMode="auto">
              <a:xfrm>
                <a:off x="2160601" y="4355243"/>
                <a:ext cx="113481" cy="30310"/>
                <a:chOff x="1942" y="2268"/>
                <a:chExt cx="569" cy="153"/>
              </a:xfrm>
            </p:grpSpPr>
            <p:sp>
              <p:nvSpPr>
                <p:cNvPr id="749" name="Freeform 217"/>
                <p:cNvSpPr>
                  <a:spLocks/>
                </p:cNvSpPr>
                <p:nvPr/>
              </p:nvSpPr>
              <p:spPr bwMode="auto">
                <a:xfrm>
                  <a:off x="1942" y="2268"/>
                  <a:ext cx="569" cy="153"/>
                </a:xfrm>
                <a:custGeom>
                  <a:avLst/>
                  <a:gdLst/>
                  <a:ahLst/>
                  <a:cxnLst>
                    <a:cxn ang="0">
                      <a:pos x="14" y="0"/>
                    </a:cxn>
                    <a:cxn ang="0">
                      <a:pos x="0" y="79"/>
                    </a:cxn>
                    <a:cxn ang="0">
                      <a:pos x="559" y="153"/>
                    </a:cxn>
                    <a:cxn ang="0">
                      <a:pos x="569" y="58"/>
                    </a:cxn>
                    <a:cxn ang="0">
                      <a:pos x="14" y="0"/>
                    </a:cxn>
                  </a:cxnLst>
                  <a:rect l="0" t="0" r="r" b="b"/>
                  <a:pathLst>
                    <a:path w="569" h="153">
                      <a:moveTo>
                        <a:pt x="14" y="0"/>
                      </a:moveTo>
                      <a:lnTo>
                        <a:pt x="0" y="79"/>
                      </a:lnTo>
                      <a:lnTo>
                        <a:pt x="559" y="153"/>
                      </a:lnTo>
                      <a:lnTo>
                        <a:pt x="569" y="58"/>
                      </a:lnTo>
                      <a:lnTo>
                        <a:pt x="14" y="0"/>
                      </a:lnTo>
                      <a:close/>
                    </a:path>
                  </a:pathLst>
                </a:custGeom>
                <a:solidFill>
                  <a:srgbClr val="FFFF66"/>
                </a:solidFill>
                <a:ln w="9525">
                  <a:noFill/>
                  <a:round/>
                  <a:headEnd/>
                  <a:tailEnd/>
                </a:ln>
              </p:spPr>
              <p:txBody>
                <a:bodyPr/>
                <a:lstStyle/>
                <a:p>
                  <a:endParaRPr lang="zh-CN" altLang="en-US"/>
                </a:p>
              </p:txBody>
            </p:sp>
            <p:sp>
              <p:nvSpPr>
                <p:cNvPr id="750" name="Freeform 218"/>
                <p:cNvSpPr>
                  <a:spLocks/>
                </p:cNvSpPr>
                <p:nvPr/>
              </p:nvSpPr>
              <p:spPr bwMode="auto">
                <a:xfrm>
                  <a:off x="1942" y="2268"/>
                  <a:ext cx="569" cy="153"/>
                </a:xfrm>
                <a:custGeom>
                  <a:avLst/>
                  <a:gdLst/>
                  <a:ahLst/>
                  <a:cxnLst>
                    <a:cxn ang="0">
                      <a:pos x="14" y="0"/>
                    </a:cxn>
                    <a:cxn ang="0">
                      <a:pos x="0" y="79"/>
                    </a:cxn>
                    <a:cxn ang="0">
                      <a:pos x="559" y="153"/>
                    </a:cxn>
                    <a:cxn ang="0">
                      <a:pos x="569" y="58"/>
                    </a:cxn>
                    <a:cxn ang="0">
                      <a:pos x="14" y="0"/>
                    </a:cxn>
                  </a:cxnLst>
                  <a:rect l="0" t="0" r="r" b="b"/>
                  <a:pathLst>
                    <a:path w="569" h="153">
                      <a:moveTo>
                        <a:pt x="14" y="0"/>
                      </a:moveTo>
                      <a:lnTo>
                        <a:pt x="0" y="79"/>
                      </a:lnTo>
                      <a:lnTo>
                        <a:pt x="559" y="153"/>
                      </a:lnTo>
                      <a:lnTo>
                        <a:pt x="569" y="58"/>
                      </a:lnTo>
                      <a:lnTo>
                        <a:pt x="14"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26" name="Group 219"/>
              <p:cNvGrpSpPr>
                <a:grpSpLocks/>
              </p:cNvGrpSpPr>
              <p:nvPr/>
            </p:nvGrpSpPr>
            <p:grpSpPr bwMode="auto">
              <a:xfrm>
                <a:off x="2253277" y="4366610"/>
                <a:ext cx="13239" cy="10419"/>
                <a:chOff x="2409" y="2326"/>
                <a:chExt cx="64" cy="49"/>
              </a:xfrm>
            </p:grpSpPr>
            <p:sp>
              <p:nvSpPr>
                <p:cNvPr id="747" name="Freeform 220"/>
                <p:cNvSpPr>
                  <a:spLocks/>
                </p:cNvSpPr>
                <p:nvPr/>
              </p:nvSpPr>
              <p:spPr bwMode="auto">
                <a:xfrm>
                  <a:off x="2409" y="2326"/>
                  <a:ext cx="64" cy="49"/>
                </a:xfrm>
                <a:custGeom>
                  <a:avLst/>
                  <a:gdLst/>
                  <a:ahLst/>
                  <a:cxnLst>
                    <a:cxn ang="0">
                      <a:pos x="30" y="0"/>
                    </a:cxn>
                    <a:cxn ang="0">
                      <a:pos x="24" y="25"/>
                    </a:cxn>
                    <a:cxn ang="0">
                      <a:pos x="4" y="21"/>
                    </a:cxn>
                    <a:cxn ang="0">
                      <a:pos x="0" y="37"/>
                    </a:cxn>
                    <a:cxn ang="0">
                      <a:pos x="58" y="49"/>
                    </a:cxn>
                    <a:cxn ang="0">
                      <a:pos x="64" y="29"/>
                    </a:cxn>
                    <a:cxn ang="0">
                      <a:pos x="44" y="25"/>
                    </a:cxn>
                    <a:cxn ang="0">
                      <a:pos x="44" y="0"/>
                    </a:cxn>
                    <a:cxn ang="0">
                      <a:pos x="30" y="0"/>
                    </a:cxn>
                  </a:cxnLst>
                  <a:rect l="0" t="0" r="r" b="b"/>
                  <a:pathLst>
                    <a:path w="64" h="49">
                      <a:moveTo>
                        <a:pt x="30" y="0"/>
                      </a:moveTo>
                      <a:lnTo>
                        <a:pt x="24" y="25"/>
                      </a:lnTo>
                      <a:lnTo>
                        <a:pt x="4" y="21"/>
                      </a:lnTo>
                      <a:lnTo>
                        <a:pt x="0" y="37"/>
                      </a:lnTo>
                      <a:lnTo>
                        <a:pt x="58" y="49"/>
                      </a:lnTo>
                      <a:lnTo>
                        <a:pt x="64" y="29"/>
                      </a:lnTo>
                      <a:lnTo>
                        <a:pt x="44" y="25"/>
                      </a:lnTo>
                      <a:lnTo>
                        <a:pt x="44" y="0"/>
                      </a:lnTo>
                      <a:lnTo>
                        <a:pt x="30" y="0"/>
                      </a:lnTo>
                      <a:close/>
                    </a:path>
                  </a:pathLst>
                </a:custGeom>
                <a:solidFill>
                  <a:srgbClr val="FFFF66"/>
                </a:solidFill>
                <a:ln w="9525">
                  <a:noFill/>
                  <a:round/>
                  <a:headEnd/>
                  <a:tailEnd/>
                </a:ln>
              </p:spPr>
              <p:txBody>
                <a:bodyPr/>
                <a:lstStyle/>
                <a:p>
                  <a:endParaRPr lang="zh-CN" altLang="en-US"/>
                </a:p>
              </p:txBody>
            </p:sp>
            <p:sp>
              <p:nvSpPr>
                <p:cNvPr id="748" name="Freeform 221"/>
                <p:cNvSpPr>
                  <a:spLocks/>
                </p:cNvSpPr>
                <p:nvPr/>
              </p:nvSpPr>
              <p:spPr bwMode="auto">
                <a:xfrm>
                  <a:off x="2409" y="2326"/>
                  <a:ext cx="64" cy="49"/>
                </a:xfrm>
                <a:custGeom>
                  <a:avLst/>
                  <a:gdLst/>
                  <a:ahLst/>
                  <a:cxnLst>
                    <a:cxn ang="0">
                      <a:pos x="30" y="0"/>
                    </a:cxn>
                    <a:cxn ang="0">
                      <a:pos x="24" y="25"/>
                    </a:cxn>
                    <a:cxn ang="0">
                      <a:pos x="4" y="21"/>
                    </a:cxn>
                    <a:cxn ang="0">
                      <a:pos x="0" y="37"/>
                    </a:cxn>
                    <a:cxn ang="0">
                      <a:pos x="58" y="49"/>
                    </a:cxn>
                    <a:cxn ang="0">
                      <a:pos x="64" y="29"/>
                    </a:cxn>
                    <a:cxn ang="0">
                      <a:pos x="44" y="25"/>
                    </a:cxn>
                    <a:cxn ang="0">
                      <a:pos x="44" y="0"/>
                    </a:cxn>
                    <a:cxn ang="0">
                      <a:pos x="30" y="0"/>
                    </a:cxn>
                  </a:cxnLst>
                  <a:rect l="0" t="0" r="r" b="b"/>
                  <a:pathLst>
                    <a:path w="64" h="49">
                      <a:moveTo>
                        <a:pt x="30" y="0"/>
                      </a:moveTo>
                      <a:lnTo>
                        <a:pt x="24" y="25"/>
                      </a:lnTo>
                      <a:lnTo>
                        <a:pt x="4" y="21"/>
                      </a:lnTo>
                      <a:lnTo>
                        <a:pt x="0" y="37"/>
                      </a:lnTo>
                      <a:lnTo>
                        <a:pt x="58" y="49"/>
                      </a:lnTo>
                      <a:lnTo>
                        <a:pt x="64" y="29"/>
                      </a:lnTo>
                      <a:lnTo>
                        <a:pt x="44" y="25"/>
                      </a:lnTo>
                      <a:lnTo>
                        <a:pt x="44" y="0"/>
                      </a:lnTo>
                      <a:lnTo>
                        <a:pt x="3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29" name="Group 222"/>
              <p:cNvGrpSpPr>
                <a:grpSpLocks/>
              </p:cNvGrpSpPr>
              <p:nvPr/>
            </p:nvGrpSpPr>
            <p:grpSpPr bwMode="auto">
              <a:xfrm>
                <a:off x="2142633" y="4336299"/>
                <a:ext cx="424607" cy="56832"/>
                <a:chOff x="1850" y="2172"/>
                <a:chExt cx="2138" cy="287"/>
              </a:xfrm>
            </p:grpSpPr>
            <p:sp>
              <p:nvSpPr>
                <p:cNvPr id="745" name="Freeform 223"/>
                <p:cNvSpPr>
                  <a:spLocks/>
                </p:cNvSpPr>
                <p:nvPr/>
              </p:nvSpPr>
              <p:spPr bwMode="auto">
                <a:xfrm>
                  <a:off x="1850" y="2172"/>
                  <a:ext cx="2138" cy="287"/>
                </a:xfrm>
                <a:custGeom>
                  <a:avLst/>
                  <a:gdLst/>
                  <a:ahLst/>
                  <a:cxnLst>
                    <a:cxn ang="0">
                      <a:pos x="110" y="92"/>
                    </a:cxn>
                    <a:cxn ang="0">
                      <a:pos x="0" y="154"/>
                    </a:cxn>
                    <a:cxn ang="0">
                      <a:pos x="4" y="225"/>
                    </a:cxn>
                    <a:cxn ang="0">
                      <a:pos x="569" y="287"/>
                    </a:cxn>
                    <a:cxn ang="0">
                      <a:pos x="2138" y="124"/>
                    </a:cxn>
                    <a:cxn ang="0">
                      <a:pos x="2138" y="0"/>
                    </a:cxn>
                    <a:cxn ang="0">
                      <a:pos x="661" y="154"/>
                    </a:cxn>
                    <a:cxn ang="0">
                      <a:pos x="559" y="225"/>
                    </a:cxn>
                    <a:cxn ang="0">
                      <a:pos x="110" y="166"/>
                    </a:cxn>
                    <a:cxn ang="0">
                      <a:pos x="110" y="92"/>
                    </a:cxn>
                  </a:cxnLst>
                  <a:rect l="0" t="0" r="r" b="b"/>
                  <a:pathLst>
                    <a:path w="2138" h="287">
                      <a:moveTo>
                        <a:pt x="110" y="92"/>
                      </a:moveTo>
                      <a:lnTo>
                        <a:pt x="0" y="154"/>
                      </a:lnTo>
                      <a:lnTo>
                        <a:pt x="4" y="225"/>
                      </a:lnTo>
                      <a:lnTo>
                        <a:pt x="569" y="287"/>
                      </a:lnTo>
                      <a:lnTo>
                        <a:pt x="2138" y="124"/>
                      </a:lnTo>
                      <a:lnTo>
                        <a:pt x="2138" y="0"/>
                      </a:lnTo>
                      <a:lnTo>
                        <a:pt x="661" y="154"/>
                      </a:lnTo>
                      <a:lnTo>
                        <a:pt x="559" y="225"/>
                      </a:lnTo>
                      <a:lnTo>
                        <a:pt x="110" y="166"/>
                      </a:lnTo>
                      <a:lnTo>
                        <a:pt x="110" y="92"/>
                      </a:lnTo>
                      <a:close/>
                    </a:path>
                  </a:pathLst>
                </a:custGeom>
                <a:solidFill>
                  <a:srgbClr val="FFFF66"/>
                </a:solidFill>
                <a:ln w="9525">
                  <a:noFill/>
                  <a:round/>
                  <a:headEnd/>
                  <a:tailEnd/>
                </a:ln>
              </p:spPr>
              <p:txBody>
                <a:bodyPr/>
                <a:lstStyle/>
                <a:p>
                  <a:endParaRPr lang="zh-CN" altLang="en-US"/>
                </a:p>
              </p:txBody>
            </p:sp>
            <p:sp>
              <p:nvSpPr>
                <p:cNvPr id="746" name="Freeform 224"/>
                <p:cNvSpPr>
                  <a:spLocks/>
                </p:cNvSpPr>
                <p:nvPr/>
              </p:nvSpPr>
              <p:spPr bwMode="auto">
                <a:xfrm>
                  <a:off x="1850" y="2172"/>
                  <a:ext cx="2138" cy="287"/>
                </a:xfrm>
                <a:custGeom>
                  <a:avLst/>
                  <a:gdLst/>
                  <a:ahLst/>
                  <a:cxnLst>
                    <a:cxn ang="0">
                      <a:pos x="110" y="92"/>
                    </a:cxn>
                    <a:cxn ang="0">
                      <a:pos x="0" y="154"/>
                    </a:cxn>
                    <a:cxn ang="0">
                      <a:pos x="4" y="225"/>
                    </a:cxn>
                    <a:cxn ang="0">
                      <a:pos x="569" y="287"/>
                    </a:cxn>
                    <a:cxn ang="0">
                      <a:pos x="2138" y="124"/>
                    </a:cxn>
                    <a:cxn ang="0">
                      <a:pos x="2138" y="0"/>
                    </a:cxn>
                    <a:cxn ang="0">
                      <a:pos x="661" y="154"/>
                    </a:cxn>
                    <a:cxn ang="0">
                      <a:pos x="559" y="225"/>
                    </a:cxn>
                    <a:cxn ang="0">
                      <a:pos x="110" y="166"/>
                    </a:cxn>
                    <a:cxn ang="0">
                      <a:pos x="110" y="92"/>
                    </a:cxn>
                  </a:cxnLst>
                  <a:rect l="0" t="0" r="r" b="b"/>
                  <a:pathLst>
                    <a:path w="2138" h="287">
                      <a:moveTo>
                        <a:pt x="110" y="92"/>
                      </a:moveTo>
                      <a:lnTo>
                        <a:pt x="0" y="154"/>
                      </a:lnTo>
                      <a:lnTo>
                        <a:pt x="4" y="225"/>
                      </a:lnTo>
                      <a:lnTo>
                        <a:pt x="569" y="287"/>
                      </a:lnTo>
                      <a:lnTo>
                        <a:pt x="2138" y="124"/>
                      </a:lnTo>
                      <a:lnTo>
                        <a:pt x="2138" y="0"/>
                      </a:lnTo>
                      <a:lnTo>
                        <a:pt x="661" y="154"/>
                      </a:lnTo>
                      <a:lnTo>
                        <a:pt x="559" y="225"/>
                      </a:lnTo>
                      <a:lnTo>
                        <a:pt x="110" y="166"/>
                      </a:lnTo>
                      <a:lnTo>
                        <a:pt x="110" y="92"/>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0" name="Group 225"/>
              <p:cNvGrpSpPr>
                <a:grpSpLocks/>
              </p:cNvGrpSpPr>
              <p:nvPr/>
            </p:nvGrpSpPr>
            <p:grpSpPr bwMode="auto">
              <a:xfrm>
                <a:off x="2163438" y="4329669"/>
                <a:ext cx="394345" cy="36941"/>
                <a:chOff x="1956" y="2138"/>
                <a:chExt cx="1984" cy="184"/>
              </a:xfrm>
            </p:grpSpPr>
            <p:sp>
              <p:nvSpPr>
                <p:cNvPr id="743" name="Freeform 226"/>
                <p:cNvSpPr>
                  <a:spLocks/>
                </p:cNvSpPr>
                <p:nvPr/>
              </p:nvSpPr>
              <p:spPr bwMode="auto">
                <a:xfrm>
                  <a:off x="1956" y="2138"/>
                  <a:ext cx="1984" cy="184"/>
                </a:xfrm>
                <a:custGeom>
                  <a:avLst/>
                  <a:gdLst/>
                  <a:ahLst/>
                  <a:cxnLst>
                    <a:cxn ang="0">
                      <a:pos x="0" y="118"/>
                    </a:cxn>
                    <a:cxn ang="0">
                      <a:pos x="1399" y="0"/>
                    </a:cxn>
                    <a:cxn ang="0">
                      <a:pos x="1984" y="38"/>
                    </a:cxn>
                    <a:cxn ang="0">
                      <a:pos x="531" y="184"/>
                    </a:cxn>
                    <a:cxn ang="0">
                      <a:pos x="0" y="118"/>
                    </a:cxn>
                  </a:cxnLst>
                  <a:rect l="0" t="0" r="r" b="b"/>
                  <a:pathLst>
                    <a:path w="1984" h="184">
                      <a:moveTo>
                        <a:pt x="0" y="118"/>
                      </a:moveTo>
                      <a:lnTo>
                        <a:pt x="1399" y="0"/>
                      </a:lnTo>
                      <a:lnTo>
                        <a:pt x="1984" y="38"/>
                      </a:lnTo>
                      <a:lnTo>
                        <a:pt x="531" y="184"/>
                      </a:lnTo>
                      <a:lnTo>
                        <a:pt x="0" y="118"/>
                      </a:lnTo>
                      <a:close/>
                    </a:path>
                  </a:pathLst>
                </a:custGeom>
                <a:solidFill>
                  <a:srgbClr val="FFFF66"/>
                </a:solidFill>
                <a:ln w="9525">
                  <a:noFill/>
                  <a:round/>
                  <a:headEnd/>
                  <a:tailEnd/>
                </a:ln>
              </p:spPr>
              <p:txBody>
                <a:bodyPr/>
                <a:lstStyle/>
                <a:p>
                  <a:endParaRPr lang="zh-CN" altLang="en-US"/>
                </a:p>
              </p:txBody>
            </p:sp>
            <p:sp>
              <p:nvSpPr>
                <p:cNvPr id="744" name="Freeform 227"/>
                <p:cNvSpPr>
                  <a:spLocks/>
                </p:cNvSpPr>
                <p:nvPr/>
              </p:nvSpPr>
              <p:spPr bwMode="auto">
                <a:xfrm>
                  <a:off x="1956" y="2138"/>
                  <a:ext cx="1984" cy="184"/>
                </a:xfrm>
                <a:custGeom>
                  <a:avLst/>
                  <a:gdLst/>
                  <a:ahLst/>
                  <a:cxnLst>
                    <a:cxn ang="0">
                      <a:pos x="0" y="118"/>
                    </a:cxn>
                    <a:cxn ang="0">
                      <a:pos x="1399" y="0"/>
                    </a:cxn>
                    <a:cxn ang="0">
                      <a:pos x="1984" y="38"/>
                    </a:cxn>
                    <a:cxn ang="0">
                      <a:pos x="531" y="184"/>
                    </a:cxn>
                    <a:cxn ang="0">
                      <a:pos x="0" y="118"/>
                    </a:cxn>
                  </a:cxnLst>
                  <a:rect l="0" t="0" r="r" b="b"/>
                  <a:pathLst>
                    <a:path w="1984" h="184">
                      <a:moveTo>
                        <a:pt x="0" y="118"/>
                      </a:moveTo>
                      <a:lnTo>
                        <a:pt x="1399" y="0"/>
                      </a:lnTo>
                      <a:lnTo>
                        <a:pt x="1984" y="38"/>
                      </a:lnTo>
                      <a:lnTo>
                        <a:pt x="531" y="184"/>
                      </a:lnTo>
                      <a:lnTo>
                        <a:pt x="0" y="118"/>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1" name="Group 228"/>
              <p:cNvGrpSpPr>
                <a:grpSpLocks/>
              </p:cNvGrpSpPr>
              <p:nvPr/>
            </p:nvGrpSpPr>
            <p:grpSpPr bwMode="auto">
              <a:xfrm>
                <a:off x="2216396" y="4361874"/>
                <a:ext cx="14185" cy="9472"/>
                <a:chOff x="2225" y="2300"/>
                <a:chExt cx="68" cy="47"/>
              </a:xfrm>
            </p:grpSpPr>
            <p:sp>
              <p:nvSpPr>
                <p:cNvPr id="741" name="Freeform 229"/>
                <p:cNvSpPr>
                  <a:spLocks/>
                </p:cNvSpPr>
                <p:nvPr/>
              </p:nvSpPr>
              <p:spPr bwMode="auto">
                <a:xfrm>
                  <a:off x="2225" y="2300"/>
                  <a:ext cx="68" cy="47"/>
                </a:xfrm>
                <a:custGeom>
                  <a:avLst/>
                  <a:gdLst/>
                  <a:ahLst/>
                  <a:cxnLst>
                    <a:cxn ang="0">
                      <a:pos x="28" y="0"/>
                    </a:cxn>
                    <a:cxn ang="0">
                      <a:pos x="24" y="22"/>
                    </a:cxn>
                    <a:cxn ang="0">
                      <a:pos x="4" y="18"/>
                    </a:cxn>
                    <a:cxn ang="0">
                      <a:pos x="0" y="34"/>
                    </a:cxn>
                    <a:cxn ang="0">
                      <a:pos x="62" y="47"/>
                    </a:cxn>
                    <a:cxn ang="0">
                      <a:pos x="68" y="26"/>
                    </a:cxn>
                    <a:cxn ang="0">
                      <a:pos x="42" y="22"/>
                    </a:cxn>
                    <a:cxn ang="0">
                      <a:pos x="48" y="0"/>
                    </a:cxn>
                    <a:cxn ang="0">
                      <a:pos x="28" y="0"/>
                    </a:cxn>
                  </a:cxnLst>
                  <a:rect l="0" t="0" r="r" b="b"/>
                  <a:pathLst>
                    <a:path w="68" h="47">
                      <a:moveTo>
                        <a:pt x="28" y="0"/>
                      </a:moveTo>
                      <a:lnTo>
                        <a:pt x="24" y="22"/>
                      </a:lnTo>
                      <a:lnTo>
                        <a:pt x="4" y="18"/>
                      </a:lnTo>
                      <a:lnTo>
                        <a:pt x="0" y="34"/>
                      </a:lnTo>
                      <a:lnTo>
                        <a:pt x="62" y="47"/>
                      </a:lnTo>
                      <a:lnTo>
                        <a:pt x="68" y="26"/>
                      </a:lnTo>
                      <a:lnTo>
                        <a:pt x="42" y="22"/>
                      </a:lnTo>
                      <a:lnTo>
                        <a:pt x="48" y="0"/>
                      </a:lnTo>
                      <a:lnTo>
                        <a:pt x="28" y="0"/>
                      </a:lnTo>
                      <a:close/>
                    </a:path>
                  </a:pathLst>
                </a:custGeom>
                <a:solidFill>
                  <a:srgbClr val="FFFF66"/>
                </a:solidFill>
                <a:ln w="9525">
                  <a:noFill/>
                  <a:round/>
                  <a:headEnd/>
                  <a:tailEnd/>
                </a:ln>
              </p:spPr>
              <p:txBody>
                <a:bodyPr/>
                <a:lstStyle/>
                <a:p>
                  <a:endParaRPr lang="zh-CN" altLang="en-US"/>
                </a:p>
              </p:txBody>
            </p:sp>
            <p:sp>
              <p:nvSpPr>
                <p:cNvPr id="742" name="Freeform 230"/>
                <p:cNvSpPr>
                  <a:spLocks/>
                </p:cNvSpPr>
                <p:nvPr/>
              </p:nvSpPr>
              <p:spPr bwMode="auto">
                <a:xfrm>
                  <a:off x="2225" y="2300"/>
                  <a:ext cx="68" cy="47"/>
                </a:xfrm>
                <a:custGeom>
                  <a:avLst/>
                  <a:gdLst/>
                  <a:ahLst/>
                  <a:cxnLst>
                    <a:cxn ang="0">
                      <a:pos x="28" y="0"/>
                    </a:cxn>
                    <a:cxn ang="0">
                      <a:pos x="24" y="22"/>
                    </a:cxn>
                    <a:cxn ang="0">
                      <a:pos x="4" y="18"/>
                    </a:cxn>
                    <a:cxn ang="0">
                      <a:pos x="0" y="34"/>
                    </a:cxn>
                    <a:cxn ang="0">
                      <a:pos x="62" y="47"/>
                    </a:cxn>
                    <a:cxn ang="0">
                      <a:pos x="68" y="26"/>
                    </a:cxn>
                    <a:cxn ang="0">
                      <a:pos x="42" y="22"/>
                    </a:cxn>
                    <a:cxn ang="0">
                      <a:pos x="48" y="0"/>
                    </a:cxn>
                    <a:cxn ang="0">
                      <a:pos x="28" y="0"/>
                    </a:cxn>
                  </a:cxnLst>
                  <a:rect l="0" t="0" r="r" b="b"/>
                  <a:pathLst>
                    <a:path w="68" h="47">
                      <a:moveTo>
                        <a:pt x="28" y="0"/>
                      </a:moveTo>
                      <a:lnTo>
                        <a:pt x="24" y="22"/>
                      </a:lnTo>
                      <a:lnTo>
                        <a:pt x="4" y="18"/>
                      </a:lnTo>
                      <a:lnTo>
                        <a:pt x="0" y="34"/>
                      </a:lnTo>
                      <a:lnTo>
                        <a:pt x="62" y="47"/>
                      </a:lnTo>
                      <a:lnTo>
                        <a:pt x="68" y="26"/>
                      </a:lnTo>
                      <a:lnTo>
                        <a:pt x="42" y="22"/>
                      </a:lnTo>
                      <a:lnTo>
                        <a:pt x="48" y="0"/>
                      </a:lnTo>
                      <a:lnTo>
                        <a:pt x="28"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2" name="Group 231"/>
              <p:cNvGrpSpPr>
                <a:grpSpLocks/>
              </p:cNvGrpSpPr>
              <p:nvPr/>
            </p:nvGrpSpPr>
            <p:grpSpPr bwMode="auto">
              <a:xfrm>
                <a:off x="2200319" y="4360926"/>
                <a:ext cx="12294" cy="9472"/>
                <a:chOff x="2142" y="2296"/>
                <a:chExt cx="63" cy="47"/>
              </a:xfrm>
            </p:grpSpPr>
            <p:sp>
              <p:nvSpPr>
                <p:cNvPr id="739" name="Freeform 232"/>
                <p:cNvSpPr>
                  <a:spLocks/>
                </p:cNvSpPr>
                <p:nvPr/>
              </p:nvSpPr>
              <p:spPr bwMode="auto">
                <a:xfrm>
                  <a:off x="2142" y="2296"/>
                  <a:ext cx="63" cy="47"/>
                </a:xfrm>
                <a:custGeom>
                  <a:avLst/>
                  <a:gdLst/>
                  <a:ahLst/>
                  <a:cxnLst>
                    <a:cxn ang="0">
                      <a:pos x="29" y="0"/>
                    </a:cxn>
                    <a:cxn ang="0">
                      <a:pos x="25" y="22"/>
                    </a:cxn>
                    <a:cxn ang="0">
                      <a:pos x="4" y="18"/>
                    </a:cxn>
                    <a:cxn ang="0">
                      <a:pos x="0" y="34"/>
                    </a:cxn>
                    <a:cxn ang="0">
                      <a:pos x="59" y="47"/>
                    </a:cxn>
                    <a:cxn ang="0">
                      <a:pos x="63" y="26"/>
                    </a:cxn>
                    <a:cxn ang="0">
                      <a:pos x="43" y="22"/>
                    </a:cxn>
                    <a:cxn ang="0">
                      <a:pos x="43" y="0"/>
                    </a:cxn>
                    <a:cxn ang="0">
                      <a:pos x="29" y="0"/>
                    </a:cxn>
                  </a:cxnLst>
                  <a:rect l="0" t="0" r="r" b="b"/>
                  <a:pathLst>
                    <a:path w="63" h="47">
                      <a:moveTo>
                        <a:pt x="29" y="0"/>
                      </a:moveTo>
                      <a:lnTo>
                        <a:pt x="25" y="22"/>
                      </a:lnTo>
                      <a:lnTo>
                        <a:pt x="4" y="18"/>
                      </a:lnTo>
                      <a:lnTo>
                        <a:pt x="0" y="34"/>
                      </a:lnTo>
                      <a:lnTo>
                        <a:pt x="59" y="47"/>
                      </a:lnTo>
                      <a:lnTo>
                        <a:pt x="63" y="26"/>
                      </a:lnTo>
                      <a:lnTo>
                        <a:pt x="43" y="22"/>
                      </a:lnTo>
                      <a:lnTo>
                        <a:pt x="43" y="0"/>
                      </a:lnTo>
                      <a:lnTo>
                        <a:pt x="29" y="0"/>
                      </a:lnTo>
                      <a:close/>
                    </a:path>
                  </a:pathLst>
                </a:custGeom>
                <a:solidFill>
                  <a:srgbClr val="FFFF66"/>
                </a:solidFill>
                <a:ln w="9525">
                  <a:noFill/>
                  <a:round/>
                  <a:headEnd/>
                  <a:tailEnd/>
                </a:ln>
              </p:spPr>
              <p:txBody>
                <a:bodyPr/>
                <a:lstStyle/>
                <a:p>
                  <a:endParaRPr lang="zh-CN" altLang="en-US"/>
                </a:p>
              </p:txBody>
            </p:sp>
            <p:sp>
              <p:nvSpPr>
                <p:cNvPr id="740" name="Freeform 233"/>
                <p:cNvSpPr>
                  <a:spLocks/>
                </p:cNvSpPr>
                <p:nvPr/>
              </p:nvSpPr>
              <p:spPr bwMode="auto">
                <a:xfrm>
                  <a:off x="2142" y="2296"/>
                  <a:ext cx="63" cy="47"/>
                </a:xfrm>
                <a:custGeom>
                  <a:avLst/>
                  <a:gdLst/>
                  <a:ahLst/>
                  <a:cxnLst>
                    <a:cxn ang="0">
                      <a:pos x="29" y="0"/>
                    </a:cxn>
                    <a:cxn ang="0">
                      <a:pos x="25" y="22"/>
                    </a:cxn>
                    <a:cxn ang="0">
                      <a:pos x="4" y="18"/>
                    </a:cxn>
                    <a:cxn ang="0">
                      <a:pos x="0" y="34"/>
                    </a:cxn>
                    <a:cxn ang="0">
                      <a:pos x="59" y="47"/>
                    </a:cxn>
                    <a:cxn ang="0">
                      <a:pos x="63" y="26"/>
                    </a:cxn>
                    <a:cxn ang="0">
                      <a:pos x="43" y="22"/>
                    </a:cxn>
                    <a:cxn ang="0">
                      <a:pos x="43" y="0"/>
                    </a:cxn>
                    <a:cxn ang="0">
                      <a:pos x="29" y="0"/>
                    </a:cxn>
                  </a:cxnLst>
                  <a:rect l="0" t="0" r="r" b="b"/>
                  <a:pathLst>
                    <a:path w="63" h="47">
                      <a:moveTo>
                        <a:pt x="29" y="0"/>
                      </a:moveTo>
                      <a:lnTo>
                        <a:pt x="25" y="22"/>
                      </a:lnTo>
                      <a:lnTo>
                        <a:pt x="4" y="18"/>
                      </a:lnTo>
                      <a:lnTo>
                        <a:pt x="0" y="34"/>
                      </a:lnTo>
                      <a:lnTo>
                        <a:pt x="59" y="47"/>
                      </a:lnTo>
                      <a:lnTo>
                        <a:pt x="63" y="26"/>
                      </a:lnTo>
                      <a:lnTo>
                        <a:pt x="43" y="22"/>
                      </a:lnTo>
                      <a:lnTo>
                        <a:pt x="43" y="0"/>
                      </a:lnTo>
                      <a:lnTo>
                        <a:pt x="29"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3" name="Group 234"/>
              <p:cNvGrpSpPr>
                <a:grpSpLocks/>
              </p:cNvGrpSpPr>
              <p:nvPr/>
            </p:nvGrpSpPr>
            <p:grpSpPr bwMode="auto">
              <a:xfrm>
                <a:off x="2163438" y="4357138"/>
                <a:ext cx="13239" cy="9472"/>
                <a:chOff x="1956" y="2276"/>
                <a:chExt cx="68" cy="46"/>
              </a:xfrm>
            </p:grpSpPr>
            <p:sp>
              <p:nvSpPr>
                <p:cNvPr id="737" name="Freeform 235"/>
                <p:cNvSpPr>
                  <a:spLocks/>
                </p:cNvSpPr>
                <p:nvPr/>
              </p:nvSpPr>
              <p:spPr bwMode="auto">
                <a:xfrm>
                  <a:off x="1956" y="2276"/>
                  <a:ext cx="68" cy="46"/>
                </a:xfrm>
                <a:custGeom>
                  <a:avLst/>
                  <a:gdLst/>
                  <a:ahLst/>
                  <a:cxnLst>
                    <a:cxn ang="0">
                      <a:pos x="30" y="0"/>
                    </a:cxn>
                    <a:cxn ang="0">
                      <a:pos x="24" y="24"/>
                    </a:cxn>
                    <a:cxn ang="0">
                      <a:pos x="4" y="20"/>
                    </a:cxn>
                    <a:cxn ang="0">
                      <a:pos x="0" y="34"/>
                    </a:cxn>
                    <a:cxn ang="0">
                      <a:pos x="64" y="46"/>
                    </a:cxn>
                    <a:cxn ang="0">
                      <a:pos x="68" y="26"/>
                    </a:cxn>
                    <a:cxn ang="0">
                      <a:pos x="44" y="24"/>
                    </a:cxn>
                    <a:cxn ang="0">
                      <a:pos x="48" y="0"/>
                    </a:cxn>
                    <a:cxn ang="0">
                      <a:pos x="30" y="0"/>
                    </a:cxn>
                  </a:cxnLst>
                  <a:rect l="0" t="0" r="r" b="b"/>
                  <a:pathLst>
                    <a:path w="68" h="46">
                      <a:moveTo>
                        <a:pt x="30" y="0"/>
                      </a:moveTo>
                      <a:lnTo>
                        <a:pt x="24" y="24"/>
                      </a:lnTo>
                      <a:lnTo>
                        <a:pt x="4" y="20"/>
                      </a:lnTo>
                      <a:lnTo>
                        <a:pt x="0" y="34"/>
                      </a:lnTo>
                      <a:lnTo>
                        <a:pt x="64" y="46"/>
                      </a:lnTo>
                      <a:lnTo>
                        <a:pt x="68" y="26"/>
                      </a:lnTo>
                      <a:lnTo>
                        <a:pt x="44" y="24"/>
                      </a:lnTo>
                      <a:lnTo>
                        <a:pt x="48" y="0"/>
                      </a:lnTo>
                      <a:lnTo>
                        <a:pt x="30" y="0"/>
                      </a:lnTo>
                      <a:close/>
                    </a:path>
                  </a:pathLst>
                </a:custGeom>
                <a:solidFill>
                  <a:srgbClr val="FFFF66"/>
                </a:solidFill>
                <a:ln w="9525">
                  <a:noFill/>
                  <a:round/>
                  <a:headEnd/>
                  <a:tailEnd/>
                </a:ln>
              </p:spPr>
              <p:txBody>
                <a:bodyPr/>
                <a:lstStyle/>
                <a:p>
                  <a:endParaRPr lang="zh-CN" altLang="en-US"/>
                </a:p>
              </p:txBody>
            </p:sp>
            <p:sp>
              <p:nvSpPr>
                <p:cNvPr id="738" name="Freeform 236"/>
                <p:cNvSpPr>
                  <a:spLocks/>
                </p:cNvSpPr>
                <p:nvPr/>
              </p:nvSpPr>
              <p:spPr bwMode="auto">
                <a:xfrm>
                  <a:off x="1956" y="2276"/>
                  <a:ext cx="68" cy="46"/>
                </a:xfrm>
                <a:custGeom>
                  <a:avLst/>
                  <a:gdLst/>
                  <a:ahLst/>
                  <a:cxnLst>
                    <a:cxn ang="0">
                      <a:pos x="30" y="0"/>
                    </a:cxn>
                    <a:cxn ang="0">
                      <a:pos x="24" y="24"/>
                    </a:cxn>
                    <a:cxn ang="0">
                      <a:pos x="4" y="20"/>
                    </a:cxn>
                    <a:cxn ang="0">
                      <a:pos x="0" y="34"/>
                    </a:cxn>
                    <a:cxn ang="0">
                      <a:pos x="64" y="46"/>
                    </a:cxn>
                    <a:cxn ang="0">
                      <a:pos x="68" y="26"/>
                    </a:cxn>
                    <a:cxn ang="0">
                      <a:pos x="44" y="24"/>
                    </a:cxn>
                    <a:cxn ang="0">
                      <a:pos x="48" y="0"/>
                    </a:cxn>
                    <a:cxn ang="0">
                      <a:pos x="30" y="0"/>
                    </a:cxn>
                  </a:cxnLst>
                  <a:rect l="0" t="0" r="r" b="b"/>
                  <a:pathLst>
                    <a:path w="68" h="46">
                      <a:moveTo>
                        <a:pt x="30" y="0"/>
                      </a:moveTo>
                      <a:lnTo>
                        <a:pt x="24" y="24"/>
                      </a:lnTo>
                      <a:lnTo>
                        <a:pt x="4" y="20"/>
                      </a:lnTo>
                      <a:lnTo>
                        <a:pt x="0" y="34"/>
                      </a:lnTo>
                      <a:lnTo>
                        <a:pt x="64" y="46"/>
                      </a:lnTo>
                      <a:lnTo>
                        <a:pt x="68" y="26"/>
                      </a:lnTo>
                      <a:lnTo>
                        <a:pt x="44" y="24"/>
                      </a:lnTo>
                      <a:lnTo>
                        <a:pt x="48" y="0"/>
                      </a:lnTo>
                      <a:lnTo>
                        <a:pt x="3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4" name="Group 237"/>
              <p:cNvGrpSpPr>
                <a:grpSpLocks/>
              </p:cNvGrpSpPr>
              <p:nvPr/>
            </p:nvGrpSpPr>
            <p:grpSpPr bwMode="auto">
              <a:xfrm>
                <a:off x="2183297" y="4358085"/>
                <a:ext cx="12294" cy="8525"/>
                <a:chOff x="2054" y="2280"/>
                <a:chExt cx="62" cy="46"/>
              </a:xfrm>
            </p:grpSpPr>
            <p:sp>
              <p:nvSpPr>
                <p:cNvPr id="735" name="Freeform 238"/>
                <p:cNvSpPr>
                  <a:spLocks/>
                </p:cNvSpPr>
                <p:nvPr/>
              </p:nvSpPr>
              <p:spPr bwMode="auto">
                <a:xfrm>
                  <a:off x="2054" y="2280"/>
                  <a:ext cx="62" cy="46"/>
                </a:xfrm>
                <a:custGeom>
                  <a:avLst/>
                  <a:gdLst/>
                  <a:ahLst/>
                  <a:cxnLst>
                    <a:cxn ang="0">
                      <a:pos x="28" y="0"/>
                    </a:cxn>
                    <a:cxn ang="0">
                      <a:pos x="24" y="24"/>
                    </a:cxn>
                    <a:cxn ang="0">
                      <a:pos x="4" y="20"/>
                    </a:cxn>
                    <a:cxn ang="0">
                      <a:pos x="0" y="34"/>
                    </a:cxn>
                    <a:cxn ang="0">
                      <a:pos x="58" y="46"/>
                    </a:cxn>
                    <a:cxn ang="0">
                      <a:pos x="62" y="26"/>
                    </a:cxn>
                    <a:cxn ang="0">
                      <a:pos x="42" y="24"/>
                    </a:cxn>
                    <a:cxn ang="0">
                      <a:pos x="42" y="0"/>
                    </a:cxn>
                    <a:cxn ang="0">
                      <a:pos x="28" y="0"/>
                    </a:cxn>
                  </a:cxnLst>
                  <a:rect l="0" t="0" r="r" b="b"/>
                  <a:pathLst>
                    <a:path w="62" h="46">
                      <a:moveTo>
                        <a:pt x="28" y="0"/>
                      </a:moveTo>
                      <a:lnTo>
                        <a:pt x="24" y="24"/>
                      </a:lnTo>
                      <a:lnTo>
                        <a:pt x="4" y="20"/>
                      </a:lnTo>
                      <a:lnTo>
                        <a:pt x="0" y="34"/>
                      </a:lnTo>
                      <a:lnTo>
                        <a:pt x="58" y="46"/>
                      </a:lnTo>
                      <a:lnTo>
                        <a:pt x="62" y="26"/>
                      </a:lnTo>
                      <a:lnTo>
                        <a:pt x="42" y="24"/>
                      </a:lnTo>
                      <a:lnTo>
                        <a:pt x="42" y="0"/>
                      </a:lnTo>
                      <a:lnTo>
                        <a:pt x="28" y="0"/>
                      </a:lnTo>
                      <a:close/>
                    </a:path>
                  </a:pathLst>
                </a:custGeom>
                <a:solidFill>
                  <a:srgbClr val="FFFF66"/>
                </a:solidFill>
                <a:ln w="9525">
                  <a:noFill/>
                  <a:round/>
                  <a:headEnd/>
                  <a:tailEnd/>
                </a:ln>
              </p:spPr>
              <p:txBody>
                <a:bodyPr/>
                <a:lstStyle/>
                <a:p>
                  <a:endParaRPr lang="zh-CN" altLang="en-US"/>
                </a:p>
              </p:txBody>
            </p:sp>
            <p:sp>
              <p:nvSpPr>
                <p:cNvPr id="736" name="Freeform 239"/>
                <p:cNvSpPr>
                  <a:spLocks/>
                </p:cNvSpPr>
                <p:nvPr/>
              </p:nvSpPr>
              <p:spPr bwMode="auto">
                <a:xfrm>
                  <a:off x="2054" y="2280"/>
                  <a:ext cx="62" cy="46"/>
                </a:xfrm>
                <a:custGeom>
                  <a:avLst/>
                  <a:gdLst/>
                  <a:ahLst/>
                  <a:cxnLst>
                    <a:cxn ang="0">
                      <a:pos x="28" y="0"/>
                    </a:cxn>
                    <a:cxn ang="0">
                      <a:pos x="24" y="24"/>
                    </a:cxn>
                    <a:cxn ang="0">
                      <a:pos x="4" y="20"/>
                    </a:cxn>
                    <a:cxn ang="0">
                      <a:pos x="0" y="34"/>
                    </a:cxn>
                    <a:cxn ang="0">
                      <a:pos x="58" y="46"/>
                    </a:cxn>
                    <a:cxn ang="0">
                      <a:pos x="62" y="26"/>
                    </a:cxn>
                    <a:cxn ang="0">
                      <a:pos x="42" y="24"/>
                    </a:cxn>
                    <a:cxn ang="0">
                      <a:pos x="42" y="0"/>
                    </a:cxn>
                    <a:cxn ang="0">
                      <a:pos x="28" y="0"/>
                    </a:cxn>
                  </a:cxnLst>
                  <a:rect l="0" t="0" r="r" b="b"/>
                  <a:pathLst>
                    <a:path w="62" h="46">
                      <a:moveTo>
                        <a:pt x="28" y="0"/>
                      </a:moveTo>
                      <a:lnTo>
                        <a:pt x="24" y="24"/>
                      </a:lnTo>
                      <a:lnTo>
                        <a:pt x="4" y="20"/>
                      </a:lnTo>
                      <a:lnTo>
                        <a:pt x="0" y="34"/>
                      </a:lnTo>
                      <a:lnTo>
                        <a:pt x="58" y="46"/>
                      </a:lnTo>
                      <a:lnTo>
                        <a:pt x="62" y="26"/>
                      </a:lnTo>
                      <a:lnTo>
                        <a:pt x="42" y="24"/>
                      </a:lnTo>
                      <a:lnTo>
                        <a:pt x="42" y="0"/>
                      </a:lnTo>
                      <a:lnTo>
                        <a:pt x="28"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49" name="Line 240"/>
              <p:cNvSpPr>
                <a:spLocks noChangeShapeType="1"/>
              </p:cNvSpPr>
              <p:nvPr/>
            </p:nvSpPr>
            <p:spPr bwMode="auto">
              <a:xfrm flipV="1">
                <a:off x="2263679" y="4333458"/>
                <a:ext cx="248712" cy="34099"/>
              </a:xfrm>
              <a:prstGeom prst="line">
                <a:avLst/>
              </a:prstGeom>
              <a:noFill/>
              <a:ln w="9525">
                <a:solidFill>
                  <a:srgbClr val="969696"/>
                </a:solidFill>
                <a:round/>
                <a:headEnd/>
                <a:tailEnd/>
              </a:ln>
            </p:spPr>
            <p:txBody>
              <a:bodyPr/>
              <a:lstStyle/>
              <a:p>
                <a:endParaRPr lang="zh-CN" altLang="en-US"/>
              </a:p>
            </p:txBody>
          </p:sp>
          <p:sp>
            <p:nvSpPr>
              <p:cNvPr id="650" name="Line 241"/>
              <p:cNvSpPr>
                <a:spLocks noChangeShapeType="1"/>
              </p:cNvSpPr>
              <p:nvPr/>
            </p:nvSpPr>
            <p:spPr bwMode="auto">
              <a:xfrm flipV="1">
                <a:off x="2229635" y="4330616"/>
                <a:ext cx="254386" cy="31258"/>
              </a:xfrm>
              <a:prstGeom prst="line">
                <a:avLst/>
              </a:prstGeom>
              <a:noFill/>
              <a:ln w="9525">
                <a:solidFill>
                  <a:srgbClr val="969696"/>
                </a:solidFill>
                <a:round/>
                <a:headEnd/>
                <a:tailEnd/>
              </a:ln>
            </p:spPr>
            <p:txBody>
              <a:bodyPr/>
              <a:lstStyle/>
              <a:p>
                <a:endParaRPr lang="zh-CN" altLang="en-US"/>
              </a:p>
            </p:txBody>
          </p:sp>
          <p:sp>
            <p:nvSpPr>
              <p:cNvPr id="651" name="Line 242"/>
              <p:cNvSpPr>
                <a:spLocks noChangeShapeType="1"/>
              </p:cNvSpPr>
              <p:nvPr/>
            </p:nvSpPr>
            <p:spPr bwMode="auto">
              <a:xfrm flipV="1">
                <a:off x="2192754" y="4326827"/>
                <a:ext cx="263843" cy="33152"/>
              </a:xfrm>
              <a:prstGeom prst="line">
                <a:avLst/>
              </a:prstGeom>
              <a:noFill/>
              <a:ln w="9525">
                <a:solidFill>
                  <a:srgbClr val="969696"/>
                </a:solidFill>
                <a:round/>
                <a:headEnd/>
                <a:tailEnd/>
              </a:ln>
            </p:spPr>
            <p:txBody>
              <a:bodyPr/>
              <a:lstStyle/>
              <a:p>
                <a:endParaRPr lang="zh-CN" altLang="en-US"/>
              </a:p>
            </p:txBody>
          </p:sp>
          <p:grpSp>
            <p:nvGrpSpPr>
              <p:cNvPr id="135" name="Group 243"/>
              <p:cNvGrpSpPr>
                <a:grpSpLocks/>
              </p:cNvGrpSpPr>
              <p:nvPr/>
            </p:nvGrpSpPr>
            <p:grpSpPr bwMode="auto">
              <a:xfrm>
                <a:off x="2046175" y="4510584"/>
                <a:ext cx="96459" cy="83354"/>
                <a:chOff x="1367" y="3044"/>
                <a:chExt cx="483" cy="422"/>
              </a:xfrm>
            </p:grpSpPr>
            <p:sp>
              <p:nvSpPr>
                <p:cNvPr id="733" name="Freeform 244"/>
                <p:cNvSpPr>
                  <a:spLocks/>
                </p:cNvSpPr>
                <p:nvPr/>
              </p:nvSpPr>
              <p:spPr bwMode="auto">
                <a:xfrm>
                  <a:off x="1367" y="3044"/>
                  <a:ext cx="483" cy="422"/>
                </a:xfrm>
                <a:custGeom>
                  <a:avLst/>
                  <a:gdLst/>
                  <a:ahLst/>
                  <a:cxnLst>
                    <a:cxn ang="0">
                      <a:pos x="483" y="0"/>
                    </a:cxn>
                    <a:cxn ang="0">
                      <a:pos x="0" y="65"/>
                    </a:cxn>
                    <a:cxn ang="0">
                      <a:pos x="0" y="422"/>
                    </a:cxn>
                    <a:cxn ang="0">
                      <a:pos x="483" y="329"/>
                    </a:cxn>
                    <a:cxn ang="0">
                      <a:pos x="483" y="0"/>
                    </a:cxn>
                  </a:cxnLst>
                  <a:rect l="0" t="0" r="r" b="b"/>
                  <a:pathLst>
                    <a:path w="483" h="422">
                      <a:moveTo>
                        <a:pt x="483" y="0"/>
                      </a:moveTo>
                      <a:lnTo>
                        <a:pt x="0" y="65"/>
                      </a:lnTo>
                      <a:lnTo>
                        <a:pt x="0" y="422"/>
                      </a:lnTo>
                      <a:lnTo>
                        <a:pt x="483" y="329"/>
                      </a:lnTo>
                      <a:lnTo>
                        <a:pt x="483" y="0"/>
                      </a:lnTo>
                      <a:close/>
                    </a:path>
                  </a:pathLst>
                </a:custGeom>
                <a:solidFill>
                  <a:srgbClr val="FFFF66"/>
                </a:solidFill>
                <a:ln w="9525">
                  <a:noFill/>
                  <a:round/>
                  <a:headEnd/>
                  <a:tailEnd/>
                </a:ln>
              </p:spPr>
              <p:txBody>
                <a:bodyPr/>
                <a:lstStyle/>
                <a:p>
                  <a:endParaRPr lang="zh-CN" altLang="en-US"/>
                </a:p>
              </p:txBody>
            </p:sp>
            <p:sp>
              <p:nvSpPr>
                <p:cNvPr id="734" name="Freeform 245"/>
                <p:cNvSpPr>
                  <a:spLocks/>
                </p:cNvSpPr>
                <p:nvPr/>
              </p:nvSpPr>
              <p:spPr bwMode="auto">
                <a:xfrm>
                  <a:off x="1367" y="3044"/>
                  <a:ext cx="483" cy="422"/>
                </a:xfrm>
                <a:custGeom>
                  <a:avLst/>
                  <a:gdLst/>
                  <a:ahLst/>
                  <a:cxnLst>
                    <a:cxn ang="0">
                      <a:pos x="483" y="0"/>
                    </a:cxn>
                    <a:cxn ang="0">
                      <a:pos x="0" y="65"/>
                    </a:cxn>
                    <a:cxn ang="0">
                      <a:pos x="0" y="422"/>
                    </a:cxn>
                    <a:cxn ang="0">
                      <a:pos x="483" y="329"/>
                    </a:cxn>
                    <a:cxn ang="0">
                      <a:pos x="483" y="0"/>
                    </a:cxn>
                  </a:cxnLst>
                  <a:rect l="0" t="0" r="r" b="b"/>
                  <a:pathLst>
                    <a:path w="483" h="422">
                      <a:moveTo>
                        <a:pt x="483" y="0"/>
                      </a:moveTo>
                      <a:lnTo>
                        <a:pt x="0" y="65"/>
                      </a:lnTo>
                      <a:lnTo>
                        <a:pt x="0" y="422"/>
                      </a:lnTo>
                      <a:lnTo>
                        <a:pt x="483" y="329"/>
                      </a:lnTo>
                      <a:lnTo>
                        <a:pt x="483"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6" name="Group 246"/>
              <p:cNvGrpSpPr>
                <a:grpSpLocks/>
              </p:cNvGrpSpPr>
              <p:nvPr/>
            </p:nvGrpSpPr>
            <p:grpSpPr bwMode="auto">
              <a:xfrm>
                <a:off x="2236255" y="4363768"/>
                <a:ext cx="12294" cy="8525"/>
                <a:chOff x="2321" y="2308"/>
                <a:chExt cx="64" cy="47"/>
              </a:xfrm>
            </p:grpSpPr>
            <p:sp>
              <p:nvSpPr>
                <p:cNvPr id="731" name="Freeform 247"/>
                <p:cNvSpPr>
                  <a:spLocks/>
                </p:cNvSpPr>
                <p:nvPr/>
              </p:nvSpPr>
              <p:spPr bwMode="auto">
                <a:xfrm>
                  <a:off x="2321" y="2308"/>
                  <a:ext cx="64" cy="47"/>
                </a:xfrm>
                <a:custGeom>
                  <a:avLst/>
                  <a:gdLst/>
                  <a:ahLst/>
                  <a:cxnLst>
                    <a:cxn ang="0">
                      <a:pos x="30" y="0"/>
                    </a:cxn>
                    <a:cxn ang="0">
                      <a:pos x="24" y="22"/>
                    </a:cxn>
                    <a:cxn ang="0">
                      <a:pos x="4" y="18"/>
                    </a:cxn>
                    <a:cxn ang="0">
                      <a:pos x="0" y="35"/>
                    </a:cxn>
                    <a:cxn ang="0">
                      <a:pos x="60" y="47"/>
                    </a:cxn>
                    <a:cxn ang="0">
                      <a:pos x="64" y="26"/>
                    </a:cxn>
                    <a:cxn ang="0">
                      <a:pos x="44" y="22"/>
                    </a:cxn>
                    <a:cxn ang="0">
                      <a:pos x="44" y="0"/>
                    </a:cxn>
                    <a:cxn ang="0">
                      <a:pos x="30" y="0"/>
                    </a:cxn>
                  </a:cxnLst>
                  <a:rect l="0" t="0" r="r" b="b"/>
                  <a:pathLst>
                    <a:path w="64" h="47">
                      <a:moveTo>
                        <a:pt x="30" y="0"/>
                      </a:moveTo>
                      <a:lnTo>
                        <a:pt x="24" y="22"/>
                      </a:lnTo>
                      <a:lnTo>
                        <a:pt x="4" y="18"/>
                      </a:lnTo>
                      <a:lnTo>
                        <a:pt x="0" y="35"/>
                      </a:lnTo>
                      <a:lnTo>
                        <a:pt x="60" y="47"/>
                      </a:lnTo>
                      <a:lnTo>
                        <a:pt x="64" y="26"/>
                      </a:lnTo>
                      <a:lnTo>
                        <a:pt x="44" y="22"/>
                      </a:lnTo>
                      <a:lnTo>
                        <a:pt x="44" y="0"/>
                      </a:lnTo>
                      <a:lnTo>
                        <a:pt x="30" y="0"/>
                      </a:lnTo>
                      <a:close/>
                    </a:path>
                  </a:pathLst>
                </a:custGeom>
                <a:solidFill>
                  <a:srgbClr val="FFFF66"/>
                </a:solidFill>
                <a:ln w="9525">
                  <a:noFill/>
                  <a:round/>
                  <a:headEnd/>
                  <a:tailEnd/>
                </a:ln>
              </p:spPr>
              <p:txBody>
                <a:bodyPr/>
                <a:lstStyle/>
                <a:p>
                  <a:endParaRPr lang="zh-CN" altLang="en-US"/>
                </a:p>
              </p:txBody>
            </p:sp>
            <p:sp>
              <p:nvSpPr>
                <p:cNvPr id="732" name="Freeform 248"/>
                <p:cNvSpPr>
                  <a:spLocks/>
                </p:cNvSpPr>
                <p:nvPr/>
              </p:nvSpPr>
              <p:spPr bwMode="auto">
                <a:xfrm>
                  <a:off x="2321" y="2308"/>
                  <a:ext cx="64" cy="47"/>
                </a:xfrm>
                <a:custGeom>
                  <a:avLst/>
                  <a:gdLst/>
                  <a:ahLst/>
                  <a:cxnLst>
                    <a:cxn ang="0">
                      <a:pos x="30" y="0"/>
                    </a:cxn>
                    <a:cxn ang="0">
                      <a:pos x="24" y="22"/>
                    </a:cxn>
                    <a:cxn ang="0">
                      <a:pos x="4" y="18"/>
                    </a:cxn>
                    <a:cxn ang="0">
                      <a:pos x="0" y="35"/>
                    </a:cxn>
                    <a:cxn ang="0">
                      <a:pos x="60" y="47"/>
                    </a:cxn>
                    <a:cxn ang="0">
                      <a:pos x="64" y="26"/>
                    </a:cxn>
                    <a:cxn ang="0">
                      <a:pos x="44" y="22"/>
                    </a:cxn>
                    <a:cxn ang="0">
                      <a:pos x="44" y="0"/>
                    </a:cxn>
                    <a:cxn ang="0">
                      <a:pos x="30" y="0"/>
                    </a:cxn>
                  </a:cxnLst>
                  <a:rect l="0" t="0" r="r" b="b"/>
                  <a:pathLst>
                    <a:path w="64" h="47">
                      <a:moveTo>
                        <a:pt x="30" y="0"/>
                      </a:moveTo>
                      <a:lnTo>
                        <a:pt x="24" y="22"/>
                      </a:lnTo>
                      <a:lnTo>
                        <a:pt x="4" y="18"/>
                      </a:lnTo>
                      <a:lnTo>
                        <a:pt x="0" y="35"/>
                      </a:lnTo>
                      <a:lnTo>
                        <a:pt x="60" y="47"/>
                      </a:lnTo>
                      <a:lnTo>
                        <a:pt x="64" y="26"/>
                      </a:lnTo>
                      <a:lnTo>
                        <a:pt x="44" y="22"/>
                      </a:lnTo>
                      <a:lnTo>
                        <a:pt x="44" y="0"/>
                      </a:lnTo>
                      <a:lnTo>
                        <a:pt x="3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7" name="Group 249"/>
              <p:cNvGrpSpPr>
                <a:grpSpLocks/>
              </p:cNvGrpSpPr>
              <p:nvPr/>
            </p:nvGrpSpPr>
            <p:grpSpPr bwMode="auto">
              <a:xfrm>
                <a:off x="2044283" y="4363768"/>
                <a:ext cx="53903" cy="189440"/>
                <a:chOff x="1357" y="2308"/>
                <a:chExt cx="272" cy="953"/>
              </a:xfrm>
            </p:grpSpPr>
            <p:sp>
              <p:nvSpPr>
                <p:cNvPr id="729" name="Freeform 250"/>
                <p:cNvSpPr>
                  <a:spLocks/>
                </p:cNvSpPr>
                <p:nvPr/>
              </p:nvSpPr>
              <p:spPr bwMode="auto">
                <a:xfrm>
                  <a:off x="1357" y="2308"/>
                  <a:ext cx="272" cy="953"/>
                </a:xfrm>
                <a:custGeom>
                  <a:avLst/>
                  <a:gdLst/>
                  <a:ahLst/>
                  <a:cxnLst>
                    <a:cxn ang="0">
                      <a:pos x="0" y="57"/>
                    </a:cxn>
                    <a:cxn ang="0">
                      <a:pos x="272" y="0"/>
                    </a:cxn>
                    <a:cxn ang="0">
                      <a:pos x="272" y="921"/>
                    </a:cxn>
                    <a:cxn ang="0">
                      <a:pos x="0" y="953"/>
                    </a:cxn>
                    <a:cxn ang="0">
                      <a:pos x="0" y="57"/>
                    </a:cxn>
                  </a:cxnLst>
                  <a:rect l="0" t="0" r="r" b="b"/>
                  <a:pathLst>
                    <a:path w="272" h="953">
                      <a:moveTo>
                        <a:pt x="0" y="57"/>
                      </a:moveTo>
                      <a:lnTo>
                        <a:pt x="272" y="0"/>
                      </a:lnTo>
                      <a:lnTo>
                        <a:pt x="272" y="921"/>
                      </a:lnTo>
                      <a:lnTo>
                        <a:pt x="0" y="953"/>
                      </a:lnTo>
                      <a:lnTo>
                        <a:pt x="0" y="57"/>
                      </a:lnTo>
                      <a:close/>
                    </a:path>
                  </a:pathLst>
                </a:custGeom>
                <a:solidFill>
                  <a:srgbClr val="FFFF66"/>
                </a:solidFill>
                <a:ln w="9525">
                  <a:noFill/>
                  <a:round/>
                  <a:headEnd/>
                  <a:tailEnd/>
                </a:ln>
              </p:spPr>
              <p:txBody>
                <a:bodyPr/>
                <a:lstStyle/>
                <a:p>
                  <a:endParaRPr lang="zh-CN" altLang="en-US"/>
                </a:p>
              </p:txBody>
            </p:sp>
            <p:sp>
              <p:nvSpPr>
                <p:cNvPr id="730" name="Freeform 251"/>
                <p:cNvSpPr>
                  <a:spLocks/>
                </p:cNvSpPr>
                <p:nvPr/>
              </p:nvSpPr>
              <p:spPr bwMode="auto">
                <a:xfrm>
                  <a:off x="1357" y="2308"/>
                  <a:ext cx="272" cy="953"/>
                </a:xfrm>
                <a:custGeom>
                  <a:avLst/>
                  <a:gdLst/>
                  <a:ahLst/>
                  <a:cxnLst>
                    <a:cxn ang="0">
                      <a:pos x="0" y="57"/>
                    </a:cxn>
                    <a:cxn ang="0">
                      <a:pos x="272" y="0"/>
                    </a:cxn>
                    <a:cxn ang="0">
                      <a:pos x="272" y="921"/>
                    </a:cxn>
                    <a:cxn ang="0">
                      <a:pos x="0" y="953"/>
                    </a:cxn>
                    <a:cxn ang="0">
                      <a:pos x="0" y="57"/>
                    </a:cxn>
                  </a:cxnLst>
                  <a:rect l="0" t="0" r="r" b="b"/>
                  <a:pathLst>
                    <a:path w="272" h="953">
                      <a:moveTo>
                        <a:pt x="0" y="57"/>
                      </a:moveTo>
                      <a:lnTo>
                        <a:pt x="272" y="0"/>
                      </a:lnTo>
                      <a:lnTo>
                        <a:pt x="272" y="921"/>
                      </a:lnTo>
                      <a:lnTo>
                        <a:pt x="0" y="953"/>
                      </a:lnTo>
                      <a:lnTo>
                        <a:pt x="0" y="57"/>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8" name="Group 252"/>
              <p:cNvGrpSpPr>
                <a:grpSpLocks/>
              </p:cNvGrpSpPr>
              <p:nvPr/>
            </p:nvGrpSpPr>
            <p:grpSpPr bwMode="auto">
              <a:xfrm>
                <a:off x="2001728" y="4357138"/>
                <a:ext cx="96459" cy="17050"/>
                <a:chOff x="1142" y="2276"/>
                <a:chExt cx="487" cy="87"/>
              </a:xfrm>
            </p:grpSpPr>
            <p:sp>
              <p:nvSpPr>
                <p:cNvPr id="727" name="Freeform 253"/>
                <p:cNvSpPr>
                  <a:spLocks/>
                </p:cNvSpPr>
                <p:nvPr/>
              </p:nvSpPr>
              <p:spPr bwMode="auto">
                <a:xfrm>
                  <a:off x="1142" y="2276"/>
                  <a:ext cx="487" cy="87"/>
                </a:xfrm>
                <a:custGeom>
                  <a:avLst/>
                  <a:gdLst/>
                  <a:ahLst/>
                  <a:cxnLst>
                    <a:cxn ang="0">
                      <a:pos x="0" y="38"/>
                    </a:cxn>
                    <a:cxn ang="0">
                      <a:pos x="313" y="0"/>
                    </a:cxn>
                    <a:cxn ang="0">
                      <a:pos x="487" y="34"/>
                    </a:cxn>
                    <a:cxn ang="0">
                      <a:pos x="205" y="87"/>
                    </a:cxn>
                    <a:cxn ang="0">
                      <a:pos x="0" y="38"/>
                    </a:cxn>
                  </a:cxnLst>
                  <a:rect l="0" t="0" r="r" b="b"/>
                  <a:pathLst>
                    <a:path w="487" h="87">
                      <a:moveTo>
                        <a:pt x="0" y="38"/>
                      </a:moveTo>
                      <a:lnTo>
                        <a:pt x="313" y="0"/>
                      </a:lnTo>
                      <a:lnTo>
                        <a:pt x="487" y="34"/>
                      </a:lnTo>
                      <a:lnTo>
                        <a:pt x="205" y="87"/>
                      </a:lnTo>
                      <a:lnTo>
                        <a:pt x="0" y="38"/>
                      </a:lnTo>
                      <a:close/>
                    </a:path>
                  </a:pathLst>
                </a:custGeom>
                <a:solidFill>
                  <a:srgbClr val="FFFF66"/>
                </a:solidFill>
                <a:ln w="9525">
                  <a:noFill/>
                  <a:round/>
                  <a:headEnd/>
                  <a:tailEnd/>
                </a:ln>
              </p:spPr>
              <p:txBody>
                <a:bodyPr/>
                <a:lstStyle/>
                <a:p>
                  <a:endParaRPr lang="zh-CN" altLang="en-US"/>
                </a:p>
              </p:txBody>
            </p:sp>
            <p:sp>
              <p:nvSpPr>
                <p:cNvPr id="728" name="Freeform 254"/>
                <p:cNvSpPr>
                  <a:spLocks/>
                </p:cNvSpPr>
                <p:nvPr/>
              </p:nvSpPr>
              <p:spPr bwMode="auto">
                <a:xfrm>
                  <a:off x="1142" y="2276"/>
                  <a:ext cx="487" cy="87"/>
                </a:xfrm>
                <a:custGeom>
                  <a:avLst/>
                  <a:gdLst/>
                  <a:ahLst/>
                  <a:cxnLst>
                    <a:cxn ang="0">
                      <a:pos x="0" y="38"/>
                    </a:cxn>
                    <a:cxn ang="0">
                      <a:pos x="313" y="0"/>
                    </a:cxn>
                    <a:cxn ang="0">
                      <a:pos x="487" y="34"/>
                    </a:cxn>
                    <a:cxn ang="0">
                      <a:pos x="205" y="87"/>
                    </a:cxn>
                    <a:cxn ang="0">
                      <a:pos x="0" y="38"/>
                    </a:cxn>
                  </a:cxnLst>
                  <a:rect l="0" t="0" r="r" b="b"/>
                  <a:pathLst>
                    <a:path w="487" h="87">
                      <a:moveTo>
                        <a:pt x="0" y="38"/>
                      </a:moveTo>
                      <a:lnTo>
                        <a:pt x="313" y="0"/>
                      </a:lnTo>
                      <a:lnTo>
                        <a:pt x="487" y="34"/>
                      </a:lnTo>
                      <a:lnTo>
                        <a:pt x="205" y="87"/>
                      </a:lnTo>
                      <a:lnTo>
                        <a:pt x="0" y="38"/>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39" name="Group 255"/>
              <p:cNvGrpSpPr>
                <a:grpSpLocks/>
              </p:cNvGrpSpPr>
              <p:nvPr/>
            </p:nvGrpSpPr>
            <p:grpSpPr bwMode="auto">
              <a:xfrm>
                <a:off x="2042392" y="4552261"/>
                <a:ext cx="402856" cy="88090"/>
                <a:chOff x="1347" y="3257"/>
                <a:chExt cx="2028" cy="441"/>
              </a:xfrm>
            </p:grpSpPr>
            <p:sp>
              <p:nvSpPr>
                <p:cNvPr id="725" name="Freeform 256"/>
                <p:cNvSpPr>
                  <a:spLocks/>
                </p:cNvSpPr>
                <p:nvPr/>
              </p:nvSpPr>
              <p:spPr bwMode="auto">
                <a:xfrm>
                  <a:off x="1347" y="3257"/>
                  <a:ext cx="2028" cy="441"/>
                </a:xfrm>
                <a:custGeom>
                  <a:avLst/>
                  <a:gdLst/>
                  <a:ahLst/>
                  <a:cxnLst>
                    <a:cxn ang="0">
                      <a:pos x="0" y="209"/>
                    </a:cxn>
                    <a:cxn ang="0">
                      <a:pos x="1034" y="0"/>
                    </a:cxn>
                    <a:cxn ang="0">
                      <a:pos x="2028" y="221"/>
                    </a:cxn>
                    <a:cxn ang="0">
                      <a:pos x="960" y="441"/>
                    </a:cxn>
                    <a:cxn ang="0">
                      <a:pos x="365" y="345"/>
                    </a:cxn>
                    <a:cxn ang="0">
                      <a:pos x="4" y="251"/>
                    </a:cxn>
                    <a:cxn ang="0">
                      <a:pos x="0" y="209"/>
                    </a:cxn>
                  </a:cxnLst>
                  <a:rect l="0" t="0" r="r" b="b"/>
                  <a:pathLst>
                    <a:path w="2028" h="441">
                      <a:moveTo>
                        <a:pt x="0" y="209"/>
                      </a:moveTo>
                      <a:lnTo>
                        <a:pt x="1034" y="0"/>
                      </a:lnTo>
                      <a:lnTo>
                        <a:pt x="2028" y="221"/>
                      </a:lnTo>
                      <a:lnTo>
                        <a:pt x="960" y="441"/>
                      </a:lnTo>
                      <a:lnTo>
                        <a:pt x="365" y="345"/>
                      </a:lnTo>
                      <a:lnTo>
                        <a:pt x="4" y="251"/>
                      </a:lnTo>
                      <a:lnTo>
                        <a:pt x="0" y="209"/>
                      </a:lnTo>
                      <a:close/>
                    </a:path>
                  </a:pathLst>
                </a:custGeom>
                <a:solidFill>
                  <a:srgbClr val="FFFF66"/>
                </a:solidFill>
                <a:ln w="9525">
                  <a:noFill/>
                  <a:round/>
                  <a:headEnd/>
                  <a:tailEnd/>
                </a:ln>
              </p:spPr>
              <p:txBody>
                <a:bodyPr/>
                <a:lstStyle/>
                <a:p>
                  <a:endParaRPr lang="zh-CN" altLang="en-US"/>
                </a:p>
              </p:txBody>
            </p:sp>
            <p:sp>
              <p:nvSpPr>
                <p:cNvPr id="726" name="Freeform 257"/>
                <p:cNvSpPr>
                  <a:spLocks/>
                </p:cNvSpPr>
                <p:nvPr/>
              </p:nvSpPr>
              <p:spPr bwMode="auto">
                <a:xfrm>
                  <a:off x="1347" y="3257"/>
                  <a:ext cx="2028" cy="441"/>
                </a:xfrm>
                <a:custGeom>
                  <a:avLst/>
                  <a:gdLst/>
                  <a:ahLst/>
                  <a:cxnLst>
                    <a:cxn ang="0">
                      <a:pos x="0" y="209"/>
                    </a:cxn>
                    <a:cxn ang="0">
                      <a:pos x="1034" y="0"/>
                    </a:cxn>
                    <a:cxn ang="0">
                      <a:pos x="2028" y="221"/>
                    </a:cxn>
                    <a:cxn ang="0">
                      <a:pos x="960" y="441"/>
                    </a:cxn>
                    <a:cxn ang="0">
                      <a:pos x="365" y="345"/>
                    </a:cxn>
                    <a:cxn ang="0">
                      <a:pos x="4" y="251"/>
                    </a:cxn>
                    <a:cxn ang="0">
                      <a:pos x="0" y="209"/>
                    </a:cxn>
                  </a:cxnLst>
                  <a:rect l="0" t="0" r="r" b="b"/>
                  <a:pathLst>
                    <a:path w="2028" h="441">
                      <a:moveTo>
                        <a:pt x="0" y="209"/>
                      </a:moveTo>
                      <a:lnTo>
                        <a:pt x="1034" y="0"/>
                      </a:lnTo>
                      <a:lnTo>
                        <a:pt x="2028" y="221"/>
                      </a:lnTo>
                      <a:lnTo>
                        <a:pt x="960" y="441"/>
                      </a:lnTo>
                      <a:lnTo>
                        <a:pt x="365" y="345"/>
                      </a:lnTo>
                      <a:lnTo>
                        <a:pt x="4" y="251"/>
                      </a:lnTo>
                      <a:lnTo>
                        <a:pt x="0" y="209"/>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40" name="Group 258"/>
              <p:cNvGrpSpPr>
                <a:grpSpLocks/>
              </p:cNvGrpSpPr>
              <p:nvPr/>
            </p:nvGrpSpPr>
            <p:grpSpPr bwMode="auto">
              <a:xfrm>
                <a:off x="1974304" y="4523845"/>
                <a:ext cx="470945" cy="184704"/>
                <a:chOff x="1006" y="3111"/>
                <a:chExt cx="2369" cy="928"/>
              </a:xfrm>
            </p:grpSpPr>
            <p:sp>
              <p:nvSpPr>
                <p:cNvPr id="723" name="Freeform 259"/>
                <p:cNvSpPr>
                  <a:spLocks/>
                </p:cNvSpPr>
                <p:nvPr/>
              </p:nvSpPr>
              <p:spPr bwMode="auto">
                <a:xfrm>
                  <a:off x="1006" y="3111"/>
                  <a:ext cx="2369" cy="928"/>
                </a:xfrm>
                <a:custGeom>
                  <a:avLst/>
                  <a:gdLst/>
                  <a:ahLst/>
                  <a:cxnLst>
                    <a:cxn ang="0">
                      <a:pos x="2369" y="363"/>
                    </a:cxn>
                    <a:cxn ang="0">
                      <a:pos x="2369" y="716"/>
                    </a:cxn>
                    <a:cxn ang="0">
                      <a:pos x="1305" y="928"/>
                    </a:cxn>
                    <a:cxn ang="0">
                      <a:pos x="209" y="619"/>
                    </a:cxn>
                    <a:cxn ang="0">
                      <a:pos x="209" y="355"/>
                    </a:cxn>
                    <a:cxn ang="0">
                      <a:pos x="0" y="282"/>
                    </a:cxn>
                    <a:cxn ang="0">
                      <a:pos x="0" y="0"/>
                    </a:cxn>
                    <a:cxn ang="0">
                      <a:pos x="365" y="50"/>
                    </a:cxn>
                    <a:cxn ang="0">
                      <a:pos x="365" y="395"/>
                    </a:cxn>
                    <a:cxn ang="0">
                      <a:pos x="712" y="487"/>
                    </a:cxn>
                    <a:cxn ang="0">
                      <a:pos x="712" y="421"/>
                    </a:cxn>
                    <a:cxn ang="0">
                      <a:pos x="1305" y="579"/>
                    </a:cxn>
                    <a:cxn ang="0">
                      <a:pos x="2369" y="363"/>
                    </a:cxn>
                  </a:cxnLst>
                  <a:rect l="0" t="0" r="r" b="b"/>
                  <a:pathLst>
                    <a:path w="2369" h="928">
                      <a:moveTo>
                        <a:pt x="2369" y="363"/>
                      </a:moveTo>
                      <a:lnTo>
                        <a:pt x="2369" y="716"/>
                      </a:lnTo>
                      <a:lnTo>
                        <a:pt x="1305" y="928"/>
                      </a:lnTo>
                      <a:lnTo>
                        <a:pt x="209" y="619"/>
                      </a:lnTo>
                      <a:lnTo>
                        <a:pt x="209" y="355"/>
                      </a:lnTo>
                      <a:lnTo>
                        <a:pt x="0" y="282"/>
                      </a:lnTo>
                      <a:lnTo>
                        <a:pt x="0" y="0"/>
                      </a:lnTo>
                      <a:lnTo>
                        <a:pt x="365" y="50"/>
                      </a:lnTo>
                      <a:lnTo>
                        <a:pt x="365" y="395"/>
                      </a:lnTo>
                      <a:lnTo>
                        <a:pt x="712" y="487"/>
                      </a:lnTo>
                      <a:lnTo>
                        <a:pt x="712" y="421"/>
                      </a:lnTo>
                      <a:lnTo>
                        <a:pt x="1305" y="579"/>
                      </a:lnTo>
                      <a:lnTo>
                        <a:pt x="2369" y="363"/>
                      </a:lnTo>
                      <a:close/>
                    </a:path>
                  </a:pathLst>
                </a:custGeom>
                <a:solidFill>
                  <a:srgbClr val="FFFF66"/>
                </a:solidFill>
                <a:ln w="9525">
                  <a:noFill/>
                  <a:round/>
                  <a:headEnd/>
                  <a:tailEnd/>
                </a:ln>
              </p:spPr>
              <p:txBody>
                <a:bodyPr/>
                <a:lstStyle/>
                <a:p>
                  <a:endParaRPr lang="zh-CN" altLang="en-US"/>
                </a:p>
              </p:txBody>
            </p:sp>
            <p:sp>
              <p:nvSpPr>
                <p:cNvPr id="724" name="Freeform 260"/>
                <p:cNvSpPr>
                  <a:spLocks/>
                </p:cNvSpPr>
                <p:nvPr/>
              </p:nvSpPr>
              <p:spPr bwMode="auto">
                <a:xfrm>
                  <a:off x="1006" y="3111"/>
                  <a:ext cx="2369" cy="928"/>
                </a:xfrm>
                <a:custGeom>
                  <a:avLst/>
                  <a:gdLst/>
                  <a:ahLst/>
                  <a:cxnLst>
                    <a:cxn ang="0">
                      <a:pos x="2369" y="363"/>
                    </a:cxn>
                    <a:cxn ang="0">
                      <a:pos x="2369" y="716"/>
                    </a:cxn>
                    <a:cxn ang="0">
                      <a:pos x="1305" y="928"/>
                    </a:cxn>
                    <a:cxn ang="0">
                      <a:pos x="209" y="619"/>
                    </a:cxn>
                    <a:cxn ang="0">
                      <a:pos x="209" y="355"/>
                    </a:cxn>
                    <a:cxn ang="0">
                      <a:pos x="0" y="282"/>
                    </a:cxn>
                    <a:cxn ang="0">
                      <a:pos x="0" y="0"/>
                    </a:cxn>
                    <a:cxn ang="0">
                      <a:pos x="365" y="50"/>
                    </a:cxn>
                    <a:cxn ang="0">
                      <a:pos x="365" y="395"/>
                    </a:cxn>
                    <a:cxn ang="0">
                      <a:pos x="712" y="487"/>
                    </a:cxn>
                    <a:cxn ang="0">
                      <a:pos x="712" y="421"/>
                    </a:cxn>
                    <a:cxn ang="0">
                      <a:pos x="1305" y="579"/>
                    </a:cxn>
                    <a:cxn ang="0">
                      <a:pos x="2369" y="363"/>
                    </a:cxn>
                  </a:cxnLst>
                  <a:rect l="0" t="0" r="r" b="b"/>
                  <a:pathLst>
                    <a:path w="2369" h="928">
                      <a:moveTo>
                        <a:pt x="2369" y="363"/>
                      </a:moveTo>
                      <a:lnTo>
                        <a:pt x="2369" y="716"/>
                      </a:lnTo>
                      <a:lnTo>
                        <a:pt x="1305" y="928"/>
                      </a:lnTo>
                      <a:lnTo>
                        <a:pt x="209" y="619"/>
                      </a:lnTo>
                      <a:lnTo>
                        <a:pt x="209" y="355"/>
                      </a:lnTo>
                      <a:lnTo>
                        <a:pt x="0" y="282"/>
                      </a:lnTo>
                      <a:lnTo>
                        <a:pt x="0" y="0"/>
                      </a:lnTo>
                      <a:lnTo>
                        <a:pt x="365" y="50"/>
                      </a:lnTo>
                      <a:lnTo>
                        <a:pt x="365" y="395"/>
                      </a:lnTo>
                      <a:lnTo>
                        <a:pt x="712" y="487"/>
                      </a:lnTo>
                      <a:lnTo>
                        <a:pt x="712" y="421"/>
                      </a:lnTo>
                      <a:lnTo>
                        <a:pt x="1305" y="579"/>
                      </a:lnTo>
                      <a:lnTo>
                        <a:pt x="2369" y="363"/>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41" name="Group 261"/>
              <p:cNvGrpSpPr>
                <a:grpSpLocks/>
              </p:cNvGrpSpPr>
              <p:nvPr/>
            </p:nvGrpSpPr>
            <p:grpSpPr bwMode="auto">
              <a:xfrm>
                <a:off x="2142633" y="4502059"/>
                <a:ext cx="176841" cy="137344"/>
                <a:chOff x="1850" y="3004"/>
                <a:chExt cx="892" cy="690"/>
              </a:xfrm>
            </p:grpSpPr>
            <p:sp>
              <p:nvSpPr>
                <p:cNvPr id="721" name="Freeform 262"/>
                <p:cNvSpPr>
                  <a:spLocks/>
                </p:cNvSpPr>
                <p:nvPr/>
              </p:nvSpPr>
              <p:spPr bwMode="auto">
                <a:xfrm>
                  <a:off x="1850" y="3004"/>
                  <a:ext cx="892" cy="690"/>
                </a:xfrm>
                <a:custGeom>
                  <a:avLst/>
                  <a:gdLst/>
                  <a:ahLst/>
                  <a:cxnLst>
                    <a:cxn ang="0">
                      <a:pos x="0" y="0"/>
                    </a:cxn>
                    <a:cxn ang="0">
                      <a:pos x="0" y="562"/>
                    </a:cxn>
                    <a:cxn ang="0">
                      <a:pos x="467" y="690"/>
                    </a:cxn>
                    <a:cxn ang="0">
                      <a:pos x="892" y="606"/>
                    </a:cxn>
                    <a:cxn ang="0">
                      <a:pos x="892" y="24"/>
                    </a:cxn>
                    <a:cxn ang="0">
                      <a:pos x="0" y="0"/>
                    </a:cxn>
                  </a:cxnLst>
                  <a:rect l="0" t="0" r="r" b="b"/>
                  <a:pathLst>
                    <a:path w="892" h="690">
                      <a:moveTo>
                        <a:pt x="0" y="0"/>
                      </a:moveTo>
                      <a:lnTo>
                        <a:pt x="0" y="562"/>
                      </a:lnTo>
                      <a:lnTo>
                        <a:pt x="467" y="690"/>
                      </a:lnTo>
                      <a:lnTo>
                        <a:pt x="892" y="606"/>
                      </a:lnTo>
                      <a:lnTo>
                        <a:pt x="892" y="24"/>
                      </a:lnTo>
                      <a:lnTo>
                        <a:pt x="0" y="0"/>
                      </a:lnTo>
                      <a:close/>
                    </a:path>
                  </a:pathLst>
                </a:custGeom>
                <a:solidFill>
                  <a:srgbClr val="FFFF66"/>
                </a:solidFill>
                <a:ln w="9525">
                  <a:noFill/>
                  <a:round/>
                  <a:headEnd/>
                  <a:tailEnd/>
                </a:ln>
              </p:spPr>
              <p:txBody>
                <a:bodyPr/>
                <a:lstStyle/>
                <a:p>
                  <a:endParaRPr lang="zh-CN" altLang="en-US"/>
                </a:p>
              </p:txBody>
            </p:sp>
            <p:sp>
              <p:nvSpPr>
                <p:cNvPr id="722" name="Freeform 263"/>
                <p:cNvSpPr>
                  <a:spLocks/>
                </p:cNvSpPr>
                <p:nvPr/>
              </p:nvSpPr>
              <p:spPr bwMode="auto">
                <a:xfrm>
                  <a:off x="1850" y="3004"/>
                  <a:ext cx="892" cy="690"/>
                </a:xfrm>
                <a:custGeom>
                  <a:avLst/>
                  <a:gdLst/>
                  <a:ahLst/>
                  <a:cxnLst>
                    <a:cxn ang="0">
                      <a:pos x="0" y="0"/>
                    </a:cxn>
                    <a:cxn ang="0">
                      <a:pos x="0" y="562"/>
                    </a:cxn>
                    <a:cxn ang="0">
                      <a:pos x="467" y="690"/>
                    </a:cxn>
                    <a:cxn ang="0">
                      <a:pos x="892" y="606"/>
                    </a:cxn>
                    <a:cxn ang="0">
                      <a:pos x="892" y="24"/>
                    </a:cxn>
                    <a:cxn ang="0">
                      <a:pos x="0" y="0"/>
                    </a:cxn>
                  </a:cxnLst>
                  <a:rect l="0" t="0" r="r" b="b"/>
                  <a:pathLst>
                    <a:path w="892" h="690">
                      <a:moveTo>
                        <a:pt x="0" y="0"/>
                      </a:moveTo>
                      <a:lnTo>
                        <a:pt x="0" y="562"/>
                      </a:lnTo>
                      <a:lnTo>
                        <a:pt x="467" y="690"/>
                      </a:lnTo>
                      <a:lnTo>
                        <a:pt x="892" y="606"/>
                      </a:lnTo>
                      <a:lnTo>
                        <a:pt x="892" y="24"/>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42" name="Group 264"/>
              <p:cNvGrpSpPr>
                <a:grpSpLocks/>
              </p:cNvGrpSpPr>
              <p:nvPr/>
            </p:nvGrpSpPr>
            <p:grpSpPr bwMode="auto">
              <a:xfrm>
                <a:off x="2191808" y="4521003"/>
                <a:ext cx="124829" cy="75776"/>
                <a:chOff x="2098" y="3099"/>
                <a:chExt cx="628" cy="379"/>
              </a:xfrm>
            </p:grpSpPr>
            <p:sp>
              <p:nvSpPr>
                <p:cNvPr id="719" name="Freeform 265"/>
                <p:cNvSpPr>
                  <a:spLocks/>
                </p:cNvSpPr>
                <p:nvPr/>
              </p:nvSpPr>
              <p:spPr bwMode="auto">
                <a:xfrm>
                  <a:off x="2098" y="3099"/>
                  <a:ext cx="628" cy="379"/>
                </a:xfrm>
                <a:custGeom>
                  <a:avLst/>
                  <a:gdLst/>
                  <a:ahLst/>
                  <a:cxnLst>
                    <a:cxn ang="0">
                      <a:pos x="0" y="30"/>
                    </a:cxn>
                    <a:cxn ang="0">
                      <a:pos x="0" y="349"/>
                    </a:cxn>
                    <a:cxn ang="0">
                      <a:pos x="52" y="359"/>
                    </a:cxn>
                    <a:cxn ang="0">
                      <a:pos x="137" y="371"/>
                    </a:cxn>
                    <a:cxn ang="0">
                      <a:pos x="213" y="379"/>
                    </a:cxn>
                    <a:cxn ang="0">
                      <a:pos x="297" y="379"/>
                    </a:cxn>
                    <a:cxn ang="0">
                      <a:pos x="365" y="371"/>
                    </a:cxn>
                    <a:cxn ang="0">
                      <a:pos x="453" y="359"/>
                    </a:cxn>
                    <a:cxn ang="0">
                      <a:pos x="521" y="337"/>
                    </a:cxn>
                    <a:cxn ang="0">
                      <a:pos x="574" y="308"/>
                    </a:cxn>
                    <a:cxn ang="0">
                      <a:pos x="628" y="278"/>
                    </a:cxn>
                    <a:cxn ang="0">
                      <a:pos x="628" y="0"/>
                    </a:cxn>
                    <a:cxn ang="0">
                      <a:pos x="594" y="30"/>
                    </a:cxn>
                    <a:cxn ang="0">
                      <a:pos x="556" y="54"/>
                    </a:cxn>
                    <a:cxn ang="0">
                      <a:pos x="535" y="64"/>
                    </a:cxn>
                    <a:cxn ang="0">
                      <a:pos x="491" y="84"/>
                    </a:cxn>
                    <a:cxn ang="0">
                      <a:pos x="433" y="100"/>
                    </a:cxn>
                    <a:cxn ang="0">
                      <a:pos x="379" y="108"/>
                    </a:cxn>
                    <a:cxn ang="0">
                      <a:pos x="321" y="112"/>
                    </a:cxn>
                    <a:cxn ang="0">
                      <a:pos x="263" y="112"/>
                    </a:cxn>
                    <a:cxn ang="0">
                      <a:pos x="205" y="104"/>
                    </a:cxn>
                    <a:cxn ang="0">
                      <a:pos x="145" y="92"/>
                    </a:cxn>
                    <a:cxn ang="0">
                      <a:pos x="87" y="76"/>
                    </a:cxn>
                    <a:cxn ang="0">
                      <a:pos x="42" y="58"/>
                    </a:cxn>
                    <a:cxn ang="0">
                      <a:pos x="0" y="30"/>
                    </a:cxn>
                  </a:cxnLst>
                  <a:rect l="0" t="0" r="r" b="b"/>
                  <a:pathLst>
                    <a:path w="628" h="379">
                      <a:moveTo>
                        <a:pt x="0" y="30"/>
                      </a:moveTo>
                      <a:lnTo>
                        <a:pt x="0" y="349"/>
                      </a:lnTo>
                      <a:lnTo>
                        <a:pt x="52" y="359"/>
                      </a:lnTo>
                      <a:lnTo>
                        <a:pt x="137" y="371"/>
                      </a:lnTo>
                      <a:lnTo>
                        <a:pt x="213" y="379"/>
                      </a:lnTo>
                      <a:lnTo>
                        <a:pt x="297" y="379"/>
                      </a:lnTo>
                      <a:lnTo>
                        <a:pt x="365" y="371"/>
                      </a:lnTo>
                      <a:lnTo>
                        <a:pt x="453" y="359"/>
                      </a:lnTo>
                      <a:lnTo>
                        <a:pt x="521" y="337"/>
                      </a:lnTo>
                      <a:lnTo>
                        <a:pt x="574" y="308"/>
                      </a:lnTo>
                      <a:lnTo>
                        <a:pt x="628" y="278"/>
                      </a:lnTo>
                      <a:lnTo>
                        <a:pt x="628" y="0"/>
                      </a:lnTo>
                      <a:lnTo>
                        <a:pt x="594" y="30"/>
                      </a:lnTo>
                      <a:lnTo>
                        <a:pt x="556" y="54"/>
                      </a:lnTo>
                      <a:lnTo>
                        <a:pt x="535" y="64"/>
                      </a:lnTo>
                      <a:lnTo>
                        <a:pt x="491" y="84"/>
                      </a:lnTo>
                      <a:lnTo>
                        <a:pt x="433" y="100"/>
                      </a:lnTo>
                      <a:lnTo>
                        <a:pt x="379" y="108"/>
                      </a:lnTo>
                      <a:lnTo>
                        <a:pt x="321" y="112"/>
                      </a:lnTo>
                      <a:lnTo>
                        <a:pt x="263" y="112"/>
                      </a:lnTo>
                      <a:lnTo>
                        <a:pt x="205" y="104"/>
                      </a:lnTo>
                      <a:lnTo>
                        <a:pt x="145" y="92"/>
                      </a:lnTo>
                      <a:lnTo>
                        <a:pt x="87" y="76"/>
                      </a:lnTo>
                      <a:lnTo>
                        <a:pt x="42" y="58"/>
                      </a:lnTo>
                      <a:lnTo>
                        <a:pt x="0" y="30"/>
                      </a:lnTo>
                      <a:close/>
                    </a:path>
                  </a:pathLst>
                </a:custGeom>
                <a:solidFill>
                  <a:srgbClr val="FFFF66"/>
                </a:solidFill>
                <a:ln w="9525">
                  <a:noFill/>
                  <a:round/>
                  <a:headEnd/>
                  <a:tailEnd/>
                </a:ln>
              </p:spPr>
              <p:txBody>
                <a:bodyPr/>
                <a:lstStyle/>
                <a:p>
                  <a:endParaRPr lang="zh-CN" altLang="en-US"/>
                </a:p>
              </p:txBody>
            </p:sp>
            <p:sp>
              <p:nvSpPr>
                <p:cNvPr id="720" name="Freeform 266"/>
                <p:cNvSpPr>
                  <a:spLocks/>
                </p:cNvSpPr>
                <p:nvPr/>
              </p:nvSpPr>
              <p:spPr bwMode="auto">
                <a:xfrm>
                  <a:off x="2098" y="3099"/>
                  <a:ext cx="628" cy="379"/>
                </a:xfrm>
                <a:custGeom>
                  <a:avLst/>
                  <a:gdLst/>
                  <a:ahLst/>
                  <a:cxnLst>
                    <a:cxn ang="0">
                      <a:pos x="0" y="30"/>
                    </a:cxn>
                    <a:cxn ang="0">
                      <a:pos x="0" y="349"/>
                    </a:cxn>
                    <a:cxn ang="0">
                      <a:pos x="52" y="359"/>
                    </a:cxn>
                    <a:cxn ang="0">
                      <a:pos x="137" y="371"/>
                    </a:cxn>
                    <a:cxn ang="0">
                      <a:pos x="213" y="379"/>
                    </a:cxn>
                    <a:cxn ang="0">
                      <a:pos x="297" y="379"/>
                    </a:cxn>
                    <a:cxn ang="0">
                      <a:pos x="365" y="371"/>
                    </a:cxn>
                    <a:cxn ang="0">
                      <a:pos x="453" y="359"/>
                    </a:cxn>
                    <a:cxn ang="0">
                      <a:pos x="521" y="337"/>
                    </a:cxn>
                    <a:cxn ang="0">
                      <a:pos x="574" y="308"/>
                    </a:cxn>
                    <a:cxn ang="0">
                      <a:pos x="628" y="278"/>
                    </a:cxn>
                    <a:cxn ang="0">
                      <a:pos x="628" y="0"/>
                    </a:cxn>
                    <a:cxn ang="0">
                      <a:pos x="594" y="30"/>
                    </a:cxn>
                    <a:cxn ang="0">
                      <a:pos x="556" y="54"/>
                    </a:cxn>
                    <a:cxn ang="0">
                      <a:pos x="535" y="64"/>
                    </a:cxn>
                    <a:cxn ang="0">
                      <a:pos x="491" y="84"/>
                    </a:cxn>
                    <a:cxn ang="0">
                      <a:pos x="433" y="100"/>
                    </a:cxn>
                    <a:cxn ang="0">
                      <a:pos x="379" y="108"/>
                    </a:cxn>
                    <a:cxn ang="0">
                      <a:pos x="321" y="112"/>
                    </a:cxn>
                    <a:cxn ang="0">
                      <a:pos x="263" y="112"/>
                    </a:cxn>
                    <a:cxn ang="0">
                      <a:pos x="205" y="104"/>
                    </a:cxn>
                    <a:cxn ang="0">
                      <a:pos x="145" y="92"/>
                    </a:cxn>
                    <a:cxn ang="0">
                      <a:pos x="87" y="76"/>
                    </a:cxn>
                    <a:cxn ang="0">
                      <a:pos x="42" y="58"/>
                    </a:cxn>
                    <a:cxn ang="0">
                      <a:pos x="0" y="30"/>
                    </a:cxn>
                  </a:cxnLst>
                  <a:rect l="0" t="0" r="r" b="b"/>
                  <a:pathLst>
                    <a:path w="628" h="379">
                      <a:moveTo>
                        <a:pt x="0" y="30"/>
                      </a:moveTo>
                      <a:lnTo>
                        <a:pt x="0" y="349"/>
                      </a:lnTo>
                      <a:lnTo>
                        <a:pt x="52" y="359"/>
                      </a:lnTo>
                      <a:lnTo>
                        <a:pt x="137" y="371"/>
                      </a:lnTo>
                      <a:lnTo>
                        <a:pt x="213" y="379"/>
                      </a:lnTo>
                      <a:lnTo>
                        <a:pt x="297" y="379"/>
                      </a:lnTo>
                      <a:lnTo>
                        <a:pt x="365" y="371"/>
                      </a:lnTo>
                      <a:lnTo>
                        <a:pt x="453" y="359"/>
                      </a:lnTo>
                      <a:lnTo>
                        <a:pt x="521" y="337"/>
                      </a:lnTo>
                      <a:lnTo>
                        <a:pt x="574" y="308"/>
                      </a:lnTo>
                      <a:lnTo>
                        <a:pt x="628" y="278"/>
                      </a:lnTo>
                      <a:lnTo>
                        <a:pt x="628" y="0"/>
                      </a:lnTo>
                      <a:lnTo>
                        <a:pt x="594" y="30"/>
                      </a:lnTo>
                      <a:lnTo>
                        <a:pt x="556" y="54"/>
                      </a:lnTo>
                      <a:lnTo>
                        <a:pt x="535" y="64"/>
                      </a:lnTo>
                      <a:lnTo>
                        <a:pt x="491" y="84"/>
                      </a:lnTo>
                      <a:lnTo>
                        <a:pt x="433" y="100"/>
                      </a:lnTo>
                      <a:lnTo>
                        <a:pt x="379" y="108"/>
                      </a:lnTo>
                      <a:lnTo>
                        <a:pt x="321" y="112"/>
                      </a:lnTo>
                      <a:lnTo>
                        <a:pt x="263" y="112"/>
                      </a:lnTo>
                      <a:lnTo>
                        <a:pt x="205" y="104"/>
                      </a:lnTo>
                      <a:lnTo>
                        <a:pt x="145" y="92"/>
                      </a:lnTo>
                      <a:lnTo>
                        <a:pt x="87" y="76"/>
                      </a:lnTo>
                      <a:lnTo>
                        <a:pt x="42" y="58"/>
                      </a:lnTo>
                      <a:lnTo>
                        <a:pt x="0" y="3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46" name="Group 267"/>
              <p:cNvGrpSpPr>
                <a:grpSpLocks/>
              </p:cNvGrpSpPr>
              <p:nvPr/>
            </p:nvGrpSpPr>
            <p:grpSpPr bwMode="auto">
              <a:xfrm>
                <a:off x="2113318" y="4413970"/>
                <a:ext cx="365975" cy="66304"/>
                <a:chOff x="1704" y="2563"/>
                <a:chExt cx="1841" cy="329"/>
              </a:xfrm>
            </p:grpSpPr>
            <p:sp>
              <p:nvSpPr>
                <p:cNvPr id="717" name="Freeform 268"/>
                <p:cNvSpPr>
                  <a:spLocks/>
                </p:cNvSpPr>
                <p:nvPr/>
              </p:nvSpPr>
              <p:spPr bwMode="auto">
                <a:xfrm>
                  <a:off x="1704" y="2563"/>
                  <a:ext cx="1841" cy="329"/>
                </a:xfrm>
                <a:custGeom>
                  <a:avLst/>
                  <a:gdLst/>
                  <a:ahLst/>
                  <a:cxnLst>
                    <a:cxn ang="0">
                      <a:pos x="1835" y="0"/>
                    </a:cxn>
                    <a:cxn ang="0">
                      <a:pos x="0" y="241"/>
                    </a:cxn>
                    <a:cxn ang="0">
                      <a:pos x="769" y="329"/>
                    </a:cxn>
                    <a:cxn ang="0">
                      <a:pos x="1841" y="183"/>
                    </a:cxn>
                    <a:cxn ang="0">
                      <a:pos x="1835" y="0"/>
                    </a:cxn>
                  </a:cxnLst>
                  <a:rect l="0" t="0" r="r" b="b"/>
                  <a:pathLst>
                    <a:path w="1841" h="329">
                      <a:moveTo>
                        <a:pt x="1835" y="0"/>
                      </a:moveTo>
                      <a:lnTo>
                        <a:pt x="0" y="241"/>
                      </a:lnTo>
                      <a:lnTo>
                        <a:pt x="769" y="329"/>
                      </a:lnTo>
                      <a:lnTo>
                        <a:pt x="1841" y="183"/>
                      </a:lnTo>
                      <a:lnTo>
                        <a:pt x="1835" y="0"/>
                      </a:lnTo>
                      <a:close/>
                    </a:path>
                  </a:pathLst>
                </a:custGeom>
                <a:solidFill>
                  <a:srgbClr val="FFFF66"/>
                </a:solidFill>
                <a:ln w="9525">
                  <a:noFill/>
                  <a:round/>
                  <a:headEnd/>
                  <a:tailEnd/>
                </a:ln>
              </p:spPr>
              <p:txBody>
                <a:bodyPr/>
                <a:lstStyle/>
                <a:p>
                  <a:endParaRPr lang="zh-CN" altLang="en-US"/>
                </a:p>
              </p:txBody>
            </p:sp>
            <p:sp>
              <p:nvSpPr>
                <p:cNvPr id="718" name="Freeform 269"/>
                <p:cNvSpPr>
                  <a:spLocks/>
                </p:cNvSpPr>
                <p:nvPr/>
              </p:nvSpPr>
              <p:spPr bwMode="auto">
                <a:xfrm>
                  <a:off x="1704" y="2563"/>
                  <a:ext cx="1841" cy="329"/>
                </a:xfrm>
                <a:custGeom>
                  <a:avLst/>
                  <a:gdLst/>
                  <a:ahLst/>
                  <a:cxnLst>
                    <a:cxn ang="0">
                      <a:pos x="1835" y="0"/>
                    </a:cxn>
                    <a:cxn ang="0">
                      <a:pos x="0" y="241"/>
                    </a:cxn>
                    <a:cxn ang="0">
                      <a:pos x="769" y="329"/>
                    </a:cxn>
                    <a:cxn ang="0">
                      <a:pos x="1841" y="183"/>
                    </a:cxn>
                    <a:cxn ang="0">
                      <a:pos x="1835" y="0"/>
                    </a:cxn>
                  </a:cxnLst>
                  <a:rect l="0" t="0" r="r" b="b"/>
                  <a:pathLst>
                    <a:path w="1841" h="329">
                      <a:moveTo>
                        <a:pt x="1835" y="0"/>
                      </a:moveTo>
                      <a:lnTo>
                        <a:pt x="0" y="241"/>
                      </a:lnTo>
                      <a:lnTo>
                        <a:pt x="769" y="329"/>
                      </a:lnTo>
                      <a:lnTo>
                        <a:pt x="1841" y="183"/>
                      </a:lnTo>
                      <a:lnTo>
                        <a:pt x="1835"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61" name="Line 270"/>
              <p:cNvSpPr>
                <a:spLocks noChangeShapeType="1"/>
              </p:cNvSpPr>
              <p:nvPr/>
            </p:nvSpPr>
            <p:spPr bwMode="auto">
              <a:xfrm flipV="1">
                <a:off x="2118992" y="4412075"/>
                <a:ext cx="357464" cy="53043"/>
              </a:xfrm>
              <a:prstGeom prst="line">
                <a:avLst/>
              </a:prstGeom>
              <a:noFill/>
              <a:ln w="9525">
                <a:solidFill>
                  <a:srgbClr val="969696"/>
                </a:solidFill>
                <a:round/>
                <a:headEnd/>
                <a:tailEnd/>
              </a:ln>
            </p:spPr>
            <p:txBody>
              <a:bodyPr/>
              <a:lstStyle/>
              <a:p>
                <a:endParaRPr lang="zh-CN" altLang="en-US"/>
              </a:p>
            </p:txBody>
          </p:sp>
          <p:grpSp>
            <p:nvGrpSpPr>
              <p:cNvPr id="147" name="Group 271"/>
              <p:cNvGrpSpPr>
                <a:grpSpLocks/>
              </p:cNvGrpSpPr>
              <p:nvPr/>
            </p:nvGrpSpPr>
            <p:grpSpPr bwMode="auto">
              <a:xfrm>
                <a:off x="2477401" y="4413970"/>
                <a:ext cx="139014" cy="36941"/>
                <a:chOff x="3535" y="2563"/>
                <a:chExt cx="698" cy="183"/>
              </a:xfrm>
            </p:grpSpPr>
            <p:sp>
              <p:nvSpPr>
                <p:cNvPr id="715" name="Freeform 272"/>
                <p:cNvSpPr>
                  <a:spLocks/>
                </p:cNvSpPr>
                <p:nvPr/>
              </p:nvSpPr>
              <p:spPr bwMode="auto">
                <a:xfrm>
                  <a:off x="3535" y="2563"/>
                  <a:ext cx="698" cy="183"/>
                </a:xfrm>
                <a:custGeom>
                  <a:avLst/>
                  <a:gdLst/>
                  <a:ahLst/>
                  <a:cxnLst>
                    <a:cxn ang="0">
                      <a:pos x="0" y="0"/>
                    </a:cxn>
                    <a:cxn ang="0">
                      <a:pos x="8" y="183"/>
                    </a:cxn>
                    <a:cxn ang="0">
                      <a:pos x="698" y="84"/>
                    </a:cxn>
                    <a:cxn ang="0">
                      <a:pos x="0" y="0"/>
                    </a:cxn>
                  </a:cxnLst>
                  <a:rect l="0" t="0" r="r" b="b"/>
                  <a:pathLst>
                    <a:path w="698" h="183">
                      <a:moveTo>
                        <a:pt x="0" y="0"/>
                      </a:moveTo>
                      <a:lnTo>
                        <a:pt x="8" y="183"/>
                      </a:lnTo>
                      <a:lnTo>
                        <a:pt x="698" y="84"/>
                      </a:lnTo>
                      <a:lnTo>
                        <a:pt x="0" y="0"/>
                      </a:lnTo>
                      <a:close/>
                    </a:path>
                  </a:pathLst>
                </a:custGeom>
                <a:solidFill>
                  <a:srgbClr val="FFFF66"/>
                </a:solidFill>
                <a:ln w="9525">
                  <a:noFill/>
                  <a:round/>
                  <a:headEnd/>
                  <a:tailEnd/>
                </a:ln>
              </p:spPr>
              <p:txBody>
                <a:bodyPr/>
                <a:lstStyle/>
                <a:p>
                  <a:endParaRPr lang="zh-CN" altLang="en-US"/>
                </a:p>
              </p:txBody>
            </p:sp>
            <p:sp>
              <p:nvSpPr>
                <p:cNvPr id="716" name="Freeform 273"/>
                <p:cNvSpPr>
                  <a:spLocks/>
                </p:cNvSpPr>
                <p:nvPr/>
              </p:nvSpPr>
              <p:spPr bwMode="auto">
                <a:xfrm>
                  <a:off x="3535" y="2563"/>
                  <a:ext cx="698" cy="183"/>
                </a:xfrm>
                <a:custGeom>
                  <a:avLst/>
                  <a:gdLst/>
                  <a:ahLst/>
                  <a:cxnLst>
                    <a:cxn ang="0">
                      <a:pos x="0" y="0"/>
                    </a:cxn>
                    <a:cxn ang="0">
                      <a:pos x="8" y="183"/>
                    </a:cxn>
                    <a:cxn ang="0">
                      <a:pos x="698" y="84"/>
                    </a:cxn>
                    <a:cxn ang="0">
                      <a:pos x="0" y="0"/>
                    </a:cxn>
                  </a:cxnLst>
                  <a:rect l="0" t="0" r="r" b="b"/>
                  <a:pathLst>
                    <a:path w="698" h="183">
                      <a:moveTo>
                        <a:pt x="0" y="0"/>
                      </a:moveTo>
                      <a:lnTo>
                        <a:pt x="8" y="183"/>
                      </a:lnTo>
                      <a:lnTo>
                        <a:pt x="698" y="84"/>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63" name="Line 274"/>
              <p:cNvSpPr>
                <a:spLocks noChangeShapeType="1"/>
              </p:cNvSpPr>
              <p:nvPr/>
            </p:nvSpPr>
            <p:spPr bwMode="auto">
              <a:xfrm>
                <a:off x="2483075" y="4417759"/>
                <a:ext cx="140905" cy="10419"/>
              </a:xfrm>
              <a:prstGeom prst="line">
                <a:avLst/>
              </a:prstGeom>
              <a:noFill/>
              <a:ln w="9525">
                <a:solidFill>
                  <a:srgbClr val="969696"/>
                </a:solidFill>
                <a:round/>
                <a:headEnd/>
                <a:tailEnd/>
              </a:ln>
            </p:spPr>
            <p:txBody>
              <a:bodyPr/>
              <a:lstStyle/>
              <a:p>
                <a:endParaRPr lang="zh-CN" altLang="en-US"/>
              </a:p>
            </p:txBody>
          </p:sp>
          <p:sp>
            <p:nvSpPr>
              <p:cNvPr id="664" name="Oval 275"/>
              <p:cNvSpPr>
                <a:spLocks noChangeArrowheads="1"/>
              </p:cNvSpPr>
              <p:nvPr/>
            </p:nvSpPr>
            <p:spPr bwMode="auto">
              <a:xfrm>
                <a:off x="2191808" y="4512479"/>
                <a:ext cx="117263" cy="32205"/>
              </a:xfrm>
              <a:prstGeom prst="ellipse">
                <a:avLst/>
              </a:prstGeom>
              <a:solidFill>
                <a:srgbClr val="FFFF66"/>
              </a:solidFill>
              <a:ln w="9525">
                <a:solidFill>
                  <a:srgbClr val="969696"/>
                </a:solidFill>
                <a:round/>
                <a:headEnd/>
                <a:tailEnd/>
              </a:ln>
            </p:spPr>
            <p:txBody>
              <a:bodyPr/>
              <a:lstStyle/>
              <a:p>
                <a:endParaRPr lang="zh-CN" altLang="en-US"/>
              </a:p>
            </p:txBody>
          </p:sp>
          <p:grpSp>
            <p:nvGrpSpPr>
              <p:cNvPr id="148" name="Group 276"/>
              <p:cNvGrpSpPr>
                <a:grpSpLocks/>
              </p:cNvGrpSpPr>
              <p:nvPr/>
            </p:nvGrpSpPr>
            <p:grpSpPr bwMode="auto">
              <a:xfrm>
                <a:off x="2115209" y="4462277"/>
                <a:ext cx="151308" cy="61568"/>
                <a:chOff x="1714" y="2804"/>
                <a:chExt cx="763" cy="307"/>
              </a:xfrm>
            </p:grpSpPr>
            <p:sp>
              <p:nvSpPr>
                <p:cNvPr id="713" name="Freeform 277"/>
                <p:cNvSpPr>
                  <a:spLocks/>
                </p:cNvSpPr>
                <p:nvPr/>
              </p:nvSpPr>
              <p:spPr bwMode="auto">
                <a:xfrm>
                  <a:off x="1714" y="2804"/>
                  <a:ext cx="763" cy="307"/>
                </a:xfrm>
                <a:custGeom>
                  <a:avLst/>
                  <a:gdLst/>
                  <a:ahLst/>
                  <a:cxnLst>
                    <a:cxn ang="0">
                      <a:pos x="0" y="0"/>
                    </a:cxn>
                    <a:cxn ang="0">
                      <a:pos x="0" y="200"/>
                    </a:cxn>
                    <a:cxn ang="0">
                      <a:pos x="759" y="307"/>
                    </a:cxn>
                    <a:cxn ang="0">
                      <a:pos x="763" y="84"/>
                    </a:cxn>
                    <a:cxn ang="0">
                      <a:pos x="0" y="0"/>
                    </a:cxn>
                  </a:cxnLst>
                  <a:rect l="0" t="0" r="r" b="b"/>
                  <a:pathLst>
                    <a:path w="763" h="307">
                      <a:moveTo>
                        <a:pt x="0" y="0"/>
                      </a:moveTo>
                      <a:lnTo>
                        <a:pt x="0" y="200"/>
                      </a:lnTo>
                      <a:lnTo>
                        <a:pt x="759" y="307"/>
                      </a:lnTo>
                      <a:lnTo>
                        <a:pt x="763" y="84"/>
                      </a:lnTo>
                      <a:lnTo>
                        <a:pt x="0" y="0"/>
                      </a:lnTo>
                      <a:close/>
                    </a:path>
                  </a:pathLst>
                </a:custGeom>
                <a:solidFill>
                  <a:srgbClr val="FFFF66"/>
                </a:solidFill>
                <a:ln w="9525">
                  <a:noFill/>
                  <a:round/>
                  <a:headEnd/>
                  <a:tailEnd/>
                </a:ln>
              </p:spPr>
              <p:txBody>
                <a:bodyPr/>
                <a:lstStyle/>
                <a:p>
                  <a:endParaRPr lang="zh-CN" altLang="en-US"/>
                </a:p>
              </p:txBody>
            </p:sp>
            <p:sp>
              <p:nvSpPr>
                <p:cNvPr id="714" name="Freeform 278"/>
                <p:cNvSpPr>
                  <a:spLocks/>
                </p:cNvSpPr>
                <p:nvPr/>
              </p:nvSpPr>
              <p:spPr bwMode="auto">
                <a:xfrm>
                  <a:off x="1714" y="2804"/>
                  <a:ext cx="763" cy="307"/>
                </a:xfrm>
                <a:custGeom>
                  <a:avLst/>
                  <a:gdLst/>
                  <a:ahLst/>
                  <a:cxnLst>
                    <a:cxn ang="0">
                      <a:pos x="0" y="0"/>
                    </a:cxn>
                    <a:cxn ang="0">
                      <a:pos x="0" y="200"/>
                    </a:cxn>
                    <a:cxn ang="0">
                      <a:pos x="759" y="307"/>
                    </a:cxn>
                    <a:cxn ang="0">
                      <a:pos x="763" y="84"/>
                    </a:cxn>
                    <a:cxn ang="0">
                      <a:pos x="0" y="0"/>
                    </a:cxn>
                  </a:cxnLst>
                  <a:rect l="0" t="0" r="r" b="b"/>
                  <a:pathLst>
                    <a:path w="763" h="307">
                      <a:moveTo>
                        <a:pt x="0" y="0"/>
                      </a:moveTo>
                      <a:lnTo>
                        <a:pt x="0" y="200"/>
                      </a:lnTo>
                      <a:lnTo>
                        <a:pt x="759" y="307"/>
                      </a:lnTo>
                      <a:lnTo>
                        <a:pt x="763" y="84"/>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49" name="Group 279"/>
              <p:cNvGrpSpPr>
                <a:grpSpLocks/>
              </p:cNvGrpSpPr>
              <p:nvPr/>
            </p:nvGrpSpPr>
            <p:grpSpPr bwMode="auto">
              <a:xfrm>
                <a:off x="2266516" y="4430072"/>
                <a:ext cx="365029" cy="125030"/>
                <a:chOff x="2473" y="2641"/>
                <a:chExt cx="1838" cy="628"/>
              </a:xfrm>
            </p:grpSpPr>
            <p:sp>
              <p:nvSpPr>
                <p:cNvPr id="711" name="Freeform 280"/>
                <p:cNvSpPr>
                  <a:spLocks/>
                </p:cNvSpPr>
                <p:nvPr/>
              </p:nvSpPr>
              <p:spPr bwMode="auto">
                <a:xfrm>
                  <a:off x="2473" y="2641"/>
                  <a:ext cx="1838" cy="628"/>
                </a:xfrm>
                <a:custGeom>
                  <a:avLst/>
                  <a:gdLst/>
                  <a:ahLst/>
                  <a:cxnLst>
                    <a:cxn ang="0">
                      <a:pos x="0" y="243"/>
                    </a:cxn>
                    <a:cxn ang="0">
                      <a:pos x="1818" y="0"/>
                    </a:cxn>
                    <a:cxn ang="0">
                      <a:pos x="1838" y="2"/>
                    </a:cxn>
                    <a:cxn ang="0">
                      <a:pos x="1838" y="189"/>
                    </a:cxn>
                    <a:cxn ang="0">
                      <a:pos x="1131" y="616"/>
                    </a:cxn>
                    <a:cxn ang="0">
                      <a:pos x="852" y="628"/>
                    </a:cxn>
                    <a:cxn ang="0">
                      <a:pos x="0" y="468"/>
                    </a:cxn>
                    <a:cxn ang="0">
                      <a:pos x="0" y="243"/>
                    </a:cxn>
                  </a:cxnLst>
                  <a:rect l="0" t="0" r="r" b="b"/>
                  <a:pathLst>
                    <a:path w="1838" h="628">
                      <a:moveTo>
                        <a:pt x="0" y="243"/>
                      </a:moveTo>
                      <a:lnTo>
                        <a:pt x="1818" y="0"/>
                      </a:lnTo>
                      <a:lnTo>
                        <a:pt x="1838" y="2"/>
                      </a:lnTo>
                      <a:lnTo>
                        <a:pt x="1838" y="189"/>
                      </a:lnTo>
                      <a:lnTo>
                        <a:pt x="1131" y="616"/>
                      </a:lnTo>
                      <a:lnTo>
                        <a:pt x="852" y="628"/>
                      </a:lnTo>
                      <a:lnTo>
                        <a:pt x="0" y="468"/>
                      </a:lnTo>
                      <a:lnTo>
                        <a:pt x="0" y="243"/>
                      </a:lnTo>
                      <a:close/>
                    </a:path>
                  </a:pathLst>
                </a:custGeom>
                <a:solidFill>
                  <a:srgbClr val="FFFF66"/>
                </a:solidFill>
                <a:ln w="9525">
                  <a:noFill/>
                  <a:round/>
                  <a:headEnd/>
                  <a:tailEnd/>
                </a:ln>
              </p:spPr>
              <p:txBody>
                <a:bodyPr/>
                <a:lstStyle/>
                <a:p>
                  <a:endParaRPr lang="zh-CN" altLang="en-US"/>
                </a:p>
              </p:txBody>
            </p:sp>
            <p:sp>
              <p:nvSpPr>
                <p:cNvPr id="712" name="Freeform 281"/>
                <p:cNvSpPr>
                  <a:spLocks/>
                </p:cNvSpPr>
                <p:nvPr/>
              </p:nvSpPr>
              <p:spPr bwMode="auto">
                <a:xfrm>
                  <a:off x="2473" y="2641"/>
                  <a:ext cx="1838" cy="628"/>
                </a:xfrm>
                <a:custGeom>
                  <a:avLst/>
                  <a:gdLst/>
                  <a:ahLst/>
                  <a:cxnLst>
                    <a:cxn ang="0">
                      <a:pos x="0" y="243"/>
                    </a:cxn>
                    <a:cxn ang="0">
                      <a:pos x="1818" y="0"/>
                    </a:cxn>
                    <a:cxn ang="0">
                      <a:pos x="1838" y="2"/>
                    </a:cxn>
                    <a:cxn ang="0">
                      <a:pos x="1838" y="189"/>
                    </a:cxn>
                    <a:cxn ang="0">
                      <a:pos x="1131" y="616"/>
                    </a:cxn>
                    <a:cxn ang="0">
                      <a:pos x="852" y="628"/>
                    </a:cxn>
                    <a:cxn ang="0">
                      <a:pos x="0" y="468"/>
                    </a:cxn>
                    <a:cxn ang="0">
                      <a:pos x="0" y="243"/>
                    </a:cxn>
                  </a:cxnLst>
                  <a:rect l="0" t="0" r="r" b="b"/>
                  <a:pathLst>
                    <a:path w="1838" h="628">
                      <a:moveTo>
                        <a:pt x="0" y="243"/>
                      </a:moveTo>
                      <a:lnTo>
                        <a:pt x="1818" y="0"/>
                      </a:lnTo>
                      <a:lnTo>
                        <a:pt x="1838" y="2"/>
                      </a:lnTo>
                      <a:lnTo>
                        <a:pt x="1838" y="189"/>
                      </a:lnTo>
                      <a:lnTo>
                        <a:pt x="1131" y="616"/>
                      </a:lnTo>
                      <a:lnTo>
                        <a:pt x="852" y="628"/>
                      </a:lnTo>
                      <a:lnTo>
                        <a:pt x="0" y="468"/>
                      </a:lnTo>
                      <a:lnTo>
                        <a:pt x="0" y="243"/>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50" name="Group 282"/>
              <p:cNvGrpSpPr>
                <a:grpSpLocks/>
              </p:cNvGrpSpPr>
              <p:nvPr/>
            </p:nvGrpSpPr>
            <p:grpSpPr bwMode="auto">
              <a:xfrm>
                <a:off x="2428226" y="4556997"/>
                <a:ext cx="15131" cy="31258"/>
                <a:chOff x="3287" y="3281"/>
                <a:chExt cx="78" cy="155"/>
              </a:xfrm>
            </p:grpSpPr>
            <p:sp>
              <p:nvSpPr>
                <p:cNvPr id="709" name="Freeform 283"/>
                <p:cNvSpPr>
                  <a:spLocks/>
                </p:cNvSpPr>
                <p:nvPr/>
              </p:nvSpPr>
              <p:spPr bwMode="auto">
                <a:xfrm>
                  <a:off x="3287" y="3281"/>
                  <a:ext cx="78" cy="155"/>
                </a:xfrm>
                <a:custGeom>
                  <a:avLst/>
                  <a:gdLst/>
                  <a:ahLst/>
                  <a:cxnLst>
                    <a:cxn ang="0">
                      <a:pos x="78" y="155"/>
                    </a:cxn>
                    <a:cxn ang="0">
                      <a:pos x="0" y="130"/>
                    </a:cxn>
                    <a:cxn ang="0">
                      <a:pos x="0" y="0"/>
                    </a:cxn>
                    <a:cxn ang="0">
                      <a:pos x="78" y="34"/>
                    </a:cxn>
                    <a:cxn ang="0">
                      <a:pos x="78" y="155"/>
                    </a:cxn>
                  </a:cxnLst>
                  <a:rect l="0" t="0" r="r" b="b"/>
                  <a:pathLst>
                    <a:path w="78" h="155">
                      <a:moveTo>
                        <a:pt x="78" y="155"/>
                      </a:moveTo>
                      <a:lnTo>
                        <a:pt x="0" y="130"/>
                      </a:lnTo>
                      <a:lnTo>
                        <a:pt x="0" y="0"/>
                      </a:lnTo>
                      <a:lnTo>
                        <a:pt x="78" y="34"/>
                      </a:lnTo>
                      <a:lnTo>
                        <a:pt x="78" y="155"/>
                      </a:lnTo>
                      <a:close/>
                    </a:path>
                  </a:pathLst>
                </a:custGeom>
                <a:solidFill>
                  <a:srgbClr val="FFFF66"/>
                </a:solidFill>
                <a:ln w="9525">
                  <a:noFill/>
                  <a:round/>
                  <a:headEnd/>
                  <a:tailEnd/>
                </a:ln>
              </p:spPr>
              <p:txBody>
                <a:bodyPr/>
                <a:lstStyle/>
                <a:p>
                  <a:endParaRPr lang="zh-CN" altLang="en-US"/>
                </a:p>
              </p:txBody>
            </p:sp>
            <p:sp>
              <p:nvSpPr>
                <p:cNvPr id="710" name="Freeform 284"/>
                <p:cNvSpPr>
                  <a:spLocks/>
                </p:cNvSpPr>
                <p:nvPr/>
              </p:nvSpPr>
              <p:spPr bwMode="auto">
                <a:xfrm>
                  <a:off x="3287" y="3281"/>
                  <a:ext cx="78" cy="155"/>
                </a:xfrm>
                <a:custGeom>
                  <a:avLst/>
                  <a:gdLst/>
                  <a:ahLst/>
                  <a:cxnLst>
                    <a:cxn ang="0">
                      <a:pos x="78" y="155"/>
                    </a:cxn>
                    <a:cxn ang="0">
                      <a:pos x="0" y="130"/>
                    </a:cxn>
                    <a:cxn ang="0">
                      <a:pos x="0" y="0"/>
                    </a:cxn>
                    <a:cxn ang="0">
                      <a:pos x="78" y="34"/>
                    </a:cxn>
                    <a:cxn ang="0">
                      <a:pos x="78" y="155"/>
                    </a:cxn>
                  </a:cxnLst>
                  <a:rect l="0" t="0" r="r" b="b"/>
                  <a:pathLst>
                    <a:path w="78" h="155">
                      <a:moveTo>
                        <a:pt x="78" y="155"/>
                      </a:moveTo>
                      <a:lnTo>
                        <a:pt x="0" y="130"/>
                      </a:lnTo>
                      <a:lnTo>
                        <a:pt x="0" y="0"/>
                      </a:lnTo>
                      <a:lnTo>
                        <a:pt x="78" y="34"/>
                      </a:lnTo>
                      <a:lnTo>
                        <a:pt x="78" y="155"/>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51" name="Group 285"/>
              <p:cNvGrpSpPr>
                <a:grpSpLocks/>
              </p:cNvGrpSpPr>
              <p:nvPr/>
            </p:nvGrpSpPr>
            <p:grpSpPr bwMode="auto">
              <a:xfrm>
                <a:off x="2444303" y="4351454"/>
                <a:ext cx="240201" cy="236800"/>
                <a:chOff x="3369" y="2246"/>
                <a:chExt cx="1205" cy="1190"/>
              </a:xfrm>
            </p:grpSpPr>
            <p:sp>
              <p:nvSpPr>
                <p:cNvPr id="707" name="Freeform 286"/>
                <p:cNvSpPr>
                  <a:spLocks/>
                </p:cNvSpPr>
                <p:nvPr/>
              </p:nvSpPr>
              <p:spPr bwMode="auto">
                <a:xfrm>
                  <a:off x="3369" y="2246"/>
                  <a:ext cx="1205" cy="1190"/>
                </a:xfrm>
                <a:custGeom>
                  <a:avLst/>
                  <a:gdLst/>
                  <a:ahLst/>
                  <a:cxnLst>
                    <a:cxn ang="0">
                      <a:pos x="0" y="1190"/>
                    </a:cxn>
                    <a:cxn ang="0">
                      <a:pos x="784" y="1111"/>
                    </a:cxn>
                    <a:cxn ang="0">
                      <a:pos x="1205" y="624"/>
                    </a:cxn>
                    <a:cxn ang="0">
                      <a:pos x="1205" y="0"/>
                    </a:cxn>
                    <a:cxn ang="0">
                      <a:pos x="1062" y="2"/>
                    </a:cxn>
                    <a:cxn ang="0">
                      <a:pos x="1062" y="596"/>
                    </a:cxn>
                    <a:cxn ang="0">
                      <a:pos x="712" y="999"/>
                    </a:cxn>
                    <a:cxn ang="0">
                      <a:pos x="0" y="1069"/>
                    </a:cxn>
                    <a:cxn ang="0">
                      <a:pos x="0" y="1190"/>
                    </a:cxn>
                  </a:cxnLst>
                  <a:rect l="0" t="0" r="r" b="b"/>
                  <a:pathLst>
                    <a:path w="1205" h="1190">
                      <a:moveTo>
                        <a:pt x="0" y="1190"/>
                      </a:moveTo>
                      <a:lnTo>
                        <a:pt x="784" y="1111"/>
                      </a:lnTo>
                      <a:lnTo>
                        <a:pt x="1205" y="624"/>
                      </a:lnTo>
                      <a:lnTo>
                        <a:pt x="1205" y="0"/>
                      </a:lnTo>
                      <a:lnTo>
                        <a:pt x="1062" y="2"/>
                      </a:lnTo>
                      <a:lnTo>
                        <a:pt x="1062" y="596"/>
                      </a:lnTo>
                      <a:lnTo>
                        <a:pt x="712" y="999"/>
                      </a:lnTo>
                      <a:lnTo>
                        <a:pt x="0" y="1069"/>
                      </a:lnTo>
                      <a:lnTo>
                        <a:pt x="0" y="1190"/>
                      </a:lnTo>
                      <a:close/>
                    </a:path>
                  </a:pathLst>
                </a:custGeom>
                <a:solidFill>
                  <a:srgbClr val="FFFF66"/>
                </a:solidFill>
                <a:ln w="9525">
                  <a:noFill/>
                  <a:round/>
                  <a:headEnd/>
                  <a:tailEnd/>
                </a:ln>
              </p:spPr>
              <p:txBody>
                <a:bodyPr/>
                <a:lstStyle/>
                <a:p>
                  <a:endParaRPr lang="zh-CN" altLang="en-US"/>
                </a:p>
              </p:txBody>
            </p:sp>
            <p:sp>
              <p:nvSpPr>
                <p:cNvPr id="708" name="Freeform 287"/>
                <p:cNvSpPr>
                  <a:spLocks/>
                </p:cNvSpPr>
                <p:nvPr/>
              </p:nvSpPr>
              <p:spPr bwMode="auto">
                <a:xfrm>
                  <a:off x="3369" y="2246"/>
                  <a:ext cx="1205" cy="1190"/>
                </a:xfrm>
                <a:custGeom>
                  <a:avLst/>
                  <a:gdLst/>
                  <a:ahLst/>
                  <a:cxnLst>
                    <a:cxn ang="0">
                      <a:pos x="0" y="1190"/>
                    </a:cxn>
                    <a:cxn ang="0">
                      <a:pos x="784" y="1111"/>
                    </a:cxn>
                    <a:cxn ang="0">
                      <a:pos x="1205" y="624"/>
                    </a:cxn>
                    <a:cxn ang="0">
                      <a:pos x="1205" y="0"/>
                    </a:cxn>
                    <a:cxn ang="0">
                      <a:pos x="1062" y="2"/>
                    </a:cxn>
                    <a:cxn ang="0">
                      <a:pos x="1062" y="596"/>
                    </a:cxn>
                    <a:cxn ang="0">
                      <a:pos x="712" y="999"/>
                    </a:cxn>
                    <a:cxn ang="0">
                      <a:pos x="0" y="1069"/>
                    </a:cxn>
                    <a:cxn ang="0">
                      <a:pos x="0" y="1190"/>
                    </a:cxn>
                  </a:cxnLst>
                  <a:rect l="0" t="0" r="r" b="b"/>
                  <a:pathLst>
                    <a:path w="1205" h="1190">
                      <a:moveTo>
                        <a:pt x="0" y="1190"/>
                      </a:moveTo>
                      <a:lnTo>
                        <a:pt x="784" y="1111"/>
                      </a:lnTo>
                      <a:lnTo>
                        <a:pt x="1205" y="624"/>
                      </a:lnTo>
                      <a:lnTo>
                        <a:pt x="1205" y="0"/>
                      </a:lnTo>
                      <a:lnTo>
                        <a:pt x="1062" y="2"/>
                      </a:lnTo>
                      <a:lnTo>
                        <a:pt x="1062" y="596"/>
                      </a:lnTo>
                      <a:lnTo>
                        <a:pt x="712" y="999"/>
                      </a:lnTo>
                      <a:lnTo>
                        <a:pt x="0" y="1069"/>
                      </a:lnTo>
                      <a:lnTo>
                        <a:pt x="0" y="119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52" name="Group 288"/>
              <p:cNvGrpSpPr>
                <a:grpSpLocks/>
              </p:cNvGrpSpPr>
              <p:nvPr/>
            </p:nvGrpSpPr>
            <p:grpSpPr bwMode="auto">
              <a:xfrm>
                <a:off x="2427281" y="4351454"/>
                <a:ext cx="227907" cy="213120"/>
                <a:chOff x="3283" y="2246"/>
                <a:chExt cx="1148" cy="1069"/>
              </a:xfrm>
            </p:grpSpPr>
            <p:sp>
              <p:nvSpPr>
                <p:cNvPr id="705" name="Freeform 289"/>
                <p:cNvSpPr>
                  <a:spLocks/>
                </p:cNvSpPr>
                <p:nvPr/>
              </p:nvSpPr>
              <p:spPr bwMode="auto">
                <a:xfrm>
                  <a:off x="3283" y="2246"/>
                  <a:ext cx="1148" cy="1069"/>
                </a:xfrm>
                <a:custGeom>
                  <a:avLst/>
                  <a:gdLst/>
                  <a:ahLst/>
                  <a:cxnLst>
                    <a:cxn ang="0">
                      <a:pos x="0" y="1021"/>
                    </a:cxn>
                    <a:cxn ang="0">
                      <a:pos x="719" y="957"/>
                    </a:cxn>
                    <a:cxn ang="0">
                      <a:pos x="1070" y="584"/>
                    </a:cxn>
                    <a:cxn ang="0">
                      <a:pos x="1070" y="0"/>
                    </a:cxn>
                    <a:cxn ang="0">
                      <a:pos x="1148" y="0"/>
                    </a:cxn>
                    <a:cxn ang="0">
                      <a:pos x="1148" y="600"/>
                    </a:cxn>
                    <a:cxn ang="0">
                      <a:pos x="798" y="1003"/>
                    </a:cxn>
                    <a:cxn ang="0">
                      <a:pos x="86" y="1069"/>
                    </a:cxn>
                    <a:cxn ang="0">
                      <a:pos x="0" y="1021"/>
                    </a:cxn>
                  </a:cxnLst>
                  <a:rect l="0" t="0" r="r" b="b"/>
                  <a:pathLst>
                    <a:path w="1148" h="1069">
                      <a:moveTo>
                        <a:pt x="0" y="1021"/>
                      </a:moveTo>
                      <a:lnTo>
                        <a:pt x="719" y="957"/>
                      </a:lnTo>
                      <a:lnTo>
                        <a:pt x="1070" y="584"/>
                      </a:lnTo>
                      <a:lnTo>
                        <a:pt x="1070" y="0"/>
                      </a:lnTo>
                      <a:lnTo>
                        <a:pt x="1148" y="0"/>
                      </a:lnTo>
                      <a:lnTo>
                        <a:pt x="1148" y="600"/>
                      </a:lnTo>
                      <a:lnTo>
                        <a:pt x="798" y="1003"/>
                      </a:lnTo>
                      <a:lnTo>
                        <a:pt x="86" y="1069"/>
                      </a:lnTo>
                      <a:lnTo>
                        <a:pt x="0" y="1021"/>
                      </a:lnTo>
                      <a:close/>
                    </a:path>
                  </a:pathLst>
                </a:custGeom>
                <a:solidFill>
                  <a:srgbClr val="FFFF66"/>
                </a:solidFill>
                <a:ln w="9525">
                  <a:noFill/>
                  <a:round/>
                  <a:headEnd/>
                  <a:tailEnd/>
                </a:ln>
              </p:spPr>
              <p:txBody>
                <a:bodyPr/>
                <a:lstStyle/>
                <a:p>
                  <a:endParaRPr lang="zh-CN" altLang="en-US"/>
                </a:p>
              </p:txBody>
            </p:sp>
            <p:sp>
              <p:nvSpPr>
                <p:cNvPr id="706" name="Freeform 290"/>
                <p:cNvSpPr>
                  <a:spLocks/>
                </p:cNvSpPr>
                <p:nvPr/>
              </p:nvSpPr>
              <p:spPr bwMode="auto">
                <a:xfrm>
                  <a:off x="3283" y="2246"/>
                  <a:ext cx="1148" cy="1069"/>
                </a:xfrm>
                <a:custGeom>
                  <a:avLst/>
                  <a:gdLst/>
                  <a:ahLst/>
                  <a:cxnLst>
                    <a:cxn ang="0">
                      <a:pos x="0" y="1021"/>
                    </a:cxn>
                    <a:cxn ang="0">
                      <a:pos x="719" y="957"/>
                    </a:cxn>
                    <a:cxn ang="0">
                      <a:pos x="1070" y="584"/>
                    </a:cxn>
                    <a:cxn ang="0">
                      <a:pos x="1070" y="0"/>
                    </a:cxn>
                    <a:cxn ang="0">
                      <a:pos x="1148" y="0"/>
                    </a:cxn>
                    <a:cxn ang="0">
                      <a:pos x="1148" y="600"/>
                    </a:cxn>
                    <a:cxn ang="0">
                      <a:pos x="798" y="1003"/>
                    </a:cxn>
                    <a:cxn ang="0">
                      <a:pos x="86" y="1069"/>
                    </a:cxn>
                    <a:cxn ang="0">
                      <a:pos x="0" y="1021"/>
                    </a:cxn>
                  </a:cxnLst>
                  <a:rect l="0" t="0" r="r" b="b"/>
                  <a:pathLst>
                    <a:path w="1148" h="1069">
                      <a:moveTo>
                        <a:pt x="0" y="1021"/>
                      </a:moveTo>
                      <a:lnTo>
                        <a:pt x="719" y="957"/>
                      </a:lnTo>
                      <a:lnTo>
                        <a:pt x="1070" y="584"/>
                      </a:lnTo>
                      <a:lnTo>
                        <a:pt x="1070" y="0"/>
                      </a:lnTo>
                      <a:lnTo>
                        <a:pt x="1148" y="0"/>
                      </a:lnTo>
                      <a:lnTo>
                        <a:pt x="1148" y="600"/>
                      </a:lnTo>
                      <a:lnTo>
                        <a:pt x="798" y="1003"/>
                      </a:lnTo>
                      <a:lnTo>
                        <a:pt x="86" y="1069"/>
                      </a:lnTo>
                      <a:lnTo>
                        <a:pt x="0" y="1021"/>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53" name="Group 291"/>
              <p:cNvGrpSpPr>
                <a:grpSpLocks/>
              </p:cNvGrpSpPr>
              <p:nvPr/>
            </p:nvGrpSpPr>
            <p:grpSpPr bwMode="auto">
              <a:xfrm>
                <a:off x="2519957" y="4317355"/>
                <a:ext cx="204265" cy="35994"/>
                <a:chOff x="3750" y="2076"/>
                <a:chExt cx="1024" cy="182"/>
              </a:xfrm>
            </p:grpSpPr>
            <p:sp>
              <p:nvSpPr>
                <p:cNvPr id="703" name="Freeform 292"/>
                <p:cNvSpPr>
                  <a:spLocks/>
                </p:cNvSpPr>
                <p:nvPr/>
              </p:nvSpPr>
              <p:spPr bwMode="auto">
                <a:xfrm>
                  <a:off x="3750" y="2076"/>
                  <a:ext cx="1024" cy="182"/>
                </a:xfrm>
                <a:custGeom>
                  <a:avLst/>
                  <a:gdLst/>
                  <a:ahLst/>
                  <a:cxnLst>
                    <a:cxn ang="0">
                      <a:pos x="1024" y="0"/>
                    </a:cxn>
                    <a:cxn ang="0">
                      <a:pos x="1024" y="182"/>
                    </a:cxn>
                    <a:cxn ang="0">
                      <a:pos x="0" y="182"/>
                    </a:cxn>
                    <a:cxn ang="0">
                      <a:pos x="0" y="2"/>
                    </a:cxn>
                    <a:cxn ang="0">
                      <a:pos x="1024" y="0"/>
                    </a:cxn>
                  </a:cxnLst>
                  <a:rect l="0" t="0" r="r" b="b"/>
                  <a:pathLst>
                    <a:path w="1024" h="182">
                      <a:moveTo>
                        <a:pt x="1024" y="0"/>
                      </a:moveTo>
                      <a:lnTo>
                        <a:pt x="1024" y="182"/>
                      </a:lnTo>
                      <a:lnTo>
                        <a:pt x="0" y="182"/>
                      </a:lnTo>
                      <a:lnTo>
                        <a:pt x="0" y="2"/>
                      </a:lnTo>
                      <a:lnTo>
                        <a:pt x="1024" y="0"/>
                      </a:lnTo>
                      <a:close/>
                    </a:path>
                  </a:pathLst>
                </a:custGeom>
                <a:solidFill>
                  <a:srgbClr val="FFFF66"/>
                </a:solidFill>
                <a:ln w="9525">
                  <a:noFill/>
                  <a:round/>
                  <a:headEnd/>
                  <a:tailEnd/>
                </a:ln>
              </p:spPr>
              <p:txBody>
                <a:bodyPr/>
                <a:lstStyle/>
                <a:p>
                  <a:endParaRPr lang="zh-CN" altLang="en-US"/>
                </a:p>
              </p:txBody>
            </p:sp>
            <p:sp>
              <p:nvSpPr>
                <p:cNvPr id="704" name="Freeform 293"/>
                <p:cNvSpPr>
                  <a:spLocks/>
                </p:cNvSpPr>
                <p:nvPr/>
              </p:nvSpPr>
              <p:spPr bwMode="auto">
                <a:xfrm>
                  <a:off x="3750" y="2076"/>
                  <a:ext cx="1024" cy="182"/>
                </a:xfrm>
                <a:custGeom>
                  <a:avLst/>
                  <a:gdLst/>
                  <a:ahLst/>
                  <a:cxnLst>
                    <a:cxn ang="0">
                      <a:pos x="1024" y="0"/>
                    </a:cxn>
                    <a:cxn ang="0">
                      <a:pos x="1024" y="182"/>
                    </a:cxn>
                    <a:cxn ang="0">
                      <a:pos x="0" y="182"/>
                    </a:cxn>
                    <a:cxn ang="0">
                      <a:pos x="0" y="2"/>
                    </a:cxn>
                    <a:cxn ang="0">
                      <a:pos x="1024" y="0"/>
                    </a:cxn>
                  </a:cxnLst>
                  <a:rect l="0" t="0" r="r" b="b"/>
                  <a:pathLst>
                    <a:path w="1024" h="182">
                      <a:moveTo>
                        <a:pt x="1024" y="0"/>
                      </a:moveTo>
                      <a:lnTo>
                        <a:pt x="1024" y="182"/>
                      </a:lnTo>
                      <a:lnTo>
                        <a:pt x="0" y="182"/>
                      </a:lnTo>
                      <a:lnTo>
                        <a:pt x="0" y="2"/>
                      </a:lnTo>
                      <a:lnTo>
                        <a:pt x="1024"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71" name="Freeform 294"/>
              <p:cNvSpPr>
                <a:spLocks/>
              </p:cNvSpPr>
              <p:nvPr/>
            </p:nvSpPr>
            <p:spPr bwMode="auto">
              <a:xfrm>
                <a:off x="2191808" y="4567416"/>
                <a:ext cx="126720" cy="33152"/>
              </a:xfrm>
              <a:custGeom>
                <a:avLst/>
                <a:gdLst/>
                <a:ahLst/>
                <a:cxnLst>
                  <a:cxn ang="0">
                    <a:pos x="313" y="4"/>
                  </a:cxn>
                  <a:cxn ang="0">
                    <a:pos x="249" y="10"/>
                  </a:cxn>
                  <a:cxn ang="0">
                    <a:pos x="189" y="18"/>
                  </a:cxn>
                  <a:cxn ang="0">
                    <a:pos x="135" y="30"/>
                  </a:cxn>
                  <a:cxn ang="0">
                    <a:pos x="111" y="36"/>
                  </a:cxn>
                  <a:cxn ang="0">
                    <a:pos x="89" y="42"/>
                  </a:cxn>
                  <a:cxn ang="0">
                    <a:pos x="69" y="48"/>
                  </a:cxn>
                  <a:cxn ang="0">
                    <a:pos x="50" y="56"/>
                  </a:cxn>
                  <a:cxn ang="0">
                    <a:pos x="36" y="64"/>
                  </a:cxn>
                  <a:cxn ang="0">
                    <a:pos x="22" y="72"/>
                  </a:cxn>
                  <a:cxn ang="0">
                    <a:pos x="12" y="80"/>
                  </a:cxn>
                  <a:cxn ang="0">
                    <a:pos x="6" y="88"/>
                  </a:cxn>
                  <a:cxn ang="0">
                    <a:pos x="0" y="97"/>
                  </a:cxn>
                  <a:cxn ang="0">
                    <a:pos x="0" y="105"/>
                  </a:cxn>
                  <a:cxn ang="0">
                    <a:pos x="2" y="113"/>
                  </a:cxn>
                  <a:cxn ang="0">
                    <a:pos x="8" y="121"/>
                  </a:cxn>
                  <a:cxn ang="0">
                    <a:pos x="16" y="127"/>
                  </a:cxn>
                  <a:cxn ang="0">
                    <a:pos x="26" y="135"/>
                  </a:cxn>
                  <a:cxn ang="0">
                    <a:pos x="40" y="141"/>
                  </a:cxn>
                  <a:cxn ang="0">
                    <a:pos x="58" y="145"/>
                  </a:cxn>
                  <a:cxn ang="0">
                    <a:pos x="77" y="151"/>
                  </a:cxn>
                  <a:cxn ang="0">
                    <a:pos x="97" y="155"/>
                  </a:cxn>
                  <a:cxn ang="0">
                    <a:pos x="121" y="159"/>
                  </a:cxn>
                  <a:cxn ang="0">
                    <a:pos x="145" y="161"/>
                  </a:cxn>
                  <a:cxn ang="0">
                    <a:pos x="201" y="165"/>
                  </a:cxn>
                  <a:cxn ang="0">
                    <a:pos x="261" y="165"/>
                  </a:cxn>
                  <a:cxn ang="0">
                    <a:pos x="325" y="161"/>
                  </a:cxn>
                  <a:cxn ang="0">
                    <a:pos x="389" y="155"/>
                  </a:cxn>
                  <a:cxn ang="0">
                    <a:pos x="447" y="147"/>
                  </a:cxn>
                  <a:cxn ang="0">
                    <a:pos x="501" y="135"/>
                  </a:cxn>
                  <a:cxn ang="0">
                    <a:pos x="525" y="129"/>
                  </a:cxn>
                  <a:cxn ang="0">
                    <a:pos x="548" y="123"/>
                  </a:cxn>
                  <a:cxn ang="0">
                    <a:pos x="568" y="117"/>
                  </a:cxn>
                  <a:cxn ang="0">
                    <a:pos x="586" y="109"/>
                  </a:cxn>
                  <a:cxn ang="0">
                    <a:pos x="602" y="101"/>
                  </a:cxn>
                  <a:cxn ang="0">
                    <a:pos x="614" y="93"/>
                  </a:cxn>
                  <a:cxn ang="0">
                    <a:pos x="624" y="84"/>
                  </a:cxn>
                  <a:cxn ang="0">
                    <a:pos x="632" y="76"/>
                  </a:cxn>
                  <a:cxn ang="0">
                    <a:pos x="636" y="68"/>
                  </a:cxn>
                  <a:cxn ang="0">
                    <a:pos x="638" y="60"/>
                  </a:cxn>
                  <a:cxn ang="0">
                    <a:pos x="636" y="52"/>
                  </a:cxn>
                  <a:cxn ang="0">
                    <a:pos x="630" y="44"/>
                  </a:cxn>
                  <a:cxn ang="0">
                    <a:pos x="622" y="38"/>
                  </a:cxn>
                  <a:cxn ang="0">
                    <a:pos x="610" y="30"/>
                  </a:cxn>
                  <a:cxn ang="0">
                    <a:pos x="596" y="24"/>
                  </a:cxn>
                  <a:cxn ang="0">
                    <a:pos x="580" y="20"/>
                  </a:cxn>
                  <a:cxn ang="0">
                    <a:pos x="562" y="14"/>
                  </a:cxn>
                  <a:cxn ang="0">
                    <a:pos x="539" y="10"/>
                  </a:cxn>
                  <a:cxn ang="0">
                    <a:pos x="517" y="6"/>
                  </a:cxn>
                  <a:cxn ang="0">
                    <a:pos x="491" y="4"/>
                  </a:cxn>
                  <a:cxn ang="0">
                    <a:pos x="437" y="0"/>
                  </a:cxn>
                  <a:cxn ang="0">
                    <a:pos x="377" y="0"/>
                  </a:cxn>
                  <a:cxn ang="0">
                    <a:pos x="313" y="4"/>
                  </a:cxn>
                </a:cxnLst>
                <a:rect l="0" t="0" r="r" b="b"/>
                <a:pathLst>
                  <a:path w="638" h="165">
                    <a:moveTo>
                      <a:pt x="313" y="4"/>
                    </a:moveTo>
                    <a:lnTo>
                      <a:pt x="249" y="10"/>
                    </a:lnTo>
                    <a:lnTo>
                      <a:pt x="189" y="18"/>
                    </a:lnTo>
                    <a:lnTo>
                      <a:pt x="135" y="30"/>
                    </a:lnTo>
                    <a:lnTo>
                      <a:pt x="111" y="36"/>
                    </a:lnTo>
                    <a:lnTo>
                      <a:pt x="89" y="42"/>
                    </a:lnTo>
                    <a:lnTo>
                      <a:pt x="69" y="48"/>
                    </a:lnTo>
                    <a:lnTo>
                      <a:pt x="50" y="56"/>
                    </a:lnTo>
                    <a:lnTo>
                      <a:pt x="36" y="64"/>
                    </a:lnTo>
                    <a:lnTo>
                      <a:pt x="22" y="72"/>
                    </a:lnTo>
                    <a:lnTo>
                      <a:pt x="12" y="80"/>
                    </a:lnTo>
                    <a:lnTo>
                      <a:pt x="6" y="88"/>
                    </a:lnTo>
                    <a:lnTo>
                      <a:pt x="0" y="97"/>
                    </a:lnTo>
                    <a:lnTo>
                      <a:pt x="0" y="105"/>
                    </a:lnTo>
                    <a:lnTo>
                      <a:pt x="2" y="113"/>
                    </a:lnTo>
                    <a:lnTo>
                      <a:pt x="8" y="121"/>
                    </a:lnTo>
                    <a:lnTo>
                      <a:pt x="16" y="127"/>
                    </a:lnTo>
                    <a:lnTo>
                      <a:pt x="26" y="135"/>
                    </a:lnTo>
                    <a:lnTo>
                      <a:pt x="40" y="141"/>
                    </a:lnTo>
                    <a:lnTo>
                      <a:pt x="58" y="145"/>
                    </a:lnTo>
                    <a:lnTo>
                      <a:pt x="77" y="151"/>
                    </a:lnTo>
                    <a:lnTo>
                      <a:pt x="97" y="155"/>
                    </a:lnTo>
                    <a:lnTo>
                      <a:pt x="121" y="159"/>
                    </a:lnTo>
                    <a:lnTo>
                      <a:pt x="145" y="161"/>
                    </a:lnTo>
                    <a:lnTo>
                      <a:pt x="201" y="165"/>
                    </a:lnTo>
                    <a:lnTo>
                      <a:pt x="261" y="165"/>
                    </a:lnTo>
                    <a:lnTo>
                      <a:pt x="325" y="161"/>
                    </a:lnTo>
                    <a:lnTo>
                      <a:pt x="389" y="155"/>
                    </a:lnTo>
                    <a:lnTo>
                      <a:pt x="447" y="147"/>
                    </a:lnTo>
                    <a:lnTo>
                      <a:pt x="501" y="135"/>
                    </a:lnTo>
                    <a:lnTo>
                      <a:pt x="525" y="129"/>
                    </a:lnTo>
                    <a:lnTo>
                      <a:pt x="548" y="123"/>
                    </a:lnTo>
                    <a:lnTo>
                      <a:pt x="568" y="117"/>
                    </a:lnTo>
                    <a:lnTo>
                      <a:pt x="586" y="109"/>
                    </a:lnTo>
                    <a:lnTo>
                      <a:pt x="602" y="101"/>
                    </a:lnTo>
                    <a:lnTo>
                      <a:pt x="614" y="93"/>
                    </a:lnTo>
                    <a:lnTo>
                      <a:pt x="624" y="84"/>
                    </a:lnTo>
                    <a:lnTo>
                      <a:pt x="632" y="76"/>
                    </a:lnTo>
                    <a:lnTo>
                      <a:pt x="636" y="68"/>
                    </a:lnTo>
                    <a:lnTo>
                      <a:pt x="638" y="60"/>
                    </a:lnTo>
                    <a:lnTo>
                      <a:pt x="636" y="52"/>
                    </a:lnTo>
                    <a:lnTo>
                      <a:pt x="630" y="44"/>
                    </a:lnTo>
                    <a:lnTo>
                      <a:pt x="622" y="38"/>
                    </a:lnTo>
                    <a:lnTo>
                      <a:pt x="610" y="30"/>
                    </a:lnTo>
                    <a:lnTo>
                      <a:pt x="596" y="24"/>
                    </a:lnTo>
                    <a:lnTo>
                      <a:pt x="580" y="20"/>
                    </a:lnTo>
                    <a:lnTo>
                      <a:pt x="562" y="14"/>
                    </a:lnTo>
                    <a:lnTo>
                      <a:pt x="539" y="10"/>
                    </a:lnTo>
                    <a:lnTo>
                      <a:pt x="517" y="6"/>
                    </a:lnTo>
                    <a:lnTo>
                      <a:pt x="491" y="4"/>
                    </a:lnTo>
                    <a:lnTo>
                      <a:pt x="437" y="0"/>
                    </a:lnTo>
                    <a:lnTo>
                      <a:pt x="377" y="0"/>
                    </a:lnTo>
                    <a:lnTo>
                      <a:pt x="313" y="4"/>
                    </a:lnTo>
                    <a:close/>
                  </a:path>
                </a:pathLst>
              </a:custGeom>
              <a:solidFill>
                <a:srgbClr val="FFFF66"/>
              </a:solidFill>
              <a:ln w="9525">
                <a:solidFill>
                  <a:srgbClr val="969696"/>
                </a:solidFill>
                <a:prstDash val="solid"/>
                <a:round/>
                <a:headEnd/>
                <a:tailEnd/>
              </a:ln>
            </p:spPr>
            <p:txBody>
              <a:bodyPr/>
              <a:lstStyle/>
              <a:p>
                <a:endParaRPr lang="zh-CN" altLang="en-US"/>
              </a:p>
            </p:txBody>
          </p:sp>
          <p:sp>
            <p:nvSpPr>
              <p:cNvPr id="672" name="Rectangle 295"/>
              <p:cNvSpPr>
                <a:spLocks noChangeArrowheads="1"/>
              </p:cNvSpPr>
              <p:nvPr/>
            </p:nvSpPr>
            <p:spPr bwMode="auto">
              <a:xfrm>
                <a:off x="2033881" y="4607199"/>
                <a:ext cx="12294" cy="26522"/>
              </a:xfrm>
              <a:prstGeom prst="rect">
                <a:avLst/>
              </a:prstGeom>
              <a:solidFill>
                <a:srgbClr val="FFFF66"/>
              </a:solidFill>
              <a:ln w="9525">
                <a:solidFill>
                  <a:srgbClr val="969696"/>
                </a:solidFill>
                <a:miter lim="800000"/>
                <a:headEnd/>
                <a:tailEnd/>
              </a:ln>
            </p:spPr>
            <p:txBody>
              <a:bodyPr/>
              <a:lstStyle/>
              <a:p>
                <a:endParaRPr lang="zh-CN" altLang="en-US"/>
              </a:p>
            </p:txBody>
          </p:sp>
          <p:sp>
            <p:nvSpPr>
              <p:cNvPr id="673" name="Oval 296"/>
              <p:cNvSpPr>
                <a:spLocks noChangeArrowheads="1"/>
              </p:cNvSpPr>
              <p:nvPr/>
            </p:nvSpPr>
            <p:spPr bwMode="auto">
              <a:xfrm>
                <a:off x="2035772" y="4614776"/>
                <a:ext cx="8511" cy="6630"/>
              </a:xfrm>
              <a:prstGeom prst="ellipse">
                <a:avLst/>
              </a:prstGeom>
              <a:solidFill>
                <a:srgbClr val="FFFF66"/>
              </a:solidFill>
              <a:ln w="9525">
                <a:solidFill>
                  <a:srgbClr val="969696"/>
                </a:solidFill>
                <a:round/>
                <a:headEnd/>
                <a:tailEnd/>
              </a:ln>
            </p:spPr>
            <p:txBody>
              <a:bodyPr/>
              <a:lstStyle/>
              <a:p>
                <a:endParaRPr lang="zh-CN" altLang="en-US"/>
              </a:p>
            </p:txBody>
          </p:sp>
          <p:grpSp>
            <p:nvGrpSpPr>
              <p:cNvPr id="154" name="Group 297"/>
              <p:cNvGrpSpPr>
                <a:grpSpLocks/>
              </p:cNvGrpSpPr>
              <p:nvPr/>
            </p:nvGrpSpPr>
            <p:grpSpPr bwMode="auto">
              <a:xfrm>
                <a:off x="1972412" y="4561733"/>
                <a:ext cx="66197" cy="54938"/>
                <a:chOff x="996" y="3303"/>
                <a:chExt cx="335" cy="275"/>
              </a:xfrm>
            </p:grpSpPr>
            <p:sp>
              <p:nvSpPr>
                <p:cNvPr id="701" name="Freeform 298"/>
                <p:cNvSpPr>
                  <a:spLocks/>
                </p:cNvSpPr>
                <p:nvPr/>
              </p:nvSpPr>
              <p:spPr bwMode="auto">
                <a:xfrm>
                  <a:off x="996" y="3303"/>
                  <a:ext cx="335" cy="275"/>
                </a:xfrm>
                <a:custGeom>
                  <a:avLst/>
                  <a:gdLst/>
                  <a:ahLst/>
                  <a:cxnLst>
                    <a:cxn ang="0">
                      <a:pos x="331" y="275"/>
                    </a:cxn>
                    <a:cxn ang="0">
                      <a:pos x="297" y="273"/>
                    </a:cxn>
                    <a:cxn ang="0">
                      <a:pos x="265" y="269"/>
                    </a:cxn>
                    <a:cxn ang="0">
                      <a:pos x="233" y="261"/>
                    </a:cxn>
                    <a:cxn ang="0">
                      <a:pos x="202" y="253"/>
                    </a:cxn>
                    <a:cxn ang="0">
                      <a:pos x="172" y="241"/>
                    </a:cxn>
                    <a:cxn ang="0">
                      <a:pos x="146" y="227"/>
                    </a:cxn>
                    <a:cxn ang="0">
                      <a:pos x="120" y="211"/>
                    </a:cxn>
                    <a:cxn ang="0">
                      <a:pos x="96" y="193"/>
                    </a:cxn>
                    <a:cxn ang="0">
                      <a:pos x="76" y="175"/>
                    </a:cxn>
                    <a:cxn ang="0">
                      <a:pos x="56" y="153"/>
                    </a:cxn>
                    <a:cxn ang="0">
                      <a:pos x="40" y="131"/>
                    </a:cxn>
                    <a:cxn ang="0">
                      <a:pos x="26" y="106"/>
                    </a:cxn>
                    <a:cxn ang="0">
                      <a:pos x="14" y="80"/>
                    </a:cxn>
                    <a:cxn ang="0">
                      <a:pos x="6" y="54"/>
                    </a:cxn>
                    <a:cxn ang="0">
                      <a:pos x="2" y="28"/>
                    </a:cxn>
                    <a:cxn ang="0">
                      <a:pos x="0" y="0"/>
                    </a:cxn>
                    <a:cxn ang="0">
                      <a:pos x="335" y="0"/>
                    </a:cxn>
                    <a:cxn ang="0">
                      <a:pos x="331" y="275"/>
                    </a:cxn>
                  </a:cxnLst>
                  <a:rect l="0" t="0" r="r" b="b"/>
                  <a:pathLst>
                    <a:path w="335" h="275">
                      <a:moveTo>
                        <a:pt x="331" y="275"/>
                      </a:moveTo>
                      <a:lnTo>
                        <a:pt x="297" y="273"/>
                      </a:lnTo>
                      <a:lnTo>
                        <a:pt x="265" y="269"/>
                      </a:lnTo>
                      <a:lnTo>
                        <a:pt x="233" y="261"/>
                      </a:lnTo>
                      <a:lnTo>
                        <a:pt x="202" y="253"/>
                      </a:lnTo>
                      <a:lnTo>
                        <a:pt x="172" y="241"/>
                      </a:lnTo>
                      <a:lnTo>
                        <a:pt x="146" y="227"/>
                      </a:lnTo>
                      <a:lnTo>
                        <a:pt x="120" y="211"/>
                      </a:lnTo>
                      <a:lnTo>
                        <a:pt x="96" y="193"/>
                      </a:lnTo>
                      <a:lnTo>
                        <a:pt x="76" y="175"/>
                      </a:lnTo>
                      <a:lnTo>
                        <a:pt x="56" y="153"/>
                      </a:lnTo>
                      <a:lnTo>
                        <a:pt x="40" y="131"/>
                      </a:lnTo>
                      <a:lnTo>
                        <a:pt x="26" y="106"/>
                      </a:lnTo>
                      <a:lnTo>
                        <a:pt x="14" y="80"/>
                      </a:lnTo>
                      <a:lnTo>
                        <a:pt x="6" y="54"/>
                      </a:lnTo>
                      <a:lnTo>
                        <a:pt x="2" y="28"/>
                      </a:lnTo>
                      <a:lnTo>
                        <a:pt x="0" y="0"/>
                      </a:lnTo>
                      <a:lnTo>
                        <a:pt x="335" y="0"/>
                      </a:lnTo>
                      <a:lnTo>
                        <a:pt x="331" y="275"/>
                      </a:lnTo>
                      <a:close/>
                    </a:path>
                  </a:pathLst>
                </a:custGeom>
                <a:solidFill>
                  <a:srgbClr val="FFFF66"/>
                </a:solidFill>
                <a:ln w="9525">
                  <a:noFill/>
                  <a:round/>
                  <a:headEnd/>
                  <a:tailEnd/>
                </a:ln>
              </p:spPr>
              <p:txBody>
                <a:bodyPr/>
                <a:lstStyle/>
                <a:p>
                  <a:endParaRPr lang="zh-CN" altLang="en-US"/>
                </a:p>
              </p:txBody>
            </p:sp>
            <p:sp>
              <p:nvSpPr>
                <p:cNvPr id="702" name="Freeform 299"/>
                <p:cNvSpPr>
                  <a:spLocks/>
                </p:cNvSpPr>
                <p:nvPr/>
              </p:nvSpPr>
              <p:spPr bwMode="auto">
                <a:xfrm>
                  <a:off x="996" y="3303"/>
                  <a:ext cx="331" cy="275"/>
                </a:xfrm>
                <a:custGeom>
                  <a:avLst/>
                  <a:gdLst/>
                  <a:ahLst/>
                  <a:cxnLst>
                    <a:cxn ang="0">
                      <a:pos x="331" y="275"/>
                    </a:cxn>
                    <a:cxn ang="0">
                      <a:pos x="297" y="273"/>
                    </a:cxn>
                    <a:cxn ang="0">
                      <a:pos x="265" y="269"/>
                    </a:cxn>
                    <a:cxn ang="0">
                      <a:pos x="233" y="261"/>
                    </a:cxn>
                    <a:cxn ang="0">
                      <a:pos x="202" y="253"/>
                    </a:cxn>
                    <a:cxn ang="0">
                      <a:pos x="172" y="241"/>
                    </a:cxn>
                    <a:cxn ang="0">
                      <a:pos x="146" y="227"/>
                    </a:cxn>
                    <a:cxn ang="0">
                      <a:pos x="120" y="211"/>
                    </a:cxn>
                    <a:cxn ang="0">
                      <a:pos x="96" y="193"/>
                    </a:cxn>
                    <a:cxn ang="0">
                      <a:pos x="76" y="175"/>
                    </a:cxn>
                    <a:cxn ang="0">
                      <a:pos x="56" y="153"/>
                    </a:cxn>
                    <a:cxn ang="0">
                      <a:pos x="40" y="131"/>
                    </a:cxn>
                    <a:cxn ang="0">
                      <a:pos x="26" y="106"/>
                    </a:cxn>
                    <a:cxn ang="0">
                      <a:pos x="14" y="80"/>
                    </a:cxn>
                    <a:cxn ang="0">
                      <a:pos x="6" y="54"/>
                    </a:cxn>
                    <a:cxn ang="0">
                      <a:pos x="2" y="28"/>
                    </a:cxn>
                    <a:cxn ang="0">
                      <a:pos x="0" y="0"/>
                    </a:cxn>
                  </a:cxnLst>
                  <a:rect l="0" t="0" r="r" b="b"/>
                  <a:pathLst>
                    <a:path w="331" h="275">
                      <a:moveTo>
                        <a:pt x="331" y="275"/>
                      </a:moveTo>
                      <a:lnTo>
                        <a:pt x="297" y="273"/>
                      </a:lnTo>
                      <a:lnTo>
                        <a:pt x="265" y="269"/>
                      </a:lnTo>
                      <a:lnTo>
                        <a:pt x="233" y="261"/>
                      </a:lnTo>
                      <a:lnTo>
                        <a:pt x="202" y="253"/>
                      </a:lnTo>
                      <a:lnTo>
                        <a:pt x="172" y="241"/>
                      </a:lnTo>
                      <a:lnTo>
                        <a:pt x="146" y="227"/>
                      </a:lnTo>
                      <a:lnTo>
                        <a:pt x="120" y="211"/>
                      </a:lnTo>
                      <a:lnTo>
                        <a:pt x="96" y="193"/>
                      </a:lnTo>
                      <a:lnTo>
                        <a:pt x="76" y="175"/>
                      </a:lnTo>
                      <a:lnTo>
                        <a:pt x="56" y="153"/>
                      </a:lnTo>
                      <a:lnTo>
                        <a:pt x="40" y="131"/>
                      </a:lnTo>
                      <a:lnTo>
                        <a:pt x="26" y="106"/>
                      </a:lnTo>
                      <a:lnTo>
                        <a:pt x="14" y="80"/>
                      </a:lnTo>
                      <a:lnTo>
                        <a:pt x="6" y="54"/>
                      </a:lnTo>
                      <a:lnTo>
                        <a:pt x="2" y="28"/>
                      </a:lnTo>
                      <a:lnTo>
                        <a:pt x="0" y="0"/>
                      </a:lnTo>
                    </a:path>
                  </a:pathLst>
                </a:custGeom>
                <a:solidFill>
                  <a:srgbClr val="FFFF66"/>
                </a:solidFill>
                <a:ln w="9525">
                  <a:solidFill>
                    <a:srgbClr val="969696"/>
                  </a:solidFill>
                  <a:prstDash val="solid"/>
                  <a:round/>
                  <a:headEnd/>
                  <a:tailEnd/>
                </a:ln>
              </p:spPr>
              <p:txBody>
                <a:bodyPr/>
                <a:lstStyle/>
                <a:p>
                  <a:endParaRPr lang="zh-CN" altLang="en-US"/>
                </a:p>
              </p:txBody>
            </p:sp>
          </p:grpSp>
          <p:grpSp>
            <p:nvGrpSpPr>
              <p:cNvPr id="156" name="Group 300"/>
              <p:cNvGrpSpPr>
                <a:grpSpLocks/>
              </p:cNvGrpSpPr>
              <p:nvPr/>
            </p:nvGrpSpPr>
            <p:grpSpPr bwMode="auto">
              <a:xfrm>
                <a:off x="2520902" y="4196114"/>
                <a:ext cx="226961" cy="122189"/>
                <a:chOff x="3754" y="1470"/>
                <a:chExt cx="1140" cy="614"/>
              </a:xfrm>
            </p:grpSpPr>
            <p:sp>
              <p:nvSpPr>
                <p:cNvPr id="699" name="Freeform 301"/>
                <p:cNvSpPr>
                  <a:spLocks/>
                </p:cNvSpPr>
                <p:nvPr/>
              </p:nvSpPr>
              <p:spPr bwMode="auto">
                <a:xfrm>
                  <a:off x="3754" y="1470"/>
                  <a:ext cx="1140" cy="614"/>
                </a:xfrm>
                <a:custGeom>
                  <a:avLst/>
                  <a:gdLst/>
                  <a:ahLst/>
                  <a:cxnLst>
                    <a:cxn ang="0">
                      <a:pos x="126" y="0"/>
                    </a:cxn>
                    <a:cxn ang="0">
                      <a:pos x="1140" y="0"/>
                    </a:cxn>
                    <a:cxn ang="0">
                      <a:pos x="1140" y="449"/>
                    </a:cxn>
                    <a:cxn ang="0">
                      <a:pos x="1014" y="614"/>
                    </a:cxn>
                    <a:cxn ang="0">
                      <a:pos x="0" y="614"/>
                    </a:cxn>
                    <a:cxn ang="0">
                      <a:pos x="126" y="453"/>
                    </a:cxn>
                    <a:cxn ang="0">
                      <a:pos x="126" y="0"/>
                    </a:cxn>
                  </a:cxnLst>
                  <a:rect l="0" t="0" r="r" b="b"/>
                  <a:pathLst>
                    <a:path w="1140" h="614">
                      <a:moveTo>
                        <a:pt x="126" y="0"/>
                      </a:moveTo>
                      <a:lnTo>
                        <a:pt x="1140" y="0"/>
                      </a:lnTo>
                      <a:lnTo>
                        <a:pt x="1140" y="449"/>
                      </a:lnTo>
                      <a:lnTo>
                        <a:pt x="1014" y="614"/>
                      </a:lnTo>
                      <a:lnTo>
                        <a:pt x="0" y="614"/>
                      </a:lnTo>
                      <a:lnTo>
                        <a:pt x="126" y="453"/>
                      </a:lnTo>
                      <a:lnTo>
                        <a:pt x="126" y="0"/>
                      </a:lnTo>
                      <a:close/>
                    </a:path>
                  </a:pathLst>
                </a:custGeom>
                <a:solidFill>
                  <a:srgbClr val="FFFF66"/>
                </a:solidFill>
                <a:ln w="9525">
                  <a:noFill/>
                  <a:round/>
                  <a:headEnd/>
                  <a:tailEnd/>
                </a:ln>
              </p:spPr>
              <p:txBody>
                <a:bodyPr/>
                <a:lstStyle/>
                <a:p>
                  <a:endParaRPr lang="zh-CN" altLang="en-US"/>
                </a:p>
              </p:txBody>
            </p:sp>
            <p:sp>
              <p:nvSpPr>
                <p:cNvPr id="700" name="Freeform 302"/>
                <p:cNvSpPr>
                  <a:spLocks/>
                </p:cNvSpPr>
                <p:nvPr/>
              </p:nvSpPr>
              <p:spPr bwMode="auto">
                <a:xfrm>
                  <a:off x="3754" y="1470"/>
                  <a:ext cx="1140" cy="614"/>
                </a:xfrm>
                <a:custGeom>
                  <a:avLst/>
                  <a:gdLst/>
                  <a:ahLst/>
                  <a:cxnLst>
                    <a:cxn ang="0">
                      <a:pos x="126" y="0"/>
                    </a:cxn>
                    <a:cxn ang="0">
                      <a:pos x="1140" y="0"/>
                    </a:cxn>
                    <a:cxn ang="0">
                      <a:pos x="1140" y="449"/>
                    </a:cxn>
                    <a:cxn ang="0">
                      <a:pos x="1014" y="614"/>
                    </a:cxn>
                    <a:cxn ang="0">
                      <a:pos x="0" y="614"/>
                    </a:cxn>
                    <a:cxn ang="0">
                      <a:pos x="126" y="453"/>
                    </a:cxn>
                    <a:cxn ang="0">
                      <a:pos x="126" y="0"/>
                    </a:cxn>
                  </a:cxnLst>
                  <a:rect l="0" t="0" r="r" b="b"/>
                  <a:pathLst>
                    <a:path w="1140" h="614">
                      <a:moveTo>
                        <a:pt x="126" y="0"/>
                      </a:moveTo>
                      <a:lnTo>
                        <a:pt x="1140" y="0"/>
                      </a:lnTo>
                      <a:lnTo>
                        <a:pt x="1140" y="449"/>
                      </a:lnTo>
                      <a:lnTo>
                        <a:pt x="1014" y="614"/>
                      </a:lnTo>
                      <a:lnTo>
                        <a:pt x="0" y="614"/>
                      </a:lnTo>
                      <a:lnTo>
                        <a:pt x="126" y="453"/>
                      </a:lnTo>
                      <a:lnTo>
                        <a:pt x="126" y="0"/>
                      </a:lnTo>
                    </a:path>
                  </a:pathLst>
                </a:custGeom>
                <a:solidFill>
                  <a:srgbClr val="FFFF66"/>
                </a:solidFill>
                <a:ln w="9525">
                  <a:solidFill>
                    <a:srgbClr val="969696"/>
                  </a:solidFill>
                  <a:prstDash val="solid"/>
                  <a:round/>
                  <a:headEnd/>
                  <a:tailEnd/>
                </a:ln>
              </p:spPr>
              <p:txBody>
                <a:bodyPr/>
                <a:lstStyle/>
                <a:p>
                  <a:endParaRPr lang="zh-CN" altLang="en-US"/>
                </a:p>
              </p:txBody>
            </p:sp>
          </p:grpSp>
          <p:sp>
            <p:nvSpPr>
              <p:cNvPr id="676" name="Oval 303"/>
              <p:cNvSpPr>
                <a:spLocks noChangeArrowheads="1"/>
              </p:cNvSpPr>
              <p:nvPr/>
            </p:nvSpPr>
            <p:spPr bwMode="auto">
              <a:xfrm>
                <a:off x="2668427" y="4305989"/>
                <a:ext cx="20805" cy="6630"/>
              </a:xfrm>
              <a:prstGeom prst="ellipse">
                <a:avLst/>
              </a:prstGeom>
              <a:solidFill>
                <a:srgbClr val="FFFF66"/>
              </a:solidFill>
              <a:ln w="9525">
                <a:solidFill>
                  <a:srgbClr val="969696"/>
                </a:solidFill>
                <a:round/>
                <a:headEnd/>
                <a:tailEnd/>
              </a:ln>
            </p:spPr>
            <p:txBody>
              <a:bodyPr/>
              <a:lstStyle/>
              <a:p>
                <a:endParaRPr lang="zh-CN" altLang="en-US"/>
              </a:p>
            </p:txBody>
          </p:sp>
          <p:sp>
            <p:nvSpPr>
              <p:cNvPr id="677" name="Oval 304"/>
              <p:cNvSpPr>
                <a:spLocks noChangeArrowheads="1"/>
              </p:cNvSpPr>
              <p:nvPr/>
            </p:nvSpPr>
            <p:spPr bwMode="auto">
              <a:xfrm>
                <a:off x="2668427" y="4295570"/>
                <a:ext cx="16076" cy="14208"/>
              </a:xfrm>
              <a:prstGeom prst="ellipse">
                <a:avLst/>
              </a:prstGeom>
              <a:solidFill>
                <a:srgbClr val="FFFF66"/>
              </a:solidFill>
              <a:ln w="9525">
                <a:solidFill>
                  <a:srgbClr val="969696"/>
                </a:solidFill>
                <a:round/>
                <a:headEnd/>
                <a:tailEnd/>
              </a:ln>
            </p:spPr>
            <p:txBody>
              <a:bodyPr/>
              <a:lstStyle/>
              <a:p>
                <a:endParaRPr lang="zh-CN" altLang="en-US"/>
              </a:p>
            </p:txBody>
          </p:sp>
          <p:sp>
            <p:nvSpPr>
              <p:cNvPr id="678" name="Rectangle 305"/>
              <p:cNvSpPr>
                <a:spLocks noChangeArrowheads="1"/>
              </p:cNvSpPr>
              <p:nvPr/>
            </p:nvSpPr>
            <p:spPr bwMode="auto">
              <a:xfrm>
                <a:off x="2579534" y="4287045"/>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79" name="Rectangle 306"/>
              <p:cNvSpPr>
                <a:spLocks noChangeArrowheads="1"/>
              </p:cNvSpPr>
              <p:nvPr/>
            </p:nvSpPr>
            <p:spPr bwMode="auto">
              <a:xfrm>
                <a:off x="2596556" y="4287045"/>
                <a:ext cx="7565"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0" name="Rectangle 307"/>
              <p:cNvSpPr>
                <a:spLocks noChangeArrowheads="1"/>
              </p:cNvSpPr>
              <p:nvPr/>
            </p:nvSpPr>
            <p:spPr bwMode="auto">
              <a:xfrm>
                <a:off x="2560620" y="4287045"/>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1" name="Rectangle 308"/>
              <p:cNvSpPr>
                <a:spLocks noChangeArrowheads="1"/>
              </p:cNvSpPr>
              <p:nvPr/>
            </p:nvSpPr>
            <p:spPr bwMode="auto">
              <a:xfrm>
                <a:off x="2613578" y="4287045"/>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2" name="Rectangle 309"/>
              <p:cNvSpPr>
                <a:spLocks noChangeArrowheads="1"/>
              </p:cNvSpPr>
              <p:nvPr/>
            </p:nvSpPr>
            <p:spPr bwMode="auto">
              <a:xfrm>
                <a:off x="2572914" y="4304094"/>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3" name="Rectangle 310"/>
              <p:cNvSpPr>
                <a:spLocks noChangeArrowheads="1"/>
              </p:cNvSpPr>
              <p:nvPr/>
            </p:nvSpPr>
            <p:spPr bwMode="auto">
              <a:xfrm>
                <a:off x="2589936" y="4304094"/>
                <a:ext cx="7565"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4" name="Rectangle 311"/>
              <p:cNvSpPr>
                <a:spLocks noChangeArrowheads="1"/>
              </p:cNvSpPr>
              <p:nvPr/>
            </p:nvSpPr>
            <p:spPr bwMode="auto">
              <a:xfrm>
                <a:off x="2553055" y="4304094"/>
                <a:ext cx="9457"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5" name="Rectangle 312"/>
              <p:cNvSpPr>
                <a:spLocks noChangeArrowheads="1"/>
              </p:cNvSpPr>
              <p:nvPr/>
            </p:nvSpPr>
            <p:spPr bwMode="auto">
              <a:xfrm>
                <a:off x="2606958" y="4304094"/>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6" name="Oval 313"/>
              <p:cNvSpPr>
                <a:spLocks noChangeArrowheads="1"/>
              </p:cNvSpPr>
              <p:nvPr/>
            </p:nvSpPr>
            <p:spPr bwMode="auto">
              <a:xfrm>
                <a:off x="2568186" y="4207480"/>
                <a:ext cx="25533" cy="62515"/>
              </a:xfrm>
              <a:prstGeom prst="ellipse">
                <a:avLst/>
              </a:prstGeom>
              <a:solidFill>
                <a:srgbClr val="FFFF66"/>
              </a:solidFill>
              <a:ln w="9525">
                <a:solidFill>
                  <a:srgbClr val="969696"/>
                </a:solidFill>
                <a:round/>
                <a:headEnd/>
                <a:tailEnd/>
              </a:ln>
            </p:spPr>
            <p:txBody>
              <a:bodyPr/>
              <a:lstStyle/>
              <a:p>
                <a:endParaRPr lang="zh-CN" altLang="en-US"/>
              </a:p>
            </p:txBody>
          </p:sp>
          <p:sp>
            <p:nvSpPr>
              <p:cNvPr id="687" name="Oval 314"/>
              <p:cNvSpPr>
                <a:spLocks noChangeArrowheads="1"/>
              </p:cNvSpPr>
              <p:nvPr/>
            </p:nvSpPr>
            <p:spPr bwMode="auto">
              <a:xfrm>
                <a:off x="2652351" y="4207480"/>
                <a:ext cx="24587" cy="62515"/>
              </a:xfrm>
              <a:prstGeom prst="ellipse">
                <a:avLst/>
              </a:prstGeom>
              <a:solidFill>
                <a:srgbClr val="FFFF66"/>
              </a:solidFill>
              <a:ln w="9525">
                <a:solidFill>
                  <a:srgbClr val="969696"/>
                </a:solidFill>
                <a:round/>
                <a:headEnd/>
                <a:tailEnd/>
              </a:ln>
            </p:spPr>
            <p:txBody>
              <a:bodyPr/>
              <a:lstStyle/>
              <a:p>
                <a:endParaRPr lang="zh-CN" altLang="en-US"/>
              </a:p>
            </p:txBody>
          </p:sp>
          <p:sp>
            <p:nvSpPr>
              <p:cNvPr id="688" name="Rectangle 315"/>
              <p:cNvSpPr>
                <a:spLocks noChangeArrowheads="1"/>
              </p:cNvSpPr>
              <p:nvPr/>
            </p:nvSpPr>
            <p:spPr bwMode="auto">
              <a:xfrm>
                <a:off x="2581425" y="4207480"/>
                <a:ext cx="83219" cy="62515"/>
              </a:xfrm>
              <a:prstGeom prst="rect">
                <a:avLst/>
              </a:prstGeom>
              <a:solidFill>
                <a:srgbClr val="FFFF66"/>
              </a:solidFill>
              <a:ln w="9525">
                <a:solidFill>
                  <a:srgbClr val="969696"/>
                </a:solidFill>
                <a:miter lim="800000"/>
                <a:headEnd/>
                <a:tailEnd/>
              </a:ln>
            </p:spPr>
            <p:txBody>
              <a:bodyPr/>
              <a:lstStyle/>
              <a:p>
                <a:endParaRPr lang="zh-CN" altLang="en-US"/>
              </a:p>
            </p:txBody>
          </p:sp>
          <p:sp>
            <p:nvSpPr>
              <p:cNvPr id="689" name="Rectangle 316"/>
              <p:cNvSpPr>
                <a:spLocks noChangeArrowheads="1"/>
              </p:cNvSpPr>
              <p:nvPr/>
            </p:nvSpPr>
            <p:spPr bwMode="auto">
              <a:xfrm>
                <a:off x="2691123" y="4248210"/>
                <a:ext cx="8511" cy="5683"/>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0" name="Rectangle 317"/>
              <p:cNvSpPr>
                <a:spLocks noChangeArrowheads="1"/>
              </p:cNvSpPr>
              <p:nvPr/>
            </p:nvSpPr>
            <p:spPr bwMode="auto">
              <a:xfrm>
                <a:off x="2689232" y="4260523"/>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1" name="Rectangle 318"/>
              <p:cNvSpPr>
                <a:spLocks noChangeArrowheads="1"/>
              </p:cNvSpPr>
              <p:nvPr/>
            </p:nvSpPr>
            <p:spPr bwMode="auto">
              <a:xfrm>
                <a:off x="2689232" y="4273784"/>
                <a:ext cx="7565" cy="5683"/>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2" name="Rectangle 319"/>
              <p:cNvSpPr>
                <a:spLocks noChangeArrowheads="1"/>
              </p:cNvSpPr>
              <p:nvPr/>
            </p:nvSpPr>
            <p:spPr bwMode="auto">
              <a:xfrm>
                <a:off x="2707200" y="4259576"/>
                <a:ext cx="6620"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3" name="Rectangle 320"/>
              <p:cNvSpPr>
                <a:spLocks noChangeArrowheads="1"/>
              </p:cNvSpPr>
              <p:nvPr/>
            </p:nvSpPr>
            <p:spPr bwMode="auto">
              <a:xfrm>
                <a:off x="2695852" y="4226424"/>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4" name="Rectangle 321"/>
              <p:cNvSpPr>
                <a:spLocks noChangeArrowheads="1"/>
              </p:cNvSpPr>
              <p:nvPr/>
            </p:nvSpPr>
            <p:spPr bwMode="auto">
              <a:xfrm>
                <a:off x="2709091" y="4226424"/>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5" name="Rectangle 322"/>
              <p:cNvSpPr>
                <a:spLocks noChangeArrowheads="1"/>
              </p:cNvSpPr>
              <p:nvPr/>
            </p:nvSpPr>
            <p:spPr bwMode="auto">
              <a:xfrm>
                <a:off x="2723276" y="4226424"/>
                <a:ext cx="8511"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6" name="Rectangle 323"/>
              <p:cNvSpPr>
                <a:spLocks noChangeArrowheads="1"/>
              </p:cNvSpPr>
              <p:nvPr/>
            </p:nvSpPr>
            <p:spPr bwMode="auto">
              <a:xfrm>
                <a:off x="2724222" y="4248210"/>
                <a:ext cx="7565" cy="5683"/>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7" name="Rectangle 324"/>
              <p:cNvSpPr>
                <a:spLocks noChangeArrowheads="1"/>
              </p:cNvSpPr>
              <p:nvPr/>
            </p:nvSpPr>
            <p:spPr bwMode="auto">
              <a:xfrm>
                <a:off x="2722330" y="4260523"/>
                <a:ext cx="6620" cy="6630"/>
              </a:xfrm>
              <a:prstGeom prst="rect">
                <a:avLst/>
              </a:prstGeom>
              <a:solidFill>
                <a:srgbClr val="FFFF66"/>
              </a:solidFill>
              <a:ln w="9525">
                <a:solidFill>
                  <a:srgbClr val="969696"/>
                </a:solidFill>
                <a:miter lim="800000"/>
                <a:headEnd/>
                <a:tailEnd/>
              </a:ln>
            </p:spPr>
            <p:txBody>
              <a:bodyPr/>
              <a:lstStyle/>
              <a:p>
                <a:endParaRPr lang="zh-CN" altLang="en-US"/>
              </a:p>
            </p:txBody>
          </p:sp>
          <p:sp>
            <p:nvSpPr>
              <p:cNvPr id="698" name="Rectangle 325"/>
              <p:cNvSpPr>
                <a:spLocks noChangeArrowheads="1"/>
              </p:cNvSpPr>
              <p:nvPr/>
            </p:nvSpPr>
            <p:spPr bwMode="auto">
              <a:xfrm>
                <a:off x="2721385" y="4273784"/>
                <a:ext cx="7565" cy="5683"/>
              </a:xfrm>
              <a:prstGeom prst="rect">
                <a:avLst/>
              </a:prstGeom>
              <a:solidFill>
                <a:srgbClr val="FFFF66"/>
              </a:solidFill>
              <a:ln w="9525">
                <a:solidFill>
                  <a:srgbClr val="969696"/>
                </a:solidFill>
                <a:miter lim="800000"/>
                <a:headEnd/>
                <a:tailEnd/>
              </a:ln>
            </p:spPr>
            <p:txBody>
              <a:bodyPr/>
              <a:lstStyle/>
              <a:p>
                <a:endParaRPr lang="zh-CN" altLang="en-US"/>
              </a:p>
            </p:txBody>
          </p:sp>
        </p:grpSp>
        <p:grpSp>
          <p:nvGrpSpPr>
            <p:cNvPr id="159" name="组合 834"/>
            <p:cNvGrpSpPr/>
            <p:nvPr/>
          </p:nvGrpSpPr>
          <p:grpSpPr>
            <a:xfrm>
              <a:off x="1898650" y="4830787"/>
              <a:ext cx="879475" cy="681037"/>
              <a:chOff x="1898650" y="4830787"/>
              <a:chExt cx="879475" cy="681037"/>
            </a:xfrm>
          </p:grpSpPr>
          <p:grpSp>
            <p:nvGrpSpPr>
              <p:cNvPr id="160" name="Group 327"/>
              <p:cNvGrpSpPr>
                <a:grpSpLocks/>
              </p:cNvGrpSpPr>
              <p:nvPr/>
            </p:nvGrpSpPr>
            <p:grpSpPr bwMode="auto">
              <a:xfrm>
                <a:off x="2321365" y="4990864"/>
                <a:ext cx="40664" cy="22733"/>
                <a:chOff x="2750" y="1428"/>
                <a:chExt cx="206" cy="112"/>
              </a:xfrm>
            </p:grpSpPr>
            <p:sp>
              <p:nvSpPr>
                <p:cNvPr id="568" name="Freeform 328"/>
                <p:cNvSpPr>
                  <a:spLocks/>
                </p:cNvSpPr>
                <p:nvPr/>
              </p:nvSpPr>
              <p:spPr bwMode="auto">
                <a:xfrm>
                  <a:off x="2750" y="1428"/>
                  <a:ext cx="206" cy="112"/>
                </a:xfrm>
                <a:custGeom>
                  <a:avLst/>
                  <a:gdLst/>
                  <a:ahLst/>
                  <a:cxnLst>
                    <a:cxn ang="0">
                      <a:pos x="0" y="0"/>
                    </a:cxn>
                    <a:cxn ang="0">
                      <a:pos x="206" y="0"/>
                    </a:cxn>
                    <a:cxn ang="0">
                      <a:pos x="206" y="92"/>
                    </a:cxn>
                    <a:cxn ang="0">
                      <a:pos x="142" y="104"/>
                    </a:cxn>
                    <a:cxn ang="0">
                      <a:pos x="98" y="112"/>
                    </a:cxn>
                    <a:cxn ang="0">
                      <a:pos x="58" y="108"/>
                    </a:cxn>
                    <a:cxn ang="0">
                      <a:pos x="40" y="104"/>
                    </a:cxn>
                    <a:cxn ang="0">
                      <a:pos x="4" y="88"/>
                    </a:cxn>
                    <a:cxn ang="0">
                      <a:pos x="0" y="0"/>
                    </a:cxn>
                  </a:cxnLst>
                  <a:rect l="0" t="0" r="r" b="b"/>
                  <a:pathLst>
                    <a:path w="206" h="112">
                      <a:moveTo>
                        <a:pt x="0" y="0"/>
                      </a:moveTo>
                      <a:lnTo>
                        <a:pt x="206" y="0"/>
                      </a:lnTo>
                      <a:lnTo>
                        <a:pt x="206" y="92"/>
                      </a:lnTo>
                      <a:lnTo>
                        <a:pt x="142" y="104"/>
                      </a:lnTo>
                      <a:lnTo>
                        <a:pt x="98" y="112"/>
                      </a:lnTo>
                      <a:lnTo>
                        <a:pt x="58" y="108"/>
                      </a:lnTo>
                      <a:lnTo>
                        <a:pt x="40" y="104"/>
                      </a:lnTo>
                      <a:lnTo>
                        <a:pt x="4" y="88"/>
                      </a:lnTo>
                      <a:lnTo>
                        <a:pt x="0" y="0"/>
                      </a:lnTo>
                      <a:close/>
                    </a:path>
                  </a:pathLst>
                </a:custGeom>
                <a:solidFill>
                  <a:srgbClr val="F71752"/>
                </a:solidFill>
                <a:ln w="9525">
                  <a:noFill/>
                  <a:round/>
                  <a:headEnd/>
                  <a:tailEnd/>
                </a:ln>
              </p:spPr>
              <p:txBody>
                <a:bodyPr/>
                <a:lstStyle/>
                <a:p>
                  <a:endParaRPr lang="zh-CN" altLang="en-US"/>
                </a:p>
              </p:txBody>
            </p:sp>
            <p:sp>
              <p:nvSpPr>
                <p:cNvPr id="569" name="Freeform 329"/>
                <p:cNvSpPr>
                  <a:spLocks/>
                </p:cNvSpPr>
                <p:nvPr/>
              </p:nvSpPr>
              <p:spPr bwMode="auto">
                <a:xfrm>
                  <a:off x="2750" y="1428"/>
                  <a:ext cx="206" cy="112"/>
                </a:xfrm>
                <a:custGeom>
                  <a:avLst/>
                  <a:gdLst/>
                  <a:ahLst/>
                  <a:cxnLst>
                    <a:cxn ang="0">
                      <a:pos x="0" y="0"/>
                    </a:cxn>
                    <a:cxn ang="0">
                      <a:pos x="206" y="0"/>
                    </a:cxn>
                    <a:cxn ang="0">
                      <a:pos x="206" y="92"/>
                    </a:cxn>
                    <a:cxn ang="0">
                      <a:pos x="142" y="104"/>
                    </a:cxn>
                    <a:cxn ang="0">
                      <a:pos x="98" y="112"/>
                    </a:cxn>
                    <a:cxn ang="0">
                      <a:pos x="58" y="108"/>
                    </a:cxn>
                    <a:cxn ang="0">
                      <a:pos x="40" y="104"/>
                    </a:cxn>
                    <a:cxn ang="0">
                      <a:pos x="4" y="88"/>
                    </a:cxn>
                    <a:cxn ang="0">
                      <a:pos x="0" y="0"/>
                    </a:cxn>
                  </a:cxnLst>
                  <a:rect l="0" t="0" r="r" b="b"/>
                  <a:pathLst>
                    <a:path w="206" h="112">
                      <a:moveTo>
                        <a:pt x="0" y="0"/>
                      </a:moveTo>
                      <a:lnTo>
                        <a:pt x="206" y="0"/>
                      </a:lnTo>
                      <a:lnTo>
                        <a:pt x="206" y="92"/>
                      </a:lnTo>
                      <a:lnTo>
                        <a:pt x="142" y="104"/>
                      </a:lnTo>
                      <a:lnTo>
                        <a:pt x="98" y="112"/>
                      </a:lnTo>
                      <a:lnTo>
                        <a:pt x="58" y="108"/>
                      </a:lnTo>
                      <a:lnTo>
                        <a:pt x="40" y="104"/>
                      </a:lnTo>
                      <a:lnTo>
                        <a:pt x="4" y="88"/>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161" name="Group 330"/>
              <p:cNvGrpSpPr>
                <a:grpSpLocks/>
              </p:cNvGrpSpPr>
              <p:nvPr/>
            </p:nvGrpSpPr>
            <p:grpSpPr bwMode="auto">
              <a:xfrm>
                <a:off x="2319474" y="4989917"/>
                <a:ext cx="15131" cy="22733"/>
                <a:chOff x="2742" y="1424"/>
                <a:chExt cx="76" cy="112"/>
              </a:xfrm>
            </p:grpSpPr>
            <p:sp>
              <p:nvSpPr>
                <p:cNvPr id="566" name="Freeform 331"/>
                <p:cNvSpPr>
                  <a:spLocks/>
                </p:cNvSpPr>
                <p:nvPr/>
              </p:nvSpPr>
              <p:spPr bwMode="auto">
                <a:xfrm>
                  <a:off x="2742" y="1424"/>
                  <a:ext cx="76" cy="112"/>
                </a:xfrm>
                <a:custGeom>
                  <a:avLst/>
                  <a:gdLst/>
                  <a:ahLst/>
                  <a:cxnLst>
                    <a:cxn ang="0">
                      <a:pos x="76" y="0"/>
                    </a:cxn>
                    <a:cxn ang="0">
                      <a:pos x="0" y="0"/>
                    </a:cxn>
                    <a:cxn ang="0">
                      <a:pos x="4" y="88"/>
                    </a:cxn>
                    <a:cxn ang="0">
                      <a:pos x="32" y="104"/>
                    </a:cxn>
                    <a:cxn ang="0">
                      <a:pos x="66" y="112"/>
                    </a:cxn>
                    <a:cxn ang="0">
                      <a:pos x="76" y="112"/>
                    </a:cxn>
                    <a:cxn ang="0">
                      <a:pos x="76" y="0"/>
                    </a:cxn>
                  </a:cxnLst>
                  <a:rect l="0" t="0" r="r" b="b"/>
                  <a:pathLst>
                    <a:path w="76" h="112">
                      <a:moveTo>
                        <a:pt x="76" y="0"/>
                      </a:moveTo>
                      <a:lnTo>
                        <a:pt x="0" y="0"/>
                      </a:lnTo>
                      <a:lnTo>
                        <a:pt x="4" y="88"/>
                      </a:lnTo>
                      <a:lnTo>
                        <a:pt x="32" y="104"/>
                      </a:lnTo>
                      <a:lnTo>
                        <a:pt x="66" y="112"/>
                      </a:lnTo>
                      <a:lnTo>
                        <a:pt x="76" y="112"/>
                      </a:lnTo>
                      <a:lnTo>
                        <a:pt x="76" y="0"/>
                      </a:lnTo>
                      <a:close/>
                    </a:path>
                  </a:pathLst>
                </a:custGeom>
                <a:solidFill>
                  <a:srgbClr val="F71752"/>
                </a:solidFill>
                <a:ln w="9525">
                  <a:noFill/>
                  <a:round/>
                  <a:headEnd/>
                  <a:tailEnd/>
                </a:ln>
              </p:spPr>
              <p:txBody>
                <a:bodyPr/>
                <a:lstStyle/>
                <a:p>
                  <a:endParaRPr lang="zh-CN" altLang="en-US"/>
                </a:p>
              </p:txBody>
            </p:sp>
            <p:sp>
              <p:nvSpPr>
                <p:cNvPr id="567" name="Freeform 332"/>
                <p:cNvSpPr>
                  <a:spLocks/>
                </p:cNvSpPr>
                <p:nvPr/>
              </p:nvSpPr>
              <p:spPr bwMode="auto">
                <a:xfrm>
                  <a:off x="2742" y="1424"/>
                  <a:ext cx="76" cy="112"/>
                </a:xfrm>
                <a:custGeom>
                  <a:avLst/>
                  <a:gdLst/>
                  <a:ahLst/>
                  <a:cxnLst>
                    <a:cxn ang="0">
                      <a:pos x="76" y="0"/>
                    </a:cxn>
                    <a:cxn ang="0">
                      <a:pos x="0" y="0"/>
                    </a:cxn>
                    <a:cxn ang="0">
                      <a:pos x="4" y="88"/>
                    </a:cxn>
                    <a:cxn ang="0">
                      <a:pos x="32" y="104"/>
                    </a:cxn>
                    <a:cxn ang="0">
                      <a:pos x="66" y="112"/>
                    </a:cxn>
                    <a:cxn ang="0">
                      <a:pos x="76" y="112"/>
                    </a:cxn>
                    <a:cxn ang="0">
                      <a:pos x="76" y="0"/>
                    </a:cxn>
                  </a:cxnLst>
                  <a:rect l="0" t="0" r="r" b="b"/>
                  <a:pathLst>
                    <a:path w="76" h="112">
                      <a:moveTo>
                        <a:pt x="76" y="0"/>
                      </a:moveTo>
                      <a:lnTo>
                        <a:pt x="0" y="0"/>
                      </a:lnTo>
                      <a:lnTo>
                        <a:pt x="4" y="88"/>
                      </a:lnTo>
                      <a:lnTo>
                        <a:pt x="32" y="104"/>
                      </a:lnTo>
                      <a:lnTo>
                        <a:pt x="66" y="112"/>
                      </a:lnTo>
                      <a:lnTo>
                        <a:pt x="76" y="112"/>
                      </a:lnTo>
                      <a:lnTo>
                        <a:pt x="76"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162" name="Group 333"/>
              <p:cNvGrpSpPr>
                <a:grpSpLocks/>
              </p:cNvGrpSpPr>
              <p:nvPr/>
            </p:nvGrpSpPr>
            <p:grpSpPr bwMode="auto">
              <a:xfrm>
                <a:off x="2253277" y="5006019"/>
                <a:ext cx="34044" cy="9472"/>
                <a:chOff x="2405" y="1502"/>
                <a:chExt cx="174" cy="50"/>
              </a:xfrm>
            </p:grpSpPr>
            <p:sp>
              <p:nvSpPr>
                <p:cNvPr id="564" name="Freeform 334"/>
                <p:cNvSpPr>
                  <a:spLocks/>
                </p:cNvSpPr>
                <p:nvPr/>
              </p:nvSpPr>
              <p:spPr bwMode="auto">
                <a:xfrm>
                  <a:off x="2405" y="1502"/>
                  <a:ext cx="174" cy="50"/>
                </a:xfrm>
                <a:custGeom>
                  <a:avLst/>
                  <a:gdLst/>
                  <a:ahLst/>
                  <a:cxnLst>
                    <a:cxn ang="0">
                      <a:pos x="174" y="0"/>
                    </a:cxn>
                    <a:cxn ang="0">
                      <a:pos x="170" y="50"/>
                    </a:cxn>
                    <a:cxn ang="0">
                      <a:pos x="0" y="50"/>
                    </a:cxn>
                    <a:cxn ang="0">
                      <a:pos x="28" y="18"/>
                    </a:cxn>
                    <a:cxn ang="0">
                      <a:pos x="174" y="0"/>
                    </a:cxn>
                  </a:cxnLst>
                  <a:rect l="0" t="0" r="r" b="b"/>
                  <a:pathLst>
                    <a:path w="174" h="50">
                      <a:moveTo>
                        <a:pt x="174" y="0"/>
                      </a:moveTo>
                      <a:lnTo>
                        <a:pt x="170" y="50"/>
                      </a:lnTo>
                      <a:lnTo>
                        <a:pt x="0" y="50"/>
                      </a:lnTo>
                      <a:lnTo>
                        <a:pt x="28" y="18"/>
                      </a:lnTo>
                      <a:lnTo>
                        <a:pt x="174" y="0"/>
                      </a:lnTo>
                      <a:close/>
                    </a:path>
                  </a:pathLst>
                </a:custGeom>
                <a:solidFill>
                  <a:srgbClr val="F71752"/>
                </a:solidFill>
                <a:ln w="9525">
                  <a:noFill/>
                  <a:round/>
                  <a:headEnd/>
                  <a:tailEnd/>
                </a:ln>
              </p:spPr>
              <p:txBody>
                <a:bodyPr/>
                <a:lstStyle/>
                <a:p>
                  <a:endParaRPr lang="zh-CN" altLang="en-US"/>
                </a:p>
              </p:txBody>
            </p:sp>
            <p:sp>
              <p:nvSpPr>
                <p:cNvPr id="565" name="Freeform 335"/>
                <p:cNvSpPr>
                  <a:spLocks/>
                </p:cNvSpPr>
                <p:nvPr/>
              </p:nvSpPr>
              <p:spPr bwMode="auto">
                <a:xfrm>
                  <a:off x="2405" y="1502"/>
                  <a:ext cx="174" cy="50"/>
                </a:xfrm>
                <a:custGeom>
                  <a:avLst/>
                  <a:gdLst/>
                  <a:ahLst/>
                  <a:cxnLst>
                    <a:cxn ang="0">
                      <a:pos x="174" y="0"/>
                    </a:cxn>
                    <a:cxn ang="0">
                      <a:pos x="170" y="50"/>
                    </a:cxn>
                    <a:cxn ang="0">
                      <a:pos x="0" y="50"/>
                    </a:cxn>
                    <a:cxn ang="0">
                      <a:pos x="28" y="18"/>
                    </a:cxn>
                    <a:cxn ang="0">
                      <a:pos x="174" y="0"/>
                    </a:cxn>
                  </a:cxnLst>
                  <a:rect l="0" t="0" r="r" b="b"/>
                  <a:pathLst>
                    <a:path w="174" h="50">
                      <a:moveTo>
                        <a:pt x="174" y="0"/>
                      </a:moveTo>
                      <a:lnTo>
                        <a:pt x="170" y="50"/>
                      </a:lnTo>
                      <a:lnTo>
                        <a:pt x="0" y="50"/>
                      </a:lnTo>
                      <a:lnTo>
                        <a:pt x="28" y="18"/>
                      </a:lnTo>
                      <a:lnTo>
                        <a:pt x="174"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163" name="Group 336"/>
              <p:cNvGrpSpPr>
                <a:grpSpLocks/>
              </p:cNvGrpSpPr>
              <p:nvPr/>
            </p:nvGrpSpPr>
            <p:grpSpPr bwMode="auto">
              <a:xfrm>
                <a:off x="2165330" y="4900880"/>
                <a:ext cx="110644" cy="21786"/>
                <a:chOff x="1966" y="975"/>
                <a:chExt cx="555" cy="112"/>
              </a:xfrm>
            </p:grpSpPr>
            <p:sp>
              <p:nvSpPr>
                <p:cNvPr id="562" name="Freeform 337"/>
                <p:cNvSpPr>
                  <a:spLocks/>
                </p:cNvSpPr>
                <p:nvPr/>
              </p:nvSpPr>
              <p:spPr bwMode="auto">
                <a:xfrm>
                  <a:off x="1966" y="975"/>
                  <a:ext cx="555" cy="112"/>
                </a:xfrm>
                <a:custGeom>
                  <a:avLst/>
                  <a:gdLst/>
                  <a:ahLst/>
                  <a:cxnLst>
                    <a:cxn ang="0">
                      <a:pos x="0" y="0"/>
                    </a:cxn>
                    <a:cxn ang="0">
                      <a:pos x="453" y="0"/>
                    </a:cxn>
                    <a:cxn ang="0">
                      <a:pos x="555" y="108"/>
                    </a:cxn>
                    <a:cxn ang="0">
                      <a:pos x="0" y="112"/>
                    </a:cxn>
                    <a:cxn ang="0">
                      <a:pos x="0" y="0"/>
                    </a:cxn>
                  </a:cxnLst>
                  <a:rect l="0" t="0" r="r" b="b"/>
                  <a:pathLst>
                    <a:path w="555" h="112">
                      <a:moveTo>
                        <a:pt x="0" y="0"/>
                      </a:moveTo>
                      <a:lnTo>
                        <a:pt x="453" y="0"/>
                      </a:lnTo>
                      <a:lnTo>
                        <a:pt x="555" y="108"/>
                      </a:lnTo>
                      <a:lnTo>
                        <a:pt x="0" y="112"/>
                      </a:lnTo>
                      <a:lnTo>
                        <a:pt x="0" y="0"/>
                      </a:lnTo>
                      <a:close/>
                    </a:path>
                  </a:pathLst>
                </a:custGeom>
                <a:solidFill>
                  <a:srgbClr val="F71752"/>
                </a:solidFill>
                <a:ln w="9525">
                  <a:noFill/>
                  <a:round/>
                  <a:headEnd/>
                  <a:tailEnd/>
                </a:ln>
              </p:spPr>
              <p:txBody>
                <a:bodyPr/>
                <a:lstStyle/>
                <a:p>
                  <a:endParaRPr lang="zh-CN" altLang="en-US"/>
                </a:p>
              </p:txBody>
            </p:sp>
            <p:sp>
              <p:nvSpPr>
                <p:cNvPr id="563" name="Freeform 338"/>
                <p:cNvSpPr>
                  <a:spLocks/>
                </p:cNvSpPr>
                <p:nvPr/>
              </p:nvSpPr>
              <p:spPr bwMode="auto">
                <a:xfrm>
                  <a:off x="1966" y="975"/>
                  <a:ext cx="555" cy="112"/>
                </a:xfrm>
                <a:custGeom>
                  <a:avLst/>
                  <a:gdLst/>
                  <a:ahLst/>
                  <a:cxnLst>
                    <a:cxn ang="0">
                      <a:pos x="0" y="0"/>
                    </a:cxn>
                    <a:cxn ang="0">
                      <a:pos x="453" y="0"/>
                    </a:cxn>
                    <a:cxn ang="0">
                      <a:pos x="555" y="108"/>
                    </a:cxn>
                    <a:cxn ang="0">
                      <a:pos x="0" y="112"/>
                    </a:cxn>
                    <a:cxn ang="0">
                      <a:pos x="0" y="0"/>
                    </a:cxn>
                  </a:cxnLst>
                  <a:rect l="0" t="0" r="r" b="b"/>
                  <a:pathLst>
                    <a:path w="555" h="112">
                      <a:moveTo>
                        <a:pt x="0" y="0"/>
                      </a:moveTo>
                      <a:lnTo>
                        <a:pt x="453" y="0"/>
                      </a:lnTo>
                      <a:lnTo>
                        <a:pt x="555" y="108"/>
                      </a:lnTo>
                      <a:lnTo>
                        <a:pt x="0" y="112"/>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164" name="Group 339"/>
              <p:cNvGrpSpPr>
                <a:grpSpLocks/>
              </p:cNvGrpSpPr>
              <p:nvPr/>
            </p:nvGrpSpPr>
            <p:grpSpPr bwMode="auto">
              <a:xfrm>
                <a:off x="2002674" y="4875305"/>
                <a:ext cx="329094" cy="146816"/>
                <a:chOff x="1148" y="850"/>
                <a:chExt cx="1656" cy="736"/>
              </a:xfrm>
            </p:grpSpPr>
            <p:sp>
              <p:nvSpPr>
                <p:cNvPr id="560" name="Freeform 340"/>
                <p:cNvSpPr>
                  <a:spLocks/>
                </p:cNvSpPr>
                <p:nvPr/>
              </p:nvSpPr>
              <p:spPr bwMode="auto">
                <a:xfrm>
                  <a:off x="1148" y="850"/>
                  <a:ext cx="1656" cy="736"/>
                </a:xfrm>
                <a:custGeom>
                  <a:avLst/>
                  <a:gdLst/>
                  <a:ahLst/>
                  <a:cxnLst>
                    <a:cxn ang="0">
                      <a:pos x="1652" y="0"/>
                    </a:cxn>
                    <a:cxn ang="0">
                      <a:pos x="1441" y="8"/>
                    </a:cxn>
                    <a:cxn ang="0">
                      <a:pos x="1441" y="249"/>
                    </a:cxn>
                    <a:cxn ang="0">
                      <a:pos x="1369" y="249"/>
                    </a:cxn>
                    <a:cxn ang="0">
                      <a:pos x="1359" y="213"/>
                    </a:cxn>
                    <a:cxn ang="0">
                      <a:pos x="822" y="213"/>
                    </a:cxn>
                    <a:cxn ang="0">
                      <a:pos x="818" y="249"/>
                    </a:cxn>
                    <a:cxn ang="0">
                      <a:pos x="818" y="137"/>
                    </a:cxn>
                    <a:cxn ang="0">
                      <a:pos x="179" y="175"/>
                    </a:cxn>
                    <a:cxn ang="0">
                      <a:pos x="179" y="263"/>
                    </a:cxn>
                    <a:cxn ang="0">
                      <a:pos x="0" y="283"/>
                    </a:cxn>
                    <a:cxn ang="0">
                      <a:pos x="0" y="736"/>
                    </a:cxn>
                    <a:cxn ang="0">
                      <a:pos x="1281" y="736"/>
                    </a:cxn>
                    <a:cxn ang="0">
                      <a:pos x="1281" y="698"/>
                    </a:cxn>
                    <a:cxn ang="0">
                      <a:pos x="1329" y="662"/>
                    </a:cxn>
                    <a:cxn ang="0">
                      <a:pos x="1592" y="636"/>
                    </a:cxn>
                    <a:cxn ang="0">
                      <a:pos x="1598" y="590"/>
                    </a:cxn>
                    <a:cxn ang="0">
                      <a:pos x="1656" y="570"/>
                    </a:cxn>
                    <a:cxn ang="0">
                      <a:pos x="1652" y="0"/>
                    </a:cxn>
                  </a:cxnLst>
                  <a:rect l="0" t="0" r="r" b="b"/>
                  <a:pathLst>
                    <a:path w="1656" h="736">
                      <a:moveTo>
                        <a:pt x="1652" y="0"/>
                      </a:moveTo>
                      <a:lnTo>
                        <a:pt x="1441" y="8"/>
                      </a:lnTo>
                      <a:lnTo>
                        <a:pt x="1441" y="249"/>
                      </a:lnTo>
                      <a:lnTo>
                        <a:pt x="1369" y="249"/>
                      </a:lnTo>
                      <a:lnTo>
                        <a:pt x="1359" y="213"/>
                      </a:lnTo>
                      <a:lnTo>
                        <a:pt x="822" y="213"/>
                      </a:lnTo>
                      <a:lnTo>
                        <a:pt x="818" y="249"/>
                      </a:lnTo>
                      <a:lnTo>
                        <a:pt x="818" y="137"/>
                      </a:lnTo>
                      <a:lnTo>
                        <a:pt x="179" y="175"/>
                      </a:lnTo>
                      <a:lnTo>
                        <a:pt x="179" y="263"/>
                      </a:lnTo>
                      <a:lnTo>
                        <a:pt x="0" y="283"/>
                      </a:lnTo>
                      <a:lnTo>
                        <a:pt x="0" y="736"/>
                      </a:lnTo>
                      <a:lnTo>
                        <a:pt x="1281" y="736"/>
                      </a:lnTo>
                      <a:lnTo>
                        <a:pt x="1281" y="698"/>
                      </a:lnTo>
                      <a:lnTo>
                        <a:pt x="1329" y="662"/>
                      </a:lnTo>
                      <a:lnTo>
                        <a:pt x="1592" y="636"/>
                      </a:lnTo>
                      <a:lnTo>
                        <a:pt x="1598" y="590"/>
                      </a:lnTo>
                      <a:lnTo>
                        <a:pt x="1656" y="570"/>
                      </a:lnTo>
                      <a:lnTo>
                        <a:pt x="1652" y="0"/>
                      </a:lnTo>
                      <a:close/>
                    </a:path>
                  </a:pathLst>
                </a:custGeom>
                <a:solidFill>
                  <a:srgbClr val="F71752"/>
                </a:solidFill>
                <a:ln w="9525">
                  <a:noFill/>
                  <a:round/>
                  <a:headEnd/>
                  <a:tailEnd/>
                </a:ln>
              </p:spPr>
              <p:txBody>
                <a:bodyPr/>
                <a:lstStyle/>
                <a:p>
                  <a:endParaRPr lang="zh-CN" altLang="en-US"/>
                </a:p>
              </p:txBody>
            </p:sp>
            <p:sp>
              <p:nvSpPr>
                <p:cNvPr id="561" name="Freeform 341"/>
                <p:cNvSpPr>
                  <a:spLocks/>
                </p:cNvSpPr>
                <p:nvPr/>
              </p:nvSpPr>
              <p:spPr bwMode="auto">
                <a:xfrm>
                  <a:off x="1148" y="850"/>
                  <a:ext cx="1656" cy="736"/>
                </a:xfrm>
                <a:custGeom>
                  <a:avLst/>
                  <a:gdLst/>
                  <a:ahLst/>
                  <a:cxnLst>
                    <a:cxn ang="0">
                      <a:pos x="1652" y="0"/>
                    </a:cxn>
                    <a:cxn ang="0">
                      <a:pos x="1441" y="8"/>
                    </a:cxn>
                    <a:cxn ang="0">
                      <a:pos x="1441" y="249"/>
                    </a:cxn>
                    <a:cxn ang="0">
                      <a:pos x="1369" y="249"/>
                    </a:cxn>
                    <a:cxn ang="0">
                      <a:pos x="1359" y="213"/>
                    </a:cxn>
                    <a:cxn ang="0">
                      <a:pos x="822" y="213"/>
                    </a:cxn>
                    <a:cxn ang="0">
                      <a:pos x="818" y="249"/>
                    </a:cxn>
                    <a:cxn ang="0">
                      <a:pos x="818" y="137"/>
                    </a:cxn>
                    <a:cxn ang="0">
                      <a:pos x="179" y="175"/>
                    </a:cxn>
                    <a:cxn ang="0">
                      <a:pos x="179" y="263"/>
                    </a:cxn>
                    <a:cxn ang="0">
                      <a:pos x="0" y="283"/>
                    </a:cxn>
                    <a:cxn ang="0">
                      <a:pos x="0" y="736"/>
                    </a:cxn>
                    <a:cxn ang="0">
                      <a:pos x="1281" y="736"/>
                    </a:cxn>
                    <a:cxn ang="0">
                      <a:pos x="1281" y="698"/>
                    </a:cxn>
                    <a:cxn ang="0">
                      <a:pos x="1329" y="662"/>
                    </a:cxn>
                    <a:cxn ang="0">
                      <a:pos x="1592" y="636"/>
                    </a:cxn>
                    <a:cxn ang="0">
                      <a:pos x="1598" y="590"/>
                    </a:cxn>
                    <a:cxn ang="0">
                      <a:pos x="1656" y="570"/>
                    </a:cxn>
                    <a:cxn ang="0">
                      <a:pos x="1652" y="0"/>
                    </a:cxn>
                  </a:cxnLst>
                  <a:rect l="0" t="0" r="r" b="b"/>
                  <a:pathLst>
                    <a:path w="1656" h="736">
                      <a:moveTo>
                        <a:pt x="1652" y="0"/>
                      </a:moveTo>
                      <a:lnTo>
                        <a:pt x="1441" y="8"/>
                      </a:lnTo>
                      <a:lnTo>
                        <a:pt x="1441" y="249"/>
                      </a:lnTo>
                      <a:lnTo>
                        <a:pt x="1369" y="249"/>
                      </a:lnTo>
                      <a:lnTo>
                        <a:pt x="1359" y="213"/>
                      </a:lnTo>
                      <a:lnTo>
                        <a:pt x="822" y="213"/>
                      </a:lnTo>
                      <a:lnTo>
                        <a:pt x="818" y="249"/>
                      </a:lnTo>
                      <a:lnTo>
                        <a:pt x="818" y="137"/>
                      </a:lnTo>
                      <a:lnTo>
                        <a:pt x="179" y="175"/>
                      </a:lnTo>
                      <a:lnTo>
                        <a:pt x="179" y="263"/>
                      </a:lnTo>
                      <a:lnTo>
                        <a:pt x="0" y="283"/>
                      </a:lnTo>
                      <a:lnTo>
                        <a:pt x="0" y="736"/>
                      </a:lnTo>
                      <a:lnTo>
                        <a:pt x="1281" y="736"/>
                      </a:lnTo>
                      <a:lnTo>
                        <a:pt x="1281" y="698"/>
                      </a:lnTo>
                      <a:lnTo>
                        <a:pt x="1329" y="662"/>
                      </a:lnTo>
                      <a:lnTo>
                        <a:pt x="1592" y="636"/>
                      </a:lnTo>
                      <a:lnTo>
                        <a:pt x="1598" y="590"/>
                      </a:lnTo>
                      <a:lnTo>
                        <a:pt x="1656" y="570"/>
                      </a:lnTo>
                      <a:lnTo>
                        <a:pt x="1652"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22" name="Oval 342"/>
              <p:cNvSpPr>
                <a:spLocks noChangeArrowheads="1"/>
              </p:cNvSpPr>
              <p:nvPr/>
            </p:nvSpPr>
            <p:spPr bwMode="auto">
              <a:xfrm>
                <a:off x="2191808" y="4940662"/>
                <a:ext cx="12294" cy="10419"/>
              </a:xfrm>
              <a:prstGeom prst="ellipse">
                <a:avLst/>
              </a:prstGeom>
              <a:solidFill>
                <a:srgbClr val="F71752"/>
              </a:solidFill>
              <a:ln w="9525">
                <a:solidFill>
                  <a:srgbClr val="969696"/>
                </a:solidFill>
                <a:round/>
                <a:headEnd/>
                <a:tailEnd/>
              </a:ln>
            </p:spPr>
            <p:txBody>
              <a:bodyPr/>
              <a:lstStyle/>
              <a:p>
                <a:endParaRPr lang="zh-CN" altLang="en-US"/>
              </a:p>
            </p:txBody>
          </p:sp>
          <p:sp>
            <p:nvSpPr>
              <p:cNvPr id="323" name="Oval 343"/>
              <p:cNvSpPr>
                <a:spLocks noChangeArrowheads="1"/>
              </p:cNvSpPr>
              <p:nvPr/>
            </p:nvSpPr>
            <p:spPr bwMode="auto">
              <a:xfrm>
                <a:off x="2194645" y="4970973"/>
                <a:ext cx="12294" cy="9472"/>
              </a:xfrm>
              <a:prstGeom prst="ellipse">
                <a:avLst/>
              </a:prstGeom>
              <a:solidFill>
                <a:srgbClr val="F71752"/>
              </a:solidFill>
              <a:ln w="9525">
                <a:solidFill>
                  <a:srgbClr val="969696"/>
                </a:solidFill>
                <a:round/>
                <a:headEnd/>
                <a:tailEnd/>
              </a:ln>
            </p:spPr>
            <p:txBody>
              <a:bodyPr/>
              <a:lstStyle/>
              <a:p>
                <a:endParaRPr lang="zh-CN" altLang="en-US"/>
              </a:p>
            </p:txBody>
          </p:sp>
          <p:sp>
            <p:nvSpPr>
              <p:cNvPr id="324" name="Line 344"/>
              <p:cNvSpPr>
                <a:spLocks noChangeShapeType="1"/>
              </p:cNvSpPr>
              <p:nvPr/>
            </p:nvSpPr>
            <p:spPr bwMode="auto">
              <a:xfrm flipV="1">
                <a:off x="2216396" y="4920771"/>
                <a:ext cx="16076" cy="11366"/>
              </a:xfrm>
              <a:prstGeom prst="line">
                <a:avLst/>
              </a:prstGeom>
              <a:noFill/>
              <a:ln w="9525">
                <a:solidFill>
                  <a:srgbClr val="969696"/>
                </a:solidFill>
                <a:round/>
                <a:headEnd/>
                <a:tailEnd/>
              </a:ln>
            </p:spPr>
            <p:txBody>
              <a:bodyPr/>
              <a:lstStyle/>
              <a:p>
                <a:endParaRPr lang="zh-CN" altLang="en-US"/>
              </a:p>
            </p:txBody>
          </p:sp>
          <p:sp>
            <p:nvSpPr>
              <p:cNvPr id="325" name="Line 345"/>
              <p:cNvSpPr>
                <a:spLocks noChangeShapeType="1"/>
              </p:cNvSpPr>
              <p:nvPr/>
            </p:nvSpPr>
            <p:spPr bwMode="auto">
              <a:xfrm flipV="1">
                <a:off x="2218287" y="4933085"/>
                <a:ext cx="14185" cy="7578"/>
              </a:xfrm>
              <a:prstGeom prst="line">
                <a:avLst/>
              </a:prstGeom>
              <a:noFill/>
              <a:ln w="9525">
                <a:solidFill>
                  <a:srgbClr val="969696"/>
                </a:solidFill>
                <a:round/>
                <a:headEnd/>
                <a:tailEnd/>
              </a:ln>
            </p:spPr>
            <p:txBody>
              <a:bodyPr/>
              <a:lstStyle/>
              <a:p>
                <a:endParaRPr lang="zh-CN" altLang="en-US"/>
              </a:p>
            </p:txBody>
          </p:sp>
          <p:sp>
            <p:nvSpPr>
              <p:cNvPr id="326" name="Line 346"/>
              <p:cNvSpPr>
                <a:spLocks noChangeShapeType="1"/>
              </p:cNvSpPr>
              <p:nvPr/>
            </p:nvSpPr>
            <p:spPr bwMode="auto">
              <a:xfrm flipV="1">
                <a:off x="2221124" y="4990864"/>
                <a:ext cx="9457" cy="8525"/>
              </a:xfrm>
              <a:prstGeom prst="line">
                <a:avLst/>
              </a:prstGeom>
              <a:noFill/>
              <a:ln w="9525">
                <a:solidFill>
                  <a:srgbClr val="969696"/>
                </a:solidFill>
                <a:round/>
                <a:headEnd/>
                <a:tailEnd/>
              </a:ln>
            </p:spPr>
            <p:txBody>
              <a:bodyPr/>
              <a:lstStyle/>
              <a:p>
                <a:endParaRPr lang="zh-CN" altLang="en-US"/>
              </a:p>
            </p:txBody>
          </p:sp>
          <p:sp>
            <p:nvSpPr>
              <p:cNvPr id="327" name="Line 347"/>
              <p:cNvSpPr>
                <a:spLocks noChangeShapeType="1"/>
              </p:cNvSpPr>
              <p:nvPr/>
            </p:nvSpPr>
            <p:spPr bwMode="auto">
              <a:xfrm flipV="1">
                <a:off x="2220178" y="4980445"/>
                <a:ext cx="12294" cy="7578"/>
              </a:xfrm>
              <a:prstGeom prst="line">
                <a:avLst/>
              </a:prstGeom>
              <a:noFill/>
              <a:ln w="9525">
                <a:solidFill>
                  <a:srgbClr val="969696"/>
                </a:solidFill>
                <a:round/>
                <a:headEnd/>
                <a:tailEnd/>
              </a:ln>
            </p:spPr>
            <p:txBody>
              <a:bodyPr/>
              <a:lstStyle/>
              <a:p>
                <a:endParaRPr lang="zh-CN" altLang="en-US"/>
              </a:p>
            </p:txBody>
          </p:sp>
          <p:sp>
            <p:nvSpPr>
              <p:cNvPr id="328" name="Line 348"/>
              <p:cNvSpPr>
                <a:spLocks noChangeShapeType="1"/>
              </p:cNvSpPr>
              <p:nvPr/>
            </p:nvSpPr>
            <p:spPr bwMode="auto">
              <a:xfrm>
                <a:off x="2236255" y="4924560"/>
                <a:ext cx="0" cy="55885"/>
              </a:xfrm>
              <a:prstGeom prst="line">
                <a:avLst/>
              </a:prstGeom>
              <a:noFill/>
              <a:ln w="9525">
                <a:solidFill>
                  <a:srgbClr val="969696"/>
                </a:solidFill>
                <a:round/>
                <a:headEnd/>
                <a:tailEnd/>
              </a:ln>
            </p:spPr>
            <p:txBody>
              <a:bodyPr/>
              <a:lstStyle/>
              <a:p>
                <a:endParaRPr lang="zh-CN" altLang="en-US"/>
              </a:p>
            </p:txBody>
          </p:sp>
          <p:sp>
            <p:nvSpPr>
              <p:cNvPr id="329" name="Line 349"/>
              <p:cNvSpPr>
                <a:spLocks noChangeShapeType="1"/>
              </p:cNvSpPr>
              <p:nvPr/>
            </p:nvSpPr>
            <p:spPr bwMode="auto">
              <a:xfrm>
                <a:off x="2236255" y="4996547"/>
                <a:ext cx="0" cy="9472"/>
              </a:xfrm>
              <a:prstGeom prst="line">
                <a:avLst/>
              </a:prstGeom>
              <a:noFill/>
              <a:ln w="9525">
                <a:solidFill>
                  <a:srgbClr val="969696"/>
                </a:solidFill>
                <a:round/>
                <a:headEnd/>
                <a:tailEnd/>
              </a:ln>
            </p:spPr>
            <p:txBody>
              <a:bodyPr/>
              <a:lstStyle/>
              <a:p>
                <a:endParaRPr lang="zh-CN" altLang="en-US"/>
              </a:p>
            </p:txBody>
          </p:sp>
          <p:sp>
            <p:nvSpPr>
              <p:cNvPr id="330" name="Oval 350"/>
              <p:cNvSpPr>
                <a:spLocks noChangeArrowheads="1"/>
              </p:cNvSpPr>
              <p:nvPr/>
            </p:nvSpPr>
            <p:spPr bwMode="auto">
              <a:xfrm>
                <a:off x="2286376" y="4926454"/>
                <a:ext cx="11348" cy="12314"/>
              </a:xfrm>
              <a:prstGeom prst="ellipse">
                <a:avLst/>
              </a:prstGeom>
              <a:solidFill>
                <a:srgbClr val="F71752"/>
              </a:solidFill>
              <a:ln w="9525">
                <a:solidFill>
                  <a:srgbClr val="969696"/>
                </a:solidFill>
                <a:round/>
                <a:headEnd/>
                <a:tailEnd/>
              </a:ln>
            </p:spPr>
            <p:txBody>
              <a:bodyPr/>
              <a:lstStyle/>
              <a:p>
                <a:endParaRPr lang="zh-CN" altLang="en-US"/>
              </a:p>
            </p:txBody>
          </p:sp>
          <p:sp>
            <p:nvSpPr>
              <p:cNvPr id="331" name="Oval 351"/>
              <p:cNvSpPr>
                <a:spLocks noChangeArrowheads="1"/>
              </p:cNvSpPr>
              <p:nvPr/>
            </p:nvSpPr>
            <p:spPr bwMode="auto">
              <a:xfrm>
                <a:off x="2287321" y="4959606"/>
                <a:ext cx="10402" cy="11366"/>
              </a:xfrm>
              <a:prstGeom prst="ellipse">
                <a:avLst/>
              </a:prstGeom>
              <a:solidFill>
                <a:srgbClr val="F71752"/>
              </a:solidFill>
              <a:ln w="9525">
                <a:solidFill>
                  <a:srgbClr val="969696"/>
                </a:solidFill>
                <a:round/>
                <a:headEnd/>
                <a:tailEnd/>
              </a:ln>
            </p:spPr>
            <p:txBody>
              <a:bodyPr/>
              <a:lstStyle/>
              <a:p>
                <a:endParaRPr lang="zh-CN" altLang="en-US"/>
              </a:p>
            </p:txBody>
          </p:sp>
          <p:sp>
            <p:nvSpPr>
              <p:cNvPr id="332" name="Oval 352"/>
              <p:cNvSpPr>
                <a:spLocks noChangeArrowheads="1"/>
              </p:cNvSpPr>
              <p:nvPr/>
            </p:nvSpPr>
            <p:spPr bwMode="auto">
              <a:xfrm>
                <a:off x="2243820" y="4921718"/>
                <a:ext cx="10402" cy="12314"/>
              </a:xfrm>
              <a:prstGeom prst="ellipse">
                <a:avLst/>
              </a:prstGeom>
              <a:solidFill>
                <a:srgbClr val="F71752"/>
              </a:solidFill>
              <a:ln w="9525">
                <a:solidFill>
                  <a:srgbClr val="969696"/>
                </a:solidFill>
                <a:round/>
                <a:headEnd/>
                <a:tailEnd/>
              </a:ln>
            </p:spPr>
            <p:txBody>
              <a:bodyPr/>
              <a:lstStyle/>
              <a:p>
                <a:endParaRPr lang="zh-CN" altLang="en-US"/>
              </a:p>
            </p:txBody>
          </p:sp>
          <p:sp>
            <p:nvSpPr>
              <p:cNvPr id="333" name="Oval 353"/>
              <p:cNvSpPr>
                <a:spLocks noChangeArrowheads="1"/>
              </p:cNvSpPr>
              <p:nvPr/>
            </p:nvSpPr>
            <p:spPr bwMode="auto">
              <a:xfrm>
                <a:off x="2246657" y="4988022"/>
                <a:ext cx="9457" cy="12314"/>
              </a:xfrm>
              <a:prstGeom prst="ellipse">
                <a:avLst/>
              </a:prstGeom>
              <a:solidFill>
                <a:srgbClr val="F71752"/>
              </a:solidFill>
              <a:ln w="9525">
                <a:solidFill>
                  <a:srgbClr val="969696"/>
                </a:solidFill>
                <a:round/>
                <a:headEnd/>
                <a:tailEnd/>
              </a:ln>
            </p:spPr>
            <p:txBody>
              <a:bodyPr/>
              <a:lstStyle/>
              <a:p>
                <a:endParaRPr lang="zh-CN" altLang="en-US"/>
              </a:p>
            </p:txBody>
          </p:sp>
          <p:grpSp>
            <p:nvGrpSpPr>
              <p:cNvPr id="168" name="Group 354"/>
              <p:cNvGrpSpPr>
                <a:grpSpLocks/>
              </p:cNvGrpSpPr>
              <p:nvPr/>
            </p:nvGrpSpPr>
            <p:grpSpPr bwMode="auto">
              <a:xfrm>
                <a:off x="2262734" y="4908457"/>
                <a:ext cx="30262" cy="84301"/>
                <a:chOff x="2453" y="1013"/>
                <a:chExt cx="156" cy="423"/>
              </a:xfrm>
            </p:grpSpPr>
            <p:sp>
              <p:nvSpPr>
                <p:cNvPr id="558" name="Freeform 355"/>
                <p:cNvSpPr>
                  <a:spLocks/>
                </p:cNvSpPr>
                <p:nvPr/>
              </p:nvSpPr>
              <p:spPr bwMode="auto">
                <a:xfrm>
                  <a:off x="2453" y="1013"/>
                  <a:ext cx="156" cy="423"/>
                </a:xfrm>
                <a:custGeom>
                  <a:avLst/>
                  <a:gdLst/>
                  <a:ahLst/>
                  <a:cxnLst>
                    <a:cxn ang="0">
                      <a:pos x="122" y="0"/>
                    </a:cxn>
                    <a:cxn ang="0">
                      <a:pos x="140" y="50"/>
                    </a:cxn>
                    <a:cxn ang="0">
                      <a:pos x="122" y="78"/>
                    </a:cxn>
                    <a:cxn ang="0">
                      <a:pos x="88" y="128"/>
                    </a:cxn>
                    <a:cxn ang="0">
                      <a:pos x="72" y="174"/>
                    </a:cxn>
                    <a:cxn ang="0">
                      <a:pos x="68" y="220"/>
                    </a:cxn>
                    <a:cxn ang="0">
                      <a:pos x="78" y="259"/>
                    </a:cxn>
                    <a:cxn ang="0">
                      <a:pos x="96" y="303"/>
                    </a:cxn>
                    <a:cxn ang="0">
                      <a:pos x="122" y="337"/>
                    </a:cxn>
                    <a:cxn ang="0">
                      <a:pos x="156" y="375"/>
                    </a:cxn>
                    <a:cxn ang="0">
                      <a:pos x="140" y="423"/>
                    </a:cxn>
                    <a:cxn ang="0">
                      <a:pos x="88" y="387"/>
                    </a:cxn>
                    <a:cxn ang="0">
                      <a:pos x="54" y="353"/>
                    </a:cxn>
                    <a:cxn ang="0">
                      <a:pos x="20" y="303"/>
                    </a:cxn>
                    <a:cxn ang="0">
                      <a:pos x="4" y="249"/>
                    </a:cxn>
                    <a:cxn ang="0">
                      <a:pos x="0" y="198"/>
                    </a:cxn>
                    <a:cxn ang="0">
                      <a:pos x="14" y="142"/>
                    </a:cxn>
                    <a:cxn ang="0">
                      <a:pos x="38" y="96"/>
                    </a:cxn>
                    <a:cxn ang="0">
                      <a:pos x="78" y="46"/>
                    </a:cxn>
                    <a:cxn ang="0">
                      <a:pos x="122" y="0"/>
                    </a:cxn>
                  </a:cxnLst>
                  <a:rect l="0" t="0" r="r" b="b"/>
                  <a:pathLst>
                    <a:path w="156" h="423">
                      <a:moveTo>
                        <a:pt x="122" y="0"/>
                      </a:moveTo>
                      <a:lnTo>
                        <a:pt x="140" y="50"/>
                      </a:lnTo>
                      <a:lnTo>
                        <a:pt x="122" y="78"/>
                      </a:lnTo>
                      <a:lnTo>
                        <a:pt x="88" y="128"/>
                      </a:lnTo>
                      <a:lnTo>
                        <a:pt x="72" y="174"/>
                      </a:lnTo>
                      <a:lnTo>
                        <a:pt x="68" y="220"/>
                      </a:lnTo>
                      <a:lnTo>
                        <a:pt x="78" y="259"/>
                      </a:lnTo>
                      <a:lnTo>
                        <a:pt x="96" y="303"/>
                      </a:lnTo>
                      <a:lnTo>
                        <a:pt x="122" y="337"/>
                      </a:lnTo>
                      <a:lnTo>
                        <a:pt x="156" y="375"/>
                      </a:lnTo>
                      <a:lnTo>
                        <a:pt x="140" y="423"/>
                      </a:lnTo>
                      <a:lnTo>
                        <a:pt x="88" y="387"/>
                      </a:lnTo>
                      <a:lnTo>
                        <a:pt x="54" y="353"/>
                      </a:lnTo>
                      <a:lnTo>
                        <a:pt x="20" y="303"/>
                      </a:lnTo>
                      <a:lnTo>
                        <a:pt x="4" y="249"/>
                      </a:lnTo>
                      <a:lnTo>
                        <a:pt x="0" y="198"/>
                      </a:lnTo>
                      <a:lnTo>
                        <a:pt x="14" y="142"/>
                      </a:lnTo>
                      <a:lnTo>
                        <a:pt x="38" y="96"/>
                      </a:lnTo>
                      <a:lnTo>
                        <a:pt x="78" y="46"/>
                      </a:lnTo>
                      <a:lnTo>
                        <a:pt x="122" y="0"/>
                      </a:lnTo>
                      <a:close/>
                    </a:path>
                  </a:pathLst>
                </a:custGeom>
                <a:solidFill>
                  <a:srgbClr val="F71752"/>
                </a:solidFill>
                <a:ln w="9525">
                  <a:noFill/>
                  <a:round/>
                  <a:headEnd/>
                  <a:tailEnd/>
                </a:ln>
              </p:spPr>
              <p:txBody>
                <a:bodyPr/>
                <a:lstStyle/>
                <a:p>
                  <a:endParaRPr lang="zh-CN" altLang="en-US"/>
                </a:p>
              </p:txBody>
            </p:sp>
            <p:sp>
              <p:nvSpPr>
                <p:cNvPr id="559" name="Freeform 356"/>
                <p:cNvSpPr>
                  <a:spLocks/>
                </p:cNvSpPr>
                <p:nvPr/>
              </p:nvSpPr>
              <p:spPr bwMode="auto">
                <a:xfrm>
                  <a:off x="2453" y="1013"/>
                  <a:ext cx="156" cy="423"/>
                </a:xfrm>
                <a:custGeom>
                  <a:avLst/>
                  <a:gdLst/>
                  <a:ahLst/>
                  <a:cxnLst>
                    <a:cxn ang="0">
                      <a:pos x="122" y="0"/>
                    </a:cxn>
                    <a:cxn ang="0">
                      <a:pos x="140" y="50"/>
                    </a:cxn>
                    <a:cxn ang="0">
                      <a:pos x="122" y="78"/>
                    </a:cxn>
                    <a:cxn ang="0">
                      <a:pos x="88" y="128"/>
                    </a:cxn>
                    <a:cxn ang="0">
                      <a:pos x="72" y="174"/>
                    </a:cxn>
                    <a:cxn ang="0">
                      <a:pos x="68" y="220"/>
                    </a:cxn>
                    <a:cxn ang="0">
                      <a:pos x="78" y="259"/>
                    </a:cxn>
                    <a:cxn ang="0">
                      <a:pos x="96" y="303"/>
                    </a:cxn>
                    <a:cxn ang="0">
                      <a:pos x="122" y="337"/>
                    </a:cxn>
                    <a:cxn ang="0">
                      <a:pos x="156" y="375"/>
                    </a:cxn>
                    <a:cxn ang="0">
                      <a:pos x="140" y="423"/>
                    </a:cxn>
                    <a:cxn ang="0">
                      <a:pos x="88" y="387"/>
                    </a:cxn>
                    <a:cxn ang="0">
                      <a:pos x="54" y="353"/>
                    </a:cxn>
                    <a:cxn ang="0">
                      <a:pos x="20" y="303"/>
                    </a:cxn>
                    <a:cxn ang="0">
                      <a:pos x="4" y="249"/>
                    </a:cxn>
                    <a:cxn ang="0">
                      <a:pos x="0" y="198"/>
                    </a:cxn>
                    <a:cxn ang="0">
                      <a:pos x="14" y="142"/>
                    </a:cxn>
                    <a:cxn ang="0">
                      <a:pos x="38" y="96"/>
                    </a:cxn>
                    <a:cxn ang="0">
                      <a:pos x="78" y="46"/>
                    </a:cxn>
                    <a:cxn ang="0">
                      <a:pos x="122" y="0"/>
                    </a:cxn>
                  </a:cxnLst>
                  <a:rect l="0" t="0" r="r" b="b"/>
                  <a:pathLst>
                    <a:path w="156" h="423">
                      <a:moveTo>
                        <a:pt x="122" y="0"/>
                      </a:moveTo>
                      <a:lnTo>
                        <a:pt x="140" y="50"/>
                      </a:lnTo>
                      <a:lnTo>
                        <a:pt x="122" y="78"/>
                      </a:lnTo>
                      <a:lnTo>
                        <a:pt x="88" y="128"/>
                      </a:lnTo>
                      <a:lnTo>
                        <a:pt x="72" y="174"/>
                      </a:lnTo>
                      <a:lnTo>
                        <a:pt x="68" y="220"/>
                      </a:lnTo>
                      <a:lnTo>
                        <a:pt x="78" y="259"/>
                      </a:lnTo>
                      <a:lnTo>
                        <a:pt x="96" y="303"/>
                      </a:lnTo>
                      <a:lnTo>
                        <a:pt x="122" y="337"/>
                      </a:lnTo>
                      <a:lnTo>
                        <a:pt x="156" y="375"/>
                      </a:lnTo>
                      <a:lnTo>
                        <a:pt x="140" y="423"/>
                      </a:lnTo>
                      <a:lnTo>
                        <a:pt x="88" y="387"/>
                      </a:lnTo>
                      <a:lnTo>
                        <a:pt x="54" y="353"/>
                      </a:lnTo>
                      <a:lnTo>
                        <a:pt x="20" y="303"/>
                      </a:lnTo>
                      <a:lnTo>
                        <a:pt x="4" y="249"/>
                      </a:lnTo>
                      <a:lnTo>
                        <a:pt x="0" y="198"/>
                      </a:lnTo>
                      <a:lnTo>
                        <a:pt x="14" y="142"/>
                      </a:lnTo>
                      <a:lnTo>
                        <a:pt x="38" y="96"/>
                      </a:lnTo>
                      <a:lnTo>
                        <a:pt x="78" y="46"/>
                      </a:lnTo>
                      <a:lnTo>
                        <a:pt x="122"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35" name="Line 357"/>
              <p:cNvSpPr>
                <a:spLocks noChangeShapeType="1"/>
              </p:cNvSpPr>
              <p:nvPr/>
            </p:nvSpPr>
            <p:spPr bwMode="auto">
              <a:xfrm>
                <a:off x="2295832" y="4992758"/>
                <a:ext cx="24587" cy="0"/>
              </a:xfrm>
              <a:prstGeom prst="line">
                <a:avLst/>
              </a:prstGeom>
              <a:noFill/>
              <a:ln w="9525">
                <a:solidFill>
                  <a:srgbClr val="969696"/>
                </a:solidFill>
                <a:round/>
                <a:headEnd/>
                <a:tailEnd/>
              </a:ln>
            </p:spPr>
            <p:txBody>
              <a:bodyPr/>
              <a:lstStyle/>
              <a:p>
                <a:endParaRPr lang="zh-CN" altLang="en-US"/>
              </a:p>
            </p:txBody>
          </p:sp>
          <p:grpSp>
            <p:nvGrpSpPr>
              <p:cNvPr id="169" name="Group 358"/>
              <p:cNvGrpSpPr>
                <a:grpSpLocks/>
              </p:cNvGrpSpPr>
              <p:nvPr/>
            </p:nvGrpSpPr>
            <p:grpSpPr bwMode="auto">
              <a:xfrm>
                <a:off x="2043338" y="4830787"/>
                <a:ext cx="139959" cy="80512"/>
                <a:chOff x="1353" y="626"/>
                <a:chExt cx="701" cy="403"/>
              </a:xfrm>
            </p:grpSpPr>
            <p:sp>
              <p:nvSpPr>
                <p:cNvPr id="556" name="Freeform 359"/>
                <p:cNvSpPr>
                  <a:spLocks/>
                </p:cNvSpPr>
                <p:nvPr/>
              </p:nvSpPr>
              <p:spPr bwMode="auto">
                <a:xfrm>
                  <a:off x="1353" y="626"/>
                  <a:ext cx="701" cy="403"/>
                </a:xfrm>
                <a:custGeom>
                  <a:avLst/>
                  <a:gdLst/>
                  <a:ahLst/>
                  <a:cxnLst>
                    <a:cxn ang="0">
                      <a:pos x="467" y="0"/>
                    </a:cxn>
                    <a:cxn ang="0">
                      <a:pos x="0" y="46"/>
                    </a:cxn>
                    <a:cxn ang="0">
                      <a:pos x="0" y="403"/>
                    </a:cxn>
                    <a:cxn ang="0">
                      <a:pos x="701" y="361"/>
                    </a:cxn>
                    <a:cxn ang="0">
                      <a:pos x="691" y="325"/>
                    </a:cxn>
                    <a:cxn ang="0">
                      <a:pos x="667" y="321"/>
                    </a:cxn>
                    <a:cxn ang="0">
                      <a:pos x="359" y="333"/>
                    </a:cxn>
                    <a:cxn ang="0">
                      <a:pos x="467" y="0"/>
                    </a:cxn>
                  </a:cxnLst>
                  <a:rect l="0" t="0" r="r" b="b"/>
                  <a:pathLst>
                    <a:path w="701" h="403">
                      <a:moveTo>
                        <a:pt x="467" y="0"/>
                      </a:moveTo>
                      <a:lnTo>
                        <a:pt x="0" y="46"/>
                      </a:lnTo>
                      <a:lnTo>
                        <a:pt x="0" y="403"/>
                      </a:lnTo>
                      <a:lnTo>
                        <a:pt x="701" y="361"/>
                      </a:lnTo>
                      <a:lnTo>
                        <a:pt x="691" y="325"/>
                      </a:lnTo>
                      <a:lnTo>
                        <a:pt x="667" y="321"/>
                      </a:lnTo>
                      <a:lnTo>
                        <a:pt x="359" y="333"/>
                      </a:lnTo>
                      <a:lnTo>
                        <a:pt x="467" y="0"/>
                      </a:lnTo>
                      <a:close/>
                    </a:path>
                  </a:pathLst>
                </a:custGeom>
                <a:solidFill>
                  <a:srgbClr val="F71752"/>
                </a:solidFill>
                <a:ln w="9525">
                  <a:noFill/>
                  <a:round/>
                  <a:headEnd/>
                  <a:tailEnd/>
                </a:ln>
              </p:spPr>
              <p:txBody>
                <a:bodyPr/>
                <a:lstStyle/>
                <a:p>
                  <a:endParaRPr lang="zh-CN" altLang="en-US"/>
                </a:p>
              </p:txBody>
            </p:sp>
            <p:sp>
              <p:nvSpPr>
                <p:cNvPr id="557" name="Freeform 360"/>
                <p:cNvSpPr>
                  <a:spLocks/>
                </p:cNvSpPr>
                <p:nvPr/>
              </p:nvSpPr>
              <p:spPr bwMode="auto">
                <a:xfrm>
                  <a:off x="1353" y="626"/>
                  <a:ext cx="701" cy="403"/>
                </a:xfrm>
                <a:custGeom>
                  <a:avLst/>
                  <a:gdLst/>
                  <a:ahLst/>
                  <a:cxnLst>
                    <a:cxn ang="0">
                      <a:pos x="467" y="0"/>
                    </a:cxn>
                    <a:cxn ang="0">
                      <a:pos x="0" y="46"/>
                    </a:cxn>
                    <a:cxn ang="0">
                      <a:pos x="0" y="403"/>
                    </a:cxn>
                    <a:cxn ang="0">
                      <a:pos x="701" y="361"/>
                    </a:cxn>
                    <a:cxn ang="0">
                      <a:pos x="691" y="325"/>
                    </a:cxn>
                    <a:cxn ang="0">
                      <a:pos x="667" y="321"/>
                    </a:cxn>
                    <a:cxn ang="0">
                      <a:pos x="359" y="333"/>
                    </a:cxn>
                    <a:cxn ang="0">
                      <a:pos x="467" y="0"/>
                    </a:cxn>
                  </a:cxnLst>
                  <a:rect l="0" t="0" r="r" b="b"/>
                  <a:pathLst>
                    <a:path w="701" h="403">
                      <a:moveTo>
                        <a:pt x="467" y="0"/>
                      </a:moveTo>
                      <a:lnTo>
                        <a:pt x="0" y="46"/>
                      </a:lnTo>
                      <a:lnTo>
                        <a:pt x="0" y="403"/>
                      </a:lnTo>
                      <a:lnTo>
                        <a:pt x="701" y="361"/>
                      </a:lnTo>
                      <a:lnTo>
                        <a:pt x="691" y="325"/>
                      </a:lnTo>
                      <a:lnTo>
                        <a:pt x="667" y="321"/>
                      </a:lnTo>
                      <a:lnTo>
                        <a:pt x="359" y="333"/>
                      </a:lnTo>
                      <a:lnTo>
                        <a:pt x="467"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17" name="Group 361"/>
              <p:cNvGrpSpPr>
                <a:grpSpLocks/>
              </p:cNvGrpSpPr>
              <p:nvPr/>
            </p:nvGrpSpPr>
            <p:grpSpPr bwMode="auto">
              <a:xfrm>
                <a:off x="2064143" y="4838365"/>
                <a:ext cx="24587" cy="45466"/>
                <a:chOff x="1455" y="666"/>
                <a:chExt cx="126" cy="224"/>
              </a:xfrm>
            </p:grpSpPr>
            <p:sp>
              <p:nvSpPr>
                <p:cNvPr id="554" name="Freeform 362"/>
                <p:cNvSpPr>
                  <a:spLocks/>
                </p:cNvSpPr>
                <p:nvPr/>
              </p:nvSpPr>
              <p:spPr bwMode="auto">
                <a:xfrm>
                  <a:off x="1455" y="666"/>
                  <a:ext cx="126" cy="224"/>
                </a:xfrm>
                <a:custGeom>
                  <a:avLst/>
                  <a:gdLst/>
                  <a:ahLst/>
                  <a:cxnLst>
                    <a:cxn ang="0">
                      <a:pos x="0" y="224"/>
                    </a:cxn>
                    <a:cxn ang="0">
                      <a:pos x="96" y="204"/>
                    </a:cxn>
                    <a:cxn ang="0">
                      <a:pos x="120" y="142"/>
                    </a:cxn>
                    <a:cxn ang="0">
                      <a:pos x="126" y="88"/>
                    </a:cxn>
                    <a:cxn ang="0">
                      <a:pos x="120" y="0"/>
                    </a:cxn>
                    <a:cxn ang="0">
                      <a:pos x="62" y="2"/>
                    </a:cxn>
                    <a:cxn ang="0">
                      <a:pos x="0" y="224"/>
                    </a:cxn>
                  </a:cxnLst>
                  <a:rect l="0" t="0" r="r" b="b"/>
                  <a:pathLst>
                    <a:path w="126" h="224">
                      <a:moveTo>
                        <a:pt x="0" y="224"/>
                      </a:moveTo>
                      <a:lnTo>
                        <a:pt x="96" y="204"/>
                      </a:lnTo>
                      <a:lnTo>
                        <a:pt x="120" y="142"/>
                      </a:lnTo>
                      <a:lnTo>
                        <a:pt x="126" y="88"/>
                      </a:lnTo>
                      <a:lnTo>
                        <a:pt x="120" y="0"/>
                      </a:lnTo>
                      <a:lnTo>
                        <a:pt x="62" y="2"/>
                      </a:lnTo>
                      <a:lnTo>
                        <a:pt x="0" y="224"/>
                      </a:lnTo>
                      <a:close/>
                    </a:path>
                  </a:pathLst>
                </a:custGeom>
                <a:solidFill>
                  <a:srgbClr val="F71752"/>
                </a:solidFill>
                <a:ln w="9525">
                  <a:noFill/>
                  <a:round/>
                  <a:headEnd/>
                  <a:tailEnd/>
                </a:ln>
              </p:spPr>
              <p:txBody>
                <a:bodyPr/>
                <a:lstStyle/>
                <a:p>
                  <a:endParaRPr lang="zh-CN" altLang="en-US"/>
                </a:p>
              </p:txBody>
            </p:sp>
            <p:sp>
              <p:nvSpPr>
                <p:cNvPr id="555" name="Freeform 363"/>
                <p:cNvSpPr>
                  <a:spLocks/>
                </p:cNvSpPr>
                <p:nvPr/>
              </p:nvSpPr>
              <p:spPr bwMode="auto">
                <a:xfrm>
                  <a:off x="1455" y="666"/>
                  <a:ext cx="126" cy="224"/>
                </a:xfrm>
                <a:custGeom>
                  <a:avLst/>
                  <a:gdLst/>
                  <a:ahLst/>
                  <a:cxnLst>
                    <a:cxn ang="0">
                      <a:pos x="0" y="224"/>
                    </a:cxn>
                    <a:cxn ang="0">
                      <a:pos x="96" y="204"/>
                    </a:cxn>
                    <a:cxn ang="0">
                      <a:pos x="120" y="142"/>
                    </a:cxn>
                    <a:cxn ang="0">
                      <a:pos x="126" y="88"/>
                    </a:cxn>
                    <a:cxn ang="0">
                      <a:pos x="120" y="0"/>
                    </a:cxn>
                    <a:cxn ang="0">
                      <a:pos x="62" y="2"/>
                    </a:cxn>
                  </a:cxnLst>
                  <a:rect l="0" t="0" r="r" b="b"/>
                  <a:pathLst>
                    <a:path w="126" h="224">
                      <a:moveTo>
                        <a:pt x="0" y="224"/>
                      </a:moveTo>
                      <a:lnTo>
                        <a:pt x="96" y="204"/>
                      </a:lnTo>
                      <a:lnTo>
                        <a:pt x="120" y="142"/>
                      </a:lnTo>
                      <a:lnTo>
                        <a:pt x="126" y="88"/>
                      </a:lnTo>
                      <a:lnTo>
                        <a:pt x="120" y="0"/>
                      </a:lnTo>
                      <a:lnTo>
                        <a:pt x="62" y="2"/>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38" name="Oval 364"/>
              <p:cNvSpPr>
                <a:spLocks noChangeArrowheads="1"/>
              </p:cNvSpPr>
              <p:nvPr/>
            </p:nvSpPr>
            <p:spPr bwMode="auto">
              <a:xfrm>
                <a:off x="2106698" y="4830787"/>
                <a:ext cx="74708" cy="64410"/>
              </a:xfrm>
              <a:prstGeom prst="ellipse">
                <a:avLst/>
              </a:prstGeom>
              <a:solidFill>
                <a:srgbClr val="F71752"/>
              </a:solidFill>
              <a:ln w="9525">
                <a:solidFill>
                  <a:srgbClr val="969696"/>
                </a:solidFill>
                <a:round/>
                <a:headEnd/>
                <a:tailEnd/>
              </a:ln>
            </p:spPr>
            <p:txBody>
              <a:bodyPr/>
              <a:lstStyle/>
              <a:p>
                <a:endParaRPr lang="zh-CN" altLang="en-US"/>
              </a:p>
            </p:txBody>
          </p:sp>
          <p:sp>
            <p:nvSpPr>
              <p:cNvPr id="339" name="Oval 365"/>
              <p:cNvSpPr>
                <a:spLocks noChangeArrowheads="1"/>
              </p:cNvSpPr>
              <p:nvPr/>
            </p:nvSpPr>
            <p:spPr bwMode="auto">
              <a:xfrm>
                <a:off x="2134122" y="4838365"/>
                <a:ext cx="43501" cy="50202"/>
              </a:xfrm>
              <a:prstGeom prst="ellipse">
                <a:avLst/>
              </a:prstGeom>
              <a:solidFill>
                <a:srgbClr val="F71752"/>
              </a:solidFill>
              <a:ln w="9525">
                <a:solidFill>
                  <a:srgbClr val="969696"/>
                </a:solidFill>
                <a:round/>
                <a:headEnd/>
                <a:tailEnd/>
              </a:ln>
            </p:spPr>
            <p:txBody>
              <a:bodyPr/>
              <a:lstStyle/>
              <a:p>
                <a:endParaRPr lang="zh-CN" altLang="en-US"/>
              </a:p>
            </p:txBody>
          </p:sp>
          <p:grpSp>
            <p:nvGrpSpPr>
              <p:cNvPr id="318" name="Group 366"/>
              <p:cNvGrpSpPr>
                <a:grpSpLocks/>
              </p:cNvGrpSpPr>
              <p:nvPr/>
            </p:nvGrpSpPr>
            <p:grpSpPr bwMode="auto">
              <a:xfrm>
                <a:off x="2136014" y="4841206"/>
                <a:ext cx="40664" cy="45466"/>
                <a:chOff x="1820" y="676"/>
                <a:chExt cx="200" cy="229"/>
              </a:xfrm>
            </p:grpSpPr>
            <p:sp>
              <p:nvSpPr>
                <p:cNvPr id="552" name="Freeform 367"/>
                <p:cNvSpPr>
                  <a:spLocks/>
                </p:cNvSpPr>
                <p:nvPr/>
              </p:nvSpPr>
              <p:spPr bwMode="auto">
                <a:xfrm>
                  <a:off x="1820" y="676"/>
                  <a:ext cx="200" cy="229"/>
                </a:xfrm>
                <a:custGeom>
                  <a:avLst/>
                  <a:gdLst/>
                  <a:ahLst/>
                  <a:cxnLst>
                    <a:cxn ang="0">
                      <a:pos x="92" y="0"/>
                    </a:cxn>
                    <a:cxn ang="0">
                      <a:pos x="116" y="225"/>
                    </a:cxn>
                    <a:cxn ang="0">
                      <a:pos x="24" y="28"/>
                    </a:cxn>
                    <a:cxn ang="0">
                      <a:pos x="174" y="198"/>
                    </a:cxn>
                    <a:cxn ang="0">
                      <a:pos x="14" y="66"/>
                    </a:cxn>
                    <a:cxn ang="0">
                      <a:pos x="200" y="140"/>
                    </a:cxn>
                    <a:cxn ang="0">
                      <a:pos x="0" y="96"/>
                    </a:cxn>
                    <a:cxn ang="0">
                      <a:pos x="200" y="108"/>
                    </a:cxn>
                    <a:cxn ang="0">
                      <a:pos x="0" y="128"/>
                    </a:cxn>
                    <a:cxn ang="0">
                      <a:pos x="190" y="78"/>
                    </a:cxn>
                    <a:cxn ang="0">
                      <a:pos x="4" y="150"/>
                    </a:cxn>
                    <a:cxn ang="0">
                      <a:pos x="166" y="58"/>
                    </a:cxn>
                    <a:cxn ang="0">
                      <a:pos x="20" y="186"/>
                    </a:cxn>
                    <a:cxn ang="0">
                      <a:pos x="150" y="24"/>
                    </a:cxn>
                    <a:cxn ang="0">
                      <a:pos x="38" y="208"/>
                    </a:cxn>
                    <a:cxn ang="0">
                      <a:pos x="132" y="4"/>
                    </a:cxn>
                    <a:cxn ang="0">
                      <a:pos x="78" y="229"/>
                    </a:cxn>
                    <a:cxn ang="0">
                      <a:pos x="82" y="20"/>
                    </a:cxn>
                    <a:cxn ang="0">
                      <a:pos x="150" y="220"/>
                    </a:cxn>
                    <a:cxn ang="0">
                      <a:pos x="54" y="8"/>
                    </a:cxn>
                    <a:cxn ang="0">
                      <a:pos x="102" y="116"/>
                    </a:cxn>
                    <a:cxn ang="0">
                      <a:pos x="184" y="170"/>
                    </a:cxn>
                    <a:cxn ang="0">
                      <a:pos x="92" y="108"/>
                    </a:cxn>
                    <a:cxn ang="0">
                      <a:pos x="14" y="50"/>
                    </a:cxn>
                    <a:cxn ang="0">
                      <a:pos x="106" y="120"/>
                    </a:cxn>
                    <a:cxn ang="0">
                      <a:pos x="92" y="0"/>
                    </a:cxn>
                  </a:cxnLst>
                  <a:rect l="0" t="0" r="r" b="b"/>
                  <a:pathLst>
                    <a:path w="200" h="229">
                      <a:moveTo>
                        <a:pt x="92" y="0"/>
                      </a:moveTo>
                      <a:lnTo>
                        <a:pt x="116" y="225"/>
                      </a:lnTo>
                      <a:lnTo>
                        <a:pt x="24" y="28"/>
                      </a:lnTo>
                      <a:lnTo>
                        <a:pt x="174" y="198"/>
                      </a:lnTo>
                      <a:lnTo>
                        <a:pt x="14" y="66"/>
                      </a:lnTo>
                      <a:lnTo>
                        <a:pt x="200" y="140"/>
                      </a:lnTo>
                      <a:lnTo>
                        <a:pt x="0" y="96"/>
                      </a:lnTo>
                      <a:lnTo>
                        <a:pt x="200" y="108"/>
                      </a:lnTo>
                      <a:lnTo>
                        <a:pt x="0" y="128"/>
                      </a:lnTo>
                      <a:lnTo>
                        <a:pt x="190" y="78"/>
                      </a:lnTo>
                      <a:lnTo>
                        <a:pt x="4" y="150"/>
                      </a:lnTo>
                      <a:lnTo>
                        <a:pt x="166" y="58"/>
                      </a:lnTo>
                      <a:lnTo>
                        <a:pt x="20" y="186"/>
                      </a:lnTo>
                      <a:lnTo>
                        <a:pt x="150" y="24"/>
                      </a:lnTo>
                      <a:lnTo>
                        <a:pt x="38" y="208"/>
                      </a:lnTo>
                      <a:lnTo>
                        <a:pt x="132" y="4"/>
                      </a:lnTo>
                      <a:lnTo>
                        <a:pt x="78" y="229"/>
                      </a:lnTo>
                      <a:lnTo>
                        <a:pt x="82" y="20"/>
                      </a:lnTo>
                      <a:lnTo>
                        <a:pt x="150" y="220"/>
                      </a:lnTo>
                      <a:lnTo>
                        <a:pt x="54" y="8"/>
                      </a:lnTo>
                      <a:lnTo>
                        <a:pt x="102" y="116"/>
                      </a:lnTo>
                      <a:lnTo>
                        <a:pt x="184" y="170"/>
                      </a:lnTo>
                      <a:lnTo>
                        <a:pt x="92" y="108"/>
                      </a:lnTo>
                      <a:lnTo>
                        <a:pt x="14" y="50"/>
                      </a:lnTo>
                      <a:lnTo>
                        <a:pt x="106" y="120"/>
                      </a:lnTo>
                      <a:lnTo>
                        <a:pt x="92" y="0"/>
                      </a:lnTo>
                      <a:close/>
                    </a:path>
                  </a:pathLst>
                </a:custGeom>
                <a:solidFill>
                  <a:srgbClr val="F71752"/>
                </a:solidFill>
                <a:ln w="9525">
                  <a:noFill/>
                  <a:round/>
                  <a:headEnd/>
                  <a:tailEnd/>
                </a:ln>
              </p:spPr>
              <p:txBody>
                <a:bodyPr/>
                <a:lstStyle/>
                <a:p>
                  <a:endParaRPr lang="zh-CN" altLang="en-US"/>
                </a:p>
              </p:txBody>
            </p:sp>
            <p:sp>
              <p:nvSpPr>
                <p:cNvPr id="553" name="Freeform 368"/>
                <p:cNvSpPr>
                  <a:spLocks/>
                </p:cNvSpPr>
                <p:nvPr/>
              </p:nvSpPr>
              <p:spPr bwMode="auto">
                <a:xfrm>
                  <a:off x="1820" y="676"/>
                  <a:ext cx="200" cy="229"/>
                </a:xfrm>
                <a:custGeom>
                  <a:avLst/>
                  <a:gdLst/>
                  <a:ahLst/>
                  <a:cxnLst>
                    <a:cxn ang="0">
                      <a:pos x="92" y="0"/>
                    </a:cxn>
                    <a:cxn ang="0">
                      <a:pos x="116" y="225"/>
                    </a:cxn>
                    <a:cxn ang="0">
                      <a:pos x="24" y="28"/>
                    </a:cxn>
                    <a:cxn ang="0">
                      <a:pos x="174" y="198"/>
                    </a:cxn>
                    <a:cxn ang="0">
                      <a:pos x="14" y="66"/>
                    </a:cxn>
                    <a:cxn ang="0">
                      <a:pos x="200" y="140"/>
                    </a:cxn>
                    <a:cxn ang="0">
                      <a:pos x="0" y="96"/>
                    </a:cxn>
                    <a:cxn ang="0">
                      <a:pos x="200" y="108"/>
                    </a:cxn>
                    <a:cxn ang="0">
                      <a:pos x="0" y="128"/>
                    </a:cxn>
                    <a:cxn ang="0">
                      <a:pos x="190" y="78"/>
                    </a:cxn>
                    <a:cxn ang="0">
                      <a:pos x="4" y="150"/>
                    </a:cxn>
                    <a:cxn ang="0">
                      <a:pos x="166" y="58"/>
                    </a:cxn>
                    <a:cxn ang="0">
                      <a:pos x="20" y="186"/>
                    </a:cxn>
                    <a:cxn ang="0">
                      <a:pos x="150" y="24"/>
                    </a:cxn>
                    <a:cxn ang="0">
                      <a:pos x="38" y="208"/>
                    </a:cxn>
                    <a:cxn ang="0">
                      <a:pos x="132" y="4"/>
                    </a:cxn>
                    <a:cxn ang="0">
                      <a:pos x="78" y="229"/>
                    </a:cxn>
                    <a:cxn ang="0">
                      <a:pos x="82" y="20"/>
                    </a:cxn>
                    <a:cxn ang="0">
                      <a:pos x="150" y="220"/>
                    </a:cxn>
                    <a:cxn ang="0">
                      <a:pos x="54" y="8"/>
                    </a:cxn>
                    <a:cxn ang="0">
                      <a:pos x="102" y="116"/>
                    </a:cxn>
                    <a:cxn ang="0">
                      <a:pos x="184" y="170"/>
                    </a:cxn>
                    <a:cxn ang="0">
                      <a:pos x="92" y="108"/>
                    </a:cxn>
                    <a:cxn ang="0">
                      <a:pos x="14" y="50"/>
                    </a:cxn>
                    <a:cxn ang="0">
                      <a:pos x="106" y="120"/>
                    </a:cxn>
                  </a:cxnLst>
                  <a:rect l="0" t="0" r="r" b="b"/>
                  <a:pathLst>
                    <a:path w="200" h="229">
                      <a:moveTo>
                        <a:pt x="92" y="0"/>
                      </a:moveTo>
                      <a:lnTo>
                        <a:pt x="116" y="225"/>
                      </a:lnTo>
                      <a:lnTo>
                        <a:pt x="24" y="28"/>
                      </a:lnTo>
                      <a:lnTo>
                        <a:pt x="174" y="198"/>
                      </a:lnTo>
                      <a:lnTo>
                        <a:pt x="14" y="66"/>
                      </a:lnTo>
                      <a:lnTo>
                        <a:pt x="200" y="140"/>
                      </a:lnTo>
                      <a:lnTo>
                        <a:pt x="0" y="96"/>
                      </a:lnTo>
                      <a:lnTo>
                        <a:pt x="200" y="108"/>
                      </a:lnTo>
                      <a:lnTo>
                        <a:pt x="0" y="128"/>
                      </a:lnTo>
                      <a:lnTo>
                        <a:pt x="190" y="78"/>
                      </a:lnTo>
                      <a:lnTo>
                        <a:pt x="4" y="150"/>
                      </a:lnTo>
                      <a:lnTo>
                        <a:pt x="166" y="58"/>
                      </a:lnTo>
                      <a:lnTo>
                        <a:pt x="20" y="186"/>
                      </a:lnTo>
                      <a:lnTo>
                        <a:pt x="150" y="24"/>
                      </a:lnTo>
                      <a:lnTo>
                        <a:pt x="38" y="208"/>
                      </a:lnTo>
                      <a:lnTo>
                        <a:pt x="132" y="4"/>
                      </a:lnTo>
                      <a:lnTo>
                        <a:pt x="78" y="229"/>
                      </a:lnTo>
                      <a:lnTo>
                        <a:pt x="82" y="20"/>
                      </a:lnTo>
                      <a:lnTo>
                        <a:pt x="150" y="220"/>
                      </a:lnTo>
                      <a:lnTo>
                        <a:pt x="54" y="8"/>
                      </a:lnTo>
                      <a:lnTo>
                        <a:pt x="102" y="116"/>
                      </a:lnTo>
                      <a:lnTo>
                        <a:pt x="184" y="170"/>
                      </a:lnTo>
                      <a:lnTo>
                        <a:pt x="92" y="108"/>
                      </a:lnTo>
                      <a:lnTo>
                        <a:pt x="14" y="50"/>
                      </a:lnTo>
                      <a:lnTo>
                        <a:pt x="106" y="12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19" name="Group 369"/>
              <p:cNvGrpSpPr>
                <a:grpSpLocks/>
              </p:cNvGrpSpPr>
              <p:nvPr/>
            </p:nvGrpSpPr>
            <p:grpSpPr bwMode="auto">
              <a:xfrm>
                <a:off x="2044283" y="4838365"/>
                <a:ext cx="34990" cy="45466"/>
                <a:chOff x="1357" y="666"/>
                <a:chExt cx="176" cy="228"/>
              </a:xfrm>
            </p:grpSpPr>
            <p:sp>
              <p:nvSpPr>
                <p:cNvPr id="550" name="Freeform 370"/>
                <p:cNvSpPr>
                  <a:spLocks/>
                </p:cNvSpPr>
                <p:nvPr/>
              </p:nvSpPr>
              <p:spPr bwMode="auto">
                <a:xfrm>
                  <a:off x="1357" y="666"/>
                  <a:ext cx="176" cy="228"/>
                </a:xfrm>
                <a:custGeom>
                  <a:avLst/>
                  <a:gdLst/>
                  <a:ahLst/>
                  <a:cxnLst>
                    <a:cxn ang="0">
                      <a:pos x="0" y="10"/>
                    </a:cxn>
                    <a:cxn ang="0">
                      <a:pos x="14" y="126"/>
                    </a:cxn>
                    <a:cxn ang="0">
                      <a:pos x="38" y="176"/>
                    </a:cxn>
                    <a:cxn ang="0">
                      <a:pos x="64" y="204"/>
                    </a:cxn>
                    <a:cxn ang="0">
                      <a:pos x="92" y="228"/>
                    </a:cxn>
                    <a:cxn ang="0">
                      <a:pos x="88" y="228"/>
                    </a:cxn>
                    <a:cxn ang="0">
                      <a:pos x="126" y="200"/>
                    </a:cxn>
                    <a:cxn ang="0">
                      <a:pos x="150" y="170"/>
                    </a:cxn>
                    <a:cxn ang="0">
                      <a:pos x="166" y="122"/>
                    </a:cxn>
                    <a:cxn ang="0">
                      <a:pos x="176" y="46"/>
                    </a:cxn>
                    <a:cxn ang="0">
                      <a:pos x="166" y="0"/>
                    </a:cxn>
                    <a:cxn ang="0">
                      <a:pos x="0" y="10"/>
                    </a:cxn>
                  </a:cxnLst>
                  <a:rect l="0" t="0" r="r" b="b"/>
                  <a:pathLst>
                    <a:path w="176" h="228">
                      <a:moveTo>
                        <a:pt x="0" y="10"/>
                      </a:moveTo>
                      <a:lnTo>
                        <a:pt x="14" y="126"/>
                      </a:lnTo>
                      <a:lnTo>
                        <a:pt x="38" y="176"/>
                      </a:lnTo>
                      <a:lnTo>
                        <a:pt x="64" y="204"/>
                      </a:lnTo>
                      <a:lnTo>
                        <a:pt x="92" y="228"/>
                      </a:lnTo>
                      <a:lnTo>
                        <a:pt x="88" y="228"/>
                      </a:lnTo>
                      <a:lnTo>
                        <a:pt x="126" y="200"/>
                      </a:lnTo>
                      <a:lnTo>
                        <a:pt x="150" y="170"/>
                      </a:lnTo>
                      <a:lnTo>
                        <a:pt x="166" y="122"/>
                      </a:lnTo>
                      <a:lnTo>
                        <a:pt x="176" y="46"/>
                      </a:lnTo>
                      <a:lnTo>
                        <a:pt x="166" y="0"/>
                      </a:lnTo>
                      <a:lnTo>
                        <a:pt x="0" y="10"/>
                      </a:lnTo>
                      <a:close/>
                    </a:path>
                  </a:pathLst>
                </a:custGeom>
                <a:solidFill>
                  <a:srgbClr val="F71752"/>
                </a:solidFill>
                <a:ln w="9525">
                  <a:noFill/>
                  <a:round/>
                  <a:headEnd/>
                  <a:tailEnd/>
                </a:ln>
              </p:spPr>
              <p:txBody>
                <a:bodyPr/>
                <a:lstStyle/>
                <a:p>
                  <a:endParaRPr lang="zh-CN" altLang="en-US"/>
                </a:p>
              </p:txBody>
            </p:sp>
            <p:sp>
              <p:nvSpPr>
                <p:cNvPr id="551" name="Freeform 371"/>
                <p:cNvSpPr>
                  <a:spLocks/>
                </p:cNvSpPr>
                <p:nvPr/>
              </p:nvSpPr>
              <p:spPr bwMode="auto">
                <a:xfrm>
                  <a:off x="1357" y="666"/>
                  <a:ext cx="176" cy="228"/>
                </a:xfrm>
                <a:custGeom>
                  <a:avLst/>
                  <a:gdLst/>
                  <a:ahLst/>
                  <a:cxnLst>
                    <a:cxn ang="0">
                      <a:pos x="0" y="10"/>
                    </a:cxn>
                    <a:cxn ang="0">
                      <a:pos x="14" y="126"/>
                    </a:cxn>
                    <a:cxn ang="0">
                      <a:pos x="38" y="176"/>
                    </a:cxn>
                    <a:cxn ang="0">
                      <a:pos x="64" y="204"/>
                    </a:cxn>
                    <a:cxn ang="0">
                      <a:pos x="92" y="228"/>
                    </a:cxn>
                    <a:cxn ang="0">
                      <a:pos x="88" y="228"/>
                    </a:cxn>
                    <a:cxn ang="0">
                      <a:pos x="126" y="200"/>
                    </a:cxn>
                    <a:cxn ang="0">
                      <a:pos x="150" y="170"/>
                    </a:cxn>
                    <a:cxn ang="0">
                      <a:pos x="166" y="122"/>
                    </a:cxn>
                    <a:cxn ang="0">
                      <a:pos x="176" y="46"/>
                    </a:cxn>
                    <a:cxn ang="0">
                      <a:pos x="166" y="0"/>
                    </a:cxn>
                    <a:cxn ang="0">
                      <a:pos x="0" y="10"/>
                    </a:cxn>
                  </a:cxnLst>
                  <a:rect l="0" t="0" r="r" b="b"/>
                  <a:pathLst>
                    <a:path w="176" h="228">
                      <a:moveTo>
                        <a:pt x="0" y="10"/>
                      </a:moveTo>
                      <a:lnTo>
                        <a:pt x="14" y="126"/>
                      </a:lnTo>
                      <a:lnTo>
                        <a:pt x="38" y="176"/>
                      </a:lnTo>
                      <a:lnTo>
                        <a:pt x="64" y="204"/>
                      </a:lnTo>
                      <a:lnTo>
                        <a:pt x="92" y="228"/>
                      </a:lnTo>
                      <a:lnTo>
                        <a:pt x="88" y="228"/>
                      </a:lnTo>
                      <a:lnTo>
                        <a:pt x="126" y="200"/>
                      </a:lnTo>
                      <a:lnTo>
                        <a:pt x="150" y="170"/>
                      </a:lnTo>
                      <a:lnTo>
                        <a:pt x="166" y="122"/>
                      </a:lnTo>
                      <a:lnTo>
                        <a:pt x="176" y="46"/>
                      </a:lnTo>
                      <a:lnTo>
                        <a:pt x="166" y="0"/>
                      </a:lnTo>
                      <a:lnTo>
                        <a:pt x="0" y="1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42" name="Rectangle 372"/>
              <p:cNvSpPr>
                <a:spLocks noChangeArrowheads="1"/>
              </p:cNvSpPr>
              <p:nvPr/>
            </p:nvSpPr>
            <p:spPr bwMode="auto">
              <a:xfrm>
                <a:off x="2308126" y="4837417"/>
                <a:ext cx="44447" cy="37888"/>
              </a:xfrm>
              <a:prstGeom prst="rect">
                <a:avLst/>
              </a:prstGeom>
              <a:solidFill>
                <a:srgbClr val="F71752"/>
              </a:solidFill>
              <a:ln w="9525">
                <a:solidFill>
                  <a:srgbClr val="969696"/>
                </a:solidFill>
                <a:miter lim="800000"/>
                <a:headEnd/>
                <a:tailEnd/>
              </a:ln>
            </p:spPr>
            <p:txBody>
              <a:bodyPr/>
              <a:lstStyle/>
              <a:p>
                <a:endParaRPr lang="zh-CN" altLang="en-US"/>
              </a:p>
            </p:txBody>
          </p:sp>
          <p:sp>
            <p:nvSpPr>
              <p:cNvPr id="343" name="Rectangle 373"/>
              <p:cNvSpPr>
                <a:spLocks noChangeArrowheads="1"/>
              </p:cNvSpPr>
              <p:nvPr/>
            </p:nvSpPr>
            <p:spPr bwMode="auto">
              <a:xfrm>
                <a:off x="2331768" y="4874358"/>
                <a:ext cx="47284" cy="115558"/>
              </a:xfrm>
              <a:prstGeom prst="rect">
                <a:avLst/>
              </a:prstGeom>
              <a:solidFill>
                <a:srgbClr val="F71752"/>
              </a:solidFill>
              <a:ln w="9525">
                <a:solidFill>
                  <a:srgbClr val="969696"/>
                </a:solidFill>
                <a:miter lim="800000"/>
                <a:headEnd/>
                <a:tailEnd/>
              </a:ln>
            </p:spPr>
            <p:txBody>
              <a:bodyPr/>
              <a:lstStyle/>
              <a:p>
                <a:endParaRPr lang="zh-CN" altLang="en-US"/>
              </a:p>
            </p:txBody>
          </p:sp>
          <p:sp>
            <p:nvSpPr>
              <p:cNvPr id="344" name="Oval 374"/>
              <p:cNvSpPr>
                <a:spLocks noChangeArrowheads="1"/>
              </p:cNvSpPr>
              <p:nvPr/>
            </p:nvSpPr>
            <p:spPr bwMode="auto">
              <a:xfrm>
                <a:off x="2346899" y="4946345"/>
                <a:ext cx="20805" cy="23680"/>
              </a:xfrm>
              <a:prstGeom prst="ellipse">
                <a:avLst/>
              </a:prstGeom>
              <a:solidFill>
                <a:srgbClr val="F71752"/>
              </a:solidFill>
              <a:ln w="9525">
                <a:solidFill>
                  <a:srgbClr val="969696"/>
                </a:solidFill>
                <a:round/>
                <a:headEnd/>
                <a:tailEnd/>
              </a:ln>
            </p:spPr>
            <p:txBody>
              <a:bodyPr/>
              <a:lstStyle/>
              <a:p>
                <a:endParaRPr lang="zh-CN" altLang="en-US"/>
              </a:p>
            </p:txBody>
          </p:sp>
          <p:grpSp>
            <p:nvGrpSpPr>
              <p:cNvPr id="320" name="Group 375"/>
              <p:cNvGrpSpPr>
                <a:grpSpLocks/>
              </p:cNvGrpSpPr>
              <p:nvPr/>
            </p:nvGrpSpPr>
            <p:grpSpPr bwMode="auto">
              <a:xfrm>
                <a:off x="2367703" y="4925507"/>
                <a:ext cx="29316" cy="25574"/>
                <a:chOff x="2980" y="1099"/>
                <a:chExt cx="151" cy="132"/>
              </a:xfrm>
            </p:grpSpPr>
            <p:sp>
              <p:nvSpPr>
                <p:cNvPr id="548" name="Freeform 376"/>
                <p:cNvSpPr>
                  <a:spLocks/>
                </p:cNvSpPr>
                <p:nvPr/>
              </p:nvSpPr>
              <p:spPr bwMode="auto">
                <a:xfrm>
                  <a:off x="2980" y="1099"/>
                  <a:ext cx="151" cy="132"/>
                </a:xfrm>
                <a:custGeom>
                  <a:avLst/>
                  <a:gdLst/>
                  <a:ahLst/>
                  <a:cxnLst>
                    <a:cxn ang="0">
                      <a:pos x="0" y="112"/>
                    </a:cxn>
                    <a:cxn ang="0">
                      <a:pos x="126" y="0"/>
                    </a:cxn>
                    <a:cxn ang="0">
                      <a:pos x="151" y="14"/>
                    </a:cxn>
                    <a:cxn ang="0">
                      <a:pos x="24" y="132"/>
                    </a:cxn>
                    <a:cxn ang="0">
                      <a:pos x="0" y="112"/>
                    </a:cxn>
                  </a:cxnLst>
                  <a:rect l="0" t="0" r="r" b="b"/>
                  <a:pathLst>
                    <a:path w="151" h="132">
                      <a:moveTo>
                        <a:pt x="0" y="112"/>
                      </a:moveTo>
                      <a:lnTo>
                        <a:pt x="126" y="0"/>
                      </a:lnTo>
                      <a:lnTo>
                        <a:pt x="151" y="14"/>
                      </a:lnTo>
                      <a:lnTo>
                        <a:pt x="24" y="132"/>
                      </a:lnTo>
                      <a:lnTo>
                        <a:pt x="0" y="112"/>
                      </a:lnTo>
                      <a:close/>
                    </a:path>
                  </a:pathLst>
                </a:custGeom>
                <a:solidFill>
                  <a:srgbClr val="F71752"/>
                </a:solidFill>
                <a:ln w="9525">
                  <a:noFill/>
                  <a:round/>
                  <a:headEnd/>
                  <a:tailEnd/>
                </a:ln>
              </p:spPr>
              <p:txBody>
                <a:bodyPr/>
                <a:lstStyle/>
                <a:p>
                  <a:endParaRPr lang="zh-CN" altLang="en-US"/>
                </a:p>
              </p:txBody>
            </p:sp>
            <p:sp>
              <p:nvSpPr>
                <p:cNvPr id="549" name="Freeform 377"/>
                <p:cNvSpPr>
                  <a:spLocks/>
                </p:cNvSpPr>
                <p:nvPr/>
              </p:nvSpPr>
              <p:spPr bwMode="auto">
                <a:xfrm>
                  <a:off x="2980" y="1099"/>
                  <a:ext cx="151" cy="132"/>
                </a:xfrm>
                <a:custGeom>
                  <a:avLst/>
                  <a:gdLst/>
                  <a:ahLst/>
                  <a:cxnLst>
                    <a:cxn ang="0">
                      <a:pos x="0" y="112"/>
                    </a:cxn>
                    <a:cxn ang="0">
                      <a:pos x="126" y="0"/>
                    </a:cxn>
                    <a:cxn ang="0">
                      <a:pos x="151" y="14"/>
                    </a:cxn>
                    <a:cxn ang="0">
                      <a:pos x="24" y="132"/>
                    </a:cxn>
                    <a:cxn ang="0">
                      <a:pos x="0" y="112"/>
                    </a:cxn>
                  </a:cxnLst>
                  <a:rect l="0" t="0" r="r" b="b"/>
                  <a:pathLst>
                    <a:path w="151" h="132">
                      <a:moveTo>
                        <a:pt x="0" y="112"/>
                      </a:moveTo>
                      <a:lnTo>
                        <a:pt x="126" y="0"/>
                      </a:lnTo>
                      <a:lnTo>
                        <a:pt x="151" y="14"/>
                      </a:lnTo>
                      <a:lnTo>
                        <a:pt x="24" y="132"/>
                      </a:lnTo>
                      <a:lnTo>
                        <a:pt x="0" y="112"/>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46" name="Oval 378"/>
              <p:cNvSpPr>
                <a:spLocks noChangeArrowheads="1"/>
              </p:cNvSpPr>
              <p:nvPr/>
            </p:nvSpPr>
            <p:spPr bwMode="auto">
              <a:xfrm>
                <a:off x="2354464" y="4946345"/>
                <a:ext cx="21750" cy="23680"/>
              </a:xfrm>
              <a:prstGeom prst="ellipse">
                <a:avLst/>
              </a:prstGeom>
              <a:solidFill>
                <a:srgbClr val="F71752"/>
              </a:solidFill>
              <a:ln w="9525">
                <a:solidFill>
                  <a:srgbClr val="969696"/>
                </a:solidFill>
                <a:round/>
                <a:headEnd/>
                <a:tailEnd/>
              </a:ln>
            </p:spPr>
            <p:txBody>
              <a:bodyPr/>
              <a:lstStyle/>
              <a:p>
                <a:endParaRPr lang="zh-CN" altLang="en-US"/>
              </a:p>
            </p:txBody>
          </p:sp>
          <p:sp>
            <p:nvSpPr>
              <p:cNvPr id="347" name="Oval 379"/>
              <p:cNvSpPr>
                <a:spLocks noChangeArrowheads="1"/>
              </p:cNvSpPr>
              <p:nvPr/>
            </p:nvSpPr>
            <p:spPr bwMode="auto">
              <a:xfrm>
                <a:off x="2392291" y="4915088"/>
                <a:ext cx="17022" cy="13261"/>
              </a:xfrm>
              <a:prstGeom prst="ellipse">
                <a:avLst/>
              </a:prstGeom>
              <a:solidFill>
                <a:srgbClr val="F71752"/>
              </a:solidFill>
              <a:ln w="9525">
                <a:solidFill>
                  <a:srgbClr val="969696"/>
                </a:solidFill>
                <a:round/>
                <a:headEnd/>
                <a:tailEnd/>
              </a:ln>
            </p:spPr>
            <p:txBody>
              <a:bodyPr/>
              <a:lstStyle/>
              <a:p>
                <a:endParaRPr lang="zh-CN" altLang="en-US"/>
              </a:p>
            </p:txBody>
          </p:sp>
          <p:grpSp>
            <p:nvGrpSpPr>
              <p:cNvPr id="321" name="Group 380"/>
              <p:cNvGrpSpPr>
                <a:grpSpLocks/>
              </p:cNvGrpSpPr>
              <p:nvPr/>
            </p:nvGrpSpPr>
            <p:grpSpPr bwMode="auto">
              <a:xfrm>
                <a:off x="2375269" y="4960553"/>
                <a:ext cx="37827" cy="19891"/>
                <a:chOff x="3018" y="1274"/>
                <a:chExt cx="191" cy="104"/>
              </a:xfrm>
            </p:grpSpPr>
            <p:sp>
              <p:nvSpPr>
                <p:cNvPr id="546" name="Freeform 381"/>
                <p:cNvSpPr>
                  <a:spLocks/>
                </p:cNvSpPr>
                <p:nvPr/>
              </p:nvSpPr>
              <p:spPr bwMode="auto">
                <a:xfrm>
                  <a:off x="3018" y="1274"/>
                  <a:ext cx="191" cy="104"/>
                </a:xfrm>
                <a:custGeom>
                  <a:avLst/>
                  <a:gdLst/>
                  <a:ahLst/>
                  <a:cxnLst>
                    <a:cxn ang="0">
                      <a:pos x="4" y="0"/>
                    </a:cxn>
                    <a:cxn ang="0">
                      <a:pos x="191" y="84"/>
                    </a:cxn>
                    <a:cxn ang="0">
                      <a:pos x="175" y="104"/>
                    </a:cxn>
                    <a:cxn ang="0">
                      <a:pos x="0" y="22"/>
                    </a:cxn>
                    <a:cxn ang="0">
                      <a:pos x="4" y="0"/>
                    </a:cxn>
                  </a:cxnLst>
                  <a:rect l="0" t="0" r="r" b="b"/>
                  <a:pathLst>
                    <a:path w="191" h="104">
                      <a:moveTo>
                        <a:pt x="4" y="0"/>
                      </a:moveTo>
                      <a:lnTo>
                        <a:pt x="191" y="84"/>
                      </a:lnTo>
                      <a:lnTo>
                        <a:pt x="175" y="104"/>
                      </a:lnTo>
                      <a:lnTo>
                        <a:pt x="0" y="22"/>
                      </a:lnTo>
                      <a:lnTo>
                        <a:pt x="4" y="0"/>
                      </a:lnTo>
                      <a:close/>
                    </a:path>
                  </a:pathLst>
                </a:custGeom>
                <a:solidFill>
                  <a:srgbClr val="F71752"/>
                </a:solidFill>
                <a:ln w="9525">
                  <a:noFill/>
                  <a:round/>
                  <a:headEnd/>
                  <a:tailEnd/>
                </a:ln>
              </p:spPr>
              <p:txBody>
                <a:bodyPr/>
                <a:lstStyle/>
                <a:p>
                  <a:endParaRPr lang="zh-CN" altLang="en-US"/>
                </a:p>
              </p:txBody>
            </p:sp>
            <p:sp>
              <p:nvSpPr>
                <p:cNvPr id="547" name="Freeform 382"/>
                <p:cNvSpPr>
                  <a:spLocks/>
                </p:cNvSpPr>
                <p:nvPr/>
              </p:nvSpPr>
              <p:spPr bwMode="auto">
                <a:xfrm>
                  <a:off x="3018" y="1274"/>
                  <a:ext cx="191" cy="104"/>
                </a:xfrm>
                <a:custGeom>
                  <a:avLst/>
                  <a:gdLst/>
                  <a:ahLst/>
                  <a:cxnLst>
                    <a:cxn ang="0">
                      <a:pos x="4" y="0"/>
                    </a:cxn>
                    <a:cxn ang="0">
                      <a:pos x="191" y="84"/>
                    </a:cxn>
                    <a:cxn ang="0">
                      <a:pos x="175" y="104"/>
                    </a:cxn>
                    <a:cxn ang="0">
                      <a:pos x="0" y="22"/>
                    </a:cxn>
                    <a:cxn ang="0">
                      <a:pos x="4" y="0"/>
                    </a:cxn>
                  </a:cxnLst>
                  <a:rect l="0" t="0" r="r" b="b"/>
                  <a:pathLst>
                    <a:path w="191" h="104">
                      <a:moveTo>
                        <a:pt x="4" y="0"/>
                      </a:moveTo>
                      <a:lnTo>
                        <a:pt x="191" y="84"/>
                      </a:lnTo>
                      <a:lnTo>
                        <a:pt x="175" y="104"/>
                      </a:lnTo>
                      <a:lnTo>
                        <a:pt x="0" y="22"/>
                      </a:lnTo>
                      <a:lnTo>
                        <a:pt x="4"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49" name="Oval 383"/>
              <p:cNvSpPr>
                <a:spLocks noChangeArrowheads="1"/>
              </p:cNvSpPr>
              <p:nvPr/>
            </p:nvSpPr>
            <p:spPr bwMode="auto">
              <a:xfrm>
                <a:off x="2408367" y="4974761"/>
                <a:ext cx="16076" cy="13261"/>
              </a:xfrm>
              <a:prstGeom prst="ellipse">
                <a:avLst/>
              </a:prstGeom>
              <a:solidFill>
                <a:srgbClr val="F71752"/>
              </a:solidFill>
              <a:ln w="9525">
                <a:solidFill>
                  <a:srgbClr val="969696"/>
                </a:solidFill>
                <a:round/>
                <a:headEnd/>
                <a:tailEnd/>
              </a:ln>
            </p:spPr>
            <p:txBody>
              <a:bodyPr/>
              <a:lstStyle/>
              <a:p>
                <a:endParaRPr lang="zh-CN" altLang="en-US"/>
              </a:p>
            </p:txBody>
          </p:sp>
          <p:grpSp>
            <p:nvGrpSpPr>
              <p:cNvPr id="334" name="Group 384"/>
              <p:cNvGrpSpPr>
                <a:grpSpLocks/>
              </p:cNvGrpSpPr>
              <p:nvPr/>
            </p:nvGrpSpPr>
            <p:grpSpPr bwMode="auto">
              <a:xfrm>
                <a:off x="2358247" y="4970025"/>
                <a:ext cx="5674" cy="33152"/>
                <a:chOff x="2936" y="1324"/>
                <a:chExt cx="28" cy="166"/>
              </a:xfrm>
            </p:grpSpPr>
            <p:sp>
              <p:nvSpPr>
                <p:cNvPr id="544" name="Freeform 385"/>
                <p:cNvSpPr>
                  <a:spLocks/>
                </p:cNvSpPr>
                <p:nvPr/>
              </p:nvSpPr>
              <p:spPr bwMode="auto">
                <a:xfrm>
                  <a:off x="2936" y="1324"/>
                  <a:ext cx="28" cy="166"/>
                </a:xfrm>
                <a:custGeom>
                  <a:avLst/>
                  <a:gdLst/>
                  <a:ahLst/>
                  <a:cxnLst>
                    <a:cxn ang="0">
                      <a:pos x="0" y="4"/>
                    </a:cxn>
                    <a:cxn ang="0">
                      <a:pos x="0" y="166"/>
                    </a:cxn>
                    <a:cxn ang="0">
                      <a:pos x="28" y="166"/>
                    </a:cxn>
                    <a:cxn ang="0">
                      <a:pos x="28" y="0"/>
                    </a:cxn>
                    <a:cxn ang="0">
                      <a:pos x="0" y="4"/>
                    </a:cxn>
                  </a:cxnLst>
                  <a:rect l="0" t="0" r="r" b="b"/>
                  <a:pathLst>
                    <a:path w="28" h="166">
                      <a:moveTo>
                        <a:pt x="0" y="4"/>
                      </a:moveTo>
                      <a:lnTo>
                        <a:pt x="0" y="166"/>
                      </a:lnTo>
                      <a:lnTo>
                        <a:pt x="28" y="166"/>
                      </a:lnTo>
                      <a:lnTo>
                        <a:pt x="28" y="0"/>
                      </a:lnTo>
                      <a:lnTo>
                        <a:pt x="0" y="4"/>
                      </a:lnTo>
                      <a:close/>
                    </a:path>
                  </a:pathLst>
                </a:custGeom>
                <a:solidFill>
                  <a:srgbClr val="F71752"/>
                </a:solidFill>
                <a:ln w="9525">
                  <a:noFill/>
                  <a:round/>
                  <a:headEnd/>
                  <a:tailEnd/>
                </a:ln>
              </p:spPr>
              <p:txBody>
                <a:bodyPr/>
                <a:lstStyle/>
                <a:p>
                  <a:endParaRPr lang="zh-CN" altLang="en-US"/>
                </a:p>
              </p:txBody>
            </p:sp>
            <p:sp>
              <p:nvSpPr>
                <p:cNvPr id="545" name="Freeform 386"/>
                <p:cNvSpPr>
                  <a:spLocks/>
                </p:cNvSpPr>
                <p:nvPr/>
              </p:nvSpPr>
              <p:spPr bwMode="auto">
                <a:xfrm>
                  <a:off x="2936" y="1324"/>
                  <a:ext cx="28" cy="166"/>
                </a:xfrm>
                <a:custGeom>
                  <a:avLst/>
                  <a:gdLst/>
                  <a:ahLst/>
                  <a:cxnLst>
                    <a:cxn ang="0">
                      <a:pos x="0" y="4"/>
                    </a:cxn>
                    <a:cxn ang="0">
                      <a:pos x="0" y="166"/>
                    </a:cxn>
                    <a:cxn ang="0">
                      <a:pos x="28" y="166"/>
                    </a:cxn>
                    <a:cxn ang="0">
                      <a:pos x="28" y="0"/>
                    </a:cxn>
                    <a:cxn ang="0">
                      <a:pos x="0" y="4"/>
                    </a:cxn>
                  </a:cxnLst>
                  <a:rect l="0" t="0" r="r" b="b"/>
                  <a:pathLst>
                    <a:path w="28" h="166">
                      <a:moveTo>
                        <a:pt x="0" y="4"/>
                      </a:moveTo>
                      <a:lnTo>
                        <a:pt x="0" y="166"/>
                      </a:lnTo>
                      <a:lnTo>
                        <a:pt x="28" y="166"/>
                      </a:lnTo>
                      <a:lnTo>
                        <a:pt x="28" y="0"/>
                      </a:lnTo>
                      <a:lnTo>
                        <a:pt x="0" y="4"/>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51" name="Oval 387"/>
              <p:cNvSpPr>
                <a:spLocks noChangeArrowheads="1"/>
              </p:cNvSpPr>
              <p:nvPr/>
            </p:nvSpPr>
            <p:spPr bwMode="auto">
              <a:xfrm>
                <a:off x="2352573" y="5000336"/>
                <a:ext cx="17968" cy="14208"/>
              </a:xfrm>
              <a:prstGeom prst="ellipse">
                <a:avLst/>
              </a:prstGeom>
              <a:solidFill>
                <a:srgbClr val="F71752"/>
              </a:solidFill>
              <a:ln w="9525">
                <a:solidFill>
                  <a:srgbClr val="969696"/>
                </a:solidFill>
                <a:round/>
                <a:headEnd/>
                <a:tailEnd/>
              </a:ln>
            </p:spPr>
            <p:txBody>
              <a:bodyPr/>
              <a:lstStyle/>
              <a:p>
                <a:endParaRPr lang="zh-CN" altLang="en-US"/>
              </a:p>
            </p:txBody>
          </p:sp>
          <p:grpSp>
            <p:nvGrpSpPr>
              <p:cNvPr id="336" name="Group 388"/>
              <p:cNvGrpSpPr>
                <a:grpSpLocks/>
              </p:cNvGrpSpPr>
              <p:nvPr/>
            </p:nvGrpSpPr>
            <p:grpSpPr bwMode="auto">
              <a:xfrm>
                <a:off x="2104807" y="5169885"/>
                <a:ext cx="122937" cy="17050"/>
                <a:chOff x="1659" y="2326"/>
                <a:chExt cx="618" cy="87"/>
              </a:xfrm>
            </p:grpSpPr>
            <p:sp>
              <p:nvSpPr>
                <p:cNvPr id="542" name="Freeform 389"/>
                <p:cNvSpPr>
                  <a:spLocks/>
                </p:cNvSpPr>
                <p:nvPr/>
              </p:nvSpPr>
              <p:spPr bwMode="auto">
                <a:xfrm>
                  <a:off x="1659" y="2326"/>
                  <a:ext cx="618" cy="87"/>
                </a:xfrm>
                <a:custGeom>
                  <a:avLst/>
                  <a:gdLst/>
                  <a:ahLst/>
                  <a:cxnLst>
                    <a:cxn ang="0">
                      <a:pos x="0" y="55"/>
                    </a:cxn>
                    <a:cxn ang="0">
                      <a:pos x="4" y="87"/>
                    </a:cxn>
                    <a:cxn ang="0">
                      <a:pos x="618" y="29"/>
                    </a:cxn>
                    <a:cxn ang="0">
                      <a:pos x="614" y="0"/>
                    </a:cxn>
                    <a:cxn ang="0">
                      <a:pos x="0" y="55"/>
                    </a:cxn>
                  </a:cxnLst>
                  <a:rect l="0" t="0" r="r" b="b"/>
                  <a:pathLst>
                    <a:path w="618" h="87">
                      <a:moveTo>
                        <a:pt x="0" y="55"/>
                      </a:moveTo>
                      <a:lnTo>
                        <a:pt x="4" y="87"/>
                      </a:lnTo>
                      <a:lnTo>
                        <a:pt x="618" y="29"/>
                      </a:lnTo>
                      <a:lnTo>
                        <a:pt x="614" y="0"/>
                      </a:lnTo>
                      <a:lnTo>
                        <a:pt x="0" y="55"/>
                      </a:lnTo>
                      <a:close/>
                    </a:path>
                  </a:pathLst>
                </a:custGeom>
                <a:solidFill>
                  <a:srgbClr val="F71752"/>
                </a:solidFill>
                <a:ln w="9525">
                  <a:noFill/>
                  <a:round/>
                  <a:headEnd/>
                  <a:tailEnd/>
                </a:ln>
              </p:spPr>
              <p:txBody>
                <a:bodyPr/>
                <a:lstStyle/>
                <a:p>
                  <a:endParaRPr lang="zh-CN" altLang="en-US"/>
                </a:p>
              </p:txBody>
            </p:sp>
            <p:sp>
              <p:nvSpPr>
                <p:cNvPr id="543" name="Freeform 390"/>
                <p:cNvSpPr>
                  <a:spLocks/>
                </p:cNvSpPr>
                <p:nvPr/>
              </p:nvSpPr>
              <p:spPr bwMode="auto">
                <a:xfrm>
                  <a:off x="1659" y="2326"/>
                  <a:ext cx="618" cy="87"/>
                </a:xfrm>
                <a:custGeom>
                  <a:avLst/>
                  <a:gdLst/>
                  <a:ahLst/>
                  <a:cxnLst>
                    <a:cxn ang="0">
                      <a:pos x="0" y="55"/>
                    </a:cxn>
                    <a:cxn ang="0">
                      <a:pos x="4" y="87"/>
                    </a:cxn>
                    <a:cxn ang="0">
                      <a:pos x="618" y="29"/>
                    </a:cxn>
                    <a:cxn ang="0">
                      <a:pos x="614" y="0"/>
                    </a:cxn>
                    <a:cxn ang="0">
                      <a:pos x="0" y="55"/>
                    </a:cxn>
                  </a:cxnLst>
                  <a:rect l="0" t="0" r="r" b="b"/>
                  <a:pathLst>
                    <a:path w="618" h="87">
                      <a:moveTo>
                        <a:pt x="0" y="55"/>
                      </a:moveTo>
                      <a:lnTo>
                        <a:pt x="4" y="87"/>
                      </a:lnTo>
                      <a:lnTo>
                        <a:pt x="618" y="29"/>
                      </a:lnTo>
                      <a:lnTo>
                        <a:pt x="614" y="0"/>
                      </a:lnTo>
                      <a:lnTo>
                        <a:pt x="0" y="55"/>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37" name="Group 391"/>
              <p:cNvGrpSpPr>
                <a:grpSpLocks/>
              </p:cNvGrpSpPr>
              <p:nvPr/>
            </p:nvGrpSpPr>
            <p:grpSpPr bwMode="auto">
              <a:xfrm>
                <a:off x="2346899" y="5191670"/>
                <a:ext cx="63360" cy="38835"/>
                <a:chOff x="2878" y="2433"/>
                <a:chExt cx="317" cy="196"/>
              </a:xfrm>
            </p:grpSpPr>
            <p:sp>
              <p:nvSpPr>
                <p:cNvPr id="540" name="Freeform 392"/>
                <p:cNvSpPr>
                  <a:spLocks/>
                </p:cNvSpPr>
                <p:nvPr/>
              </p:nvSpPr>
              <p:spPr bwMode="auto">
                <a:xfrm>
                  <a:off x="2878" y="2433"/>
                  <a:ext cx="317" cy="196"/>
                </a:xfrm>
                <a:custGeom>
                  <a:avLst/>
                  <a:gdLst/>
                  <a:ahLst/>
                  <a:cxnLst>
                    <a:cxn ang="0">
                      <a:pos x="317" y="0"/>
                    </a:cxn>
                    <a:cxn ang="0">
                      <a:pos x="0" y="196"/>
                    </a:cxn>
                    <a:cxn ang="0">
                      <a:pos x="0" y="104"/>
                    </a:cxn>
                    <a:cxn ang="0">
                      <a:pos x="154" y="14"/>
                    </a:cxn>
                    <a:cxn ang="0">
                      <a:pos x="317" y="0"/>
                    </a:cxn>
                  </a:cxnLst>
                  <a:rect l="0" t="0" r="r" b="b"/>
                  <a:pathLst>
                    <a:path w="317" h="196">
                      <a:moveTo>
                        <a:pt x="317" y="0"/>
                      </a:moveTo>
                      <a:lnTo>
                        <a:pt x="0" y="196"/>
                      </a:lnTo>
                      <a:lnTo>
                        <a:pt x="0" y="104"/>
                      </a:lnTo>
                      <a:lnTo>
                        <a:pt x="154" y="14"/>
                      </a:lnTo>
                      <a:lnTo>
                        <a:pt x="317" y="0"/>
                      </a:lnTo>
                      <a:close/>
                    </a:path>
                  </a:pathLst>
                </a:custGeom>
                <a:solidFill>
                  <a:srgbClr val="F71752"/>
                </a:solidFill>
                <a:ln w="9525">
                  <a:noFill/>
                  <a:round/>
                  <a:headEnd/>
                  <a:tailEnd/>
                </a:ln>
              </p:spPr>
              <p:txBody>
                <a:bodyPr/>
                <a:lstStyle/>
                <a:p>
                  <a:endParaRPr lang="zh-CN" altLang="en-US"/>
                </a:p>
              </p:txBody>
            </p:sp>
            <p:sp>
              <p:nvSpPr>
                <p:cNvPr id="541" name="Freeform 393"/>
                <p:cNvSpPr>
                  <a:spLocks/>
                </p:cNvSpPr>
                <p:nvPr/>
              </p:nvSpPr>
              <p:spPr bwMode="auto">
                <a:xfrm>
                  <a:off x="2878" y="2433"/>
                  <a:ext cx="317" cy="196"/>
                </a:xfrm>
                <a:custGeom>
                  <a:avLst/>
                  <a:gdLst/>
                  <a:ahLst/>
                  <a:cxnLst>
                    <a:cxn ang="0">
                      <a:pos x="317" y="0"/>
                    </a:cxn>
                    <a:cxn ang="0">
                      <a:pos x="0" y="196"/>
                    </a:cxn>
                    <a:cxn ang="0">
                      <a:pos x="0" y="104"/>
                    </a:cxn>
                    <a:cxn ang="0">
                      <a:pos x="154" y="14"/>
                    </a:cxn>
                    <a:cxn ang="0">
                      <a:pos x="317" y="0"/>
                    </a:cxn>
                  </a:cxnLst>
                  <a:rect l="0" t="0" r="r" b="b"/>
                  <a:pathLst>
                    <a:path w="317" h="196">
                      <a:moveTo>
                        <a:pt x="317" y="0"/>
                      </a:moveTo>
                      <a:lnTo>
                        <a:pt x="0" y="196"/>
                      </a:lnTo>
                      <a:lnTo>
                        <a:pt x="0" y="104"/>
                      </a:lnTo>
                      <a:lnTo>
                        <a:pt x="154" y="14"/>
                      </a:lnTo>
                      <a:lnTo>
                        <a:pt x="317"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40" name="Group 394"/>
              <p:cNvGrpSpPr>
                <a:grpSpLocks/>
              </p:cNvGrpSpPr>
              <p:nvPr/>
            </p:nvGrpSpPr>
            <p:grpSpPr bwMode="auto">
              <a:xfrm>
                <a:off x="2383780" y="5189776"/>
                <a:ext cx="62414" cy="37888"/>
                <a:chOff x="3062" y="2425"/>
                <a:chExt cx="317" cy="192"/>
              </a:xfrm>
            </p:grpSpPr>
            <p:sp>
              <p:nvSpPr>
                <p:cNvPr id="538" name="Freeform 395"/>
                <p:cNvSpPr>
                  <a:spLocks/>
                </p:cNvSpPr>
                <p:nvPr/>
              </p:nvSpPr>
              <p:spPr bwMode="auto">
                <a:xfrm>
                  <a:off x="3062" y="2425"/>
                  <a:ext cx="317" cy="192"/>
                </a:xfrm>
                <a:custGeom>
                  <a:avLst/>
                  <a:gdLst/>
                  <a:ahLst/>
                  <a:cxnLst>
                    <a:cxn ang="0">
                      <a:pos x="317" y="0"/>
                    </a:cxn>
                    <a:cxn ang="0">
                      <a:pos x="0" y="192"/>
                    </a:cxn>
                    <a:cxn ang="0">
                      <a:pos x="0" y="100"/>
                    </a:cxn>
                    <a:cxn ang="0">
                      <a:pos x="157" y="10"/>
                    </a:cxn>
                    <a:cxn ang="0">
                      <a:pos x="317" y="0"/>
                    </a:cxn>
                  </a:cxnLst>
                  <a:rect l="0" t="0" r="r" b="b"/>
                  <a:pathLst>
                    <a:path w="317" h="192">
                      <a:moveTo>
                        <a:pt x="317" y="0"/>
                      </a:moveTo>
                      <a:lnTo>
                        <a:pt x="0" y="192"/>
                      </a:lnTo>
                      <a:lnTo>
                        <a:pt x="0" y="100"/>
                      </a:lnTo>
                      <a:lnTo>
                        <a:pt x="157" y="10"/>
                      </a:lnTo>
                      <a:lnTo>
                        <a:pt x="317" y="0"/>
                      </a:lnTo>
                      <a:close/>
                    </a:path>
                  </a:pathLst>
                </a:custGeom>
                <a:solidFill>
                  <a:srgbClr val="F71752"/>
                </a:solidFill>
                <a:ln w="9525">
                  <a:noFill/>
                  <a:round/>
                  <a:headEnd/>
                  <a:tailEnd/>
                </a:ln>
              </p:spPr>
              <p:txBody>
                <a:bodyPr/>
                <a:lstStyle/>
                <a:p>
                  <a:endParaRPr lang="zh-CN" altLang="en-US"/>
                </a:p>
              </p:txBody>
            </p:sp>
            <p:sp>
              <p:nvSpPr>
                <p:cNvPr id="539" name="Freeform 396"/>
                <p:cNvSpPr>
                  <a:spLocks/>
                </p:cNvSpPr>
                <p:nvPr/>
              </p:nvSpPr>
              <p:spPr bwMode="auto">
                <a:xfrm>
                  <a:off x="3062" y="2425"/>
                  <a:ext cx="317" cy="192"/>
                </a:xfrm>
                <a:custGeom>
                  <a:avLst/>
                  <a:gdLst/>
                  <a:ahLst/>
                  <a:cxnLst>
                    <a:cxn ang="0">
                      <a:pos x="317" y="0"/>
                    </a:cxn>
                    <a:cxn ang="0">
                      <a:pos x="0" y="192"/>
                    </a:cxn>
                    <a:cxn ang="0">
                      <a:pos x="0" y="100"/>
                    </a:cxn>
                    <a:cxn ang="0">
                      <a:pos x="157" y="10"/>
                    </a:cxn>
                    <a:cxn ang="0">
                      <a:pos x="317" y="0"/>
                    </a:cxn>
                  </a:cxnLst>
                  <a:rect l="0" t="0" r="r" b="b"/>
                  <a:pathLst>
                    <a:path w="317" h="192">
                      <a:moveTo>
                        <a:pt x="317" y="0"/>
                      </a:moveTo>
                      <a:lnTo>
                        <a:pt x="0" y="192"/>
                      </a:lnTo>
                      <a:lnTo>
                        <a:pt x="0" y="100"/>
                      </a:lnTo>
                      <a:lnTo>
                        <a:pt x="157" y="10"/>
                      </a:lnTo>
                      <a:lnTo>
                        <a:pt x="317"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55" name="Line 397"/>
              <p:cNvSpPr>
                <a:spLocks noChangeShapeType="1"/>
              </p:cNvSpPr>
              <p:nvPr/>
            </p:nvSpPr>
            <p:spPr bwMode="auto">
              <a:xfrm flipV="1">
                <a:off x="2253277" y="5184093"/>
                <a:ext cx="86056" cy="63462"/>
              </a:xfrm>
              <a:prstGeom prst="line">
                <a:avLst/>
              </a:prstGeom>
              <a:noFill/>
              <a:ln w="9525">
                <a:solidFill>
                  <a:srgbClr val="969696"/>
                </a:solidFill>
                <a:round/>
                <a:headEnd/>
                <a:tailEnd/>
              </a:ln>
            </p:spPr>
            <p:txBody>
              <a:bodyPr/>
              <a:lstStyle/>
              <a:p>
                <a:endParaRPr lang="zh-CN" altLang="en-US"/>
              </a:p>
            </p:txBody>
          </p:sp>
          <p:sp>
            <p:nvSpPr>
              <p:cNvPr id="356" name="Line 398"/>
              <p:cNvSpPr>
                <a:spLocks noChangeShapeType="1"/>
              </p:cNvSpPr>
              <p:nvPr/>
            </p:nvSpPr>
            <p:spPr bwMode="auto">
              <a:xfrm flipV="1">
                <a:off x="2303398" y="5178410"/>
                <a:ext cx="85110" cy="63462"/>
              </a:xfrm>
              <a:prstGeom prst="line">
                <a:avLst/>
              </a:prstGeom>
              <a:noFill/>
              <a:ln w="9525">
                <a:solidFill>
                  <a:srgbClr val="969696"/>
                </a:solidFill>
                <a:round/>
                <a:headEnd/>
                <a:tailEnd/>
              </a:ln>
            </p:spPr>
            <p:txBody>
              <a:bodyPr/>
              <a:lstStyle/>
              <a:p>
                <a:endParaRPr lang="zh-CN" altLang="en-US"/>
              </a:p>
            </p:txBody>
          </p:sp>
          <p:sp>
            <p:nvSpPr>
              <p:cNvPr id="357" name="Line 399"/>
              <p:cNvSpPr>
                <a:spLocks noChangeShapeType="1"/>
              </p:cNvSpPr>
              <p:nvPr/>
            </p:nvSpPr>
            <p:spPr bwMode="auto">
              <a:xfrm flipV="1">
                <a:off x="2396073" y="5169885"/>
                <a:ext cx="82273" cy="60621"/>
              </a:xfrm>
              <a:prstGeom prst="line">
                <a:avLst/>
              </a:prstGeom>
              <a:noFill/>
              <a:ln w="9525">
                <a:solidFill>
                  <a:srgbClr val="969696"/>
                </a:solidFill>
                <a:round/>
                <a:headEnd/>
                <a:tailEnd/>
              </a:ln>
            </p:spPr>
            <p:txBody>
              <a:bodyPr/>
              <a:lstStyle/>
              <a:p>
                <a:endParaRPr lang="zh-CN" altLang="en-US"/>
              </a:p>
            </p:txBody>
          </p:sp>
          <p:sp>
            <p:nvSpPr>
              <p:cNvPr id="358" name="Line 400"/>
              <p:cNvSpPr>
                <a:spLocks noChangeShapeType="1"/>
              </p:cNvSpPr>
              <p:nvPr/>
            </p:nvSpPr>
            <p:spPr bwMode="auto">
              <a:xfrm flipV="1">
                <a:off x="2353518" y="5173674"/>
                <a:ext cx="83219" cy="61568"/>
              </a:xfrm>
              <a:prstGeom prst="line">
                <a:avLst/>
              </a:prstGeom>
              <a:noFill/>
              <a:ln w="9525">
                <a:solidFill>
                  <a:srgbClr val="969696"/>
                </a:solidFill>
                <a:round/>
                <a:headEnd/>
                <a:tailEnd/>
              </a:ln>
            </p:spPr>
            <p:txBody>
              <a:bodyPr/>
              <a:lstStyle/>
              <a:p>
                <a:endParaRPr lang="zh-CN" altLang="en-US"/>
              </a:p>
            </p:txBody>
          </p:sp>
          <p:grpSp>
            <p:nvGrpSpPr>
              <p:cNvPr id="341" name="Group 401"/>
              <p:cNvGrpSpPr>
                <a:grpSpLocks/>
              </p:cNvGrpSpPr>
              <p:nvPr/>
            </p:nvGrpSpPr>
            <p:grpSpPr bwMode="auto">
              <a:xfrm>
                <a:off x="1920400" y="5279760"/>
                <a:ext cx="118209" cy="86195"/>
                <a:chOff x="734" y="2878"/>
                <a:chExt cx="593" cy="429"/>
              </a:xfrm>
            </p:grpSpPr>
            <p:sp>
              <p:nvSpPr>
                <p:cNvPr id="536" name="Freeform 402"/>
                <p:cNvSpPr>
                  <a:spLocks/>
                </p:cNvSpPr>
                <p:nvPr/>
              </p:nvSpPr>
              <p:spPr bwMode="auto">
                <a:xfrm>
                  <a:off x="734" y="2878"/>
                  <a:ext cx="593" cy="429"/>
                </a:xfrm>
                <a:custGeom>
                  <a:avLst/>
                  <a:gdLst/>
                  <a:ahLst/>
                  <a:cxnLst>
                    <a:cxn ang="0">
                      <a:pos x="392" y="0"/>
                    </a:cxn>
                    <a:cxn ang="0">
                      <a:pos x="593" y="46"/>
                    </a:cxn>
                    <a:cxn ang="0">
                      <a:pos x="593" y="351"/>
                    </a:cxn>
                    <a:cxn ang="0">
                      <a:pos x="412" y="305"/>
                    </a:cxn>
                    <a:cxn ang="0">
                      <a:pos x="374" y="301"/>
                    </a:cxn>
                    <a:cxn ang="0">
                      <a:pos x="344" y="305"/>
                    </a:cxn>
                    <a:cxn ang="0">
                      <a:pos x="330" y="313"/>
                    </a:cxn>
                    <a:cxn ang="0">
                      <a:pos x="320" y="321"/>
                    </a:cxn>
                    <a:cxn ang="0">
                      <a:pos x="320" y="421"/>
                    </a:cxn>
                    <a:cxn ang="0">
                      <a:pos x="252" y="429"/>
                    </a:cxn>
                    <a:cxn ang="0">
                      <a:pos x="194" y="417"/>
                    </a:cxn>
                    <a:cxn ang="0">
                      <a:pos x="194" y="333"/>
                    </a:cxn>
                    <a:cxn ang="0">
                      <a:pos x="136" y="333"/>
                    </a:cxn>
                    <a:cxn ang="0">
                      <a:pos x="72" y="329"/>
                    </a:cxn>
                    <a:cxn ang="0">
                      <a:pos x="18" y="293"/>
                    </a:cxn>
                    <a:cxn ang="0">
                      <a:pos x="0" y="259"/>
                    </a:cxn>
                    <a:cxn ang="0">
                      <a:pos x="0" y="213"/>
                    </a:cxn>
                    <a:cxn ang="0">
                      <a:pos x="14" y="170"/>
                    </a:cxn>
                    <a:cxn ang="0">
                      <a:pos x="34" y="130"/>
                    </a:cxn>
                    <a:cxn ang="0">
                      <a:pos x="96" y="112"/>
                    </a:cxn>
                    <a:cxn ang="0">
                      <a:pos x="154" y="100"/>
                    </a:cxn>
                    <a:cxn ang="0">
                      <a:pos x="246" y="80"/>
                    </a:cxn>
                    <a:cxn ang="0">
                      <a:pos x="350" y="76"/>
                    </a:cxn>
                    <a:cxn ang="0">
                      <a:pos x="388" y="56"/>
                    </a:cxn>
                    <a:cxn ang="0">
                      <a:pos x="392" y="0"/>
                    </a:cxn>
                  </a:cxnLst>
                  <a:rect l="0" t="0" r="r" b="b"/>
                  <a:pathLst>
                    <a:path w="593" h="429">
                      <a:moveTo>
                        <a:pt x="392" y="0"/>
                      </a:moveTo>
                      <a:lnTo>
                        <a:pt x="593" y="46"/>
                      </a:lnTo>
                      <a:lnTo>
                        <a:pt x="593" y="351"/>
                      </a:lnTo>
                      <a:lnTo>
                        <a:pt x="412" y="305"/>
                      </a:lnTo>
                      <a:lnTo>
                        <a:pt x="374" y="301"/>
                      </a:lnTo>
                      <a:lnTo>
                        <a:pt x="344" y="305"/>
                      </a:lnTo>
                      <a:lnTo>
                        <a:pt x="330" y="313"/>
                      </a:lnTo>
                      <a:lnTo>
                        <a:pt x="320" y="321"/>
                      </a:lnTo>
                      <a:lnTo>
                        <a:pt x="320" y="421"/>
                      </a:lnTo>
                      <a:lnTo>
                        <a:pt x="252" y="429"/>
                      </a:lnTo>
                      <a:lnTo>
                        <a:pt x="194" y="417"/>
                      </a:lnTo>
                      <a:lnTo>
                        <a:pt x="194" y="333"/>
                      </a:lnTo>
                      <a:lnTo>
                        <a:pt x="136" y="333"/>
                      </a:lnTo>
                      <a:lnTo>
                        <a:pt x="72" y="329"/>
                      </a:lnTo>
                      <a:lnTo>
                        <a:pt x="18" y="293"/>
                      </a:lnTo>
                      <a:lnTo>
                        <a:pt x="0" y="259"/>
                      </a:lnTo>
                      <a:lnTo>
                        <a:pt x="0" y="213"/>
                      </a:lnTo>
                      <a:lnTo>
                        <a:pt x="14" y="170"/>
                      </a:lnTo>
                      <a:lnTo>
                        <a:pt x="34" y="130"/>
                      </a:lnTo>
                      <a:lnTo>
                        <a:pt x="96" y="112"/>
                      </a:lnTo>
                      <a:lnTo>
                        <a:pt x="154" y="100"/>
                      </a:lnTo>
                      <a:lnTo>
                        <a:pt x="246" y="80"/>
                      </a:lnTo>
                      <a:lnTo>
                        <a:pt x="350" y="76"/>
                      </a:lnTo>
                      <a:lnTo>
                        <a:pt x="388" y="56"/>
                      </a:lnTo>
                      <a:lnTo>
                        <a:pt x="392" y="0"/>
                      </a:lnTo>
                      <a:close/>
                    </a:path>
                  </a:pathLst>
                </a:custGeom>
                <a:solidFill>
                  <a:srgbClr val="F71752"/>
                </a:solidFill>
                <a:ln w="9525">
                  <a:noFill/>
                  <a:round/>
                  <a:headEnd/>
                  <a:tailEnd/>
                </a:ln>
              </p:spPr>
              <p:txBody>
                <a:bodyPr/>
                <a:lstStyle/>
                <a:p>
                  <a:endParaRPr lang="zh-CN" altLang="en-US"/>
                </a:p>
              </p:txBody>
            </p:sp>
            <p:sp>
              <p:nvSpPr>
                <p:cNvPr id="537" name="Freeform 403"/>
                <p:cNvSpPr>
                  <a:spLocks/>
                </p:cNvSpPr>
                <p:nvPr/>
              </p:nvSpPr>
              <p:spPr bwMode="auto">
                <a:xfrm>
                  <a:off x="734" y="2878"/>
                  <a:ext cx="593" cy="429"/>
                </a:xfrm>
                <a:custGeom>
                  <a:avLst/>
                  <a:gdLst/>
                  <a:ahLst/>
                  <a:cxnLst>
                    <a:cxn ang="0">
                      <a:pos x="392" y="0"/>
                    </a:cxn>
                    <a:cxn ang="0">
                      <a:pos x="593" y="46"/>
                    </a:cxn>
                    <a:cxn ang="0">
                      <a:pos x="593" y="351"/>
                    </a:cxn>
                    <a:cxn ang="0">
                      <a:pos x="412" y="305"/>
                    </a:cxn>
                    <a:cxn ang="0">
                      <a:pos x="374" y="301"/>
                    </a:cxn>
                    <a:cxn ang="0">
                      <a:pos x="344" y="305"/>
                    </a:cxn>
                    <a:cxn ang="0">
                      <a:pos x="330" y="313"/>
                    </a:cxn>
                    <a:cxn ang="0">
                      <a:pos x="320" y="321"/>
                    </a:cxn>
                    <a:cxn ang="0">
                      <a:pos x="320" y="421"/>
                    </a:cxn>
                    <a:cxn ang="0">
                      <a:pos x="252" y="429"/>
                    </a:cxn>
                    <a:cxn ang="0">
                      <a:pos x="194" y="417"/>
                    </a:cxn>
                    <a:cxn ang="0">
                      <a:pos x="194" y="333"/>
                    </a:cxn>
                    <a:cxn ang="0">
                      <a:pos x="136" y="333"/>
                    </a:cxn>
                    <a:cxn ang="0">
                      <a:pos x="72" y="329"/>
                    </a:cxn>
                    <a:cxn ang="0">
                      <a:pos x="18" y="293"/>
                    </a:cxn>
                    <a:cxn ang="0">
                      <a:pos x="0" y="259"/>
                    </a:cxn>
                    <a:cxn ang="0">
                      <a:pos x="0" y="213"/>
                    </a:cxn>
                    <a:cxn ang="0">
                      <a:pos x="14" y="170"/>
                    </a:cxn>
                    <a:cxn ang="0">
                      <a:pos x="34" y="130"/>
                    </a:cxn>
                    <a:cxn ang="0">
                      <a:pos x="96" y="112"/>
                    </a:cxn>
                    <a:cxn ang="0">
                      <a:pos x="154" y="100"/>
                    </a:cxn>
                    <a:cxn ang="0">
                      <a:pos x="246" y="80"/>
                    </a:cxn>
                    <a:cxn ang="0">
                      <a:pos x="350" y="76"/>
                    </a:cxn>
                    <a:cxn ang="0">
                      <a:pos x="388" y="56"/>
                    </a:cxn>
                    <a:cxn ang="0">
                      <a:pos x="392" y="0"/>
                    </a:cxn>
                  </a:cxnLst>
                  <a:rect l="0" t="0" r="r" b="b"/>
                  <a:pathLst>
                    <a:path w="593" h="429">
                      <a:moveTo>
                        <a:pt x="392" y="0"/>
                      </a:moveTo>
                      <a:lnTo>
                        <a:pt x="593" y="46"/>
                      </a:lnTo>
                      <a:lnTo>
                        <a:pt x="593" y="351"/>
                      </a:lnTo>
                      <a:lnTo>
                        <a:pt x="412" y="305"/>
                      </a:lnTo>
                      <a:lnTo>
                        <a:pt x="374" y="301"/>
                      </a:lnTo>
                      <a:lnTo>
                        <a:pt x="344" y="305"/>
                      </a:lnTo>
                      <a:lnTo>
                        <a:pt x="330" y="313"/>
                      </a:lnTo>
                      <a:lnTo>
                        <a:pt x="320" y="321"/>
                      </a:lnTo>
                      <a:lnTo>
                        <a:pt x="320" y="421"/>
                      </a:lnTo>
                      <a:lnTo>
                        <a:pt x="252" y="429"/>
                      </a:lnTo>
                      <a:lnTo>
                        <a:pt x="194" y="417"/>
                      </a:lnTo>
                      <a:lnTo>
                        <a:pt x="194" y="333"/>
                      </a:lnTo>
                      <a:lnTo>
                        <a:pt x="136" y="333"/>
                      </a:lnTo>
                      <a:lnTo>
                        <a:pt x="72" y="329"/>
                      </a:lnTo>
                      <a:lnTo>
                        <a:pt x="18" y="293"/>
                      </a:lnTo>
                      <a:lnTo>
                        <a:pt x="0" y="259"/>
                      </a:lnTo>
                      <a:lnTo>
                        <a:pt x="0" y="213"/>
                      </a:lnTo>
                      <a:lnTo>
                        <a:pt x="14" y="170"/>
                      </a:lnTo>
                      <a:lnTo>
                        <a:pt x="34" y="130"/>
                      </a:lnTo>
                      <a:lnTo>
                        <a:pt x="96" y="112"/>
                      </a:lnTo>
                      <a:lnTo>
                        <a:pt x="154" y="100"/>
                      </a:lnTo>
                      <a:lnTo>
                        <a:pt x="246" y="80"/>
                      </a:lnTo>
                      <a:lnTo>
                        <a:pt x="350" y="76"/>
                      </a:lnTo>
                      <a:lnTo>
                        <a:pt x="388" y="56"/>
                      </a:lnTo>
                      <a:lnTo>
                        <a:pt x="392"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45" name="Group 404"/>
              <p:cNvGrpSpPr>
                <a:grpSpLocks/>
              </p:cNvGrpSpPr>
              <p:nvPr/>
            </p:nvGrpSpPr>
            <p:grpSpPr bwMode="auto">
              <a:xfrm>
                <a:off x="1964847" y="5305334"/>
                <a:ext cx="50121" cy="23680"/>
                <a:chOff x="956" y="3004"/>
                <a:chExt cx="255" cy="117"/>
              </a:xfrm>
            </p:grpSpPr>
            <p:sp>
              <p:nvSpPr>
                <p:cNvPr id="534" name="Freeform 405"/>
                <p:cNvSpPr>
                  <a:spLocks/>
                </p:cNvSpPr>
                <p:nvPr/>
              </p:nvSpPr>
              <p:spPr bwMode="auto">
                <a:xfrm>
                  <a:off x="956" y="3004"/>
                  <a:ext cx="255" cy="117"/>
                </a:xfrm>
                <a:custGeom>
                  <a:avLst/>
                  <a:gdLst/>
                  <a:ahLst/>
                  <a:cxnLst>
                    <a:cxn ang="0">
                      <a:pos x="0" y="28"/>
                    </a:cxn>
                    <a:cxn ang="0">
                      <a:pos x="14" y="63"/>
                    </a:cxn>
                    <a:cxn ang="0">
                      <a:pos x="24" y="97"/>
                    </a:cxn>
                    <a:cxn ang="0">
                      <a:pos x="14" y="117"/>
                    </a:cxn>
                    <a:cxn ang="0">
                      <a:pos x="255" y="93"/>
                    </a:cxn>
                    <a:cxn ang="0">
                      <a:pos x="255" y="71"/>
                    </a:cxn>
                    <a:cxn ang="0">
                      <a:pos x="249" y="28"/>
                    </a:cxn>
                    <a:cxn ang="0">
                      <a:pos x="234" y="0"/>
                    </a:cxn>
                    <a:cxn ang="0">
                      <a:pos x="0" y="28"/>
                    </a:cxn>
                  </a:cxnLst>
                  <a:rect l="0" t="0" r="r" b="b"/>
                  <a:pathLst>
                    <a:path w="255" h="117">
                      <a:moveTo>
                        <a:pt x="0" y="28"/>
                      </a:moveTo>
                      <a:lnTo>
                        <a:pt x="14" y="63"/>
                      </a:lnTo>
                      <a:lnTo>
                        <a:pt x="24" y="97"/>
                      </a:lnTo>
                      <a:lnTo>
                        <a:pt x="14" y="117"/>
                      </a:lnTo>
                      <a:lnTo>
                        <a:pt x="255" y="93"/>
                      </a:lnTo>
                      <a:lnTo>
                        <a:pt x="255" y="71"/>
                      </a:lnTo>
                      <a:lnTo>
                        <a:pt x="249" y="28"/>
                      </a:lnTo>
                      <a:lnTo>
                        <a:pt x="234" y="0"/>
                      </a:lnTo>
                      <a:lnTo>
                        <a:pt x="0" y="28"/>
                      </a:lnTo>
                      <a:close/>
                    </a:path>
                  </a:pathLst>
                </a:custGeom>
                <a:solidFill>
                  <a:srgbClr val="F71752"/>
                </a:solidFill>
                <a:ln w="9525">
                  <a:noFill/>
                  <a:round/>
                  <a:headEnd/>
                  <a:tailEnd/>
                </a:ln>
              </p:spPr>
              <p:txBody>
                <a:bodyPr/>
                <a:lstStyle/>
                <a:p>
                  <a:endParaRPr lang="zh-CN" altLang="en-US"/>
                </a:p>
              </p:txBody>
            </p:sp>
            <p:sp>
              <p:nvSpPr>
                <p:cNvPr id="535" name="Freeform 406"/>
                <p:cNvSpPr>
                  <a:spLocks/>
                </p:cNvSpPr>
                <p:nvPr/>
              </p:nvSpPr>
              <p:spPr bwMode="auto">
                <a:xfrm>
                  <a:off x="956" y="3004"/>
                  <a:ext cx="255" cy="117"/>
                </a:xfrm>
                <a:custGeom>
                  <a:avLst/>
                  <a:gdLst/>
                  <a:ahLst/>
                  <a:cxnLst>
                    <a:cxn ang="0">
                      <a:pos x="0" y="28"/>
                    </a:cxn>
                    <a:cxn ang="0">
                      <a:pos x="14" y="63"/>
                    </a:cxn>
                    <a:cxn ang="0">
                      <a:pos x="24" y="97"/>
                    </a:cxn>
                    <a:cxn ang="0">
                      <a:pos x="14" y="117"/>
                    </a:cxn>
                    <a:cxn ang="0">
                      <a:pos x="255" y="93"/>
                    </a:cxn>
                    <a:cxn ang="0">
                      <a:pos x="255" y="71"/>
                    </a:cxn>
                    <a:cxn ang="0">
                      <a:pos x="249" y="28"/>
                    </a:cxn>
                    <a:cxn ang="0">
                      <a:pos x="234" y="0"/>
                    </a:cxn>
                    <a:cxn ang="0">
                      <a:pos x="0" y="28"/>
                    </a:cxn>
                  </a:cxnLst>
                  <a:rect l="0" t="0" r="r" b="b"/>
                  <a:pathLst>
                    <a:path w="255" h="117">
                      <a:moveTo>
                        <a:pt x="0" y="28"/>
                      </a:moveTo>
                      <a:lnTo>
                        <a:pt x="14" y="63"/>
                      </a:lnTo>
                      <a:lnTo>
                        <a:pt x="24" y="97"/>
                      </a:lnTo>
                      <a:lnTo>
                        <a:pt x="14" y="117"/>
                      </a:lnTo>
                      <a:lnTo>
                        <a:pt x="255" y="93"/>
                      </a:lnTo>
                      <a:lnTo>
                        <a:pt x="255" y="71"/>
                      </a:lnTo>
                      <a:lnTo>
                        <a:pt x="249" y="28"/>
                      </a:lnTo>
                      <a:lnTo>
                        <a:pt x="234" y="0"/>
                      </a:lnTo>
                      <a:lnTo>
                        <a:pt x="0" y="28"/>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61" name="Oval 407"/>
              <p:cNvSpPr>
                <a:spLocks noChangeArrowheads="1"/>
              </p:cNvSpPr>
              <p:nvPr/>
            </p:nvSpPr>
            <p:spPr bwMode="auto">
              <a:xfrm>
                <a:off x="2024424" y="5337539"/>
                <a:ext cx="7565" cy="6630"/>
              </a:xfrm>
              <a:prstGeom prst="ellipse">
                <a:avLst/>
              </a:prstGeom>
              <a:solidFill>
                <a:srgbClr val="F71752"/>
              </a:solidFill>
              <a:ln w="9525">
                <a:solidFill>
                  <a:srgbClr val="969696"/>
                </a:solidFill>
                <a:round/>
                <a:headEnd/>
                <a:tailEnd/>
              </a:ln>
            </p:spPr>
            <p:txBody>
              <a:bodyPr/>
              <a:lstStyle/>
              <a:p>
                <a:endParaRPr lang="zh-CN" altLang="en-US"/>
              </a:p>
            </p:txBody>
          </p:sp>
          <p:grpSp>
            <p:nvGrpSpPr>
              <p:cNvPr id="348" name="Group 408"/>
              <p:cNvGrpSpPr>
                <a:grpSpLocks/>
              </p:cNvGrpSpPr>
              <p:nvPr/>
            </p:nvGrpSpPr>
            <p:grpSpPr bwMode="auto">
              <a:xfrm>
                <a:off x="2000783" y="5293968"/>
                <a:ext cx="23642" cy="45466"/>
                <a:chOff x="1136" y="2946"/>
                <a:chExt cx="119" cy="227"/>
              </a:xfrm>
            </p:grpSpPr>
            <p:sp>
              <p:nvSpPr>
                <p:cNvPr id="532" name="Freeform 409"/>
                <p:cNvSpPr>
                  <a:spLocks/>
                </p:cNvSpPr>
                <p:nvPr/>
              </p:nvSpPr>
              <p:spPr bwMode="auto">
                <a:xfrm>
                  <a:off x="1136" y="2946"/>
                  <a:ext cx="119" cy="227"/>
                </a:xfrm>
                <a:custGeom>
                  <a:avLst/>
                  <a:gdLst/>
                  <a:ahLst/>
                  <a:cxnLst>
                    <a:cxn ang="0">
                      <a:pos x="0" y="0"/>
                    </a:cxn>
                    <a:cxn ang="0">
                      <a:pos x="40" y="12"/>
                    </a:cxn>
                    <a:cxn ang="0">
                      <a:pos x="75" y="38"/>
                    </a:cxn>
                    <a:cxn ang="0">
                      <a:pos x="103" y="70"/>
                    </a:cxn>
                    <a:cxn ang="0">
                      <a:pos x="113" y="104"/>
                    </a:cxn>
                    <a:cxn ang="0">
                      <a:pos x="119" y="153"/>
                    </a:cxn>
                    <a:cxn ang="0">
                      <a:pos x="109" y="187"/>
                    </a:cxn>
                    <a:cxn ang="0">
                      <a:pos x="83" y="227"/>
                    </a:cxn>
                    <a:cxn ang="0">
                      <a:pos x="0" y="0"/>
                    </a:cxn>
                  </a:cxnLst>
                  <a:rect l="0" t="0" r="r" b="b"/>
                  <a:pathLst>
                    <a:path w="119" h="227">
                      <a:moveTo>
                        <a:pt x="0" y="0"/>
                      </a:moveTo>
                      <a:lnTo>
                        <a:pt x="40" y="12"/>
                      </a:lnTo>
                      <a:lnTo>
                        <a:pt x="75" y="38"/>
                      </a:lnTo>
                      <a:lnTo>
                        <a:pt x="103" y="70"/>
                      </a:lnTo>
                      <a:lnTo>
                        <a:pt x="113" y="104"/>
                      </a:lnTo>
                      <a:lnTo>
                        <a:pt x="119" y="153"/>
                      </a:lnTo>
                      <a:lnTo>
                        <a:pt x="109" y="187"/>
                      </a:lnTo>
                      <a:lnTo>
                        <a:pt x="83" y="227"/>
                      </a:lnTo>
                      <a:lnTo>
                        <a:pt x="0" y="0"/>
                      </a:lnTo>
                      <a:close/>
                    </a:path>
                  </a:pathLst>
                </a:custGeom>
                <a:solidFill>
                  <a:srgbClr val="F71752"/>
                </a:solidFill>
                <a:ln w="9525">
                  <a:noFill/>
                  <a:round/>
                  <a:headEnd/>
                  <a:tailEnd/>
                </a:ln>
              </p:spPr>
              <p:txBody>
                <a:bodyPr/>
                <a:lstStyle/>
                <a:p>
                  <a:endParaRPr lang="zh-CN" altLang="en-US"/>
                </a:p>
              </p:txBody>
            </p:sp>
            <p:sp>
              <p:nvSpPr>
                <p:cNvPr id="533" name="Freeform 410"/>
                <p:cNvSpPr>
                  <a:spLocks/>
                </p:cNvSpPr>
                <p:nvPr/>
              </p:nvSpPr>
              <p:spPr bwMode="auto">
                <a:xfrm>
                  <a:off x="1136" y="2946"/>
                  <a:ext cx="119" cy="227"/>
                </a:xfrm>
                <a:custGeom>
                  <a:avLst/>
                  <a:gdLst/>
                  <a:ahLst/>
                  <a:cxnLst>
                    <a:cxn ang="0">
                      <a:pos x="0" y="0"/>
                    </a:cxn>
                    <a:cxn ang="0">
                      <a:pos x="40" y="12"/>
                    </a:cxn>
                    <a:cxn ang="0">
                      <a:pos x="75" y="38"/>
                    </a:cxn>
                    <a:cxn ang="0">
                      <a:pos x="103" y="70"/>
                    </a:cxn>
                    <a:cxn ang="0">
                      <a:pos x="113" y="104"/>
                    </a:cxn>
                    <a:cxn ang="0">
                      <a:pos x="119" y="153"/>
                    </a:cxn>
                    <a:cxn ang="0">
                      <a:pos x="109" y="187"/>
                    </a:cxn>
                    <a:cxn ang="0">
                      <a:pos x="83" y="227"/>
                    </a:cxn>
                  </a:cxnLst>
                  <a:rect l="0" t="0" r="r" b="b"/>
                  <a:pathLst>
                    <a:path w="119" h="227">
                      <a:moveTo>
                        <a:pt x="0" y="0"/>
                      </a:moveTo>
                      <a:lnTo>
                        <a:pt x="40" y="12"/>
                      </a:lnTo>
                      <a:lnTo>
                        <a:pt x="75" y="38"/>
                      </a:lnTo>
                      <a:lnTo>
                        <a:pt x="103" y="70"/>
                      </a:lnTo>
                      <a:lnTo>
                        <a:pt x="113" y="104"/>
                      </a:lnTo>
                      <a:lnTo>
                        <a:pt x="119" y="153"/>
                      </a:lnTo>
                      <a:lnTo>
                        <a:pt x="109" y="187"/>
                      </a:lnTo>
                      <a:lnTo>
                        <a:pt x="83" y="227"/>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50" name="Group 411"/>
              <p:cNvGrpSpPr>
                <a:grpSpLocks/>
              </p:cNvGrpSpPr>
              <p:nvPr/>
            </p:nvGrpSpPr>
            <p:grpSpPr bwMode="auto">
              <a:xfrm>
                <a:off x="1930803" y="5306282"/>
                <a:ext cx="18913" cy="36941"/>
                <a:chOff x="786" y="3008"/>
                <a:chExt cx="94" cy="187"/>
              </a:xfrm>
            </p:grpSpPr>
            <p:sp>
              <p:nvSpPr>
                <p:cNvPr id="530" name="Freeform 412"/>
                <p:cNvSpPr>
                  <a:spLocks/>
                </p:cNvSpPr>
                <p:nvPr/>
              </p:nvSpPr>
              <p:spPr bwMode="auto">
                <a:xfrm>
                  <a:off x="786" y="3008"/>
                  <a:ext cx="94" cy="187"/>
                </a:xfrm>
                <a:custGeom>
                  <a:avLst/>
                  <a:gdLst/>
                  <a:ahLst/>
                  <a:cxnLst>
                    <a:cxn ang="0">
                      <a:pos x="0" y="0"/>
                    </a:cxn>
                    <a:cxn ang="0">
                      <a:pos x="34" y="12"/>
                    </a:cxn>
                    <a:cxn ang="0">
                      <a:pos x="58" y="32"/>
                    </a:cxn>
                    <a:cxn ang="0">
                      <a:pos x="84" y="59"/>
                    </a:cxn>
                    <a:cxn ang="0">
                      <a:pos x="88" y="91"/>
                    </a:cxn>
                    <a:cxn ang="0">
                      <a:pos x="94" y="129"/>
                    </a:cxn>
                    <a:cxn ang="0">
                      <a:pos x="84" y="157"/>
                    </a:cxn>
                    <a:cxn ang="0">
                      <a:pos x="64" y="187"/>
                    </a:cxn>
                    <a:cxn ang="0">
                      <a:pos x="0" y="0"/>
                    </a:cxn>
                  </a:cxnLst>
                  <a:rect l="0" t="0" r="r" b="b"/>
                  <a:pathLst>
                    <a:path w="94" h="187">
                      <a:moveTo>
                        <a:pt x="0" y="0"/>
                      </a:moveTo>
                      <a:lnTo>
                        <a:pt x="34" y="12"/>
                      </a:lnTo>
                      <a:lnTo>
                        <a:pt x="58" y="32"/>
                      </a:lnTo>
                      <a:lnTo>
                        <a:pt x="84" y="59"/>
                      </a:lnTo>
                      <a:lnTo>
                        <a:pt x="88" y="91"/>
                      </a:lnTo>
                      <a:lnTo>
                        <a:pt x="94" y="129"/>
                      </a:lnTo>
                      <a:lnTo>
                        <a:pt x="84" y="157"/>
                      </a:lnTo>
                      <a:lnTo>
                        <a:pt x="64" y="187"/>
                      </a:lnTo>
                      <a:lnTo>
                        <a:pt x="0" y="0"/>
                      </a:lnTo>
                      <a:close/>
                    </a:path>
                  </a:pathLst>
                </a:custGeom>
                <a:solidFill>
                  <a:srgbClr val="F71752"/>
                </a:solidFill>
                <a:ln w="9525">
                  <a:noFill/>
                  <a:round/>
                  <a:headEnd/>
                  <a:tailEnd/>
                </a:ln>
              </p:spPr>
              <p:txBody>
                <a:bodyPr/>
                <a:lstStyle/>
                <a:p>
                  <a:endParaRPr lang="zh-CN" altLang="en-US"/>
                </a:p>
              </p:txBody>
            </p:sp>
            <p:sp>
              <p:nvSpPr>
                <p:cNvPr id="531" name="Freeform 413"/>
                <p:cNvSpPr>
                  <a:spLocks/>
                </p:cNvSpPr>
                <p:nvPr/>
              </p:nvSpPr>
              <p:spPr bwMode="auto">
                <a:xfrm>
                  <a:off x="786" y="3008"/>
                  <a:ext cx="94" cy="187"/>
                </a:xfrm>
                <a:custGeom>
                  <a:avLst/>
                  <a:gdLst/>
                  <a:ahLst/>
                  <a:cxnLst>
                    <a:cxn ang="0">
                      <a:pos x="0" y="0"/>
                    </a:cxn>
                    <a:cxn ang="0">
                      <a:pos x="34" y="12"/>
                    </a:cxn>
                    <a:cxn ang="0">
                      <a:pos x="58" y="32"/>
                    </a:cxn>
                    <a:cxn ang="0">
                      <a:pos x="84" y="59"/>
                    </a:cxn>
                    <a:cxn ang="0">
                      <a:pos x="88" y="91"/>
                    </a:cxn>
                    <a:cxn ang="0">
                      <a:pos x="94" y="129"/>
                    </a:cxn>
                    <a:cxn ang="0">
                      <a:pos x="84" y="157"/>
                    </a:cxn>
                    <a:cxn ang="0">
                      <a:pos x="64" y="187"/>
                    </a:cxn>
                  </a:cxnLst>
                  <a:rect l="0" t="0" r="r" b="b"/>
                  <a:pathLst>
                    <a:path w="94" h="187">
                      <a:moveTo>
                        <a:pt x="0" y="0"/>
                      </a:moveTo>
                      <a:lnTo>
                        <a:pt x="34" y="12"/>
                      </a:lnTo>
                      <a:lnTo>
                        <a:pt x="58" y="32"/>
                      </a:lnTo>
                      <a:lnTo>
                        <a:pt x="84" y="59"/>
                      </a:lnTo>
                      <a:lnTo>
                        <a:pt x="88" y="91"/>
                      </a:lnTo>
                      <a:lnTo>
                        <a:pt x="94" y="129"/>
                      </a:lnTo>
                      <a:lnTo>
                        <a:pt x="84" y="157"/>
                      </a:lnTo>
                      <a:lnTo>
                        <a:pt x="64" y="187"/>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52" name="Group 414"/>
              <p:cNvGrpSpPr>
                <a:grpSpLocks/>
              </p:cNvGrpSpPr>
              <p:nvPr/>
            </p:nvGrpSpPr>
            <p:grpSpPr bwMode="auto">
              <a:xfrm>
                <a:off x="1926074" y="5310070"/>
                <a:ext cx="14185" cy="32205"/>
                <a:chOff x="762" y="3028"/>
                <a:chExt cx="74" cy="159"/>
              </a:xfrm>
            </p:grpSpPr>
            <p:sp>
              <p:nvSpPr>
                <p:cNvPr id="528" name="Freeform 415"/>
                <p:cNvSpPr>
                  <a:spLocks/>
                </p:cNvSpPr>
                <p:nvPr/>
              </p:nvSpPr>
              <p:spPr bwMode="auto">
                <a:xfrm>
                  <a:off x="762" y="3028"/>
                  <a:ext cx="74" cy="159"/>
                </a:xfrm>
                <a:custGeom>
                  <a:avLst/>
                  <a:gdLst/>
                  <a:ahLst/>
                  <a:cxnLst>
                    <a:cxn ang="0">
                      <a:pos x="0" y="0"/>
                    </a:cxn>
                    <a:cxn ang="0">
                      <a:pos x="24" y="8"/>
                    </a:cxn>
                    <a:cxn ang="0">
                      <a:pos x="44" y="26"/>
                    </a:cxn>
                    <a:cxn ang="0">
                      <a:pos x="58" y="51"/>
                    </a:cxn>
                    <a:cxn ang="0">
                      <a:pos x="68" y="81"/>
                    </a:cxn>
                    <a:cxn ang="0">
                      <a:pos x="74" y="121"/>
                    </a:cxn>
                    <a:cxn ang="0">
                      <a:pos x="68" y="143"/>
                    </a:cxn>
                    <a:cxn ang="0">
                      <a:pos x="44" y="159"/>
                    </a:cxn>
                    <a:cxn ang="0">
                      <a:pos x="0" y="0"/>
                    </a:cxn>
                  </a:cxnLst>
                  <a:rect l="0" t="0" r="r" b="b"/>
                  <a:pathLst>
                    <a:path w="74" h="159">
                      <a:moveTo>
                        <a:pt x="0" y="0"/>
                      </a:moveTo>
                      <a:lnTo>
                        <a:pt x="24" y="8"/>
                      </a:lnTo>
                      <a:lnTo>
                        <a:pt x="44" y="26"/>
                      </a:lnTo>
                      <a:lnTo>
                        <a:pt x="58" y="51"/>
                      </a:lnTo>
                      <a:lnTo>
                        <a:pt x="68" y="81"/>
                      </a:lnTo>
                      <a:lnTo>
                        <a:pt x="74" y="121"/>
                      </a:lnTo>
                      <a:lnTo>
                        <a:pt x="68" y="143"/>
                      </a:lnTo>
                      <a:lnTo>
                        <a:pt x="44" y="159"/>
                      </a:lnTo>
                      <a:lnTo>
                        <a:pt x="0" y="0"/>
                      </a:lnTo>
                      <a:close/>
                    </a:path>
                  </a:pathLst>
                </a:custGeom>
                <a:solidFill>
                  <a:srgbClr val="F71752"/>
                </a:solidFill>
                <a:ln w="9525">
                  <a:noFill/>
                  <a:round/>
                  <a:headEnd/>
                  <a:tailEnd/>
                </a:ln>
              </p:spPr>
              <p:txBody>
                <a:bodyPr/>
                <a:lstStyle/>
                <a:p>
                  <a:endParaRPr lang="zh-CN" altLang="en-US"/>
                </a:p>
              </p:txBody>
            </p:sp>
            <p:sp>
              <p:nvSpPr>
                <p:cNvPr id="529" name="Freeform 416"/>
                <p:cNvSpPr>
                  <a:spLocks/>
                </p:cNvSpPr>
                <p:nvPr/>
              </p:nvSpPr>
              <p:spPr bwMode="auto">
                <a:xfrm>
                  <a:off x="762" y="3028"/>
                  <a:ext cx="74" cy="159"/>
                </a:xfrm>
                <a:custGeom>
                  <a:avLst/>
                  <a:gdLst/>
                  <a:ahLst/>
                  <a:cxnLst>
                    <a:cxn ang="0">
                      <a:pos x="0" y="0"/>
                    </a:cxn>
                    <a:cxn ang="0">
                      <a:pos x="24" y="8"/>
                    </a:cxn>
                    <a:cxn ang="0">
                      <a:pos x="44" y="26"/>
                    </a:cxn>
                    <a:cxn ang="0">
                      <a:pos x="58" y="51"/>
                    </a:cxn>
                    <a:cxn ang="0">
                      <a:pos x="68" y="81"/>
                    </a:cxn>
                    <a:cxn ang="0">
                      <a:pos x="74" y="121"/>
                    </a:cxn>
                    <a:cxn ang="0">
                      <a:pos x="68" y="143"/>
                    </a:cxn>
                    <a:cxn ang="0">
                      <a:pos x="44" y="159"/>
                    </a:cxn>
                  </a:cxnLst>
                  <a:rect l="0" t="0" r="r" b="b"/>
                  <a:pathLst>
                    <a:path w="74" h="159">
                      <a:moveTo>
                        <a:pt x="0" y="0"/>
                      </a:moveTo>
                      <a:lnTo>
                        <a:pt x="24" y="8"/>
                      </a:lnTo>
                      <a:lnTo>
                        <a:pt x="44" y="26"/>
                      </a:lnTo>
                      <a:lnTo>
                        <a:pt x="58" y="51"/>
                      </a:lnTo>
                      <a:lnTo>
                        <a:pt x="68" y="81"/>
                      </a:lnTo>
                      <a:lnTo>
                        <a:pt x="74" y="121"/>
                      </a:lnTo>
                      <a:lnTo>
                        <a:pt x="68" y="143"/>
                      </a:lnTo>
                      <a:lnTo>
                        <a:pt x="44" y="159"/>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53" name="Group 417"/>
              <p:cNvGrpSpPr>
                <a:grpSpLocks/>
              </p:cNvGrpSpPr>
              <p:nvPr/>
            </p:nvGrpSpPr>
            <p:grpSpPr bwMode="auto">
              <a:xfrm>
                <a:off x="2546435" y="4994653"/>
                <a:ext cx="230744" cy="42624"/>
                <a:chOff x="3882" y="1444"/>
                <a:chExt cx="1159" cy="213"/>
              </a:xfrm>
            </p:grpSpPr>
            <p:sp>
              <p:nvSpPr>
                <p:cNvPr id="526" name="Freeform 418"/>
                <p:cNvSpPr>
                  <a:spLocks/>
                </p:cNvSpPr>
                <p:nvPr/>
              </p:nvSpPr>
              <p:spPr bwMode="auto">
                <a:xfrm>
                  <a:off x="3882" y="1444"/>
                  <a:ext cx="1159" cy="213"/>
                </a:xfrm>
                <a:custGeom>
                  <a:avLst/>
                  <a:gdLst/>
                  <a:ahLst/>
                  <a:cxnLst>
                    <a:cxn ang="0">
                      <a:pos x="1159" y="0"/>
                    </a:cxn>
                    <a:cxn ang="0">
                      <a:pos x="106" y="0"/>
                    </a:cxn>
                    <a:cxn ang="0">
                      <a:pos x="0" y="30"/>
                    </a:cxn>
                    <a:cxn ang="0">
                      <a:pos x="0" y="213"/>
                    </a:cxn>
                    <a:cxn ang="0">
                      <a:pos x="1159" y="179"/>
                    </a:cxn>
                    <a:cxn ang="0">
                      <a:pos x="1159" y="0"/>
                    </a:cxn>
                  </a:cxnLst>
                  <a:rect l="0" t="0" r="r" b="b"/>
                  <a:pathLst>
                    <a:path w="1159" h="213">
                      <a:moveTo>
                        <a:pt x="1159" y="0"/>
                      </a:moveTo>
                      <a:lnTo>
                        <a:pt x="106" y="0"/>
                      </a:lnTo>
                      <a:lnTo>
                        <a:pt x="0" y="30"/>
                      </a:lnTo>
                      <a:lnTo>
                        <a:pt x="0" y="213"/>
                      </a:lnTo>
                      <a:lnTo>
                        <a:pt x="1159" y="179"/>
                      </a:lnTo>
                      <a:lnTo>
                        <a:pt x="1159" y="0"/>
                      </a:lnTo>
                      <a:close/>
                    </a:path>
                  </a:pathLst>
                </a:custGeom>
                <a:solidFill>
                  <a:srgbClr val="F71752"/>
                </a:solidFill>
                <a:ln w="9525">
                  <a:noFill/>
                  <a:round/>
                  <a:headEnd/>
                  <a:tailEnd/>
                </a:ln>
              </p:spPr>
              <p:txBody>
                <a:bodyPr/>
                <a:lstStyle/>
                <a:p>
                  <a:endParaRPr lang="zh-CN" altLang="en-US"/>
                </a:p>
              </p:txBody>
            </p:sp>
            <p:sp>
              <p:nvSpPr>
                <p:cNvPr id="527" name="Freeform 419"/>
                <p:cNvSpPr>
                  <a:spLocks/>
                </p:cNvSpPr>
                <p:nvPr/>
              </p:nvSpPr>
              <p:spPr bwMode="auto">
                <a:xfrm>
                  <a:off x="3882" y="1444"/>
                  <a:ext cx="1159" cy="213"/>
                </a:xfrm>
                <a:custGeom>
                  <a:avLst/>
                  <a:gdLst/>
                  <a:ahLst/>
                  <a:cxnLst>
                    <a:cxn ang="0">
                      <a:pos x="1159" y="0"/>
                    </a:cxn>
                    <a:cxn ang="0">
                      <a:pos x="106" y="0"/>
                    </a:cxn>
                    <a:cxn ang="0">
                      <a:pos x="0" y="30"/>
                    </a:cxn>
                    <a:cxn ang="0">
                      <a:pos x="0" y="213"/>
                    </a:cxn>
                    <a:cxn ang="0">
                      <a:pos x="1159" y="179"/>
                    </a:cxn>
                    <a:cxn ang="0">
                      <a:pos x="1159" y="0"/>
                    </a:cxn>
                  </a:cxnLst>
                  <a:rect l="0" t="0" r="r" b="b"/>
                  <a:pathLst>
                    <a:path w="1159" h="213">
                      <a:moveTo>
                        <a:pt x="1159" y="0"/>
                      </a:moveTo>
                      <a:lnTo>
                        <a:pt x="106" y="0"/>
                      </a:lnTo>
                      <a:lnTo>
                        <a:pt x="0" y="30"/>
                      </a:lnTo>
                      <a:lnTo>
                        <a:pt x="0" y="213"/>
                      </a:lnTo>
                      <a:lnTo>
                        <a:pt x="1159" y="179"/>
                      </a:lnTo>
                      <a:lnTo>
                        <a:pt x="1159"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54" name="Group 420"/>
              <p:cNvGrpSpPr>
                <a:grpSpLocks/>
              </p:cNvGrpSpPr>
              <p:nvPr/>
            </p:nvGrpSpPr>
            <p:grpSpPr bwMode="auto">
              <a:xfrm>
                <a:off x="2724222" y="4994653"/>
                <a:ext cx="53903" cy="161971"/>
                <a:chOff x="4774" y="1444"/>
                <a:chExt cx="273" cy="814"/>
              </a:xfrm>
            </p:grpSpPr>
            <p:sp>
              <p:nvSpPr>
                <p:cNvPr id="524" name="Freeform 421"/>
                <p:cNvSpPr>
                  <a:spLocks/>
                </p:cNvSpPr>
                <p:nvPr/>
              </p:nvSpPr>
              <p:spPr bwMode="auto">
                <a:xfrm>
                  <a:off x="4774" y="1444"/>
                  <a:ext cx="273" cy="814"/>
                </a:xfrm>
                <a:custGeom>
                  <a:avLst/>
                  <a:gdLst/>
                  <a:ahLst/>
                  <a:cxnLst>
                    <a:cxn ang="0">
                      <a:pos x="110" y="30"/>
                    </a:cxn>
                    <a:cxn ang="0">
                      <a:pos x="273" y="0"/>
                    </a:cxn>
                    <a:cxn ang="0">
                      <a:pos x="273" y="704"/>
                    </a:cxn>
                    <a:cxn ang="0">
                      <a:pos x="0" y="814"/>
                    </a:cxn>
                    <a:cxn ang="0">
                      <a:pos x="0" y="636"/>
                    </a:cxn>
                    <a:cxn ang="0">
                      <a:pos x="106" y="467"/>
                    </a:cxn>
                    <a:cxn ang="0">
                      <a:pos x="110" y="30"/>
                    </a:cxn>
                  </a:cxnLst>
                  <a:rect l="0" t="0" r="r" b="b"/>
                  <a:pathLst>
                    <a:path w="273" h="814">
                      <a:moveTo>
                        <a:pt x="110" y="30"/>
                      </a:moveTo>
                      <a:lnTo>
                        <a:pt x="273" y="0"/>
                      </a:lnTo>
                      <a:lnTo>
                        <a:pt x="273" y="704"/>
                      </a:lnTo>
                      <a:lnTo>
                        <a:pt x="0" y="814"/>
                      </a:lnTo>
                      <a:lnTo>
                        <a:pt x="0" y="636"/>
                      </a:lnTo>
                      <a:lnTo>
                        <a:pt x="106" y="467"/>
                      </a:lnTo>
                      <a:lnTo>
                        <a:pt x="110" y="30"/>
                      </a:lnTo>
                      <a:close/>
                    </a:path>
                  </a:pathLst>
                </a:custGeom>
                <a:solidFill>
                  <a:srgbClr val="F71752"/>
                </a:solidFill>
                <a:ln w="9525">
                  <a:noFill/>
                  <a:round/>
                  <a:headEnd/>
                  <a:tailEnd/>
                </a:ln>
              </p:spPr>
              <p:txBody>
                <a:bodyPr/>
                <a:lstStyle/>
                <a:p>
                  <a:endParaRPr lang="zh-CN" altLang="en-US"/>
                </a:p>
              </p:txBody>
            </p:sp>
            <p:sp>
              <p:nvSpPr>
                <p:cNvPr id="525" name="Freeform 422"/>
                <p:cNvSpPr>
                  <a:spLocks/>
                </p:cNvSpPr>
                <p:nvPr/>
              </p:nvSpPr>
              <p:spPr bwMode="auto">
                <a:xfrm>
                  <a:off x="4774" y="1444"/>
                  <a:ext cx="273" cy="814"/>
                </a:xfrm>
                <a:custGeom>
                  <a:avLst/>
                  <a:gdLst/>
                  <a:ahLst/>
                  <a:cxnLst>
                    <a:cxn ang="0">
                      <a:pos x="110" y="30"/>
                    </a:cxn>
                    <a:cxn ang="0">
                      <a:pos x="273" y="0"/>
                    </a:cxn>
                    <a:cxn ang="0">
                      <a:pos x="273" y="704"/>
                    </a:cxn>
                    <a:cxn ang="0">
                      <a:pos x="0" y="814"/>
                    </a:cxn>
                    <a:cxn ang="0">
                      <a:pos x="0" y="636"/>
                    </a:cxn>
                    <a:cxn ang="0">
                      <a:pos x="106" y="467"/>
                    </a:cxn>
                    <a:cxn ang="0">
                      <a:pos x="110" y="30"/>
                    </a:cxn>
                  </a:cxnLst>
                  <a:rect l="0" t="0" r="r" b="b"/>
                  <a:pathLst>
                    <a:path w="273" h="814">
                      <a:moveTo>
                        <a:pt x="110" y="30"/>
                      </a:moveTo>
                      <a:lnTo>
                        <a:pt x="273" y="0"/>
                      </a:lnTo>
                      <a:lnTo>
                        <a:pt x="273" y="704"/>
                      </a:lnTo>
                      <a:lnTo>
                        <a:pt x="0" y="814"/>
                      </a:lnTo>
                      <a:lnTo>
                        <a:pt x="0" y="636"/>
                      </a:lnTo>
                      <a:lnTo>
                        <a:pt x="106" y="467"/>
                      </a:lnTo>
                      <a:lnTo>
                        <a:pt x="110" y="3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59" name="Group 423"/>
              <p:cNvGrpSpPr>
                <a:grpSpLocks/>
              </p:cNvGrpSpPr>
              <p:nvPr/>
            </p:nvGrpSpPr>
            <p:grpSpPr bwMode="auto">
              <a:xfrm>
                <a:off x="1960119" y="4938768"/>
                <a:ext cx="42555" cy="85248"/>
                <a:chOff x="932" y="1165"/>
                <a:chExt cx="214" cy="429"/>
              </a:xfrm>
            </p:grpSpPr>
            <p:sp>
              <p:nvSpPr>
                <p:cNvPr id="522" name="Freeform 424"/>
                <p:cNvSpPr>
                  <a:spLocks/>
                </p:cNvSpPr>
                <p:nvPr/>
              </p:nvSpPr>
              <p:spPr bwMode="auto">
                <a:xfrm>
                  <a:off x="932" y="1165"/>
                  <a:ext cx="214" cy="429"/>
                </a:xfrm>
                <a:custGeom>
                  <a:avLst/>
                  <a:gdLst/>
                  <a:ahLst/>
                  <a:cxnLst>
                    <a:cxn ang="0">
                      <a:pos x="214" y="0"/>
                    </a:cxn>
                    <a:cxn ang="0">
                      <a:pos x="0" y="0"/>
                    </a:cxn>
                    <a:cxn ang="0">
                      <a:pos x="0" y="251"/>
                    </a:cxn>
                    <a:cxn ang="0">
                      <a:pos x="210" y="429"/>
                    </a:cxn>
                    <a:cxn ang="0">
                      <a:pos x="214" y="0"/>
                    </a:cxn>
                  </a:cxnLst>
                  <a:rect l="0" t="0" r="r" b="b"/>
                  <a:pathLst>
                    <a:path w="214" h="429">
                      <a:moveTo>
                        <a:pt x="214" y="0"/>
                      </a:moveTo>
                      <a:lnTo>
                        <a:pt x="0" y="0"/>
                      </a:lnTo>
                      <a:lnTo>
                        <a:pt x="0" y="251"/>
                      </a:lnTo>
                      <a:lnTo>
                        <a:pt x="210" y="429"/>
                      </a:lnTo>
                      <a:lnTo>
                        <a:pt x="214" y="0"/>
                      </a:lnTo>
                      <a:close/>
                    </a:path>
                  </a:pathLst>
                </a:custGeom>
                <a:solidFill>
                  <a:srgbClr val="F71752"/>
                </a:solidFill>
                <a:ln w="9525">
                  <a:noFill/>
                  <a:round/>
                  <a:headEnd/>
                  <a:tailEnd/>
                </a:ln>
              </p:spPr>
              <p:txBody>
                <a:bodyPr/>
                <a:lstStyle/>
                <a:p>
                  <a:endParaRPr lang="zh-CN" altLang="en-US"/>
                </a:p>
              </p:txBody>
            </p:sp>
            <p:sp>
              <p:nvSpPr>
                <p:cNvPr id="523" name="Freeform 425"/>
                <p:cNvSpPr>
                  <a:spLocks/>
                </p:cNvSpPr>
                <p:nvPr/>
              </p:nvSpPr>
              <p:spPr bwMode="auto">
                <a:xfrm>
                  <a:off x="932" y="1165"/>
                  <a:ext cx="214" cy="429"/>
                </a:xfrm>
                <a:custGeom>
                  <a:avLst/>
                  <a:gdLst/>
                  <a:ahLst/>
                  <a:cxnLst>
                    <a:cxn ang="0">
                      <a:pos x="214" y="0"/>
                    </a:cxn>
                    <a:cxn ang="0">
                      <a:pos x="0" y="0"/>
                    </a:cxn>
                    <a:cxn ang="0">
                      <a:pos x="0" y="251"/>
                    </a:cxn>
                    <a:cxn ang="0">
                      <a:pos x="210" y="429"/>
                    </a:cxn>
                    <a:cxn ang="0">
                      <a:pos x="214" y="0"/>
                    </a:cxn>
                  </a:cxnLst>
                  <a:rect l="0" t="0" r="r" b="b"/>
                  <a:pathLst>
                    <a:path w="214" h="429">
                      <a:moveTo>
                        <a:pt x="214" y="0"/>
                      </a:moveTo>
                      <a:lnTo>
                        <a:pt x="0" y="0"/>
                      </a:lnTo>
                      <a:lnTo>
                        <a:pt x="0" y="251"/>
                      </a:lnTo>
                      <a:lnTo>
                        <a:pt x="210" y="429"/>
                      </a:lnTo>
                      <a:lnTo>
                        <a:pt x="214"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68" name="Rectangle 426"/>
              <p:cNvSpPr>
                <a:spLocks noChangeArrowheads="1"/>
              </p:cNvSpPr>
              <p:nvPr/>
            </p:nvSpPr>
            <p:spPr bwMode="auto">
              <a:xfrm>
                <a:off x="2136014" y="5011702"/>
                <a:ext cx="58632" cy="146816"/>
              </a:xfrm>
              <a:prstGeom prst="rect">
                <a:avLst/>
              </a:prstGeom>
              <a:solidFill>
                <a:srgbClr val="F71752"/>
              </a:solidFill>
              <a:ln w="9525">
                <a:solidFill>
                  <a:srgbClr val="969696"/>
                </a:solidFill>
                <a:miter lim="800000"/>
                <a:headEnd/>
                <a:tailEnd/>
              </a:ln>
            </p:spPr>
            <p:txBody>
              <a:bodyPr/>
              <a:lstStyle/>
              <a:p>
                <a:endParaRPr lang="zh-CN" altLang="en-US"/>
              </a:p>
            </p:txBody>
          </p:sp>
          <p:sp>
            <p:nvSpPr>
              <p:cNvPr id="369" name="Rectangle 427"/>
              <p:cNvSpPr>
                <a:spLocks noChangeArrowheads="1"/>
              </p:cNvSpPr>
              <p:nvPr/>
            </p:nvSpPr>
            <p:spPr bwMode="auto">
              <a:xfrm>
                <a:off x="2091567" y="5257027"/>
                <a:ext cx="60523" cy="71040"/>
              </a:xfrm>
              <a:prstGeom prst="rect">
                <a:avLst/>
              </a:prstGeom>
              <a:solidFill>
                <a:srgbClr val="F71752"/>
              </a:solidFill>
              <a:ln w="9525">
                <a:solidFill>
                  <a:srgbClr val="969696"/>
                </a:solidFill>
                <a:miter lim="800000"/>
                <a:headEnd/>
                <a:tailEnd/>
              </a:ln>
            </p:spPr>
            <p:txBody>
              <a:bodyPr/>
              <a:lstStyle/>
              <a:p>
                <a:endParaRPr lang="zh-CN" altLang="en-US"/>
              </a:p>
            </p:txBody>
          </p:sp>
          <p:grpSp>
            <p:nvGrpSpPr>
              <p:cNvPr id="360" name="Group 428"/>
              <p:cNvGrpSpPr>
                <a:grpSpLocks/>
              </p:cNvGrpSpPr>
              <p:nvPr/>
            </p:nvGrpSpPr>
            <p:grpSpPr bwMode="auto">
              <a:xfrm>
                <a:off x="1970521" y="5256080"/>
                <a:ext cx="33099" cy="47360"/>
                <a:chOff x="986" y="2758"/>
                <a:chExt cx="166" cy="236"/>
              </a:xfrm>
            </p:grpSpPr>
            <p:sp>
              <p:nvSpPr>
                <p:cNvPr id="520" name="Freeform 429"/>
                <p:cNvSpPr>
                  <a:spLocks/>
                </p:cNvSpPr>
                <p:nvPr/>
              </p:nvSpPr>
              <p:spPr bwMode="auto">
                <a:xfrm>
                  <a:off x="986" y="2758"/>
                  <a:ext cx="166" cy="236"/>
                </a:xfrm>
                <a:custGeom>
                  <a:avLst/>
                  <a:gdLst/>
                  <a:ahLst/>
                  <a:cxnLst>
                    <a:cxn ang="0">
                      <a:pos x="160" y="18"/>
                    </a:cxn>
                    <a:cxn ang="0">
                      <a:pos x="0" y="0"/>
                    </a:cxn>
                    <a:cxn ang="0">
                      <a:pos x="0" y="236"/>
                    </a:cxn>
                    <a:cxn ang="0">
                      <a:pos x="166" y="236"/>
                    </a:cxn>
                    <a:cxn ang="0">
                      <a:pos x="160" y="18"/>
                    </a:cxn>
                  </a:cxnLst>
                  <a:rect l="0" t="0" r="r" b="b"/>
                  <a:pathLst>
                    <a:path w="166" h="236">
                      <a:moveTo>
                        <a:pt x="160" y="18"/>
                      </a:moveTo>
                      <a:lnTo>
                        <a:pt x="0" y="0"/>
                      </a:lnTo>
                      <a:lnTo>
                        <a:pt x="0" y="236"/>
                      </a:lnTo>
                      <a:lnTo>
                        <a:pt x="166" y="236"/>
                      </a:lnTo>
                      <a:lnTo>
                        <a:pt x="160" y="18"/>
                      </a:lnTo>
                      <a:close/>
                    </a:path>
                  </a:pathLst>
                </a:custGeom>
                <a:solidFill>
                  <a:srgbClr val="F71752"/>
                </a:solidFill>
                <a:ln w="9525">
                  <a:noFill/>
                  <a:round/>
                  <a:headEnd/>
                  <a:tailEnd/>
                </a:ln>
              </p:spPr>
              <p:txBody>
                <a:bodyPr/>
                <a:lstStyle/>
                <a:p>
                  <a:endParaRPr lang="zh-CN" altLang="en-US"/>
                </a:p>
              </p:txBody>
            </p:sp>
            <p:sp>
              <p:nvSpPr>
                <p:cNvPr id="521" name="Freeform 430"/>
                <p:cNvSpPr>
                  <a:spLocks/>
                </p:cNvSpPr>
                <p:nvPr/>
              </p:nvSpPr>
              <p:spPr bwMode="auto">
                <a:xfrm>
                  <a:off x="986" y="2758"/>
                  <a:ext cx="166" cy="236"/>
                </a:xfrm>
                <a:custGeom>
                  <a:avLst/>
                  <a:gdLst/>
                  <a:ahLst/>
                  <a:cxnLst>
                    <a:cxn ang="0">
                      <a:pos x="160" y="18"/>
                    </a:cxn>
                    <a:cxn ang="0">
                      <a:pos x="0" y="0"/>
                    </a:cxn>
                    <a:cxn ang="0">
                      <a:pos x="0" y="236"/>
                    </a:cxn>
                    <a:cxn ang="0">
                      <a:pos x="166" y="236"/>
                    </a:cxn>
                    <a:cxn ang="0">
                      <a:pos x="160" y="18"/>
                    </a:cxn>
                  </a:cxnLst>
                  <a:rect l="0" t="0" r="r" b="b"/>
                  <a:pathLst>
                    <a:path w="166" h="236">
                      <a:moveTo>
                        <a:pt x="160" y="18"/>
                      </a:moveTo>
                      <a:lnTo>
                        <a:pt x="0" y="0"/>
                      </a:lnTo>
                      <a:lnTo>
                        <a:pt x="0" y="236"/>
                      </a:lnTo>
                      <a:lnTo>
                        <a:pt x="166" y="236"/>
                      </a:lnTo>
                      <a:lnTo>
                        <a:pt x="160" y="18"/>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62" name="Group 431"/>
              <p:cNvGrpSpPr>
                <a:grpSpLocks/>
              </p:cNvGrpSpPr>
              <p:nvPr/>
            </p:nvGrpSpPr>
            <p:grpSpPr bwMode="auto">
              <a:xfrm>
                <a:off x="2442411" y="5387741"/>
                <a:ext cx="39718" cy="39782"/>
                <a:chOff x="3359" y="3415"/>
                <a:chExt cx="200" cy="199"/>
              </a:xfrm>
            </p:grpSpPr>
            <p:sp>
              <p:nvSpPr>
                <p:cNvPr id="518" name="Freeform 432"/>
                <p:cNvSpPr>
                  <a:spLocks/>
                </p:cNvSpPr>
                <p:nvPr/>
              </p:nvSpPr>
              <p:spPr bwMode="auto">
                <a:xfrm>
                  <a:off x="3359" y="3415"/>
                  <a:ext cx="200" cy="199"/>
                </a:xfrm>
                <a:custGeom>
                  <a:avLst/>
                  <a:gdLst/>
                  <a:ahLst/>
                  <a:cxnLst>
                    <a:cxn ang="0">
                      <a:pos x="0" y="55"/>
                    </a:cxn>
                    <a:cxn ang="0">
                      <a:pos x="200" y="0"/>
                    </a:cxn>
                    <a:cxn ang="0">
                      <a:pos x="200" y="151"/>
                    </a:cxn>
                    <a:cxn ang="0">
                      <a:pos x="14" y="199"/>
                    </a:cxn>
                    <a:cxn ang="0">
                      <a:pos x="0" y="55"/>
                    </a:cxn>
                  </a:cxnLst>
                  <a:rect l="0" t="0" r="r" b="b"/>
                  <a:pathLst>
                    <a:path w="200" h="199">
                      <a:moveTo>
                        <a:pt x="0" y="55"/>
                      </a:moveTo>
                      <a:lnTo>
                        <a:pt x="200" y="0"/>
                      </a:lnTo>
                      <a:lnTo>
                        <a:pt x="200" y="151"/>
                      </a:lnTo>
                      <a:lnTo>
                        <a:pt x="14" y="199"/>
                      </a:lnTo>
                      <a:lnTo>
                        <a:pt x="0" y="55"/>
                      </a:lnTo>
                      <a:close/>
                    </a:path>
                  </a:pathLst>
                </a:custGeom>
                <a:solidFill>
                  <a:srgbClr val="F71752"/>
                </a:solidFill>
                <a:ln w="9525">
                  <a:noFill/>
                  <a:round/>
                  <a:headEnd/>
                  <a:tailEnd/>
                </a:ln>
              </p:spPr>
              <p:txBody>
                <a:bodyPr/>
                <a:lstStyle/>
                <a:p>
                  <a:endParaRPr lang="zh-CN" altLang="en-US"/>
                </a:p>
              </p:txBody>
            </p:sp>
            <p:sp>
              <p:nvSpPr>
                <p:cNvPr id="519" name="Freeform 433"/>
                <p:cNvSpPr>
                  <a:spLocks/>
                </p:cNvSpPr>
                <p:nvPr/>
              </p:nvSpPr>
              <p:spPr bwMode="auto">
                <a:xfrm>
                  <a:off x="3359" y="3415"/>
                  <a:ext cx="200" cy="199"/>
                </a:xfrm>
                <a:custGeom>
                  <a:avLst/>
                  <a:gdLst/>
                  <a:ahLst/>
                  <a:cxnLst>
                    <a:cxn ang="0">
                      <a:pos x="0" y="55"/>
                    </a:cxn>
                    <a:cxn ang="0">
                      <a:pos x="200" y="0"/>
                    </a:cxn>
                    <a:cxn ang="0">
                      <a:pos x="200" y="151"/>
                    </a:cxn>
                    <a:cxn ang="0">
                      <a:pos x="14" y="199"/>
                    </a:cxn>
                    <a:cxn ang="0">
                      <a:pos x="0" y="55"/>
                    </a:cxn>
                  </a:cxnLst>
                  <a:rect l="0" t="0" r="r" b="b"/>
                  <a:pathLst>
                    <a:path w="200" h="199">
                      <a:moveTo>
                        <a:pt x="0" y="55"/>
                      </a:moveTo>
                      <a:lnTo>
                        <a:pt x="200" y="0"/>
                      </a:lnTo>
                      <a:lnTo>
                        <a:pt x="200" y="151"/>
                      </a:lnTo>
                      <a:lnTo>
                        <a:pt x="14" y="199"/>
                      </a:lnTo>
                      <a:lnTo>
                        <a:pt x="0" y="55"/>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63" name="Group 434"/>
              <p:cNvGrpSpPr>
                <a:grpSpLocks/>
              </p:cNvGrpSpPr>
              <p:nvPr/>
            </p:nvGrpSpPr>
            <p:grpSpPr bwMode="auto">
              <a:xfrm>
                <a:off x="2379051" y="5386794"/>
                <a:ext cx="103078" cy="17997"/>
                <a:chOff x="3042" y="3411"/>
                <a:chExt cx="517" cy="91"/>
              </a:xfrm>
            </p:grpSpPr>
            <p:sp>
              <p:nvSpPr>
                <p:cNvPr id="516" name="Freeform 435"/>
                <p:cNvSpPr>
                  <a:spLocks/>
                </p:cNvSpPr>
                <p:nvPr/>
              </p:nvSpPr>
              <p:spPr bwMode="auto">
                <a:xfrm>
                  <a:off x="3042" y="3411"/>
                  <a:ext cx="517" cy="91"/>
                </a:xfrm>
                <a:custGeom>
                  <a:avLst/>
                  <a:gdLst/>
                  <a:ahLst/>
                  <a:cxnLst>
                    <a:cxn ang="0">
                      <a:pos x="517" y="4"/>
                    </a:cxn>
                    <a:cxn ang="0">
                      <a:pos x="0" y="0"/>
                    </a:cxn>
                    <a:cxn ang="0">
                      <a:pos x="225" y="91"/>
                    </a:cxn>
                    <a:cxn ang="0">
                      <a:pos x="517" y="4"/>
                    </a:cxn>
                  </a:cxnLst>
                  <a:rect l="0" t="0" r="r" b="b"/>
                  <a:pathLst>
                    <a:path w="517" h="91">
                      <a:moveTo>
                        <a:pt x="517" y="4"/>
                      </a:moveTo>
                      <a:lnTo>
                        <a:pt x="0" y="0"/>
                      </a:lnTo>
                      <a:lnTo>
                        <a:pt x="225" y="91"/>
                      </a:lnTo>
                      <a:lnTo>
                        <a:pt x="517" y="4"/>
                      </a:lnTo>
                      <a:close/>
                    </a:path>
                  </a:pathLst>
                </a:custGeom>
                <a:solidFill>
                  <a:srgbClr val="F71752"/>
                </a:solidFill>
                <a:ln w="9525">
                  <a:noFill/>
                  <a:round/>
                  <a:headEnd/>
                  <a:tailEnd/>
                </a:ln>
              </p:spPr>
              <p:txBody>
                <a:bodyPr/>
                <a:lstStyle/>
                <a:p>
                  <a:endParaRPr lang="zh-CN" altLang="en-US"/>
                </a:p>
              </p:txBody>
            </p:sp>
            <p:sp>
              <p:nvSpPr>
                <p:cNvPr id="517" name="Freeform 436"/>
                <p:cNvSpPr>
                  <a:spLocks/>
                </p:cNvSpPr>
                <p:nvPr/>
              </p:nvSpPr>
              <p:spPr bwMode="auto">
                <a:xfrm>
                  <a:off x="3042" y="3411"/>
                  <a:ext cx="517" cy="91"/>
                </a:xfrm>
                <a:custGeom>
                  <a:avLst/>
                  <a:gdLst/>
                  <a:ahLst/>
                  <a:cxnLst>
                    <a:cxn ang="0">
                      <a:pos x="517" y="4"/>
                    </a:cxn>
                    <a:cxn ang="0">
                      <a:pos x="0" y="0"/>
                    </a:cxn>
                    <a:cxn ang="0">
                      <a:pos x="225" y="91"/>
                    </a:cxn>
                    <a:cxn ang="0">
                      <a:pos x="517" y="4"/>
                    </a:cxn>
                  </a:cxnLst>
                  <a:rect l="0" t="0" r="r" b="b"/>
                  <a:pathLst>
                    <a:path w="517" h="91">
                      <a:moveTo>
                        <a:pt x="517" y="4"/>
                      </a:moveTo>
                      <a:lnTo>
                        <a:pt x="0" y="0"/>
                      </a:lnTo>
                      <a:lnTo>
                        <a:pt x="225" y="91"/>
                      </a:lnTo>
                      <a:lnTo>
                        <a:pt x="517" y="4"/>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73" name="Rectangle 437"/>
              <p:cNvSpPr>
                <a:spLocks noChangeArrowheads="1"/>
              </p:cNvSpPr>
              <p:nvPr/>
            </p:nvSpPr>
            <p:spPr bwMode="auto">
              <a:xfrm>
                <a:off x="2152090" y="5023069"/>
                <a:ext cx="11348" cy="131661"/>
              </a:xfrm>
              <a:prstGeom prst="rect">
                <a:avLst/>
              </a:prstGeom>
              <a:solidFill>
                <a:srgbClr val="F71752"/>
              </a:solidFill>
              <a:ln w="9525">
                <a:solidFill>
                  <a:srgbClr val="969696"/>
                </a:solidFill>
                <a:miter lim="800000"/>
                <a:headEnd/>
                <a:tailEnd/>
              </a:ln>
            </p:spPr>
            <p:txBody>
              <a:bodyPr/>
              <a:lstStyle/>
              <a:p>
                <a:endParaRPr lang="zh-CN" altLang="en-US"/>
              </a:p>
            </p:txBody>
          </p:sp>
          <p:grpSp>
            <p:nvGrpSpPr>
              <p:cNvPr id="364" name="Group 438"/>
              <p:cNvGrpSpPr>
                <a:grpSpLocks/>
              </p:cNvGrpSpPr>
              <p:nvPr/>
            </p:nvGrpSpPr>
            <p:grpSpPr bwMode="auto">
              <a:xfrm>
                <a:off x="2157764" y="5014544"/>
                <a:ext cx="171167" cy="139238"/>
                <a:chOff x="1928" y="1544"/>
                <a:chExt cx="862" cy="698"/>
              </a:xfrm>
            </p:grpSpPr>
            <p:sp>
              <p:nvSpPr>
                <p:cNvPr id="514" name="Freeform 439"/>
                <p:cNvSpPr>
                  <a:spLocks/>
                </p:cNvSpPr>
                <p:nvPr/>
              </p:nvSpPr>
              <p:spPr bwMode="auto">
                <a:xfrm>
                  <a:off x="1928" y="1544"/>
                  <a:ext cx="862" cy="698"/>
                </a:xfrm>
                <a:custGeom>
                  <a:avLst/>
                  <a:gdLst/>
                  <a:ahLst/>
                  <a:cxnLst>
                    <a:cxn ang="0">
                      <a:pos x="24" y="698"/>
                    </a:cxn>
                    <a:cxn ang="0">
                      <a:pos x="842" y="628"/>
                    </a:cxn>
                    <a:cxn ang="0">
                      <a:pos x="856" y="586"/>
                    </a:cxn>
                    <a:cxn ang="0">
                      <a:pos x="862" y="546"/>
                    </a:cxn>
                    <a:cxn ang="0">
                      <a:pos x="852" y="496"/>
                    </a:cxn>
                    <a:cxn ang="0">
                      <a:pos x="822" y="446"/>
                    </a:cxn>
                    <a:cxn ang="0">
                      <a:pos x="784" y="407"/>
                    </a:cxn>
                    <a:cxn ang="0">
                      <a:pos x="760" y="375"/>
                    </a:cxn>
                    <a:cxn ang="0">
                      <a:pos x="744" y="349"/>
                    </a:cxn>
                    <a:cxn ang="0">
                      <a:pos x="740" y="313"/>
                    </a:cxn>
                    <a:cxn ang="0">
                      <a:pos x="744" y="275"/>
                    </a:cxn>
                    <a:cxn ang="0">
                      <a:pos x="754" y="229"/>
                    </a:cxn>
                    <a:cxn ang="0">
                      <a:pos x="784" y="163"/>
                    </a:cxn>
                    <a:cxn ang="0">
                      <a:pos x="802" y="89"/>
                    </a:cxn>
                    <a:cxn ang="0">
                      <a:pos x="808" y="58"/>
                    </a:cxn>
                    <a:cxn ang="0">
                      <a:pos x="798" y="16"/>
                    </a:cxn>
                    <a:cxn ang="0">
                      <a:pos x="768" y="0"/>
                    </a:cxn>
                    <a:cxn ang="0">
                      <a:pos x="511" y="0"/>
                    </a:cxn>
                    <a:cxn ang="0">
                      <a:pos x="24" y="42"/>
                    </a:cxn>
                    <a:cxn ang="0">
                      <a:pos x="14" y="30"/>
                    </a:cxn>
                    <a:cxn ang="0">
                      <a:pos x="48" y="70"/>
                    </a:cxn>
                    <a:cxn ang="0">
                      <a:pos x="68" y="113"/>
                    </a:cxn>
                    <a:cxn ang="0">
                      <a:pos x="68" y="143"/>
                    </a:cxn>
                    <a:cxn ang="0">
                      <a:pos x="68" y="167"/>
                    </a:cxn>
                    <a:cxn ang="0">
                      <a:pos x="58" y="195"/>
                    </a:cxn>
                    <a:cxn ang="0">
                      <a:pos x="38" y="233"/>
                    </a:cxn>
                    <a:cxn ang="0">
                      <a:pos x="24" y="267"/>
                    </a:cxn>
                    <a:cxn ang="0">
                      <a:pos x="8" y="307"/>
                    </a:cxn>
                    <a:cxn ang="0">
                      <a:pos x="0" y="345"/>
                    </a:cxn>
                    <a:cxn ang="0">
                      <a:pos x="4" y="383"/>
                    </a:cxn>
                    <a:cxn ang="0">
                      <a:pos x="18" y="421"/>
                    </a:cxn>
                    <a:cxn ang="0">
                      <a:pos x="34" y="438"/>
                    </a:cxn>
                    <a:cxn ang="0">
                      <a:pos x="68" y="478"/>
                    </a:cxn>
                    <a:cxn ang="0">
                      <a:pos x="86" y="504"/>
                    </a:cxn>
                    <a:cxn ang="0">
                      <a:pos x="110" y="538"/>
                    </a:cxn>
                    <a:cxn ang="0">
                      <a:pos x="116" y="578"/>
                    </a:cxn>
                    <a:cxn ang="0">
                      <a:pos x="110" y="620"/>
                    </a:cxn>
                    <a:cxn ang="0">
                      <a:pos x="96" y="654"/>
                    </a:cxn>
                    <a:cxn ang="0">
                      <a:pos x="62" y="690"/>
                    </a:cxn>
                    <a:cxn ang="0">
                      <a:pos x="24" y="698"/>
                    </a:cxn>
                  </a:cxnLst>
                  <a:rect l="0" t="0" r="r" b="b"/>
                  <a:pathLst>
                    <a:path w="862" h="698">
                      <a:moveTo>
                        <a:pt x="24" y="698"/>
                      </a:moveTo>
                      <a:lnTo>
                        <a:pt x="842" y="628"/>
                      </a:lnTo>
                      <a:lnTo>
                        <a:pt x="856" y="586"/>
                      </a:lnTo>
                      <a:lnTo>
                        <a:pt x="862" y="546"/>
                      </a:lnTo>
                      <a:lnTo>
                        <a:pt x="852" y="496"/>
                      </a:lnTo>
                      <a:lnTo>
                        <a:pt x="822" y="446"/>
                      </a:lnTo>
                      <a:lnTo>
                        <a:pt x="784" y="407"/>
                      </a:lnTo>
                      <a:lnTo>
                        <a:pt x="760" y="375"/>
                      </a:lnTo>
                      <a:lnTo>
                        <a:pt x="744" y="349"/>
                      </a:lnTo>
                      <a:lnTo>
                        <a:pt x="740" y="313"/>
                      </a:lnTo>
                      <a:lnTo>
                        <a:pt x="744" y="275"/>
                      </a:lnTo>
                      <a:lnTo>
                        <a:pt x="754" y="229"/>
                      </a:lnTo>
                      <a:lnTo>
                        <a:pt x="784" y="163"/>
                      </a:lnTo>
                      <a:lnTo>
                        <a:pt x="802" y="89"/>
                      </a:lnTo>
                      <a:lnTo>
                        <a:pt x="808" y="58"/>
                      </a:lnTo>
                      <a:lnTo>
                        <a:pt x="798" y="16"/>
                      </a:lnTo>
                      <a:lnTo>
                        <a:pt x="768" y="0"/>
                      </a:lnTo>
                      <a:lnTo>
                        <a:pt x="511" y="0"/>
                      </a:lnTo>
                      <a:lnTo>
                        <a:pt x="24" y="42"/>
                      </a:lnTo>
                      <a:lnTo>
                        <a:pt x="14" y="30"/>
                      </a:lnTo>
                      <a:lnTo>
                        <a:pt x="48" y="70"/>
                      </a:lnTo>
                      <a:lnTo>
                        <a:pt x="68" y="113"/>
                      </a:lnTo>
                      <a:lnTo>
                        <a:pt x="68" y="143"/>
                      </a:lnTo>
                      <a:lnTo>
                        <a:pt x="68" y="167"/>
                      </a:lnTo>
                      <a:lnTo>
                        <a:pt x="58" y="195"/>
                      </a:lnTo>
                      <a:lnTo>
                        <a:pt x="38" y="233"/>
                      </a:lnTo>
                      <a:lnTo>
                        <a:pt x="24" y="267"/>
                      </a:lnTo>
                      <a:lnTo>
                        <a:pt x="8" y="307"/>
                      </a:lnTo>
                      <a:lnTo>
                        <a:pt x="0" y="345"/>
                      </a:lnTo>
                      <a:lnTo>
                        <a:pt x="4" y="383"/>
                      </a:lnTo>
                      <a:lnTo>
                        <a:pt x="18" y="421"/>
                      </a:lnTo>
                      <a:lnTo>
                        <a:pt x="34" y="438"/>
                      </a:lnTo>
                      <a:lnTo>
                        <a:pt x="68" y="478"/>
                      </a:lnTo>
                      <a:lnTo>
                        <a:pt x="86" y="504"/>
                      </a:lnTo>
                      <a:lnTo>
                        <a:pt x="110" y="538"/>
                      </a:lnTo>
                      <a:lnTo>
                        <a:pt x="116" y="578"/>
                      </a:lnTo>
                      <a:lnTo>
                        <a:pt x="110" y="620"/>
                      </a:lnTo>
                      <a:lnTo>
                        <a:pt x="96" y="654"/>
                      </a:lnTo>
                      <a:lnTo>
                        <a:pt x="62" y="690"/>
                      </a:lnTo>
                      <a:lnTo>
                        <a:pt x="24" y="698"/>
                      </a:lnTo>
                      <a:close/>
                    </a:path>
                  </a:pathLst>
                </a:custGeom>
                <a:solidFill>
                  <a:srgbClr val="F71752"/>
                </a:solidFill>
                <a:ln w="9525">
                  <a:noFill/>
                  <a:round/>
                  <a:headEnd/>
                  <a:tailEnd/>
                </a:ln>
              </p:spPr>
              <p:txBody>
                <a:bodyPr/>
                <a:lstStyle/>
                <a:p>
                  <a:endParaRPr lang="zh-CN" altLang="en-US"/>
                </a:p>
              </p:txBody>
            </p:sp>
            <p:sp>
              <p:nvSpPr>
                <p:cNvPr id="515" name="Freeform 440"/>
                <p:cNvSpPr>
                  <a:spLocks/>
                </p:cNvSpPr>
                <p:nvPr/>
              </p:nvSpPr>
              <p:spPr bwMode="auto">
                <a:xfrm>
                  <a:off x="1928" y="1544"/>
                  <a:ext cx="862" cy="698"/>
                </a:xfrm>
                <a:custGeom>
                  <a:avLst/>
                  <a:gdLst/>
                  <a:ahLst/>
                  <a:cxnLst>
                    <a:cxn ang="0">
                      <a:pos x="24" y="698"/>
                    </a:cxn>
                    <a:cxn ang="0">
                      <a:pos x="842" y="628"/>
                    </a:cxn>
                    <a:cxn ang="0">
                      <a:pos x="856" y="586"/>
                    </a:cxn>
                    <a:cxn ang="0">
                      <a:pos x="862" y="546"/>
                    </a:cxn>
                    <a:cxn ang="0">
                      <a:pos x="852" y="496"/>
                    </a:cxn>
                    <a:cxn ang="0">
                      <a:pos x="822" y="446"/>
                    </a:cxn>
                    <a:cxn ang="0">
                      <a:pos x="784" y="407"/>
                    </a:cxn>
                    <a:cxn ang="0">
                      <a:pos x="760" y="375"/>
                    </a:cxn>
                    <a:cxn ang="0">
                      <a:pos x="744" y="349"/>
                    </a:cxn>
                    <a:cxn ang="0">
                      <a:pos x="740" y="313"/>
                    </a:cxn>
                    <a:cxn ang="0">
                      <a:pos x="744" y="275"/>
                    </a:cxn>
                    <a:cxn ang="0">
                      <a:pos x="754" y="229"/>
                    </a:cxn>
                    <a:cxn ang="0">
                      <a:pos x="784" y="163"/>
                    </a:cxn>
                    <a:cxn ang="0">
                      <a:pos x="802" y="89"/>
                    </a:cxn>
                    <a:cxn ang="0">
                      <a:pos x="808" y="58"/>
                    </a:cxn>
                    <a:cxn ang="0">
                      <a:pos x="798" y="16"/>
                    </a:cxn>
                    <a:cxn ang="0">
                      <a:pos x="768" y="0"/>
                    </a:cxn>
                    <a:cxn ang="0">
                      <a:pos x="511" y="0"/>
                    </a:cxn>
                    <a:cxn ang="0">
                      <a:pos x="24" y="42"/>
                    </a:cxn>
                    <a:cxn ang="0">
                      <a:pos x="14" y="30"/>
                    </a:cxn>
                    <a:cxn ang="0">
                      <a:pos x="48" y="70"/>
                    </a:cxn>
                    <a:cxn ang="0">
                      <a:pos x="68" y="113"/>
                    </a:cxn>
                    <a:cxn ang="0">
                      <a:pos x="68" y="143"/>
                    </a:cxn>
                    <a:cxn ang="0">
                      <a:pos x="68" y="167"/>
                    </a:cxn>
                    <a:cxn ang="0">
                      <a:pos x="58" y="195"/>
                    </a:cxn>
                    <a:cxn ang="0">
                      <a:pos x="38" y="233"/>
                    </a:cxn>
                    <a:cxn ang="0">
                      <a:pos x="24" y="267"/>
                    </a:cxn>
                    <a:cxn ang="0">
                      <a:pos x="8" y="307"/>
                    </a:cxn>
                    <a:cxn ang="0">
                      <a:pos x="0" y="345"/>
                    </a:cxn>
                    <a:cxn ang="0">
                      <a:pos x="4" y="383"/>
                    </a:cxn>
                    <a:cxn ang="0">
                      <a:pos x="18" y="421"/>
                    </a:cxn>
                    <a:cxn ang="0">
                      <a:pos x="34" y="438"/>
                    </a:cxn>
                    <a:cxn ang="0">
                      <a:pos x="68" y="478"/>
                    </a:cxn>
                    <a:cxn ang="0">
                      <a:pos x="86" y="504"/>
                    </a:cxn>
                    <a:cxn ang="0">
                      <a:pos x="110" y="538"/>
                    </a:cxn>
                    <a:cxn ang="0">
                      <a:pos x="116" y="578"/>
                    </a:cxn>
                    <a:cxn ang="0">
                      <a:pos x="110" y="620"/>
                    </a:cxn>
                    <a:cxn ang="0">
                      <a:pos x="96" y="654"/>
                    </a:cxn>
                    <a:cxn ang="0">
                      <a:pos x="62" y="690"/>
                    </a:cxn>
                    <a:cxn ang="0">
                      <a:pos x="24" y="698"/>
                    </a:cxn>
                  </a:cxnLst>
                  <a:rect l="0" t="0" r="r" b="b"/>
                  <a:pathLst>
                    <a:path w="862" h="698">
                      <a:moveTo>
                        <a:pt x="24" y="698"/>
                      </a:moveTo>
                      <a:lnTo>
                        <a:pt x="842" y="628"/>
                      </a:lnTo>
                      <a:lnTo>
                        <a:pt x="856" y="586"/>
                      </a:lnTo>
                      <a:lnTo>
                        <a:pt x="862" y="546"/>
                      </a:lnTo>
                      <a:lnTo>
                        <a:pt x="852" y="496"/>
                      </a:lnTo>
                      <a:lnTo>
                        <a:pt x="822" y="446"/>
                      </a:lnTo>
                      <a:lnTo>
                        <a:pt x="784" y="407"/>
                      </a:lnTo>
                      <a:lnTo>
                        <a:pt x="760" y="375"/>
                      </a:lnTo>
                      <a:lnTo>
                        <a:pt x="744" y="349"/>
                      </a:lnTo>
                      <a:lnTo>
                        <a:pt x="740" y="313"/>
                      </a:lnTo>
                      <a:lnTo>
                        <a:pt x="744" y="275"/>
                      </a:lnTo>
                      <a:lnTo>
                        <a:pt x="754" y="229"/>
                      </a:lnTo>
                      <a:lnTo>
                        <a:pt x="784" y="163"/>
                      </a:lnTo>
                      <a:lnTo>
                        <a:pt x="802" y="89"/>
                      </a:lnTo>
                      <a:lnTo>
                        <a:pt x="808" y="58"/>
                      </a:lnTo>
                      <a:lnTo>
                        <a:pt x="798" y="16"/>
                      </a:lnTo>
                      <a:lnTo>
                        <a:pt x="768" y="0"/>
                      </a:lnTo>
                      <a:lnTo>
                        <a:pt x="511" y="0"/>
                      </a:lnTo>
                      <a:lnTo>
                        <a:pt x="24" y="42"/>
                      </a:lnTo>
                      <a:lnTo>
                        <a:pt x="14" y="30"/>
                      </a:lnTo>
                      <a:lnTo>
                        <a:pt x="48" y="70"/>
                      </a:lnTo>
                      <a:lnTo>
                        <a:pt x="68" y="113"/>
                      </a:lnTo>
                      <a:lnTo>
                        <a:pt x="68" y="143"/>
                      </a:lnTo>
                      <a:lnTo>
                        <a:pt x="68" y="167"/>
                      </a:lnTo>
                      <a:lnTo>
                        <a:pt x="58" y="195"/>
                      </a:lnTo>
                      <a:lnTo>
                        <a:pt x="38" y="233"/>
                      </a:lnTo>
                      <a:lnTo>
                        <a:pt x="24" y="267"/>
                      </a:lnTo>
                      <a:lnTo>
                        <a:pt x="8" y="307"/>
                      </a:lnTo>
                      <a:lnTo>
                        <a:pt x="0" y="345"/>
                      </a:lnTo>
                      <a:lnTo>
                        <a:pt x="4" y="383"/>
                      </a:lnTo>
                      <a:lnTo>
                        <a:pt x="18" y="421"/>
                      </a:lnTo>
                      <a:lnTo>
                        <a:pt x="34" y="438"/>
                      </a:lnTo>
                      <a:lnTo>
                        <a:pt x="68" y="478"/>
                      </a:lnTo>
                      <a:lnTo>
                        <a:pt x="86" y="504"/>
                      </a:lnTo>
                      <a:lnTo>
                        <a:pt x="110" y="538"/>
                      </a:lnTo>
                      <a:lnTo>
                        <a:pt x="116" y="578"/>
                      </a:lnTo>
                      <a:lnTo>
                        <a:pt x="110" y="620"/>
                      </a:lnTo>
                      <a:lnTo>
                        <a:pt x="96" y="654"/>
                      </a:lnTo>
                      <a:lnTo>
                        <a:pt x="62" y="690"/>
                      </a:lnTo>
                      <a:lnTo>
                        <a:pt x="24" y="698"/>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75" name="Line 441"/>
              <p:cNvSpPr>
                <a:spLocks noChangeShapeType="1"/>
              </p:cNvSpPr>
              <p:nvPr/>
            </p:nvSpPr>
            <p:spPr bwMode="auto">
              <a:xfrm flipV="1">
                <a:off x="2174786" y="5027805"/>
                <a:ext cx="123883" cy="11366"/>
              </a:xfrm>
              <a:prstGeom prst="line">
                <a:avLst/>
              </a:prstGeom>
              <a:noFill/>
              <a:ln w="9525">
                <a:solidFill>
                  <a:srgbClr val="969696"/>
                </a:solidFill>
                <a:round/>
                <a:headEnd/>
                <a:tailEnd/>
              </a:ln>
            </p:spPr>
            <p:txBody>
              <a:bodyPr/>
              <a:lstStyle/>
              <a:p>
                <a:endParaRPr lang="zh-CN" altLang="en-US"/>
              </a:p>
            </p:txBody>
          </p:sp>
          <p:sp>
            <p:nvSpPr>
              <p:cNvPr id="376" name="Line 442"/>
              <p:cNvSpPr>
                <a:spLocks noChangeShapeType="1"/>
              </p:cNvSpPr>
              <p:nvPr/>
            </p:nvSpPr>
            <p:spPr bwMode="auto">
              <a:xfrm flipV="1">
                <a:off x="2171949" y="5074217"/>
                <a:ext cx="122937" cy="11366"/>
              </a:xfrm>
              <a:prstGeom prst="line">
                <a:avLst/>
              </a:prstGeom>
              <a:noFill/>
              <a:ln w="9525">
                <a:solidFill>
                  <a:srgbClr val="969696"/>
                </a:solidFill>
                <a:round/>
                <a:headEnd/>
                <a:tailEnd/>
              </a:ln>
            </p:spPr>
            <p:txBody>
              <a:bodyPr/>
              <a:lstStyle/>
              <a:p>
                <a:endParaRPr lang="zh-CN" altLang="en-US"/>
              </a:p>
            </p:txBody>
          </p:sp>
          <p:sp>
            <p:nvSpPr>
              <p:cNvPr id="377" name="Line 443"/>
              <p:cNvSpPr>
                <a:spLocks noChangeShapeType="1"/>
              </p:cNvSpPr>
              <p:nvPr/>
            </p:nvSpPr>
            <p:spPr bwMode="auto">
              <a:xfrm flipV="1">
                <a:off x="2192754" y="5113053"/>
                <a:ext cx="122937" cy="11366"/>
              </a:xfrm>
              <a:prstGeom prst="line">
                <a:avLst/>
              </a:prstGeom>
              <a:noFill/>
              <a:ln w="9525">
                <a:solidFill>
                  <a:srgbClr val="969696"/>
                </a:solidFill>
                <a:round/>
                <a:headEnd/>
                <a:tailEnd/>
              </a:ln>
            </p:spPr>
            <p:txBody>
              <a:bodyPr/>
              <a:lstStyle/>
              <a:p>
                <a:endParaRPr lang="zh-CN" altLang="en-US"/>
              </a:p>
            </p:txBody>
          </p:sp>
          <p:grpSp>
            <p:nvGrpSpPr>
              <p:cNvPr id="365" name="Group 444"/>
              <p:cNvGrpSpPr>
                <a:grpSpLocks/>
              </p:cNvGrpSpPr>
              <p:nvPr/>
            </p:nvGrpSpPr>
            <p:grpSpPr bwMode="auto">
              <a:xfrm>
                <a:off x="2090621" y="4928349"/>
                <a:ext cx="125774" cy="15155"/>
                <a:chOff x="1591" y="1113"/>
                <a:chExt cx="634" cy="74"/>
              </a:xfrm>
            </p:grpSpPr>
            <p:sp>
              <p:nvSpPr>
                <p:cNvPr id="512" name="Freeform 445"/>
                <p:cNvSpPr>
                  <a:spLocks/>
                </p:cNvSpPr>
                <p:nvPr/>
              </p:nvSpPr>
              <p:spPr bwMode="auto">
                <a:xfrm>
                  <a:off x="1591" y="1113"/>
                  <a:ext cx="634" cy="74"/>
                </a:xfrm>
                <a:custGeom>
                  <a:avLst/>
                  <a:gdLst/>
                  <a:ahLst/>
                  <a:cxnLst>
                    <a:cxn ang="0">
                      <a:pos x="0" y="20"/>
                    </a:cxn>
                    <a:cxn ang="0">
                      <a:pos x="630" y="0"/>
                    </a:cxn>
                    <a:cxn ang="0">
                      <a:pos x="634" y="54"/>
                    </a:cxn>
                    <a:cxn ang="0">
                      <a:pos x="0" y="74"/>
                    </a:cxn>
                    <a:cxn ang="0">
                      <a:pos x="0" y="20"/>
                    </a:cxn>
                  </a:cxnLst>
                  <a:rect l="0" t="0" r="r" b="b"/>
                  <a:pathLst>
                    <a:path w="634" h="74">
                      <a:moveTo>
                        <a:pt x="0" y="20"/>
                      </a:moveTo>
                      <a:lnTo>
                        <a:pt x="630" y="0"/>
                      </a:lnTo>
                      <a:lnTo>
                        <a:pt x="634" y="54"/>
                      </a:lnTo>
                      <a:lnTo>
                        <a:pt x="0" y="74"/>
                      </a:lnTo>
                      <a:lnTo>
                        <a:pt x="0" y="20"/>
                      </a:lnTo>
                      <a:close/>
                    </a:path>
                  </a:pathLst>
                </a:custGeom>
                <a:solidFill>
                  <a:srgbClr val="F71752"/>
                </a:solidFill>
                <a:ln w="9525">
                  <a:noFill/>
                  <a:round/>
                  <a:headEnd/>
                  <a:tailEnd/>
                </a:ln>
              </p:spPr>
              <p:txBody>
                <a:bodyPr/>
                <a:lstStyle/>
                <a:p>
                  <a:endParaRPr lang="zh-CN" altLang="en-US"/>
                </a:p>
              </p:txBody>
            </p:sp>
            <p:sp>
              <p:nvSpPr>
                <p:cNvPr id="513" name="Freeform 446"/>
                <p:cNvSpPr>
                  <a:spLocks/>
                </p:cNvSpPr>
                <p:nvPr/>
              </p:nvSpPr>
              <p:spPr bwMode="auto">
                <a:xfrm>
                  <a:off x="1591" y="1113"/>
                  <a:ext cx="634" cy="74"/>
                </a:xfrm>
                <a:custGeom>
                  <a:avLst/>
                  <a:gdLst/>
                  <a:ahLst/>
                  <a:cxnLst>
                    <a:cxn ang="0">
                      <a:pos x="0" y="20"/>
                    </a:cxn>
                    <a:cxn ang="0">
                      <a:pos x="630" y="0"/>
                    </a:cxn>
                    <a:cxn ang="0">
                      <a:pos x="634" y="54"/>
                    </a:cxn>
                    <a:cxn ang="0">
                      <a:pos x="0" y="74"/>
                    </a:cxn>
                    <a:cxn ang="0">
                      <a:pos x="0" y="20"/>
                    </a:cxn>
                  </a:cxnLst>
                  <a:rect l="0" t="0" r="r" b="b"/>
                  <a:pathLst>
                    <a:path w="634" h="74">
                      <a:moveTo>
                        <a:pt x="0" y="20"/>
                      </a:moveTo>
                      <a:lnTo>
                        <a:pt x="630" y="0"/>
                      </a:lnTo>
                      <a:lnTo>
                        <a:pt x="634" y="54"/>
                      </a:lnTo>
                      <a:lnTo>
                        <a:pt x="0" y="74"/>
                      </a:lnTo>
                      <a:lnTo>
                        <a:pt x="0" y="2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66" name="Group 447"/>
              <p:cNvGrpSpPr>
                <a:grpSpLocks/>
              </p:cNvGrpSpPr>
              <p:nvPr/>
            </p:nvGrpSpPr>
            <p:grpSpPr bwMode="auto">
              <a:xfrm>
                <a:off x="2094404" y="4985181"/>
                <a:ext cx="123883" cy="11366"/>
                <a:chOff x="1607" y="1400"/>
                <a:chExt cx="624" cy="54"/>
              </a:xfrm>
            </p:grpSpPr>
            <p:sp>
              <p:nvSpPr>
                <p:cNvPr id="510" name="Rectangle 448"/>
                <p:cNvSpPr>
                  <a:spLocks noChangeArrowheads="1"/>
                </p:cNvSpPr>
                <p:nvPr/>
              </p:nvSpPr>
              <p:spPr bwMode="auto">
                <a:xfrm>
                  <a:off x="1607" y="1400"/>
                  <a:ext cx="624" cy="54"/>
                </a:xfrm>
                <a:prstGeom prst="rect">
                  <a:avLst/>
                </a:prstGeom>
                <a:solidFill>
                  <a:srgbClr val="F71752"/>
                </a:solidFill>
                <a:ln w="9525">
                  <a:noFill/>
                  <a:miter lim="800000"/>
                  <a:headEnd/>
                  <a:tailEnd/>
                </a:ln>
              </p:spPr>
              <p:txBody>
                <a:bodyPr/>
                <a:lstStyle/>
                <a:p>
                  <a:endParaRPr lang="zh-CN" altLang="en-US"/>
                </a:p>
              </p:txBody>
            </p:sp>
            <p:sp>
              <p:nvSpPr>
                <p:cNvPr id="511" name="Rectangle 449"/>
                <p:cNvSpPr>
                  <a:spLocks noChangeArrowheads="1"/>
                </p:cNvSpPr>
                <p:nvPr/>
              </p:nvSpPr>
              <p:spPr bwMode="auto">
                <a:xfrm>
                  <a:off x="1607" y="1400"/>
                  <a:ext cx="624" cy="54"/>
                </a:xfrm>
                <a:prstGeom prst="rect">
                  <a:avLst/>
                </a:prstGeom>
                <a:solidFill>
                  <a:srgbClr val="F71752"/>
                </a:solidFill>
                <a:ln w="9525">
                  <a:solidFill>
                    <a:srgbClr val="969696"/>
                  </a:solidFill>
                  <a:miter lim="800000"/>
                  <a:headEnd/>
                  <a:tailEnd/>
                </a:ln>
              </p:spPr>
              <p:txBody>
                <a:bodyPr/>
                <a:lstStyle/>
                <a:p>
                  <a:endParaRPr lang="zh-CN" altLang="en-US"/>
                </a:p>
              </p:txBody>
            </p:sp>
          </p:grpSp>
          <p:sp>
            <p:nvSpPr>
              <p:cNvPr id="380" name="Rectangle 450"/>
              <p:cNvSpPr>
                <a:spLocks noChangeArrowheads="1"/>
              </p:cNvSpPr>
              <p:nvPr/>
            </p:nvSpPr>
            <p:spPr bwMode="auto">
              <a:xfrm>
                <a:off x="2085893" y="5023069"/>
                <a:ext cx="66197" cy="141133"/>
              </a:xfrm>
              <a:prstGeom prst="rect">
                <a:avLst/>
              </a:prstGeom>
              <a:solidFill>
                <a:srgbClr val="F71752"/>
              </a:solidFill>
              <a:ln w="9525">
                <a:solidFill>
                  <a:srgbClr val="969696"/>
                </a:solidFill>
                <a:miter lim="800000"/>
                <a:headEnd/>
                <a:tailEnd/>
              </a:ln>
            </p:spPr>
            <p:txBody>
              <a:bodyPr/>
              <a:lstStyle/>
              <a:p>
                <a:endParaRPr lang="zh-CN" altLang="en-US"/>
              </a:p>
            </p:txBody>
          </p:sp>
          <p:sp>
            <p:nvSpPr>
              <p:cNvPr id="381" name="Rectangle 451"/>
              <p:cNvSpPr>
                <a:spLocks noChangeArrowheads="1"/>
              </p:cNvSpPr>
              <p:nvPr/>
            </p:nvSpPr>
            <p:spPr bwMode="auto">
              <a:xfrm>
                <a:off x="2023479" y="5023069"/>
                <a:ext cx="63360" cy="143974"/>
              </a:xfrm>
              <a:prstGeom prst="rect">
                <a:avLst/>
              </a:prstGeom>
              <a:solidFill>
                <a:srgbClr val="F71752"/>
              </a:solidFill>
              <a:ln w="9525">
                <a:solidFill>
                  <a:srgbClr val="969696"/>
                </a:solidFill>
                <a:miter lim="800000"/>
                <a:headEnd/>
                <a:tailEnd/>
              </a:ln>
            </p:spPr>
            <p:txBody>
              <a:bodyPr/>
              <a:lstStyle/>
              <a:p>
                <a:endParaRPr lang="zh-CN" altLang="en-US"/>
              </a:p>
            </p:txBody>
          </p:sp>
          <p:grpSp>
            <p:nvGrpSpPr>
              <p:cNvPr id="367" name="Group 452"/>
              <p:cNvGrpSpPr>
                <a:grpSpLocks/>
              </p:cNvGrpSpPr>
              <p:nvPr/>
            </p:nvGrpSpPr>
            <p:grpSpPr bwMode="auto">
              <a:xfrm>
                <a:off x="1898650" y="5023069"/>
                <a:ext cx="125774" cy="244378"/>
                <a:chOff x="625" y="1586"/>
                <a:chExt cx="634" cy="1226"/>
              </a:xfrm>
            </p:grpSpPr>
            <p:sp>
              <p:nvSpPr>
                <p:cNvPr id="508" name="Freeform 453"/>
                <p:cNvSpPr>
                  <a:spLocks/>
                </p:cNvSpPr>
                <p:nvPr/>
              </p:nvSpPr>
              <p:spPr bwMode="auto">
                <a:xfrm>
                  <a:off x="625" y="1586"/>
                  <a:ext cx="634" cy="1226"/>
                </a:xfrm>
                <a:custGeom>
                  <a:avLst/>
                  <a:gdLst/>
                  <a:ahLst/>
                  <a:cxnLst>
                    <a:cxn ang="0">
                      <a:pos x="0" y="0"/>
                    </a:cxn>
                    <a:cxn ang="0">
                      <a:pos x="634" y="0"/>
                    </a:cxn>
                    <a:cxn ang="0">
                      <a:pos x="634" y="1226"/>
                    </a:cxn>
                    <a:cxn ang="0">
                      <a:pos x="0" y="1124"/>
                    </a:cxn>
                    <a:cxn ang="0">
                      <a:pos x="0" y="0"/>
                    </a:cxn>
                  </a:cxnLst>
                  <a:rect l="0" t="0" r="r" b="b"/>
                  <a:pathLst>
                    <a:path w="634" h="1226">
                      <a:moveTo>
                        <a:pt x="0" y="0"/>
                      </a:moveTo>
                      <a:lnTo>
                        <a:pt x="634" y="0"/>
                      </a:lnTo>
                      <a:lnTo>
                        <a:pt x="634" y="1226"/>
                      </a:lnTo>
                      <a:lnTo>
                        <a:pt x="0" y="1124"/>
                      </a:lnTo>
                      <a:lnTo>
                        <a:pt x="0" y="0"/>
                      </a:lnTo>
                      <a:close/>
                    </a:path>
                  </a:pathLst>
                </a:custGeom>
                <a:solidFill>
                  <a:srgbClr val="F71752"/>
                </a:solidFill>
                <a:ln w="9525">
                  <a:noFill/>
                  <a:round/>
                  <a:headEnd/>
                  <a:tailEnd/>
                </a:ln>
              </p:spPr>
              <p:txBody>
                <a:bodyPr/>
                <a:lstStyle/>
                <a:p>
                  <a:endParaRPr lang="zh-CN" altLang="en-US"/>
                </a:p>
              </p:txBody>
            </p:sp>
            <p:sp>
              <p:nvSpPr>
                <p:cNvPr id="509" name="Freeform 454"/>
                <p:cNvSpPr>
                  <a:spLocks/>
                </p:cNvSpPr>
                <p:nvPr/>
              </p:nvSpPr>
              <p:spPr bwMode="auto">
                <a:xfrm>
                  <a:off x="625" y="1586"/>
                  <a:ext cx="634" cy="1226"/>
                </a:xfrm>
                <a:custGeom>
                  <a:avLst/>
                  <a:gdLst/>
                  <a:ahLst/>
                  <a:cxnLst>
                    <a:cxn ang="0">
                      <a:pos x="0" y="0"/>
                    </a:cxn>
                    <a:cxn ang="0">
                      <a:pos x="634" y="0"/>
                    </a:cxn>
                    <a:cxn ang="0">
                      <a:pos x="634" y="1226"/>
                    </a:cxn>
                    <a:cxn ang="0">
                      <a:pos x="0" y="1124"/>
                    </a:cxn>
                    <a:cxn ang="0">
                      <a:pos x="0" y="0"/>
                    </a:cxn>
                  </a:cxnLst>
                  <a:rect l="0" t="0" r="r" b="b"/>
                  <a:pathLst>
                    <a:path w="634" h="1226">
                      <a:moveTo>
                        <a:pt x="0" y="0"/>
                      </a:moveTo>
                      <a:lnTo>
                        <a:pt x="634" y="0"/>
                      </a:lnTo>
                      <a:lnTo>
                        <a:pt x="634" y="1226"/>
                      </a:lnTo>
                      <a:lnTo>
                        <a:pt x="0" y="1124"/>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70" name="Group 455"/>
              <p:cNvGrpSpPr>
                <a:grpSpLocks/>
              </p:cNvGrpSpPr>
              <p:nvPr/>
            </p:nvGrpSpPr>
            <p:grpSpPr bwMode="auto">
              <a:xfrm>
                <a:off x="2001728" y="5138627"/>
                <a:ext cx="11348" cy="13261"/>
                <a:chOff x="1142" y="2168"/>
                <a:chExt cx="59" cy="66"/>
              </a:xfrm>
            </p:grpSpPr>
            <p:sp>
              <p:nvSpPr>
                <p:cNvPr id="506" name="Freeform 456"/>
                <p:cNvSpPr>
                  <a:spLocks/>
                </p:cNvSpPr>
                <p:nvPr/>
              </p:nvSpPr>
              <p:spPr bwMode="auto">
                <a:xfrm>
                  <a:off x="1142" y="2168"/>
                  <a:ext cx="59" cy="66"/>
                </a:xfrm>
                <a:custGeom>
                  <a:avLst/>
                  <a:gdLst/>
                  <a:ahLst/>
                  <a:cxnLst>
                    <a:cxn ang="0">
                      <a:pos x="4" y="0"/>
                    </a:cxn>
                    <a:cxn ang="0">
                      <a:pos x="54" y="16"/>
                    </a:cxn>
                    <a:cxn ang="0">
                      <a:pos x="59" y="66"/>
                    </a:cxn>
                    <a:cxn ang="0">
                      <a:pos x="0" y="50"/>
                    </a:cxn>
                    <a:cxn ang="0">
                      <a:pos x="4" y="0"/>
                    </a:cxn>
                  </a:cxnLst>
                  <a:rect l="0" t="0" r="r" b="b"/>
                  <a:pathLst>
                    <a:path w="59" h="66">
                      <a:moveTo>
                        <a:pt x="4" y="0"/>
                      </a:moveTo>
                      <a:lnTo>
                        <a:pt x="54" y="16"/>
                      </a:lnTo>
                      <a:lnTo>
                        <a:pt x="59" y="66"/>
                      </a:lnTo>
                      <a:lnTo>
                        <a:pt x="0" y="50"/>
                      </a:lnTo>
                      <a:lnTo>
                        <a:pt x="4" y="0"/>
                      </a:lnTo>
                      <a:close/>
                    </a:path>
                  </a:pathLst>
                </a:custGeom>
                <a:solidFill>
                  <a:srgbClr val="F71752"/>
                </a:solidFill>
                <a:ln w="9525">
                  <a:noFill/>
                  <a:round/>
                  <a:headEnd/>
                  <a:tailEnd/>
                </a:ln>
              </p:spPr>
              <p:txBody>
                <a:bodyPr/>
                <a:lstStyle/>
                <a:p>
                  <a:endParaRPr lang="zh-CN" altLang="en-US"/>
                </a:p>
              </p:txBody>
            </p:sp>
            <p:sp>
              <p:nvSpPr>
                <p:cNvPr id="507" name="Freeform 457"/>
                <p:cNvSpPr>
                  <a:spLocks/>
                </p:cNvSpPr>
                <p:nvPr/>
              </p:nvSpPr>
              <p:spPr bwMode="auto">
                <a:xfrm>
                  <a:off x="1142" y="2168"/>
                  <a:ext cx="59" cy="66"/>
                </a:xfrm>
                <a:custGeom>
                  <a:avLst/>
                  <a:gdLst/>
                  <a:ahLst/>
                  <a:cxnLst>
                    <a:cxn ang="0">
                      <a:pos x="4" y="0"/>
                    </a:cxn>
                    <a:cxn ang="0">
                      <a:pos x="54" y="16"/>
                    </a:cxn>
                    <a:cxn ang="0">
                      <a:pos x="59" y="66"/>
                    </a:cxn>
                    <a:cxn ang="0">
                      <a:pos x="0" y="50"/>
                    </a:cxn>
                    <a:cxn ang="0">
                      <a:pos x="4" y="0"/>
                    </a:cxn>
                  </a:cxnLst>
                  <a:rect l="0" t="0" r="r" b="b"/>
                  <a:pathLst>
                    <a:path w="59" h="66">
                      <a:moveTo>
                        <a:pt x="4" y="0"/>
                      </a:moveTo>
                      <a:lnTo>
                        <a:pt x="54" y="16"/>
                      </a:lnTo>
                      <a:lnTo>
                        <a:pt x="59" y="66"/>
                      </a:lnTo>
                      <a:lnTo>
                        <a:pt x="0" y="50"/>
                      </a:lnTo>
                      <a:lnTo>
                        <a:pt x="4"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71" name="Group 458"/>
              <p:cNvGrpSpPr>
                <a:grpSpLocks/>
              </p:cNvGrpSpPr>
              <p:nvPr/>
            </p:nvGrpSpPr>
            <p:grpSpPr bwMode="auto">
              <a:xfrm>
                <a:off x="2002674" y="5167990"/>
                <a:ext cx="43501" cy="187546"/>
                <a:chOff x="1146" y="2316"/>
                <a:chExt cx="221" cy="941"/>
              </a:xfrm>
            </p:grpSpPr>
            <p:sp>
              <p:nvSpPr>
                <p:cNvPr id="504" name="Freeform 459"/>
                <p:cNvSpPr>
                  <a:spLocks/>
                </p:cNvSpPr>
                <p:nvPr/>
              </p:nvSpPr>
              <p:spPr bwMode="auto">
                <a:xfrm>
                  <a:off x="1146" y="2316"/>
                  <a:ext cx="221" cy="941"/>
                </a:xfrm>
                <a:custGeom>
                  <a:avLst/>
                  <a:gdLst/>
                  <a:ahLst/>
                  <a:cxnLst>
                    <a:cxn ang="0">
                      <a:pos x="0" y="0"/>
                    </a:cxn>
                    <a:cxn ang="0">
                      <a:pos x="221" y="57"/>
                    </a:cxn>
                    <a:cxn ang="0">
                      <a:pos x="215" y="941"/>
                    </a:cxn>
                    <a:cxn ang="0">
                      <a:pos x="0" y="883"/>
                    </a:cxn>
                    <a:cxn ang="0">
                      <a:pos x="0" y="0"/>
                    </a:cxn>
                  </a:cxnLst>
                  <a:rect l="0" t="0" r="r" b="b"/>
                  <a:pathLst>
                    <a:path w="221" h="941">
                      <a:moveTo>
                        <a:pt x="0" y="0"/>
                      </a:moveTo>
                      <a:lnTo>
                        <a:pt x="221" y="57"/>
                      </a:lnTo>
                      <a:lnTo>
                        <a:pt x="215" y="941"/>
                      </a:lnTo>
                      <a:lnTo>
                        <a:pt x="0" y="883"/>
                      </a:lnTo>
                      <a:lnTo>
                        <a:pt x="0" y="0"/>
                      </a:lnTo>
                      <a:close/>
                    </a:path>
                  </a:pathLst>
                </a:custGeom>
                <a:solidFill>
                  <a:srgbClr val="F71752"/>
                </a:solidFill>
                <a:ln w="9525">
                  <a:noFill/>
                  <a:round/>
                  <a:headEnd/>
                  <a:tailEnd/>
                </a:ln>
              </p:spPr>
              <p:txBody>
                <a:bodyPr/>
                <a:lstStyle/>
                <a:p>
                  <a:endParaRPr lang="zh-CN" altLang="en-US"/>
                </a:p>
              </p:txBody>
            </p:sp>
            <p:sp>
              <p:nvSpPr>
                <p:cNvPr id="505" name="Freeform 460"/>
                <p:cNvSpPr>
                  <a:spLocks/>
                </p:cNvSpPr>
                <p:nvPr/>
              </p:nvSpPr>
              <p:spPr bwMode="auto">
                <a:xfrm>
                  <a:off x="1146" y="2316"/>
                  <a:ext cx="221" cy="941"/>
                </a:xfrm>
                <a:custGeom>
                  <a:avLst/>
                  <a:gdLst/>
                  <a:ahLst/>
                  <a:cxnLst>
                    <a:cxn ang="0">
                      <a:pos x="0" y="0"/>
                    </a:cxn>
                    <a:cxn ang="0">
                      <a:pos x="221" y="57"/>
                    </a:cxn>
                    <a:cxn ang="0">
                      <a:pos x="215" y="941"/>
                    </a:cxn>
                    <a:cxn ang="0">
                      <a:pos x="0" y="883"/>
                    </a:cxn>
                    <a:cxn ang="0">
                      <a:pos x="0" y="0"/>
                    </a:cxn>
                  </a:cxnLst>
                  <a:rect l="0" t="0" r="r" b="b"/>
                  <a:pathLst>
                    <a:path w="221" h="941">
                      <a:moveTo>
                        <a:pt x="0" y="0"/>
                      </a:moveTo>
                      <a:lnTo>
                        <a:pt x="221" y="57"/>
                      </a:lnTo>
                      <a:lnTo>
                        <a:pt x="215" y="941"/>
                      </a:lnTo>
                      <a:lnTo>
                        <a:pt x="0" y="883"/>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72" name="Group 461"/>
              <p:cNvGrpSpPr>
                <a:grpSpLocks/>
              </p:cNvGrpSpPr>
              <p:nvPr/>
            </p:nvGrpSpPr>
            <p:grpSpPr bwMode="auto">
              <a:xfrm>
                <a:off x="2078328" y="5127261"/>
                <a:ext cx="400965" cy="141133"/>
                <a:chOff x="1527" y="2110"/>
                <a:chExt cx="2018" cy="710"/>
              </a:xfrm>
            </p:grpSpPr>
            <p:sp>
              <p:nvSpPr>
                <p:cNvPr id="502" name="Freeform 462"/>
                <p:cNvSpPr>
                  <a:spLocks/>
                </p:cNvSpPr>
                <p:nvPr/>
              </p:nvSpPr>
              <p:spPr bwMode="auto">
                <a:xfrm>
                  <a:off x="1527" y="2110"/>
                  <a:ext cx="2018" cy="710"/>
                </a:xfrm>
                <a:custGeom>
                  <a:avLst/>
                  <a:gdLst/>
                  <a:ahLst/>
                  <a:cxnLst>
                    <a:cxn ang="0">
                      <a:pos x="2018" y="453"/>
                    </a:cxn>
                    <a:cxn ang="0">
                      <a:pos x="2018" y="16"/>
                    </a:cxn>
                    <a:cxn ang="0">
                      <a:pos x="1890" y="0"/>
                    </a:cxn>
                    <a:cxn ang="0">
                      <a:pos x="0" y="178"/>
                    </a:cxn>
                    <a:cxn ang="0">
                      <a:pos x="30" y="710"/>
                    </a:cxn>
                    <a:cxn ang="0">
                      <a:pos x="2018" y="453"/>
                    </a:cxn>
                  </a:cxnLst>
                  <a:rect l="0" t="0" r="r" b="b"/>
                  <a:pathLst>
                    <a:path w="2018" h="710">
                      <a:moveTo>
                        <a:pt x="2018" y="453"/>
                      </a:moveTo>
                      <a:lnTo>
                        <a:pt x="2018" y="16"/>
                      </a:lnTo>
                      <a:lnTo>
                        <a:pt x="1890" y="0"/>
                      </a:lnTo>
                      <a:lnTo>
                        <a:pt x="0" y="178"/>
                      </a:lnTo>
                      <a:lnTo>
                        <a:pt x="30" y="710"/>
                      </a:lnTo>
                      <a:lnTo>
                        <a:pt x="2018" y="453"/>
                      </a:lnTo>
                      <a:close/>
                    </a:path>
                  </a:pathLst>
                </a:custGeom>
                <a:solidFill>
                  <a:srgbClr val="F71752"/>
                </a:solidFill>
                <a:ln w="9525">
                  <a:noFill/>
                  <a:round/>
                  <a:headEnd/>
                  <a:tailEnd/>
                </a:ln>
              </p:spPr>
              <p:txBody>
                <a:bodyPr/>
                <a:lstStyle/>
                <a:p>
                  <a:endParaRPr lang="zh-CN" altLang="en-US"/>
                </a:p>
              </p:txBody>
            </p:sp>
            <p:sp>
              <p:nvSpPr>
                <p:cNvPr id="503" name="Freeform 463"/>
                <p:cNvSpPr>
                  <a:spLocks/>
                </p:cNvSpPr>
                <p:nvPr/>
              </p:nvSpPr>
              <p:spPr bwMode="auto">
                <a:xfrm>
                  <a:off x="1527" y="2110"/>
                  <a:ext cx="2018" cy="710"/>
                </a:xfrm>
                <a:custGeom>
                  <a:avLst/>
                  <a:gdLst/>
                  <a:ahLst/>
                  <a:cxnLst>
                    <a:cxn ang="0">
                      <a:pos x="2018" y="453"/>
                    </a:cxn>
                    <a:cxn ang="0">
                      <a:pos x="2018" y="16"/>
                    </a:cxn>
                    <a:cxn ang="0">
                      <a:pos x="1890" y="0"/>
                    </a:cxn>
                    <a:cxn ang="0">
                      <a:pos x="0" y="178"/>
                    </a:cxn>
                    <a:cxn ang="0">
                      <a:pos x="30" y="710"/>
                    </a:cxn>
                    <a:cxn ang="0">
                      <a:pos x="2018" y="453"/>
                    </a:cxn>
                  </a:cxnLst>
                  <a:rect l="0" t="0" r="r" b="b"/>
                  <a:pathLst>
                    <a:path w="2018" h="710">
                      <a:moveTo>
                        <a:pt x="2018" y="453"/>
                      </a:moveTo>
                      <a:lnTo>
                        <a:pt x="2018" y="16"/>
                      </a:lnTo>
                      <a:lnTo>
                        <a:pt x="1890" y="0"/>
                      </a:lnTo>
                      <a:lnTo>
                        <a:pt x="0" y="178"/>
                      </a:lnTo>
                      <a:lnTo>
                        <a:pt x="30" y="710"/>
                      </a:lnTo>
                      <a:lnTo>
                        <a:pt x="2018" y="453"/>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74" name="Group 464"/>
              <p:cNvGrpSpPr>
                <a:grpSpLocks/>
              </p:cNvGrpSpPr>
              <p:nvPr/>
            </p:nvGrpSpPr>
            <p:grpSpPr bwMode="auto">
              <a:xfrm>
                <a:off x="2214504" y="5170832"/>
                <a:ext cx="277082" cy="82406"/>
                <a:chOff x="2211" y="2330"/>
                <a:chExt cx="1393" cy="412"/>
              </a:xfrm>
            </p:grpSpPr>
            <p:sp>
              <p:nvSpPr>
                <p:cNvPr id="500" name="Freeform 465"/>
                <p:cNvSpPr>
                  <a:spLocks/>
                </p:cNvSpPr>
                <p:nvPr/>
              </p:nvSpPr>
              <p:spPr bwMode="auto">
                <a:xfrm>
                  <a:off x="2211" y="2330"/>
                  <a:ext cx="1393" cy="412"/>
                </a:xfrm>
                <a:custGeom>
                  <a:avLst/>
                  <a:gdLst/>
                  <a:ahLst/>
                  <a:cxnLst>
                    <a:cxn ang="0">
                      <a:pos x="0" y="412"/>
                    </a:cxn>
                    <a:cxn ang="0">
                      <a:pos x="0" y="105"/>
                    </a:cxn>
                    <a:cxn ang="0">
                      <a:pos x="1376" y="0"/>
                    </a:cxn>
                    <a:cxn ang="0">
                      <a:pos x="1393" y="0"/>
                    </a:cxn>
                    <a:cxn ang="0">
                      <a:pos x="905" y="291"/>
                    </a:cxn>
                    <a:cxn ang="0">
                      <a:pos x="0" y="412"/>
                    </a:cxn>
                  </a:cxnLst>
                  <a:rect l="0" t="0" r="r" b="b"/>
                  <a:pathLst>
                    <a:path w="1393" h="412">
                      <a:moveTo>
                        <a:pt x="0" y="412"/>
                      </a:moveTo>
                      <a:lnTo>
                        <a:pt x="0" y="105"/>
                      </a:lnTo>
                      <a:lnTo>
                        <a:pt x="1376" y="0"/>
                      </a:lnTo>
                      <a:lnTo>
                        <a:pt x="1393" y="0"/>
                      </a:lnTo>
                      <a:lnTo>
                        <a:pt x="905" y="291"/>
                      </a:lnTo>
                      <a:lnTo>
                        <a:pt x="0" y="412"/>
                      </a:lnTo>
                      <a:close/>
                    </a:path>
                  </a:pathLst>
                </a:custGeom>
                <a:solidFill>
                  <a:srgbClr val="F71752"/>
                </a:solidFill>
                <a:ln w="9525">
                  <a:noFill/>
                  <a:round/>
                  <a:headEnd/>
                  <a:tailEnd/>
                </a:ln>
              </p:spPr>
              <p:txBody>
                <a:bodyPr/>
                <a:lstStyle/>
                <a:p>
                  <a:endParaRPr lang="zh-CN" altLang="en-US"/>
                </a:p>
              </p:txBody>
            </p:sp>
            <p:sp>
              <p:nvSpPr>
                <p:cNvPr id="501" name="Freeform 466"/>
                <p:cNvSpPr>
                  <a:spLocks/>
                </p:cNvSpPr>
                <p:nvPr/>
              </p:nvSpPr>
              <p:spPr bwMode="auto">
                <a:xfrm>
                  <a:off x="2211" y="2330"/>
                  <a:ext cx="1393" cy="412"/>
                </a:xfrm>
                <a:custGeom>
                  <a:avLst/>
                  <a:gdLst/>
                  <a:ahLst/>
                  <a:cxnLst>
                    <a:cxn ang="0">
                      <a:pos x="0" y="412"/>
                    </a:cxn>
                    <a:cxn ang="0">
                      <a:pos x="0" y="105"/>
                    </a:cxn>
                    <a:cxn ang="0">
                      <a:pos x="1376" y="0"/>
                    </a:cxn>
                    <a:cxn ang="0">
                      <a:pos x="1393" y="0"/>
                    </a:cxn>
                    <a:cxn ang="0">
                      <a:pos x="905" y="291"/>
                    </a:cxn>
                    <a:cxn ang="0">
                      <a:pos x="0" y="412"/>
                    </a:cxn>
                  </a:cxnLst>
                  <a:rect l="0" t="0" r="r" b="b"/>
                  <a:pathLst>
                    <a:path w="1393" h="412">
                      <a:moveTo>
                        <a:pt x="0" y="412"/>
                      </a:moveTo>
                      <a:lnTo>
                        <a:pt x="0" y="105"/>
                      </a:lnTo>
                      <a:lnTo>
                        <a:pt x="1376" y="0"/>
                      </a:lnTo>
                      <a:lnTo>
                        <a:pt x="1393" y="0"/>
                      </a:lnTo>
                      <a:lnTo>
                        <a:pt x="905" y="291"/>
                      </a:lnTo>
                      <a:lnTo>
                        <a:pt x="0" y="412"/>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78" name="Group 467"/>
              <p:cNvGrpSpPr>
                <a:grpSpLocks/>
              </p:cNvGrpSpPr>
              <p:nvPr/>
            </p:nvGrpSpPr>
            <p:grpSpPr bwMode="auto">
              <a:xfrm>
                <a:off x="2223961" y="5191670"/>
                <a:ext cx="16076" cy="59674"/>
                <a:chOff x="2259" y="2433"/>
                <a:chExt cx="82" cy="301"/>
              </a:xfrm>
            </p:grpSpPr>
            <p:sp>
              <p:nvSpPr>
                <p:cNvPr id="498" name="Freeform 468"/>
                <p:cNvSpPr>
                  <a:spLocks/>
                </p:cNvSpPr>
                <p:nvPr/>
              </p:nvSpPr>
              <p:spPr bwMode="auto">
                <a:xfrm>
                  <a:off x="2259" y="2433"/>
                  <a:ext cx="82" cy="301"/>
                </a:xfrm>
                <a:custGeom>
                  <a:avLst/>
                  <a:gdLst/>
                  <a:ahLst/>
                  <a:cxnLst>
                    <a:cxn ang="0">
                      <a:pos x="0" y="301"/>
                    </a:cxn>
                    <a:cxn ang="0">
                      <a:pos x="0" y="0"/>
                    </a:cxn>
                    <a:cxn ang="0">
                      <a:pos x="82" y="0"/>
                    </a:cxn>
                    <a:cxn ang="0">
                      <a:pos x="82" y="293"/>
                    </a:cxn>
                    <a:cxn ang="0">
                      <a:pos x="0" y="301"/>
                    </a:cxn>
                  </a:cxnLst>
                  <a:rect l="0" t="0" r="r" b="b"/>
                  <a:pathLst>
                    <a:path w="82" h="301">
                      <a:moveTo>
                        <a:pt x="0" y="301"/>
                      </a:moveTo>
                      <a:lnTo>
                        <a:pt x="0" y="0"/>
                      </a:lnTo>
                      <a:lnTo>
                        <a:pt x="82" y="0"/>
                      </a:lnTo>
                      <a:lnTo>
                        <a:pt x="82" y="293"/>
                      </a:lnTo>
                      <a:lnTo>
                        <a:pt x="0" y="301"/>
                      </a:lnTo>
                      <a:close/>
                    </a:path>
                  </a:pathLst>
                </a:custGeom>
                <a:solidFill>
                  <a:srgbClr val="F71752"/>
                </a:solidFill>
                <a:ln w="9525">
                  <a:noFill/>
                  <a:round/>
                  <a:headEnd/>
                  <a:tailEnd/>
                </a:ln>
              </p:spPr>
              <p:txBody>
                <a:bodyPr/>
                <a:lstStyle/>
                <a:p>
                  <a:endParaRPr lang="zh-CN" altLang="en-US"/>
                </a:p>
              </p:txBody>
            </p:sp>
            <p:sp>
              <p:nvSpPr>
                <p:cNvPr id="499" name="Freeform 469"/>
                <p:cNvSpPr>
                  <a:spLocks/>
                </p:cNvSpPr>
                <p:nvPr/>
              </p:nvSpPr>
              <p:spPr bwMode="auto">
                <a:xfrm>
                  <a:off x="2259" y="2433"/>
                  <a:ext cx="82" cy="301"/>
                </a:xfrm>
                <a:custGeom>
                  <a:avLst/>
                  <a:gdLst/>
                  <a:ahLst/>
                  <a:cxnLst>
                    <a:cxn ang="0">
                      <a:pos x="0" y="301"/>
                    </a:cxn>
                    <a:cxn ang="0">
                      <a:pos x="0" y="0"/>
                    </a:cxn>
                    <a:cxn ang="0">
                      <a:pos x="82" y="0"/>
                    </a:cxn>
                    <a:cxn ang="0">
                      <a:pos x="82" y="293"/>
                    </a:cxn>
                    <a:cxn ang="0">
                      <a:pos x="0" y="301"/>
                    </a:cxn>
                  </a:cxnLst>
                  <a:rect l="0" t="0" r="r" b="b"/>
                  <a:pathLst>
                    <a:path w="82" h="301">
                      <a:moveTo>
                        <a:pt x="0" y="301"/>
                      </a:moveTo>
                      <a:lnTo>
                        <a:pt x="0" y="0"/>
                      </a:lnTo>
                      <a:lnTo>
                        <a:pt x="82" y="0"/>
                      </a:lnTo>
                      <a:lnTo>
                        <a:pt x="82" y="293"/>
                      </a:lnTo>
                      <a:lnTo>
                        <a:pt x="0" y="301"/>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79" name="Group 470"/>
              <p:cNvGrpSpPr>
                <a:grpSpLocks/>
              </p:cNvGrpSpPr>
              <p:nvPr/>
            </p:nvGrpSpPr>
            <p:grpSpPr bwMode="auto">
              <a:xfrm>
                <a:off x="2160601" y="5158518"/>
                <a:ext cx="113481" cy="30310"/>
                <a:chOff x="1942" y="2268"/>
                <a:chExt cx="569" cy="153"/>
              </a:xfrm>
            </p:grpSpPr>
            <p:sp>
              <p:nvSpPr>
                <p:cNvPr id="496" name="Freeform 471"/>
                <p:cNvSpPr>
                  <a:spLocks/>
                </p:cNvSpPr>
                <p:nvPr/>
              </p:nvSpPr>
              <p:spPr bwMode="auto">
                <a:xfrm>
                  <a:off x="1942" y="2268"/>
                  <a:ext cx="569" cy="153"/>
                </a:xfrm>
                <a:custGeom>
                  <a:avLst/>
                  <a:gdLst/>
                  <a:ahLst/>
                  <a:cxnLst>
                    <a:cxn ang="0">
                      <a:pos x="14" y="0"/>
                    </a:cxn>
                    <a:cxn ang="0">
                      <a:pos x="0" y="79"/>
                    </a:cxn>
                    <a:cxn ang="0">
                      <a:pos x="559" y="153"/>
                    </a:cxn>
                    <a:cxn ang="0">
                      <a:pos x="569" y="58"/>
                    </a:cxn>
                    <a:cxn ang="0">
                      <a:pos x="14" y="0"/>
                    </a:cxn>
                  </a:cxnLst>
                  <a:rect l="0" t="0" r="r" b="b"/>
                  <a:pathLst>
                    <a:path w="569" h="153">
                      <a:moveTo>
                        <a:pt x="14" y="0"/>
                      </a:moveTo>
                      <a:lnTo>
                        <a:pt x="0" y="79"/>
                      </a:lnTo>
                      <a:lnTo>
                        <a:pt x="559" y="153"/>
                      </a:lnTo>
                      <a:lnTo>
                        <a:pt x="569" y="58"/>
                      </a:lnTo>
                      <a:lnTo>
                        <a:pt x="14" y="0"/>
                      </a:lnTo>
                      <a:close/>
                    </a:path>
                  </a:pathLst>
                </a:custGeom>
                <a:solidFill>
                  <a:srgbClr val="F71752"/>
                </a:solidFill>
                <a:ln w="9525">
                  <a:noFill/>
                  <a:round/>
                  <a:headEnd/>
                  <a:tailEnd/>
                </a:ln>
              </p:spPr>
              <p:txBody>
                <a:bodyPr/>
                <a:lstStyle/>
                <a:p>
                  <a:endParaRPr lang="zh-CN" altLang="en-US"/>
                </a:p>
              </p:txBody>
            </p:sp>
            <p:sp>
              <p:nvSpPr>
                <p:cNvPr id="497" name="Freeform 472"/>
                <p:cNvSpPr>
                  <a:spLocks/>
                </p:cNvSpPr>
                <p:nvPr/>
              </p:nvSpPr>
              <p:spPr bwMode="auto">
                <a:xfrm>
                  <a:off x="1942" y="2268"/>
                  <a:ext cx="569" cy="153"/>
                </a:xfrm>
                <a:custGeom>
                  <a:avLst/>
                  <a:gdLst/>
                  <a:ahLst/>
                  <a:cxnLst>
                    <a:cxn ang="0">
                      <a:pos x="14" y="0"/>
                    </a:cxn>
                    <a:cxn ang="0">
                      <a:pos x="0" y="79"/>
                    </a:cxn>
                    <a:cxn ang="0">
                      <a:pos x="559" y="153"/>
                    </a:cxn>
                    <a:cxn ang="0">
                      <a:pos x="569" y="58"/>
                    </a:cxn>
                    <a:cxn ang="0">
                      <a:pos x="14" y="0"/>
                    </a:cxn>
                  </a:cxnLst>
                  <a:rect l="0" t="0" r="r" b="b"/>
                  <a:pathLst>
                    <a:path w="569" h="153">
                      <a:moveTo>
                        <a:pt x="14" y="0"/>
                      </a:moveTo>
                      <a:lnTo>
                        <a:pt x="0" y="79"/>
                      </a:lnTo>
                      <a:lnTo>
                        <a:pt x="559" y="153"/>
                      </a:lnTo>
                      <a:lnTo>
                        <a:pt x="569" y="58"/>
                      </a:lnTo>
                      <a:lnTo>
                        <a:pt x="14"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2" name="Group 473"/>
              <p:cNvGrpSpPr>
                <a:grpSpLocks/>
              </p:cNvGrpSpPr>
              <p:nvPr/>
            </p:nvGrpSpPr>
            <p:grpSpPr bwMode="auto">
              <a:xfrm>
                <a:off x="2253277" y="5169885"/>
                <a:ext cx="13239" cy="10419"/>
                <a:chOff x="2409" y="2326"/>
                <a:chExt cx="64" cy="49"/>
              </a:xfrm>
            </p:grpSpPr>
            <p:sp>
              <p:nvSpPr>
                <p:cNvPr id="494" name="Freeform 474"/>
                <p:cNvSpPr>
                  <a:spLocks/>
                </p:cNvSpPr>
                <p:nvPr/>
              </p:nvSpPr>
              <p:spPr bwMode="auto">
                <a:xfrm>
                  <a:off x="2409" y="2326"/>
                  <a:ext cx="64" cy="49"/>
                </a:xfrm>
                <a:custGeom>
                  <a:avLst/>
                  <a:gdLst/>
                  <a:ahLst/>
                  <a:cxnLst>
                    <a:cxn ang="0">
                      <a:pos x="30" y="0"/>
                    </a:cxn>
                    <a:cxn ang="0">
                      <a:pos x="24" y="25"/>
                    </a:cxn>
                    <a:cxn ang="0">
                      <a:pos x="4" y="21"/>
                    </a:cxn>
                    <a:cxn ang="0">
                      <a:pos x="0" y="37"/>
                    </a:cxn>
                    <a:cxn ang="0">
                      <a:pos x="58" y="49"/>
                    </a:cxn>
                    <a:cxn ang="0">
                      <a:pos x="64" y="29"/>
                    </a:cxn>
                    <a:cxn ang="0">
                      <a:pos x="44" y="25"/>
                    </a:cxn>
                    <a:cxn ang="0">
                      <a:pos x="44" y="0"/>
                    </a:cxn>
                    <a:cxn ang="0">
                      <a:pos x="30" y="0"/>
                    </a:cxn>
                  </a:cxnLst>
                  <a:rect l="0" t="0" r="r" b="b"/>
                  <a:pathLst>
                    <a:path w="64" h="49">
                      <a:moveTo>
                        <a:pt x="30" y="0"/>
                      </a:moveTo>
                      <a:lnTo>
                        <a:pt x="24" y="25"/>
                      </a:lnTo>
                      <a:lnTo>
                        <a:pt x="4" y="21"/>
                      </a:lnTo>
                      <a:lnTo>
                        <a:pt x="0" y="37"/>
                      </a:lnTo>
                      <a:lnTo>
                        <a:pt x="58" y="49"/>
                      </a:lnTo>
                      <a:lnTo>
                        <a:pt x="64" y="29"/>
                      </a:lnTo>
                      <a:lnTo>
                        <a:pt x="44" y="25"/>
                      </a:lnTo>
                      <a:lnTo>
                        <a:pt x="44" y="0"/>
                      </a:lnTo>
                      <a:lnTo>
                        <a:pt x="30" y="0"/>
                      </a:lnTo>
                      <a:close/>
                    </a:path>
                  </a:pathLst>
                </a:custGeom>
                <a:solidFill>
                  <a:srgbClr val="F71752"/>
                </a:solidFill>
                <a:ln w="9525">
                  <a:noFill/>
                  <a:round/>
                  <a:headEnd/>
                  <a:tailEnd/>
                </a:ln>
              </p:spPr>
              <p:txBody>
                <a:bodyPr/>
                <a:lstStyle/>
                <a:p>
                  <a:endParaRPr lang="zh-CN" altLang="en-US"/>
                </a:p>
              </p:txBody>
            </p:sp>
            <p:sp>
              <p:nvSpPr>
                <p:cNvPr id="495" name="Freeform 475"/>
                <p:cNvSpPr>
                  <a:spLocks/>
                </p:cNvSpPr>
                <p:nvPr/>
              </p:nvSpPr>
              <p:spPr bwMode="auto">
                <a:xfrm>
                  <a:off x="2409" y="2326"/>
                  <a:ext cx="64" cy="49"/>
                </a:xfrm>
                <a:custGeom>
                  <a:avLst/>
                  <a:gdLst/>
                  <a:ahLst/>
                  <a:cxnLst>
                    <a:cxn ang="0">
                      <a:pos x="30" y="0"/>
                    </a:cxn>
                    <a:cxn ang="0">
                      <a:pos x="24" y="25"/>
                    </a:cxn>
                    <a:cxn ang="0">
                      <a:pos x="4" y="21"/>
                    </a:cxn>
                    <a:cxn ang="0">
                      <a:pos x="0" y="37"/>
                    </a:cxn>
                    <a:cxn ang="0">
                      <a:pos x="58" y="49"/>
                    </a:cxn>
                    <a:cxn ang="0">
                      <a:pos x="64" y="29"/>
                    </a:cxn>
                    <a:cxn ang="0">
                      <a:pos x="44" y="25"/>
                    </a:cxn>
                    <a:cxn ang="0">
                      <a:pos x="44" y="0"/>
                    </a:cxn>
                    <a:cxn ang="0">
                      <a:pos x="30" y="0"/>
                    </a:cxn>
                  </a:cxnLst>
                  <a:rect l="0" t="0" r="r" b="b"/>
                  <a:pathLst>
                    <a:path w="64" h="49">
                      <a:moveTo>
                        <a:pt x="30" y="0"/>
                      </a:moveTo>
                      <a:lnTo>
                        <a:pt x="24" y="25"/>
                      </a:lnTo>
                      <a:lnTo>
                        <a:pt x="4" y="21"/>
                      </a:lnTo>
                      <a:lnTo>
                        <a:pt x="0" y="37"/>
                      </a:lnTo>
                      <a:lnTo>
                        <a:pt x="58" y="49"/>
                      </a:lnTo>
                      <a:lnTo>
                        <a:pt x="64" y="29"/>
                      </a:lnTo>
                      <a:lnTo>
                        <a:pt x="44" y="25"/>
                      </a:lnTo>
                      <a:lnTo>
                        <a:pt x="44" y="0"/>
                      </a:lnTo>
                      <a:lnTo>
                        <a:pt x="3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3" name="Group 476"/>
              <p:cNvGrpSpPr>
                <a:grpSpLocks/>
              </p:cNvGrpSpPr>
              <p:nvPr/>
            </p:nvGrpSpPr>
            <p:grpSpPr bwMode="auto">
              <a:xfrm>
                <a:off x="2142633" y="5139574"/>
                <a:ext cx="424607" cy="56832"/>
                <a:chOff x="1850" y="2172"/>
                <a:chExt cx="2138" cy="287"/>
              </a:xfrm>
            </p:grpSpPr>
            <p:sp>
              <p:nvSpPr>
                <p:cNvPr id="492" name="Freeform 477"/>
                <p:cNvSpPr>
                  <a:spLocks/>
                </p:cNvSpPr>
                <p:nvPr/>
              </p:nvSpPr>
              <p:spPr bwMode="auto">
                <a:xfrm>
                  <a:off x="1850" y="2172"/>
                  <a:ext cx="2138" cy="287"/>
                </a:xfrm>
                <a:custGeom>
                  <a:avLst/>
                  <a:gdLst/>
                  <a:ahLst/>
                  <a:cxnLst>
                    <a:cxn ang="0">
                      <a:pos x="110" y="92"/>
                    </a:cxn>
                    <a:cxn ang="0">
                      <a:pos x="0" y="154"/>
                    </a:cxn>
                    <a:cxn ang="0">
                      <a:pos x="4" y="225"/>
                    </a:cxn>
                    <a:cxn ang="0">
                      <a:pos x="569" y="287"/>
                    </a:cxn>
                    <a:cxn ang="0">
                      <a:pos x="2138" y="124"/>
                    </a:cxn>
                    <a:cxn ang="0">
                      <a:pos x="2138" y="0"/>
                    </a:cxn>
                    <a:cxn ang="0">
                      <a:pos x="661" y="154"/>
                    </a:cxn>
                    <a:cxn ang="0">
                      <a:pos x="559" y="225"/>
                    </a:cxn>
                    <a:cxn ang="0">
                      <a:pos x="110" y="166"/>
                    </a:cxn>
                    <a:cxn ang="0">
                      <a:pos x="110" y="92"/>
                    </a:cxn>
                  </a:cxnLst>
                  <a:rect l="0" t="0" r="r" b="b"/>
                  <a:pathLst>
                    <a:path w="2138" h="287">
                      <a:moveTo>
                        <a:pt x="110" y="92"/>
                      </a:moveTo>
                      <a:lnTo>
                        <a:pt x="0" y="154"/>
                      </a:lnTo>
                      <a:lnTo>
                        <a:pt x="4" y="225"/>
                      </a:lnTo>
                      <a:lnTo>
                        <a:pt x="569" y="287"/>
                      </a:lnTo>
                      <a:lnTo>
                        <a:pt x="2138" y="124"/>
                      </a:lnTo>
                      <a:lnTo>
                        <a:pt x="2138" y="0"/>
                      </a:lnTo>
                      <a:lnTo>
                        <a:pt x="661" y="154"/>
                      </a:lnTo>
                      <a:lnTo>
                        <a:pt x="559" y="225"/>
                      </a:lnTo>
                      <a:lnTo>
                        <a:pt x="110" y="166"/>
                      </a:lnTo>
                      <a:lnTo>
                        <a:pt x="110" y="92"/>
                      </a:lnTo>
                      <a:close/>
                    </a:path>
                  </a:pathLst>
                </a:custGeom>
                <a:solidFill>
                  <a:srgbClr val="F71752"/>
                </a:solidFill>
                <a:ln w="9525">
                  <a:noFill/>
                  <a:round/>
                  <a:headEnd/>
                  <a:tailEnd/>
                </a:ln>
              </p:spPr>
              <p:txBody>
                <a:bodyPr/>
                <a:lstStyle/>
                <a:p>
                  <a:endParaRPr lang="zh-CN" altLang="en-US"/>
                </a:p>
              </p:txBody>
            </p:sp>
            <p:sp>
              <p:nvSpPr>
                <p:cNvPr id="493" name="Freeform 478"/>
                <p:cNvSpPr>
                  <a:spLocks/>
                </p:cNvSpPr>
                <p:nvPr/>
              </p:nvSpPr>
              <p:spPr bwMode="auto">
                <a:xfrm>
                  <a:off x="1850" y="2172"/>
                  <a:ext cx="2138" cy="287"/>
                </a:xfrm>
                <a:custGeom>
                  <a:avLst/>
                  <a:gdLst/>
                  <a:ahLst/>
                  <a:cxnLst>
                    <a:cxn ang="0">
                      <a:pos x="110" y="92"/>
                    </a:cxn>
                    <a:cxn ang="0">
                      <a:pos x="0" y="154"/>
                    </a:cxn>
                    <a:cxn ang="0">
                      <a:pos x="4" y="225"/>
                    </a:cxn>
                    <a:cxn ang="0">
                      <a:pos x="569" y="287"/>
                    </a:cxn>
                    <a:cxn ang="0">
                      <a:pos x="2138" y="124"/>
                    </a:cxn>
                    <a:cxn ang="0">
                      <a:pos x="2138" y="0"/>
                    </a:cxn>
                    <a:cxn ang="0">
                      <a:pos x="661" y="154"/>
                    </a:cxn>
                    <a:cxn ang="0">
                      <a:pos x="559" y="225"/>
                    </a:cxn>
                    <a:cxn ang="0">
                      <a:pos x="110" y="166"/>
                    </a:cxn>
                    <a:cxn ang="0">
                      <a:pos x="110" y="92"/>
                    </a:cxn>
                  </a:cxnLst>
                  <a:rect l="0" t="0" r="r" b="b"/>
                  <a:pathLst>
                    <a:path w="2138" h="287">
                      <a:moveTo>
                        <a:pt x="110" y="92"/>
                      </a:moveTo>
                      <a:lnTo>
                        <a:pt x="0" y="154"/>
                      </a:lnTo>
                      <a:lnTo>
                        <a:pt x="4" y="225"/>
                      </a:lnTo>
                      <a:lnTo>
                        <a:pt x="569" y="287"/>
                      </a:lnTo>
                      <a:lnTo>
                        <a:pt x="2138" y="124"/>
                      </a:lnTo>
                      <a:lnTo>
                        <a:pt x="2138" y="0"/>
                      </a:lnTo>
                      <a:lnTo>
                        <a:pt x="661" y="154"/>
                      </a:lnTo>
                      <a:lnTo>
                        <a:pt x="559" y="225"/>
                      </a:lnTo>
                      <a:lnTo>
                        <a:pt x="110" y="166"/>
                      </a:lnTo>
                      <a:lnTo>
                        <a:pt x="110" y="92"/>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4" name="Group 479"/>
              <p:cNvGrpSpPr>
                <a:grpSpLocks/>
              </p:cNvGrpSpPr>
              <p:nvPr/>
            </p:nvGrpSpPr>
            <p:grpSpPr bwMode="auto">
              <a:xfrm>
                <a:off x="2163438" y="5132944"/>
                <a:ext cx="394345" cy="36941"/>
                <a:chOff x="1956" y="2138"/>
                <a:chExt cx="1984" cy="184"/>
              </a:xfrm>
            </p:grpSpPr>
            <p:sp>
              <p:nvSpPr>
                <p:cNvPr id="490" name="Freeform 480"/>
                <p:cNvSpPr>
                  <a:spLocks/>
                </p:cNvSpPr>
                <p:nvPr/>
              </p:nvSpPr>
              <p:spPr bwMode="auto">
                <a:xfrm>
                  <a:off x="1956" y="2138"/>
                  <a:ext cx="1984" cy="184"/>
                </a:xfrm>
                <a:custGeom>
                  <a:avLst/>
                  <a:gdLst/>
                  <a:ahLst/>
                  <a:cxnLst>
                    <a:cxn ang="0">
                      <a:pos x="0" y="118"/>
                    </a:cxn>
                    <a:cxn ang="0">
                      <a:pos x="1399" y="0"/>
                    </a:cxn>
                    <a:cxn ang="0">
                      <a:pos x="1984" y="38"/>
                    </a:cxn>
                    <a:cxn ang="0">
                      <a:pos x="531" y="184"/>
                    </a:cxn>
                    <a:cxn ang="0">
                      <a:pos x="0" y="118"/>
                    </a:cxn>
                  </a:cxnLst>
                  <a:rect l="0" t="0" r="r" b="b"/>
                  <a:pathLst>
                    <a:path w="1984" h="184">
                      <a:moveTo>
                        <a:pt x="0" y="118"/>
                      </a:moveTo>
                      <a:lnTo>
                        <a:pt x="1399" y="0"/>
                      </a:lnTo>
                      <a:lnTo>
                        <a:pt x="1984" y="38"/>
                      </a:lnTo>
                      <a:lnTo>
                        <a:pt x="531" y="184"/>
                      </a:lnTo>
                      <a:lnTo>
                        <a:pt x="0" y="118"/>
                      </a:lnTo>
                      <a:close/>
                    </a:path>
                  </a:pathLst>
                </a:custGeom>
                <a:solidFill>
                  <a:srgbClr val="F71752"/>
                </a:solidFill>
                <a:ln w="9525">
                  <a:noFill/>
                  <a:round/>
                  <a:headEnd/>
                  <a:tailEnd/>
                </a:ln>
              </p:spPr>
              <p:txBody>
                <a:bodyPr/>
                <a:lstStyle/>
                <a:p>
                  <a:endParaRPr lang="zh-CN" altLang="en-US"/>
                </a:p>
              </p:txBody>
            </p:sp>
            <p:sp>
              <p:nvSpPr>
                <p:cNvPr id="491" name="Freeform 481"/>
                <p:cNvSpPr>
                  <a:spLocks/>
                </p:cNvSpPr>
                <p:nvPr/>
              </p:nvSpPr>
              <p:spPr bwMode="auto">
                <a:xfrm>
                  <a:off x="1956" y="2138"/>
                  <a:ext cx="1984" cy="184"/>
                </a:xfrm>
                <a:custGeom>
                  <a:avLst/>
                  <a:gdLst/>
                  <a:ahLst/>
                  <a:cxnLst>
                    <a:cxn ang="0">
                      <a:pos x="0" y="118"/>
                    </a:cxn>
                    <a:cxn ang="0">
                      <a:pos x="1399" y="0"/>
                    </a:cxn>
                    <a:cxn ang="0">
                      <a:pos x="1984" y="38"/>
                    </a:cxn>
                    <a:cxn ang="0">
                      <a:pos x="531" y="184"/>
                    </a:cxn>
                    <a:cxn ang="0">
                      <a:pos x="0" y="118"/>
                    </a:cxn>
                  </a:cxnLst>
                  <a:rect l="0" t="0" r="r" b="b"/>
                  <a:pathLst>
                    <a:path w="1984" h="184">
                      <a:moveTo>
                        <a:pt x="0" y="118"/>
                      </a:moveTo>
                      <a:lnTo>
                        <a:pt x="1399" y="0"/>
                      </a:lnTo>
                      <a:lnTo>
                        <a:pt x="1984" y="38"/>
                      </a:lnTo>
                      <a:lnTo>
                        <a:pt x="531" y="184"/>
                      </a:lnTo>
                      <a:lnTo>
                        <a:pt x="0" y="118"/>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5" name="Group 482"/>
              <p:cNvGrpSpPr>
                <a:grpSpLocks/>
              </p:cNvGrpSpPr>
              <p:nvPr/>
            </p:nvGrpSpPr>
            <p:grpSpPr bwMode="auto">
              <a:xfrm>
                <a:off x="2216396" y="5165149"/>
                <a:ext cx="14185" cy="9472"/>
                <a:chOff x="2225" y="2300"/>
                <a:chExt cx="68" cy="47"/>
              </a:xfrm>
            </p:grpSpPr>
            <p:sp>
              <p:nvSpPr>
                <p:cNvPr id="488" name="Freeform 483"/>
                <p:cNvSpPr>
                  <a:spLocks/>
                </p:cNvSpPr>
                <p:nvPr/>
              </p:nvSpPr>
              <p:spPr bwMode="auto">
                <a:xfrm>
                  <a:off x="2225" y="2300"/>
                  <a:ext cx="68" cy="47"/>
                </a:xfrm>
                <a:custGeom>
                  <a:avLst/>
                  <a:gdLst/>
                  <a:ahLst/>
                  <a:cxnLst>
                    <a:cxn ang="0">
                      <a:pos x="28" y="0"/>
                    </a:cxn>
                    <a:cxn ang="0">
                      <a:pos x="24" y="22"/>
                    </a:cxn>
                    <a:cxn ang="0">
                      <a:pos x="4" y="18"/>
                    </a:cxn>
                    <a:cxn ang="0">
                      <a:pos x="0" y="34"/>
                    </a:cxn>
                    <a:cxn ang="0">
                      <a:pos x="62" y="47"/>
                    </a:cxn>
                    <a:cxn ang="0">
                      <a:pos x="68" y="26"/>
                    </a:cxn>
                    <a:cxn ang="0">
                      <a:pos x="42" y="22"/>
                    </a:cxn>
                    <a:cxn ang="0">
                      <a:pos x="48" y="0"/>
                    </a:cxn>
                    <a:cxn ang="0">
                      <a:pos x="28" y="0"/>
                    </a:cxn>
                  </a:cxnLst>
                  <a:rect l="0" t="0" r="r" b="b"/>
                  <a:pathLst>
                    <a:path w="68" h="47">
                      <a:moveTo>
                        <a:pt x="28" y="0"/>
                      </a:moveTo>
                      <a:lnTo>
                        <a:pt x="24" y="22"/>
                      </a:lnTo>
                      <a:lnTo>
                        <a:pt x="4" y="18"/>
                      </a:lnTo>
                      <a:lnTo>
                        <a:pt x="0" y="34"/>
                      </a:lnTo>
                      <a:lnTo>
                        <a:pt x="62" y="47"/>
                      </a:lnTo>
                      <a:lnTo>
                        <a:pt x="68" y="26"/>
                      </a:lnTo>
                      <a:lnTo>
                        <a:pt x="42" y="22"/>
                      </a:lnTo>
                      <a:lnTo>
                        <a:pt x="48" y="0"/>
                      </a:lnTo>
                      <a:lnTo>
                        <a:pt x="28" y="0"/>
                      </a:lnTo>
                      <a:close/>
                    </a:path>
                  </a:pathLst>
                </a:custGeom>
                <a:solidFill>
                  <a:srgbClr val="F71752"/>
                </a:solidFill>
                <a:ln w="9525">
                  <a:noFill/>
                  <a:round/>
                  <a:headEnd/>
                  <a:tailEnd/>
                </a:ln>
              </p:spPr>
              <p:txBody>
                <a:bodyPr/>
                <a:lstStyle/>
                <a:p>
                  <a:endParaRPr lang="zh-CN" altLang="en-US"/>
                </a:p>
              </p:txBody>
            </p:sp>
            <p:sp>
              <p:nvSpPr>
                <p:cNvPr id="489" name="Freeform 484"/>
                <p:cNvSpPr>
                  <a:spLocks/>
                </p:cNvSpPr>
                <p:nvPr/>
              </p:nvSpPr>
              <p:spPr bwMode="auto">
                <a:xfrm>
                  <a:off x="2225" y="2300"/>
                  <a:ext cx="68" cy="47"/>
                </a:xfrm>
                <a:custGeom>
                  <a:avLst/>
                  <a:gdLst/>
                  <a:ahLst/>
                  <a:cxnLst>
                    <a:cxn ang="0">
                      <a:pos x="28" y="0"/>
                    </a:cxn>
                    <a:cxn ang="0">
                      <a:pos x="24" y="22"/>
                    </a:cxn>
                    <a:cxn ang="0">
                      <a:pos x="4" y="18"/>
                    </a:cxn>
                    <a:cxn ang="0">
                      <a:pos x="0" y="34"/>
                    </a:cxn>
                    <a:cxn ang="0">
                      <a:pos x="62" y="47"/>
                    </a:cxn>
                    <a:cxn ang="0">
                      <a:pos x="68" y="26"/>
                    </a:cxn>
                    <a:cxn ang="0">
                      <a:pos x="42" y="22"/>
                    </a:cxn>
                    <a:cxn ang="0">
                      <a:pos x="48" y="0"/>
                    </a:cxn>
                    <a:cxn ang="0">
                      <a:pos x="28" y="0"/>
                    </a:cxn>
                  </a:cxnLst>
                  <a:rect l="0" t="0" r="r" b="b"/>
                  <a:pathLst>
                    <a:path w="68" h="47">
                      <a:moveTo>
                        <a:pt x="28" y="0"/>
                      </a:moveTo>
                      <a:lnTo>
                        <a:pt x="24" y="22"/>
                      </a:lnTo>
                      <a:lnTo>
                        <a:pt x="4" y="18"/>
                      </a:lnTo>
                      <a:lnTo>
                        <a:pt x="0" y="34"/>
                      </a:lnTo>
                      <a:lnTo>
                        <a:pt x="62" y="47"/>
                      </a:lnTo>
                      <a:lnTo>
                        <a:pt x="68" y="26"/>
                      </a:lnTo>
                      <a:lnTo>
                        <a:pt x="42" y="22"/>
                      </a:lnTo>
                      <a:lnTo>
                        <a:pt x="48" y="0"/>
                      </a:lnTo>
                      <a:lnTo>
                        <a:pt x="28"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6" name="Group 485"/>
              <p:cNvGrpSpPr>
                <a:grpSpLocks/>
              </p:cNvGrpSpPr>
              <p:nvPr/>
            </p:nvGrpSpPr>
            <p:grpSpPr bwMode="auto">
              <a:xfrm>
                <a:off x="2200319" y="5164201"/>
                <a:ext cx="12294" cy="9472"/>
                <a:chOff x="2142" y="2296"/>
                <a:chExt cx="63" cy="47"/>
              </a:xfrm>
            </p:grpSpPr>
            <p:sp>
              <p:nvSpPr>
                <p:cNvPr id="486" name="Freeform 486"/>
                <p:cNvSpPr>
                  <a:spLocks/>
                </p:cNvSpPr>
                <p:nvPr/>
              </p:nvSpPr>
              <p:spPr bwMode="auto">
                <a:xfrm>
                  <a:off x="2142" y="2296"/>
                  <a:ext cx="63" cy="47"/>
                </a:xfrm>
                <a:custGeom>
                  <a:avLst/>
                  <a:gdLst/>
                  <a:ahLst/>
                  <a:cxnLst>
                    <a:cxn ang="0">
                      <a:pos x="29" y="0"/>
                    </a:cxn>
                    <a:cxn ang="0">
                      <a:pos x="25" y="22"/>
                    </a:cxn>
                    <a:cxn ang="0">
                      <a:pos x="4" y="18"/>
                    </a:cxn>
                    <a:cxn ang="0">
                      <a:pos x="0" y="34"/>
                    </a:cxn>
                    <a:cxn ang="0">
                      <a:pos x="59" y="47"/>
                    </a:cxn>
                    <a:cxn ang="0">
                      <a:pos x="63" y="26"/>
                    </a:cxn>
                    <a:cxn ang="0">
                      <a:pos x="43" y="22"/>
                    </a:cxn>
                    <a:cxn ang="0">
                      <a:pos x="43" y="0"/>
                    </a:cxn>
                    <a:cxn ang="0">
                      <a:pos x="29" y="0"/>
                    </a:cxn>
                  </a:cxnLst>
                  <a:rect l="0" t="0" r="r" b="b"/>
                  <a:pathLst>
                    <a:path w="63" h="47">
                      <a:moveTo>
                        <a:pt x="29" y="0"/>
                      </a:moveTo>
                      <a:lnTo>
                        <a:pt x="25" y="22"/>
                      </a:lnTo>
                      <a:lnTo>
                        <a:pt x="4" y="18"/>
                      </a:lnTo>
                      <a:lnTo>
                        <a:pt x="0" y="34"/>
                      </a:lnTo>
                      <a:lnTo>
                        <a:pt x="59" y="47"/>
                      </a:lnTo>
                      <a:lnTo>
                        <a:pt x="63" y="26"/>
                      </a:lnTo>
                      <a:lnTo>
                        <a:pt x="43" y="22"/>
                      </a:lnTo>
                      <a:lnTo>
                        <a:pt x="43" y="0"/>
                      </a:lnTo>
                      <a:lnTo>
                        <a:pt x="29" y="0"/>
                      </a:lnTo>
                      <a:close/>
                    </a:path>
                  </a:pathLst>
                </a:custGeom>
                <a:solidFill>
                  <a:srgbClr val="F71752"/>
                </a:solidFill>
                <a:ln w="9525">
                  <a:noFill/>
                  <a:round/>
                  <a:headEnd/>
                  <a:tailEnd/>
                </a:ln>
              </p:spPr>
              <p:txBody>
                <a:bodyPr/>
                <a:lstStyle/>
                <a:p>
                  <a:endParaRPr lang="zh-CN" altLang="en-US"/>
                </a:p>
              </p:txBody>
            </p:sp>
            <p:sp>
              <p:nvSpPr>
                <p:cNvPr id="487" name="Freeform 487"/>
                <p:cNvSpPr>
                  <a:spLocks/>
                </p:cNvSpPr>
                <p:nvPr/>
              </p:nvSpPr>
              <p:spPr bwMode="auto">
                <a:xfrm>
                  <a:off x="2142" y="2296"/>
                  <a:ext cx="63" cy="47"/>
                </a:xfrm>
                <a:custGeom>
                  <a:avLst/>
                  <a:gdLst/>
                  <a:ahLst/>
                  <a:cxnLst>
                    <a:cxn ang="0">
                      <a:pos x="29" y="0"/>
                    </a:cxn>
                    <a:cxn ang="0">
                      <a:pos x="25" y="22"/>
                    </a:cxn>
                    <a:cxn ang="0">
                      <a:pos x="4" y="18"/>
                    </a:cxn>
                    <a:cxn ang="0">
                      <a:pos x="0" y="34"/>
                    </a:cxn>
                    <a:cxn ang="0">
                      <a:pos x="59" y="47"/>
                    </a:cxn>
                    <a:cxn ang="0">
                      <a:pos x="63" y="26"/>
                    </a:cxn>
                    <a:cxn ang="0">
                      <a:pos x="43" y="22"/>
                    </a:cxn>
                    <a:cxn ang="0">
                      <a:pos x="43" y="0"/>
                    </a:cxn>
                    <a:cxn ang="0">
                      <a:pos x="29" y="0"/>
                    </a:cxn>
                  </a:cxnLst>
                  <a:rect l="0" t="0" r="r" b="b"/>
                  <a:pathLst>
                    <a:path w="63" h="47">
                      <a:moveTo>
                        <a:pt x="29" y="0"/>
                      </a:moveTo>
                      <a:lnTo>
                        <a:pt x="25" y="22"/>
                      </a:lnTo>
                      <a:lnTo>
                        <a:pt x="4" y="18"/>
                      </a:lnTo>
                      <a:lnTo>
                        <a:pt x="0" y="34"/>
                      </a:lnTo>
                      <a:lnTo>
                        <a:pt x="59" y="47"/>
                      </a:lnTo>
                      <a:lnTo>
                        <a:pt x="63" y="26"/>
                      </a:lnTo>
                      <a:lnTo>
                        <a:pt x="43" y="22"/>
                      </a:lnTo>
                      <a:lnTo>
                        <a:pt x="43" y="0"/>
                      </a:lnTo>
                      <a:lnTo>
                        <a:pt x="29"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7" name="Group 488"/>
              <p:cNvGrpSpPr>
                <a:grpSpLocks/>
              </p:cNvGrpSpPr>
              <p:nvPr/>
            </p:nvGrpSpPr>
            <p:grpSpPr bwMode="auto">
              <a:xfrm>
                <a:off x="2163438" y="5160413"/>
                <a:ext cx="13239" cy="9472"/>
                <a:chOff x="1956" y="2276"/>
                <a:chExt cx="68" cy="46"/>
              </a:xfrm>
            </p:grpSpPr>
            <p:sp>
              <p:nvSpPr>
                <p:cNvPr id="484" name="Freeform 489"/>
                <p:cNvSpPr>
                  <a:spLocks/>
                </p:cNvSpPr>
                <p:nvPr/>
              </p:nvSpPr>
              <p:spPr bwMode="auto">
                <a:xfrm>
                  <a:off x="1956" y="2276"/>
                  <a:ext cx="68" cy="46"/>
                </a:xfrm>
                <a:custGeom>
                  <a:avLst/>
                  <a:gdLst/>
                  <a:ahLst/>
                  <a:cxnLst>
                    <a:cxn ang="0">
                      <a:pos x="30" y="0"/>
                    </a:cxn>
                    <a:cxn ang="0">
                      <a:pos x="24" y="24"/>
                    </a:cxn>
                    <a:cxn ang="0">
                      <a:pos x="4" y="20"/>
                    </a:cxn>
                    <a:cxn ang="0">
                      <a:pos x="0" y="34"/>
                    </a:cxn>
                    <a:cxn ang="0">
                      <a:pos x="64" y="46"/>
                    </a:cxn>
                    <a:cxn ang="0">
                      <a:pos x="68" y="26"/>
                    </a:cxn>
                    <a:cxn ang="0">
                      <a:pos x="44" y="24"/>
                    </a:cxn>
                    <a:cxn ang="0">
                      <a:pos x="48" y="0"/>
                    </a:cxn>
                    <a:cxn ang="0">
                      <a:pos x="30" y="0"/>
                    </a:cxn>
                  </a:cxnLst>
                  <a:rect l="0" t="0" r="r" b="b"/>
                  <a:pathLst>
                    <a:path w="68" h="46">
                      <a:moveTo>
                        <a:pt x="30" y="0"/>
                      </a:moveTo>
                      <a:lnTo>
                        <a:pt x="24" y="24"/>
                      </a:lnTo>
                      <a:lnTo>
                        <a:pt x="4" y="20"/>
                      </a:lnTo>
                      <a:lnTo>
                        <a:pt x="0" y="34"/>
                      </a:lnTo>
                      <a:lnTo>
                        <a:pt x="64" y="46"/>
                      </a:lnTo>
                      <a:lnTo>
                        <a:pt x="68" y="26"/>
                      </a:lnTo>
                      <a:lnTo>
                        <a:pt x="44" y="24"/>
                      </a:lnTo>
                      <a:lnTo>
                        <a:pt x="48" y="0"/>
                      </a:lnTo>
                      <a:lnTo>
                        <a:pt x="30" y="0"/>
                      </a:lnTo>
                      <a:close/>
                    </a:path>
                  </a:pathLst>
                </a:custGeom>
                <a:solidFill>
                  <a:srgbClr val="F71752"/>
                </a:solidFill>
                <a:ln w="9525">
                  <a:noFill/>
                  <a:round/>
                  <a:headEnd/>
                  <a:tailEnd/>
                </a:ln>
              </p:spPr>
              <p:txBody>
                <a:bodyPr/>
                <a:lstStyle/>
                <a:p>
                  <a:endParaRPr lang="zh-CN" altLang="en-US"/>
                </a:p>
              </p:txBody>
            </p:sp>
            <p:sp>
              <p:nvSpPr>
                <p:cNvPr id="485" name="Freeform 490"/>
                <p:cNvSpPr>
                  <a:spLocks/>
                </p:cNvSpPr>
                <p:nvPr/>
              </p:nvSpPr>
              <p:spPr bwMode="auto">
                <a:xfrm>
                  <a:off x="1956" y="2276"/>
                  <a:ext cx="68" cy="46"/>
                </a:xfrm>
                <a:custGeom>
                  <a:avLst/>
                  <a:gdLst/>
                  <a:ahLst/>
                  <a:cxnLst>
                    <a:cxn ang="0">
                      <a:pos x="30" y="0"/>
                    </a:cxn>
                    <a:cxn ang="0">
                      <a:pos x="24" y="24"/>
                    </a:cxn>
                    <a:cxn ang="0">
                      <a:pos x="4" y="20"/>
                    </a:cxn>
                    <a:cxn ang="0">
                      <a:pos x="0" y="34"/>
                    </a:cxn>
                    <a:cxn ang="0">
                      <a:pos x="64" y="46"/>
                    </a:cxn>
                    <a:cxn ang="0">
                      <a:pos x="68" y="26"/>
                    </a:cxn>
                    <a:cxn ang="0">
                      <a:pos x="44" y="24"/>
                    </a:cxn>
                    <a:cxn ang="0">
                      <a:pos x="48" y="0"/>
                    </a:cxn>
                    <a:cxn ang="0">
                      <a:pos x="30" y="0"/>
                    </a:cxn>
                  </a:cxnLst>
                  <a:rect l="0" t="0" r="r" b="b"/>
                  <a:pathLst>
                    <a:path w="68" h="46">
                      <a:moveTo>
                        <a:pt x="30" y="0"/>
                      </a:moveTo>
                      <a:lnTo>
                        <a:pt x="24" y="24"/>
                      </a:lnTo>
                      <a:lnTo>
                        <a:pt x="4" y="20"/>
                      </a:lnTo>
                      <a:lnTo>
                        <a:pt x="0" y="34"/>
                      </a:lnTo>
                      <a:lnTo>
                        <a:pt x="64" y="46"/>
                      </a:lnTo>
                      <a:lnTo>
                        <a:pt x="68" y="26"/>
                      </a:lnTo>
                      <a:lnTo>
                        <a:pt x="44" y="24"/>
                      </a:lnTo>
                      <a:lnTo>
                        <a:pt x="48" y="0"/>
                      </a:lnTo>
                      <a:lnTo>
                        <a:pt x="3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88" name="Group 491"/>
              <p:cNvGrpSpPr>
                <a:grpSpLocks/>
              </p:cNvGrpSpPr>
              <p:nvPr/>
            </p:nvGrpSpPr>
            <p:grpSpPr bwMode="auto">
              <a:xfrm>
                <a:off x="2183297" y="5161360"/>
                <a:ext cx="12294" cy="8525"/>
                <a:chOff x="2054" y="2280"/>
                <a:chExt cx="62" cy="46"/>
              </a:xfrm>
            </p:grpSpPr>
            <p:sp>
              <p:nvSpPr>
                <p:cNvPr id="482" name="Freeform 492"/>
                <p:cNvSpPr>
                  <a:spLocks/>
                </p:cNvSpPr>
                <p:nvPr/>
              </p:nvSpPr>
              <p:spPr bwMode="auto">
                <a:xfrm>
                  <a:off x="2054" y="2280"/>
                  <a:ext cx="62" cy="46"/>
                </a:xfrm>
                <a:custGeom>
                  <a:avLst/>
                  <a:gdLst/>
                  <a:ahLst/>
                  <a:cxnLst>
                    <a:cxn ang="0">
                      <a:pos x="28" y="0"/>
                    </a:cxn>
                    <a:cxn ang="0">
                      <a:pos x="24" y="24"/>
                    </a:cxn>
                    <a:cxn ang="0">
                      <a:pos x="4" y="20"/>
                    </a:cxn>
                    <a:cxn ang="0">
                      <a:pos x="0" y="34"/>
                    </a:cxn>
                    <a:cxn ang="0">
                      <a:pos x="58" y="46"/>
                    </a:cxn>
                    <a:cxn ang="0">
                      <a:pos x="62" y="26"/>
                    </a:cxn>
                    <a:cxn ang="0">
                      <a:pos x="42" y="24"/>
                    </a:cxn>
                    <a:cxn ang="0">
                      <a:pos x="42" y="0"/>
                    </a:cxn>
                    <a:cxn ang="0">
                      <a:pos x="28" y="0"/>
                    </a:cxn>
                  </a:cxnLst>
                  <a:rect l="0" t="0" r="r" b="b"/>
                  <a:pathLst>
                    <a:path w="62" h="46">
                      <a:moveTo>
                        <a:pt x="28" y="0"/>
                      </a:moveTo>
                      <a:lnTo>
                        <a:pt x="24" y="24"/>
                      </a:lnTo>
                      <a:lnTo>
                        <a:pt x="4" y="20"/>
                      </a:lnTo>
                      <a:lnTo>
                        <a:pt x="0" y="34"/>
                      </a:lnTo>
                      <a:lnTo>
                        <a:pt x="58" y="46"/>
                      </a:lnTo>
                      <a:lnTo>
                        <a:pt x="62" y="26"/>
                      </a:lnTo>
                      <a:lnTo>
                        <a:pt x="42" y="24"/>
                      </a:lnTo>
                      <a:lnTo>
                        <a:pt x="42" y="0"/>
                      </a:lnTo>
                      <a:lnTo>
                        <a:pt x="28" y="0"/>
                      </a:lnTo>
                      <a:close/>
                    </a:path>
                  </a:pathLst>
                </a:custGeom>
                <a:solidFill>
                  <a:srgbClr val="F71752"/>
                </a:solidFill>
                <a:ln w="9525">
                  <a:noFill/>
                  <a:round/>
                  <a:headEnd/>
                  <a:tailEnd/>
                </a:ln>
              </p:spPr>
              <p:txBody>
                <a:bodyPr/>
                <a:lstStyle/>
                <a:p>
                  <a:endParaRPr lang="zh-CN" altLang="en-US"/>
                </a:p>
              </p:txBody>
            </p:sp>
            <p:sp>
              <p:nvSpPr>
                <p:cNvPr id="483" name="Freeform 493"/>
                <p:cNvSpPr>
                  <a:spLocks/>
                </p:cNvSpPr>
                <p:nvPr/>
              </p:nvSpPr>
              <p:spPr bwMode="auto">
                <a:xfrm>
                  <a:off x="2054" y="2280"/>
                  <a:ext cx="62" cy="46"/>
                </a:xfrm>
                <a:custGeom>
                  <a:avLst/>
                  <a:gdLst/>
                  <a:ahLst/>
                  <a:cxnLst>
                    <a:cxn ang="0">
                      <a:pos x="28" y="0"/>
                    </a:cxn>
                    <a:cxn ang="0">
                      <a:pos x="24" y="24"/>
                    </a:cxn>
                    <a:cxn ang="0">
                      <a:pos x="4" y="20"/>
                    </a:cxn>
                    <a:cxn ang="0">
                      <a:pos x="0" y="34"/>
                    </a:cxn>
                    <a:cxn ang="0">
                      <a:pos x="58" y="46"/>
                    </a:cxn>
                    <a:cxn ang="0">
                      <a:pos x="62" y="26"/>
                    </a:cxn>
                    <a:cxn ang="0">
                      <a:pos x="42" y="24"/>
                    </a:cxn>
                    <a:cxn ang="0">
                      <a:pos x="42" y="0"/>
                    </a:cxn>
                    <a:cxn ang="0">
                      <a:pos x="28" y="0"/>
                    </a:cxn>
                  </a:cxnLst>
                  <a:rect l="0" t="0" r="r" b="b"/>
                  <a:pathLst>
                    <a:path w="62" h="46">
                      <a:moveTo>
                        <a:pt x="28" y="0"/>
                      </a:moveTo>
                      <a:lnTo>
                        <a:pt x="24" y="24"/>
                      </a:lnTo>
                      <a:lnTo>
                        <a:pt x="4" y="20"/>
                      </a:lnTo>
                      <a:lnTo>
                        <a:pt x="0" y="34"/>
                      </a:lnTo>
                      <a:lnTo>
                        <a:pt x="58" y="46"/>
                      </a:lnTo>
                      <a:lnTo>
                        <a:pt x="62" y="26"/>
                      </a:lnTo>
                      <a:lnTo>
                        <a:pt x="42" y="24"/>
                      </a:lnTo>
                      <a:lnTo>
                        <a:pt x="42" y="0"/>
                      </a:lnTo>
                      <a:lnTo>
                        <a:pt x="28"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396" name="Line 494"/>
              <p:cNvSpPr>
                <a:spLocks noChangeShapeType="1"/>
              </p:cNvSpPr>
              <p:nvPr/>
            </p:nvSpPr>
            <p:spPr bwMode="auto">
              <a:xfrm flipV="1">
                <a:off x="2263679" y="5136733"/>
                <a:ext cx="248712" cy="34099"/>
              </a:xfrm>
              <a:prstGeom prst="line">
                <a:avLst/>
              </a:prstGeom>
              <a:noFill/>
              <a:ln w="9525">
                <a:solidFill>
                  <a:srgbClr val="969696"/>
                </a:solidFill>
                <a:round/>
                <a:headEnd/>
                <a:tailEnd/>
              </a:ln>
            </p:spPr>
            <p:txBody>
              <a:bodyPr/>
              <a:lstStyle/>
              <a:p>
                <a:endParaRPr lang="zh-CN" altLang="en-US"/>
              </a:p>
            </p:txBody>
          </p:sp>
          <p:sp>
            <p:nvSpPr>
              <p:cNvPr id="397" name="Line 495"/>
              <p:cNvSpPr>
                <a:spLocks noChangeShapeType="1"/>
              </p:cNvSpPr>
              <p:nvPr/>
            </p:nvSpPr>
            <p:spPr bwMode="auto">
              <a:xfrm flipV="1">
                <a:off x="2229635" y="5133891"/>
                <a:ext cx="254386" cy="31258"/>
              </a:xfrm>
              <a:prstGeom prst="line">
                <a:avLst/>
              </a:prstGeom>
              <a:noFill/>
              <a:ln w="9525">
                <a:solidFill>
                  <a:srgbClr val="969696"/>
                </a:solidFill>
                <a:round/>
                <a:headEnd/>
                <a:tailEnd/>
              </a:ln>
            </p:spPr>
            <p:txBody>
              <a:bodyPr/>
              <a:lstStyle/>
              <a:p>
                <a:endParaRPr lang="zh-CN" altLang="en-US"/>
              </a:p>
            </p:txBody>
          </p:sp>
          <p:sp>
            <p:nvSpPr>
              <p:cNvPr id="398" name="Line 496"/>
              <p:cNvSpPr>
                <a:spLocks noChangeShapeType="1"/>
              </p:cNvSpPr>
              <p:nvPr/>
            </p:nvSpPr>
            <p:spPr bwMode="auto">
              <a:xfrm flipV="1">
                <a:off x="2192754" y="5130102"/>
                <a:ext cx="263843" cy="33152"/>
              </a:xfrm>
              <a:prstGeom prst="line">
                <a:avLst/>
              </a:prstGeom>
              <a:noFill/>
              <a:ln w="9525">
                <a:solidFill>
                  <a:srgbClr val="969696"/>
                </a:solidFill>
                <a:round/>
                <a:headEnd/>
                <a:tailEnd/>
              </a:ln>
            </p:spPr>
            <p:txBody>
              <a:bodyPr/>
              <a:lstStyle/>
              <a:p>
                <a:endParaRPr lang="zh-CN" altLang="en-US"/>
              </a:p>
            </p:txBody>
          </p:sp>
          <p:grpSp>
            <p:nvGrpSpPr>
              <p:cNvPr id="389" name="Group 497"/>
              <p:cNvGrpSpPr>
                <a:grpSpLocks/>
              </p:cNvGrpSpPr>
              <p:nvPr/>
            </p:nvGrpSpPr>
            <p:grpSpPr bwMode="auto">
              <a:xfrm>
                <a:off x="2046175" y="5313859"/>
                <a:ext cx="96459" cy="83354"/>
                <a:chOff x="1367" y="3044"/>
                <a:chExt cx="483" cy="422"/>
              </a:xfrm>
            </p:grpSpPr>
            <p:sp>
              <p:nvSpPr>
                <p:cNvPr id="480" name="Freeform 498"/>
                <p:cNvSpPr>
                  <a:spLocks/>
                </p:cNvSpPr>
                <p:nvPr/>
              </p:nvSpPr>
              <p:spPr bwMode="auto">
                <a:xfrm>
                  <a:off x="1367" y="3044"/>
                  <a:ext cx="483" cy="422"/>
                </a:xfrm>
                <a:custGeom>
                  <a:avLst/>
                  <a:gdLst/>
                  <a:ahLst/>
                  <a:cxnLst>
                    <a:cxn ang="0">
                      <a:pos x="483" y="0"/>
                    </a:cxn>
                    <a:cxn ang="0">
                      <a:pos x="0" y="65"/>
                    </a:cxn>
                    <a:cxn ang="0">
                      <a:pos x="0" y="422"/>
                    </a:cxn>
                    <a:cxn ang="0">
                      <a:pos x="483" y="329"/>
                    </a:cxn>
                    <a:cxn ang="0">
                      <a:pos x="483" y="0"/>
                    </a:cxn>
                  </a:cxnLst>
                  <a:rect l="0" t="0" r="r" b="b"/>
                  <a:pathLst>
                    <a:path w="483" h="422">
                      <a:moveTo>
                        <a:pt x="483" y="0"/>
                      </a:moveTo>
                      <a:lnTo>
                        <a:pt x="0" y="65"/>
                      </a:lnTo>
                      <a:lnTo>
                        <a:pt x="0" y="422"/>
                      </a:lnTo>
                      <a:lnTo>
                        <a:pt x="483" y="329"/>
                      </a:lnTo>
                      <a:lnTo>
                        <a:pt x="483" y="0"/>
                      </a:lnTo>
                      <a:close/>
                    </a:path>
                  </a:pathLst>
                </a:custGeom>
                <a:solidFill>
                  <a:srgbClr val="F71752"/>
                </a:solidFill>
                <a:ln w="9525">
                  <a:noFill/>
                  <a:round/>
                  <a:headEnd/>
                  <a:tailEnd/>
                </a:ln>
              </p:spPr>
              <p:txBody>
                <a:bodyPr/>
                <a:lstStyle/>
                <a:p>
                  <a:endParaRPr lang="zh-CN" altLang="en-US"/>
                </a:p>
              </p:txBody>
            </p:sp>
            <p:sp>
              <p:nvSpPr>
                <p:cNvPr id="481" name="Freeform 499"/>
                <p:cNvSpPr>
                  <a:spLocks/>
                </p:cNvSpPr>
                <p:nvPr/>
              </p:nvSpPr>
              <p:spPr bwMode="auto">
                <a:xfrm>
                  <a:off x="1367" y="3044"/>
                  <a:ext cx="483" cy="422"/>
                </a:xfrm>
                <a:custGeom>
                  <a:avLst/>
                  <a:gdLst/>
                  <a:ahLst/>
                  <a:cxnLst>
                    <a:cxn ang="0">
                      <a:pos x="483" y="0"/>
                    </a:cxn>
                    <a:cxn ang="0">
                      <a:pos x="0" y="65"/>
                    </a:cxn>
                    <a:cxn ang="0">
                      <a:pos x="0" y="422"/>
                    </a:cxn>
                    <a:cxn ang="0">
                      <a:pos x="483" y="329"/>
                    </a:cxn>
                    <a:cxn ang="0">
                      <a:pos x="483" y="0"/>
                    </a:cxn>
                  </a:cxnLst>
                  <a:rect l="0" t="0" r="r" b="b"/>
                  <a:pathLst>
                    <a:path w="483" h="422">
                      <a:moveTo>
                        <a:pt x="483" y="0"/>
                      </a:moveTo>
                      <a:lnTo>
                        <a:pt x="0" y="65"/>
                      </a:lnTo>
                      <a:lnTo>
                        <a:pt x="0" y="422"/>
                      </a:lnTo>
                      <a:lnTo>
                        <a:pt x="483" y="329"/>
                      </a:lnTo>
                      <a:lnTo>
                        <a:pt x="483"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0" name="Group 500"/>
              <p:cNvGrpSpPr>
                <a:grpSpLocks/>
              </p:cNvGrpSpPr>
              <p:nvPr/>
            </p:nvGrpSpPr>
            <p:grpSpPr bwMode="auto">
              <a:xfrm>
                <a:off x="2236255" y="5167043"/>
                <a:ext cx="12294" cy="8525"/>
                <a:chOff x="2321" y="2308"/>
                <a:chExt cx="64" cy="47"/>
              </a:xfrm>
            </p:grpSpPr>
            <p:sp>
              <p:nvSpPr>
                <p:cNvPr id="478" name="Freeform 501"/>
                <p:cNvSpPr>
                  <a:spLocks/>
                </p:cNvSpPr>
                <p:nvPr/>
              </p:nvSpPr>
              <p:spPr bwMode="auto">
                <a:xfrm>
                  <a:off x="2321" y="2308"/>
                  <a:ext cx="64" cy="47"/>
                </a:xfrm>
                <a:custGeom>
                  <a:avLst/>
                  <a:gdLst/>
                  <a:ahLst/>
                  <a:cxnLst>
                    <a:cxn ang="0">
                      <a:pos x="30" y="0"/>
                    </a:cxn>
                    <a:cxn ang="0">
                      <a:pos x="24" y="22"/>
                    </a:cxn>
                    <a:cxn ang="0">
                      <a:pos x="4" y="18"/>
                    </a:cxn>
                    <a:cxn ang="0">
                      <a:pos x="0" y="35"/>
                    </a:cxn>
                    <a:cxn ang="0">
                      <a:pos x="60" y="47"/>
                    </a:cxn>
                    <a:cxn ang="0">
                      <a:pos x="64" y="26"/>
                    </a:cxn>
                    <a:cxn ang="0">
                      <a:pos x="44" y="22"/>
                    </a:cxn>
                    <a:cxn ang="0">
                      <a:pos x="44" y="0"/>
                    </a:cxn>
                    <a:cxn ang="0">
                      <a:pos x="30" y="0"/>
                    </a:cxn>
                  </a:cxnLst>
                  <a:rect l="0" t="0" r="r" b="b"/>
                  <a:pathLst>
                    <a:path w="64" h="47">
                      <a:moveTo>
                        <a:pt x="30" y="0"/>
                      </a:moveTo>
                      <a:lnTo>
                        <a:pt x="24" y="22"/>
                      </a:lnTo>
                      <a:lnTo>
                        <a:pt x="4" y="18"/>
                      </a:lnTo>
                      <a:lnTo>
                        <a:pt x="0" y="35"/>
                      </a:lnTo>
                      <a:lnTo>
                        <a:pt x="60" y="47"/>
                      </a:lnTo>
                      <a:lnTo>
                        <a:pt x="64" y="26"/>
                      </a:lnTo>
                      <a:lnTo>
                        <a:pt x="44" y="22"/>
                      </a:lnTo>
                      <a:lnTo>
                        <a:pt x="44" y="0"/>
                      </a:lnTo>
                      <a:lnTo>
                        <a:pt x="30" y="0"/>
                      </a:lnTo>
                      <a:close/>
                    </a:path>
                  </a:pathLst>
                </a:custGeom>
                <a:solidFill>
                  <a:srgbClr val="F71752"/>
                </a:solidFill>
                <a:ln w="9525">
                  <a:noFill/>
                  <a:round/>
                  <a:headEnd/>
                  <a:tailEnd/>
                </a:ln>
              </p:spPr>
              <p:txBody>
                <a:bodyPr/>
                <a:lstStyle/>
                <a:p>
                  <a:endParaRPr lang="zh-CN" altLang="en-US"/>
                </a:p>
              </p:txBody>
            </p:sp>
            <p:sp>
              <p:nvSpPr>
                <p:cNvPr id="479" name="Freeform 502"/>
                <p:cNvSpPr>
                  <a:spLocks/>
                </p:cNvSpPr>
                <p:nvPr/>
              </p:nvSpPr>
              <p:spPr bwMode="auto">
                <a:xfrm>
                  <a:off x="2321" y="2308"/>
                  <a:ext cx="64" cy="47"/>
                </a:xfrm>
                <a:custGeom>
                  <a:avLst/>
                  <a:gdLst/>
                  <a:ahLst/>
                  <a:cxnLst>
                    <a:cxn ang="0">
                      <a:pos x="30" y="0"/>
                    </a:cxn>
                    <a:cxn ang="0">
                      <a:pos x="24" y="22"/>
                    </a:cxn>
                    <a:cxn ang="0">
                      <a:pos x="4" y="18"/>
                    </a:cxn>
                    <a:cxn ang="0">
                      <a:pos x="0" y="35"/>
                    </a:cxn>
                    <a:cxn ang="0">
                      <a:pos x="60" y="47"/>
                    </a:cxn>
                    <a:cxn ang="0">
                      <a:pos x="64" y="26"/>
                    </a:cxn>
                    <a:cxn ang="0">
                      <a:pos x="44" y="22"/>
                    </a:cxn>
                    <a:cxn ang="0">
                      <a:pos x="44" y="0"/>
                    </a:cxn>
                    <a:cxn ang="0">
                      <a:pos x="30" y="0"/>
                    </a:cxn>
                  </a:cxnLst>
                  <a:rect l="0" t="0" r="r" b="b"/>
                  <a:pathLst>
                    <a:path w="64" h="47">
                      <a:moveTo>
                        <a:pt x="30" y="0"/>
                      </a:moveTo>
                      <a:lnTo>
                        <a:pt x="24" y="22"/>
                      </a:lnTo>
                      <a:lnTo>
                        <a:pt x="4" y="18"/>
                      </a:lnTo>
                      <a:lnTo>
                        <a:pt x="0" y="35"/>
                      </a:lnTo>
                      <a:lnTo>
                        <a:pt x="60" y="47"/>
                      </a:lnTo>
                      <a:lnTo>
                        <a:pt x="64" y="26"/>
                      </a:lnTo>
                      <a:lnTo>
                        <a:pt x="44" y="22"/>
                      </a:lnTo>
                      <a:lnTo>
                        <a:pt x="44" y="0"/>
                      </a:lnTo>
                      <a:lnTo>
                        <a:pt x="3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1" name="Group 503"/>
              <p:cNvGrpSpPr>
                <a:grpSpLocks/>
              </p:cNvGrpSpPr>
              <p:nvPr/>
            </p:nvGrpSpPr>
            <p:grpSpPr bwMode="auto">
              <a:xfrm>
                <a:off x="2044283" y="5167043"/>
                <a:ext cx="53903" cy="189440"/>
                <a:chOff x="1357" y="2308"/>
                <a:chExt cx="272" cy="953"/>
              </a:xfrm>
            </p:grpSpPr>
            <p:sp>
              <p:nvSpPr>
                <p:cNvPr id="476" name="Freeform 504"/>
                <p:cNvSpPr>
                  <a:spLocks/>
                </p:cNvSpPr>
                <p:nvPr/>
              </p:nvSpPr>
              <p:spPr bwMode="auto">
                <a:xfrm>
                  <a:off x="1357" y="2308"/>
                  <a:ext cx="272" cy="953"/>
                </a:xfrm>
                <a:custGeom>
                  <a:avLst/>
                  <a:gdLst/>
                  <a:ahLst/>
                  <a:cxnLst>
                    <a:cxn ang="0">
                      <a:pos x="0" y="57"/>
                    </a:cxn>
                    <a:cxn ang="0">
                      <a:pos x="272" y="0"/>
                    </a:cxn>
                    <a:cxn ang="0">
                      <a:pos x="272" y="921"/>
                    </a:cxn>
                    <a:cxn ang="0">
                      <a:pos x="0" y="953"/>
                    </a:cxn>
                    <a:cxn ang="0">
                      <a:pos x="0" y="57"/>
                    </a:cxn>
                  </a:cxnLst>
                  <a:rect l="0" t="0" r="r" b="b"/>
                  <a:pathLst>
                    <a:path w="272" h="953">
                      <a:moveTo>
                        <a:pt x="0" y="57"/>
                      </a:moveTo>
                      <a:lnTo>
                        <a:pt x="272" y="0"/>
                      </a:lnTo>
                      <a:lnTo>
                        <a:pt x="272" y="921"/>
                      </a:lnTo>
                      <a:lnTo>
                        <a:pt x="0" y="953"/>
                      </a:lnTo>
                      <a:lnTo>
                        <a:pt x="0" y="57"/>
                      </a:lnTo>
                      <a:close/>
                    </a:path>
                  </a:pathLst>
                </a:custGeom>
                <a:solidFill>
                  <a:srgbClr val="F71752"/>
                </a:solidFill>
                <a:ln w="9525">
                  <a:noFill/>
                  <a:round/>
                  <a:headEnd/>
                  <a:tailEnd/>
                </a:ln>
              </p:spPr>
              <p:txBody>
                <a:bodyPr/>
                <a:lstStyle/>
                <a:p>
                  <a:endParaRPr lang="zh-CN" altLang="en-US"/>
                </a:p>
              </p:txBody>
            </p:sp>
            <p:sp>
              <p:nvSpPr>
                <p:cNvPr id="477" name="Freeform 505"/>
                <p:cNvSpPr>
                  <a:spLocks/>
                </p:cNvSpPr>
                <p:nvPr/>
              </p:nvSpPr>
              <p:spPr bwMode="auto">
                <a:xfrm>
                  <a:off x="1357" y="2308"/>
                  <a:ext cx="272" cy="953"/>
                </a:xfrm>
                <a:custGeom>
                  <a:avLst/>
                  <a:gdLst/>
                  <a:ahLst/>
                  <a:cxnLst>
                    <a:cxn ang="0">
                      <a:pos x="0" y="57"/>
                    </a:cxn>
                    <a:cxn ang="0">
                      <a:pos x="272" y="0"/>
                    </a:cxn>
                    <a:cxn ang="0">
                      <a:pos x="272" y="921"/>
                    </a:cxn>
                    <a:cxn ang="0">
                      <a:pos x="0" y="953"/>
                    </a:cxn>
                    <a:cxn ang="0">
                      <a:pos x="0" y="57"/>
                    </a:cxn>
                  </a:cxnLst>
                  <a:rect l="0" t="0" r="r" b="b"/>
                  <a:pathLst>
                    <a:path w="272" h="953">
                      <a:moveTo>
                        <a:pt x="0" y="57"/>
                      </a:moveTo>
                      <a:lnTo>
                        <a:pt x="272" y="0"/>
                      </a:lnTo>
                      <a:lnTo>
                        <a:pt x="272" y="921"/>
                      </a:lnTo>
                      <a:lnTo>
                        <a:pt x="0" y="953"/>
                      </a:lnTo>
                      <a:lnTo>
                        <a:pt x="0" y="57"/>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2" name="Group 506"/>
              <p:cNvGrpSpPr>
                <a:grpSpLocks/>
              </p:cNvGrpSpPr>
              <p:nvPr/>
            </p:nvGrpSpPr>
            <p:grpSpPr bwMode="auto">
              <a:xfrm>
                <a:off x="2001728" y="5160413"/>
                <a:ext cx="96459" cy="17050"/>
                <a:chOff x="1142" y="2276"/>
                <a:chExt cx="487" cy="87"/>
              </a:xfrm>
            </p:grpSpPr>
            <p:sp>
              <p:nvSpPr>
                <p:cNvPr id="474" name="Freeform 507"/>
                <p:cNvSpPr>
                  <a:spLocks/>
                </p:cNvSpPr>
                <p:nvPr/>
              </p:nvSpPr>
              <p:spPr bwMode="auto">
                <a:xfrm>
                  <a:off x="1142" y="2276"/>
                  <a:ext cx="487" cy="87"/>
                </a:xfrm>
                <a:custGeom>
                  <a:avLst/>
                  <a:gdLst/>
                  <a:ahLst/>
                  <a:cxnLst>
                    <a:cxn ang="0">
                      <a:pos x="0" y="38"/>
                    </a:cxn>
                    <a:cxn ang="0">
                      <a:pos x="313" y="0"/>
                    </a:cxn>
                    <a:cxn ang="0">
                      <a:pos x="487" y="34"/>
                    </a:cxn>
                    <a:cxn ang="0">
                      <a:pos x="205" y="87"/>
                    </a:cxn>
                    <a:cxn ang="0">
                      <a:pos x="0" y="38"/>
                    </a:cxn>
                  </a:cxnLst>
                  <a:rect l="0" t="0" r="r" b="b"/>
                  <a:pathLst>
                    <a:path w="487" h="87">
                      <a:moveTo>
                        <a:pt x="0" y="38"/>
                      </a:moveTo>
                      <a:lnTo>
                        <a:pt x="313" y="0"/>
                      </a:lnTo>
                      <a:lnTo>
                        <a:pt x="487" y="34"/>
                      </a:lnTo>
                      <a:lnTo>
                        <a:pt x="205" y="87"/>
                      </a:lnTo>
                      <a:lnTo>
                        <a:pt x="0" y="38"/>
                      </a:lnTo>
                      <a:close/>
                    </a:path>
                  </a:pathLst>
                </a:custGeom>
                <a:solidFill>
                  <a:srgbClr val="F71752"/>
                </a:solidFill>
                <a:ln w="9525">
                  <a:noFill/>
                  <a:round/>
                  <a:headEnd/>
                  <a:tailEnd/>
                </a:ln>
              </p:spPr>
              <p:txBody>
                <a:bodyPr/>
                <a:lstStyle/>
                <a:p>
                  <a:endParaRPr lang="zh-CN" altLang="en-US"/>
                </a:p>
              </p:txBody>
            </p:sp>
            <p:sp>
              <p:nvSpPr>
                <p:cNvPr id="475" name="Freeform 508"/>
                <p:cNvSpPr>
                  <a:spLocks/>
                </p:cNvSpPr>
                <p:nvPr/>
              </p:nvSpPr>
              <p:spPr bwMode="auto">
                <a:xfrm>
                  <a:off x="1142" y="2276"/>
                  <a:ext cx="487" cy="87"/>
                </a:xfrm>
                <a:custGeom>
                  <a:avLst/>
                  <a:gdLst/>
                  <a:ahLst/>
                  <a:cxnLst>
                    <a:cxn ang="0">
                      <a:pos x="0" y="38"/>
                    </a:cxn>
                    <a:cxn ang="0">
                      <a:pos x="313" y="0"/>
                    </a:cxn>
                    <a:cxn ang="0">
                      <a:pos x="487" y="34"/>
                    </a:cxn>
                    <a:cxn ang="0">
                      <a:pos x="205" y="87"/>
                    </a:cxn>
                    <a:cxn ang="0">
                      <a:pos x="0" y="38"/>
                    </a:cxn>
                  </a:cxnLst>
                  <a:rect l="0" t="0" r="r" b="b"/>
                  <a:pathLst>
                    <a:path w="487" h="87">
                      <a:moveTo>
                        <a:pt x="0" y="38"/>
                      </a:moveTo>
                      <a:lnTo>
                        <a:pt x="313" y="0"/>
                      </a:lnTo>
                      <a:lnTo>
                        <a:pt x="487" y="34"/>
                      </a:lnTo>
                      <a:lnTo>
                        <a:pt x="205" y="87"/>
                      </a:lnTo>
                      <a:lnTo>
                        <a:pt x="0" y="38"/>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3" name="Group 509"/>
              <p:cNvGrpSpPr>
                <a:grpSpLocks/>
              </p:cNvGrpSpPr>
              <p:nvPr/>
            </p:nvGrpSpPr>
            <p:grpSpPr bwMode="auto">
              <a:xfrm>
                <a:off x="2042392" y="5355536"/>
                <a:ext cx="402856" cy="88090"/>
                <a:chOff x="1347" y="3257"/>
                <a:chExt cx="2028" cy="441"/>
              </a:xfrm>
            </p:grpSpPr>
            <p:sp>
              <p:nvSpPr>
                <p:cNvPr id="472" name="Freeform 510"/>
                <p:cNvSpPr>
                  <a:spLocks/>
                </p:cNvSpPr>
                <p:nvPr/>
              </p:nvSpPr>
              <p:spPr bwMode="auto">
                <a:xfrm>
                  <a:off x="1347" y="3257"/>
                  <a:ext cx="2028" cy="441"/>
                </a:xfrm>
                <a:custGeom>
                  <a:avLst/>
                  <a:gdLst/>
                  <a:ahLst/>
                  <a:cxnLst>
                    <a:cxn ang="0">
                      <a:pos x="0" y="209"/>
                    </a:cxn>
                    <a:cxn ang="0">
                      <a:pos x="1034" y="0"/>
                    </a:cxn>
                    <a:cxn ang="0">
                      <a:pos x="2028" y="221"/>
                    </a:cxn>
                    <a:cxn ang="0">
                      <a:pos x="960" y="441"/>
                    </a:cxn>
                    <a:cxn ang="0">
                      <a:pos x="365" y="345"/>
                    </a:cxn>
                    <a:cxn ang="0">
                      <a:pos x="4" y="251"/>
                    </a:cxn>
                    <a:cxn ang="0">
                      <a:pos x="0" y="209"/>
                    </a:cxn>
                  </a:cxnLst>
                  <a:rect l="0" t="0" r="r" b="b"/>
                  <a:pathLst>
                    <a:path w="2028" h="441">
                      <a:moveTo>
                        <a:pt x="0" y="209"/>
                      </a:moveTo>
                      <a:lnTo>
                        <a:pt x="1034" y="0"/>
                      </a:lnTo>
                      <a:lnTo>
                        <a:pt x="2028" y="221"/>
                      </a:lnTo>
                      <a:lnTo>
                        <a:pt x="960" y="441"/>
                      </a:lnTo>
                      <a:lnTo>
                        <a:pt x="365" y="345"/>
                      </a:lnTo>
                      <a:lnTo>
                        <a:pt x="4" y="251"/>
                      </a:lnTo>
                      <a:lnTo>
                        <a:pt x="0" y="209"/>
                      </a:lnTo>
                      <a:close/>
                    </a:path>
                  </a:pathLst>
                </a:custGeom>
                <a:solidFill>
                  <a:srgbClr val="F71752"/>
                </a:solidFill>
                <a:ln w="9525">
                  <a:noFill/>
                  <a:round/>
                  <a:headEnd/>
                  <a:tailEnd/>
                </a:ln>
              </p:spPr>
              <p:txBody>
                <a:bodyPr/>
                <a:lstStyle/>
                <a:p>
                  <a:endParaRPr lang="zh-CN" altLang="en-US"/>
                </a:p>
              </p:txBody>
            </p:sp>
            <p:sp>
              <p:nvSpPr>
                <p:cNvPr id="473" name="Freeform 511"/>
                <p:cNvSpPr>
                  <a:spLocks/>
                </p:cNvSpPr>
                <p:nvPr/>
              </p:nvSpPr>
              <p:spPr bwMode="auto">
                <a:xfrm>
                  <a:off x="1347" y="3257"/>
                  <a:ext cx="2028" cy="441"/>
                </a:xfrm>
                <a:custGeom>
                  <a:avLst/>
                  <a:gdLst/>
                  <a:ahLst/>
                  <a:cxnLst>
                    <a:cxn ang="0">
                      <a:pos x="0" y="209"/>
                    </a:cxn>
                    <a:cxn ang="0">
                      <a:pos x="1034" y="0"/>
                    </a:cxn>
                    <a:cxn ang="0">
                      <a:pos x="2028" y="221"/>
                    </a:cxn>
                    <a:cxn ang="0">
                      <a:pos x="960" y="441"/>
                    </a:cxn>
                    <a:cxn ang="0">
                      <a:pos x="365" y="345"/>
                    </a:cxn>
                    <a:cxn ang="0">
                      <a:pos x="4" y="251"/>
                    </a:cxn>
                    <a:cxn ang="0">
                      <a:pos x="0" y="209"/>
                    </a:cxn>
                  </a:cxnLst>
                  <a:rect l="0" t="0" r="r" b="b"/>
                  <a:pathLst>
                    <a:path w="2028" h="441">
                      <a:moveTo>
                        <a:pt x="0" y="209"/>
                      </a:moveTo>
                      <a:lnTo>
                        <a:pt x="1034" y="0"/>
                      </a:lnTo>
                      <a:lnTo>
                        <a:pt x="2028" y="221"/>
                      </a:lnTo>
                      <a:lnTo>
                        <a:pt x="960" y="441"/>
                      </a:lnTo>
                      <a:lnTo>
                        <a:pt x="365" y="345"/>
                      </a:lnTo>
                      <a:lnTo>
                        <a:pt x="4" y="251"/>
                      </a:lnTo>
                      <a:lnTo>
                        <a:pt x="0" y="209"/>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4" name="Group 512"/>
              <p:cNvGrpSpPr>
                <a:grpSpLocks/>
              </p:cNvGrpSpPr>
              <p:nvPr/>
            </p:nvGrpSpPr>
            <p:grpSpPr bwMode="auto">
              <a:xfrm>
                <a:off x="1974304" y="5327120"/>
                <a:ext cx="470945" cy="184704"/>
                <a:chOff x="1006" y="3111"/>
                <a:chExt cx="2369" cy="928"/>
              </a:xfrm>
            </p:grpSpPr>
            <p:sp>
              <p:nvSpPr>
                <p:cNvPr id="470" name="Freeform 513"/>
                <p:cNvSpPr>
                  <a:spLocks/>
                </p:cNvSpPr>
                <p:nvPr/>
              </p:nvSpPr>
              <p:spPr bwMode="auto">
                <a:xfrm>
                  <a:off x="1006" y="3111"/>
                  <a:ext cx="2369" cy="928"/>
                </a:xfrm>
                <a:custGeom>
                  <a:avLst/>
                  <a:gdLst/>
                  <a:ahLst/>
                  <a:cxnLst>
                    <a:cxn ang="0">
                      <a:pos x="2369" y="363"/>
                    </a:cxn>
                    <a:cxn ang="0">
                      <a:pos x="2369" y="716"/>
                    </a:cxn>
                    <a:cxn ang="0">
                      <a:pos x="1305" y="928"/>
                    </a:cxn>
                    <a:cxn ang="0">
                      <a:pos x="209" y="619"/>
                    </a:cxn>
                    <a:cxn ang="0">
                      <a:pos x="209" y="355"/>
                    </a:cxn>
                    <a:cxn ang="0">
                      <a:pos x="0" y="282"/>
                    </a:cxn>
                    <a:cxn ang="0">
                      <a:pos x="0" y="0"/>
                    </a:cxn>
                    <a:cxn ang="0">
                      <a:pos x="365" y="50"/>
                    </a:cxn>
                    <a:cxn ang="0">
                      <a:pos x="365" y="395"/>
                    </a:cxn>
                    <a:cxn ang="0">
                      <a:pos x="712" y="487"/>
                    </a:cxn>
                    <a:cxn ang="0">
                      <a:pos x="712" y="421"/>
                    </a:cxn>
                    <a:cxn ang="0">
                      <a:pos x="1305" y="579"/>
                    </a:cxn>
                    <a:cxn ang="0">
                      <a:pos x="2369" y="363"/>
                    </a:cxn>
                  </a:cxnLst>
                  <a:rect l="0" t="0" r="r" b="b"/>
                  <a:pathLst>
                    <a:path w="2369" h="928">
                      <a:moveTo>
                        <a:pt x="2369" y="363"/>
                      </a:moveTo>
                      <a:lnTo>
                        <a:pt x="2369" y="716"/>
                      </a:lnTo>
                      <a:lnTo>
                        <a:pt x="1305" y="928"/>
                      </a:lnTo>
                      <a:lnTo>
                        <a:pt x="209" y="619"/>
                      </a:lnTo>
                      <a:lnTo>
                        <a:pt x="209" y="355"/>
                      </a:lnTo>
                      <a:lnTo>
                        <a:pt x="0" y="282"/>
                      </a:lnTo>
                      <a:lnTo>
                        <a:pt x="0" y="0"/>
                      </a:lnTo>
                      <a:lnTo>
                        <a:pt x="365" y="50"/>
                      </a:lnTo>
                      <a:lnTo>
                        <a:pt x="365" y="395"/>
                      </a:lnTo>
                      <a:lnTo>
                        <a:pt x="712" y="487"/>
                      </a:lnTo>
                      <a:lnTo>
                        <a:pt x="712" y="421"/>
                      </a:lnTo>
                      <a:lnTo>
                        <a:pt x="1305" y="579"/>
                      </a:lnTo>
                      <a:lnTo>
                        <a:pt x="2369" y="363"/>
                      </a:lnTo>
                      <a:close/>
                    </a:path>
                  </a:pathLst>
                </a:custGeom>
                <a:solidFill>
                  <a:srgbClr val="F71752"/>
                </a:solidFill>
                <a:ln w="9525">
                  <a:noFill/>
                  <a:round/>
                  <a:headEnd/>
                  <a:tailEnd/>
                </a:ln>
              </p:spPr>
              <p:txBody>
                <a:bodyPr/>
                <a:lstStyle/>
                <a:p>
                  <a:endParaRPr lang="zh-CN" altLang="en-US"/>
                </a:p>
              </p:txBody>
            </p:sp>
            <p:sp>
              <p:nvSpPr>
                <p:cNvPr id="471" name="Freeform 514"/>
                <p:cNvSpPr>
                  <a:spLocks/>
                </p:cNvSpPr>
                <p:nvPr/>
              </p:nvSpPr>
              <p:spPr bwMode="auto">
                <a:xfrm>
                  <a:off x="1006" y="3111"/>
                  <a:ext cx="2369" cy="928"/>
                </a:xfrm>
                <a:custGeom>
                  <a:avLst/>
                  <a:gdLst/>
                  <a:ahLst/>
                  <a:cxnLst>
                    <a:cxn ang="0">
                      <a:pos x="2369" y="363"/>
                    </a:cxn>
                    <a:cxn ang="0">
                      <a:pos x="2369" y="716"/>
                    </a:cxn>
                    <a:cxn ang="0">
                      <a:pos x="1305" y="928"/>
                    </a:cxn>
                    <a:cxn ang="0">
                      <a:pos x="209" y="619"/>
                    </a:cxn>
                    <a:cxn ang="0">
                      <a:pos x="209" y="355"/>
                    </a:cxn>
                    <a:cxn ang="0">
                      <a:pos x="0" y="282"/>
                    </a:cxn>
                    <a:cxn ang="0">
                      <a:pos x="0" y="0"/>
                    </a:cxn>
                    <a:cxn ang="0">
                      <a:pos x="365" y="50"/>
                    </a:cxn>
                    <a:cxn ang="0">
                      <a:pos x="365" y="395"/>
                    </a:cxn>
                    <a:cxn ang="0">
                      <a:pos x="712" y="487"/>
                    </a:cxn>
                    <a:cxn ang="0">
                      <a:pos x="712" y="421"/>
                    </a:cxn>
                    <a:cxn ang="0">
                      <a:pos x="1305" y="579"/>
                    </a:cxn>
                    <a:cxn ang="0">
                      <a:pos x="2369" y="363"/>
                    </a:cxn>
                  </a:cxnLst>
                  <a:rect l="0" t="0" r="r" b="b"/>
                  <a:pathLst>
                    <a:path w="2369" h="928">
                      <a:moveTo>
                        <a:pt x="2369" y="363"/>
                      </a:moveTo>
                      <a:lnTo>
                        <a:pt x="2369" y="716"/>
                      </a:lnTo>
                      <a:lnTo>
                        <a:pt x="1305" y="928"/>
                      </a:lnTo>
                      <a:lnTo>
                        <a:pt x="209" y="619"/>
                      </a:lnTo>
                      <a:lnTo>
                        <a:pt x="209" y="355"/>
                      </a:lnTo>
                      <a:lnTo>
                        <a:pt x="0" y="282"/>
                      </a:lnTo>
                      <a:lnTo>
                        <a:pt x="0" y="0"/>
                      </a:lnTo>
                      <a:lnTo>
                        <a:pt x="365" y="50"/>
                      </a:lnTo>
                      <a:lnTo>
                        <a:pt x="365" y="395"/>
                      </a:lnTo>
                      <a:lnTo>
                        <a:pt x="712" y="487"/>
                      </a:lnTo>
                      <a:lnTo>
                        <a:pt x="712" y="421"/>
                      </a:lnTo>
                      <a:lnTo>
                        <a:pt x="1305" y="579"/>
                      </a:lnTo>
                      <a:lnTo>
                        <a:pt x="2369" y="363"/>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5" name="Group 515"/>
              <p:cNvGrpSpPr>
                <a:grpSpLocks/>
              </p:cNvGrpSpPr>
              <p:nvPr/>
            </p:nvGrpSpPr>
            <p:grpSpPr bwMode="auto">
              <a:xfrm>
                <a:off x="2142633" y="5305334"/>
                <a:ext cx="176841" cy="137344"/>
                <a:chOff x="1850" y="3004"/>
                <a:chExt cx="892" cy="690"/>
              </a:xfrm>
            </p:grpSpPr>
            <p:sp>
              <p:nvSpPr>
                <p:cNvPr id="468" name="Freeform 516"/>
                <p:cNvSpPr>
                  <a:spLocks/>
                </p:cNvSpPr>
                <p:nvPr/>
              </p:nvSpPr>
              <p:spPr bwMode="auto">
                <a:xfrm>
                  <a:off x="1850" y="3004"/>
                  <a:ext cx="892" cy="690"/>
                </a:xfrm>
                <a:custGeom>
                  <a:avLst/>
                  <a:gdLst/>
                  <a:ahLst/>
                  <a:cxnLst>
                    <a:cxn ang="0">
                      <a:pos x="0" y="0"/>
                    </a:cxn>
                    <a:cxn ang="0">
                      <a:pos x="0" y="562"/>
                    </a:cxn>
                    <a:cxn ang="0">
                      <a:pos x="467" y="690"/>
                    </a:cxn>
                    <a:cxn ang="0">
                      <a:pos x="892" y="606"/>
                    </a:cxn>
                    <a:cxn ang="0">
                      <a:pos x="892" y="24"/>
                    </a:cxn>
                    <a:cxn ang="0">
                      <a:pos x="0" y="0"/>
                    </a:cxn>
                  </a:cxnLst>
                  <a:rect l="0" t="0" r="r" b="b"/>
                  <a:pathLst>
                    <a:path w="892" h="690">
                      <a:moveTo>
                        <a:pt x="0" y="0"/>
                      </a:moveTo>
                      <a:lnTo>
                        <a:pt x="0" y="562"/>
                      </a:lnTo>
                      <a:lnTo>
                        <a:pt x="467" y="690"/>
                      </a:lnTo>
                      <a:lnTo>
                        <a:pt x="892" y="606"/>
                      </a:lnTo>
                      <a:lnTo>
                        <a:pt x="892" y="24"/>
                      </a:lnTo>
                      <a:lnTo>
                        <a:pt x="0" y="0"/>
                      </a:lnTo>
                      <a:close/>
                    </a:path>
                  </a:pathLst>
                </a:custGeom>
                <a:solidFill>
                  <a:srgbClr val="F71752"/>
                </a:solidFill>
                <a:ln w="9525">
                  <a:noFill/>
                  <a:round/>
                  <a:headEnd/>
                  <a:tailEnd/>
                </a:ln>
              </p:spPr>
              <p:txBody>
                <a:bodyPr/>
                <a:lstStyle/>
                <a:p>
                  <a:endParaRPr lang="zh-CN" altLang="en-US"/>
                </a:p>
              </p:txBody>
            </p:sp>
            <p:sp>
              <p:nvSpPr>
                <p:cNvPr id="469" name="Freeform 517"/>
                <p:cNvSpPr>
                  <a:spLocks/>
                </p:cNvSpPr>
                <p:nvPr/>
              </p:nvSpPr>
              <p:spPr bwMode="auto">
                <a:xfrm>
                  <a:off x="1850" y="3004"/>
                  <a:ext cx="892" cy="690"/>
                </a:xfrm>
                <a:custGeom>
                  <a:avLst/>
                  <a:gdLst/>
                  <a:ahLst/>
                  <a:cxnLst>
                    <a:cxn ang="0">
                      <a:pos x="0" y="0"/>
                    </a:cxn>
                    <a:cxn ang="0">
                      <a:pos x="0" y="562"/>
                    </a:cxn>
                    <a:cxn ang="0">
                      <a:pos x="467" y="690"/>
                    </a:cxn>
                    <a:cxn ang="0">
                      <a:pos x="892" y="606"/>
                    </a:cxn>
                    <a:cxn ang="0">
                      <a:pos x="892" y="24"/>
                    </a:cxn>
                    <a:cxn ang="0">
                      <a:pos x="0" y="0"/>
                    </a:cxn>
                  </a:cxnLst>
                  <a:rect l="0" t="0" r="r" b="b"/>
                  <a:pathLst>
                    <a:path w="892" h="690">
                      <a:moveTo>
                        <a:pt x="0" y="0"/>
                      </a:moveTo>
                      <a:lnTo>
                        <a:pt x="0" y="562"/>
                      </a:lnTo>
                      <a:lnTo>
                        <a:pt x="467" y="690"/>
                      </a:lnTo>
                      <a:lnTo>
                        <a:pt x="892" y="606"/>
                      </a:lnTo>
                      <a:lnTo>
                        <a:pt x="892" y="24"/>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399" name="Group 518"/>
              <p:cNvGrpSpPr>
                <a:grpSpLocks/>
              </p:cNvGrpSpPr>
              <p:nvPr/>
            </p:nvGrpSpPr>
            <p:grpSpPr bwMode="auto">
              <a:xfrm>
                <a:off x="2191808" y="5324278"/>
                <a:ext cx="124829" cy="75776"/>
                <a:chOff x="2098" y="3099"/>
                <a:chExt cx="628" cy="379"/>
              </a:xfrm>
            </p:grpSpPr>
            <p:sp>
              <p:nvSpPr>
                <p:cNvPr id="466" name="Freeform 519"/>
                <p:cNvSpPr>
                  <a:spLocks/>
                </p:cNvSpPr>
                <p:nvPr/>
              </p:nvSpPr>
              <p:spPr bwMode="auto">
                <a:xfrm>
                  <a:off x="2098" y="3099"/>
                  <a:ext cx="628" cy="379"/>
                </a:xfrm>
                <a:custGeom>
                  <a:avLst/>
                  <a:gdLst/>
                  <a:ahLst/>
                  <a:cxnLst>
                    <a:cxn ang="0">
                      <a:pos x="0" y="30"/>
                    </a:cxn>
                    <a:cxn ang="0">
                      <a:pos x="0" y="349"/>
                    </a:cxn>
                    <a:cxn ang="0">
                      <a:pos x="52" y="359"/>
                    </a:cxn>
                    <a:cxn ang="0">
                      <a:pos x="137" y="371"/>
                    </a:cxn>
                    <a:cxn ang="0">
                      <a:pos x="213" y="379"/>
                    </a:cxn>
                    <a:cxn ang="0">
                      <a:pos x="297" y="379"/>
                    </a:cxn>
                    <a:cxn ang="0">
                      <a:pos x="365" y="371"/>
                    </a:cxn>
                    <a:cxn ang="0">
                      <a:pos x="453" y="359"/>
                    </a:cxn>
                    <a:cxn ang="0">
                      <a:pos x="521" y="337"/>
                    </a:cxn>
                    <a:cxn ang="0">
                      <a:pos x="574" y="308"/>
                    </a:cxn>
                    <a:cxn ang="0">
                      <a:pos x="628" y="278"/>
                    </a:cxn>
                    <a:cxn ang="0">
                      <a:pos x="628" y="0"/>
                    </a:cxn>
                    <a:cxn ang="0">
                      <a:pos x="594" y="30"/>
                    </a:cxn>
                    <a:cxn ang="0">
                      <a:pos x="556" y="54"/>
                    </a:cxn>
                    <a:cxn ang="0">
                      <a:pos x="535" y="64"/>
                    </a:cxn>
                    <a:cxn ang="0">
                      <a:pos x="491" y="84"/>
                    </a:cxn>
                    <a:cxn ang="0">
                      <a:pos x="433" y="100"/>
                    </a:cxn>
                    <a:cxn ang="0">
                      <a:pos x="379" y="108"/>
                    </a:cxn>
                    <a:cxn ang="0">
                      <a:pos x="321" y="112"/>
                    </a:cxn>
                    <a:cxn ang="0">
                      <a:pos x="263" y="112"/>
                    </a:cxn>
                    <a:cxn ang="0">
                      <a:pos x="205" y="104"/>
                    </a:cxn>
                    <a:cxn ang="0">
                      <a:pos x="145" y="92"/>
                    </a:cxn>
                    <a:cxn ang="0">
                      <a:pos x="87" y="76"/>
                    </a:cxn>
                    <a:cxn ang="0">
                      <a:pos x="42" y="58"/>
                    </a:cxn>
                    <a:cxn ang="0">
                      <a:pos x="0" y="30"/>
                    </a:cxn>
                  </a:cxnLst>
                  <a:rect l="0" t="0" r="r" b="b"/>
                  <a:pathLst>
                    <a:path w="628" h="379">
                      <a:moveTo>
                        <a:pt x="0" y="30"/>
                      </a:moveTo>
                      <a:lnTo>
                        <a:pt x="0" y="349"/>
                      </a:lnTo>
                      <a:lnTo>
                        <a:pt x="52" y="359"/>
                      </a:lnTo>
                      <a:lnTo>
                        <a:pt x="137" y="371"/>
                      </a:lnTo>
                      <a:lnTo>
                        <a:pt x="213" y="379"/>
                      </a:lnTo>
                      <a:lnTo>
                        <a:pt x="297" y="379"/>
                      </a:lnTo>
                      <a:lnTo>
                        <a:pt x="365" y="371"/>
                      </a:lnTo>
                      <a:lnTo>
                        <a:pt x="453" y="359"/>
                      </a:lnTo>
                      <a:lnTo>
                        <a:pt x="521" y="337"/>
                      </a:lnTo>
                      <a:lnTo>
                        <a:pt x="574" y="308"/>
                      </a:lnTo>
                      <a:lnTo>
                        <a:pt x="628" y="278"/>
                      </a:lnTo>
                      <a:lnTo>
                        <a:pt x="628" y="0"/>
                      </a:lnTo>
                      <a:lnTo>
                        <a:pt x="594" y="30"/>
                      </a:lnTo>
                      <a:lnTo>
                        <a:pt x="556" y="54"/>
                      </a:lnTo>
                      <a:lnTo>
                        <a:pt x="535" y="64"/>
                      </a:lnTo>
                      <a:lnTo>
                        <a:pt x="491" y="84"/>
                      </a:lnTo>
                      <a:lnTo>
                        <a:pt x="433" y="100"/>
                      </a:lnTo>
                      <a:lnTo>
                        <a:pt x="379" y="108"/>
                      </a:lnTo>
                      <a:lnTo>
                        <a:pt x="321" y="112"/>
                      </a:lnTo>
                      <a:lnTo>
                        <a:pt x="263" y="112"/>
                      </a:lnTo>
                      <a:lnTo>
                        <a:pt x="205" y="104"/>
                      </a:lnTo>
                      <a:lnTo>
                        <a:pt x="145" y="92"/>
                      </a:lnTo>
                      <a:lnTo>
                        <a:pt x="87" y="76"/>
                      </a:lnTo>
                      <a:lnTo>
                        <a:pt x="42" y="58"/>
                      </a:lnTo>
                      <a:lnTo>
                        <a:pt x="0" y="30"/>
                      </a:lnTo>
                      <a:close/>
                    </a:path>
                  </a:pathLst>
                </a:custGeom>
                <a:solidFill>
                  <a:srgbClr val="F71752"/>
                </a:solidFill>
                <a:ln w="9525">
                  <a:noFill/>
                  <a:round/>
                  <a:headEnd/>
                  <a:tailEnd/>
                </a:ln>
              </p:spPr>
              <p:txBody>
                <a:bodyPr/>
                <a:lstStyle/>
                <a:p>
                  <a:endParaRPr lang="zh-CN" altLang="en-US"/>
                </a:p>
              </p:txBody>
            </p:sp>
            <p:sp>
              <p:nvSpPr>
                <p:cNvPr id="467" name="Freeform 520"/>
                <p:cNvSpPr>
                  <a:spLocks/>
                </p:cNvSpPr>
                <p:nvPr/>
              </p:nvSpPr>
              <p:spPr bwMode="auto">
                <a:xfrm>
                  <a:off x="2098" y="3099"/>
                  <a:ext cx="628" cy="379"/>
                </a:xfrm>
                <a:custGeom>
                  <a:avLst/>
                  <a:gdLst/>
                  <a:ahLst/>
                  <a:cxnLst>
                    <a:cxn ang="0">
                      <a:pos x="0" y="30"/>
                    </a:cxn>
                    <a:cxn ang="0">
                      <a:pos x="0" y="349"/>
                    </a:cxn>
                    <a:cxn ang="0">
                      <a:pos x="52" y="359"/>
                    </a:cxn>
                    <a:cxn ang="0">
                      <a:pos x="137" y="371"/>
                    </a:cxn>
                    <a:cxn ang="0">
                      <a:pos x="213" y="379"/>
                    </a:cxn>
                    <a:cxn ang="0">
                      <a:pos x="297" y="379"/>
                    </a:cxn>
                    <a:cxn ang="0">
                      <a:pos x="365" y="371"/>
                    </a:cxn>
                    <a:cxn ang="0">
                      <a:pos x="453" y="359"/>
                    </a:cxn>
                    <a:cxn ang="0">
                      <a:pos x="521" y="337"/>
                    </a:cxn>
                    <a:cxn ang="0">
                      <a:pos x="574" y="308"/>
                    </a:cxn>
                    <a:cxn ang="0">
                      <a:pos x="628" y="278"/>
                    </a:cxn>
                    <a:cxn ang="0">
                      <a:pos x="628" y="0"/>
                    </a:cxn>
                    <a:cxn ang="0">
                      <a:pos x="594" y="30"/>
                    </a:cxn>
                    <a:cxn ang="0">
                      <a:pos x="556" y="54"/>
                    </a:cxn>
                    <a:cxn ang="0">
                      <a:pos x="535" y="64"/>
                    </a:cxn>
                    <a:cxn ang="0">
                      <a:pos x="491" y="84"/>
                    </a:cxn>
                    <a:cxn ang="0">
                      <a:pos x="433" y="100"/>
                    </a:cxn>
                    <a:cxn ang="0">
                      <a:pos x="379" y="108"/>
                    </a:cxn>
                    <a:cxn ang="0">
                      <a:pos x="321" y="112"/>
                    </a:cxn>
                    <a:cxn ang="0">
                      <a:pos x="263" y="112"/>
                    </a:cxn>
                    <a:cxn ang="0">
                      <a:pos x="205" y="104"/>
                    </a:cxn>
                    <a:cxn ang="0">
                      <a:pos x="145" y="92"/>
                    </a:cxn>
                    <a:cxn ang="0">
                      <a:pos x="87" y="76"/>
                    </a:cxn>
                    <a:cxn ang="0">
                      <a:pos x="42" y="58"/>
                    </a:cxn>
                    <a:cxn ang="0">
                      <a:pos x="0" y="30"/>
                    </a:cxn>
                  </a:cxnLst>
                  <a:rect l="0" t="0" r="r" b="b"/>
                  <a:pathLst>
                    <a:path w="628" h="379">
                      <a:moveTo>
                        <a:pt x="0" y="30"/>
                      </a:moveTo>
                      <a:lnTo>
                        <a:pt x="0" y="349"/>
                      </a:lnTo>
                      <a:lnTo>
                        <a:pt x="52" y="359"/>
                      </a:lnTo>
                      <a:lnTo>
                        <a:pt x="137" y="371"/>
                      </a:lnTo>
                      <a:lnTo>
                        <a:pt x="213" y="379"/>
                      </a:lnTo>
                      <a:lnTo>
                        <a:pt x="297" y="379"/>
                      </a:lnTo>
                      <a:lnTo>
                        <a:pt x="365" y="371"/>
                      </a:lnTo>
                      <a:lnTo>
                        <a:pt x="453" y="359"/>
                      </a:lnTo>
                      <a:lnTo>
                        <a:pt x="521" y="337"/>
                      </a:lnTo>
                      <a:lnTo>
                        <a:pt x="574" y="308"/>
                      </a:lnTo>
                      <a:lnTo>
                        <a:pt x="628" y="278"/>
                      </a:lnTo>
                      <a:lnTo>
                        <a:pt x="628" y="0"/>
                      </a:lnTo>
                      <a:lnTo>
                        <a:pt x="594" y="30"/>
                      </a:lnTo>
                      <a:lnTo>
                        <a:pt x="556" y="54"/>
                      </a:lnTo>
                      <a:lnTo>
                        <a:pt x="535" y="64"/>
                      </a:lnTo>
                      <a:lnTo>
                        <a:pt x="491" y="84"/>
                      </a:lnTo>
                      <a:lnTo>
                        <a:pt x="433" y="100"/>
                      </a:lnTo>
                      <a:lnTo>
                        <a:pt x="379" y="108"/>
                      </a:lnTo>
                      <a:lnTo>
                        <a:pt x="321" y="112"/>
                      </a:lnTo>
                      <a:lnTo>
                        <a:pt x="263" y="112"/>
                      </a:lnTo>
                      <a:lnTo>
                        <a:pt x="205" y="104"/>
                      </a:lnTo>
                      <a:lnTo>
                        <a:pt x="145" y="92"/>
                      </a:lnTo>
                      <a:lnTo>
                        <a:pt x="87" y="76"/>
                      </a:lnTo>
                      <a:lnTo>
                        <a:pt x="42" y="58"/>
                      </a:lnTo>
                      <a:lnTo>
                        <a:pt x="0" y="3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00" name="Group 521"/>
              <p:cNvGrpSpPr>
                <a:grpSpLocks/>
              </p:cNvGrpSpPr>
              <p:nvPr/>
            </p:nvGrpSpPr>
            <p:grpSpPr bwMode="auto">
              <a:xfrm>
                <a:off x="2113318" y="5217245"/>
                <a:ext cx="365975" cy="66304"/>
                <a:chOff x="1704" y="2563"/>
                <a:chExt cx="1841" cy="329"/>
              </a:xfrm>
            </p:grpSpPr>
            <p:sp>
              <p:nvSpPr>
                <p:cNvPr id="464" name="Freeform 522"/>
                <p:cNvSpPr>
                  <a:spLocks/>
                </p:cNvSpPr>
                <p:nvPr/>
              </p:nvSpPr>
              <p:spPr bwMode="auto">
                <a:xfrm>
                  <a:off x="1704" y="2563"/>
                  <a:ext cx="1841" cy="329"/>
                </a:xfrm>
                <a:custGeom>
                  <a:avLst/>
                  <a:gdLst/>
                  <a:ahLst/>
                  <a:cxnLst>
                    <a:cxn ang="0">
                      <a:pos x="1835" y="0"/>
                    </a:cxn>
                    <a:cxn ang="0">
                      <a:pos x="0" y="241"/>
                    </a:cxn>
                    <a:cxn ang="0">
                      <a:pos x="769" y="329"/>
                    </a:cxn>
                    <a:cxn ang="0">
                      <a:pos x="1841" y="183"/>
                    </a:cxn>
                    <a:cxn ang="0">
                      <a:pos x="1835" y="0"/>
                    </a:cxn>
                  </a:cxnLst>
                  <a:rect l="0" t="0" r="r" b="b"/>
                  <a:pathLst>
                    <a:path w="1841" h="329">
                      <a:moveTo>
                        <a:pt x="1835" y="0"/>
                      </a:moveTo>
                      <a:lnTo>
                        <a:pt x="0" y="241"/>
                      </a:lnTo>
                      <a:lnTo>
                        <a:pt x="769" y="329"/>
                      </a:lnTo>
                      <a:lnTo>
                        <a:pt x="1841" y="183"/>
                      </a:lnTo>
                      <a:lnTo>
                        <a:pt x="1835" y="0"/>
                      </a:lnTo>
                      <a:close/>
                    </a:path>
                  </a:pathLst>
                </a:custGeom>
                <a:solidFill>
                  <a:srgbClr val="F71752"/>
                </a:solidFill>
                <a:ln w="9525">
                  <a:noFill/>
                  <a:round/>
                  <a:headEnd/>
                  <a:tailEnd/>
                </a:ln>
              </p:spPr>
              <p:txBody>
                <a:bodyPr/>
                <a:lstStyle/>
                <a:p>
                  <a:endParaRPr lang="zh-CN" altLang="en-US"/>
                </a:p>
              </p:txBody>
            </p:sp>
            <p:sp>
              <p:nvSpPr>
                <p:cNvPr id="465" name="Freeform 523"/>
                <p:cNvSpPr>
                  <a:spLocks/>
                </p:cNvSpPr>
                <p:nvPr/>
              </p:nvSpPr>
              <p:spPr bwMode="auto">
                <a:xfrm>
                  <a:off x="1704" y="2563"/>
                  <a:ext cx="1841" cy="329"/>
                </a:xfrm>
                <a:custGeom>
                  <a:avLst/>
                  <a:gdLst/>
                  <a:ahLst/>
                  <a:cxnLst>
                    <a:cxn ang="0">
                      <a:pos x="1835" y="0"/>
                    </a:cxn>
                    <a:cxn ang="0">
                      <a:pos x="0" y="241"/>
                    </a:cxn>
                    <a:cxn ang="0">
                      <a:pos x="769" y="329"/>
                    </a:cxn>
                    <a:cxn ang="0">
                      <a:pos x="1841" y="183"/>
                    </a:cxn>
                    <a:cxn ang="0">
                      <a:pos x="1835" y="0"/>
                    </a:cxn>
                  </a:cxnLst>
                  <a:rect l="0" t="0" r="r" b="b"/>
                  <a:pathLst>
                    <a:path w="1841" h="329">
                      <a:moveTo>
                        <a:pt x="1835" y="0"/>
                      </a:moveTo>
                      <a:lnTo>
                        <a:pt x="0" y="241"/>
                      </a:lnTo>
                      <a:lnTo>
                        <a:pt x="769" y="329"/>
                      </a:lnTo>
                      <a:lnTo>
                        <a:pt x="1841" y="183"/>
                      </a:lnTo>
                      <a:lnTo>
                        <a:pt x="1835"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408" name="Line 524"/>
              <p:cNvSpPr>
                <a:spLocks noChangeShapeType="1"/>
              </p:cNvSpPr>
              <p:nvPr/>
            </p:nvSpPr>
            <p:spPr bwMode="auto">
              <a:xfrm flipV="1">
                <a:off x="2118992" y="5215350"/>
                <a:ext cx="357464" cy="53043"/>
              </a:xfrm>
              <a:prstGeom prst="line">
                <a:avLst/>
              </a:prstGeom>
              <a:noFill/>
              <a:ln w="9525">
                <a:solidFill>
                  <a:srgbClr val="969696"/>
                </a:solidFill>
                <a:round/>
                <a:headEnd/>
                <a:tailEnd/>
              </a:ln>
            </p:spPr>
            <p:txBody>
              <a:bodyPr/>
              <a:lstStyle/>
              <a:p>
                <a:endParaRPr lang="zh-CN" altLang="en-US"/>
              </a:p>
            </p:txBody>
          </p:sp>
          <p:grpSp>
            <p:nvGrpSpPr>
              <p:cNvPr id="401" name="Group 525"/>
              <p:cNvGrpSpPr>
                <a:grpSpLocks/>
              </p:cNvGrpSpPr>
              <p:nvPr/>
            </p:nvGrpSpPr>
            <p:grpSpPr bwMode="auto">
              <a:xfrm>
                <a:off x="2477401" y="5217245"/>
                <a:ext cx="139014" cy="36941"/>
                <a:chOff x="3535" y="2563"/>
                <a:chExt cx="698" cy="183"/>
              </a:xfrm>
            </p:grpSpPr>
            <p:sp>
              <p:nvSpPr>
                <p:cNvPr id="462" name="Freeform 526"/>
                <p:cNvSpPr>
                  <a:spLocks/>
                </p:cNvSpPr>
                <p:nvPr/>
              </p:nvSpPr>
              <p:spPr bwMode="auto">
                <a:xfrm>
                  <a:off x="3535" y="2563"/>
                  <a:ext cx="698" cy="183"/>
                </a:xfrm>
                <a:custGeom>
                  <a:avLst/>
                  <a:gdLst/>
                  <a:ahLst/>
                  <a:cxnLst>
                    <a:cxn ang="0">
                      <a:pos x="0" y="0"/>
                    </a:cxn>
                    <a:cxn ang="0">
                      <a:pos x="8" y="183"/>
                    </a:cxn>
                    <a:cxn ang="0">
                      <a:pos x="698" y="84"/>
                    </a:cxn>
                    <a:cxn ang="0">
                      <a:pos x="0" y="0"/>
                    </a:cxn>
                  </a:cxnLst>
                  <a:rect l="0" t="0" r="r" b="b"/>
                  <a:pathLst>
                    <a:path w="698" h="183">
                      <a:moveTo>
                        <a:pt x="0" y="0"/>
                      </a:moveTo>
                      <a:lnTo>
                        <a:pt x="8" y="183"/>
                      </a:lnTo>
                      <a:lnTo>
                        <a:pt x="698" y="84"/>
                      </a:lnTo>
                      <a:lnTo>
                        <a:pt x="0" y="0"/>
                      </a:lnTo>
                      <a:close/>
                    </a:path>
                  </a:pathLst>
                </a:custGeom>
                <a:solidFill>
                  <a:srgbClr val="F71752"/>
                </a:solidFill>
                <a:ln w="9525">
                  <a:noFill/>
                  <a:round/>
                  <a:headEnd/>
                  <a:tailEnd/>
                </a:ln>
              </p:spPr>
              <p:txBody>
                <a:bodyPr/>
                <a:lstStyle/>
                <a:p>
                  <a:endParaRPr lang="zh-CN" altLang="en-US"/>
                </a:p>
              </p:txBody>
            </p:sp>
            <p:sp>
              <p:nvSpPr>
                <p:cNvPr id="463" name="Freeform 527"/>
                <p:cNvSpPr>
                  <a:spLocks/>
                </p:cNvSpPr>
                <p:nvPr/>
              </p:nvSpPr>
              <p:spPr bwMode="auto">
                <a:xfrm>
                  <a:off x="3535" y="2563"/>
                  <a:ext cx="698" cy="183"/>
                </a:xfrm>
                <a:custGeom>
                  <a:avLst/>
                  <a:gdLst/>
                  <a:ahLst/>
                  <a:cxnLst>
                    <a:cxn ang="0">
                      <a:pos x="0" y="0"/>
                    </a:cxn>
                    <a:cxn ang="0">
                      <a:pos x="8" y="183"/>
                    </a:cxn>
                    <a:cxn ang="0">
                      <a:pos x="698" y="84"/>
                    </a:cxn>
                    <a:cxn ang="0">
                      <a:pos x="0" y="0"/>
                    </a:cxn>
                  </a:cxnLst>
                  <a:rect l="0" t="0" r="r" b="b"/>
                  <a:pathLst>
                    <a:path w="698" h="183">
                      <a:moveTo>
                        <a:pt x="0" y="0"/>
                      </a:moveTo>
                      <a:lnTo>
                        <a:pt x="8" y="183"/>
                      </a:lnTo>
                      <a:lnTo>
                        <a:pt x="698" y="84"/>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410" name="Line 528"/>
              <p:cNvSpPr>
                <a:spLocks noChangeShapeType="1"/>
              </p:cNvSpPr>
              <p:nvPr/>
            </p:nvSpPr>
            <p:spPr bwMode="auto">
              <a:xfrm>
                <a:off x="2483075" y="5221034"/>
                <a:ext cx="140905" cy="10419"/>
              </a:xfrm>
              <a:prstGeom prst="line">
                <a:avLst/>
              </a:prstGeom>
              <a:noFill/>
              <a:ln w="9525">
                <a:solidFill>
                  <a:srgbClr val="969696"/>
                </a:solidFill>
                <a:round/>
                <a:headEnd/>
                <a:tailEnd/>
              </a:ln>
            </p:spPr>
            <p:txBody>
              <a:bodyPr/>
              <a:lstStyle/>
              <a:p>
                <a:endParaRPr lang="zh-CN" altLang="en-US"/>
              </a:p>
            </p:txBody>
          </p:sp>
          <p:sp>
            <p:nvSpPr>
              <p:cNvPr id="411" name="Oval 529"/>
              <p:cNvSpPr>
                <a:spLocks noChangeArrowheads="1"/>
              </p:cNvSpPr>
              <p:nvPr/>
            </p:nvSpPr>
            <p:spPr bwMode="auto">
              <a:xfrm>
                <a:off x="2191808" y="5315754"/>
                <a:ext cx="117263" cy="32205"/>
              </a:xfrm>
              <a:prstGeom prst="ellipse">
                <a:avLst/>
              </a:prstGeom>
              <a:solidFill>
                <a:srgbClr val="F71752"/>
              </a:solidFill>
              <a:ln w="9525">
                <a:solidFill>
                  <a:srgbClr val="969696"/>
                </a:solidFill>
                <a:round/>
                <a:headEnd/>
                <a:tailEnd/>
              </a:ln>
            </p:spPr>
            <p:txBody>
              <a:bodyPr/>
              <a:lstStyle/>
              <a:p>
                <a:endParaRPr lang="zh-CN" altLang="en-US"/>
              </a:p>
            </p:txBody>
          </p:sp>
          <p:grpSp>
            <p:nvGrpSpPr>
              <p:cNvPr id="402" name="Group 530"/>
              <p:cNvGrpSpPr>
                <a:grpSpLocks/>
              </p:cNvGrpSpPr>
              <p:nvPr/>
            </p:nvGrpSpPr>
            <p:grpSpPr bwMode="auto">
              <a:xfrm>
                <a:off x="2115209" y="5265552"/>
                <a:ext cx="151308" cy="61568"/>
                <a:chOff x="1714" y="2804"/>
                <a:chExt cx="763" cy="307"/>
              </a:xfrm>
            </p:grpSpPr>
            <p:sp>
              <p:nvSpPr>
                <p:cNvPr id="460" name="Freeform 531"/>
                <p:cNvSpPr>
                  <a:spLocks/>
                </p:cNvSpPr>
                <p:nvPr/>
              </p:nvSpPr>
              <p:spPr bwMode="auto">
                <a:xfrm>
                  <a:off x="1714" y="2804"/>
                  <a:ext cx="763" cy="307"/>
                </a:xfrm>
                <a:custGeom>
                  <a:avLst/>
                  <a:gdLst/>
                  <a:ahLst/>
                  <a:cxnLst>
                    <a:cxn ang="0">
                      <a:pos x="0" y="0"/>
                    </a:cxn>
                    <a:cxn ang="0">
                      <a:pos x="0" y="200"/>
                    </a:cxn>
                    <a:cxn ang="0">
                      <a:pos x="759" y="307"/>
                    </a:cxn>
                    <a:cxn ang="0">
                      <a:pos x="763" y="84"/>
                    </a:cxn>
                    <a:cxn ang="0">
                      <a:pos x="0" y="0"/>
                    </a:cxn>
                  </a:cxnLst>
                  <a:rect l="0" t="0" r="r" b="b"/>
                  <a:pathLst>
                    <a:path w="763" h="307">
                      <a:moveTo>
                        <a:pt x="0" y="0"/>
                      </a:moveTo>
                      <a:lnTo>
                        <a:pt x="0" y="200"/>
                      </a:lnTo>
                      <a:lnTo>
                        <a:pt x="759" y="307"/>
                      </a:lnTo>
                      <a:lnTo>
                        <a:pt x="763" y="84"/>
                      </a:lnTo>
                      <a:lnTo>
                        <a:pt x="0" y="0"/>
                      </a:lnTo>
                      <a:close/>
                    </a:path>
                  </a:pathLst>
                </a:custGeom>
                <a:solidFill>
                  <a:srgbClr val="F71752"/>
                </a:solidFill>
                <a:ln w="9525">
                  <a:noFill/>
                  <a:round/>
                  <a:headEnd/>
                  <a:tailEnd/>
                </a:ln>
              </p:spPr>
              <p:txBody>
                <a:bodyPr/>
                <a:lstStyle/>
                <a:p>
                  <a:endParaRPr lang="zh-CN" altLang="en-US"/>
                </a:p>
              </p:txBody>
            </p:sp>
            <p:sp>
              <p:nvSpPr>
                <p:cNvPr id="461" name="Freeform 532"/>
                <p:cNvSpPr>
                  <a:spLocks/>
                </p:cNvSpPr>
                <p:nvPr/>
              </p:nvSpPr>
              <p:spPr bwMode="auto">
                <a:xfrm>
                  <a:off x="1714" y="2804"/>
                  <a:ext cx="763" cy="307"/>
                </a:xfrm>
                <a:custGeom>
                  <a:avLst/>
                  <a:gdLst/>
                  <a:ahLst/>
                  <a:cxnLst>
                    <a:cxn ang="0">
                      <a:pos x="0" y="0"/>
                    </a:cxn>
                    <a:cxn ang="0">
                      <a:pos x="0" y="200"/>
                    </a:cxn>
                    <a:cxn ang="0">
                      <a:pos x="759" y="307"/>
                    </a:cxn>
                    <a:cxn ang="0">
                      <a:pos x="763" y="84"/>
                    </a:cxn>
                    <a:cxn ang="0">
                      <a:pos x="0" y="0"/>
                    </a:cxn>
                  </a:cxnLst>
                  <a:rect l="0" t="0" r="r" b="b"/>
                  <a:pathLst>
                    <a:path w="763" h="307">
                      <a:moveTo>
                        <a:pt x="0" y="0"/>
                      </a:moveTo>
                      <a:lnTo>
                        <a:pt x="0" y="200"/>
                      </a:lnTo>
                      <a:lnTo>
                        <a:pt x="759" y="307"/>
                      </a:lnTo>
                      <a:lnTo>
                        <a:pt x="763" y="84"/>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03" name="Group 533"/>
              <p:cNvGrpSpPr>
                <a:grpSpLocks/>
              </p:cNvGrpSpPr>
              <p:nvPr/>
            </p:nvGrpSpPr>
            <p:grpSpPr bwMode="auto">
              <a:xfrm>
                <a:off x="2266516" y="5233347"/>
                <a:ext cx="365029" cy="125030"/>
                <a:chOff x="2473" y="2641"/>
                <a:chExt cx="1838" cy="628"/>
              </a:xfrm>
            </p:grpSpPr>
            <p:sp>
              <p:nvSpPr>
                <p:cNvPr id="458" name="Freeform 534"/>
                <p:cNvSpPr>
                  <a:spLocks/>
                </p:cNvSpPr>
                <p:nvPr/>
              </p:nvSpPr>
              <p:spPr bwMode="auto">
                <a:xfrm>
                  <a:off x="2473" y="2641"/>
                  <a:ext cx="1838" cy="628"/>
                </a:xfrm>
                <a:custGeom>
                  <a:avLst/>
                  <a:gdLst/>
                  <a:ahLst/>
                  <a:cxnLst>
                    <a:cxn ang="0">
                      <a:pos x="0" y="243"/>
                    </a:cxn>
                    <a:cxn ang="0">
                      <a:pos x="1818" y="0"/>
                    </a:cxn>
                    <a:cxn ang="0">
                      <a:pos x="1838" y="2"/>
                    </a:cxn>
                    <a:cxn ang="0">
                      <a:pos x="1838" y="189"/>
                    </a:cxn>
                    <a:cxn ang="0">
                      <a:pos x="1131" y="616"/>
                    </a:cxn>
                    <a:cxn ang="0">
                      <a:pos x="852" y="628"/>
                    </a:cxn>
                    <a:cxn ang="0">
                      <a:pos x="0" y="468"/>
                    </a:cxn>
                    <a:cxn ang="0">
                      <a:pos x="0" y="243"/>
                    </a:cxn>
                  </a:cxnLst>
                  <a:rect l="0" t="0" r="r" b="b"/>
                  <a:pathLst>
                    <a:path w="1838" h="628">
                      <a:moveTo>
                        <a:pt x="0" y="243"/>
                      </a:moveTo>
                      <a:lnTo>
                        <a:pt x="1818" y="0"/>
                      </a:lnTo>
                      <a:lnTo>
                        <a:pt x="1838" y="2"/>
                      </a:lnTo>
                      <a:lnTo>
                        <a:pt x="1838" y="189"/>
                      </a:lnTo>
                      <a:lnTo>
                        <a:pt x="1131" y="616"/>
                      </a:lnTo>
                      <a:lnTo>
                        <a:pt x="852" y="628"/>
                      </a:lnTo>
                      <a:lnTo>
                        <a:pt x="0" y="468"/>
                      </a:lnTo>
                      <a:lnTo>
                        <a:pt x="0" y="243"/>
                      </a:lnTo>
                      <a:close/>
                    </a:path>
                  </a:pathLst>
                </a:custGeom>
                <a:solidFill>
                  <a:srgbClr val="F71752"/>
                </a:solidFill>
                <a:ln w="9525">
                  <a:noFill/>
                  <a:round/>
                  <a:headEnd/>
                  <a:tailEnd/>
                </a:ln>
              </p:spPr>
              <p:txBody>
                <a:bodyPr/>
                <a:lstStyle/>
                <a:p>
                  <a:endParaRPr lang="zh-CN" altLang="en-US"/>
                </a:p>
              </p:txBody>
            </p:sp>
            <p:sp>
              <p:nvSpPr>
                <p:cNvPr id="459" name="Freeform 535"/>
                <p:cNvSpPr>
                  <a:spLocks/>
                </p:cNvSpPr>
                <p:nvPr/>
              </p:nvSpPr>
              <p:spPr bwMode="auto">
                <a:xfrm>
                  <a:off x="2473" y="2641"/>
                  <a:ext cx="1838" cy="628"/>
                </a:xfrm>
                <a:custGeom>
                  <a:avLst/>
                  <a:gdLst/>
                  <a:ahLst/>
                  <a:cxnLst>
                    <a:cxn ang="0">
                      <a:pos x="0" y="243"/>
                    </a:cxn>
                    <a:cxn ang="0">
                      <a:pos x="1818" y="0"/>
                    </a:cxn>
                    <a:cxn ang="0">
                      <a:pos x="1838" y="2"/>
                    </a:cxn>
                    <a:cxn ang="0">
                      <a:pos x="1838" y="189"/>
                    </a:cxn>
                    <a:cxn ang="0">
                      <a:pos x="1131" y="616"/>
                    </a:cxn>
                    <a:cxn ang="0">
                      <a:pos x="852" y="628"/>
                    </a:cxn>
                    <a:cxn ang="0">
                      <a:pos x="0" y="468"/>
                    </a:cxn>
                    <a:cxn ang="0">
                      <a:pos x="0" y="243"/>
                    </a:cxn>
                  </a:cxnLst>
                  <a:rect l="0" t="0" r="r" b="b"/>
                  <a:pathLst>
                    <a:path w="1838" h="628">
                      <a:moveTo>
                        <a:pt x="0" y="243"/>
                      </a:moveTo>
                      <a:lnTo>
                        <a:pt x="1818" y="0"/>
                      </a:lnTo>
                      <a:lnTo>
                        <a:pt x="1838" y="2"/>
                      </a:lnTo>
                      <a:lnTo>
                        <a:pt x="1838" y="189"/>
                      </a:lnTo>
                      <a:lnTo>
                        <a:pt x="1131" y="616"/>
                      </a:lnTo>
                      <a:lnTo>
                        <a:pt x="852" y="628"/>
                      </a:lnTo>
                      <a:lnTo>
                        <a:pt x="0" y="468"/>
                      </a:lnTo>
                      <a:lnTo>
                        <a:pt x="0" y="243"/>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04" name="Group 536"/>
              <p:cNvGrpSpPr>
                <a:grpSpLocks/>
              </p:cNvGrpSpPr>
              <p:nvPr/>
            </p:nvGrpSpPr>
            <p:grpSpPr bwMode="auto">
              <a:xfrm>
                <a:off x="2428226" y="5360272"/>
                <a:ext cx="15131" cy="31258"/>
                <a:chOff x="3287" y="3281"/>
                <a:chExt cx="78" cy="155"/>
              </a:xfrm>
            </p:grpSpPr>
            <p:sp>
              <p:nvSpPr>
                <p:cNvPr id="456" name="Freeform 537"/>
                <p:cNvSpPr>
                  <a:spLocks/>
                </p:cNvSpPr>
                <p:nvPr/>
              </p:nvSpPr>
              <p:spPr bwMode="auto">
                <a:xfrm>
                  <a:off x="3287" y="3281"/>
                  <a:ext cx="78" cy="155"/>
                </a:xfrm>
                <a:custGeom>
                  <a:avLst/>
                  <a:gdLst/>
                  <a:ahLst/>
                  <a:cxnLst>
                    <a:cxn ang="0">
                      <a:pos x="78" y="155"/>
                    </a:cxn>
                    <a:cxn ang="0">
                      <a:pos x="0" y="130"/>
                    </a:cxn>
                    <a:cxn ang="0">
                      <a:pos x="0" y="0"/>
                    </a:cxn>
                    <a:cxn ang="0">
                      <a:pos x="78" y="34"/>
                    </a:cxn>
                    <a:cxn ang="0">
                      <a:pos x="78" y="155"/>
                    </a:cxn>
                  </a:cxnLst>
                  <a:rect l="0" t="0" r="r" b="b"/>
                  <a:pathLst>
                    <a:path w="78" h="155">
                      <a:moveTo>
                        <a:pt x="78" y="155"/>
                      </a:moveTo>
                      <a:lnTo>
                        <a:pt x="0" y="130"/>
                      </a:lnTo>
                      <a:lnTo>
                        <a:pt x="0" y="0"/>
                      </a:lnTo>
                      <a:lnTo>
                        <a:pt x="78" y="34"/>
                      </a:lnTo>
                      <a:lnTo>
                        <a:pt x="78" y="155"/>
                      </a:lnTo>
                      <a:close/>
                    </a:path>
                  </a:pathLst>
                </a:custGeom>
                <a:solidFill>
                  <a:srgbClr val="F71752"/>
                </a:solidFill>
                <a:ln w="9525">
                  <a:noFill/>
                  <a:round/>
                  <a:headEnd/>
                  <a:tailEnd/>
                </a:ln>
              </p:spPr>
              <p:txBody>
                <a:bodyPr/>
                <a:lstStyle/>
                <a:p>
                  <a:endParaRPr lang="zh-CN" altLang="en-US"/>
                </a:p>
              </p:txBody>
            </p:sp>
            <p:sp>
              <p:nvSpPr>
                <p:cNvPr id="457" name="Freeform 538"/>
                <p:cNvSpPr>
                  <a:spLocks/>
                </p:cNvSpPr>
                <p:nvPr/>
              </p:nvSpPr>
              <p:spPr bwMode="auto">
                <a:xfrm>
                  <a:off x="3287" y="3281"/>
                  <a:ext cx="78" cy="155"/>
                </a:xfrm>
                <a:custGeom>
                  <a:avLst/>
                  <a:gdLst/>
                  <a:ahLst/>
                  <a:cxnLst>
                    <a:cxn ang="0">
                      <a:pos x="78" y="155"/>
                    </a:cxn>
                    <a:cxn ang="0">
                      <a:pos x="0" y="130"/>
                    </a:cxn>
                    <a:cxn ang="0">
                      <a:pos x="0" y="0"/>
                    </a:cxn>
                    <a:cxn ang="0">
                      <a:pos x="78" y="34"/>
                    </a:cxn>
                    <a:cxn ang="0">
                      <a:pos x="78" y="155"/>
                    </a:cxn>
                  </a:cxnLst>
                  <a:rect l="0" t="0" r="r" b="b"/>
                  <a:pathLst>
                    <a:path w="78" h="155">
                      <a:moveTo>
                        <a:pt x="78" y="155"/>
                      </a:moveTo>
                      <a:lnTo>
                        <a:pt x="0" y="130"/>
                      </a:lnTo>
                      <a:lnTo>
                        <a:pt x="0" y="0"/>
                      </a:lnTo>
                      <a:lnTo>
                        <a:pt x="78" y="34"/>
                      </a:lnTo>
                      <a:lnTo>
                        <a:pt x="78" y="155"/>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05" name="Group 539"/>
              <p:cNvGrpSpPr>
                <a:grpSpLocks/>
              </p:cNvGrpSpPr>
              <p:nvPr/>
            </p:nvGrpSpPr>
            <p:grpSpPr bwMode="auto">
              <a:xfrm>
                <a:off x="2444303" y="5154729"/>
                <a:ext cx="240201" cy="236800"/>
                <a:chOff x="3369" y="2246"/>
                <a:chExt cx="1205" cy="1190"/>
              </a:xfrm>
            </p:grpSpPr>
            <p:sp>
              <p:nvSpPr>
                <p:cNvPr id="454" name="Freeform 540"/>
                <p:cNvSpPr>
                  <a:spLocks/>
                </p:cNvSpPr>
                <p:nvPr/>
              </p:nvSpPr>
              <p:spPr bwMode="auto">
                <a:xfrm>
                  <a:off x="3369" y="2246"/>
                  <a:ext cx="1205" cy="1190"/>
                </a:xfrm>
                <a:custGeom>
                  <a:avLst/>
                  <a:gdLst/>
                  <a:ahLst/>
                  <a:cxnLst>
                    <a:cxn ang="0">
                      <a:pos x="0" y="1190"/>
                    </a:cxn>
                    <a:cxn ang="0">
                      <a:pos x="784" y="1111"/>
                    </a:cxn>
                    <a:cxn ang="0">
                      <a:pos x="1205" y="624"/>
                    </a:cxn>
                    <a:cxn ang="0">
                      <a:pos x="1205" y="0"/>
                    </a:cxn>
                    <a:cxn ang="0">
                      <a:pos x="1062" y="2"/>
                    </a:cxn>
                    <a:cxn ang="0">
                      <a:pos x="1062" y="596"/>
                    </a:cxn>
                    <a:cxn ang="0">
                      <a:pos x="712" y="999"/>
                    </a:cxn>
                    <a:cxn ang="0">
                      <a:pos x="0" y="1069"/>
                    </a:cxn>
                    <a:cxn ang="0">
                      <a:pos x="0" y="1190"/>
                    </a:cxn>
                  </a:cxnLst>
                  <a:rect l="0" t="0" r="r" b="b"/>
                  <a:pathLst>
                    <a:path w="1205" h="1190">
                      <a:moveTo>
                        <a:pt x="0" y="1190"/>
                      </a:moveTo>
                      <a:lnTo>
                        <a:pt x="784" y="1111"/>
                      </a:lnTo>
                      <a:lnTo>
                        <a:pt x="1205" y="624"/>
                      </a:lnTo>
                      <a:lnTo>
                        <a:pt x="1205" y="0"/>
                      </a:lnTo>
                      <a:lnTo>
                        <a:pt x="1062" y="2"/>
                      </a:lnTo>
                      <a:lnTo>
                        <a:pt x="1062" y="596"/>
                      </a:lnTo>
                      <a:lnTo>
                        <a:pt x="712" y="999"/>
                      </a:lnTo>
                      <a:lnTo>
                        <a:pt x="0" y="1069"/>
                      </a:lnTo>
                      <a:lnTo>
                        <a:pt x="0" y="1190"/>
                      </a:lnTo>
                      <a:close/>
                    </a:path>
                  </a:pathLst>
                </a:custGeom>
                <a:solidFill>
                  <a:srgbClr val="F71752"/>
                </a:solidFill>
                <a:ln w="9525">
                  <a:noFill/>
                  <a:round/>
                  <a:headEnd/>
                  <a:tailEnd/>
                </a:ln>
              </p:spPr>
              <p:txBody>
                <a:bodyPr/>
                <a:lstStyle/>
                <a:p>
                  <a:endParaRPr lang="zh-CN" altLang="en-US"/>
                </a:p>
              </p:txBody>
            </p:sp>
            <p:sp>
              <p:nvSpPr>
                <p:cNvPr id="455" name="Freeform 541"/>
                <p:cNvSpPr>
                  <a:spLocks/>
                </p:cNvSpPr>
                <p:nvPr/>
              </p:nvSpPr>
              <p:spPr bwMode="auto">
                <a:xfrm>
                  <a:off x="3369" y="2246"/>
                  <a:ext cx="1205" cy="1190"/>
                </a:xfrm>
                <a:custGeom>
                  <a:avLst/>
                  <a:gdLst/>
                  <a:ahLst/>
                  <a:cxnLst>
                    <a:cxn ang="0">
                      <a:pos x="0" y="1190"/>
                    </a:cxn>
                    <a:cxn ang="0">
                      <a:pos x="784" y="1111"/>
                    </a:cxn>
                    <a:cxn ang="0">
                      <a:pos x="1205" y="624"/>
                    </a:cxn>
                    <a:cxn ang="0">
                      <a:pos x="1205" y="0"/>
                    </a:cxn>
                    <a:cxn ang="0">
                      <a:pos x="1062" y="2"/>
                    </a:cxn>
                    <a:cxn ang="0">
                      <a:pos x="1062" y="596"/>
                    </a:cxn>
                    <a:cxn ang="0">
                      <a:pos x="712" y="999"/>
                    </a:cxn>
                    <a:cxn ang="0">
                      <a:pos x="0" y="1069"/>
                    </a:cxn>
                    <a:cxn ang="0">
                      <a:pos x="0" y="1190"/>
                    </a:cxn>
                  </a:cxnLst>
                  <a:rect l="0" t="0" r="r" b="b"/>
                  <a:pathLst>
                    <a:path w="1205" h="1190">
                      <a:moveTo>
                        <a:pt x="0" y="1190"/>
                      </a:moveTo>
                      <a:lnTo>
                        <a:pt x="784" y="1111"/>
                      </a:lnTo>
                      <a:lnTo>
                        <a:pt x="1205" y="624"/>
                      </a:lnTo>
                      <a:lnTo>
                        <a:pt x="1205" y="0"/>
                      </a:lnTo>
                      <a:lnTo>
                        <a:pt x="1062" y="2"/>
                      </a:lnTo>
                      <a:lnTo>
                        <a:pt x="1062" y="596"/>
                      </a:lnTo>
                      <a:lnTo>
                        <a:pt x="712" y="999"/>
                      </a:lnTo>
                      <a:lnTo>
                        <a:pt x="0" y="1069"/>
                      </a:lnTo>
                      <a:lnTo>
                        <a:pt x="0" y="119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06" name="Group 542"/>
              <p:cNvGrpSpPr>
                <a:grpSpLocks/>
              </p:cNvGrpSpPr>
              <p:nvPr/>
            </p:nvGrpSpPr>
            <p:grpSpPr bwMode="auto">
              <a:xfrm>
                <a:off x="2427281" y="5154729"/>
                <a:ext cx="227907" cy="213120"/>
                <a:chOff x="3283" y="2246"/>
                <a:chExt cx="1148" cy="1069"/>
              </a:xfrm>
            </p:grpSpPr>
            <p:sp>
              <p:nvSpPr>
                <p:cNvPr id="452" name="Freeform 543"/>
                <p:cNvSpPr>
                  <a:spLocks/>
                </p:cNvSpPr>
                <p:nvPr/>
              </p:nvSpPr>
              <p:spPr bwMode="auto">
                <a:xfrm>
                  <a:off x="3283" y="2246"/>
                  <a:ext cx="1148" cy="1069"/>
                </a:xfrm>
                <a:custGeom>
                  <a:avLst/>
                  <a:gdLst/>
                  <a:ahLst/>
                  <a:cxnLst>
                    <a:cxn ang="0">
                      <a:pos x="0" y="1021"/>
                    </a:cxn>
                    <a:cxn ang="0">
                      <a:pos x="719" y="957"/>
                    </a:cxn>
                    <a:cxn ang="0">
                      <a:pos x="1070" y="584"/>
                    </a:cxn>
                    <a:cxn ang="0">
                      <a:pos x="1070" y="0"/>
                    </a:cxn>
                    <a:cxn ang="0">
                      <a:pos x="1148" y="0"/>
                    </a:cxn>
                    <a:cxn ang="0">
                      <a:pos x="1148" y="600"/>
                    </a:cxn>
                    <a:cxn ang="0">
                      <a:pos x="798" y="1003"/>
                    </a:cxn>
                    <a:cxn ang="0">
                      <a:pos x="86" y="1069"/>
                    </a:cxn>
                    <a:cxn ang="0">
                      <a:pos x="0" y="1021"/>
                    </a:cxn>
                  </a:cxnLst>
                  <a:rect l="0" t="0" r="r" b="b"/>
                  <a:pathLst>
                    <a:path w="1148" h="1069">
                      <a:moveTo>
                        <a:pt x="0" y="1021"/>
                      </a:moveTo>
                      <a:lnTo>
                        <a:pt x="719" y="957"/>
                      </a:lnTo>
                      <a:lnTo>
                        <a:pt x="1070" y="584"/>
                      </a:lnTo>
                      <a:lnTo>
                        <a:pt x="1070" y="0"/>
                      </a:lnTo>
                      <a:lnTo>
                        <a:pt x="1148" y="0"/>
                      </a:lnTo>
                      <a:lnTo>
                        <a:pt x="1148" y="600"/>
                      </a:lnTo>
                      <a:lnTo>
                        <a:pt x="798" y="1003"/>
                      </a:lnTo>
                      <a:lnTo>
                        <a:pt x="86" y="1069"/>
                      </a:lnTo>
                      <a:lnTo>
                        <a:pt x="0" y="1021"/>
                      </a:lnTo>
                      <a:close/>
                    </a:path>
                  </a:pathLst>
                </a:custGeom>
                <a:solidFill>
                  <a:srgbClr val="F71752"/>
                </a:solidFill>
                <a:ln w="9525">
                  <a:noFill/>
                  <a:round/>
                  <a:headEnd/>
                  <a:tailEnd/>
                </a:ln>
              </p:spPr>
              <p:txBody>
                <a:bodyPr/>
                <a:lstStyle/>
                <a:p>
                  <a:endParaRPr lang="zh-CN" altLang="en-US"/>
                </a:p>
              </p:txBody>
            </p:sp>
            <p:sp>
              <p:nvSpPr>
                <p:cNvPr id="453" name="Freeform 544"/>
                <p:cNvSpPr>
                  <a:spLocks/>
                </p:cNvSpPr>
                <p:nvPr/>
              </p:nvSpPr>
              <p:spPr bwMode="auto">
                <a:xfrm>
                  <a:off x="3283" y="2246"/>
                  <a:ext cx="1148" cy="1069"/>
                </a:xfrm>
                <a:custGeom>
                  <a:avLst/>
                  <a:gdLst/>
                  <a:ahLst/>
                  <a:cxnLst>
                    <a:cxn ang="0">
                      <a:pos x="0" y="1021"/>
                    </a:cxn>
                    <a:cxn ang="0">
                      <a:pos x="719" y="957"/>
                    </a:cxn>
                    <a:cxn ang="0">
                      <a:pos x="1070" y="584"/>
                    </a:cxn>
                    <a:cxn ang="0">
                      <a:pos x="1070" y="0"/>
                    </a:cxn>
                    <a:cxn ang="0">
                      <a:pos x="1148" y="0"/>
                    </a:cxn>
                    <a:cxn ang="0">
                      <a:pos x="1148" y="600"/>
                    </a:cxn>
                    <a:cxn ang="0">
                      <a:pos x="798" y="1003"/>
                    </a:cxn>
                    <a:cxn ang="0">
                      <a:pos x="86" y="1069"/>
                    </a:cxn>
                    <a:cxn ang="0">
                      <a:pos x="0" y="1021"/>
                    </a:cxn>
                  </a:cxnLst>
                  <a:rect l="0" t="0" r="r" b="b"/>
                  <a:pathLst>
                    <a:path w="1148" h="1069">
                      <a:moveTo>
                        <a:pt x="0" y="1021"/>
                      </a:moveTo>
                      <a:lnTo>
                        <a:pt x="719" y="957"/>
                      </a:lnTo>
                      <a:lnTo>
                        <a:pt x="1070" y="584"/>
                      </a:lnTo>
                      <a:lnTo>
                        <a:pt x="1070" y="0"/>
                      </a:lnTo>
                      <a:lnTo>
                        <a:pt x="1148" y="0"/>
                      </a:lnTo>
                      <a:lnTo>
                        <a:pt x="1148" y="600"/>
                      </a:lnTo>
                      <a:lnTo>
                        <a:pt x="798" y="1003"/>
                      </a:lnTo>
                      <a:lnTo>
                        <a:pt x="86" y="1069"/>
                      </a:lnTo>
                      <a:lnTo>
                        <a:pt x="0" y="1021"/>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07" name="Group 545"/>
              <p:cNvGrpSpPr>
                <a:grpSpLocks/>
              </p:cNvGrpSpPr>
              <p:nvPr/>
            </p:nvGrpSpPr>
            <p:grpSpPr bwMode="auto">
              <a:xfrm>
                <a:off x="2519957" y="5120630"/>
                <a:ext cx="204265" cy="35994"/>
                <a:chOff x="3750" y="2076"/>
                <a:chExt cx="1024" cy="182"/>
              </a:xfrm>
            </p:grpSpPr>
            <p:sp>
              <p:nvSpPr>
                <p:cNvPr id="450" name="Freeform 546"/>
                <p:cNvSpPr>
                  <a:spLocks/>
                </p:cNvSpPr>
                <p:nvPr/>
              </p:nvSpPr>
              <p:spPr bwMode="auto">
                <a:xfrm>
                  <a:off x="3750" y="2076"/>
                  <a:ext cx="1024" cy="182"/>
                </a:xfrm>
                <a:custGeom>
                  <a:avLst/>
                  <a:gdLst/>
                  <a:ahLst/>
                  <a:cxnLst>
                    <a:cxn ang="0">
                      <a:pos x="1024" y="0"/>
                    </a:cxn>
                    <a:cxn ang="0">
                      <a:pos x="1024" y="182"/>
                    </a:cxn>
                    <a:cxn ang="0">
                      <a:pos x="0" y="182"/>
                    </a:cxn>
                    <a:cxn ang="0">
                      <a:pos x="0" y="2"/>
                    </a:cxn>
                    <a:cxn ang="0">
                      <a:pos x="1024" y="0"/>
                    </a:cxn>
                  </a:cxnLst>
                  <a:rect l="0" t="0" r="r" b="b"/>
                  <a:pathLst>
                    <a:path w="1024" h="182">
                      <a:moveTo>
                        <a:pt x="1024" y="0"/>
                      </a:moveTo>
                      <a:lnTo>
                        <a:pt x="1024" y="182"/>
                      </a:lnTo>
                      <a:lnTo>
                        <a:pt x="0" y="182"/>
                      </a:lnTo>
                      <a:lnTo>
                        <a:pt x="0" y="2"/>
                      </a:lnTo>
                      <a:lnTo>
                        <a:pt x="1024" y="0"/>
                      </a:lnTo>
                      <a:close/>
                    </a:path>
                  </a:pathLst>
                </a:custGeom>
                <a:solidFill>
                  <a:srgbClr val="F71752"/>
                </a:solidFill>
                <a:ln w="9525">
                  <a:noFill/>
                  <a:round/>
                  <a:headEnd/>
                  <a:tailEnd/>
                </a:ln>
              </p:spPr>
              <p:txBody>
                <a:bodyPr/>
                <a:lstStyle/>
                <a:p>
                  <a:endParaRPr lang="zh-CN" altLang="en-US"/>
                </a:p>
              </p:txBody>
            </p:sp>
            <p:sp>
              <p:nvSpPr>
                <p:cNvPr id="451" name="Freeform 547"/>
                <p:cNvSpPr>
                  <a:spLocks/>
                </p:cNvSpPr>
                <p:nvPr/>
              </p:nvSpPr>
              <p:spPr bwMode="auto">
                <a:xfrm>
                  <a:off x="3750" y="2076"/>
                  <a:ext cx="1024" cy="182"/>
                </a:xfrm>
                <a:custGeom>
                  <a:avLst/>
                  <a:gdLst/>
                  <a:ahLst/>
                  <a:cxnLst>
                    <a:cxn ang="0">
                      <a:pos x="1024" y="0"/>
                    </a:cxn>
                    <a:cxn ang="0">
                      <a:pos x="1024" y="182"/>
                    </a:cxn>
                    <a:cxn ang="0">
                      <a:pos x="0" y="182"/>
                    </a:cxn>
                    <a:cxn ang="0">
                      <a:pos x="0" y="2"/>
                    </a:cxn>
                    <a:cxn ang="0">
                      <a:pos x="1024" y="0"/>
                    </a:cxn>
                  </a:cxnLst>
                  <a:rect l="0" t="0" r="r" b="b"/>
                  <a:pathLst>
                    <a:path w="1024" h="182">
                      <a:moveTo>
                        <a:pt x="1024" y="0"/>
                      </a:moveTo>
                      <a:lnTo>
                        <a:pt x="1024" y="182"/>
                      </a:lnTo>
                      <a:lnTo>
                        <a:pt x="0" y="182"/>
                      </a:lnTo>
                      <a:lnTo>
                        <a:pt x="0" y="2"/>
                      </a:lnTo>
                      <a:lnTo>
                        <a:pt x="1024"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418" name="Freeform 548"/>
              <p:cNvSpPr>
                <a:spLocks/>
              </p:cNvSpPr>
              <p:nvPr/>
            </p:nvSpPr>
            <p:spPr bwMode="auto">
              <a:xfrm>
                <a:off x="2191808" y="5370691"/>
                <a:ext cx="126720" cy="33152"/>
              </a:xfrm>
              <a:custGeom>
                <a:avLst/>
                <a:gdLst/>
                <a:ahLst/>
                <a:cxnLst>
                  <a:cxn ang="0">
                    <a:pos x="313" y="4"/>
                  </a:cxn>
                  <a:cxn ang="0">
                    <a:pos x="249" y="10"/>
                  </a:cxn>
                  <a:cxn ang="0">
                    <a:pos x="189" y="18"/>
                  </a:cxn>
                  <a:cxn ang="0">
                    <a:pos x="135" y="30"/>
                  </a:cxn>
                  <a:cxn ang="0">
                    <a:pos x="111" y="36"/>
                  </a:cxn>
                  <a:cxn ang="0">
                    <a:pos x="89" y="42"/>
                  </a:cxn>
                  <a:cxn ang="0">
                    <a:pos x="69" y="48"/>
                  </a:cxn>
                  <a:cxn ang="0">
                    <a:pos x="50" y="56"/>
                  </a:cxn>
                  <a:cxn ang="0">
                    <a:pos x="36" y="64"/>
                  </a:cxn>
                  <a:cxn ang="0">
                    <a:pos x="22" y="72"/>
                  </a:cxn>
                  <a:cxn ang="0">
                    <a:pos x="12" y="80"/>
                  </a:cxn>
                  <a:cxn ang="0">
                    <a:pos x="6" y="88"/>
                  </a:cxn>
                  <a:cxn ang="0">
                    <a:pos x="0" y="97"/>
                  </a:cxn>
                  <a:cxn ang="0">
                    <a:pos x="0" y="105"/>
                  </a:cxn>
                  <a:cxn ang="0">
                    <a:pos x="2" y="113"/>
                  </a:cxn>
                  <a:cxn ang="0">
                    <a:pos x="8" y="121"/>
                  </a:cxn>
                  <a:cxn ang="0">
                    <a:pos x="16" y="127"/>
                  </a:cxn>
                  <a:cxn ang="0">
                    <a:pos x="26" y="135"/>
                  </a:cxn>
                  <a:cxn ang="0">
                    <a:pos x="40" y="141"/>
                  </a:cxn>
                  <a:cxn ang="0">
                    <a:pos x="58" y="145"/>
                  </a:cxn>
                  <a:cxn ang="0">
                    <a:pos x="77" y="151"/>
                  </a:cxn>
                  <a:cxn ang="0">
                    <a:pos x="97" y="155"/>
                  </a:cxn>
                  <a:cxn ang="0">
                    <a:pos x="121" y="159"/>
                  </a:cxn>
                  <a:cxn ang="0">
                    <a:pos x="145" y="161"/>
                  </a:cxn>
                  <a:cxn ang="0">
                    <a:pos x="201" y="165"/>
                  </a:cxn>
                  <a:cxn ang="0">
                    <a:pos x="261" y="165"/>
                  </a:cxn>
                  <a:cxn ang="0">
                    <a:pos x="325" y="161"/>
                  </a:cxn>
                  <a:cxn ang="0">
                    <a:pos x="389" y="155"/>
                  </a:cxn>
                  <a:cxn ang="0">
                    <a:pos x="447" y="147"/>
                  </a:cxn>
                  <a:cxn ang="0">
                    <a:pos x="501" y="135"/>
                  </a:cxn>
                  <a:cxn ang="0">
                    <a:pos x="525" y="129"/>
                  </a:cxn>
                  <a:cxn ang="0">
                    <a:pos x="548" y="123"/>
                  </a:cxn>
                  <a:cxn ang="0">
                    <a:pos x="568" y="117"/>
                  </a:cxn>
                  <a:cxn ang="0">
                    <a:pos x="586" y="109"/>
                  </a:cxn>
                  <a:cxn ang="0">
                    <a:pos x="602" y="101"/>
                  </a:cxn>
                  <a:cxn ang="0">
                    <a:pos x="614" y="93"/>
                  </a:cxn>
                  <a:cxn ang="0">
                    <a:pos x="624" y="84"/>
                  </a:cxn>
                  <a:cxn ang="0">
                    <a:pos x="632" y="76"/>
                  </a:cxn>
                  <a:cxn ang="0">
                    <a:pos x="636" y="68"/>
                  </a:cxn>
                  <a:cxn ang="0">
                    <a:pos x="638" y="60"/>
                  </a:cxn>
                  <a:cxn ang="0">
                    <a:pos x="636" y="52"/>
                  </a:cxn>
                  <a:cxn ang="0">
                    <a:pos x="630" y="44"/>
                  </a:cxn>
                  <a:cxn ang="0">
                    <a:pos x="622" y="38"/>
                  </a:cxn>
                  <a:cxn ang="0">
                    <a:pos x="610" y="30"/>
                  </a:cxn>
                  <a:cxn ang="0">
                    <a:pos x="596" y="24"/>
                  </a:cxn>
                  <a:cxn ang="0">
                    <a:pos x="580" y="20"/>
                  </a:cxn>
                  <a:cxn ang="0">
                    <a:pos x="562" y="14"/>
                  </a:cxn>
                  <a:cxn ang="0">
                    <a:pos x="539" y="10"/>
                  </a:cxn>
                  <a:cxn ang="0">
                    <a:pos x="517" y="6"/>
                  </a:cxn>
                  <a:cxn ang="0">
                    <a:pos x="491" y="4"/>
                  </a:cxn>
                  <a:cxn ang="0">
                    <a:pos x="437" y="0"/>
                  </a:cxn>
                  <a:cxn ang="0">
                    <a:pos x="377" y="0"/>
                  </a:cxn>
                  <a:cxn ang="0">
                    <a:pos x="313" y="4"/>
                  </a:cxn>
                </a:cxnLst>
                <a:rect l="0" t="0" r="r" b="b"/>
                <a:pathLst>
                  <a:path w="638" h="165">
                    <a:moveTo>
                      <a:pt x="313" y="4"/>
                    </a:moveTo>
                    <a:lnTo>
                      <a:pt x="249" y="10"/>
                    </a:lnTo>
                    <a:lnTo>
                      <a:pt x="189" y="18"/>
                    </a:lnTo>
                    <a:lnTo>
                      <a:pt x="135" y="30"/>
                    </a:lnTo>
                    <a:lnTo>
                      <a:pt x="111" y="36"/>
                    </a:lnTo>
                    <a:lnTo>
                      <a:pt x="89" y="42"/>
                    </a:lnTo>
                    <a:lnTo>
                      <a:pt x="69" y="48"/>
                    </a:lnTo>
                    <a:lnTo>
                      <a:pt x="50" y="56"/>
                    </a:lnTo>
                    <a:lnTo>
                      <a:pt x="36" y="64"/>
                    </a:lnTo>
                    <a:lnTo>
                      <a:pt x="22" y="72"/>
                    </a:lnTo>
                    <a:lnTo>
                      <a:pt x="12" y="80"/>
                    </a:lnTo>
                    <a:lnTo>
                      <a:pt x="6" y="88"/>
                    </a:lnTo>
                    <a:lnTo>
                      <a:pt x="0" y="97"/>
                    </a:lnTo>
                    <a:lnTo>
                      <a:pt x="0" y="105"/>
                    </a:lnTo>
                    <a:lnTo>
                      <a:pt x="2" y="113"/>
                    </a:lnTo>
                    <a:lnTo>
                      <a:pt x="8" y="121"/>
                    </a:lnTo>
                    <a:lnTo>
                      <a:pt x="16" y="127"/>
                    </a:lnTo>
                    <a:lnTo>
                      <a:pt x="26" y="135"/>
                    </a:lnTo>
                    <a:lnTo>
                      <a:pt x="40" y="141"/>
                    </a:lnTo>
                    <a:lnTo>
                      <a:pt x="58" y="145"/>
                    </a:lnTo>
                    <a:lnTo>
                      <a:pt x="77" y="151"/>
                    </a:lnTo>
                    <a:lnTo>
                      <a:pt x="97" y="155"/>
                    </a:lnTo>
                    <a:lnTo>
                      <a:pt x="121" y="159"/>
                    </a:lnTo>
                    <a:lnTo>
                      <a:pt x="145" y="161"/>
                    </a:lnTo>
                    <a:lnTo>
                      <a:pt x="201" y="165"/>
                    </a:lnTo>
                    <a:lnTo>
                      <a:pt x="261" y="165"/>
                    </a:lnTo>
                    <a:lnTo>
                      <a:pt x="325" y="161"/>
                    </a:lnTo>
                    <a:lnTo>
                      <a:pt x="389" y="155"/>
                    </a:lnTo>
                    <a:lnTo>
                      <a:pt x="447" y="147"/>
                    </a:lnTo>
                    <a:lnTo>
                      <a:pt x="501" y="135"/>
                    </a:lnTo>
                    <a:lnTo>
                      <a:pt x="525" y="129"/>
                    </a:lnTo>
                    <a:lnTo>
                      <a:pt x="548" y="123"/>
                    </a:lnTo>
                    <a:lnTo>
                      <a:pt x="568" y="117"/>
                    </a:lnTo>
                    <a:lnTo>
                      <a:pt x="586" y="109"/>
                    </a:lnTo>
                    <a:lnTo>
                      <a:pt x="602" y="101"/>
                    </a:lnTo>
                    <a:lnTo>
                      <a:pt x="614" y="93"/>
                    </a:lnTo>
                    <a:lnTo>
                      <a:pt x="624" y="84"/>
                    </a:lnTo>
                    <a:lnTo>
                      <a:pt x="632" y="76"/>
                    </a:lnTo>
                    <a:lnTo>
                      <a:pt x="636" y="68"/>
                    </a:lnTo>
                    <a:lnTo>
                      <a:pt x="638" y="60"/>
                    </a:lnTo>
                    <a:lnTo>
                      <a:pt x="636" y="52"/>
                    </a:lnTo>
                    <a:lnTo>
                      <a:pt x="630" y="44"/>
                    </a:lnTo>
                    <a:lnTo>
                      <a:pt x="622" y="38"/>
                    </a:lnTo>
                    <a:lnTo>
                      <a:pt x="610" y="30"/>
                    </a:lnTo>
                    <a:lnTo>
                      <a:pt x="596" y="24"/>
                    </a:lnTo>
                    <a:lnTo>
                      <a:pt x="580" y="20"/>
                    </a:lnTo>
                    <a:lnTo>
                      <a:pt x="562" y="14"/>
                    </a:lnTo>
                    <a:lnTo>
                      <a:pt x="539" y="10"/>
                    </a:lnTo>
                    <a:lnTo>
                      <a:pt x="517" y="6"/>
                    </a:lnTo>
                    <a:lnTo>
                      <a:pt x="491" y="4"/>
                    </a:lnTo>
                    <a:lnTo>
                      <a:pt x="437" y="0"/>
                    </a:lnTo>
                    <a:lnTo>
                      <a:pt x="377" y="0"/>
                    </a:lnTo>
                    <a:lnTo>
                      <a:pt x="313" y="4"/>
                    </a:lnTo>
                    <a:close/>
                  </a:path>
                </a:pathLst>
              </a:custGeom>
              <a:solidFill>
                <a:srgbClr val="F71752"/>
              </a:solidFill>
              <a:ln w="9525">
                <a:solidFill>
                  <a:srgbClr val="969696"/>
                </a:solidFill>
                <a:prstDash val="solid"/>
                <a:round/>
                <a:headEnd/>
                <a:tailEnd/>
              </a:ln>
            </p:spPr>
            <p:txBody>
              <a:bodyPr/>
              <a:lstStyle/>
              <a:p>
                <a:endParaRPr lang="zh-CN" altLang="en-US"/>
              </a:p>
            </p:txBody>
          </p:sp>
          <p:sp>
            <p:nvSpPr>
              <p:cNvPr id="419" name="Rectangle 549"/>
              <p:cNvSpPr>
                <a:spLocks noChangeArrowheads="1"/>
              </p:cNvSpPr>
              <p:nvPr/>
            </p:nvSpPr>
            <p:spPr bwMode="auto">
              <a:xfrm>
                <a:off x="2033881" y="5410474"/>
                <a:ext cx="12294" cy="26522"/>
              </a:xfrm>
              <a:prstGeom prst="rect">
                <a:avLst/>
              </a:prstGeom>
              <a:solidFill>
                <a:srgbClr val="F71752"/>
              </a:solidFill>
              <a:ln w="9525">
                <a:solidFill>
                  <a:srgbClr val="969696"/>
                </a:solidFill>
                <a:miter lim="800000"/>
                <a:headEnd/>
                <a:tailEnd/>
              </a:ln>
            </p:spPr>
            <p:txBody>
              <a:bodyPr/>
              <a:lstStyle/>
              <a:p>
                <a:endParaRPr lang="zh-CN" altLang="en-US"/>
              </a:p>
            </p:txBody>
          </p:sp>
          <p:sp>
            <p:nvSpPr>
              <p:cNvPr id="420" name="Oval 550"/>
              <p:cNvSpPr>
                <a:spLocks noChangeArrowheads="1"/>
              </p:cNvSpPr>
              <p:nvPr/>
            </p:nvSpPr>
            <p:spPr bwMode="auto">
              <a:xfrm>
                <a:off x="2035772" y="5418051"/>
                <a:ext cx="8511" cy="6630"/>
              </a:xfrm>
              <a:prstGeom prst="ellipse">
                <a:avLst/>
              </a:prstGeom>
              <a:solidFill>
                <a:srgbClr val="F71752"/>
              </a:solidFill>
              <a:ln w="9525">
                <a:solidFill>
                  <a:srgbClr val="969696"/>
                </a:solidFill>
                <a:round/>
                <a:headEnd/>
                <a:tailEnd/>
              </a:ln>
            </p:spPr>
            <p:txBody>
              <a:bodyPr/>
              <a:lstStyle/>
              <a:p>
                <a:endParaRPr lang="zh-CN" altLang="en-US"/>
              </a:p>
            </p:txBody>
          </p:sp>
          <p:grpSp>
            <p:nvGrpSpPr>
              <p:cNvPr id="409" name="Group 551"/>
              <p:cNvGrpSpPr>
                <a:grpSpLocks/>
              </p:cNvGrpSpPr>
              <p:nvPr/>
            </p:nvGrpSpPr>
            <p:grpSpPr bwMode="auto">
              <a:xfrm>
                <a:off x="1972412" y="5365008"/>
                <a:ext cx="66197" cy="54938"/>
                <a:chOff x="996" y="3303"/>
                <a:chExt cx="335" cy="275"/>
              </a:xfrm>
            </p:grpSpPr>
            <p:sp>
              <p:nvSpPr>
                <p:cNvPr id="448" name="Freeform 552"/>
                <p:cNvSpPr>
                  <a:spLocks/>
                </p:cNvSpPr>
                <p:nvPr/>
              </p:nvSpPr>
              <p:spPr bwMode="auto">
                <a:xfrm>
                  <a:off x="996" y="3303"/>
                  <a:ext cx="335" cy="275"/>
                </a:xfrm>
                <a:custGeom>
                  <a:avLst/>
                  <a:gdLst/>
                  <a:ahLst/>
                  <a:cxnLst>
                    <a:cxn ang="0">
                      <a:pos x="331" y="275"/>
                    </a:cxn>
                    <a:cxn ang="0">
                      <a:pos x="297" y="273"/>
                    </a:cxn>
                    <a:cxn ang="0">
                      <a:pos x="265" y="269"/>
                    </a:cxn>
                    <a:cxn ang="0">
                      <a:pos x="233" y="261"/>
                    </a:cxn>
                    <a:cxn ang="0">
                      <a:pos x="202" y="253"/>
                    </a:cxn>
                    <a:cxn ang="0">
                      <a:pos x="172" y="241"/>
                    </a:cxn>
                    <a:cxn ang="0">
                      <a:pos x="146" y="227"/>
                    </a:cxn>
                    <a:cxn ang="0">
                      <a:pos x="120" y="211"/>
                    </a:cxn>
                    <a:cxn ang="0">
                      <a:pos x="96" y="193"/>
                    </a:cxn>
                    <a:cxn ang="0">
                      <a:pos x="76" y="175"/>
                    </a:cxn>
                    <a:cxn ang="0">
                      <a:pos x="56" y="153"/>
                    </a:cxn>
                    <a:cxn ang="0">
                      <a:pos x="40" y="131"/>
                    </a:cxn>
                    <a:cxn ang="0">
                      <a:pos x="26" y="106"/>
                    </a:cxn>
                    <a:cxn ang="0">
                      <a:pos x="14" y="80"/>
                    </a:cxn>
                    <a:cxn ang="0">
                      <a:pos x="6" y="54"/>
                    </a:cxn>
                    <a:cxn ang="0">
                      <a:pos x="2" y="28"/>
                    </a:cxn>
                    <a:cxn ang="0">
                      <a:pos x="0" y="0"/>
                    </a:cxn>
                    <a:cxn ang="0">
                      <a:pos x="335" y="0"/>
                    </a:cxn>
                    <a:cxn ang="0">
                      <a:pos x="331" y="275"/>
                    </a:cxn>
                  </a:cxnLst>
                  <a:rect l="0" t="0" r="r" b="b"/>
                  <a:pathLst>
                    <a:path w="335" h="275">
                      <a:moveTo>
                        <a:pt x="331" y="275"/>
                      </a:moveTo>
                      <a:lnTo>
                        <a:pt x="297" y="273"/>
                      </a:lnTo>
                      <a:lnTo>
                        <a:pt x="265" y="269"/>
                      </a:lnTo>
                      <a:lnTo>
                        <a:pt x="233" y="261"/>
                      </a:lnTo>
                      <a:lnTo>
                        <a:pt x="202" y="253"/>
                      </a:lnTo>
                      <a:lnTo>
                        <a:pt x="172" y="241"/>
                      </a:lnTo>
                      <a:lnTo>
                        <a:pt x="146" y="227"/>
                      </a:lnTo>
                      <a:lnTo>
                        <a:pt x="120" y="211"/>
                      </a:lnTo>
                      <a:lnTo>
                        <a:pt x="96" y="193"/>
                      </a:lnTo>
                      <a:lnTo>
                        <a:pt x="76" y="175"/>
                      </a:lnTo>
                      <a:lnTo>
                        <a:pt x="56" y="153"/>
                      </a:lnTo>
                      <a:lnTo>
                        <a:pt x="40" y="131"/>
                      </a:lnTo>
                      <a:lnTo>
                        <a:pt x="26" y="106"/>
                      </a:lnTo>
                      <a:lnTo>
                        <a:pt x="14" y="80"/>
                      </a:lnTo>
                      <a:lnTo>
                        <a:pt x="6" y="54"/>
                      </a:lnTo>
                      <a:lnTo>
                        <a:pt x="2" y="28"/>
                      </a:lnTo>
                      <a:lnTo>
                        <a:pt x="0" y="0"/>
                      </a:lnTo>
                      <a:lnTo>
                        <a:pt x="335" y="0"/>
                      </a:lnTo>
                      <a:lnTo>
                        <a:pt x="331" y="275"/>
                      </a:lnTo>
                      <a:close/>
                    </a:path>
                  </a:pathLst>
                </a:custGeom>
                <a:solidFill>
                  <a:srgbClr val="F71752"/>
                </a:solidFill>
                <a:ln w="9525">
                  <a:noFill/>
                  <a:round/>
                  <a:headEnd/>
                  <a:tailEnd/>
                </a:ln>
              </p:spPr>
              <p:txBody>
                <a:bodyPr/>
                <a:lstStyle/>
                <a:p>
                  <a:endParaRPr lang="zh-CN" altLang="en-US"/>
                </a:p>
              </p:txBody>
            </p:sp>
            <p:sp>
              <p:nvSpPr>
                <p:cNvPr id="449" name="Freeform 553"/>
                <p:cNvSpPr>
                  <a:spLocks/>
                </p:cNvSpPr>
                <p:nvPr/>
              </p:nvSpPr>
              <p:spPr bwMode="auto">
                <a:xfrm>
                  <a:off x="996" y="3303"/>
                  <a:ext cx="331" cy="275"/>
                </a:xfrm>
                <a:custGeom>
                  <a:avLst/>
                  <a:gdLst/>
                  <a:ahLst/>
                  <a:cxnLst>
                    <a:cxn ang="0">
                      <a:pos x="331" y="275"/>
                    </a:cxn>
                    <a:cxn ang="0">
                      <a:pos x="297" y="273"/>
                    </a:cxn>
                    <a:cxn ang="0">
                      <a:pos x="265" y="269"/>
                    </a:cxn>
                    <a:cxn ang="0">
                      <a:pos x="233" y="261"/>
                    </a:cxn>
                    <a:cxn ang="0">
                      <a:pos x="202" y="253"/>
                    </a:cxn>
                    <a:cxn ang="0">
                      <a:pos x="172" y="241"/>
                    </a:cxn>
                    <a:cxn ang="0">
                      <a:pos x="146" y="227"/>
                    </a:cxn>
                    <a:cxn ang="0">
                      <a:pos x="120" y="211"/>
                    </a:cxn>
                    <a:cxn ang="0">
                      <a:pos x="96" y="193"/>
                    </a:cxn>
                    <a:cxn ang="0">
                      <a:pos x="76" y="175"/>
                    </a:cxn>
                    <a:cxn ang="0">
                      <a:pos x="56" y="153"/>
                    </a:cxn>
                    <a:cxn ang="0">
                      <a:pos x="40" y="131"/>
                    </a:cxn>
                    <a:cxn ang="0">
                      <a:pos x="26" y="106"/>
                    </a:cxn>
                    <a:cxn ang="0">
                      <a:pos x="14" y="80"/>
                    </a:cxn>
                    <a:cxn ang="0">
                      <a:pos x="6" y="54"/>
                    </a:cxn>
                    <a:cxn ang="0">
                      <a:pos x="2" y="28"/>
                    </a:cxn>
                    <a:cxn ang="0">
                      <a:pos x="0" y="0"/>
                    </a:cxn>
                  </a:cxnLst>
                  <a:rect l="0" t="0" r="r" b="b"/>
                  <a:pathLst>
                    <a:path w="331" h="275">
                      <a:moveTo>
                        <a:pt x="331" y="275"/>
                      </a:moveTo>
                      <a:lnTo>
                        <a:pt x="297" y="273"/>
                      </a:lnTo>
                      <a:lnTo>
                        <a:pt x="265" y="269"/>
                      </a:lnTo>
                      <a:lnTo>
                        <a:pt x="233" y="261"/>
                      </a:lnTo>
                      <a:lnTo>
                        <a:pt x="202" y="253"/>
                      </a:lnTo>
                      <a:lnTo>
                        <a:pt x="172" y="241"/>
                      </a:lnTo>
                      <a:lnTo>
                        <a:pt x="146" y="227"/>
                      </a:lnTo>
                      <a:lnTo>
                        <a:pt x="120" y="211"/>
                      </a:lnTo>
                      <a:lnTo>
                        <a:pt x="96" y="193"/>
                      </a:lnTo>
                      <a:lnTo>
                        <a:pt x="76" y="175"/>
                      </a:lnTo>
                      <a:lnTo>
                        <a:pt x="56" y="153"/>
                      </a:lnTo>
                      <a:lnTo>
                        <a:pt x="40" y="131"/>
                      </a:lnTo>
                      <a:lnTo>
                        <a:pt x="26" y="106"/>
                      </a:lnTo>
                      <a:lnTo>
                        <a:pt x="14" y="80"/>
                      </a:lnTo>
                      <a:lnTo>
                        <a:pt x="6" y="54"/>
                      </a:lnTo>
                      <a:lnTo>
                        <a:pt x="2" y="28"/>
                      </a:lnTo>
                      <a:lnTo>
                        <a:pt x="0" y="0"/>
                      </a:lnTo>
                    </a:path>
                  </a:pathLst>
                </a:custGeom>
                <a:solidFill>
                  <a:srgbClr val="F71752"/>
                </a:solidFill>
                <a:ln w="9525">
                  <a:solidFill>
                    <a:srgbClr val="969696"/>
                  </a:solidFill>
                  <a:prstDash val="solid"/>
                  <a:round/>
                  <a:headEnd/>
                  <a:tailEnd/>
                </a:ln>
              </p:spPr>
              <p:txBody>
                <a:bodyPr/>
                <a:lstStyle/>
                <a:p>
                  <a:endParaRPr lang="zh-CN" altLang="en-US"/>
                </a:p>
              </p:txBody>
            </p:sp>
          </p:grpSp>
          <p:grpSp>
            <p:nvGrpSpPr>
              <p:cNvPr id="412" name="Group 554"/>
              <p:cNvGrpSpPr>
                <a:grpSpLocks/>
              </p:cNvGrpSpPr>
              <p:nvPr/>
            </p:nvGrpSpPr>
            <p:grpSpPr bwMode="auto">
              <a:xfrm>
                <a:off x="2520902" y="4999389"/>
                <a:ext cx="226961" cy="122189"/>
                <a:chOff x="3754" y="1470"/>
                <a:chExt cx="1140" cy="614"/>
              </a:xfrm>
            </p:grpSpPr>
            <p:sp>
              <p:nvSpPr>
                <p:cNvPr id="446" name="Freeform 555"/>
                <p:cNvSpPr>
                  <a:spLocks/>
                </p:cNvSpPr>
                <p:nvPr/>
              </p:nvSpPr>
              <p:spPr bwMode="auto">
                <a:xfrm>
                  <a:off x="3754" y="1470"/>
                  <a:ext cx="1140" cy="614"/>
                </a:xfrm>
                <a:custGeom>
                  <a:avLst/>
                  <a:gdLst/>
                  <a:ahLst/>
                  <a:cxnLst>
                    <a:cxn ang="0">
                      <a:pos x="126" y="0"/>
                    </a:cxn>
                    <a:cxn ang="0">
                      <a:pos x="1140" y="0"/>
                    </a:cxn>
                    <a:cxn ang="0">
                      <a:pos x="1140" y="449"/>
                    </a:cxn>
                    <a:cxn ang="0">
                      <a:pos x="1014" y="614"/>
                    </a:cxn>
                    <a:cxn ang="0">
                      <a:pos x="0" y="614"/>
                    </a:cxn>
                    <a:cxn ang="0">
                      <a:pos x="126" y="453"/>
                    </a:cxn>
                    <a:cxn ang="0">
                      <a:pos x="126" y="0"/>
                    </a:cxn>
                  </a:cxnLst>
                  <a:rect l="0" t="0" r="r" b="b"/>
                  <a:pathLst>
                    <a:path w="1140" h="614">
                      <a:moveTo>
                        <a:pt x="126" y="0"/>
                      </a:moveTo>
                      <a:lnTo>
                        <a:pt x="1140" y="0"/>
                      </a:lnTo>
                      <a:lnTo>
                        <a:pt x="1140" y="449"/>
                      </a:lnTo>
                      <a:lnTo>
                        <a:pt x="1014" y="614"/>
                      </a:lnTo>
                      <a:lnTo>
                        <a:pt x="0" y="614"/>
                      </a:lnTo>
                      <a:lnTo>
                        <a:pt x="126" y="453"/>
                      </a:lnTo>
                      <a:lnTo>
                        <a:pt x="126" y="0"/>
                      </a:lnTo>
                      <a:close/>
                    </a:path>
                  </a:pathLst>
                </a:custGeom>
                <a:solidFill>
                  <a:srgbClr val="F71752"/>
                </a:solidFill>
                <a:ln w="9525">
                  <a:noFill/>
                  <a:round/>
                  <a:headEnd/>
                  <a:tailEnd/>
                </a:ln>
              </p:spPr>
              <p:txBody>
                <a:bodyPr/>
                <a:lstStyle/>
                <a:p>
                  <a:endParaRPr lang="zh-CN" altLang="en-US"/>
                </a:p>
              </p:txBody>
            </p:sp>
            <p:sp>
              <p:nvSpPr>
                <p:cNvPr id="447" name="Freeform 556"/>
                <p:cNvSpPr>
                  <a:spLocks/>
                </p:cNvSpPr>
                <p:nvPr/>
              </p:nvSpPr>
              <p:spPr bwMode="auto">
                <a:xfrm>
                  <a:off x="3754" y="1470"/>
                  <a:ext cx="1140" cy="614"/>
                </a:xfrm>
                <a:custGeom>
                  <a:avLst/>
                  <a:gdLst/>
                  <a:ahLst/>
                  <a:cxnLst>
                    <a:cxn ang="0">
                      <a:pos x="126" y="0"/>
                    </a:cxn>
                    <a:cxn ang="0">
                      <a:pos x="1140" y="0"/>
                    </a:cxn>
                    <a:cxn ang="0">
                      <a:pos x="1140" y="449"/>
                    </a:cxn>
                    <a:cxn ang="0">
                      <a:pos x="1014" y="614"/>
                    </a:cxn>
                    <a:cxn ang="0">
                      <a:pos x="0" y="614"/>
                    </a:cxn>
                    <a:cxn ang="0">
                      <a:pos x="126" y="453"/>
                    </a:cxn>
                    <a:cxn ang="0">
                      <a:pos x="126" y="0"/>
                    </a:cxn>
                  </a:cxnLst>
                  <a:rect l="0" t="0" r="r" b="b"/>
                  <a:pathLst>
                    <a:path w="1140" h="614">
                      <a:moveTo>
                        <a:pt x="126" y="0"/>
                      </a:moveTo>
                      <a:lnTo>
                        <a:pt x="1140" y="0"/>
                      </a:lnTo>
                      <a:lnTo>
                        <a:pt x="1140" y="449"/>
                      </a:lnTo>
                      <a:lnTo>
                        <a:pt x="1014" y="614"/>
                      </a:lnTo>
                      <a:lnTo>
                        <a:pt x="0" y="614"/>
                      </a:lnTo>
                      <a:lnTo>
                        <a:pt x="126" y="453"/>
                      </a:lnTo>
                      <a:lnTo>
                        <a:pt x="126" y="0"/>
                      </a:lnTo>
                    </a:path>
                  </a:pathLst>
                </a:custGeom>
                <a:solidFill>
                  <a:srgbClr val="F71752"/>
                </a:solidFill>
                <a:ln w="9525">
                  <a:solidFill>
                    <a:srgbClr val="969696"/>
                  </a:solidFill>
                  <a:prstDash val="solid"/>
                  <a:round/>
                  <a:headEnd/>
                  <a:tailEnd/>
                </a:ln>
              </p:spPr>
              <p:txBody>
                <a:bodyPr/>
                <a:lstStyle/>
                <a:p>
                  <a:endParaRPr lang="zh-CN" altLang="en-US"/>
                </a:p>
              </p:txBody>
            </p:sp>
          </p:grpSp>
          <p:sp>
            <p:nvSpPr>
              <p:cNvPr id="423" name="Oval 557"/>
              <p:cNvSpPr>
                <a:spLocks noChangeArrowheads="1"/>
              </p:cNvSpPr>
              <p:nvPr/>
            </p:nvSpPr>
            <p:spPr bwMode="auto">
              <a:xfrm>
                <a:off x="2668427" y="5109264"/>
                <a:ext cx="20805" cy="6630"/>
              </a:xfrm>
              <a:prstGeom prst="ellipse">
                <a:avLst/>
              </a:prstGeom>
              <a:solidFill>
                <a:srgbClr val="F71752"/>
              </a:solidFill>
              <a:ln w="9525">
                <a:solidFill>
                  <a:srgbClr val="969696"/>
                </a:solidFill>
                <a:round/>
                <a:headEnd/>
                <a:tailEnd/>
              </a:ln>
            </p:spPr>
            <p:txBody>
              <a:bodyPr/>
              <a:lstStyle/>
              <a:p>
                <a:endParaRPr lang="zh-CN" altLang="en-US"/>
              </a:p>
            </p:txBody>
          </p:sp>
          <p:sp>
            <p:nvSpPr>
              <p:cNvPr id="424" name="Oval 558"/>
              <p:cNvSpPr>
                <a:spLocks noChangeArrowheads="1"/>
              </p:cNvSpPr>
              <p:nvPr/>
            </p:nvSpPr>
            <p:spPr bwMode="auto">
              <a:xfrm>
                <a:off x="2668427" y="5098845"/>
                <a:ext cx="16076" cy="14208"/>
              </a:xfrm>
              <a:prstGeom prst="ellipse">
                <a:avLst/>
              </a:prstGeom>
              <a:solidFill>
                <a:srgbClr val="F71752"/>
              </a:solidFill>
              <a:ln w="9525">
                <a:solidFill>
                  <a:srgbClr val="969696"/>
                </a:solidFill>
                <a:round/>
                <a:headEnd/>
                <a:tailEnd/>
              </a:ln>
            </p:spPr>
            <p:txBody>
              <a:bodyPr/>
              <a:lstStyle/>
              <a:p>
                <a:endParaRPr lang="zh-CN" altLang="en-US"/>
              </a:p>
            </p:txBody>
          </p:sp>
          <p:sp>
            <p:nvSpPr>
              <p:cNvPr id="425" name="Rectangle 559"/>
              <p:cNvSpPr>
                <a:spLocks noChangeArrowheads="1"/>
              </p:cNvSpPr>
              <p:nvPr/>
            </p:nvSpPr>
            <p:spPr bwMode="auto">
              <a:xfrm>
                <a:off x="2579534" y="5090320"/>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26" name="Rectangle 560"/>
              <p:cNvSpPr>
                <a:spLocks noChangeArrowheads="1"/>
              </p:cNvSpPr>
              <p:nvPr/>
            </p:nvSpPr>
            <p:spPr bwMode="auto">
              <a:xfrm>
                <a:off x="2596556" y="5090320"/>
                <a:ext cx="7565"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27" name="Rectangle 561"/>
              <p:cNvSpPr>
                <a:spLocks noChangeArrowheads="1"/>
              </p:cNvSpPr>
              <p:nvPr/>
            </p:nvSpPr>
            <p:spPr bwMode="auto">
              <a:xfrm>
                <a:off x="2560620" y="5090320"/>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28" name="Rectangle 562"/>
              <p:cNvSpPr>
                <a:spLocks noChangeArrowheads="1"/>
              </p:cNvSpPr>
              <p:nvPr/>
            </p:nvSpPr>
            <p:spPr bwMode="auto">
              <a:xfrm>
                <a:off x="2613578" y="5090320"/>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29" name="Rectangle 563"/>
              <p:cNvSpPr>
                <a:spLocks noChangeArrowheads="1"/>
              </p:cNvSpPr>
              <p:nvPr/>
            </p:nvSpPr>
            <p:spPr bwMode="auto">
              <a:xfrm>
                <a:off x="2572914" y="5107369"/>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0" name="Rectangle 564"/>
              <p:cNvSpPr>
                <a:spLocks noChangeArrowheads="1"/>
              </p:cNvSpPr>
              <p:nvPr/>
            </p:nvSpPr>
            <p:spPr bwMode="auto">
              <a:xfrm>
                <a:off x="2589936" y="5107369"/>
                <a:ext cx="7565"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1" name="Rectangle 565"/>
              <p:cNvSpPr>
                <a:spLocks noChangeArrowheads="1"/>
              </p:cNvSpPr>
              <p:nvPr/>
            </p:nvSpPr>
            <p:spPr bwMode="auto">
              <a:xfrm>
                <a:off x="2553055" y="5107369"/>
                <a:ext cx="9457"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2" name="Rectangle 566"/>
              <p:cNvSpPr>
                <a:spLocks noChangeArrowheads="1"/>
              </p:cNvSpPr>
              <p:nvPr/>
            </p:nvSpPr>
            <p:spPr bwMode="auto">
              <a:xfrm>
                <a:off x="2606958" y="5107369"/>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3" name="Oval 567"/>
              <p:cNvSpPr>
                <a:spLocks noChangeArrowheads="1"/>
              </p:cNvSpPr>
              <p:nvPr/>
            </p:nvSpPr>
            <p:spPr bwMode="auto">
              <a:xfrm>
                <a:off x="2568186" y="5010755"/>
                <a:ext cx="25533" cy="62515"/>
              </a:xfrm>
              <a:prstGeom prst="ellipse">
                <a:avLst/>
              </a:prstGeom>
              <a:solidFill>
                <a:srgbClr val="F71752"/>
              </a:solidFill>
              <a:ln w="9525">
                <a:solidFill>
                  <a:srgbClr val="969696"/>
                </a:solidFill>
                <a:round/>
                <a:headEnd/>
                <a:tailEnd/>
              </a:ln>
            </p:spPr>
            <p:txBody>
              <a:bodyPr/>
              <a:lstStyle/>
              <a:p>
                <a:endParaRPr lang="zh-CN" altLang="en-US"/>
              </a:p>
            </p:txBody>
          </p:sp>
          <p:sp>
            <p:nvSpPr>
              <p:cNvPr id="434" name="Oval 568"/>
              <p:cNvSpPr>
                <a:spLocks noChangeArrowheads="1"/>
              </p:cNvSpPr>
              <p:nvPr/>
            </p:nvSpPr>
            <p:spPr bwMode="auto">
              <a:xfrm>
                <a:off x="2652351" y="5010755"/>
                <a:ext cx="24587" cy="62515"/>
              </a:xfrm>
              <a:prstGeom prst="ellipse">
                <a:avLst/>
              </a:prstGeom>
              <a:solidFill>
                <a:srgbClr val="F71752"/>
              </a:solidFill>
              <a:ln w="9525">
                <a:solidFill>
                  <a:srgbClr val="969696"/>
                </a:solidFill>
                <a:round/>
                <a:headEnd/>
                <a:tailEnd/>
              </a:ln>
            </p:spPr>
            <p:txBody>
              <a:bodyPr/>
              <a:lstStyle/>
              <a:p>
                <a:endParaRPr lang="zh-CN" altLang="en-US"/>
              </a:p>
            </p:txBody>
          </p:sp>
          <p:sp>
            <p:nvSpPr>
              <p:cNvPr id="435" name="Rectangle 569"/>
              <p:cNvSpPr>
                <a:spLocks noChangeArrowheads="1"/>
              </p:cNvSpPr>
              <p:nvPr/>
            </p:nvSpPr>
            <p:spPr bwMode="auto">
              <a:xfrm>
                <a:off x="2581425" y="5010755"/>
                <a:ext cx="83219" cy="62515"/>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6" name="Rectangle 570"/>
              <p:cNvSpPr>
                <a:spLocks noChangeArrowheads="1"/>
              </p:cNvSpPr>
              <p:nvPr/>
            </p:nvSpPr>
            <p:spPr bwMode="auto">
              <a:xfrm>
                <a:off x="2691123" y="5051485"/>
                <a:ext cx="8511" cy="5683"/>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7" name="Rectangle 571"/>
              <p:cNvSpPr>
                <a:spLocks noChangeArrowheads="1"/>
              </p:cNvSpPr>
              <p:nvPr/>
            </p:nvSpPr>
            <p:spPr bwMode="auto">
              <a:xfrm>
                <a:off x="2689232" y="5063798"/>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8" name="Rectangle 572"/>
              <p:cNvSpPr>
                <a:spLocks noChangeArrowheads="1"/>
              </p:cNvSpPr>
              <p:nvPr/>
            </p:nvSpPr>
            <p:spPr bwMode="auto">
              <a:xfrm>
                <a:off x="2689232" y="5077059"/>
                <a:ext cx="7565" cy="5683"/>
              </a:xfrm>
              <a:prstGeom prst="rect">
                <a:avLst/>
              </a:prstGeom>
              <a:solidFill>
                <a:srgbClr val="F71752"/>
              </a:solidFill>
              <a:ln w="9525">
                <a:solidFill>
                  <a:srgbClr val="969696"/>
                </a:solidFill>
                <a:miter lim="800000"/>
                <a:headEnd/>
                <a:tailEnd/>
              </a:ln>
            </p:spPr>
            <p:txBody>
              <a:bodyPr/>
              <a:lstStyle/>
              <a:p>
                <a:endParaRPr lang="zh-CN" altLang="en-US"/>
              </a:p>
            </p:txBody>
          </p:sp>
          <p:sp>
            <p:nvSpPr>
              <p:cNvPr id="439" name="Rectangle 573"/>
              <p:cNvSpPr>
                <a:spLocks noChangeArrowheads="1"/>
              </p:cNvSpPr>
              <p:nvPr/>
            </p:nvSpPr>
            <p:spPr bwMode="auto">
              <a:xfrm>
                <a:off x="2707200" y="5062851"/>
                <a:ext cx="6620"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40" name="Rectangle 574"/>
              <p:cNvSpPr>
                <a:spLocks noChangeArrowheads="1"/>
              </p:cNvSpPr>
              <p:nvPr/>
            </p:nvSpPr>
            <p:spPr bwMode="auto">
              <a:xfrm>
                <a:off x="2695852" y="5029699"/>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41" name="Rectangle 575"/>
              <p:cNvSpPr>
                <a:spLocks noChangeArrowheads="1"/>
              </p:cNvSpPr>
              <p:nvPr/>
            </p:nvSpPr>
            <p:spPr bwMode="auto">
              <a:xfrm>
                <a:off x="2709091" y="5029699"/>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42" name="Rectangle 576"/>
              <p:cNvSpPr>
                <a:spLocks noChangeArrowheads="1"/>
              </p:cNvSpPr>
              <p:nvPr/>
            </p:nvSpPr>
            <p:spPr bwMode="auto">
              <a:xfrm>
                <a:off x="2723276" y="5029699"/>
                <a:ext cx="8511"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43" name="Rectangle 577"/>
              <p:cNvSpPr>
                <a:spLocks noChangeArrowheads="1"/>
              </p:cNvSpPr>
              <p:nvPr/>
            </p:nvSpPr>
            <p:spPr bwMode="auto">
              <a:xfrm>
                <a:off x="2724222" y="5051485"/>
                <a:ext cx="7565" cy="5683"/>
              </a:xfrm>
              <a:prstGeom prst="rect">
                <a:avLst/>
              </a:prstGeom>
              <a:solidFill>
                <a:srgbClr val="F71752"/>
              </a:solidFill>
              <a:ln w="9525">
                <a:solidFill>
                  <a:srgbClr val="969696"/>
                </a:solidFill>
                <a:miter lim="800000"/>
                <a:headEnd/>
                <a:tailEnd/>
              </a:ln>
            </p:spPr>
            <p:txBody>
              <a:bodyPr/>
              <a:lstStyle/>
              <a:p>
                <a:endParaRPr lang="zh-CN" altLang="en-US"/>
              </a:p>
            </p:txBody>
          </p:sp>
          <p:sp>
            <p:nvSpPr>
              <p:cNvPr id="444" name="Rectangle 578"/>
              <p:cNvSpPr>
                <a:spLocks noChangeArrowheads="1"/>
              </p:cNvSpPr>
              <p:nvPr/>
            </p:nvSpPr>
            <p:spPr bwMode="auto">
              <a:xfrm>
                <a:off x="2722330" y="5063798"/>
                <a:ext cx="6620" cy="6630"/>
              </a:xfrm>
              <a:prstGeom prst="rect">
                <a:avLst/>
              </a:prstGeom>
              <a:solidFill>
                <a:srgbClr val="F71752"/>
              </a:solidFill>
              <a:ln w="9525">
                <a:solidFill>
                  <a:srgbClr val="969696"/>
                </a:solidFill>
                <a:miter lim="800000"/>
                <a:headEnd/>
                <a:tailEnd/>
              </a:ln>
            </p:spPr>
            <p:txBody>
              <a:bodyPr/>
              <a:lstStyle/>
              <a:p>
                <a:endParaRPr lang="zh-CN" altLang="en-US"/>
              </a:p>
            </p:txBody>
          </p:sp>
          <p:sp>
            <p:nvSpPr>
              <p:cNvPr id="445" name="Rectangle 579"/>
              <p:cNvSpPr>
                <a:spLocks noChangeArrowheads="1"/>
              </p:cNvSpPr>
              <p:nvPr/>
            </p:nvSpPr>
            <p:spPr bwMode="auto">
              <a:xfrm>
                <a:off x="2721385" y="5077059"/>
                <a:ext cx="7565" cy="5683"/>
              </a:xfrm>
              <a:prstGeom prst="rect">
                <a:avLst/>
              </a:prstGeom>
              <a:solidFill>
                <a:srgbClr val="F71752"/>
              </a:solidFill>
              <a:ln w="9525">
                <a:solidFill>
                  <a:srgbClr val="969696"/>
                </a:solidFill>
                <a:miter lim="800000"/>
                <a:headEnd/>
                <a:tailEnd/>
              </a:ln>
            </p:spPr>
            <p:txBody>
              <a:bodyPr/>
              <a:lstStyle/>
              <a:p>
                <a:endParaRPr lang="zh-CN" altLang="en-US"/>
              </a:p>
            </p:txBody>
          </p:sp>
        </p:grpSp>
        <p:grpSp>
          <p:nvGrpSpPr>
            <p:cNvPr id="413" name="组合 836"/>
            <p:cNvGrpSpPr/>
            <p:nvPr/>
          </p:nvGrpSpPr>
          <p:grpSpPr>
            <a:xfrm>
              <a:off x="1939925" y="3225824"/>
              <a:ext cx="879475" cy="681038"/>
              <a:chOff x="1939925" y="3225824"/>
              <a:chExt cx="879475" cy="681038"/>
            </a:xfrm>
          </p:grpSpPr>
          <p:grpSp>
            <p:nvGrpSpPr>
              <p:cNvPr id="414" name="Group 581"/>
              <p:cNvGrpSpPr>
                <a:grpSpLocks/>
              </p:cNvGrpSpPr>
              <p:nvPr/>
            </p:nvGrpSpPr>
            <p:grpSpPr bwMode="auto">
              <a:xfrm>
                <a:off x="2362640" y="3385901"/>
                <a:ext cx="40664" cy="22733"/>
                <a:chOff x="2750" y="1428"/>
                <a:chExt cx="206" cy="112"/>
              </a:xfrm>
            </p:grpSpPr>
            <p:sp>
              <p:nvSpPr>
                <p:cNvPr id="315" name="Freeform 582"/>
                <p:cNvSpPr>
                  <a:spLocks/>
                </p:cNvSpPr>
                <p:nvPr/>
              </p:nvSpPr>
              <p:spPr bwMode="auto">
                <a:xfrm>
                  <a:off x="2750" y="1428"/>
                  <a:ext cx="206" cy="112"/>
                </a:xfrm>
                <a:custGeom>
                  <a:avLst/>
                  <a:gdLst/>
                  <a:ahLst/>
                  <a:cxnLst>
                    <a:cxn ang="0">
                      <a:pos x="0" y="0"/>
                    </a:cxn>
                    <a:cxn ang="0">
                      <a:pos x="206" y="0"/>
                    </a:cxn>
                    <a:cxn ang="0">
                      <a:pos x="206" y="92"/>
                    </a:cxn>
                    <a:cxn ang="0">
                      <a:pos x="142" y="104"/>
                    </a:cxn>
                    <a:cxn ang="0">
                      <a:pos x="98" y="112"/>
                    </a:cxn>
                    <a:cxn ang="0">
                      <a:pos x="58" y="108"/>
                    </a:cxn>
                    <a:cxn ang="0">
                      <a:pos x="40" y="104"/>
                    </a:cxn>
                    <a:cxn ang="0">
                      <a:pos x="4" y="88"/>
                    </a:cxn>
                    <a:cxn ang="0">
                      <a:pos x="0" y="0"/>
                    </a:cxn>
                  </a:cxnLst>
                  <a:rect l="0" t="0" r="r" b="b"/>
                  <a:pathLst>
                    <a:path w="206" h="112">
                      <a:moveTo>
                        <a:pt x="0" y="0"/>
                      </a:moveTo>
                      <a:lnTo>
                        <a:pt x="206" y="0"/>
                      </a:lnTo>
                      <a:lnTo>
                        <a:pt x="206" y="92"/>
                      </a:lnTo>
                      <a:lnTo>
                        <a:pt x="142" y="104"/>
                      </a:lnTo>
                      <a:lnTo>
                        <a:pt x="98" y="112"/>
                      </a:lnTo>
                      <a:lnTo>
                        <a:pt x="58" y="108"/>
                      </a:lnTo>
                      <a:lnTo>
                        <a:pt x="40" y="104"/>
                      </a:lnTo>
                      <a:lnTo>
                        <a:pt x="4" y="88"/>
                      </a:lnTo>
                      <a:lnTo>
                        <a:pt x="0" y="0"/>
                      </a:lnTo>
                      <a:close/>
                    </a:path>
                  </a:pathLst>
                </a:custGeom>
                <a:solidFill>
                  <a:srgbClr val="466A97"/>
                </a:solidFill>
                <a:ln w="9525">
                  <a:noFill/>
                  <a:round/>
                  <a:headEnd/>
                  <a:tailEnd/>
                </a:ln>
              </p:spPr>
              <p:txBody>
                <a:bodyPr/>
                <a:lstStyle/>
                <a:p>
                  <a:endParaRPr lang="zh-CN" altLang="en-US"/>
                </a:p>
              </p:txBody>
            </p:sp>
            <p:sp>
              <p:nvSpPr>
                <p:cNvPr id="316" name="Freeform 583"/>
                <p:cNvSpPr>
                  <a:spLocks/>
                </p:cNvSpPr>
                <p:nvPr/>
              </p:nvSpPr>
              <p:spPr bwMode="auto">
                <a:xfrm>
                  <a:off x="2750" y="1428"/>
                  <a:ext cx="206" cy="112"/>
                </a:xfrm>
                <a:custGeom>
                  <a:avLst/>
                  <a:gdLst/>
                  <a:ahLst/>
                  <a:cxnLst>
                    <a:cxn ang="0">
                      <a:pos x="0" y="0"/>
                    </a:cxn>
                    <a:cxn ang="0">
                      <a:pos x="206" y="0"/>
                    </a:cxn>
                    <a:cxn ang="0">
                      <a:pos x="206" y="92"/>
                    </a:cxn>
                    <a:cxn ang="0">
                      <a:pos x="142" y="104"/>
                    </a:cxn>
                    <a:cxn ang="0">
                      <a:pos x="98" y="112"/>
                    </a:cxn>
                    <a:cxn ang="0">
                      <a:pos x="58" y="108"/>
                    </a:cxn>
                    <a:cxn ang="0">
                      <a:pos x="40" y="104"/>
                    </a:cxn>
                    <a:cxn ang="0">
                      <a:pos x="4" y="88"/>
                    </a:cxn>
                    <a:cxn ang="0">
                      <a:pos x="0" y="0"/>
                    </a:cxn>
                  </a:cxnLst>
                  <a:rect l="0" t="0" r="r" b="b"/>
                  <a:pathLst>
                    <a:path w="206" h="112">
                      <a:moveTo>
                        <a:pt x="0" y="0"/>
                      </a:moveTo>
                      <a:lnTo>
                        <a:pt x="206" y="0"/>
                      </a:lnTo>
                      <a:lnTo>
                        <a:pt x="206" y="92"/>
                      </a:lnTo>
                      <a:lnTo>
                        <a:pt x="142" y="104"/>
                      </a:lnTo>
                      <a:lnTo>
                        <a:pt x="98" y="112"/>
                      </a:lnTo>
                      <a:lnTo>
                        <a:pt x="58" y="108"/>
                      </a:lnTo>
                      <a:lnTo>
                        <a:pt x="40" y="104"/>
                      </a:lnTo>
                      <a:lnTo>
                        <a:pt x="4" y="88"/>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415" name="Group 584"/>
              <p:cNvGrpSpPr>
                <a:grpSpLocks/>
              </p:cNvGrpSpPr>
              <p:nvPr/>
            </p:nvGrpSpPr>
            <p:grpSpPr bwMode="auto">
              <a:xfrm>
                <a:off x="2360749" y="3384954"/>
                <a:ext cx="15131" cy="22733"/>
                <a:chOff x="2742" y="1424"/>
                <a:chExt cx="76" cy="112"/>
              </a:xfrm>
            </p:grpSpPr>
            <p:sp>
              <p:nvSpPr>
                <p:cNvPr id="313" name="Freeform 585"/>
                <p:cNvSpPr>
                  <a:spLocks/>
                </p:cNvSpPr>
                <p:nvPr/>
              </p:nvSpPr>
              <p:spPr bwMode="auto">
                <a:xfrm>
                  <a:off x="2742" y="1424"/>
                  <a:ext cx="76" cy="112"/>
                </a:xfrm>
                <a:custGeom>
                  <a:avLst/>
                  <a:gdLst/>
                  <a:ahLst/>
                  <a:cxnLst>
                    <a:cxn ang="0">
                      <a:pos x="76" y="0"/>
                    </a:cxn>
                    <a:cxn ang="0">
                      <a:pos x="0" y="0"/>
                    </a:cxn>
                    <a:cxn ang="0">
                      <a:pos x="4" y="88"/>
                    </a:cxn>
                    <a:cxn ang="0">
                      <a:pos x="32" y="104"/>
                    </a:cxn>
                    <a:cxn ang="0">
                      <a:pos x="66" y="112"/>
                    </a:cxn>
                    <a:cxn ang="0">
                      <a:pos x="76" y="112"/>
                    </a:cxn>
                    <a:cxn ang="0">
                      <a:pos x="76" y="0"/>
                    </a:cxn>
                  </a:cxnLst>
                  <a:rect l="0" t="0" r="r" b="b"/>
                  <a:pathLst>
                    <a:path w="76" h="112">
                      <a:moveTo>
                        <a:pt x="76" y="0"/>
                      </a:moveTo>
                      <a:lnTo>
                        <a:pt x="0" y="0"/>
                      </a:lnTo>
                      <a:lnTo>
                        <a:pt x="4" y="88"/>
                      </a:lnTo>
                      <a:lnTo>
                        <a:pt x="32" y="104"/>
                      </a:lnTo>
                      <a:lnTo>
                        <a:pt x="66" y="112"/>
                      </a:lnTo>
                      <a:lnTo>
                        <a:pt x="76" y="112"/>
                      </a:lnTo>
                      <a:lnTo>
                        <a:pt x="76" y="0"/>
                      </a:lnTo>
                      <a:close/>
                    </a:path>
                  </a:pathLst>
                </a:custGeom>
                <a:solidFill>
                  <a:srgbClr val="466A97"/>
                </a:solidFill>
                <a:ln w="9525">
                  <a:noFill/>
                  <a:round/>
                  <a:headEnd/>
                  <a:tailEnd/>
                </a:ln>
              </p:spPr>
              <p:txBody>
                <a:bodyPr/>
                <a:lstStyle/>
                <a:p>
                  <a:endParaRPr lang="zh-CN" altLang="en-US"/>
                </a:p>
              </p:txBody>
            </p:sp>
            <p:sp>
              <p:nvSpPr>
                <p:cNvPr id="314" name="Freeform 586"/>
                <p:cNvSpPr>
                  <a:spLocks/>
                </p:cNvSpPr>
                <p:nvPr/>
              </p:nvSpPr>
              <p:spPr bwMode="auto">
                <a:xfrm>
                  <a:off x="2742" y="1424"/>
                  <a:ext cx="76" cy="112"/>
                </a:xfrm>
                <a:custGeom>
                  <a:avLst/>
                  <a:gdLst/>
                  <a:ahLst/>
                  <a:cxnLst>
                    <a:cxn ang="0">
                      <a:pos x="76" y="0"/>
                    </a:cxn>
                    <a:cxn ang="0">
                      <a:pos x="0" y="0"/>
                    </a:cxn>
                    <a:cxn ang="0">
                      <a:pos x="4" y="88"/>
                    </a:cxn>
                    <a:cxn ang="0">
                      <a:pos x="32" y="104"/>
                    </a:cxn>
                    <a:cxn ang="0">
                      <a:pos x="66" y="112"/>
                    </a:cxn>
                    <a:cxn ang="0">
                      <a:pos x="76" y="112"/>
                    </a:cxn>
                    <a:cxn ang="0">
                      <a:pos x="76" y="0"/>
                    </a:cxn>
                  </a:cxnLst>
                  <a:rect l="0" t="0" r="r" b="b"/>
                  <a:pathLst>
                    <a:path w="76" h="112">
                      <a:moveTo>
                        <a:pt x="76" y="0"/>
                      </a:moveTo>
                      <a:lnTo>
                        <a:pt x="0" y="0"/>
                      </a:lnTo>
                      <a:lnTo>
                        <a:pt x="4" y="88"/>
                      </a:lnTo>
                      <a:lnTo>
                        <a:pt x="32" y="104"/>
                      </a:lnTo>
                      <a:lnTo>
                        <a:pt x="66" y="112"/>
                      </a:lnTo>
                      <a:lnTo>
                        <a:pt x="76" y="112"/>
                      </a:lnTo>
                      <a:lnTo>
                        <a:pt x="76"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416" name="Group 587"/>
              <p:cNvGrpSpPr>
                <a:grpSpLocks/>
              </p:cNvGrpSpPr>
              <p:nvPr/>
            </p:nvGrpSpPr>
            <p:grpSpPr bwMode="auto">
              <a:xfrm>
                <a:off x="2294552" y="3401056"/>
                <a:ext cx="34044" cy="9472"/>
                <a:chOff x="2405" y="1502"/>
                <a:chExt cx="174" cy="50"/>
              </a:xfrm>
            </p:grpSpPr>
            <p:sp>
              <p:nvSpPr>
                <p:cNvPr id="311" name="Freeform 588"/>
                <p:cNvSpPr>
                  <a:spLocks/>
                </p:cNvSpPr>
                <p:nvPr/>
              </p:nvSpPr>
              <p:spPr bwMode="auto">
                <a:xfrm>
                  <a:off x="2405" y="1502"/>
                  <a:ext cx="174" cy="50"/>
                </a:xfrm>
                <a:custGeom>
                  <a:avLst/>
                  <a:gdLst/>
                  <a:ahLst/>
                  <a:cxnLst>
                    <a:cxn ang="0">
                      <a:pos x="174" y="0"/>
                    </a:cxn>
                    <a:cxn ang="0">
                      <a:pos x="170" y="50"/>
                    </a:cxn>
                    <a:cxn ang="0">
                      <a:pos x="0" y="50"/>
                    </a:cxn>
                    <a:cxn ang="0">
                      <a:pos x="28" y="18"/>
                    </a:cxn>
                    <a:cxn ang="0">
                      <a:pos x="174" y="0"/>
                    </a:cxn>
                  </a:cxnLst>
                  <a:rect l="0" t="0" r="r" b="b"/>
                  <a:pathLst>
                    <a:path w="174" h="50">
                      <a:moveTo>
                        <a:pt x="174" y="0"/>
                      </a:moveTo>
                      <a:lnTo>
                        <a:pt x="170" y="50"/>
                      </a:lnTo>
                      <a:lnTo>
                        <a:pt x="0" y="50"/>
                      </a:lnTo>
                      <a:lnTo>
                        <a:pt x="28" y="18"/>
                      </a:lnTo>
                      <a:lnTo>
                        <a:pt x="174" y="0"/>
                      </a:lnTo>
                      <a:close/>
                    </a:path>
                  </a:pathLst>
                </a:custGeom>
                <a:solidFill>
                  <a:srgbClr val="466A97"/>
                </a:solidFill>
                <a:ln w="9525">
                  <a:noFill/>
                  <a:round/>
                  <a:headEnd/>
                  <a:tailEnd/>
                </a:ln>
              </p:spPr>
              <p:txBody>
                <a:bodyPr/>
                <a:lstStyle/>
                <a:p>
                  <a:endParaRPr lang="zh-CN" altLang="en-US"/>
                </a:p>
              </p:txBody>
            </p:sp>
            <p:sp>
              <p:nvSpPr>
                <p:cNvPr id="312" name="Freeform 589"/>
                <p:cNvSpPr>
                  <a:spLocks/>
                </p:cNvSpPr>
                <p:nvPr/>
              </p:nvSpPr>
              <p:spPr bwMode="auto">
                <a:xfrm>
                  <a:off x="2405" y="1502"/>
                  <a:ext cx="174" cy="50"/>
                </a:xfrm>
                <a:custGeom>
                  <a:avLst/>
                  <a:gdLst/>
                  <a:ahLst/>
                  <a:cxnLst>
                    <a:cxn ang="0">
                      <a:pos x="174" y="0"/>
                    </a:cxn>
                    <a:cxn ang="0">
                      <a:pos x="170" y="50"/>
                    </a:cxn>
                    <a:cxn ang="0">
                      <a:pos x="0" y="50"/>
                    </a:cxn>
                    <a:cxn ang="0">
                      <a:pos x="28" y="18"/>
                    </a:cxn>
                    <a:cxn ang="0">
                      <a:pos x="174" y="0"/>
                    </a:cxn>
                  </a:cxnLst>
                  <a:rect l="0" t="0" r="r" b="b"/>
                  <a:pathLst>
                    <a:path w="174" h="50">
                      <a:moveTo>
                        <a:pt x="174" y="0"/>
                      </a:moveTo>
                      <a:lnTo>
                        <a:pt x="170" y="50"/>
                      </a:lnTo>
                      <a:lnTo>
                        <a:pt x="0" y="50"/>
                      </a:lnTo>
                      <a:lnTo>
                        <a:pt x="28" y="18"/>
                      </a:lnTo>
                      <a:lnTo>
                        <a:pt x="174"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417" name="Group 590"/>
              <p:cNvGrpSpPr>
                <a:grpSpLocks/>
              </p:cNvGrpSpPr>
              <p:nvPr/>
            </p:nvGrpSpPr>
            <p:grpSpPr bwMode="auto">
              <a:xfrm>
                <a:off x="2206605" y="3295917"/>
                <a:ext cx="110644" cy="21786"/>
                <a:chOff x="1966" y="975"/>
                <a:chExt cx="555" cy="112"/>
              </a:xfrm>
            </p:grpSpPr>
            <p:sp>
              <p:nvSpPr>
                <p:cNvPr id="309" name="Freeform 591"/>
                <p:cNvSpPr>
                  <a:spLocks/>
                </p:cNvSpPr>
                <p:nvPr/>
              </p:nvSpPr>
              <p:spPr bwMode="auto">
                <a:xfrm>
                  <a:off x="1966" y="975"/>
                  <a:ext cx="555" cy="112"/>
                </a:xfrm>
                <a:custGeom>
                  <a:avLst/>
                  <a:gdLst/>
                  <a:ahLst/>
                  <a:cxnLst>
                    <a:cxn ang="0">
                      <a:pos x="0" y="0"/>
                    </a:cxn>
                    <a:cxn ang="0">
                      <a:pos x="453" y="0"/>
                    </a:cxn>
                    <a:cxn ang="0">
                      <a:pos x="555" y="108"/>
                    </a:cxn>
                    <a:cxn ang="0">
                      <a:pos x="0" y="112"/>
                    </a:cxn>
                    <a:cxn ang="0">
                      <a:pos x="0" y="0"/>
                    </a:cxn>
                  </a:cxnLst>
                  <a:rect l="0" t="0" r="r" b="b"/>
                  <a:pathLst>
                    <a:path w="555" h="112">
                      <a:moveTo>
                        <a:pt x="0" y="0"/>
                      </a:moveTo>
                      <a:lnTo>
                        <a:pt x="453" y="0"/>
                      </a:lnTo>
                      <a:lnTo>
                        <a:pt x="555" y="108"/>
                      </a:lnTo>
                      <a:lnTo>
                        <a:pt x="0" y="112"/>
                      </a:lnTo>
                      <a:lnTo>
                        <a:pt x="0" y="0"/>
                      </a:lnTo>
                      <a:close/>
                    </a:path>
                  </a:pathLst>
                </a:custGeom>
                <a:solidFill>
                  <a:srgbClr val="466A97"/>
                </a:solidFill>
                <a:ln w="9525">
                  <a:noFill/>
                  <a:round/>
                  <a:headEnd/>
                  <a:tailEnd/>
                </a:ln>
              </p:spPr>
              <p:txBody>
                <a:bodyPr/>
                <a:lstStyle/>
                <a:p>
                  <a:endParaRPr lang="zh-CN" altLang="en-US"/>
                </a:p>
              </p:txBody>
            </p:sp>
            <p:sp>
              <p:nvSpPr>
                <p:cNvPr id="310" name="Freeform 592"/>
                <p:cNvSpPr>
                  <a:spLocks/>
                </p:cNvSpPr>
                <p:nvPr/>
              </p:nvSpPr>
              <p:spPr bwMode="auto">
                <a:xfrm>
                  <a:off x="1966" y="975"/>
                  <a:ext cx="555" cy="112"/>
                </a:xfrm>
                <a:custGeom>
                  <a:avLst/>
                  <a:gdLst/>
                  <a:ahLst/>
                  <a:cxnLst>
                    <a:cxn ang="0">
                      <a:pos x="0" y="0"/>
                    </a:cxn>
                    <a:cxn ang="0">
                      <a:pos x="453" y="0"/>
                    </a:cxn>
                    <a:cxn ang="0">
                      <a:pos x="555" y="108"/>
                    </a:cxn>
                    <a:cxn ang="0">
                      <a:pos x="0" y="112"/>
                    </a:cxn>
                    <a:cxn ang="0">
                      <a:pos x="0" y="0"/>
                    </a:cxn>
                  </a:cxnLst>
                  <a:rect l="0" t="0" r="r" b="b"/>
                  <a:pathLst>
                    <a:path w="555" h="112">
                      <a:moveTo>
                        <a:pt x="0" y="0"/>
                      </a:moveTo>
                      <a:lnTo>
                        <a:pt x="453" y="0"/>
                      </a:lnTo>
                      <a:lnTo>
                        <a:pt x="555" y="108"/>
                      </a:lnTo>
                      <a:lnTo>
                        <a:pt x="0" y="112"/>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421" name="Group 593"/>
              <p:cNvGrpSpPr>
                <a:grpSpLocks/>
              </p:cNvGrpSpPr>
              <p:nvPr/>
            </p:nvGrpSpPr>
            <p:grpSpPr bwMode="auto">
              <a:xfrm>
                <a:off x="2043949" y="3270342"/>
                <a:ext cx="329094" cy="146816"/>
                <a:chOff x="1148" y="850"/>
                <a:chExt cx="1656" cy="736"/>
              </a:xfrm>
            </p:grpSpPr>
            <p:sp>
              <p:nvSpPr>
                <p:cNvPr id="307" name="Freeform 594"/>
                <p:cNvSpPr>
                  <a:spLocks/>
                </p:cNvSpPr>
                <p:nvPr/>
              </p:nvSpPr>
              <p:spPr bwMode="auto">
                <a:xfrm>
                  <a:off x="1148" y="850"/>
                  <a:ext cx="1656" cy="736"/>
                </a:xfrm>
                <a:custGeom>
                  <a:avLst/>
                  <a:gdLst/>
                  <a:ahLst/>
                  <a:cxnLst>
                    <a:cxn ang="0">
                      <a:pos x="1652" y="0"/>
                    </a:cxn>
                    <a:cxn ang="0">
                      <a:pos x="1441" y="8"/>
                    </a:cxn>
                    <a:cxn ang="0">
                      <a:pos x="1441" y="249"/>
                    </a:cxn>
                    <a:cxn ang="0">
                      <a:pos x="1369" y="249"/>
                    </a:cxn>
                    <a:cxn ang="0">
                      <a:pos x="1359" y="213"/>
                    </a:cxn>
                    <a:cxn ang="0">
                      <a:pos x="822" y="213"/>
                    </a:cxn>
                    <a:cxn ang="0">
                      <a:pos x="818" y="249"/>
                    </a:cxn>
                    <a:cxn ang="0">
                      <a:pos x="818" y="137"/>
                    </a:cxn>
                    <a:cxn ang="0">
                      <a:pos x="179" y="175"/>
                    </a:cxn>
                    <a:cxn ang="0">
                      <a:pos x="179" y="263"/>
                    </a:cxn>
                    <a:cxn ang="0">
                      <a:pos x="0" y="283"/>
                    </a:cxn>
                    <a:cxn ang="0">
                      <a:pos x="0" y="736"/>
                    </a:cxn>
                    <a:cxn ang="0">
                      <a:pos x="1281" y="736"/>
                    </a:cxn>
                    <a:cxn ang="0">
                      <a:pos x="1281" y="698"/>
                    </a:cxn>
                    <a:cxn ang="0">
                      <a:pos x="1329" y="662"/>
                    </a:cxn>
                    <a:cxn ang="0">
                      <a:pos x="1592" y="636"/>
                    </a:cxn>
                    <a:cxn ang="0">
                      <a:pos x="1598" y="590"/>
                    </a:cxn>
                    <a:cxn ang="0">
                      <a:pos x="1656" y="570"/>
                    </a:cxn>
                    <a:cxn ang="0">
                      <a:pos x="1652" y="0"/>
                    </a:cxn>
                  </a:cxnLst>
                  <a:rect l="0" t="0" r="r" b="b"/>
                  <a:pathLst>
                    <a:path w="1656" h="736">
                      <a:moveTo>
                        <a:pt x="1652" y="0"/>
                      </a:moveTo>
                      <a:lnTo>
                        <a:pt x="1441" y="8"/>
                      </a:lnTo>
                      <a:lnTo>
                        <a:pt x="1441" y="249"/>
                      </a:lnTo>
                      <a:lnTo>
                        <a:pt x="1369" y="249"/>
                      </a:lnTo>
                      <a:lnTo>
                        <a:pt x="1359" y="213"/>
                      </a:lnTo>
                      <a:lnTo>
                        <a:pt x="822" y="213"/>
                      </a:lnTo>
                      <a:lnTo>
                        <a:pt x="818" y="249"/>
                      </a:lnTo>
                      <a:lnTo>
                        <a:pt x="818" y="137"/>
                      </a:lnTo>
                      <a:lnTo>
                        <a:pt x="179" y="175"/>
                      </a:lnTo>
                      <a:lnTo>
                        <a:pt x="179" y="263"/>
                      </a:lnTo>
                      <a:lnTo>
                        <a:pt x="0" y="283"/>
                      </a:lnTo>
                      <a:lnTo>
                        <a:pt x="0" y="736"/>
                      </a:lnTo>
                      <a:lnTo>
                        <a:pt x="1281" y="736"/>
                      </a:lnTo>
                      <a:lnTo>
                        <a:pt x="1281" y="698"/>
                      </a:lnTo>
                      <a:lnTo>
                        <a:pt x="1329" y="662"/>
                      </a:lnTo>
                      <a:lnTo>
                        <a:pt x="1592" y="636"/>
                      </a:lnTo>
                      <a:lnTo>
                        <a:pt x="1598" y="590"/>
                      </a:lnTo>
                      <a:lnTo>
                        <a:pt x="1656" y="570"/>
                      </a:lnTo>
                      <a:lnTo>
                        <a:pt x="1652" y="0"/>
                      </a:lnTo>
                      <a:close/>
                    </a:path>
                  </a:pathLst>
                </a:custGeom>
                <a:solidFill>
                  <a:srgbClr val="466A97"/>
                </a:solidFill>
                <a:ln w="9525">
                  <a:noFill/>
                  <a:round/>
                  <a:headEnd/>
                  <a:tailEnd/>
                </a:ln>
              </p:spPr>
              <p:txBody>
                <a:bodyPr/>
                <a:lstStyle/>
                <a:p>
                  <a:endParaRPr lang="zh-CN" altLang="en-US"/>
                </a:p>
              </p:txBody>
            </p:sp>
            <p:sp>
              <p:nvSpPr>
                <p:cNvPr id="308" name="Freeform 595"/>
                <p:cNvSpPr>
                  <a:spLocks/>
                </p:cNvSpPr>
                <p:nvPr/>
              </p:nvSpPr>
              <p:spPr bwMode="auto">
                <a:xfrm>
                  <a:off x="1148" y="850"/>
                  <a:ext cx="1656" cy="736"/>
                </a:xfrm>
                <a:custGeom>
                  <a:avLst/>
                  <a:gdLst/>
                  <a:ahLst/>
                  <a:cxnLst>
                    <a:cxn ang="0">
                      <a:pos x="1652" y="0"/>
                    </a:cxn>
                    <a:cxn ang="0">
                      <a:pos x="1441" y="8"/>
                    </a:cxn>
                    <a:cxn ang="0">
                      <a:pos x="1441" y="249"/>
                    </a:cxn>
                    <a:cxn ang="0">
                      <a:pos x="1369" y="249"/>
                    </a:cxn>
                    <a:cxn ang="0">
                      <a:pos x="1359" y="213"/>
                    </a:cxn>
                    <a:cxn ang="0">
                      <a:pos x="822" y="213"/>
                    </a:cxn>
                    <a:cxn ang="0">
                      <a:pos x="818" y="249"/>
                    </a:cxn>
                    <a:cxn ang="0">
                      <a:pos x="818" y="137"/>
                    </a:cxn>
                    <a:cxn ang="0">
                      <a:pos x="179" y="175"/>
                    </a:cxn>
                    <a:cxn ang="0">
                      <a:pos x="179" y="263"/>
                    </a:cxn>
                    <a:cxn ang="0">
                      <a:pos x="0" y="283"/>
                    </a:cxn>
                    <a:cxn ang="0">
                      <a:pos x="0" y="736"/>
                    </a:cxn>
                    <a:cxn ang="0">
                      <a:pos x="1281" y="736"/>
                    </a:cxn>
                    <a:cxn ang="0">
                      <a:pos x="1281" y="698"/>
                    </a:cxn>
                    <a:cxn ang="0">
                      <a:pos x="1329" y="662"/>
                    </a:cxn>
                    <a:cxn ang="0">
                      <a:pos x="1592" y="636"/>
                    </a:cxn>
                    <a:cxn ang="0">
                      <a:pos x="1598" y="590"/>
                    </a:cxn>
                    <a:cxn ang="0">
                      <a:pos x="1656" y="570"/>
                    </a:cxn>
                    <a:cxn ang="0">
                      <a:pos x="1652" y="0"/>
                    </a:cxn>
                  </a:cxnLst>
                  <a:rect l="0" t="0" r="r" b="b"/>
                  <a:pathLst>
                    <a:path w="1656" h="736">
                      <a:moveTo>
                        <a:pt x="1652" y="0"/>
                      </a:moveTo>
                      <a:lnTo>
                        <a:pt x="1441" y="8"/>
                      </a:lnTo>
                      <a:lnTo>
                        <a:pt x="1441" y="249"/>
                      </a:lnTo>
                      <a:lnTo>
                        <a:pt x="1369" y="249"/>
                      </a:lnTo>
                      <a:lnTo>
                        <a:pt x="1359" y="213"/>
                      </a:lnTo>
                      <a:lnTo>
                        <a:pt x="822" y="213"/>
                      </a:lnTo>
                      <a:lnTo>
                        <a:pt x="818" y="249"/>
                      </a:lnTo>
                      <a:lnTo>
                        <a:pt x="818" y="137"/>
                      </a:lnTo>
                      <a:lnTo>
                        <a:pt x="179" y="175"/>
                      </a:lnTo>
                      <a:lnTo>
                        <a:pt x="179" y="263"/>
                      </a:lnTo>
                      <a:lnTo>
                        <a:pt x="0" y="283"/>
                      </a:lnTo>
                      <a:lnTo>
                        <a:pt x="0" y="736"/>
                      </a:lnTo>
                      <a:lnTo>
                        <a:pt x="1281" y="736"/>
                      </a:lnTo>
                      <a:lnTo>
                        <a:pt x="1281" y="698"/>
                      </a:lnTo>
                      <a:lnTo>
                        <a:pt x="1329" y="662"/>
                      </a:lnTo>
                      <a:lnTo>
                        <a:pt x="1592" y="636"/>
                      </a:lnTo>
                      <a:lnTo>
                        <a:pt x="1598" y="590"/>
                      </a:lnTo>
                      <a:lnTo>
                        <a:pt x="1656" y="570"/>
                      </a:lnTo>
                      <a:lnTo>
                        <a:pt x="1652"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69" name="Oval 596"/>
              <p:cNvSpPr>
                <a:spLocks noChangeArrowheads="1"/>
              </p:cNvSpPr>
              <p:nvPr/>
            </p:nvSpPr>
            <p:spPr bwMode="auto">
              <a:xfrm>
                <a:off x="2233083" y="3335699"/>
                <a:ext cx="12294" cy="10419"/>
              </a:xfrm>
              <a:prstGeom prst="ellipse">
                <a:avLst/>
              </a:prstGeom>
              <a:solidFill>
                <a:srgbClr val="466A97"/>
              </a:solidFill>
              <a:ln w="9525">
                <a:solidFill>
                  <a:srgbClr val="969696"/>
                </a:solidFill>
                <a:round/>
                <a:headEnd/>
                <a:tailEnd/>
              </a:ln>
            </p:spPr>
            <p:txBody>
              <a:bodyPr/>
              <a:lstStyle/>
              <a:p>
                <a:endParaRPr lang="zh-CN" altLang="en-US"/>
              </a:p>
            </p:txBody>
          </p:sp>
          <p:sp>
            <p:nvSpPr>
              <p:cNvPr id="70" name="Oval 597"/>
              <p:cNvSpPr>
                <a:spLocks noChangeArrowheads="1"/>
              </p:cNvSpPr>
              <p:nvPr/>
            </p:nvSpPr>
            <p:spPr bwMode="auto">
              <a:xfrm>
                <a:off x="2235920" y="3366010"/>
                <a:ext cx="12294" cy="9472"/>
              </a:xfrm>
              <a:prstGeom prst="ellipse">
                <a:avLst/>
              </a:prstGeom>
              <a:solidFill>
                <a:srgbClr val="466A97"/>
              </a:solidFill>
              <a:ln w="9525">
                <a:solidFill>
                  <a:srgbClr val="969696"/>
                </a:solidFill>
                <a:round/>
                <a:headEnd/>
                <a:tailEnd/>
              </a:ln>
            </p:spPr>
            <p:txBody>
              <a:bodyPr/>
              <a:lstStyle/>
              <a:p>
                <a:endParaRPr lang="zh-CN" altLang="en-US"/>
              </a:p>
            </p:txBody>
          </p:sp>
          <p:sp>
            <p:nvSpPr>
              <p:cNvPr id="71" name="Line 598"/>
              <p:cNvSpPr>
                <a:spLocks noChangeShapeType="1"/>
              </p:cNvSpPr>
              <p:nvPr/>
            </p:nvSpPr>
            <p:spPr bwMode="auto">
              <a:xfrm flipV="1">
                <a:off x="2257671" y="3315808"/>
                <a:ext cx="16076" cy="11366"/>
              </a:xfrm>
              <a:prstGeom prst="line">
                <a:avLst/>
              </a:prstGeom>
              <a:noFill/>
              <a:ln w="9525">
                <a:solidFill>
                  <a:srgbClr val="969696"/>
                </a:solidFill>
                <a:round/>
                <a:headEnd/>
                <a:tailEnd/>
              </a:ln>
            </p:spPr>
            <p:txBody>
              <a:bodyPr/>
              <a:lstStyle/>
              <a:p>
                <a:endParaRPr lang="zh-CN" altLang="en-US"/>
              </a:p>
            </p:txBody>
          </p:sp>
          <p:sp>
            <p:nvSpPr>
              <p:cNvPr id="72" name="Line 599"/>
              <p:cNvSpPr>
                <a:spLocks noChangeShapeType="1"/>
              </p:cNvSpPr>
              <p:nvPr/>
            </p:nvSpPr>
            <p:spPr bwMode="auto">
              <a:xfrm flipV="1">
                <a:off x="2259562" y="3328122"/>
                <a:ext cx="14185" cy="7578"/>
              </a:xfrm>
              <a:prstGeom prst="line">
                <a:avLst/>
              </a:prstGeom>
              <a:noFill/>
              <a:ln w="9525">
                <a:solidFill>
                  <a:srgbClr val="969696"/>
                </a:solidFill>
                <a:round/>
                <a:headEnd/>
                <a:tailEnd/>
              </a:ln>
            </p:spPr>
            <p:txBody>
              <a:bodyPr/>
              <a:lstStyle/>
              <a:p>
                <a:endParaRPr lang="zh-CN" altLang="en-US"/>
              </a:p>
            </p:txBody>
          </p:sp>
          <p:sp>
            <p:nvSpPr>
              <p:cNvPr id="73" name="Line 600"/>
              <p:cNvSpPr>
                <a:spLocks noChangeShapeType="1"/>
              </p:cNvSpPr>
              <p:nvPr/>
            </p:nvSpPr>
            <p:spPr bwMode="auto">
              <a:xfrm flipV="1">
                <a:off x="2262399" y="3385901"/>
                <a:ext cx="9457" cy="8525"/>
              </a:xfrm>
              <a:prstGeom prst="line">
                <a:avLst/>
              </a:prstGeom>
              <a:noFill/>
              <a:ln w="9525">
                <a:solidFill>
                  <a:srgbClr val="969696"/>
                </a:solidFill>
                <a:round/>
                <a:headEnd/>
                <a:tailEnd/>
              </a:ln>
            </p:spPr>
            <p:txBody>
              <a:bodyPr/>
              <a:lstStyle/>
              <a:p>
                <a:endParaRPr lang="zh-CN" altLang="en-US"/>
              </a:p>
            </p:txBody>
          </p:sp>
          <p:sp>
            <p:nvSpPr>
              <p:cNvPr id="74" name="Line 601"/>
              <p:cNvSpPr>
                <a:spLocks noChangeShapeType="1"/>
              </p:cNvSpPr>
              <p:nvPr/>
            </p:nvSpPr>
            <p:spPr bwMode="auto">
              <a:xfrm flipV="1">
                <a:off x="2261453" y="3375482"/>
                <a:ext cx="12294" cy="7578"/>
              </a:xfrm>
              <a:prstGeom prst="line">
                <a:avLst/>
              </a:prstGeom>
              <a:noFill/>
              <a:ln w="9525">
                <a:solidFill>
                  <a:srgbClr val="969696"/>
                </a:solidFill>
                <a:round/>
                <a:headEnd/>
                <a:tailEnd/>
              </a:ln>
            </p:spPr>
            <p:txBody>
              <a:bodyPr/>
              <a:lstStyle/>
              <a:p>
                <a:endParaRPr lang="zh-CN" altLang="en-US"/>
              </a:p>
            </p:txBody>
          </p:sp>
          <p:sp>
            <p:nvSpPr>
              <p:cNvPr id="75" name="Line 602"/>
              <p:cNvSpPr>
                <a:spLocks noChangeShapeType="1"/>
              </p:cNvSpPr>
              <p:nvPr/>
            </p:nvSpPr>
            <p:spPr bwMode="auto">
              <a:xfrm>
                <a:off x="2277530" y="3319597"/>
                <a:ext cx="0" cy="55885"/>
              </a:xfrm>
              <a:prstGeom prst="line">
                <a:avLst/>
              </a:prstGeom>
              <a:noFill/>
              <a:ln w="9525">
                <a:solidFill>
                  <a:srgbClr val="969696"/>
                </a:solidFill>
                <a:round/>
                <a:headEnd/>
                <a:tailEnd/>
              </a:ln>
            </p:spPr>
            <p:txBody>
              <a:bodyPr/>
              <a:lstStyle/>
              <a:p>
                <a:endParaRPr lang="zh-CN" altLang="en-US"/>
              </a:p>
            </p:txBody>
          </p:sp>
          <p:sp>
            <p:nvSpPr>
              <p:cNvPr id="76" name="Line 603"/>
              <p:cNvSpPr>
                <a:spLocks noChangeShapeType="1"/>
              </p:cNvSpPr>
              <p:nvPr/>
            </p:nvSpPr>
            <p:spPr bwMode="auto">
              <a:xfrm>
                <a:off x="2277530" y="3391584"/>
                <a:ext cx="0" cy="9472"/>
              </a:xfrm>
              <a:prstGeom prst="line">
                <a:avLst/>
              </a:prstGeom>
              <a:noFill/>
              <a:ln w="9525">
                <a:solidFill>
                  <a:srgbClr val="969696"/>
                </a:solidFill>
                <a:round/>
                <a:headEnd/>
                <a:tailEnd/>
              </a:ln>
            </p:spPr>
            <p:txBody>
              <a:bodyPr/>
              <a:lstStyle/>
              <a:p>
                <a:endParaRPr lang="zh-CN" altLang="en-US"/>
              </a:p>
            </p:txBody>
          </p:sp>
          <p:sp>
            <p:nvSpPr>
              <p:cNvPr id="77" name="Oval 604"/>
              <p:cNvSpPr>
                <a:spLocks noChangeArrowheads="1"/>
              </p:cNvSpPr>
              <p:nvPr/>
            </p:nvSpPr>
            <p:spPr bwMode="auto">
              <a:xfrm>
                <a:off x="2327651" y="3321491"/>
                <a:ext cx="11348" cy="12314"/>
              </a:xfrm>
              <a:prstGeom prst="ellipse">
                <a:avLst/>
              </a:prstGeom>
              <a:solidFill>
                <a:srgbClr val="466A97"/>
              </a:solidFill>
              <a:ln w="9525">
                <a:solidFill>
                  <a:srgbClr val="969696"/>
                </a:solidFill>
                <a:round/>
                <a:headEnd/>
                <a:tailEnd/>
              </a:ln>
            </p:spPr>
            <p:txBody>
              <a:bodyPr/>
              <a:lstStyle/>
              <a:p>
                <a:endParaRPr lang="zh-CN" altLang="en-US"/>
              </a:p>
            </p:txBody>
          </p:sp>
          <p:sp>
            <p:nvSpPr>
              <p:cNvPr id="78" name="Oval 605"/>
              <p:cNvSpPr>
                <a:spLocks noChangeArrowheads="1"/>
              </p:cNvSpPr>
              <p:nvPr/>
            </p:nvSpPr>
            <p:spPr bwMode="auto">
              <a:xfrm>
                <a:off x="2328596" y="3354643"/>
                <a:ext cx="10402" cy="11366"/>
              </a:xfrm>
              <a:prstGeom prst="ellipse">
                <a:avLst/>
              </a:prstGeom>
              <a:solidFill>
                <a:srgbClr val="466A97"/>
              </a:solidFill>
              <a:ln w="9525">
                <a:solidFill>
                  <a:srgbClr val="969696"/>
                </a:solidFill>
                <a:round/>
                <a:headEnd/>
                <a:tailEnd/>
              </a:ln>
            </p:spPr>
            <p:txBody>
              <a:bodyPr/>
              <a:lstStyle/>
              <a:p>
                <a:endParaRPr lang="zh-CN" altLang="en-US"/>
              </a:p>
            </p:txBody>
          </p:sp>
          <p:sp>
            <p:nvSpPr>
              <p:cNvPr id="79" name="Oval 606"/>
              <p:cNvSpPr>
                <a:spLocks noChangeArrowheads="1"/>
              </p:cNvSpPr>
              <p:nvPr/>
            </p:nvSpPr>
            <p:spPr bwMode="auto">
              <a:xfrm>
                <a:off x="2285095" y="3316755"/>
                <a:ext cx="10402" cy="12314"/>
              </a:xfrm>
              <a:prstGeom prst="ellipse">
                <a:avLst/>
              </a:prstGeom>
              <a:solidFill>
                <a:srgbClr val="466A97"/>
              </a:solidFill>
              <a:ln w="9525">
                <a:solidFill>
                  <a:srgbClr val="969696"/>
                </a:solidFill>
                <a:round/>
                <a:headEnd/>
                <a:tailEnd/>
              </a:ln>
            </p:spPr>
            <p:txBody>
              <a:bodyPr/>
              <a:lstStyle/>
              <a:p>
                <a:endParaRPr lang="zh-CN" altLang="en-US"/>
              </a:p>
            </p:txBody>
          </p:sp>
          <p:sp>
            <p:nvSpPr>
              <p:cNvPr id="80" name="Oval 607"/>
              <p:cNvSpPr>
                <a:spLocks noChangeArrowheads="1"/>
              </p:cNvSpPr>
              <p:nvPr/>
            </p:nvSpPr>
            <p:spPr bwMode="auto">
              <a:xfrm>
                <a:off x="2287932" y="3383059"/>
                <a:ext cx="9457" cy="12314"/>
              </a:xfrm>
              <a:prstGeom prst="ellipse">
                <a:avLst/>
              </a:prstGeom>
              <a:solidFill>
                <a:srgbClr val="466A97"/>
              </a:solidFill>
              <a:ln w="9525">
                <a:solidFill>
                  <a:srgbClr val="969696"/>
                </a:solidFill>
                <a:round/>
                <a:headEnd/>
                <a:tailEnd/>
              </a:ln>
            </p:spPr>
            <p:txBody>
              <a:bodyPr/>
              <a:lstStyle/>
              <a:p>
                <a:endParaRPr lang="zh-CN" altLang="en-US"/>
              </a:p>
            </p:txBody>
          </p:sp>
          <p:grpSp>
            <p:nvGrpSpPr>
              <p:cNvPr id="422" name="Group 608"/>
              <p:cNvGrpSpPr>
                <a:grpSpLocks/>
              </p:cNvGrpSpPr>
              <p:nvPr/>
            </p:nvGrpSpPr>
            <p:grpSpPr bwMode="auto">
              <a:xfrm>
                <a:off x="2304009" y="3303495"/>
                <a:ext cx="30262" cy="84301"/>
                <a:chOff x="2453" y="1013"/>
                <a:chExt cx="156" cy="423"/>
              </a:xfrm>
            </p:grpSpPr>
            <p:sp>
              <p:nvSpPr>
                <p:cNvPr id="305" name="Freeform 609"/>
                <p:cNvSpPr>
                  <a:spLocks/>
                </p:cNvSpPr>
                <p:nvPr/>
              </p:nvSpPr>
              <p:spPr bwMode="auto">
                <a:xfrm>
                  <a:off x="2453" y="1013"/>
                  <a:ext cx="156" cy="423"/>
                </a:xfrm>
                <a:custGeom>
                  <a:avLst/>
                  <a:gdLst/>
                  <a:ahLst/>
                  <a:cxnLst>
                    <a:cxn ang="0">
                      <a:pos x="122" y="0"/>
                    </a:cxn>
                    <a:cxn ang="0">
                      <a:pos x="140" y="50"/>
                    </a:cxn>
                    <a:cxn ang="0">
                      <a:pos x="122" y="78"/>
                    </a:cxn>
                    <a:cxn ang="0">
                      <a:pos x="88" y="128"/>
                    </a:cxn>
                    <a:cxn ang="0">
                      <a:pos x="72" y="174"/>
                    </a:cxn>
                    <a:cxn ang="0">
                      <a:pos x="68" y="220"/>
                    </a:cxn>
                    <a:cxn ang="0">
                      <a:pos x="78" y="259"/>
                    </a:cxn>
                    <a:cxn ang="0">
                      <a:pos x="96" y="303"/>
                    </a:cxn>
                    <a:cxn ang="0">
                      <a:pos x="122" y="337"/>
                    </a:cxn>
                    <a:cxn ang="0">
                      <a:pos x="156" y="375"/>
                    </a:cxn>
                    <a:cxn ang="0">
                      <a:pos x="140" y="423"/>
                    </a:cxn>
                    <a:cxn ang="0">
                      <a:pos x="88" y="387"/>
                    </a:cxn>
                    <a:cxn ang="0">
                      <a:pos x="54" y="353"/>
                    </a:cxn>
                    <a:cxn ang="0">
                      <a:pos x="20" y="303"/>
                    </a:cxn>
                    <a:cxn ang="0">
                      <a:pos x="4" y="249"/>
                    </a:cxn>
                    <a:cxn ang="0">
                      <a:pos x="0" y="198"/>
                    </a:cxn>
                    <a:cxn ang="0">
                      <a:pos x="14" y="142"/>
                    </a:cxn>
                    <a:cxn ang="0">
                      <a:pos x="38" y="96"/>
                    </a:cxn>
                    <a:cxn ang="0">
                      <a:pos x="78" y="46"/>
                    </a:cxn>
                    <a:cxn ang="0">
                      <a:pos x="122" y="0"/>
                    </a:cxn>
                  </a:cxnLst>
                  <a:rect l="0" t="0" r="r" b="b"/>
                  <a:pathLst>
                    <a:path w="156" h="423">
                      <a:moveTo>
                        <a:pt x="122" y="0"/>
                      </a:moveTo>
                      <a:lnTo>
                        <a:pt x="140" y="50"/>
                      </a:lnTo>
                      <a:lnTo>
                        <a:pt x="122" y="78"/>
                      </a:lnTo>
                      <a:lnTo>
                        <a:pt x="88" y="128"/>
                      </a:lnTo>
                      <a:lnTo>
                        <a:pt x="72" y="174"/>
                      </a:lnTo>
                      <a:lnTo>
                        <a:pt x="68" y="220"/>
                      </a:lnTo>
                      <a:lnTo>
                        <a:pt x="78" y="259"/>
                      </a:lnTo>
                      <a:lnTo>
                        <a:pt x="96" y="303"/>
                      </a:lnTo>
                      <a:lnTo>
                        <a:pt x="122" y="337"/>
                      </a:lnTo>
                      <a:lnTo>
                        <a:pt x="156" y="375"/>
                      </a:lnTo>
                      <a:lnTo>
                        <a:pt x="140" y="423"/>
                      </a:lnTo>
                      <a:lnTo>
                        <a:pt x="88" y="387"/>
                      </a:lnTo>
                      <a:lnTo>
                        <a:pt x="54" y="353"/>
                      </a:lnTo>
                      <a:lnTo>
                        <a:pt x="20" y="303"/>
                      </a:lnTo>
                      <a:lnTo>
                        <a:pt x="4" y="249"/>
                      </a:lnTo>
                      <a:lnTo>
                        <a:pt x="0" y="198"/>
                      </a:lnTo>
                      <a:lnTo>
                        <a:pt x="14" y="142"/>
                      </a:lnTo>
                      <a:lnTo>
                        <a:pt x="38" y="96"/>
                      </a:lnTo>
                      <a:lnTo>
                        <a:pt x="78" y="46"/>
                      </a:lnTo>
                      <a:lnTo>
                        <a:pt x="122" y="0"/>
                      </a:lnTo>
                      <a:close/>
                    </a:path>
                  </a:pathLst>
                </a:custGeom>
                <a:solidFill>
                  <a:srgbClr val="466A97"/>
                </a:solidFill>
                <a:ln w="9525">
                  <a:noFill/>
                  <a:round/>
                  <a:headEnd/>
                  <a:tailEnd/>
                </a:ln>
              </p:spPr>
              <p:txBody>
                <a:bodyPr/>
                <a:lstStyle/>
                <a:p>
                  <a:endParaRPr lang="zh-CN" altLang="en-US"/>
                </a:p>
              </p:txBody>
            </p:sp>
            <p:sp>
              <p:nvSpPr>
                <p:cNvPr id="306" name="Freeform 610"/>
                <p:cNvSpPr>
                  <a:spLocks/>
                </p:cNvSpPr>
                <p:nvPr/>
              </p:nvSpPr>
              <p:spPr bwMode="auto">
                <a:xfrm>
                  <a:off x="2453" y="1013"/>
                  <a:ext cx="156" cy="423"/>
                </a:xfrm>
                <a:custGeom>
                  <a:avLst/>
                  <a:gdLst/>
                  <a:ahLst/>
                  <a:cxnLst>
                    <a:cxn ang="0">
                      <a:pos x="122" y="0"/>
                    </a:cxn>
                    <a:cxn ang="0">
                      <a:pos x="140" y="50"/>
                    </a:cxn>
                    <a:cxn ang="0">
                      <a:pos x="122" y="78"/>
                    </a:cxn>
                    <a:cxn ang="0">
                      <a:pos x="88" y="128"/>
                    </a:cxn>
                    <a:cxn ang="0">
                      <a:pos x="72" y="174"/>
                    </a:cxn>
                    <a:cxn ang="0">
                      <a:pos x="68" y="220"/>
                    </a:cxn>
                    <a:cxn ang="0">
                      <a:pos x="78" y="259"/>
                    </a:cxn>
                    <a:cxn ang="0">
                      <a:pos x="96" y="303"/>
                    </a:cxn>
                    <a:cxn ang="0">
                      <a:pos x="122" y="337"/>
                    </a:cxn>
                    <a:cxn ang="0">
                      <a:pos x="156" y="375"/>
                    </a:cxn>
                    <a:cxn ang="0">
                      <a:pos x="140" y="423"/>
                    </a:cxn>
                    <a:cxn ang="0">
                      <a:pos x="88" y="387"/>
                    </a:cxn>
                    <a:cxn ang="0">
                      <a:pos x="54" y="353"/>
                    </a:cxn>
                    <a:cxn ang="0">
                      <a:pos x="20" y="303"/>
                    </a:cxn>
                    <a:cxn ang="0">
                      <a:pos x="4" y="249"/>
                    </a:cxn>
                    <a:cxn ang="0">
                      <a:pos x="0" y="198"/>
                    </a:cxn>
                    <a:cxn ang="0">
                      <a:pos x="14" y="142"/>
                    </a:cxn>
                    <a:cxn ang="0">
                      <a:pos x="38" y="96"/>
                    </a:cxn>
                    <a:cxn ang="0">
                      <a:pos x="78" y="46"/>
                    </a:cxn>
                    <a:cxn ang="0">
                      <a:pos x="122" y="0"/>
                    </a:cxn>
                  </a:cxnLst>
                  <a:rect l="0" t="0" r="r" b="b"/>
                  <a:pathLst>
                    <a:path w="156" h="423">
                      <a:moveTo>
                        <a:pt x="122" y="0"/>
                      </a:moveTo>
                      <a:lnTo>
                        <a:pt x="140" y="50"/>
                      </a:lnTo>
                      <a:lnTo>
                        <a:pt x="122" y="78"/>
                      </a:lnTo>
                      <a:lnTo>
                        <a:pt x="88" y="128"/>
                      </a:lnTo>
                      <a:lnTo>
                        <a:pt x="72" y="174"/>
                      </a:lnTo>
                      <a:lnTo>
                        <a:pt x="68" y="220"/>
                      </a:lnTo>
                      <a:lnTo>
                        <a:pt x="78" y="259"/>
                      </a:lnTo>
                      <a:lnTo>
                        <a:pt x="96" y="303"/>
                      </a:lnTo>
                      <a:lnTo>
                        <a:pt x="122" y="337"/>
                      </a:lnTo>
                      <a:lnTo>
                        <a:pt x="156" y="375"/>
                      </a:lnTo>
                      <a:lnTo>
                        <a:pt x="140" y="423"/>
                      </a:lnTo>
                      <a:lnTo>
                        <a:pt x="88" y="387"/>
                      </a:lnTo>
                      <a:lnTo>
                        <a:pt x="54" y="353"/>
                      </a:lnTo>
                      <a:lnTo>
                        <a:pt x="20" y="303"/>
                      </a:lnTo>
                      <a:lnTo>
                        <a:pt x="4" y="249"/>
                      </a:lnTo>
                      <a:lnTo>
                        <a:pt x="0" y="198"/>
                      </a:lnTo>
                      <a:lnTo>
                        <a:pt x="14" y="142"/>
                      </a:lnTo>
                      <a:lnTo>
                        <a:pt x="38" y="96"/>
                      </a:lnTo>
                      <a:lnTo>
                        <a:pt x="78" y="46"/>
                      </a:lnTo>
                      <a:lnTo>
                        <a:pt x="122"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82" name="Line 611"/>
              <p:cNvSpPr>
                <a:spLocks noChangeShapeType="1"/>
              </p:cNvSpPr>
              <p:nvPr/>
            </p:nvSpPr>
            <p:spPr bwMode="auto">
              <a:xfrm>
                <a:off x="2337107" y="3387795"/>
                <a:ext cx="24587" cy="0"/>
              </a:xfrm>
              <a:prstGeom prst="line">
                <a:avLst/>
              </a:prstGeom>
              <a:noFill/>
              <a:ln w="9525">
                <a:solidFill>
                  <a:srgbClr val="969696"/>
                </a:solidFill>
                <a:round/>
                <a:headEnd/>
                <a:tailEnd/>
              </a:ln>
            </p:spPr>
            <p:txBody>
              <a:bodyPr/>
              <a:lstStyle/>
              <a:p>
                <a:endParaRPr lang="zh-CN" altLang="en-US"/>
              </a:p>
            </p:txBody>
          </p:sp>
          <p:grpSp>
            <p:nvGrpSpPr>
              <p:cNvPr id="570" name="Group 612"/>
              <p:cNvGrpSpPr>
                <a:grpSpLocks/>
              </p:cNvGrpSpPr>
              <p:nvPr/>
            </p:nvGrpSpPr>
            <p:grpSpPr bwMode="auto">
              <a:xfrm>
                <a:off x="2084613" y="3225824"/>
                <a:ext cx="139959" cy="80512"/>
                <a:chOff x="1353" y="626"/>
                <a:chExt cx="701" cy="403"/>
              </a:xfrm>
            </p:grpSpPr>
            <p:sp>
              <p:nvSpPr>
                <p:cNvPr id="303" name="Freeform 613"/>
                <p:cNvSpPr>
                  <a:spLocks/>
                </p:cNvSpPr>
                <p:nvPr/>
              </p:nvSpPr>
              <p:spPr bwMode="auto">
                <a:xfrm>
                  <a:off x="1353" y="626"/>
                  <a:ext cx="701" cy="403"/>
                </a:xfrm>
                <a:custGeom>
                  <a:avLst/>
                  <a:gdLst/>
                  <a:ahLst/>
                  <a:cxnLst>
                    <a:cxn ang="0">
                      <a:pos x="467" y="0"/>
                    </a:cxn>
                    <a:cxn ang="0">
                      <a:pos x="0" y="46"/>
                    </a:cxn>
                    <a:cxn ang="0">
                      <a:pos x="0" y="403"/>
                    </a:cxn>
                    <a:cxn ang="0">
                      <a:pos x="701" y="361"/>
                    </a:cxn>
                    <a:cxn ang="0">
                      <a:pos x="691" y="325"/>
                    </a:cxn>
                    <a:cxn ang="0">
                      <a:pos x="667" y="321"/>
                    </a:cxn>
                    <a:cxn ang="0">
                      <a:pos x="359" y="333"/>
                    </a:cxn>
                    <a:cxn ang="0">
                      <a:pos x="467" y="0"/>
                    </a:cxn>
                  </a:cxnLst>
                  <a:rect l="0" t="0" r="r" b="b"/>
                  <a:pathLst>
                    <a:path w="701" h="403">
                      <a:moveTo>
                        <a:pt x="467" y="0"/>
                      </a:moveTo>
                      <a:lnTo>
                        <a:pt x="0" y="46"/>
                      </a:lnTo>
                      <a:lnTo>
                        <a:pt x="0" y="403"/>
                      </a:lnTo>
                      <a:lnTo>
                        <a:pt x="701" y="361"/>
                      </a:lnTo>
                      <a:lnTo>
                        <a:pt x="691" y="325"/>
                      </a:lnTo>
                      <a:lnTo>
                        <a:pt x="667" y="321"/>
                      </a:lnTo>
                      <a:lnTo>
                        <a:pt x="359" y="333"/>
                      </a:lnTo>
                      <a:lnTo>
                        <a:pt x="467" y="0"/>
                      </a:lnTo>
                      <a:close/>
                    </a:path>
                  </a:pathLst>
                </a:custGeom>
                <a:solidFill>
                  <a:srgbClr val="466A97"/>
                </a:solidFill>
                <a:ln w="9525">
                  <a:noFill/>
                  <a:round/>
                  <a:headEnd/>
                  <a:tailEnd/>
                </a:ln>
              </p:spPr>
              <p:txBody>
                <a:bodyPr/>
                <a:lstStyle/>
                <a:p>
                  <a:endParaRPr lang="zh-CN" altLang="en-US"/>
                </a:p>
              </p:txBody>
            </p:sp>
            <p:sp>
              <p:nvSpPr>
                <p:cNvPr id="304" name="Freeform 614"/>
                <p:cNvSpPr>
                  <a:spLocks/>
                </p:cNvSpPr>
                <p:nvPr/>
              </p:nvSpPr>
              <p:spPr bwMode="auto">
                <a:xfrm>
                  <a:off x="1353" y="626"/>
                  <a:ext cx="701" cy="403"/>
                </a:xfrm>
                <a:custGeom>
                  <a:avLst/>
                  <a:gdLst/>
                  <a:ahLst/>
                  <a:cxnLst>
                    <a:cxn ang="0">
                      <a:pos x="467" y="0"/>
                    </a:cxn>
                    <a:cxn ang="0">
                      <a:pos x="0" y="46"/>
                    </a:cxn>
                    <a:cxn ang="0">
                      <a:pos x="0" y="403"/>
                    </a:cxn>
                    <a:cxn ang="0">
                      <a:pos x="701" y="361"/>
                    </a:cxn>
                    <a:cxn ang="0">
                      <a:pos x="691" y="325"/>
                    </a:cxn>
                    <a:cxn ang="0">
                      <a:pos x="667" y="321"/>
                    </a:cxn>
                    <a:cxn ang="0">
                      <a:pos x="359" y="333"/>
                    </a:cxn>
                    <a:cxn ang="0">
                      <a:pos x="467" y="0"/>
                    </a:cxn>
                  </a:cxnLst>
                  <a:rect l="0" t="0" r="r" b="b"/>
                  <a:pathLst>
                    <a:path w="701" h="403">
                      <a:moveTo>
                        <a:pt x="467" y="0"/>
                      </a:moveTo>
                      <a:lnTo>
                        <a:pt x="0" y="46"/>
                      </a:lnTo>
                      <a:lnTo>
                        <a:pt x="0" y="403"/>
                      </a:lnTo>
                      <a:lnTo>
                        <a:pt x="701" y="361"/>
                      </a:lnTo>
                      <a:lnTo>
                        <a:pt x="691" y="325"/>
                      </a:lnTo>
                      <a:lnTo>
                        <a:pt x="667" y="321"/>
                      </a:lnTo>
                      <a:lnTo>
                        <a:pt x="359" y="333"/>
                      </a:lnTo>
                      <a:lnTo>
                        <a:pt x="467"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571" name="Group 615"/>
              <p:cNvGrpSpPr>
                <a:grpSpLocks/>
              </p:cNvGrpSpPr>
              <p:nvPr/>
            </p:nvGrpSpPr>
            <p:grpSpPr bwMode="auto">
              <a:xfrm>
                <a:off x="2105418" y="3233402"/>
                <a:ext cx="24587" cy="45466"/>
                <a:chOff x="1455" y="666"/>
                <a:chExt cx="126" cy="224"/>
              </a:xfrm>
            </p:grpSpPr>
            <p:sp>
              <p:nvSpPr>
                <p:cNvPr id="301" name="Freeform 616"/>
                <p:cNvSpPr>
                  <a:spLocks/>
                </p:cNvSpPr>
                <p:nvPr/>
              </p:nvSpPr>
              <p:spPr bwMode="auto">
                <a:xfrm>
                  <a:off x="1455" y="666"/>
                  <a:ext cx="126" cy="224"/>
                </a:xfrm>
                <a:custGeom>
                  <a:avLst/>
                  <a:gdLst/>
                  <a:ahLst/>
                  <a:cxnLst>
                    <a:cxn ang="0">
                      <a:pos x="0" y="224"/>
                    </a:cxn>
                    <a:cxn ang="0">
                      <a:pos x="96" y="204"/>
                    </a:cxn>
                    <a:cxn ang="0">
                      <a:pos x="120" y="142"/>
                    </a:cxn>
                    <a:cxn ang="0">
                      <a:pos x="126" y="88"/>
                    </a:cxn>
                    <a:cxn ang="0">
                      <a:pos x="120" y="0"/>
                    </a:cxn>
                    <a:cxn ang="0">
                      <a:pos x="62" y="2"/>
                    </a:cxn>
                    <a:cxn ang="0">
                      <a:pos x="0" y="224"/>
                    </a:cxn>
                  </a:cxnLst>
                  <a:rect l="0" t="0" r="r" b="b"/>
                  <a:pathLst>
                    <a:path w="126" h="224">
                      <a:moveTo>
                        <a:pt x="0" y="224"/>
                      </a:moveTo>
                      <a:lnTo>
                        <a:pt x="96" y="204"/>
                      </a:lnTo>
                      <a:lnTo>
                        <a:pt x="120" y="142"/>
                      </a:lnTo>
                      <a:lnTo>
                        <a:pt x="126" y="88"/>
                      </a:lnTo>
                      <a:lnTo>
                        <a:pt x="120" y="0"/>
                      </a:lnTo>
                      <a:lnTo>
                        <a:pt x="62" y="2"/>
                      </a:lnTo>
                      <a:lnTo>
                        <a:pt x="0" y="224"/>
                      </a:lnTo>
                      <a:close/>
                    </a:path>
                  </a:pathLst>
                </a:custGeom>
                <a:solidFill>
                  <a:srgbClr val="466A97"/>
                </a:solidFill>
                <a:ln w="9525">
                  <a:noFill/>
                  <a:round/>
                  <a:headEnd/>
                  <a:tailEnd/>
                </a:ln>
              </p:spPr>
              <p:txBody>
                <a:bodyPr/>
                <a:lstStyle/>
                <a:p>
                  <a:endParaRPr lang="zh-CN" altLang="en-US"/>
                </a:p>
              </p:txBody>
            </p:sp>
            <p:sp>
              <p:nvSpPr>
                <p:cNvPr id="302" name="Freeform 617"/>
                <p:cNvSpPr>
                  <a:spLocks/>
                </p:cNvSpPr>
                <p:nvPr/>
              </p:nvSpPr>
              <p:spPr bwMode="auto">
                <a:xfrm>
                  <a:off x="1455" y="666"/>
                  <a:ext cx="126" cy="224"/>
                </a:xfrm>
                <a:custGeom>
                  <a:avLst/>
                  <a:gdLst/>
                  <a:ahLst/>
                  <a:cxnLst>
                    <a:cxn ang="0">
                      <a:pos x="0" y="224"/>
                    </a:cxn>
                    <a:cxn ang="0">
                      <a:pos x="96" y="204"/>
                    </a:cxn>
                    <a:cxn ang="0">
                      <a:pos x="120" y="142"/>
                    </a:cxn>
                    <a:cxn ang="0">
                      <a:pos x="126" y="88"/>
                    </a:cxn>
                    <a:cxn ang="0">
                      <a:pos x="120" y="0"/>
                    </a:cxn>
                    <a:cxn ang="0">
                      <a:pos x="62" y="2"/>
                    </a:cxn>
                  </a:cxnLst>
                  <a:rect l="0" t="0" r="r" b="b"/>
                  <a:pathLst>
                    <a:path w="126" h="224">
                      <a:moveTo>
                        <a:pt x="0" y="224"/>
                      </a:moveTo>
                      <a:lnTo>
                        <a:pt x="96" y="204"/>
                      </a:lnTo>
                      <a:lnTo>
                        <a:pt x="120" y="142"/>
                      </a:lnTo>
                      <a:lnTo>
                        <a:pt x="126" y="88"/>
                      </a:lnTo>
                      <a:lnTo>
                        <a:pt x="120" y="0"/>
                      </a:lnTo>
                      <a:lnTo>
                        <a:pt x="62" y="2"/>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85" name="Oval 618"/>
              <p:cNvSpPr>
                <a:spLocks noChangeArrowheads="1"/>
              </p:cNvSpPr>
              <p:nvPr/>
            </p:nvSpPr>
            <p:spPr bwMode="auto">
              <a:xfrm>
                <a:off x="2147973" y="3225824"/>
                <a:ext cx="74708" cy="64410"/>
              </a:xfrm>
              <a:prstGeom prst="ellipse">
                <a:avLst/>
              </a:prstGeom>
              <a:solidFill>
                <a:srgbClr val="466A97"/>
              </a:solidFill>
              <a:ln w="9525">
                <a:solidFill>
                  <a:srgbClr val="969696"/>
                </a:solidFill>
                <a:round/>
                <a:headEnd/>
                <a:tailEnd/>
              </a:ln>
            </p:spPr>
            <p:txBody>
              <a:bodyPr/>
              <a:lstStyle/>
              <a:p>
                <a:endParaRPr lang="zh-CN" altLang="en-US"/>
              </a:p>
            </p:txBody>
          </p:sp>
          <p:sp>
            <p:nvSpPr>
              <p:cNvPr id="86" name="Oval 619"/>
              <p:cNvSpPr>
                <a:spLocks noChangeArrowheads="1"/>
              </p:cNvSpPr>
              <p:nvPr/>
            </p:nvSpPr>
            <p:spPr bwMode="auto">
              <a:xfrm>
                <a:off x="2175397" y="3233402"/>
                <a:ext cx="43501" cy="50202"/>
              </a:xfrm>
              <a:prstGeom prst="ellipse">
                <a:avLst/>
              </a:prstGeom>
              <a:solidFill>
                <a:srgbClr val="466A97"/>
              </a:solidFill>
              <a:ln w="9525">
                <a:solidFill>
                  <a:srgbClr val="969696"/>
                </a:solidFill>
                <a:round/>
                <a:headEnd/>
                <a:tailEnd/>
              </a:ln>
            </p:spPr>
            <p:txBody>
              <a:bodyPr/>
              <a:lstStyle/>
              <a:p>
                <a:endParaRPr lang="zh-CN" altLang="en-US"/>
              </a:p>
            </p:txBody>
          </p:sp>
          <p:grpSp>
            <p:nvGrpSpPr>
              <p:cNvPr id="572" name="Group 620"/>
              <p:cNvGrpSpPr>
                <a:grpSpLocks/>
              </p:cNvGrpSpPr>
              <p:nvPr/>
            </p:nvGrpSpPr>
            <p:grpSpPr bwMode="auto">
              <a:xfrm>
                <a:off x="2177289" y="3236243"/>
                <a:ext cx="40664" cy="45466"/>
                <a:chOff x="1820" y="676"/>
                <a:chExt cx="200" cy="229"/>
              </a:xfrm>
            </p:grpSpPr>
            <p:sp>
              <p:nvSpPr>
                <p:cNvPr id="299" name="Freeform 621"/>
                <p:cNvSpPr>
                  <a:spLocks/>
                </p:cNvSpPr>
                <p:nvPr/>
              </p:nvSpPr>
              <p:spPr bwMode="auto">
                <a:xfrm>
                  <a:off x="1820" y="676"/>
                  <a:ext cx="200" cy="229"/>
                </a:xfrm>
                <a:custGeom>
                  <a:avLst/>
                  <a:gdLst/>
                  <a:ahLst/>
                  <a:cxnLst>
                    <a:cxn ang="0">
                      <a:pos x="92" y="0"/>
                    </a:cxn>
                    <a:cxn ang="0">
                      <a:pos x="116" y="225"/>
                    </a:cxn>
                    <a:cxn ang="0">
                      <a:pos x="24" y="28"/>
                    </a:cxn>
                    <a:cxn ang="0">
                      <a:pos x="174" y="198"/>
                    </a:cxn>
                    <a:cxn ang="0">
                      <a:pos x="14" y="66"/>
                    </a:cxn>
                    <a:cxn ang="0">
                      <a:pos x="200" y="140"/>
                    </a:cxn>
                    <a:cxn ang="0">
                      <a:pos x="0" y="96"/>
                    </a:cxn>
                    <a:cxn ang="0">
                      <a:pos x="200" y="108"/>
                    </a:cxn>
                    <a:cxn ang="0">
                      <a:pos x="0" y="128"/>
                    </a:cxn>
                    <a:cxn ang="0">
                      <a:pos x="190" y="78"/>
                    </a:cxn>
                    <a:cxn ang="0">
                      <a:pos x="4" y="150"/>
                    </a:cxn>
                    <a:cxn ang="0">
                      <a:pos x="166" y="58"/>
                    </a:cxn>
                    <a:cxn ang="0">
                      <a:pos x="20" y="186"/>
                    </a:cxn>
                    <a:cxn ang="0">
                      <a:pos x="150" y="24"/>
                    </a:cxn>
                    <a:cxn ang="0">
                      <a:pos x="38" y="208"/>
                    </a:cxn>
                    <a:cxn ang="0">
                      <a:pos x="132" y="4"/>
                    </a:cxn>
                    <a:cxn ang="0">
                      <a:pos x="78" y="229"/>
                    </a:cxn>
                    <a:cxn ang="0">
                      <a:pos x="82" y="20"/>
                    </a:cxn>
                    <a:cxn ang="0">
                      <a:pos x="150" y="220"/>
                    </a:cxn>
                    <a:cxn ang="0">
                      <a:pos x="54" y="8"/>
                    </a:cxn>
                    <a:cxn ang="0">
                      <a:pos x="102" y="116"/>
                    </a:cxn>
                    <a:cxn ang="0">
                      <a:pos x="184" y="170"/>
                    </a:cxn>
                    <a:cxn ang="0">
                      <a:pos x="92" y="108"/>
                    </a:cxn>
                    <a:cxn ang="0">
                      <a:pos x="14" y="50"/>
                    </a:cxn>
                    <a:cxn ang="0">
                      <a:pos x="106" y="120"/>
                    </a:cxn>
                    <a:cxn ang="0">
                      <a:pos x="92" y="0"/>
                    </a:cxn>
                  </a:cxnLst>
                  <a:rect l="0" t="0" r="r" b="b"/>
                  <a:pathLst>
                    <a:path w="200" h="229">
                      <a:moveTo>
                        <a:pt x="92" y="0"/>
                      </a:moveTo>
                      <a:lnTo>
                        <a:pt x="116" y="225"/>
                      </a:lnTo>
                      <a:lnTo>
                        <a:pt x="24" y="28"/>
                      </a:lnTo>
                      <a:lnTo>
                        <a:pt x="174" y="198"/>
                      </a:lnTo>
                      <a:lnTo>
                        <a:pt x="14" y="66"/>
                      </a:lnTo>
                      <a:lnTo>
                        <a:pt x="200" y="140"/>
                      </a:lnTo>
                      <a:lnTo>
                        <a:pt x="0" y="96"/>
                      </a:lnTo>
                      <a:lnTo>
                        <a:pt x="200" y="108"/>
                      </a:lnTo>
                      <a:lnTo>
                        <a:pt x="0" y="128"/>
                      </a:lnTo>
                      <a:lnTo>
                        <a:pt x="190" y="78"/>
                      </a:lnTo>
                      <a:lnTo>
                        <a:pt x="4" y="150"/>
                      </a:lnTo>
                      <a:lnTo>
                        <a:pt x="166" y="58"/>
                      </a:lnTo>
                      <a:lnTo>
                        <a:pt x="20" y="186"/>
                      </a:lnTo>
                      <a:lnTo>
                        <a:pt x="150" y="24"/>
                      </a:lnTo>
                      <a:lnTo>
                        <a:pt x="38" y="208"/>
                      </a:lnTo>
                      <a:lnTo>
                        <a:pt x="132" y="4"/>
                      </a:lnTo>
                      <a:lnTo>
                        <a:pt x="78" y="229"/>
                      </a:lnTo>
                      <a:lnTo>
                        <a:pt x="82" y="20"/>
                      </a:lnTo>
                      <a:lnTo>
                        <a:pt x="150" y="220"/>
                      </a:lnTo>
                      <a:lnTo>
                        <a:pt x="54" y="8"/>
                      </a:lnTo>
                      <a:lnTo>
                        <a:pt x="102" y="116"/>
                      </a:lnTo>
                      <a:lnTo>
                        <a:pt x="184" y="170"/>
                      </a:lnTo>
                      <a:lnTo>
                        <a:pt x="92" y="108"/>
                      </a:lnTo>
                      <a:lnTo>
                        <a:pt x="14" y="50"/>
                      </a:lnTo>
                      <a:lnTo>
                        <a:pt x="106" y="120"/>
                      </a:lnTo>
                      <a:lnTo>
                        <a:pt x="92" y="0"/>
                      </a:lnTo>
                      <a:close/>
                    </a:path>
                  </a:pathLst>
                </a:custGeom>
                <a:solidFill>
                  <a:srgbClr val="466A97"/>
                </a:solidFill>
                <a:ln w="9525">
                  <a:noFill/>
                  <a:round/>
                  <a:headEnd/>
                  <a:tailEnd/>
                </a:ln>
              </p:spPr>
              <p:txBody>
                <a:bodyPr/>
                <a:lstStyle/>
                <a:p>
                  <a:endParaRPr lang="zh-CN" altLang="en-US"/>
                </a:p>
              </p:txBody>
            </p:sp>
            <p:sp>
              <p:nvSpPr>
                <p:cNvPr id="300" name="Freeform 622"/>
                <p:cNvSpPr>
                  <a:spLocks/>
                </p:cNvSpPr>
                <p:nvPr/>
              </p:nvSpPr>
              <p:spPr bwMode="auto">
                <a:xfrm>
                  <a:off x="1820" y="676"/>
                  <a:ext cx="200" cy="229"/>
                </a:xfrm>
                <a:custGeom>
                  <a:avLst/>
                  <a:gdLst/>
                  <a:ahLst/>
                  <a:cxnLst>
                    <a:cxn ang="0">
                      <a:pos x="92" y="0"/>
                    </a:cxn>
                    <a:cxn ang="0">
                      <a:pos x="116" y="225"/>
                    </a:cxn>
                    <a:cxn ang="0">
                      <a:pos x="24" y="28"/>
                    </a:cxn>
                    <a:cxn ang="0">
                      <a:pos x="174" y="198"/>
                    </a:cxn>
                    <a:cxn ang="0">
                      <a:pos x="14" y="66"/>
                    </a:cxn>
                    <a:cxn ang="0">
                      <a:pos x="200" y="140"/>
                    </a:cxn>
                    <a:cxn ang="0">
                      <a:pos x="0" y="96"/>
                    </a:cxn>
                    <a:cxn ang="0">
                      <a:pos x="200" y="108"/>
                    </a:cxn>
                    <a:cxn ang="0">
                      <a:pos x="0" y="128"/>
                    </a:cxn>
                    <a:cxn ang="0">
                      <a:pos x="190" y="78"/>
                    </a:cxn>
                    <a:cxn ang="0">
                      <a:pos x="4" y="150"/>
                    </a:cxn>
                    <a:cxn ang="0">
                      <a:pos x="166" y="58"/>
                    </a:cxn>
                    <a:cxn ang="0">
                      <a:pos x="20" y="186"/>
                    </a:cxn>
                    <a:cxn ang="0">
                      <a:pos x="150" y="24"/>
                    </a:cxn>
                    <a:cxn ang="0">
                      <a:pos x="38" y="208"/>
                    </a:cxn>
                    <a:cxn ang="0">
                      <a:pos x="132" y="4"/>
                    </a:cxn>
                    <a:cxn ang="0">
                      <a:pos x="78" y="229"/>
                    </a:cxn>
                    <a:cxn ang="0">
                      <a:pos x="82" y="20"/>
                    </a:cxn>
                    <a:cxn ang="0">
                      <a:pos x="150" y="220"/>
                    </a:cxn>
                    <a:cxn ang="0">
                      <a:pos x="54" y="8"/>
                    </a:cxn>
                    <a:cxn ang="0">
                      <a:pos x="102" y="116"/>
                    </a:cxn>
                    <a:cxn ang="0">
                      <a:pos x="184" y="170"/>
                    </a:cxn>
                    <a:cxn ang="0">
                      <a:pos x="92" y="108"/>
                    </a:cxn>
                    <a:cxn ang="0">
                      <a:pos x="14" y="50"/>
                    </a:cxn>
                    <a:cxn ang="0">
                      <a:pos x="106" y="120"/>
                    </a:cxn>
                  </a:cxnLst>
                  <a:rect l="0" t="0" r="r" b="b"/>
                  <a:pathLst>
                    <a:path w="200" h="229">
                      <a:moveTo>
                        <a:pt x="92" y="0"/>
                      </a:moveTo>
                      <a:lnTo>
                        <a:pt x="116" y="225"/>
                      </a:lnTo>
                      <a:lnTo>
                        <a:pt x="24" y="28"/>
                      </a:lnTo>
                      <a:lnTo>
                        <a:pt x="174" y="198"/>
                      </a:lnTo>
                      <a:lnTo>
                        <a:pt x="14" y="66"/>
                      </a:lnTo>
                      <a:lnTo>
                        <a:pt x="200" y="140"/>
                      </a:lnTo>
                      <a:lnTo>
                        <a:pt x="0" y="96"/>
                      </a:lnTo>
                      <a:lnTo>
                        <a:pt x="200" y="108"/>
                      </a:lnTo>
                      <a:lnTo>
                        <a:pt x="0" y="128"/>
                      </a:lnTo>
                      <a:lnTo>
                        <a:pt x="190" y="78"/>
                      </a:lnTo>
                      <a:lnTo>
                        <a:pt x="4" y="150"/>
                      </a:lnTo>
                      <a:lnTo>
                        <a:pt x="166" y="58"/>
                      </a:lnTo>
                      <a:lnTo>
                        <a:pt x="20" y="186"/>
                      </a:lnTo>
                      <a:lnTo>
                        <a:pt x="150" y="24"/>
                      </a:lnTo>
                      <a:lnTo>
                        <a:pt x="38" y="208"/>
                      </a:lnTo>
                      <a:lnTo>
                        <a:pt x="132" y="4"/>
                      </a:lnTo>
                      <a:lnTo>
                        <a:pt x="78" y="229"/>
                      </a:lnTo>
                      <a:lnTo>
                        <a:pt x="82" y="20"/>
                      </a:lnTo>
                      <a:lnTo>
                        <a:pt x="150" y="220"/>
                      </a:lnTo>
                      <a:lnTo>
                        <a:pt x="54" y="8"/>
                      </a:lnTo>
                      <a:lnTo>
                        <a:pt x="102" y="116"/>
                      </a:lnTo>
                      <a:lnTo>
                        <a:pt x="184" y="170"/>
                      </a:lnTo>
                      <a:lnTo>
                        <a:pt x="92" y="108"/>
                      </a:lnTo>
                      <a:lnTo>
                        <a:pt x="14" y="50"/>
                      </a:lnTo>
                      <a:lnTo>
                        <a:pt x="106" y="12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573" name="Group 623"/>
              <p:cNvGrpSpPr>
                <a:grpSpLocks/>
              </p:cNvGrpSpPr>
              <p:nvPr/>
            </p:nvGrpSpPr>
            <p:grpSpPr bwMode="auto">
              <a:xfrm>
                <a:off x="2085558" y="3233402"/>
                <a:ext cx="34990" cy="45466"/>
                <a:chOff x="1357" y="666"/>
                <a:chExt cx="176" cy="228"/>
              </a:xfrm>
            </p:grpSpPr>
            <p:sp>
              <p:nvSpPr>
                <p:cNvPr id="297" name="Freeform 624"/>
                <p:cNvSpPr>
                  <a:spLocks/>
                </p:cNvSpPr>
                <p:nvPr/>
              </p:nvSpPr>
              <p:spPr bwMode="auto">
                <a:xfrm>
                  <a:off x="1357" y="666"/>
                  <a:ext cx="176" cy="228"/>
                </a:xfrm>
                <a:custGeom>
                  <a:avLst/>
                  <a:gdLst/>
                  <a:ahLst/>
                  <a:cxnLst>
                    <a:cxn ang="0">
                      <a:pos x="0" y="10"/>
                    </a:cxn>
                    <a:cxn ang="0">
                      <a:pos x="14" y="126"/>
                    </a:cxn>
                    <a:cxn ang="0">
                      <a:pos x="38" y="176"/>
                    </a:cxn>
                    <a:cxn ang="0">
                      <a:pos x="64" y="204"/>
                    </a:cxn>
                    <a:cxn ang="0">
                      <a:pos x="92" y="228"/>
                    </a:cxn>
                    <a:cxn ang="0">
                      <a:pos x="88" y="228"/>
                    </a:cxn>
                    <a:cxn ang="0">
                      <a:pos x="126" y="200"/>
                    </a:cxn>
                    <a:cxn ang="0">
                      <a:pos x="150" y="170"/>
                    </a:cxn>
                    <a:cxn ang="0">
                      <a:pos x="166" y="122"/>
                    </a:cxn>
                    <a:cxn ang="0">
                      <a:pos x="176" y="46"/>
                    </a:cxn>
                    <a:cxn ang="0">
                      <a:pos x="166" y="0"/>
                    </a:cxn>
                    <a:cxn ang="0">
                      <a:pos x="0" y="10"/>
                    </a:cxn>
                  </a:cxnLst>
                  <a:rect l="0" t="0" r="r" b="b"/>
                  <a:pathLst>
                    <a:path w="176" h="228">
                      <a:moveTo>
                        <a:pt x="0" y="10"/>
                      </a:moveTo>
                      <a:lnTo>
                        <a:pt x="14" y="126"/>
                      </a:lnTo>
                      <a:lnTo>
                        <a:pt x="38" y="176"/>
                      </a:lnTo>
                      <a:lnTo>
                        <a:pt x="64" y="204"/>
                      </a:lnTo>
                      <a:lnTo>
                        <a:pt x="92" y="228"/>
                      </a:lnTo>
                      <a:lnTo>
                        <a:pt x="88" y="228"/>
                      </a:lnTo>
                      <a:lnTo>
                        <a:pt x="126" y="200"/>
                      </a:lnTo>
                      <a:lnTo>
                        <a:pt x="150" y="170"/>
                      </a:lnTo>
                      <a:lnTo>
                        <a:pt x="166" y="122"/>
                      </a:lnTo>
                      <a:lnTo>
                        <a:pt x="176" y="46"/>
                      </a:lnTo>
                      <a:lnTo>
                        <a:pt x="166" y="0"/>
                      </a:lnTo>
                      <a:lnTo>
                        <a:pt x="0" y="10"/>
                      </a:lnTo>
                      <a:close/>
                    </a:path>
                  </a:pathLst>
                </a:custGeom>
                <a:solidFill>
                  <a:srgbClr val="466A97"/>
                </a:solidFill>
                <a:ln w="9525">
                  <a:noFill/>
                  <a:round/>
                  <a:headEnd/>
                  <a:tailEnd/>
                </a:ln>
              </p:spPr>
              <p:txBody>
                <a:bodyPr/>
                <a:lstStyle/>
                <a:p>
                  <a:endParaRPr lang="zh-CN" altLang="en-US"/>
                </a:p>
              </p:txBody>
            </p:sp>
            <p:sp>
              <p:nvSpPr>
                <p:cNvPr id="298" name="Freeform 625"/>
                <p:cNvSpPr>
                  <a:spLocks/>
                </p:cNvSpPr>
                <p:nvPr/>
              </p:nvSpPr>
              <p:spPr bwMode="auto">
                <a:xfrm>
                  <a:off x="1357" y="666"/>
                  <a:ext cx="176" cy="228"/>
                </a:xfrm>
                <a:custGeom>
                  <a:avLst/>
                  <a:gdLst/>
                  <a:ahLst/>
                  <a:cxnLst>
                    <a:cxn ang="0">
                      <a:pos x="0" y="10"/>
                    </a:cxn>
                    <a:cxn ang="0">
                      <a:pos x="14" y="126"/>
                    </a:cxn>
                    <a:cxn ang="0">
                      <a:pos x="38" y="176"/>
                    </a:cxn>
                    <a:cxn ang="0">
                      <a:pos x="64" y="204"/>
                    </a:cxn>
                    <a:cxn ang="0">
                      <a:pos x="92" y="228"/>
                    </a:cxn>
                    <a:cxn ang="0">
                      <a:pos x="88" y="228"/>
                    </a:cxn>
                    <a:cxn ang="0">
                      <a:pos x="126" y="200"/>
                    </a:cxn>
                    <a:cxn ang="0">
                      <a:pos x="150" y="170"/>
                    </a:cxn>
                    <a:cxn ang="0">
                      <a:pos x="166" y="122"/>
                    </a:cxn>
                    <a:cxn ang="0">
                      <a:pos x="176" y="46"/>
                    </a:cxn>
                    <a:cxn ang="0">
                      <a:pos x="166" y="0"/>
                    </a:cxn>
                    <a:cxn ang="0">
                      <a:pos x="0" y="10"/>
                    </a:cxn>
                  </a:cxnLst>
                  <a:rect l="0" t="0" r="r" b="b"/>
                  <a:pathLst>
                    <a:path w="176" h="228">
                      <a:moveTo>
                        <a:pt x="0" y="10"/>
                      </a:moveTo>
                      <a:lnTo>
                        <a:pt x="14" y="126"/>
                      </a:lnTo>
                      <a:lnTo>
                        <a:pt x="38" y="176"/>
                      </a:lnTo>
                      <a:lnTo>
                        <a:pt x="64" y="204"/>
                      </a:lnTo>
                      <a:lnTo>
                        <a:pt x="92" y="228"/>
                      </a:lnTo>
                      <a:lnTo>
                        <a:pt x="88" y="228"/>
                      </a:lnTo>
                      <a:lnTo>
                        <a:pt x="126" y="200"/>
                      </a:lnTo>
                      <a:lnTo>
                        <a:pt x="150" y="170"/>
                      </a:lnTo>
                      <a:lnTo>
                        <a:pt x="166" y="122"/>
                      </a:lnTo>
                      <a:lnTo>
                        <a:pt x="176" y="46"/>
                      </a:lnTo>
                      <a:lnTo>
                        <a:pt x="166" y="0"/>
                      </a:lnTo>
                      <a:lnTo>
                        <a:pt x="0" y="1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89" name="Rectangle 626"/>
              <p:cNvSpPr>
                <a:spLocks noChangeArrowheads="1"/>
              </p:cNvSpPr>
              <p:nvPr/>
            </p:nvSpPr>
            <p:spPr bwMode="auto">
              <a:xfrm>
                <a:off x="2349401" y="3232454"/>
                <a:ext cx="44447" cy="37888"/>
              </a:xfrm>
              <a:prstGeom prst="rect">
                <a:avLst/>
              </a:prstGeom>
              <a:solidFill>
                <a:srgbClr val="466A97"/>
              </a:solidFill>
              <a:ln w="9525">
                <a:solidFill>
                  <a:srgbClr val="969696"/>
                </a:solidFill>
                <a:miter lim="800000"/>
                <a:headEnd/>
                <a:tailEnd/>
              </a:ln>
            </p:spPr>
            <p:txBody>
              <a:bodyPr/>
              <a:lstStyle/>
              <a:p>
                <a:endParaRPr lang="zh-CN" altLang="en-US"/>
              </a:p>
            </p:txBody>
          </p:sp>
          <p:sp>
            <p:nvSpPr>
              <p:cNvPr id="90" name="Rectangle 627"/>
              <p:cNvSpPr>
                <a:spLocks noChangeArrowheads="1"/>
              </p:cNvSpPr>
              <p:nvPr/>
            </p:nvSpPr>
            <p:spPr bwMode="auto">
              <a:xfrm>
                <a:off x="2373043" y="3269395"/>
                <a:ext cx="47284" cy="115559"/>
              </a:xfrm>
              <a:prstGeom prst="rect">
                <a:avLst/>
              </a:prstGeom>
              <a:solidFill>
                <a:srgbClr val="466A97"/>
              </a:solidFill>
              <a:ln w="9525">
                <a:solidFill>
                  <a:srgbClr val="969696"/>
                </a:solidFill>
                <a:miter lim="800000"/>
                <a:headEnd/>
                <a:tailEnd/>
              </a:ln>
            </p:spPr>
            <p:txBody>
              <a:bodyPr/>
              <a:lstStyle/>
              <a:p>
                <a:endParaRPr lang="zh-CN" altLang="en-US"/>
              </a:p>
            </p:txBody>
          </p:sp>
          <p:sp>
            <p:nvSpPr>
              <p:cNvPr id="91" name="Oval 628"/>
              <p:cNvSpPr>
                <a:spLocks noChangeArrowheads="1"/>
              </p:cNvSpPr>
              <p:nvPr/>
            </p:nvSpPr>
            <p:spPr bwMode="auto">
              <a:xfrm>
                <a:off x="2388174" y="3341383"/>
                <a:ext cx="20805" cy="23680"/>
              </a:xfrm>
              <a:prstGeom prst="ellipse">
                <a:avLst/>
              </a:prstGeom>
              <a:solidFill>
                <a:srgbClr val="466A97"/>
              </a:solidFill>
              <a:ln w="9525">
                <a:solidFill>
                  <a:srgbClr val="969696"/>
                </a:solidFill>
                <a:round/>
                <a:headEnd/>
                <a:tailEnd/>
              </a:ln>
            </p:spPr>
            <p:txBody>
              <a:bodyPr/>
              <a:lstStyle/>
              <a:p>
                <a:endParaRPr lang="zh-CN" altLang="en-US"/>
              </a:p>
            </p:txBody>
          </p:sp>
          <p:grpSp>
            <p:nvGrpSpPr>
              <p:cNvPr id="574" name="Group 629"/>
              <p:cNvGrpSpPr>
                <a:grpSpLocks/>
              </p:cNvGrpSpPr>
              <p:nvPr/>
            </p:nvGrpSpPr>
            <p:grpSpPr bwMode="auto">
              <a:xfrm>
                <a:off x="2408978" y="3320544"/>
                <a:ext cx="29316" cy="25574"/>
                <a:chOff x="2980" y="1099"/>
                <a:chExt cx="151" cy="132"/>
              </a:xfrm>
            </p:grpSpPr>
            <p:sp>
              <p:nvSpPr>
                <p:cNvPr id="295" name="Freeform 630"/>
                <p:cNvSpPr>
                  <a:spLocks/>
                </p:cNvSpPr>
                <p:nvPr/>
              </p:nvSpPr>
              <p:spPr bwMode="auto">
                <a:xfrm>
                  <a:off x="2980" y="1099"/>
                  <a:ext cx="151" cy="132"/>
                </a:xfrm>
                <a:custGeom>
                  <a:avLst/>
                  <a:gdLst/>
                  <a:ahLst/>
                  <a:cxnLst>
                    <a:cxn ang="0">
                      <a:pos x="0" y="112"/>
                    </a:cxn>
                    <a:cxn ang="0">
                      <a:pos x="126" y="0"/>
                    </a:cxn>
                    <a:cxn ang="0">
                      <a:pos x="151" y="14"/>
                    </a:cxn>
                    <a:cxn ang="0">
                      <a:pos x="24" y="132"/>
                    </a:cxn>
                    <a:cxn ang="0">
                      <a:pos x="0" y="112"/>
                    </a:cxn>
                  </a:cxnLst>
                  <a:rect l="0" t="0" r="r" b="b"/>
                  <a:pathLst>
                    <a:path w="151" h="132">
                      <a:moveTo>
                        <a:pt x="0" y="112"/>
                      </a:moveTo>
                      <a:lnTo>
                        <a:pt x="126" y="0"/>
                      </a:lnTo>
                      <a:lnTo>
                        <a:pt x="151" y="14"/>
                      </a:lnTo>
                      <a:lnTo>
                        <a:pt x="24" y="132"/>
                      </a:lnTo>
                      <a:lnTo>
                        <a:pt x="0" y="112"/>
                      </a:lnTo>
                      <a:close/>
                    </a:path>
                  </a:pathLst>
                </a:custGeom>
                <a:solidFill>
                  <a:srgbClr val="466A97"/>
                </a:solidFill>
                <a:ln w="9525">
                  <a:noFill/>
                  <a:round/>
                  <a:headEnd/>
                  <a:tailEnd/>
                </a:ln>
              </p:spPr>
              <p:txBody>
                <a:bodyPr/>
                <a:lstStyle/>
                <a:p>
                  <a:endParaRPr lang="zh-CN" altLang="en-US"/>
                </a:p>
              </p:txBody>
            </p:sp>
            <p:sp>
              <p:nvSpPr>
                <p:cNvPr id="296" name="Freeform 631"/>
                <p:cNvSpPr>
                  <a:spLocks/>
                </p:cNvSpPr>
                <p:nvPr/>
              </p:nvSpPr>
              <p:spPr bwMode="auto">
                <a:xfrm>
                  <a:off x="2980" y="1099"/>
                  <a:ext cx="151" cy="132"/>
                </a:xfrm>
                <a:custGeom>
                  <a:avLst/>
                  <a:gdLst/>
                  <a:ahLst/>
                  <a:cxnLst>
                    <a:cxn ang="0">
                      <a:pos x="0" y="112"/>
                    </a:cxn>
                    <a:cxn ang="0">
                      <a:pos x="126" y="0"/>
                    </a:cxn>
                    <a:cxn ang="0">
                      <a:pos x="151" y="14"/>
                    </a:cxn>
                    <a:cxn ang="0">
                      <a:pos x="24" y="132"/>
                    </a:cxn>
                    <a:cxn ang="0">
                      <a:pos x="0" y="112"/>
                    </a:cxn>
                  </a:cxnLst>
                  <a:rect l="0" t="0" r="r" b="b"/>
                  <a:pathLst>
                    <a:path w="151" h="132">
                      <a:moveTo>
                        <a:pt x="0" y="112"/>
                      </a:moveTo>
                      <a:lnTo>
                        <a:pt x="126" y="0"/>
                      </a:lnTo>
                      <a:lnTo>
                        <a:pt x="151" y="14"/>
                      </a:lnTo>
                      <a:lnTo>
                        <a:pt x="24" y="132"/>
                      </a:lnTo>
                      <a:lnTo>
                        <a:pt x="0" y="112"/>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93" name="Oval 632"/>
              <p:cNvSpPr>
                <a:spLocks noChangeArrowheads="1"/>
              </p:cNvSpPr>
              <p:nvPr/>
            </p:nvSpPr>
            <p:spPr bwMode="auto">
              <a:xfrm>
                <a:off x="2395739" y="3341383"/>
                <a:ext cx="21750" cy="23680"/>
              </a:xfrm>
              <a:prstGeom prst="ellipse">
                <a:avLst/>
              </a:prstGeom>
              <a:solidFill>
                <a:srgbClr val="466A97"/>
              </a:solidFill>
              <a:ln w="9525">
                <a:solidFill>
                  <a:srgbClr val="969696"/>
                </a:solidFill>
                <a:round/>
                <a:headEnd/>
                <a:tailEnd/>
              </a:ln>
            </p:spPr>
            <p:txBody>
              <a:bodyPr/>
              <a:lstStyle/>
              <a:p>
                <a:endParaRPr lang="zh-CN" altLang="en-US"/>
              </a:p>
            </p:txBody>
          </p:sp>
          <p:sp>
            <p:nvSpPr>
              <p:cNvPr id="94" name="Oval 633"/>
              <p:cNvSpPr>
                <a:spLocks noChangeArrowheads="1"/>
              </p:cNvSpPr>
              <p:nvPr/>
            </p:nvSpPr>
            <p:spPr bwMode="auto">
              <a:xfrm>
                <a:off x="2433566" y="3310125"/>
                <a:ext cx="17022" cy="13261"/>
              </a:xfrm>
              <a:prstGeom prst="ellipse">
                <a:avLst/>
              </a:prstGeom>
              <a:solidFill>
                <a:srgbClr val="466A97"/>
              </a:solidFill>
              <a:ln w="9525">
                <a:solidFill>
                  <a:srgbClr val="969696"/>
                </a:solidFill>
                <a:round/>
                <a:headEnd/>
                <a:tailEnd/>
              </a:ln>
            </p:spPr>
            <p:txBody>
              <a:bodyPr/>
              <a:lstStyle/>
              <a:p>
                <a:endParaRPr lang="zh-CN" altLang="en-US"/>
              </a:p>
            </p:txBody>
          </p:sp>
          <p:grpSp>
            <p:nvGrpSpPr>
              <p:cNvPr id="587" name="Group 634"/>
              <p:cNvGrpSpPr>
                <a:grpSpLocks/>
              </p:cNvGrpSpPr>
              <p:nvPr/>
            </p:nvGrpSpPr>
            <p:grpSpPr bwMode="auto">
              <a:xfrm>
                <a:off x="2416544" y="3355591"/>
                <a:ext cx="37827" cy="19891"/>
                <a:chOff x="3018" y="1274"/>
                <a:chExt cx="191" cy="104"/>
              </a:xfrm>
            </p:grpSpPr>
            <p:sp>
              <p:nvSpPr>
                <p:cNvPr id="293" name="Freeform 635"/>
                <p:cNvSpPr>
                  <a:spLocks/>
                </p:cNvSpPr>
                <p:nvPr/>
              </p:nvSpPr>
              <p:spPr bwMode="auto">
                <a:xfrm>
                  <a:off x="3018" y="1274"/>
                  <a:ext cx="191" cy="104"/>
                </a:xfrm>
                <a:custGeom>
                  <a:avLst/>
                  <a:gdLst/>
                  <a:ahLst/>
                  <a:cxnLst>
                    <a:cxn ang="0">
                      <a:pos x="4" y="0"/>
                    </a:cxn>
                    <a:cxn ang="0">
                      <a:pos x="191" y="84"/>
                    </a:cxn>
                    <a:cxn ang="0">
                      <a:pos x="175" y="104"/>
                    </a:cxn>
                    <a:cxn ang="0">
                      <a:pos x="0" y="22"/>
                    </a:cxn>
                    <a:cxn ang="0">
                      <a:pos x="4" y="0"/>
                    </a:cxn>
                  </a:cxnLst>
                  <a:rect l="0" t="0" r="r" b="b"/>
                  <a:pathLst>
                    <a:path w="191" h="104">
                      <a:moveTo>
                        <a:pt x="4" y="0"/>
                      </a:moveTo>
                      <a:lnTo>
                        <a:pt x="191" y="84"/>
                      </a:lnTo>
                      <a:lnTo>
                        <a:pt x="175" y="104"/>
                      </a:lnTo>
                      <a:lnTo>
                        <a:pt x="0" y="22"/>
                      </a:lnTo>
                      <a:lnTo>
                        <a:pt x="4" y="0"/>
                      </a:lnTo>
                      <a:close/>
                    </a:path>
                  </a:pathLst>
                </a:custGeom>
                <a:solidFill>
                  <a:srgbClr val="466A97"/>
                </a:solidFill>
                <a:ln w="9525">
                  <a:noFill/>
                  <a:round/>
                  <a:headEnd/>
                  <a:tailEnd/>
                </a:ln>
              </p:spPr>
              <p:txBody>
                <a:bodyPr/>
                <a:lstStyle/>
                <a:p>
                  <a:endParaRPr lang="zh-CN" altLang="en-US"/>
                </a:p>
              </p:txBody>
            </p:sp>
            <p:sp>
              <p:nvSpPr>
                <p:cNvPr id="294" name="Freeform 636"/>
                <p:cNvSpPr>
                  <a:spLocks/>
                </p:cNvSpPr>
                <p:nvPr/>
              </p:nvSpPr>
              <p:spPr bwMode="auto">
                <a:xfrm>
                  <a:off x="3018" y="1274"/>
                  <a:ext cx="191" cy="104"/>
                </a:xfrm>
                <a:custGeom>
                  <a:avLst/>
                  <a:gdLst/>
                  <a:ahLst/>
                  <a:cxnLst>
                    <a:cxn ang="0">
                      <a:pos x="4" y="0"/>
                    </a:cxn>
                    <a:cxn ang="0">
                      <a:pos x="191" y="84"/>
                    </a:cxn>
                    <a:cxn ang="0">
                      <a:pos x="175" y="104"/>
                    </a:cxn>
                    <a:cxn ang="0">
                      <a:pos x="0" y="22"/>
                    </a:cxn>
                    <a:cxn ang="0">
                      <a:pos x="4" y="0"/>
                    </a:cxn>
                  </a:cxnLst>
                  <a:rect l="0" t="0" r="r" b="b"/>
                  <a:pathLst>
                    <a:path w="191" h="104">
                      <a:moveTo>
                        <a:pt x="4" y="0"/>
                      </a:moveTo>
                      <a:lnTo>
                        <a:pt x="191" y="84"/>
                      </a:lnTo>
                      <a:lnTo>
                        <a:pt x="175" y="104"/>
                      </a:lnTo>
                      <a:lnTo>
                        <a:pt x="0" y="22"/>
                      </a:lnTo>
                      <a:lnTo>
                        <a:pt x="4"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96" name="Oval 637"/>
              <p:cNvSpPr>
                <a:spLocks noChangeArrowheads="1"/>
              </p:cNvSpPr>
              <p:nvPr/>
            </p:nvSpPr>
            <p:spPr bwMode="auto">
              <a:xfrm>
                <a:off x="2449642" y="3369799"/>
                <a:ext cx="16076" cy="13261"/>
              </a:xfrm>
              <a:prstGeom prst="ellipse">
                <a:avLst/>
              </a:prstGeom>
              <a:solidFill>
                <a:srgbClr val="466A97"/>
              </a:solidFill>
              <a:ln w="9525">
                <a:solidFill>
                  <a:srgbClr val="969696"/>
                </a:solidFill>
                <a:round/>
                <a:headEnd/>
                <a:tailEnd/>
              </a:ln>
            </p:spPr>
            <p:txBody>
              <a:bodyPr/>
              <a:lstStyle/>
              <a:p>
                <a:endParaRPr lang="zh-CN" altLang="en-US"/>
              </a:p>
            </p:txBody>
          </p:sp>
          <p:grpSp>
            <p:nvGrpSpPr>
              <p:cNvPr id="589" name="Group 638"/>
              <p:cNvGrpSpPr>
                <a:grpSpLocks/>
              </p:cNvGrpSpPr>
              <p:nvPr/>
            </p:nvGrpSpPr>
            <p:grpSpPr bwMode="auto">
              <a:xfrm>
                <a:off x="2399522" y="3365063"/>
                <a:ext cx="5674" cy="33152"/>
                <a:chOff x="2936" y="1324"/>
                <a:chExt cx="28" cy="166"/>
              </a:xfrm>
            </p:grpSpPr>
            <p:sp>
              <p:nvSpPr>
                <p:cNvPr id="291" name="Freeform 639"/>
                <p:cNvSpPr>
                  <a:spLocks/>
                </p:cNvSpPr>
                <p:nvPr/>
              </p:nvSpPr>
              <p:spPr bwMode="auto">
                <a:xfrm>
                  <a:off x="2936" y="1324"/>
                  <a:ext cx="28" cy="166"/>
                </a:xfrm>
                <a:custGeom>
                  <a:avLst/>
                  <a:gdLst/>
                  <a:ahLst/>
                  <a:cxnLst>
                    <a:cxn ang="0">
                      <a:pos x="0" y="4"/>
                    </a:cxn>
                    <a:cxn ang="0">
                      <a:pos x="0" y="166"/>
                    </a:cxn>
                    <a:cxn ang="0">
                      <a:pos x="28" y="166"/>
                    </a:cxn>
                    <a:cxn ang="0">
                      <a:pos x="28" y="0"/>
                    </a:cxn>
                    <a:cxn ang="0">
                      <a:pos x="0" y="4"/>
                    </a:cxn>
                  </a:cxnLst>
                  <a:rect l="0" t="0" r="r" b="b"/>
                  <a:pathLst>
                    <a:path w="28" h="166">
                      <a:moveTo>
                        <a:pt x="0" y="4"/>
                      </a:moveTo>
                      <a:lnTo>
                        <a:pt x="0" y="166"/>
                      </a:lnTo>
                      <a:lnTo>
                        <a:pt x="28" y="166"/>
                      </a:lnTo>
                      <a:lnTo>
                        <a:pt x="28" y="0"/>
                      </a:lnTo>
                      <a:lnTo>
                        <a:pt x="0" y="4"/>
                      </a:lnTo>
                      <a:close/>
                    </a:path>
                  </a:pathLst>
                </a:custGeom>
                <a:solidFill>
                  <a:srgbClr val="466A97"/>
                </a:solidFill>
                <a:ln w="9525">
                  <a:noFill/>
                  <a:round/>
                  <a:headEnd/>
                  <a:tailEnd/>
                </a:ln>
              </p:spPr>
              <p:txBody>
                <a:bodyPr/>
                <a:lstStyle/>
                <a:p>
                  <a:endParaRPr lang="zh-CN" altLang="en-US"/>
                </a:p>
              </p:txBody>
            </p:sp>
            <p:sp>
              <p:nvSpPr>
                <p:cNvPr id="292" name="Freeform 640"/>
                <p:cNvSpPr>
                  <a:spLocks/>
                </p:cNvSpPr>
                <p:nvPr/>
              </p:nvSpPr>
              <p:spPr bwMode="auto">
                <a:xfrm>
                  <a:off x="2936" y="1324"/>
                  <a:ext cx="28" cy="166"/>
                </a:xfrm>
                <a:custGeom>
                  <a:avLst/>
                  <a:gdLst/>
                  <a:ahLst/>
                  <a:cxnLst>
                    <a:cxn ang="0">
                      <a:pos x="0" y="4"/>
                    </a:cxn>
                    <a:cxn ang="0">
                      <a:pos x="0" y="166"/>
                    </a:cxn>
                    <a:cxn ang="0">
                      <a:pos x="28" y="166"/>
                    </a:cxn>
                    <a:cxn ang="0">
                      <a:pos x="28" y="0"/>
                    </a:cxn>
                    <a:cxn ang="0">
                      <a:pos x="0" y="4"/>
                    </a:cxn>
                  </a:cxnLst>
                  <a:rect l="0" t="0" r="r" b="b"/>
                  <a:pathLst>
                    <a:path w="28" h="166">
                      <a:moveTo>
                        <a:pt x="0" y="4"/>
                      </a:moveTo>
                      <a:lnTo>
                        <a:pt x="0" y="166"/>
                      </a:lnTo>
                      <a:lnTo>
                        <a:pt x="28" y="166"/>
                      </a:lnTo>
                      <a:lnTo>
                        <a:pt x="28" y="0"/>
                      </a:lnTo>
                      <a:lnTo>
                        <a:pt x="0" y="4"/>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98" name="Oval 641"/>
              <p:cNvSpPr>
                <a:spLocks noChangeArrowheads="1"/>
              </p:cNvSpPr>
              <p:nvPr/>
            </p:nvSpPr>
            <p:spPr bwMode="auto">
              <a:xfrm>
                <a:off x="2393848" y="3395373"/>
                <a:ext cx="17968" cy="14208"/>
              </a:xfrm>
              <a:prstGeom prst="ellipse">
                <a:avLst/>
              </a:prstGeom>
              <a:solidFill>
                <a:srgbClr val="466A97"/>
              </a:solidFill>
              <a:ln w="9525">
                <a:solidFill>
                  <a:srgbClr val="969696"/>
                </a:solidFill>
                <a:round/>
                <a:headEnd/>
                <a:tailEnd/>
              </a:ln>
            </p:spPr>
            <p:txBody>
              <a:bodyPr/>
              <a:lstStyle/>
              <a:p>
                <a:endParaRPr lang="zh-CN" altLang="en-US"/>
              </a:p>
            </p:txBody>
          </p:sp>
          <p:grpSp>
            <p:nvGrpSpPr>
              <p:cNvPr id="590" name="Group 642"/>
              <p:cNvGrpSpPr>
                <a:grpSpLocks/>
              </p:cNvGrpSpPr>
              <p:nvPr/>
            </p:nvGrpSpPr>
            <p:grpSpPr bwMode="auto">
              <a:xfrm>
                <a:off x="2146082" y="3564922"/>
                <a:ext cx="122937" cy="17050"/>
                <a:chOff x="1659" y="2326"/>
                <a:chExt cx="618" cy="87"/>
              </a:xfrm>
            </p:grpSpPr>
            <p:sp>
              <p:nvSpPr>
                <p:cNvPr id="289" name="Freeform 643"/>
                <p:cNvSpPr>
                  <a:spLocks/>
                </p:cNvSpPr>
                <p:nvPr/>
              </p:nvSpPr>
              <p:spPr bwMode="auto">
                <a:xfrm>
                  <a:off x="1659" y="2326"/>
                  <a:ext cx="618" cy="87"/>
                </a:xfrm>
                <a:custGeom>
                  <a:avLst/>
                  <a:gdLst/>
                  <a:ahLst/>
                  <a:cxnLst>
                    <a:cxn ang="0">
                      <a:pos x="0" y="55"/>
                    </a:cxn>
                    <a:cxn ang="0">
                      <a:pos x="4" y="87"/>
                    </a:cxn>
                    <a:cxn ang="0">
                      <a:pos x="618" y="29"/>
                    </a:cxn>
                    <a:cxn ang="0">
                      <a:pos x="614" y="0"/>
                    </a:cxn>
                    <a:cxn ang="0">
                      <a:pos x="0" y="55"/>
                    </a:cxn>
                  </a:cxnLst>
                  <a:rect l="0" t="0" r="r" b="b"/>
                  <a:pathLst>
                    <a:path w="618" h="87">
                      <a:moveTo>
                        <a:pt x="0" y="55"/>
                      </a:moveTo>
                      <a:lnTo>
                        <a:pt x="4" y="87"/>
                      </a:lnTo>
                      <a:lnTo>
                        <a:pt x="618" y="29"/>
                      </a:lnTo>
                      <a:lnTo>
                        <a:pt x="614" y="0"/>
                      </a:lnTo>
                      <a:lnTo>
                        <a:pt x="0" y="55"/>
                      </a:lnTo>
                      <a:close/>
                    </a:path>
                  </a:pathLst>
                </a:custGeom>
                <a:solidFill>
                  <a:srgbClr val="466A97"/>
                </a:solidFill>
                <a:ln w="9525">
                  <a:noFill/>
                  <a:round/>
                  <a:headEnd/>
                  <a:tailEnd/>
                </a:ln>
              </p:spPr>
              <p:txBody>
                <a:bodyPr/>
                <a:lstStyle/>
                <a:p>
                  <a:endParaRPr lang="zh-CN" altLang="en-US"/>
                </a:p>
              </p:txBody>
            </p:sp>
            <p:sp>
              <p:nvSpPr>
                <p:cNvPr id="290" name="Freeform 644"/>
                <p:cNvSpPr>
                  <a:spLocks/>
                </p:cNvSpPr>
                <p:nvPr/>
              </p:nvSpPr>
              <p:spPr bwMode="auto">
                <a:xfrm>
                  <a:off x="1659" y="2326"/>
                  <a:ext cx="618" cy="87"/>
                </a:xfrm>
                <a:custGeom>
                  <a:avLst/>
                  <a:gdLst/>
                  <a:ahLst/>
                  <a:cxnLst>
                    <a:cxn ang="0">
                      <a:pos x="0" y="55"/>
                    </a:cxn>
                    <a:cxn ang="0">
                      <a:pos x="4" y="87"/>
                    </a:cxn>
                    <a:cxn ang="0">
                      <a:pos x="618" y="29"/>
                    </a:cxn>
                    <a:cxn ang="0">
                      <a:pos x="614" y="0"/>
                    </a:cxn>
                    <a:cxn ang="0">
                      <a:pos x="0" y="55"/>
                    </a:cxn>
                  </a:cxnLst>
                  <a:rect l="0" t="0" r="r" b="b"/>
                  <a:pathLst>
                    <a:path w="618" h="87">
                      <a:moveTo>
                        <a:pt x="0" y="55"/>
                      </a:moveTo>
                      <a:lnTo>
                        <a:pt x="4" y="87"/>
                      </a:lnTo>
                      <a:lnTo>
                        <a:pt x="618" y="29"/>
                      </a:lnTo>
                      <a:lnTo>
                        <a:pt x="614" y="0"/>
                      </a:lnTo>
                      <a:lnTo>
                        <a:pt x="0" y="55"/>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593" name="Group 645"/>
              <p:cNvGrpSpPr>
                <a:grpSpLocks/>
              </p:cNvGrpSpPr>
              <p:nvPr/>
            </p:nvGrpSpPr>
            <p:grpSpPr bwMode="auto">
              <a:xfrm>
                <a:off x="2388174" y="3586708"/>
                <a:ext cx="63360" cy="38835"/>
                <a:chOff x="2878" y="2433"/>
                <a:chExt cx="317" cy="196"/>
              </a:xfrm>
            </p:grpSpPr>
            <p:sp>
              <p:nvSpPr>
                <p:cNvPr id="287" name="Freeform 646"/>
                <p:cNvSpPr>
                  <a:spLocks/>
                </p:cNvSpPr>
                <p:nvPr/>
              </p:nvSpPr>
              <p:spPr bwMode="auto">
                <a:xfrm>
                  <a:off x="2878" y="2433"/>
                  <a:ext cx="317" cy="196"/>
                </a:xfrm>
                <a:custGeom>
                  <a:avLst/>
                  <a:gdLst/>
                  <a:ahLst/>
                  <a:cxnLst>
                    <a:cxn ang="0">
                      <a:pos x="317" y="0"/>
                    </a:cxn>
                    <a:cxn ang="0">
                      <a:pos x="0" y="196"/>
                    </a:cxn>
                    <a:cxn ang="0">
                      <a:pos x="0" y="104"/>
                    </a:cxn>
                    <a:cxn ang="0">
                      <a:pos x="154" y="14"/>
                    </a:cxn>
                    <a:cxn ang="0">
                      <a:pos x="317" y="0"/>
                    </a:cxn>
                  </a:cxnLst>
                  <a:rect l="0" t="0" r="r" b="b"/>
                  <a:pathLst>
                    <a:path w="317" h="196">
                      <a:moveTo>
                        <a:pt x="317" y="0"/>
                      </a:moveTo>
                      <a:lnTo>
                        <a:pt x="0" y="196"/>
                      </a:lnTo>
                      <a:lnTo>
                        <a:pt x="0" y="104"/>
                      </a:lnTo>
                      <a:lnTo>
                        <a:pt x="154" y="14"/>
                      </a:lnTo>
                      <a:lnTo>
                        <a:pt x="317" y="0"/>
                      </a:lnTo>
                      <a:close/>
                    </a:path>
                  </a:pathLst>
                </a:custGeom>
                <a:solidFill>
                  <a:srgbClr val="466A97"/>
                </a:solidFill>
                <a:ln w="9525">
                  <a:noFill/>
                  <a:round/>
                  <a:headEnd/>
                  <a:tailEnd/>
                </a:ln>
              </p:spPr>
              <p:txBody>
                <a:bodyPr/>
                <a:lstStyle/>
                <a:p>
                  <a:endParaRPr lang="zh-CN" altLang="en-US"/>
                </a:p>
              </p:txBody>
            </p:sp>
            <p:sp>
              <p:nvSpPr>
                <p:cNvPr id="288" name="Freeform 647"/>
                <p:cNvSpPr>
                  <a:spLocks/>
                </p:cNvSpPr>
                <p:nvPr/>
              </p:nvSpPr>
              <p:spPr bwMode="auto">
                <a:xfrm>
                  <a:off x="2878" y="2433"/>
                  <a:ext cx="317" cy="196"/>
                </a:xfrm>
                <a:custGeom>
                  <a:avLst/>
                  <a:gdLst/>
                  <a:ahLst/>
                  <a:cxnLst>
                    <a:cxn ang="0">
                      <a:pos x="317" y="0"/>
                    </a:cxn>
                    <a:cxn ang="0">
                      <a:pos x="0" y="196"/>
                    </a:cxn>
                    <a:cxn ang="0">
                      <a:pos x="0" y="104"/>
                    </a:cxn>
                    <a:cxn ang="0">
                      <a:pos x="154" y="14"/>
                    </a:cxn>
                    <a:cxn ang="0">
                      <a:pos x="317" y="0"/>
                    </a:cxn>
                  </a:cxnLst>
                  <a:rect l="0" t="0" r="r" b="b"/>
                  <a:pathLst>
                    <a:path w="317" h="196">
                      <a:moveTo>
                        <a:pt x="317" y="0"/>
                      </a:moveTo>
                      <a:lnTo>
                        <a:pt x="0" y="196"/>
                      </a:lnTo>
                      <a:lnTo>
                        <a:pt x="0" y="104"/>
                      </a:lnTo>
                      <a:lnTo>
                        <a:pt x="154" y="14"/>
                      </a:lnTo>
                      <a:lnTo>
                        <a:pt x="317"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594" name="Group 648"/>
              <p:cNvGrpSpPr>
                <a:grpSpLocks/>
              </p:cNvGrpSpPr>
              <p:nvPr/>
            </p:nvGrpSpPr>
            <p:grpSpPr bwMode="auto">
              <a:xfrm>
                <a:off x="2425055" y="3584813"/>
                <a:ext cx="62414" cy="37888"/>
                <a:chOff x="3062" y="2425"/>
                <a:chExt cx="317" cy="192"/>
              </a:xfrm>
            </p:grpSpPr>
            <p:sp>
              <p:nvSpPr>
                <p:cNvPr id="285" name="Freeform 649"/>
                <p:cNvSpPr>
                  <a:spLocks/>
                </p:cNvSpPr>
                <p:nvPr/>
              </p:nvSpPr>
              <p:spPr bwMode="auto">
                <a:xfrm>
                  <a:off x="3062" y="2425"/>
                  <a:ext cx="317" cy="192"/>
                </a:xfrm>
                <a:custGeom>
                  <a:avLst/>
                  <a:gdLst/>
                  <a:ahLst/>
                  <a:cxnLst>
                    <a:cxn ang="0">
                      <a:pos x="317" y="0"/>
                    </a:cxn>
                    <a:cxn ang="0">
                      <a:pos x="0" y="192"/>
                    </a:cxn>
                    <a:cxn ang="0">
                      <a:pos x="0" y="100"/>
                    </a:cxn>
                    <a:cxn ang="0">
                      <a:pos x="157" y="10"/>
                    </a:cxn>
                    <a:cxn ang="0">
                      <a:pos x="317" y="0"/>
                    </a:cxn>
                  </a:cxnLst>
                  <a:rect l="0" t="0" r="r" b="b"/>
                  <a:pathLst>
                    <a:path w="317" h="192">
                      <a:moveTo>
                        <a:pt x="317" y="0"/>
                      </a:moveTo>
                      <a:lnTo>
                        <a:pt x="0" y="192"/>
                      </a:lnTo>
                      <a:lnTo>
                        <a:pt x="0" y="100"/>
                      </a:lnTo>
                      <a:lnTo>
                        <a:pt x="157" y="10"/>
                      </a:lnTo>
                      <a:lnTo>
                        <a:pt x="317" y="0"/>
                      </a:lnTo>
                      <a:close/>
                    </a:path>
                  </a:pathLst>
                </a:custGeom>
                <a:solidFill>
                  <a:srgbClr val="466A97"/>
                </a:solidFill>
                <a:ln w="9525">
                  <a:noFill/>
                  <a:round/>
                  <a:headEnd/>
                  <a:tailEnd/>
                </a:ln>
              </p:spPr>
              <p:txBody>
                <a:bodyPr/>
                <a:lstStyle/>
                <a:p>
                  <a:endParaRPr lang="zh-CN" altLang="en-US"/>
                </a:p>
              </p:txBody>
            </p:sp>
            <p:sp>
              <p:nvSpPr>
                <p:cNvPr id="286" name="Freeform 650"/>
                <p:cNvSpPr>
                  <a:spLocks/>
                </p:cNvSpPr>
                <p:nvPr/>
              </p:nvSpPr>
              <p:spPr bwMode="auto">
                <a:xfrm>
                  <a:off x="3062" y="2425"/>
                  <a:ext cx="317" cy="192"/>
                </a:xfrm>
                <a:custGeom>
                  <a:avLst/>
                  <a:gdLst/>
                  <a:ahLst/>
                  <a:cxnLst>
                    <a:cxn ang="0">
                      <a:pos x="317" y="0"/>
                    </a:cxn>
                    <a:cxn ang="0">
                      <a:pos x="0" y="192"/>
                    </a:cxn>
                    <a:cxn ang="0">
                      <a:pos x="0" y="100"/>
                    </a:cxn>
                    <a:cxn ang="0">
                      <a:pos x="157" y="10"/>
                    </a:cxn>
                    <a:cxn ang="0">
                      <a:pos x="317" y="0"/>
                    </a:cxn>
                  </a:cxnLst>
                  <a:rect l="0" t="0" r="r" b="b"/>
                  <a:pathLst>
                    <a:path w="317" h="192">
                      <a:moveTo>
                        <a:pt x="317" y="0"/>
                      </a:moveTo>
                      <a:lnTo>
                        <a:pt x="0" y="192"/>
                      </a:lnTo>
                      <a:lnTo>
                        <a:pt x="0" y="100"/>
                      </a:lnTo>
                      <a:lnTo>
                        <a:pt x="157" y="10"/>
                      </a:lnTo>
                      <a:lnTo>
                        <a:pt x="317"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02" name="Line 651"/>
              <p:cNvSpPr>
                <a:spLocks noChangeShapeType="1"/>
              </p:cNvSpPr>
              <p:nvPr/>
            </p:nvSpPr>
            <p:spPr bwMode="auto">
              <a:xfrm flipV="1">
                <a:off x="2294552" y="3579130"/>
                <a:ext cx="86056" cy="63463"/>
              </a:xfrm>
              <a:prstGeom prst="line">
                <a:avLst/>
              </a:prstGeom>
              <a:noFill/>
              <a:ln w="9525">
                <a:solidFill>
                  <a:srgbClr val="969696"/>
                </a:solidFill>
                <a:round/>
                <a:headEnd/>
                <a:tailEnd/>
              </a:ln>
            </p:spPr>
            <p:txBody>
              <a:bodyPr/>
              <a:lstStyle/>
              <a:p>
                <a:endParaRPr lang="zh-CN" altLang="en-US"/>
              </a:p>
            </p:txBody>
          </p:sp>
          <p:sp>
            <p:nvSpPr>
              <p:cNvPr id="103" name="Line 652"/>
              <p:cNvSpPr>
                <a:spLocks noChangeShapeType="1"/>
              </p:cNvSpPr>
              <p:nvPr/>
            </p:nvSpPr>
            <p:spPr bwMode="auto">
              <a:xfrm flipV="1">
                <a:off x="2344673" y="3573447"/>
                <a:ext cx="85110" cy="63463"/>
              </a:xfrm>
              <a:prstGeom prst="line">
                <a:avLst/>
              </a:prstGeom>
              <a:noFill/>
              <a:ln w="9525">
                <a:solidFill>
                  <a:srgbClr val="969696"/>
                </a:solidFill>
                <a:round/>
                <a:headEnd/>
                <a:tailEnd/>
              </a:ln>
            </p:spPr>
            <p:txBody>
              <a:bodyPr/>
              <a:lstStyle/>
              <a:p>
                <a:endParaRPr lang="zh-CN" altLang="en-US"/>
              </a:p>
            </p:txBody>
          </p:sp>
          <p:sp>
            <p:nvSpPr>
              <p:cNvPr id="104" name="Line 653"/>
              <p:cNvSpPr>
                <a:spLocks noChangeShapeType="1"/>
              </p:cNvSpPr>
              <p:nvPr/>
            </p:nvSpPr>
            <p:spPr bwMode="auto">
              <a:xfrm flipV="1">
                <a:off x="2437348" y="3564922"/>
                <a:ext cx="82273" cy="60621"/>
              </a:xfrm>
              <a:prstGeom prst="line">
                <a:avLst/>
              </a:prstGeom>
              <a:noFill/>
              <a:ln w="9525">
                <a:solidFill>
                  <a:srgbClr val="969696"/>
                </a:solidFill>
                <a:round/>
                <a:headEnd/>
                <a:tailEnd/>
              </a:ln>
            </p:spPr>
            <p:txBody>
              <a:bodyPr/>
              <a:lstStyle/>
              <a:p>
                <a:endParaRPr lang="zh-CN" altLang="en-US"/>
              </a:p>
            </p:txBody>
          </p:sp>
          <p:sp>
            <p:nvSpPr>
              <p:cNvPr id="105" name="Line 654"/>
              <p:cNvSpPr>
                <a:spLocks noChangeShapeType="1"/>
              </p:cNvSpPr>
              <p:nvPr/>
            </p:nvSpPr>
            <p:spPr bwMode="auto">
              <a:xfrm flipV="1">
                <a:off x="2394793" y="3568711"/>
                <a:ext cx="83219" cy="61568"/>
              </a:xfrm>
              <a:prstGeom prst="line">
                <a:avLst/>
              </a:prstGeom>
              <a:noFill/>
              <a:ln w="9525">
                <a:solidFill>
                  <a:srgbClr val="969696"/>
                </a:solidFill>
                <a:round/>
                <a:headEnd/>
                <a:tailEnd/>
              </a:ln>
            </p:spPr>
            <p:txBody>
              <a:bodyPr/>
              <a:lstStyle/>
              <a:p>
                <a:endParaRPr lang="zh-CN" altLang="en-US"/>
              </a:p>
            </p:txBody>
          </p:sp>
          <p:grpSp>
            <p:nvGrpSpPr>
              <p:cNvPr id="598" name="Group 655"/>
              <p:cNvGrpSpPr>
                <a:grpSpLocks/>
              </p:cNvGrpSpPr>
              <p:nvPr/>
            </p:nvGrpSpPr>
            <p:grpSpPr bwMode="auto">
              <a:xfrm>
                <a:off x="1961675" y="3674798"/>
                <a:ext cx="118209" cy="86195"/>
                <a:chOff x="734" y="2878"/>
                <a:chExt cx="593" cy="429"/>
              </a:xfrm>
            </p:grpSpPr>
            <p:sp>
              <p:nvSpPr>
                <p:cNvPr id="283" name="Freeform 656"/>
                <p:cNvSpPr>
                  <a:spLocks/>
                </p:cNvSpPr>
                <p:nvPr/>
              </p:nvSpPr>
              <p:spPr bwMode="auto">
                <a:xfrm>
                  <a:off x="734" y="2878"/>
                  <a:ext cx="593" cy="429"/>
                </a:xfrm>
                <a:custGeom>
                  <a:avLst/>
                  <a:gdLst/>
                  <a:ahLst/>
                  <a:cxnLst>
                    <a:cxn ang="0">
                      <a:pos x="392" y="0"/>
                    </a:cxn>
                    <a:cxn ang="0">
                      <a:pos x="593" y="46"/>
                    </a:cxn>
                    <a:cxn ang="0">
                      <a:pos x="593" y="351"/>
                    </a:cxn>
                    <a:cxn ang="0">
                      <a:pos x="412" y="305"/>
                    </a:cxn>
                    <a:cxn ang="0">
                      <a:pos x="374" y="301"/>
                    </a:cxn>
                    <a:cxn ang="0">
                      <a:pos x="344" y="305"/>
                    </a:cxn>
                    <a:cxn ang="0">
                      <a:pos x="330" y="313"/>
                    </a:cxn>
                    <a:cxn ang="0">
                      <a:pos x="320" y="321"/>
                    </a:cxn>
                    <a:cxn ang="0">
                      <a:pos x="320" y="421"/>
                    </a:cxn>
                    <a:cxn ang="0">
                      <a:pos x="252" y="429"/>
                    </a:cxn>
                    <a:cxn ang="0">
                      <a:pos x="194" y="417"/>
                    </a:cxn>
                    <a:cxn ang="0">
                      <a:pos x="194" y="333"/>
                    </a:cxn>
                    <a:cxn ang="0">
                      <a:pos x="136" y="333"/>
                    </a:cxn>
                    <a:cxn ang="0">
                      <a:pos x="72" y="329"/>
                    </a:cxn>
                    <a:cxn ang="0">
                      <a:pos x="18" y="293"/>
                    </a:cxn>
                    <a:cxn ang="0">
                      <a:pos x="0" y="259"/>
                    </a:cxn>
                    <a:cxn ang="0">
                      <a:pos x="0" y="213"/>
                    </a:cxn>
                    <a:cxn ang="0">
                      <a:pos x="14" y="170"/>
                    </a:cxn>
                    <a:cxn ang="0">
                      <a:pos x="34" y="130"/>
                    </a:cxn>
                    <a:cxn ang="0">
                      <a:pos x="96" y="112"/>
                    </a:cxn>
                    <a:cxn ang="0">
                      <a:pos x="154" y="100"/>
                    </a:cxn>
                    <a:cxn ang="0">
                      <a:pos x="246" y="80"/>
                    </a:cxn>
                    <a:cxn ang="0">
                      <a:pos x="350" y="76"/>
                    </a:cxn>
                    <a:cxn ang="0">
                      <a:pos x="388" y="56"/>
                    </a:cxn>
                    <a:cxn ang="0">
                      <a:pos x="392" y="0"/>
                    </a:cxn>
                  </a:cxnLst>
                  <a:rect l="0" t="0" r="r" b="b"/>
                  <a:pathLst>
                    <a:path w="593" h="429">
                      <a:moveTo>
                        <a:pt x="392" y="0"/>
                      </a:moveTo>
                      <a:lnTo>
                        <a:pt x="593" y="46"/>
                      </a:lnTo>
                      <a:lnTo>
                        <a:pt x="593" y="351"/>
                      </a:lnTo>
                      <a:lnTo>
                        <a:pt x="412" y="305"/>
                      </a:lnTo>
                      <a:lnTo>
                        <a:pt x="374" y="301"/>
                      </a:lnTo>
                      <a:lnTo>
                        <a:pt x="344" y="305"/>
                      </a:lnTo>
                      <a:lnTo>
                        <a:pt x="330" y="313"/>
                      </a:lnTo>
                      <a:lnTo>
                        <a:pt x="320" y="321"/>
                      </a:lnTo>
                      <a:lnTo>
                        <a:pt x="320" y="421"/>
                      </a:lnTo>
                      <a:lnTo>
                        <a:pt x="252" y="429"/>
                      </a:lnTo>
                      <a:lnTo>
                        <a:pt x="194" y="417"/>
                      </a:lnTo>
                      <a:lnTo>
                        <a:pt x="194" y="333"/>
                      </a:lnTo>
                      <a:lnTo>
                        <a:pt x="136" y="333"/>
                      </a:lnTo>
                      <a:lnTo>
                        <a:pt x="72" y="329"/>
                      </a:lnTo>
                      <a:lnTo>
                        <a:pt x="18" y="293"/>
                      </a:lnTo>
                      <a:lnTo>
                        <a:pt x="0" y="259"/>
                      </a:lnTo>
                      <a:lnTo>
                        <a:pt x="0" y="213"/>
                      </a:lnTo>
                      <a:lnTo>
                        <a:pt x="14" y="170"/>
                      </a:lnTo>
                      <a:lnTo>
                        <a:pt x="34" y="130"/>
                      </a:lnTo>
                      <a:lnTo>
                        <a:pt x="96" y="112"/>
                      </a:lnTo>
                      <a:lnTo>
                        <a:pt x="154" y="100"/>
                      </a:lnTo>
                      <a:lnTo>
                        <a:pt x="246" y="80"/>
                      </a:lnTo>
                      <a:lnTo>
                        <a:pt x="350" y="76"/>
                      </a:lnTo>
                      <a:lnTo>
                        <a:pt x="388" y="56"/>
                      </a:lnTo>
                      <a:lnTo>
                        <a:pt x="392" y="0"/>
                      </a:lnTo>
                      <a:close/>
                    </a:path>
                  </a:pathLst>
                </a:custGeom>
                <a:solidFill>
                  <a:srgbClr val="466A97"/>
                </a:solidFill>
                <a:ln w="9525">
                  <a:noFill/>
                  <a:round/>
                  <a:headEnd/>
                  <a:tailEnd/>
                </a:ln>
              </p:spPr>
              <p:txBody>
                <a:bodyPr/>
                <a:lstStyle/>
                <a:p>
                  <a:endParaRPr lang="zh-CN" altLang="en-US"/>
                </a:p>
              </p:txBody>
            </p:sp>
            <p:sp>
              <p:nvSpPr>
                <p:cNvPr id="284" name="Freeform 657"/>
                <p:cNvSpPr>
                  <a:spLocks/>
                </p:cNvSpPr>
                <p:nvPr/>
              </p:nvSpPr>
              <p:spPr bwMode="auto">
                <a:xfrm>
                  <a:off x="734" y="2878"/>
                  <a:ext cx="593" cy="429"/>
                </a:xfrm>
                <a:custGeom>
                  <a:avLst/>
                  <a:gdLst/>
                  <a:ahLst/>
                  <a:cxnLst>
                    <a:cxn ang="0">
                      <a:pos x="392" y="0"/>
                    </a:cxn>
                    <a:cxn ang="0">
                      <a:pos x="593" y="46"/>
                    </a:cxn>
                    <a:cxn ang="0">
                      <a:pos x="593" y="351"/>
                    </a:cxn>
                    <a:cxn ang="0">
                      <a:pos x="412" y="305"/>
                    </a:cxn>
                    <a:cxn ang="0">
                      <a:pos x="374" y="301"/>
                    </a:cxn>
                    <a:cxn ang="0">
                      <a:pos x="344" y="305"/>
                    </a:cxn>
                    <a:cxn ang="0">
                      <a:pos x="330" y="313"/>
                    </a:cxn>
                    <a:cxn ang="0">
                      <a:pos x="320" y="321"/>
                    </a:cxn>
                    <a:cxn ang="0">
                      <a:pos x="320" y="421"/>
                    </a:cxn>
                    <a:cxn ang="0">
                      <a:pos x="252" y="429"/>
                    </a:cxn>
                    <a:cxn ang="0">
                      <a:pos x="194" y="417"/>
                    </a:cxn>
                    <a:cxn ang="0">
                      <a:pos x="194" y="333"/>
                    </a:cxn>
                    <a:cxn ang="0">
                      <a:pos x="136" y="333"/>
                    </a:cxn>
                    <a:cxn ang="0">
                      <a:pos x="72" y="329"/>
                    </a:cxn>
                    <a:cxn ang="0">
                      <a:pos x="18" y="293"/>
                    </a:cxn>
                    <a:cxn ang="0">
                      <a:pos x="0" y="259"/>
                    </a:cxn>
                    <a:cxn ang="0">
                      <a:pos x="0" y="213"/>
                    </a:cxn>
                    <a:cxn ang="0">
                      <a:pos x="14" y="170"/>
                    </a:cxn>
                    <a:cxn ang="0">
                      <a:pos x="34" y="130"/>
                    </a:cxn>
                    <a:cxn ang="0">
                      <a:pos x="96" y="112"/>
                    </a:cxn>
                    <a:cxn ang="0">
                      <a:pos x="154" y="100"/>
                    </a:cxn>
                    <a:cxn ang="0">
                      <a:pos x="246" y="80"/>
                    </a:cxn>
                    <a:cxn ang="0">
                      <a:pos x="350" y="76"/>
                    </a:cxn>
                    <a:cxn ang="0">
                      <a:pos x="388" y="56"/>
                    </a:cxn>
                    <a:cxn ang="0">
                      <a:pos x="392" y="0"/>
                    </a:cxn>
                  </a:cxnLst>
                  <a:rect l="0" t="0" r="r" b="b"/>
                  <a:pathLst>
                    <a:path w="593" h="429">
                      <a:moveTo>
                        <a:pt x="392" y="0"/>
                      </a:moveTo>
                      <a:lnTo>
                        <a:pt x="593" y="46"/>
                      </a:lnTo>
                      <a:lnTo>
                        <a:pt x="593" y="351"/>
                      </a:lnTo>
                      <a:lnTo>
                        <a:pt x="412" y="305"/>
                      </a:lnTo>
                      <a:lnTo>
                        <a:pt x="374" y="301"/>
                      </a:lnTo>
                      <a:lnTo>
                        <a:pt x="344" y="305"/>
                      </a:lnTo>
                      <a:lnTo>
                        <a:pt x="330" y="313"/>
                      </a:lnTo>
                      <a:lnTo>
                        <a:pt x="320" y="321"/>
                      </a:lnTo>
                      <a:lnTo>
                        <a:pt x="320" y="421"/>
                      </a:lnTo>
                      <a:lnTo>
                        <a:pt x="252" y="429"/>
                      </a:lnTo>
                      <a:lnTo>
                        <a:pt x="194" y="417"/>
                      </a:lnTo>
                      <a:lnTo>
                        <a:pt x="194" y="333"/>
                      </a:lnTo>
                      <a:lnTo>
                        <a:pt x="136" y="333"/>
                      </a:lnTo>
                      <a:lnTo>
                        <a:pt x="72" y="329"/>
                      </a:lnTo>
                      <a:lnTo>
                        <a:pt x="18" y="293"/>
                      </a:lnTo>
                      <a:lnTo>
                        <a:pt x="0" y="259"/>
                      </a:lnTo>
                      <a:lnTo>
                        <a:pt x="0" y="213"/>
                      </a:lnTo>
                      <a:lnTo>
                        <a:pt x="14" y="170"/>
                      </a:lnTo>
                      <a:lnTo>
                        <a:pt x="34" y="130"/>
                      </a:lnTo>
                      <a:lnTo>
                        <a:pt x="96" y="112"/>
                      </a:lnTo>
                      <a:lnTo>
                        <a:pt x="154" y="100"/>
                      </a:lnTo>
                      <a:lnTo>
                        <a:pt x="246" y="80"/>
                      </a:lnTo>
                      <a:lnTo>
                        <a:pt x="350" y="76"/>
                      </a:lnTo>
                      <a:lnTo>
                        <a:pt x="388" y="56"/>
                      </a:lnTo>
                      <a:lnTo>
                        <a:pt x="392"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01" name="Group 658"/>
              <p:cNvGrpSpPr>
                <a:grpSpLocks/>
              </p:cNvGrpSpPr>
              <p:nvPr/>
            </p:nvGrpSpPr>
            <p:grpSpPr bwMode="auto">
              <a:xfrm>
                <a:off x="2006122" y="3700372"/>
                <a:ext cx="50121" cy="23680"/>
                <a:chOff x="956" y="3004"/>
                <a:chExt cx="255" cy="117"/>
              </a:xfrm>
            </p:grpSpPr>
            <p:sp>
              <p:nvSpPr>
                <p:cNvPr id="281" name="Freeform 659"/>
                <p:cNvSpPr>
                  <a:spLocks/>
                </p:cNvSpPr>
                <p:nvPr/>
              </p:nvSpPr>
              <p:spPr bwMode="auto">
                <a:xfrm>
                  <a:off x="956" y="3004"/>
                  <a:ext cx="255" cy="117"/>
                </a:xfrm>
                <a:custGeom>
                  <a:avLst/>
                  <a:gdLst/>
                  <a:ahLst/>
                  <a:cxnLst>
                    <a:cxn ang="0">
                      <a:pos x="0" y="28"/>
                    </a:cxn>
                    <a:cxn ang="0">
                      <a:pos x="14" y="63"/>
                    </a:cxn>
                    <a:cxn ang="0">
                      <a:pos x="24" y="97"/>
                    </a:cxn>
                    <a:cxn ang="0">
                      <a:pos x="14" y="117"/>
                    </a:cxn>
                    <a:cxn ang="0">
                      <a:pos x="255" y="93"/>
                    </a:cxn>
                    <a:cxn ang="0">
                      <a:pos x="255" y="71"/>
                    </a:cxn>
                    <a:cxn ang="0">
                      <a:pos x="249" y="28"/>
                    </a:cxn>
                    <a:cxn ang="0">
                      <a:pos x="234" y="0"/>
                    </a:cxn>
                    <a:cxn ang="0">
                      <a:pos x="0" y="28"/>
                    </a:cxn>
                  </a:cxnLst>
                  <a:rect l="0" t="0" r="r" b="b"/>
                  <a:pathLst>
                    <a:path w="255" h="117">
                      <a:moveTo>
                        <a:pt x="0" y="28"/>
                      </a:moveTo>
                      <a:lnTo>
                        <a:pt x="14" y="63"/>
                      </a:lnTo>
                      <a:lnTo>
                        <a:pt x="24" y="97"/>
                      </a:lnTo>
                      <a:lnTo>
                        <a:pt x="14" y="117"/>
                      </a:lnTo>
                      <a:lnTo>
                        <a:pt x="255" y="93"/>
                      </a:lnTo>
                      <a:lnTo>
                        <a:pt x="255" y="71"/>
                      </a:lnTo>
                      <a:lnTo>
                        <a:pt x="249" y="28"/>
                      </a:lnTo>
                      <a:lnTo>
                        <a:pt x="234" y="0"/>
                      </a:lnTo>
                      <a:lnTo>
                        <a:pt x="0" y="28"/>
                      </a:lnTo>
                      <a:close/>
                    </a:path>
                  </a:pathLst>
                </a:custGeom>
                <a:solidFill>
                  <a:srgbClr val="466A97"/>
                </a:solidFill>
                <a:ln w="9525">
                  <a:noFill/>
                  <a:round/>
                  <a:headEnd/>
                  <a:tailEnd/>
                </a:ln>
              </p:spPr>
              <p:txBody>
                <a:bodyPr/>
                <a:lstStyle/>
                <a:p>
                  <a:endParaRPr lang="zh-CN" altLang="en-US"/>
                </a:p>
              </p:txBody>
            </p:sp>
            <p:sp>
              <p:nvSpPr>
                <p:cNvPr id="282" name="Freeform 660"/>
                <p:cNvSpPr>
                  <a:spLocks/>
                </p:cNvSpPr>
                <p:nvPr/>
              </p:nvSpPr>
              <p:spPr bwMode="auto">
                <a:xfrm>
                  <a:off x="956" y="3004"/>
                  <a:ext cx="255" cy="117"/>
                </a:xfrm>
                <a:custGeom>
                  <a:avLst/>
                  <a:gdLst/>
                  <a:ahLst/>
                  <a:cxnLst>
                    <a:cxn ang="0">
                      <a:pos x="0" y="28"/>
                    </a:cxn>
                    <a:cxn ang="0">
                      <a:pos x="14" y="63"/>
                    </a:cxn>
                    <a:cxn ang="0">
                      <a:pos x="24" y="97"/>
                    </a:cxn>
                    <a:cxn ang="0">
                      <a:pos x="14" y="117"/>
                    </a:cxn>
                    <a:cxn ang="0">
                      <a:pos x="255" y="93"/>
                    </a:cxn>
                    <a:cxn ang="0">
                      <a:pos x="255" y="71"/>
                    </a:cxn>
                    <a:cxn ang="0">
                      <a:pos x="249" y="28"/>
                    </a:cxn>
                    <a:cxn ang="0">
                      <a:pos x="234" y="0"/>
                    </a:cxn>
                    <a:cxn ang="0">
                      <a:pos x="0" y="28"/>
                    </a:cxn>
                  </a:cxnLst>
                  <a:rect l="0" t="0" r="r" b="b"/>
                  <a:pathLst>
                    <a:path w="255" h="117">
                      <a:moveTo>
                        <a:pt x="0" y="28"/>
                      </a:moveTo>
                      <a:lnTo>
                        <a:pt x="14" y="63"/>
                      </a:lnTo>
                      <a:lnTo>
                        <a:pt x="24" y="97"/>
                      </a:lnTo>
                      <a:lnTo>
                        <a:pt x="14" y="117"/>
                      </a:lnTo>
                      <a:lnTo>
                        <a:pt x="255" y="93"/>
                      </a:lnTo>
                      <a:lnTo>
                        <a:pt x="255" y="71"/>
                      </a:lnTo>
                      <a:lnTo>
                        <a:pt x="249" y="28"/>
                      </a:lnTo>
                      <a:lnTo>
                        <a:pt x="234" y="0"/>
                      </a:lnTo>
                      <a:lnTo>
                        <a:pt x="0" y="28"/>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08" name="Oval 661"/>
              <p:cNvSpPr>
                <a:spLocks noChangeArrowheads="1"/>
              </p:cNvSpPr>
              <p:nvPr/>
            </p:nvSpPr>
            <p:spPr bwMode="auto">
              <a:xfrm>
                <a:off x="2065699" y="3732577"/>
                <a:ext cx="7565" cy="6630"/>
              </a:xfrm>
              <a:prstGeom prst="ellipse">
                <a:avLst/>
              </a:prstGeom>
              <a:solidFill>
                <a:srgbClr val="466A97"/>
              </a:solidFill>
              <a:ln w="9525">
                <a:solidFill>
                  <a:srgbClr val="969696"/>
                </a:solidFill>
                <a:round/>
                <a:headEnd/>
                <a:tailEnd/>
              </a:ln>
            </p:spPr>
            <p:txBody>
              <a:bodyPr/>
              <a:lstStyle/>
              <a:p>
                <a:endParaRPr lang="zh-CN" altLang="en-US"/>
              </a:p>
            </p:txBody>
          </p:sp>
          <p:grpSp>
            <p:nvGrpSpPr>
              <p:cNvPr id="603" name="Group 662"/>
              <p:cNvGrpSpPr>
                <a:grpSpLocks/>
              </p:cNvGrpSpPr>
              <p:nvPr/>
            </p:nvGrpSpPr>
            <p:grpSpPr bwMode="auto">
              <a:xfrm>
                <a:off x="2042058" y="3689006"/>
                <a:ext cx="23642" cy="45466"/>
                <a:chOff x="1136" y="2946"/>
                <a:chExt cx="119" cy="227"/>
              </a:xfrm>
            </p:grpSpPr>
            <p:sp>
              <p:nvSpPr>
                <p:cNvPr id="279" name="Freeform 663"/>
                <p:cNvSpPr>
                  <a:spLocks/>
                </p:cNvSpPr>
                <p:nvPr/>
              </p:nvSpPr>
              <p:spPr bwMode="auto">
                <a:xfrm>
                  <a:off x="1136" y="2946"/>
                  <a:ext cx="119" cy="227"/>
                </a:xfrm>
                <a:custGeom>
                  <a:avLst/>
                  <a:gdLst/>
                  <a:ahLst/>
                  <a:cxnLst>
                    <a:cxn ang="0">
                      <a:pos x="0" y="0"/>
                    </a:cxn>
                    <a:cxn ang="0">
                      <a:pos x="40" y="12"/>
                    </a:cxn>
                    <a:cxn ang="0">
                      <a:pos x="75" y="38"/>
                    </a:cxn>
                    <a:cxn ang="0">
                      <a:pos x="103" y="70"/>
                    </a:cxn>
                    <a:cxn ang="0">
                      <a:pos x="113" y="104"/>
                    </a:cxn>
                    <a:cxn ang="0">
                      <a:pos x="119" y="153"/>
                    </a:cxn>
                    <a:cxn ang="0">
                      <a:pos x="109" y="187"/>
                    </a:cxn>
                    <a:cxn ang="0">
                      <a:pos x="83" y="227"/>
                    </a:cxn>
                    <a:cxn ang="0">
                      <a:pos x="0" y="0"/>
                    </a:cxn>
                  </a:cxnLst>
                  <a:rect l="0" t="0" r="r" b="b"/>
                  <a:pathLst>
                    <a:path w="119" h="227">
                      <a:moveTo>
                        <a:pt x="0" y="0"/>
                      </a:moveTo>
                      <a:lnTo>
                        <a:pt x="40" y="12"/>
                      </a:lnTo>
                      <a:lnTo>
                        <a:pt x="75" y="38"/>
                      </a:lnTo>
                      <a:lnTo>
                        <a:pt x="103" y="70"/>
                      </a:lnTo>
                      <a:lnTo>
                        <a:pt x="113" y="104"/>
                      </a:lnTo>
                      <a:lnTo>
                        <a:pt x="119" y="153"/>
                      </a:lnTo>
                      <a:lnTo>
                        <a:pt x="109" y="187"/>
                      </a:lnTo>
                      <a:lnTo>
                        <a:pt x="83" y="227"/>
                      </a:lnTo>
                      <a:lnTo>
                        <a:pt x="0" y="0"/>
                      </a:lnTo>
                      <a:close/>
                    </a:path>
                  </a:pathLst>
                </a:custGeom>
                <a:solidFill>
                  <a:srgbClr val="466A97"/>
                </a:solidFill>
                <a:ln w="9525">
                  <a:noFill/>
                  <a:round/>
                  <a:headEnd/>
                  <a:tailEnd/>
                </a:ln>
              </p:spPr>
              <p:txBody>
                <a:bodyPr/>
                <a:lstStyle/>
                <a:p>
                  <a:endParaRPr lang="zh-CN" altLang="en-US"/>
                </a:p>
              </p:txBody>
            </p:sp>
            <p:sp>
              <p:nvSpPr>
                <p:cNvPr id="280" name="Freeform 664"/>
                <p:cNvSpPr>
                  <a:spLocks/>
                </p:cNvSpPr>
                <p:nvPr/>
              </p:nvSpPr>
              <p:spPr bwMode="auto">
                <a:xfrm>
                  <a:off x="1136" y="2946"/>
                  <a:ext cx="119" cy="227"/>
                </a:xfrm>
                <a:custGeom>
                  <a:avLst/>
                  <a:gdLst/>
                  <a:ahLst/>
                  <a:cxnLst>
                    <a:cxn ang="0">
                      <a:pos x="0" y="0"/>
                    </a:cxn>
                    <a:cxn ang="0">
                      <a:pos x="40" y="12"/>
                    </a:cxn>
                    <a:cxn ang="0">
                      <a:pos x="75" y="38"/>
                    </a:cxn>
                    <a:cxn ang="0">
                      <a:pos x="103" y="70"/>
                    </a:cxn>
                    <a:cxn ang="0">
                      <a:pos x="113" y="104"/>
                    </a:cxn>
                    <a:cxn ang="0">
                      <a:pos x="119" y="153"/>
                    </a:cxn>
                    <a:cxn ang="0">
                      <a:pos x="109" y="187"/>
                    </a:cxn>
                    <a:cxn ang="0">
                      <a:pos x="83" y="227"/>
                    </a:cxn>
                  </a:cxnLst>
                  <a:rect l="0" t="0" r="r" b="b"/>
                  <a:pathLst>
                    <a:path w="119" h="227">
                      <a:moveTo>
                        <a:pt x="0" y="0"/>
                      </a:moveTo>
                      <a:lnTo>
                        <a:pt x="40" y="12"/>
                      </a:lnTo>
                      <a:lnTo>
                        <a:pt x="75" y="38"/>
                      </a:lnTo>
                      <a:lnTo>
                        <a:pt x="103" y="70"/>
                      </a:lnTo>
                      <a:lnTo>
                        <a:pt x="113" y="104"/>
                      </a:lnTo>
                      <a:lnTo>
                        <a:pt x="119" y="153"/>
                      </a:lnTo>
                      <a:lnTo>
                        <a:pt x="109" y="187"/>
                      </a:lnTo>
                      <a:lnTo>
                        <a:pt x="83" y="227"/>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05" name="Group 665"/>
              <p:cNvGrpSpPr>
                <a:grpSpLocks/>
              </p:cNvGrpSpPr>
              <p:nvPr/>
            </p:nvGrpSpPr>
            <p:grpSpPr bwMode="auto">
              <a:xfrm>
                <a:off x="1972078" y="3701319"/>
                <a:ext cx="18913" cy="36941"/>
                <a:chOff x="786" y="3008"/>
                <a:chExt cx="94" cy="187"/>
              </a:xfrm>
            </p:grpSpPr>
            <p:sp>
              <p:nvSpPr>
                <p:cNvPr id="277" name="Freeform 666"/>
                <p:cNvSpPr>
                  <a:spLocks/>
                </p:cNvSpPr>
                <p:nvPr/>
              </p:nvSpPr>
              <p:spPr bwMode="auto">
                <a:xfrm>
                  <a:off x="786" y="3008"/>
                  <a:ext cx="94" cy="187"/>
                </a:xfrm>
                <a:custGeom>
                  <a:avLst/>
                  <a:gdLst/>
                  <a:ahLst/>
                  <a:cxnLst>
                    <a:cxn ang="0">
                      <a:pos x="0" y="0"/>
                    </a:cxn>
                    <a:cxn ang="0">
                      <a:pos x="34" y="12"/>
                    </a:cxn>
                    <a:cxn ang="0">
                      <a:pos x="58" y="32"/>
                    </a:cxn>
                    <a:cxn ang="0">
                      <a:pos x="84" y="59"/>
                    </a:cxn>
                    <a:cxn ang="0">
                      <a:pos x="88" y="91"/>
                    </a:cxn>
                    <a:cxn ang="0">
                      <a:pos x="94" y="129"/>
                    </a:cxn>
                    <a:cxn ang="0">
                      <a:pos x="84" y="157"/>
                    </a:cxn>
                    <a:cxn ang="0">
                      <a:pos x="64" y="187"/>
                    </a:cxn>
                    <a:cxn ang="0">
                      <a:pos x="0" y="0"/>
                    </a:cxn>
                  </a:cxnLst>
                  <a:rect l="0" t="0" r="r" b="b"/>
                  <a:pathLst>
                    <a:path w="94" h="187">
                      <a:moveTo>
                        <a:pt x="0" y="0"/>
                      </a:moveTo>
                      <a:lnTo>
                        <a:pt x="34" y="12"/>
                      </a:lnTo>
                      <a:lnTo>
                        <a:pt x="58" y="32"/>
                      </a:lnTo>
                      <a:lnTo>
                        <a:pt x="84" y="59"/>
                      </a:lnTo>
                      <a:lnTo>
                        <a:pt x="88" y="91"/>
                      </a:lnTo>
                      <a:lnTo>
                        <a:pt x="94" y="129"/>
                      </a:lnTo>
                      <a:lnTo>
                        <a:pt x="84" y="157"/>
                      </a:lnTo>
                      <a:lnTo>
                        <a:pt x="64" y="187"/>
                      </a:lnTo>
                      <a:lnTo>
                        <a:pt x="0" y="0"/>
                      </a:lnTo>
                      <a:close/>
                    </a:path>
                  </a:pathLst>
                </a:custGeom>
                <a:solidFill>
                  <a:srgbClr val="466A97"/>
                </a:solidFill>
                <a:ln w="9525">
                  <a:noFill/>
                  <a:round/>
                  <a:headEnd/>
                  <a:tailEnd/>
                </a:ln>
              </p:spPr>
              <p:txBody>
                <a:bodyPr/>
                <a:lstStyle/>
                <a:p>
                  <a:endParaRPr lang="zh-CN" altLang="en-US"/>
                </a:p>
              </p:txBody>
            </p:sp>
            <p:sp>
              <p:nvSpPr>
                <p:cNvPr id="278" name="Freeform 667"/>
                <p:cNvSpPr>
                  <a:spLocks/>
                </p:cNvSpPr>
                <p:nvPr/>
              </p:nvSpPr>
              <p:spPr bwMode="auto">
                <a:xfrm>
                  <a:off x="786" y="3008"/>
                  <a:ext cx="94" cy="187"/>
                </a:xfrm>
                <a:custGeom>
                  <a:avLst/>
                  <a:gdLst/>
                  <a:ahLst/>
                  <a:cxnLst>
                    <a:cxn ang="0">
                      <a:pos x="0" y="0"/>
                    </a:cxn>
                    <a:cxn ang="0">
                      <a:pos x="34" y="12"/>
                    </a:cxn>
                    <a:cxn ang="0">
                      <a:pos x="58" y="32"/>
                    </a:cxn>
                    <a:cxn ang="0">
                      <a:pos x="84" y="59"/>
                    </a:cxn>
                    <a:cxn ang="0">
                      <a:pos x="88" y="91"/>
                    </a:cxn>
                    <a:cxn ang="0">
                      <a:pos x="94" y="129"/>
                    </a:cxn>
                    <a:cxn ang="0">
                      <a:pos x="84" y="157"/>
                    </a:cxn>
                    <a:cxn ang="0">
                      <a:pos x="64" y="187"/>
                    </a:cxn>
                  </a:cxnLst>
                  <a:rect l="0" t="0" r="r" b="b"/>
                  <a:pathLst>
                    <a:path w="94" h="187">
                      <a:moveTo>
                        <a:pt x="0" y="0"/>
                      </a:moveTo>
                      <a:lnTo>
                        <a:pt x="34" y="12"/>
                      </a:lnTo>
                      <a:lnTo>
                        <a:pt x="58" y="32"/>
                      </a:lnTo>
                      <a:lnTo>
                        <a:pt x="84" y="59"/>
                      </a:lnTo>
                      <a:lnTo>
                        <a:pt x="88" y="91"/>
                      </a:lnTo>
                      <a:lnTo>
                        <a:pt x="94" y="129"/>
                      </a:lnTo>
                      <a:lnTo>
                        <a:pt x="84" y="157"/>
                      </a:lnTo>
                      <a:lnTo>
                        <a:pt x="64" y="187"/>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06" name="Group 668"/>
              <p:cNvGrpSpPr>
                <a:grpSpLocks/>
              </p:cNvGrpSpPr>
              <p:nvPr/>
            </p:nvGrpSpPr>
            <p:grpSpPr bwMode="auto">
              <a:xfrm>
                <a:off x="1967349" y="3705108"/>
                <a:ext cx="14185" cy="32205"/>
                <a:chOff x="762" y="3028"/>
                <a:chExt cx="74" cy="159"/>
              </a:xfrm>
            </p:grpSpPr>
            <p:sp>
              <p:nvSpPr>
                <p:cNvPr id="275" name="Freeform 669"/>
                <p:cNvSpPr>
                  <a:spLocks/>
                </p:cNvSpPr>
                <p:nvPr/>
              </p:nvSpPr>
              <p:spPr bwMode="auto">
                <a:xfrm>
                  <a:off x="762" y="3028"/>
                  <a:ext cx="74" cy="159"/>
                </a:xfrm>
                <a:custGeom>
                  <a:avLst/>
                  <a:gdLst/>
                  <a:ahLst/>
                  <a:cxnLst>
                    <a:cxn ang="0">
                      <a:pos x="0" y="0"/>
                    </a:cxn>
                    <a:cxn ang="0">
                      <a:pos x="24" y="8"/>
                    </a:cxn>
                    <a:cxn ang="0">
                      <a:pos x="44" y="26"/>
                    </a:cxn>
                    <a:cxn ang="0">
                      <a:pos x="58" y="51"/>
                    </a:cxn>
                    <a:cxn ang="0">
                      <a:pos x="68" y="81"/>
                    </a:cxn>
                    <a:cxn ang="0">
                      <a:pos x="74" y="121"/>
                    </a:cxn>
                    <a:cxn ang="0">
                      <a:pos x="68" y="143"/>
                    </a:cxn>
                    <a:cxn ang="0">
                      <a:pos x="44" y="159"/>
                    </a:cxn>
                    <a:cxn ang="0">
                      <a:pos x="0" y="0"/>
                    </a:cxn>
                  </a:cxnLst>
                  <a:rect l="0" t="0" r="r" b="b"/>
                  <a:pathLst>
                    <a:path w="74" h="159">
                      <a:moveTo>
                        <a:pt x="0" y="0"/>
                      </a:moveTo>
                      <a:lnTo>
                        <a:pt x="24" y="8"/>
                      </a:lnTo>
                      <a:lnTo>
                        <a:pt x="44" y="26"/>
                      </a:lnTo>
                      <a:lnTo>
                        <a:pt x="58" y="51"/>
                      </a:lnTo>
                      <a:lnTo>
                        <a:pt x="68" y="81"/>
                      </a:lnTo>
                      <a:lnTo>
                        <a:pt x="74" y="121"/>
                      </a:lnTo>
                      <a:lnTo>
                        <a:pt x="68" y="143"/>
                      </a:lnTo>
                      <a:lnTo>
                        <a:pt x="44" y="159"/>
                      </a:lnTo>
                      <a:lnTo>
                        <a:pt x="0" y="0"/>
                      </a:lnTo>
                      <a:close/>
                    </a:path>
                  </a:pathLst>
                </a:custGeom>
                <a:solidFill>
                  <a:srgbClr val="466A97"/>
                </a:solidFill>
                <a:ln w="9525">
                  <a:noFill/>
                  <a:round/>
                  <a:headEnd/>
                  <a:tailEnd/>
                </a:ln>
              </p:spPr>
              <p:txBody>
                <a:bodyPr/>
                <a:lstStyle/>
                <a:p>
                  <a:endParaRPr lang="zh-CN" altLang="en-US"/>
                </a:p>
              </p:txBody>
            </p:sp>
            <p:sp>
              <p:nvSpPr>
                <p:cNvPr id="276" name="Freeform 670"/>
                <p:cNvSpPr>
                  <a:spLocks/>
                </p:cNvSpPr>
                <p:nvPr/>
              </p:nvSpPr>
              <p:spPr bwMode="auto">
                <a:xfrm>
                  <a:off x="762" y="3028"/>
                  <a:ext cx="74" cy="159"/>
                </a:xfrm>
                <a:custGeom>
                  <a:avLst/>
                  <a:gdLst/>
                  <a:ahLst/>
                  <a:cxnLst>
                    <a:cxn ang="0">
                      <a:pos x="0" y="0"/>
                    </a:cxn>
                    <a:cxn ang="0">
                      <a:pos x="24" y="8"/>
                    </a:cxn>
                    <a:cxn ang="0">
                      <a:pos x="44" y="26"/>
                    </a:cxn>
                    <a:cxn ang="0">
                      <a:pos x="58" y="51"/>
                    </a:cxn>
                    <a:cxn ang="0">
                      <a:pos x="68" y="81"/>
                    </a:cxn>
                    <a:cxn ang="0">
                      <a:pos x="74" y="121"/>
                    </a:cxn>
                    <a:cxn ang="0">
                      <a:pos x="68" y="143"/>
                    </a:cxn>
                    <a:cxn ang="0">
                      <a:pos x="44" y="159"/>
                    </a:cxn>
                  </a:cxnLst>
                  <a:rect l="0" t="0" r="r" b="b"/>
                  <a:pathLst>
                    <a:path w="74" h="159">
                      <a:moveTo>
                        <a:pt x="0" y="0"/>
                      </a:moveTo>
                      <a:lnTo>
                        <a:pt x="24" y="8"/>
                      </a:lnTo>
                      <a:lnTo>
                        <a:pt x="44" y="26"/>
                      </a:lnTo>
                      <a:lnTo>
                        <a:pt x="58" y="51"/>
                      </a:lnTo>
                      <a:lnTo>
                        <a:pt x="68" y="81"/>
                      </a:lnTo>
                      <a:lnTo>
                        <a:pt x="74" y="121"/>
                      </a:lnTo>
                      <a:lnTo>
                        <a:pt x="68" y="143"/>
                      </a:lnTo>
                      <a:lnTo>
                        <a:pt x="44" y="159"/>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07" name="Group 671"/>
              <p:cNvGrpSpPr>
                <a:grpSpLocks/>
              </p:cNvGrpSpPr>
              <p:nvPr/>
            </p:nvGrpSpPr>
            <p:grpSpPr bwMode="auto">
              <a:xfrm>
                <a:off x="2587710" y="3389690"/>
                <a:ext cx="230744" cy="42624"/>
                <a:chOff x="3882" y="1444"/>
                <a:chExt cx="1159" cy="213"/>
              </a:xfrm>
            </p:grpSpPr>
            <p:sp>
              <p:nvSpPr>
                <p:cNvPr id="273" name="Freeform 672"/>
                <p:cNvSpPr>
                  <a:spLocks/>
                </p:cNvSpPr>
                <p:nvPr/>
              </p:nvSpPr>
              <p:spPr bwMode="auto">
                <a:xfrm>
                  <a:off x="3882" y="1444"/>
                  <a:ext cx="1159" cy="213"/>
                </a:xfrm>
                <a:custGeom>
                  <a:avLst/>
                  <a:gdLst/>
                  <a:ahLst/>
                  <a:cxnLst>
                    <a:cxn ang="0">
                      <a:pos x="1159" y="0"/>
                    </a:cxn>
                    <a:cxn ang="0">
                      <a:pos x="106" y="0"/>
                    </a:cxn>
                    <a:cxn ang="0">
                      <a:pos x="0" y="30"/>
                    </a:cxn>
                    <a:cxn ang="0">
                      <a:pos x="0" y="213"/>
                    </a:cxn>
                    <a:cxn ang="0">
                      <a:pos x="1159" y="179"/>
                    </a:cxn>
                    <a:cxn ang="0">
                      <a:pos x="1159" y="0"/>
                    </a:cxn>
                  </a:cxnLst>
                  <a:rect l="0" t="0" r="r" b="b"/>
                  <a:pathLst>
                    <a:path w="1159" h="213">
                      <a:moveTo>
                        <a:pt x="1159" y="0"/>
                      </a:moveTo>
                      <a:lnTo>
                        <a:pt x="106" y="0"/>
                      </a:lnTo>
                      <a:lnTo>
                        <a:pt x="0" y="30"/>
                      </a:lnTo>
                      <a:lnTo>
                        <a:pt x="0" y="213"/>
                      </a:lnTo>
                      <a:lnTo>
                        <a:pt x="1159" y="179"/>
                      </a:lnTo>
                      <a:lnTo>
                        <a:pt x="1159" y="0"/>
                      </a:lnTo>
                      <a:close/>
                    </a:path>
                  </a:pathLst>
                </a:custGeom>
                <a:solidFill>
                  <a:srgbClr val="466A97"/>
                </a:solidFill>
                <a:ln w="9525">
                  <a:noFill/>
                  <a:round/>
                  <a:headEnd/>
                  <a:tailEnd/>
                </a:ln>
              </p:spPr>
              <p:txBody>
                <a:bodyPr/>
                <a:lstStyle/>
                <a:p>
                  <a:endParaRPr lang="zh-CN" altLang="en-US"/>
                </a:p>
              </p:txBody>
            </p:sp>
            <p:sp>
              <p:nvSpPr>
                <p:cNvPr id="274" name="Freeform 673"/>
                <p:cNvSpPr>
                  <a:spLocks/>
                </p:cNvSpPr>
                <p:nvPr/>
              </p:nvSpPr>
              <p:spPr bwMode="auto">
                <a:xfrm>
                  <a:off x="3882" y="1444"/>
                  <a:ext cx="1159" cy="213"/>
                </a:xfrm>
                <a:custGeom>
                  <a:avLst/>
                  <a:gdLst/>
                  <a:ahLst/>
                  <a:cxnLst>
                    <a:cxn ang="0">
                      <a:pos x="1159" y="0"/>
                    </a:cxn>
                    <a:cxn ang="0">
                      <a:pos x="106" y="0"/>
                    </a:cxn>
                    <a:cxn ang="0">
                      <a:pos x="0" y="30"/>
                    </a:cxn>
                    <a:cxn ang="0">
                      <a:pos x="0" y="213"/>
                    </a:cxn>
                    <a:cxn ang="0">
                      <a:pos x="1159" y="179"/>
                    </a:cxn>
                    <a:cxn ang="0">
                      <a:pos x="1159" y="0"/>
                    </a:cxn>
                  </a:cxnLst>
                  <a:rect l="0" t="0" r="r" b="b"/>
                  <a:pathLst>
                    <a:path w="1159" h="213">
                      <a:moveTo>
                        <a:pt x="1159" y="0"/>
                      </a:moveTo>
                      <a:lnTo>
                        <a:pt x="106" y="0"/>
                      </a:lnTo>
                      <a:lnTo>
                        <a:pt x="0" y="30"/>
                      </a:lnTo>
                      <a:lnTo>
                        <a:pt x="0" y="213"/>
                      </a:lnTo>
                      <a:lnTo>
                        <a:pt x="1159" y="179"/>
                      </a:lnTo>
                      <a:lnTo>
                        <a:pt x="1159"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12" name="Group 674"/>
              <p:cNvGrpSpPr>
                <a:grpSpLocks/>
              </p:cNvGrpSpPr>
              <p:nvPr/>
            </p:nvGrpSpPr>
            <p:grpSpPr bwMode="auto">
              <a:xfrm>
                <a:off x="2765497" y="3389690"/>
                <a:ext cx="53903" cy="161971"/>
                <a:chOff x="4774" y="1444"/>
                <a:chExt cx="273" cy="814"/>
              </a:xfrm>
            </p:grpSpPr>
            <p:sp>
              <p:nvSpPr>
                <p:cNvPr id="271" name="Freeform 675"/>
                <p:cNvSpPr>
                  <a:spLocks/>
                </p:cNvSpPr>
                <p:nvPr/>
              </p:nvSpPr>
              <p:spPr bwMode="auto">
                <a:xfrm>
                  <a:off x="4774" y="1444"/>
                  <a:ext cx="273" cy="814"/>
                </a:xfrm>
                <a:custGeom>
                  <a:avLst/>
                  <a:gdLst/>
                  <a:ahLst/>
                  <a:cxnLst>
                    <a:cxn ang="0">
                      <a:pos x="110" y="30"/>
                    </a:cxn>
                    <a:cxn ang="0">
                      <a:pos x="273" y="0"/>
                    </a:cxn>
                    <a:cxn ang="0">
                      <a:pos x="273" y="704"/>
                    </a:cxn>
                    <a:cxn ang="0">
                      <a:pos x="0" y="814"/>
                    </a:cxn>
                    <a:cxn ang="0">
                      <a:pos x="0" y="636"/>
                    </a:cxn>
                    <a:cxn ang="0">
                      <a:pos x="106" y="467"/>
                    </a:cxn>
                    <a:cxn ang="0">
                      <a:pos x="110" y="30"/>
                    </a:cxn>
                  </a:cxnLst>
                  <a:rect l="0" t="0" r="r" b="b"/>
                  <a:pathLst>
                    <a:path w="273" h="814">
                      <a:moveTo>
                        <a:pt x="110" y="30"/>
                      </a:moveTo>
                      <a:lnTo>
                        <a:pt x="273" y="0"/>
                      </a:lnTo>
                      <a:lnTo>
                        <a:pt x="273" y="704"/>
                      </a:lnTo>
                      <a:lnTo>
                        <a:pt x="0" y="814"/>
                      </a:lnTo>
                      <a:lnTo>
                        <a:pt x="0" y="636"/>
                      </a:lnTo>
                      <a:lnTo>
                        <a:pt x="106" y="467"/>
                      </a:lnTo>
                      <a:lnTo>
                        <a:pt x="110" y="30"/>
                      </a:lnTo>
                      <a:close/>
                    </a:path>
                  </a:pathLst>
                </a:custGeom>
                <a:solidFill>
                  <a:srgbClr val="466A97"/>
                </a:solidFill>
                <a:ln w="9525">
                  <a:noFill/>
                  <a:round/>
                  <a:headEnd/>
                  <a:tailEnd/>
                </a:ln>
              </p:spPr>
              <p:txBody>
                <a:bodyPr/>
                <a:lstStyle/>
                <a:p>
                  <a:endParaRPr lang="zh-CN" altLang="en-US"/>
                </a:p>
              </p:txBody>
            </p:sp>
            <p:sp>
              <p:nvSpPr>
                <p:cNvPr id="272" name="Freeform 676"/>
                <p:cNvSpPr>
                  <a:spLocks/>
                </p:cNvSpPr>
                <p:nvPr/>
              </p:nvSpPr>
              <p:spPr bwMode="auto">
                <a:xfrm>
                  <a:off x="4774" y="1444"/>
                  <a:ext cx="273" cy="814"/>
                </a:xfrm>
                <a:custGeom>
                  <a:avLst/>
                  <a:gdLst/>
                  <a:ahLst/>
                  <a:cxnLst>
                    <a:cxn ang="0">
                      <a:pos x="110" y="30"/>
                    </a:cxn>
                    <a:cxn ang="0">
                      <a:pos x="273" y="0"/>
                    </a:cxn>
                    <a:cxn ang="0">
                      <a:pos x="273" y="704"/>
                    </a:cxn>
                    <a:cxn ang="0">
                      <a:pos x="0" y="814"/>
                    </a:cxn>
                    <a:cxn ang="0">
                      <a:pos x="0" y="636"/>
                    </a:cxn>
                    <a:cxn ang="0">
                      <a:pos x="106" y="467"/>
                    </a:cxn>
                    <a:cxn ang="0">
                      <a:pos x="110" y="30"/>
                    </a:cxn>
                  </a:cxnLst>
                  <a:rect l="0" t="0" r="r" b="b"/>
                  <a:pathLst>
                    <a:path w="273" h="814">
                      <a:moveTo>
                        <a:pt x="110" y="30"/>
                      </a:moveTo>
                      <a:lnTo>
                        <a:pt x="273" y="0"/>
                      </a:lnTo>
                      <a:lnTo>
                        <a:pt x="273" y="704"/>
                      </a:lnTo>
                      <a:lnTo>
                        <a:pt x="0" y="814"/>
                      </a:lnTo>
                      <a:lnTo>
                        <a:pt x="0" y="636"/>
                      </a:lnTo>
                      <a:lnTo>
                        <a:pt x="106" y="467"/>
                      </a:lnTo>
                      <a:lnTo>
                        <a:pt x="110" y="3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13" name="Group 677"/>
              <p:cNvGrpSpPr>
                <a:grpSpLocks/>
              </p:cNvGrpSpPr>
              <p:nvPr/>
            </p:nvGrpSpPr>
            <p:grpSpPr bwMode="auto">
              <a:xfrm>
                <a:off x="2001394" y="3333805"/>
                <a:ext cx="42555" cy="85248"/>
                <a:chOff x="932" y="1165"/>
                <a:chExt cx="214" cy="429"/>
              </a:xfrm>
            </p:grpSpPr>
            <p:sp>
              <p:nvSpPr>
                <p:cNvPr id="269" name="Freeform 678"/>
                <p:cNvSpPr>
                  <a:spLocks/>
                </p:cNvSpPr>
                <p:nvPr/>
              </p:nvSpPr>
              <p:spPr bwMode="auto">
                <a:xfrm>
                  <a:off x="932" y="1165"/>
                  <a:ext cx="214" cy="429"/>
                </a:xfrm>
                <a:custGeom>
                  <a:avLst/>
                  <a:gdLst/>
                  <a:ahLst/>
                  <a:cxnLst>
                    <a:cxn ang="0">
                      <a:pos x="214" y="0"/>
                    </a:cxn>
                    <a:cxn ang="0">
                      <a:pos x="0" y="0"/>
                    </a:cxn>
                    <a:cxn ang="0">
                      <a:pos x="0" y="251"/>
                    </a:cxn>
                    <a:cxn ang="0">
                      <a:pos x="210" y="429"/>
                    </a:cxn>
                    <a:cxn ang="0">
                      <a:pos x="214" y="0"/>
                    </a:cxn>
                  </a:cxnLst>
                  <a:rect l="0" t="0" r="r" b="b"/>
                  <a:pathLst>
                    <a:path w="214" h="429">
                      <a:moveTo>
                        <a:pt x="214" y="0"/>
                      </a:moveTo>
                      <a:lnTo>
                        <a:pt x="0" y="0"/>
                      </a:lnTo>
                      <a:lnTo>
                        <a:pt x="0" y="251"/>
                      </a:lnTo>
                      <a:lnTo>
                        <a:pt x="210" y="429"/>
                      </a:lnTo>
                      <a:lnTo>
                        <a:pt x="214" y="0"/>
                      </a:lnTo>
                      <a:close/>
                    </a:path>
                  </a:pathLst>
                </a:custGeom>
                <a:solidFill>
                  <a:srgbClr val="466A97"/>
                </a:solidFill>
                <a:ln w="9525">
                  <a:noFill/>
                  <a:round/>
                  <a:headEnd/>
                  <a:tailEnd/>
                </a:ln>
              </p:spPr>
              <p:txBody>
                <a:bodyPr/>
                <a:lstStyle/>
                <a:p>
                  <a:endParaRPr lang="zh-CN" altLang="en-US"/>
                </a:p>
              </p:txBody>
            </p:sp>
            <p:sp>
              <p:nvSpPr>
                <p:cNvPr id="270" name="Freeform 679"/>
                <p:cNvSpPr>
                  <a:spLocks/>
                </p:cNvSpPr>
                <p:nvPr/>
              </p:nvSpPr>
              <p:spPr bwMode="auto">
                <a:xfrm>
                  <a:off x="932" y="1165"/>
                  <a:ext cx="214" cy="429"/>
                </a:xfrm>
                <a:custGeom>
                  <a:avLst/>
                  <a:gdLst/>
                  <a:ahLst/>
                  <a:cxnLst>
                    <a:cxn ang="0">
                      <a:pos x="214" y="0"/>
                    </a:cxn>
                    <a:cxn ang="0">
                      <a:pos x="0" y="0"/>
                    </a:cxn>
                    <a:cxn ang="0">
                      <a:pos x="0" y="251"/>
                    </a:cxn>
                    <a:cxn ang="0">
                      <a:pos x="210" y="429"/>
                    </a:cxn>
                    <a:cxn ang="0">
                      <a:pos x="214" y="0"/>
                    </a:cxn>
                  </a:cxnLst>
                  <a:rect l="0" t="0" r="r" b="b"/>
                  <a:pathLst>
                    <a:path w="214" h="429">
                      <a:moveTo>
                        <a:pt x="214" y="0"/>
                      </a:moveTo>
                      <a:lnTo>
                        <a:pt x="0" y="0"/>
                      </a:lnTo>
                      <a:lnTo>
                        <a:pt x="0" y="251"/>
                      </a:lnTo>
                      <a:lnTo>
                        <a:pt x="210" y="429"/>
                      </a:lnTo>
                      <a:lnTo>
                        <a:pt x="214"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15" name="Rectangle 680"/>
              <p:cNvSpPr>
                <a:spLocks noChangeArrowheads="1"/>
              </p:cNvSpPr>
              <p:nvPr/>
            </p:nvSpPr>
            <p:spPr bwMode="auto">
              <a:xfrm>
                <a:off x="2177289" y="3406740"/>
                <a:ext cx="58632" cy="146816"/>
              </a:xfrm>
              <a:prstGeom prst="rect">
                <a:avLst/>
              </a:prstGeom>
              <a:solidFill>
                <a:srgbClr val="466A97"/>
              </a:solidFill>
              <a:ln w="9525">
                <a:solidFill>
                  <a:srgbClr val="969696"/>
                </a:solidFill>
                <a:miter lim="800000"/>
                <a:headEnd/>
                <a:tailEnd/>
              </a:ln>
            </p:spPr>
            <p:txBody>
              <a:bodyPr/>
              <a:lstStyle/>
              <a:p>
                <a:endParaRPr lang="zh-CN" altLang="en-US"/>
              </a:p>
            </p:txBody>
          </p:sp>
          <p:sp>
            <p:nvSpPr>
              <p:cNvPr id="116" name="Rectangle 681"/>
              <p:cNvSpPr>
                <a:spLocks noChangeArrowheads="1"/>
              </p:cNvSpPr>
              <p:nvPr/>
            </p:nvSpPr>
            <p:spPr bwMode="auto">
              <a:xfrm>
                <a:off x="2132842" y="3652065"/>
                <a:ext cx="60523" cy="71040"/>
              </a:xfrm>
              <a:prstGeom prst="rect">
                <a:avLst/>
              </a:prstGeom>
              <a:solidFill>
                <a:srgbClr val="466A97"/>
              </a:solidFill>
              <a:ln w="9525">
                <a:solidFill>
                  <a:srgbClr val="969696"/>
                </a:solidFill>
                <a:miter lim="800000"/>
                <a:headEnd/>
                <a:tailEnd/>
              </a:ln>
            </p:spPr>
            <p:txBody>
              <a:bodyPr/>
              <a:lstStyle/>
              <a:p>
                <a:endParaRPr lang="zh-CN" altLang="en-US"/>
              </a:p>
            </p:txBody>
          </p:sp>
          <p:grpSp>
            <p:nvGrpSpPr>
              <p:cNvPr id="615" name="Group 682"/>
              <p:cNvGrpSpPr>
                <a:grpSpLocks/>
              </p:cNvGrpSpPr>
              <p:nvPr/>
            </p:nvGrpSpPr>
            <p:grpSpPr bwMode="auto">
              <a:xfrm>
                <a:off x="2011796" y="3651118"/>
                <a:ext cx="33099" cy="47360"/>
                <a:chOff x="986" y="2758"/>
                <a:chExt cx="166" cy="236"/>
              </a:xfrm>
            </p:grpSpPr>
            <p:sp>
              <p:nvSpPr>
                <p:cNvPr id="267" name="Freeform 683"/>
                <p:cNvSpPr>
                  <a:spLocks/>
                </p:cNvSpPr>
                <p:nvPr/>
              </p:nvSpPr>
              <p:spPr bwMode="auto">
                <a:xfrm>
                  <a:off x="986" y="2758"/>
                  <a:ext cx="166" cy="236"/>
                </a:xfrm>
                <a:custGeom>
                  <a:avLst/>
                  <a:gdLst/>
                  <a:ahLst/>
                  <a:cxnLst>
                    <a:cxn ang="0">
                      <a:pos x="160" y="18"/>
                    </a:cxn>
                    <a:cxn ang="0">
                      <a:pos x="0" y="0"/>
                    </a:cxn>
                    <a:cxn ang="0">
                      <a:pos x="0" y="236"/>
                    </a:cxn>
                    <a:cxn ang="0">
                      <a:pos x="166" y="236"/>
                    </a:cxn>
                    <a:cxn ang="0">
                      <a:pos x="160" y="18"/>
                    </a:cxn>
                  </a:cxnLst>
                  <a:rect l="0" t="0" r="r" b="b"/>
                  <a:pathLst>
                    <a:path w="166" h="236">
                      <a:moveTo>
                        <a:pt x="160" y="18"/>
                      </a:moveTo>
                      <a:lnTo>
                        <a:pt x="0" y="0"/>
                      </a:lnTo>
                      <a:lnTo>
                        <a:pt x="0" y="236"/>
                      </a:lnTo>
                      <a:lnTo>
                        <a:pt x="166" y="236"/>
                      </a:lnTo>
                      <a:lnTo>
                        <a:pt x="160" y="18"/>
                      </a:lnTo>
                      <a:close/>
                    </a:path>
                  </a:pathLst>
                </a:custGeom>
                <a:solidFill>
                  <a:srgbClr val="466A97"/>
                </a:solidFill>
                <a:ln w="9525">
                  <a:noFill/>
                  <a:round/>
                  <a:headEnd/>
                  <a:tailEnd/>
                </a:ln>
              </p:spPr>
              <p:txBody>
                <a:bodyPr/>
                <a:lstStyle/>
                <a:p>
                  <a:endParaRPr lang="zh-CN" altLang="en-US"/>
                </a:p>
              </p:txBody>
            </p:sp>
            <p:sp>
              <p:nvSpPr>
                <p:cNvPr id="268" name="Freeform 684"/>
                <p:cNvSpPr>
                  <a:spLocks/>
                </p:cNvSpPr>
                <p:nvPr/>
              </p:nvSpPr>
              <p:spPr bwMode="auto">
                <a:xfrm>
                  <a:off x="986" y="2758"/>
                  <a:ext cx="166" cy="236"/>
                </a:xfrm>
                <a:custGeom>
                  <a:avLst/>
                  <a:gdLst/>
                  <a:ahLst/>
                  <a:cxnLst>
                    <a:cxn ang="0">
                      <a:pos x="160" y="18"/>
                    </a:cxn>
                    <a:cxn ang="0">
                      <a:pos x="0" y="0"/>
                    </a:cxn>
                    <a:cxn ang="0">
                      <a:pos x="0" y="236"/>
                    </a:cxn>
                    <a:cxn ang="0">
                      <a:pos x="166" y="236"/>
                    </a:cxn>
                    <a:cxn ang="0">
                      <a:pos x="160" y="18"/>
                    </a:cxn>
                  </a:cxnLst>
                  <a:rect l="0" t="0" r="r" b="b"/>
                  <a:pathLst>
                    <a:path w="166" h="236">
                      <a:moveTo>
                        <a:pt x="160" y="18"/>
                      </a:moveTo>
                      <a:lnTo>
                        <a:pt x="0" y="0"/>
                      </a:lnTo>
                      <a:lnTo>
                        <a:pt x="0" y="236"/>
                      </a:lnTo>
                      <a:lnTo>
                        <a:pt x="166" y="236"/>
                      </a:lnTo>
                      <a:lnTo>
                        <a:pt x="160" y="18"/>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16" name="Group 685"/>
              <p:cNvGrpSpPr>
                <a:grpSpLocks/>
              </p:cNvGrpSpPr>
              <p:nvPr/>
            </p:nvGrpSpPr>
            <p:grpSpPr bwMode="auto">
              <a:xfrm>
                <a:off x="2483686" y="3782779"/>
                <a:ext cx="39718" cy="39782"/>
                <a:chOff x="3359" y="3415"/>
                <a:chExt cx="200" cy="199"/>
              </a:xfrm>
            </p:grpSpPr>
            <p:sp>
              <p:nvSpPr>
                <p:cNvPr id="265" name="Freeform 686"/>
                <p:cNvSpPr>
                  <a:spLocks/>
                </p:cNvSpPr>
                <p:nvPr/>
              </p:nvSpPr>
              <p:spPr bwMode="auto">
                <a:xfrm>
                  <a:off x="3359" y="3415"/>
                  <a:ext cx="200" cy="199"/>
                </a:xfrm>
                <a:custGeom>
                  <a:avLst/>
                  <a:gdLst/>
                  <a:ahLst/>
                  <a:cxnLst>
                    <a:cxn ang="0">
                      <a:pos x="0" y="55"/>
                    </a:cxn>
                    <a:cxn ang="0">
                      <a:pos x="200" y="0"/>
                    </a:cxn>
                    <a:cxn ang="0">
                      <a:pos x="200" y="151"/>
                    </a:cxn>
                    <a:cxn ang="0">
                      <a:pos x="14" y="199"/>
                    </a:cxn>
                    <a:cxn ang="0">
                      <a:pos x="0" y="55"/>
                    </a:cxn>
                  </a:cxnLst>
                  <a:rect l="0" t="0" r="r" b="b"/>
                  <a:pathLst>
                    <a:path w="200" h="199">
                      <a:moveTo>
                        <a:pt x="0" y="55"/>
                      </a:moveTo>
                      <a:lnTo>
                        <a:pt x="200" y="0"/>
                      </a:lnTo>
                      <a:lnTo>
                        <a:pt x="200" y="151"/>
                      </a:lnTo>
                      <a:lnTo>
                        <a:pt x="14" y="199"/>
                      </a:lnTo>
                      <a:lnTo>
                        <a:pt x="0" y="55"/>
                      </a:lnTo>
                      <a:close/>
                    </a:path>
                  </a:pathLst>
                </a:custGeom>
                <a:solidFill>
                  <a:srgbClr val="466A97"/>
                </a:solidFill>
                <a:ln w="9525">
                  <a:noFill/>
                  <a:round/>
                  <a:headEnd/>
                  <a:tailEnd/>
                </a:ln>
              </p:spPr>
              <p:txBody>
                <a:bodyPr/>
                <a:lstStyle/>
                <a:p>
                  <a:endParaRPr lang="zh-CN" altLang="en-US"/>
                </a:p>
              </p:txBody>
            </p:sp>
            <p:sp>
              <p:nvSpPr>
                <p:cNvPr id="266" name="Freeform 687"/>
                <p:cNvSpPr>
                  <a:spLocks/>
                </p:cNvSpPr>
                <p:nvPr/>
              </p:nvSpPr>
              <p:spPr bwMode="auto">
                <a:xfrm>
                  <a:off x="3359" y="3415"/>
                  <a:ext cx="200" cy="199"/>
                </a:xfrm>
                <a:custGeom>
                  <a:avLst/>
                  <a:gdLst/>
                  <a:ahLst/>
                  <a:cxnLst>
                    <a:cxn ang="0">
                      <a:pos x="0" y="55"/>
                    </a:cxn>
                    <a:cxn ang="0">
                      <a:pos x="200" y="0"/>
                    </a:cxn>
                    <a:cxn ang="0">
                      <a:pos x="200" y="151"/>
                    </a:cxn>
                    <a:cxn ang="0">
                      <a:pos x="14" y="199"/>
                    </a:cxn>
                    <a:cxn ang="0">
                      <a:pos x="0" y="55"/>
                    </a:cxn>
                  </a:cxnLst>
                  <a:rect l="0" t="0" r="r" b="b"/>
                  <a:pathLst>
                    <a:path w="200" h="199">
                      <a:moveTo>
                        <a:pt x="0" y="55"/>
                      </a:moveTo>
                      <a:lnTo>
                        <a:pt x="200" y="0"/>
                      </a:lnTo>
                      <a:lnTo>
                        <a:pt x="200" y="151"/>
                      </a:lnTo>
                      <a:lnTo>
                        <a:pt x="14" y="199"/>
                      </a:lnTo>
                      <a:lnTo>
                        <a:pt x="0" y="55"/>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17" name="Group 688"/>
              <p:cNvGrpSpPr>
                <a:grpSpLocks/>
              </p:cNvGrpSpPr>
              <p:nvPr/>
            </p:nvGrpSpPr>
            <p:grpSpPr bwMode="auto">
              <a:xfrm>
                <a:off x="2420326" y="3781831"/>
                <a:ext cx="103078" cy="17997"/>
                <a:chOff x="3042" y="3411"/>
                <a:chExt cx="517" cy="91"/>
              </a:xfrm>
            </p:grpSpPr>
            <p:sp>
              <p:nvSpPr>
                <p:cNvPr id="263" name="Freeform 689"/>
                <p:cNvSpPr>
                  <a:spLocks/>
                </p:cNvSpPr>
                <p:nvPr/>
              </p:nvSpPr>
              <p:spPr bwMode="auto">
                <a:xfrm>
                  <a:off x="3042" y="3411"/>
                  <a:ext cx="517" cy="91"/>
                </a:xfrm>
                <a:custGeom>
                  <a:avLst/>
                  <a:gdLst/>
                  <a:ahLst/>
                  <a:cxnLst>
                    <a:cxn ang="0">
                      <a:pos x="517" y="4"/>
                    </a:cxn>
                    <a:cxn ang="0">
                      <a:pos x="0" y="0"/>
                    </a:cxn>
                    <a:cxn ang="0">
                      <a:pos x="225" y="91"/>
                    </a:cxn>
                    <a:cxn ang="0">
                      <a:pos x="517" y="4"/>
                    </a:cxn>
                  </a:cxnLst>
                  <a:rect l="0" t="0" r="r" b="b"/>
                  <a:pathLst>
                    <a:path w="517" h="91">
                      <a:moveTo>
                        <a:pt x="517" y="4"/>
                      </a:moveTo>
                      <a:lnTo>
                        <a:pt x="0" y="0"/>
                      </a:lnTo>
                      <a:lnTo>
                        <a:pt x="225" y="91"/>
                      </a:lnTo>
                      <a:lnTo>
                        <a:pt x="517" y="4"/>
                      </a:lnTo>
                      <a:close/>
                    </a:path>
                  </a:pathLst>
                </a:custGeom>
                <a:solidFill>
                  <a:srgbClr val="466A97"/>
                </a:solidFill>
                <a:ln w="9525">
                  <a:noFill/>
                  <a:round/>
                  <a:headEnd/>
                  <a:tailEnd/>
                </a:ln>
              </p:spPr>
              <p:txBody>
                <a:bodyPr/>
                <a:lstStyle/>
                <a:p>
                  <a:endParaRPr lang="zh-CN" altLang="en-US"/>
                </a:p>
              </p:txBody>
            </p:sp>
            <p:sp>
              <p:nvSpPr>
                <p:cNvPr id="264" name="Freeform 690"/>
                <p:cNvSpPr>
                  <a:spLocks/>
                </p:cNvSpPr>
                <p:nvPr/>
              </p:nvSpPr>
              <p:spPr bwMode="auto">
                <a:xfrm>
                  <a:off x="3042" y="3411"/>
                  <a:ext cx="517" cy="91"/>
                </a:xfrm>
                <a:custGeom>
                  <a:avLst/>
                  <a:gdLst/>
                  <a:ahLst/>
                  <a:cxnLst>
                    <a:cxn ang="0">
                      <a:pos x="517" y="4"/>
                    </a:cxn>
                    <a:cxn ang="0">
                      <a:pos x="0" y="0"/>
                    </a:cxn>
                    <a:cxn ang="0">
                      <a:pos x="225" y="91"/>
                    </a:cxn>
                    <a:cxn ang="0">
                      <a:pos x="517" y="4"/>
                    </a:cxn>
                  </a:cxnLst>
                  <a:rect l="0" t="0" r="r" b="b"/>
                  <a:pathLst>
                    <a:path w="517" h="91">
                      <a:moveTo>
                        <a:pt x="517" y="4"/>
                      </a:moveTo>
                      <a:lnTo>
                        <a:pt x="0" y="0"/>
                      </a:lnTo>
                      <a:lnTo>
                        <a:pt x="225" y="91"/>
                      </a:lnTo>
                      <a:lnTo>
                        <a:pt x="517" y="4"/>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20" name="Rectangle 691"/>
              <p:cNvSpPr>
                <a:spLocks noChangeArrowheads="1"/>
              </p:cNvSpPr>
              <p:nvPr/>
            </p:nvSpPr>
            <p:spPr bwMode="auto">
              <a:xfrm>
                <a:off x="2193365" y="3418106"/>
                <a:ext cx="11348" cy="131661"/>
              </a:xfrm>
              <a:prstGeom prst="rect">
                <a:avLst/>
              </a:prstGeom>
              <a:solidFill>
                <a:srgbClr val="466A97"/>
              </a:solidFill>
              <a:ln w="9525">
                <a:solidFill>
                  <a:srgbClr val="969696"/>
                </a:solidFill>
                <a:miter lim="800000"/>
                <a:headEnd/>
                <a:tailEnd/>
              </a:ln>
            </p:spPr>
            <p:txBody>
              <a:bodyPr/>
              <a:lstStyle/>
              <a:p>
                <a:endParaRPr lang="zh-CN" altLang="en-US"/>
              </a:p>
            </p:txBody>
          </p:sp>
          <p:grpSp>
            <p:nvGrpSpPr>
              <p:cNvPr id="618" name="Group 692"/>
              <p:cNvGrpSpPr>
                <a:grpSpLocks/>
              </p:cNvGrpSpPr>
              <p:nvPr/>
            </p:nvGrpSpPr>
            <p:grpSpPr bwMode="auto">
              <a:xfrm>
                <a:off x="2199039" y="3409581"/>
                <a:ext cx="171167" cy="139239"/>
                <a:chOff x="1928" y="1544"/>
                <a:chExt cx="862" cy="698"/>
              </a:xfrm>
            </p:grpSpPr>
            <p:sp>
              <p:nvSpPr>
                <p:cNvPr id="261" name="Freeform 693"/>
                <p:cNvSpPr>
                  <a:spLocks/>
                </p:cNvSpPr>
                <p:nvPr/>
              </p:nvSpPr>
              <p:spPr bwMode="auto">
                <a:xfrm>
                  <a:off x="1928" y="1544"/>
                  <a:ext cx="862" cy="698"/>
                </a:xfrm>
                <a:custGeom>
                  <a:avLst/>
                  <a:gdLst/>
                  <a:ahLst/>
                  <a:cxnLst>
                    <a:cxn ang="0">
                      <a:pos x="24" y="698"/>
                    </a:cxn>
                    <a:cxn ang="0">
                      <a:pos x="842" y="628"/>
                    </a:cxn>
                    <a:cxn ang="0">
                      <a:pos x="856" y="586"/>
                    </a:cxn>
                    <a:cxn ang="0">
                      <a:pos x="862" y="546"/>
                    </a:cxn>
                    <a:cxn ang="0">
                      <a:pos x="852" y="496"/>
                    </a:cxn>
                    <a:cxn ang="0">
                      <a:pos x="822" y="446"/>
                    </a:cxn>
                    <a:cxn ang="0">
                      <a:pos x="784" y="407"/>
                    </a:cxn>
                    <a:cxn ang="0">
                      <a:pos x="760" y="375"/>
                    </a:cxn>
                    <a:cxn ang="0">
                      <a:pos x="744" y="349"/>
                    </a:cxn>
                    <a:cxn ang="0">
                      <a:pos x="740" y="313"/>
                    </a:cxn>
                    <a:cxn ang="0">
                      <a:pos x="744" y="275"/>
                    </a:cxn>
                    <a:cxn ang="0">
                      <a:pos x="754" y="229"/>
                    </a:cxn>
                    <a:cxn ang="0">
                      <a:pos x="784" y="163"/>
                    </a:cxn>
                    <a:cxn ang="0">
                      <a:pos x="802" y="89"/>
                    </a:cxn>
                    <a:cxn ang="0">
                      <a:pos x="808" y="58"/>
                    </a:cxn>
                    <a:cxn ang="0">
                      <a:pos x="798" y="16"/>
                    </a:cxn>
                    <a:cxn ang="0">
                      <a:pos x="768" y="0"/>
                    </a:cxn>
                    <a:cxn ang="0">
                      <a:pos x="511" y="0"/>
                    </a:cxn>
                    <a:cxn ang="0">
                      <a:pos x="24" y="42"/>
                    </a:cxn>
                    <a:cxn ang="0">
                      <a:pos x="14" y="30"/>
                    </a:cxn>
                    <a:cxn ang="0">
                      <a:pos x="48" y="70"/>
                    </a:cxn>
                    <a:cxn ang="0">
                      <a:pos x="68" y="113"/>
                    </a:cxn>
                    <a:cxn ang="0">
                      <a:pos x="68" y="143"/>
                    </a:cxn>
                    <a:cxn ang="0">
                      <a:pos x="68" y="167"/>
                    </a:cxn>
                    <a:cxn ang="0">
                      <a:pos x="58" y="195"/>
                    </a:cxn>
                    <a:cxn ang="0">
                      <a:pos x="38" y="233"/>
                    </a:cxn>
                    <a:cxn ang="0">
                      <a:pos x="24" y="267"/>
                    </a:cxn>
                    <a:cxn ang="0">
                      <a:pos x="8" y="307"/>
                    </a:cxn>
                    <a:cxn ang="0">
                      <a:pos x="0" y="345"/>
                    </a:cxn>
                    <a:cxn ang="0">
                      <a:pos x="4" y="383"/>
                    </a:cxn>
                    <a:cxn ang="0">
                      <a:pos x="18" y="421"/>
                    </a:cxn>
                    <a:cxn ang="0">
                      <a:pos x="34" y="438"/>
                    </a:cxn>
                    <a:cxn ang="0">
                      <a:pos x="68" y="478"/>
                    </a:cxn>
                    <a:cxn ang="0">
                      <a:pos x="86" y="504"/>
                    </a:cxn>
                    <a:cxn ang="0">
                      <a:pos x="110" y="538"/>
                    </a:cxn>
                    <a:cxn ang="0">
                      <a:pos x="116" y="578"/>
                    </a:cxn>
                    <a:cxn ang="0">
                      <a:pos x="110" y="620"/>
                    </a:cxn>
                    <a:cxn ang="0">
                      <a:pos x="96" y="654"/>
                    </a:cxn>
                    <a:cxn ang="0">
                      <a:pos x="62" y="690"/>
                    </a:cxn>
                    <a:cxn ang="0">
                      <a:pos x="24" y="698"/>
                    </a:cxn>
                  </a:cxnLst>
                  <a:rect l="0" t="0" r="r" b="b"/>
                  <a:pathLst>
                    <a:path w="862" h="698">
                      <a:moveTo>
                        <a:pt x="24" y="698"/>
                      </a:moveTo>
                      <a:lnTo>
                        <a:pt x="842" y="628"/>
                      </a:lnTo>
                      <a:lnTo>
                        <a:pt x="856" y="586"/>
                      </a:lnTo>
                      <a:lnTo>
                        <a:pt x="862" y="546"/>
                      </a:lnTo>
                      <a:lnTo>
                        <a:pt x="852" y="496"/>
                      </a:lnTo>
                      <a:lnTo>
                        <a:pt x="822" y="446"/>
                      </a:lnTo>
                      <a:lnTo>
                        <a:pt x="784" y="407"/>
                      </a:lnTo>
                      <a:lnTo>
                        <a:pt x="760" y="375"/>
                      </a:lnTo>
                      <a:lnTo>
                        <a:pt x="744" y="349"/>
                      </a:lnTo>
                      <a:lnTo>
                        <a:pt x="740" y="313"/>
                      </a:lnTo>
                      <a:lnTo>
                        <a:pt x="744" y="275"/>
                      </a:lnTo>
                      <a:lnTo>
                        <a:pt x="754" y="229"/>
                      </a:lnTo>
                      <a:lnTo>
                        <a:pt x="784" y="163"/>
                      </a:lnTo>
                      <a:lnTo>
                        <a:pt x="802" y="89"/>
                      </a:lnTo>
                      <a:lnTo>
                        <a:pt x="808" y="58"/>
                      </a:lnTo>
                      <a:lnTo>
                        <a:pt x="798" y="16"/>
                      </a:lnTo>
                      <a:lnTo>
                        <a:pt x="768" y="0"/>
                      </a:lnTo>
                      <a:lnTo>
                        <a:pt x="511" y="0"/>
                      </a:lnTo>
                      <a:lnTo>
                        <a:pt x="24" y="42"/>
                      </a:lnTo>
                      <a:lnTo>
                        <a:pt x="14" y="30"/>
                      </a:lnTo>
                      <a:lnTo>
                        <a:pt x="48" y="70"/>
                      </a:lnTo>
                      <a:lnTo>
                        <a:pt x="68" y="113"/>
                      </a:lnTo>
                      <a:lnTo>
                        <a:pt x="68" y="143"/>
                      </a:lnTo>
                      <a:lnTo>
                        <a:pt x="68" y="167"/>
                      </a:lnTo>
                      <a:lnTo>
                        <a:pt x="58" y="195"/>
                      </a:lnTo>
                      <a:lnTo>
                        <a:pt x="38" y="233"/>
                      </a:lnTo>
                      <a:lnTo>
                        <a:pt x="24" y="267"/>
                      </a:lnTo>
                      <a:lnTo>
                        <a:pt x="8" y="307"/>
                      </a:lnTo>
                      <a:lnTo>
                        <a:pt x="0" y="345"/>
                      </a:lnTo>
                      <a:lnTo>
                        <a:pt x="4" y="383"/>
                      </a:lnTo>
                      <a:lnTo>
                        <a:pt x="18" y="421"/>
                      </a:lnTo>
                      <a:lnTo>
                        <a:pt x="34" y="438"/>
                      </a:lnTo>
                      <a:lnTo>
                        <a:pt x="68" y="478"/>
                      </a:lnTo>
                      <a:lnTo>
                        <a:pt x="86" y="504"/>
                      </a:lnTo>
                      <a:lnTo>
                        <a:pt x="110" y="538"/>
                      </a:lnTo>
                      <a:lnTo>
                        <a:pt x="116" y="578"/>
                      </a:lnTo>
                      <a:lnTo>
                        <a:pt x="110" y="620"/>
                      </a:lnTo>
                      <a:lnTo>
                        <a:pt x="96" y="654"/>
                      </a:lnTo>
                      <a:lnTo>
                        <a:pt x="62" y="690"/>
                      </a:lnTo>
                      <a:lnTo>
                        <a:pt x="24" y="698"/>
                      </a:lnTo>
                      <a:close/>
                    </a:path>
                  </a:pathLst>
                </a:custGeom>
                <a:solidFill>
                  <a:srgbClr val="466A97"/>
                </a:solidFill>
                <a:ln w="9525">
                  <a:noFill/>
                  <a:round/>
                  <a:headEnd/>
                  <a:tailEnd/>
                </a:ln>
              </p:spPr>
              <p:txBody>
                <a:bodyPr/>
                <a:lstStyle/>
                <a:p>
                  <a:endParaRPr lang="zh-CN" altLang="en-US"/>
                </a:p>
              </p:txBody>
            </p:sp>
            <p:sp>
              <p:nvSpPr>
                <p:cNvPr id="262" name="Freeform 694"/>
                <p:cNvSpPr>
                  <a:spLocks/>
                </p:cNvSpPr>
                <p:nvPr/>
              </p:nvSpPr>
              <p:spPr bwMode="auto">
                <a:xfrm>
                  <a:off x="1928" y="1544"/>
                  <a:ext cx="862" cy="698"/>
                </a:xfrm>
                <a:custGeom>
                  <a:avLst/>
                  <a:gdLst/>
                  <a:ahLst/>
                  <a:cxnLst>
                    <a:cxn ang="0">
                      <a:pos x="24" y="698"/>
                    </a:cxn>
                    <a:cxn ang="0">
                      <a:pos x="842" y="628"/>
                    </a:cxn>
                    <a:cxn ang="0">
                      <a:pos x="856" y="586"/>
                    </a:cxn>
                    <a:cxn ang="0">
                      <a:pos x="862" y="546"/>
                    </a:cxn>
                    <a:cxn ang="0">
                      <a:pos x="852" y="496"/>
                    </a:cxn>
                    <a:cxn ang="0">
                      <a:pos x="822" y="446"/>
                    </a:cxn>
                    <a:cxn ang="0">
                      <a:pos x="784" y="407"/>
                    </a:cxn>
                    <a:cxn ang="0">
                      <a:pos x="760" y="375"/>
                    </a:cxn>
                    <a:cxn ang="0">
                      <a:pos x="744" y="349"/>
                    </a:cxn>
                    <a:cxn ang="0">
                      <a:pos x="740" y="313"/>
                    </a:cxn>
                    <a:cxn ang="0">
                      <a:pos x="744" y="275"/>
                    </a:cxn>
                    <a:cxn ang="0">
                      <a:pos x="754" y="229"/>
                    </a:cxn>
                    <a:cxn ang="0">
                      <a:pos x="784" y="163"/>
                    </a:cxn>
                    <a:cxn ang="0">
                      <a:pos x="802" y="89"/>
                    </a:cxn>
                    <a:cxn ang="0">
                      <a:pos x="808" y="58"/>
                    </a:cxn>
                    <a:cxn ang="0">
                      <a:pos x="798" y="16"/>
                    </a:cxn>
                    <a:cxn ang="0">
                      <a:pos x="768" y="0"/>
                    </a:cxn>
                    <a:cxn ang="0">
                      <a:pos x="511" y="0"/>
                    </a:cxn>
                    <a:cxn ang="0">
                      <a:pos x="24" y="42"/>
                    </a:cxn>
                    <a:cxn ang="0">
                      <a:pos x="14" y="30"/>
                    </a:cxn>
                    <a:cxn ang="0">
                      <a:pos x="48" y="70"/>
                    </a:cxn>
                    <a:cxn ang="0">
                      <a:pos x="68" y="113"/>
                    </a:cxn>
                    <a:cxn ang="0">
                      <a:pos x="68" y="143"/>
                    </a:cxn>
                    <a:cxn ang="0">
                      <a:pos x="68" y="167"/>
                    </a:cxn>
                    <a:cxn ang="0">
                      <a:pos x="58" y="195"/>
                    </a:cxn>
                    <a:cxn ang="0">
                      <a:pos x="38" y="233"/>
                    </a:cxn>
                    <a:cxn ang="0">
                      <a:pos x="24" y="267"/>
                    </a:cxn>
                    <a:cxn ang="0">
                      <a:pos x="8" y="307"/>
                    </a:cxn>
                    <a:cxn ang="0">
                      <a:pos x="0" y="345"/>
                    </a:cxn>
                    <a:cxn ang="0">
                      <a:pos x="4" y="383"/>
                    </a:cxn>
                    <a:cxn ang="0">
                      <a:pos x="18" y="421"/>
                    </a:cxn>
                    <a:cxn ang="0">
                      <a:pos x="34" y="438"/>
                    </a:cxn>
                    <a:cxn ang="0">
                      <a:pos x="68" y="478"/>
                    </a:cxn>
                    <a:cxn ang="0">
                      <a:pos x="86" y="504"/>
                    </a:cxn>
                    <a:cxn ang="0">
                      <a:pos x="110" y="538"/>
                    </a:cxn>
                    <a:cxn ang="0">
                      <a:pos x="116" y="578"/>
                    </a:cxn>
                    <a:cxn ang="0">
                      <a:pos x="110" y="620"/>
                    </a:cxn>
                    <a:cxn ang="0">
                      <a:pos x="96" y="654"/>
                    </a:cxn>
                    <a:cxn ang="0">
                      <a:pos x="62" y="690"/>
                    </a:cxn>
                    <a:cxn ang="0">
                      <a:pos x="24" y="698"/>
                    </a:cxn>
                  </a:cxnLst>
                  <a:rect l="0" t="0" r="r" b="b"/>
                  <a:pathLst>
                    <a:path w="862" h="698">
                      <a:moveTo>
                        <a:pt x="24" y="698"/>
                      </a:moveTo>
                      <a:lnTo>
                        <a:pt x="842" y="628"/>
                      </a:lnTo>
                      <a:lnTo>
                        <a:pt x="856" y="586"/>
                      </a:lnTo>
                      <a:lnTo>
                        <a:pt x="862" y="546"/>
                      </a:lnTo>
                      <a:lnTo>
                        <a:pt x="852" y="496"/>
                      </a:lnTo>
                      <a:lnTo>
                        <a:pt x="822" y="446"/>
                      </a:lnTo>
                      <a:lnTo>
                        <a:pt x="784" y="407"/>
                      </a:lnTo>
                      <a:lnTo>
                        <a:pt x="760" y="375"/>
                      </a:lnTo>
                      <a:lnTo>
                        <a:pt x="744" y="349"/>
                      </a:lnTo>
                      <a:lnTo>
                        <a:pt x="740" y="313"/>
                      </a:lnTo>
                      <a:lnTo>
                        <a:pt x="744" y="275"/>
                      </a:lnTo>
                      <a:lnTo>
                        <a:pt x="754" y="229"/>
                      </a:lnTo>
                      <a:lnTo>
                        <a:pt x="784" y="163"/>
                      </a:lnTo>
                      <a:lnTo>
                        <a:pt x="802" y="89"/>
                      </a:lnTo>
                      <a:lnTo>
                        <a:pt x="808" y="58"/>
                      </a:lnTo>
                      <a:lnTo>
                        <a:pt x="798" y="16"/>
                      </a:lnTo>
                      <a:lnTo>
                        <a:pt x="768" y="0"/>
                      </a:lnTo>
                      <a:lnTo>
                        <a:pt x="511" y="0"/>
                      </a:lnTo>
                      <a:lnTo>
                        <a:pt x="24" y="42"/>
                      </a:lnTo>
                      <a:lnTo>
                        <a:pt x="14" y="30"/>
                      </a:lnTo>
                      <a:lnTo>
                        <a:pt x="48" y="70"/>
                      </a:lnTo>
                      <a:lnTo>
                        <a:pt x="68" y="113"/>
                      </a:lnTo>
                      <a:lnTo>
                        <a:pt x="68" y="143"/>
                      </a:lnTo>
                      <a:lnTo>
                        <a:pt x="68" y="167"/>
                      </a:lnTo>
                      <a:lnTo>
                        <a:pt x="58" y="195"/>
                      </a:lnTo>
                      <a:lnTo>
                        <a:pt x="38" y="233"/>
                      </a:lnTo>
                      <a:lnTo>
                        <a:pt x="24" y="267"/>
                      </a:lnTo>
                      <a:lnTo>
                        <a:pt x="8" y="307"/>
                      </a:lnTo>
                      <a:lnTo>
                        <a:pt x="0" y="345"/>
                      </a:lnTo>
                      <a:lnTo>
                        <a:pt x="4" y="383"/>
                      </a:lnTo>
                      <a:lnTo>
                        <a:pt x="18" y="421"/>
                      </a:lnTo>
                      <a:lnTo>
                        <a:pt x="34" y="438"/>
                      </a:lnTo>
                      <a:lnTo>
                        <a:pt x="68" y="478"/>
                      </a:lnTo>
                      <a:lnTo>
                        <a:pt x="86" y="504"/>
                      </a:lnTo>
                      <a:lnTo>
                        <a:pt x="110" y="538"/>
                      </a:lnTo>
                      <a:lnTo>
                        <a:pt x="116" y="578"/>
                      </a:lnTo>
                      <a:lnTo>
                        <a:pt x="110" y="620"/>
                      </a:lnTo>
                      <a:lnTo>
                        <a:pt x="96" y="654"/>
                      </a:lnTo>
                      <a:lnTo>
                        <a:pt x="62" y="690"/>
                      </a:lnTo>
                      <a:lnTo>
                        <a:pt x="24" y="698"/>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22" name="Line 695"/>
              <p:cNvSpPr>
                <a:spLocks noChangeShapeType="1"/>
              </p:cNvSpPr>
              <p:nvPr/>
            </p:nvSpPr>
            <p:spPr bwMode="auto">
              <a:xfrm flipV="1">
                <a:off x="2216061" y="3422842"/>
                <a:ext cx="123883" cy="11366"/>
              </a:xfrm>
              <a:prstGeom prst="line">
                <a:avLst/>
              </a:prstGeom>
              <a:noFill/>
              <a:ln w="9525">
                <a:solidFill>
                  <a:srgbClr val="969696"/>
                </a:solidFill>
                <a:round/>
                <a:headEnd/>
                <a:tailEnd/>
              </a:ln>
            </p:spPr>
            <p:txBody>
              <a:bodyPr/>
              <a:lstStyle/>
              <a:p>
                <a:endParaRPr lang="zh-CN" altLang="en-US"/>
              </a:p>
            </p:txBody>
          </p:sp>
          <p:sp>
            <p:nvSpPr>
              <p:cNvPr id="123" name="Line 696"/>
              <p:cNvSpPr>
                <a:spLocks noChangeShapeType="1"/>
              </p:cNvSpPr>
              <p:nvPr/>
            </p:nvSpPr>
            <p:spPr bwMode="auto">
              <a:xfrm flipV="1">
                <a:off x="2213224" y="3469255"/>
                <a:ext cx="122937" cy="11366"/>
              </a:xfrm>
              <a:prstGeom prst="line">
                <a:avLst/>
              </a:prstGeom>
              <a:noFill/>
              <a:ln w="9525">
                <a:solidFill>
                  <a:srgbClr val="969696"/>
                </a:solidFill>
                <a:round/>
                <a:headEnd/>
                <a:tailEnd/>
              </a:ln>
            </p:spPr>
            <p:txBody>
              <a:bodyPr/>
              <a:lstStyle/>
              <a:p>
                <a:endParaRPr lang="zh-CN" altLang="en-US"/>
              </a:p>
            </p:txBody>
          </p:sp>
          <p:sp>
            <p:nvSpPr>
              <p:cNvPr id="124" name="Line 697"/>
              <p:cNvSpPr>
                <a:spLocks noChangeShapeType="1"/>
              </p:cNvSpPr>
              <p:nvPr/>
            </p:nvSpPr>
            <p:spPr bwMode="auto">
              <a:xfrm flipV="1">
                <a:off x="2234029" y="3508090"/>
                <a:ext cx="122937" cy="11366"/>
              </a:xfrm>
              <a:prstGeom prst="line">
                <a:avLst/>
              </a:prstGeom>
              <a:noFill/>
              <a:ln w="9525">
                <a:solidFill>
                  <a:srgbClr val="969696"/>
                </a:solidFill>
                <a:round/>
                <a:headEnd/>
                <a:tailEnd/>
              </a:ln>
            </p:spPr>
            <p:txBody>
              <a:bodyPr/>
              <a:lstStyle/>
              <a:p>
                <a:endParaRPr lang="zh-CN" altLang="en-US"/>
              </a:p>
            </p:txBody>
          </p:sp>
          <p:grpSp>
            <p:nvGrpSpPr>
              <p:cNvPr id="619" name="Group 698"/>
              <p:cNvGrpSpPr>
                <a:grpSpLocks/>
              </p:cNvGrpSpPr>
              <p:nvPr/>
            </p:nvGrpSpPr>
            <p:grpSpPr bwMode="auto">
              <a:xfrm>
                <a:off x="2131896" y="3323386"/>
                <a:ext cx="125774" cy="15155"/>
                <a:chOff x="1591" y="1113"/>
                <a:chExt cx="634" cy="74"/>
              </a:xfrm>
            </p:grpSpPr>
            <p:sp>
              <p:nvSpPr>
                <p:cNvPr id="259" name="Freeform 699"/>
                <p:cNvSpPr>
                  <a:spLocks/>
                </p:cNvSpPr>
                <p:nvPr/>
              </p:nvSpPr>
              <p:spPr bwMode="auto">
                <a:xfrm>
                  <a:off x="1591" y="1113"/>
                  <a:ext cx="634" cy="74"/>
                </a:xfrm>
                <a:custGeom>
                  <a:avLst/>
                  <a:gdLst/>
                  <a:ahLst/>
                  <a:cxnLst>
                    <a:cxn ang="0">
                      <a:pos x="0" y="20"/>
                    </a:cxn>
                    <a:cxn ang="0">
                      <a:pos x="630" y="0"/>
                    </a:cxn>
                    <a:cxn ang="0">
                      <a:pos x="634" y="54"/>
                    </a:cxn>
                    <a:cxn ang="0">
                      <a:pos x="0" y="74"/>
                    </a:cxn>
                    <a:cxn ang="0">
                      <a:pos x="0" y="20"/>
                    </a:cxn>
                  </a:cxnLst>
                  <a:rect l="0" t="0" r="r" b="b"/>
                  <a:pathLst>
                    <a:path w="634" h="74">
                      <a:moveTo>
                        <a:pt x="0" y="20"/>
                      </a:moveTo>
                      <a:lnTo>
                        <a:pt x="630" y="0"/>
                      </a:lnTo>
                      <a:lnTo>
                        <a:pt x="634" y="54"/>
                      </a:lnTo>
                      <a:lnTo>
                        <a:pt x="0" y="74"/>
                      </a:lnTo>
                      <a:lnTo>
                        <a:pt x="0" y="20"/>
                      </a:lnTo>
                      <a:close/>
                    </a:path>
                  </a:pathLst>
                </a:custGeom>
                <a:solidFill>
                  <a:srgbClr val="466A97"/>
                </a:solidFill>
                <a:ln w="9525">
                  <a:noFill/>
                  <a:round/>
                  <a:headEnd/>
                  <a:tailEnd/>
                </a:ln>
              </p:spPr>
              <p:txBody>
                <a:bodyPr/>
                <a:lstStyle/>
                <a:p>
                  <a:endParaRPr lang="zh-CN" altLang="en-US"/>
                </a:p>
              </p:txBody>
            </p:sp>
            <p:sp>
              <p:nvSpPr>
                <p:cNvPr id="260" name="Freeform 700"/>
                <p:cNvSpPr>
                  <a:spLocks/>
                </p:cNvSpPr>
                <p:nvPr/>
              </p:nvSpPr>
              <p:spPr bwMode="auto">
                <a:xfrm>
                  <a:off x="1591" y="1113"/>
                  <a:ext cx="634" cy="74"/>
                </a:xfrm>
                <a:custGeom>
                  <a:avLst/>
                  <a:gdLst/>
                  <a:ahLst/>
                  <a:cxnLst>
                    <a:cxn ang="0">
                      <a:pos x="0" y="20"/>
                    </a:cxn>
                    <a:cxn ang="0">
                      <a:pos x="630" y="0"/>
                    </a:cxn>
                    <a:cxn ang="0">
                      <a:pos x="634" y="54"/>
                    </a:cxn>
                    <a:cxn ang="0">
                      <a:pos x="0" y="74"/>
                    </a:cxn>
                    <a:cxn ang="0">
                      <a:pos x="0" y="20"/>
                    </a:cxn>
                  </a:cxnLst>
                  <a:rect l="0" t="0" r="r" b="b"/>
                  <a:pathLst>
                    <a:path w="634" h="74">
                      <a:moveTo>
                        <a:pt x="0" y="20"/>
                      </a:moveTo>
                      <a:lnTo>
                        <a:pt x="630" y="0"/>
                      </a:lnTo>
                      <a:lnTo>
                        <a:pt x="634" y="54"/>
                      </a:lnTo>
                      <a:lnTo>
                        <a:pt x="0" y="74"/>
                      </a:lnTo>
                      <a:lnTo>
                        <a:pt x="0" y="2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20" name="Group 701"/>
              <p:cNvGrpSpPr>
                <a:grpSpLocks/>
              </p:cNvGrpSpPr>
              <p:nvPr/>
            </p:nvGrpSpPr>
            <p:grpSpPr bwMode="auto">
              <a:xfrm>
                <a:off x="2135679" y="3380218"/>
                <a:ext cx="123883" cy="11366"/>
                <a:chOff x="1607" y="1400"/>
                <a:chExt cx="624" cy="54"/>
              </a:xfrm>
            </p:grpSpPr>
            <p:sp>
              <p:nvSpPr>
                <p:cNvPr id="257" name="Rectangle 702"/>
                <p:cNvSpPr>
                  <a:spLocks noChangeArrowheads="1"/>
                </p:cNvSpPr>
                <p:nvPr/>
              </p:nvSpPr>
              <p:spPr bwMode="auto">
                <a:xfrm>
                  <a:off x="1607" y="1400"/>
                  <a:ext cx="624" cy="54"/>
                </a:xfrm>
                <a:prstGeom prst="rect">
                  <a:avLst/>
                </a:prstGeom>
                <a:solidFill>
                  <a:srgbClr val="466A97"/>
                </a:solidFill>
                <a:ln w="9525">
                  <a:noFill/>
                  <a:miter lim="800000"/>
                  <a:headEnd/>
                  <a:tailEnd/>
                </a:ln>
              </p:spPr>
              <p:txBody>
                <a:bodyPr/>
                <a:lstStyle/>
                <a:p>
                  <a:endParaRPr lang="zh-CN" altLang="en-US"/>
                </a:p>
              </p:txBody>
            </p:sp>
            <p:sp>
              <p:nvSpPr>
                <p:cNvPr id="258" name="Rectangle 703"/>
                <p:cNvSpPr>
                  <a:spLocks noChangeArrowheads="1"/>
                </p:cNvSpPr>
                <p:nvPr/>
              </p:nvSpPr>
              <p:spPr bwMode="auto">
                <a:xfrm>
                  <a:off x="1607" y="1400"/>
                  <a:ext cx="624" cy="54"/>
                </a:xfrm>
                <a:prstGeom prst="rect">
                  <a:avLst/>
                </a:prstGeom>
                <a:solidFill>
                  <a:srgbClr val="466A97"/>
                </a:solidFill>
                <a:ln w="9525">
                  <a:solidFill>
                    <a:srgbClr val="969696"/>
                  </a:solidFill>
                  <a:miter lim="800000"/>
                  <a:headEnd/>
                  <a:tailEnd/>
                </a:ln>
              </p:spPr>
              <p:txBody>
                <a:bodyPr/>
                <a:lstStyle/>
                <a:p>
                  <a:endParaRPr lang="zh-CN" altLang="en-US"/>
                </a:p>
              </p:txBody>
            </p:sp>
          </p:grpSp>
          <p:sp>
            <p:nvSpPr>
              <p:cNvPr id="127" name="Rectangle 704"/>
              <p:cNvSpPr>
                <a:spLocks noChangeArrowheads="1"/>
              </p:cNvSpPr>
              <p:nvPr/>
            </p:nvSpPr>
            <p:spPr bwMode="auto">
              <a:xfrm>
                <a:off x="2127168" y="3418106"/>
                <a:ext cx="66197" cy="141133"/>
              </a:xfrm>
              <a:prstGeom prst="rect">
                <a:avLst/>
              </a:prstGeom>
              <a:solidFill>
                <a:srgbClr val="466A97"/>
              </a:solidFill>
              <a:ln w="9525">
                <a:solidFill>
                  <a:srgbClr val="969696"/>
                </a:solidFill>
                <a:miter lim="800000"/>
                <a:headEnd/>
                <a:tailEnd/>
              </a:ln>
            </p:spPr>
            <p:txBody>
              <a:bodyPr/>
              <a:lstStyle/>
              <a:p>
                <a:endParaRPr lang="zh-CN" altLang="en-US"/>
              </a:p>
            </p:txBody>
          </p:sp>
          <p:sp>
            <p:nvSpPr>
              <p:cNvPr id="128" name="Rectangle 705"/>
              <p:cNvSpPr>
                <a:spLocks noChangeArrowheads="1"/>
              </p:cNvSpPr>
              <p:nvPr/>
            </p:nvSpPr>
            <p:spPr bwMode="auto">
              <a:xfrm>
                <a:off x="2064754" y="3418106"/>
                <a:ext cx="63360" cy="143975"/>
              </a:xfrm>
              <a:prstGeom prst="rect">
                <a:avLst/>
              </a:prstGeom>
              <a:solidFill>
                <a:srgbClr val="466A97"/>
              </a:solidFill>
              <a:ln w="9525">
                <a:solidFill>
                  <a:srgbClr val="969696"/>
                </a:solidFill>
                <a:miter lim="800000"/>
                <a:headEnd/>
                <a:tailEnd/>
              </a:ln>
            </p:spPr>
            <p:txBody>
              <a:bodyPr/>
              <a:lstStyle/>
              <a:p>
                <a:endParaRPr lang="zh-CN" altLang="en-US"/>
              </a:p>
            </p:txBody>
          </p:sp>
          <p:grpSp>
            <p:nvGrpSpPr>
              <p:cNvPr id="623" name="Group 706"/>
              <p:cNvGrpSpPr>
                <a:grpSpLocks/>
              </p:cNvGrpSpPr>
              <p:nvPr/>
            </p:nvGrpSpPr>
            <p:grpSpPr bwMode="auto">
              <a:xfrm>
                <a:off x="1939925" y="3418106"/>
                <a:ext cx="125774" cy="244378"/>
                <a:chOff x="625" y="1586"/>
                <a:chExt cx="634" cy="1226"/>
              </a:xfrm>
            </p:grpSpPr>
            <p:sp>
              <p:nvSpPr>
                <p:cNvPr id="255" name="Freeform 707"/>
                <p:cNvSpPr>
                  <a:spLocks/>
                </p:cNvSpPr>
                <p:nvPr/>
              </p:nvSpPr>
              <p:spPr bwMode="auto">
                <a:xfrm>
                  <a:off x="625" y="1586"/>
                  <a:ext cx="634" cy="1226"/>
                </a:xfrm>
                <a:custGeom>
                  <a:avLst/>
                  <a:gdLst/>
                  <a:ahLst/>
                  <a:cxnLst>
                    <a:cxn ang="0">
                      <a:pos x="0" y="0"/>
                    </a:cxn>
                    <a:cxn ang="0">
                      <a:pos x="634" y="0"/>
                    </a:cxn>
                    <a:cxn ang="0">
                      <a:pos x="634" y="1226"/>
                    </a:cxn>
                    <a:cxn ang="0">
                      <a:pos x="0" y="1124"/>
                    </a:cxn>
                    <a:cxn ang="0">
                      <a:pos x="0" y="0"/>
                    </a:cxn>
                  </a:cxnLst>
                  <a:rect l="0" t="0" r="r" b="b"/>
                  <a:pathLst>
                    <a:path w="634" h="1226">
                      <a:moveTo>
                        <a:pt x="0" y="0"/>
                      </a:moveTo>
                      <a:lnTo>
                        <a:pt x="634" y="0"/>
                      </a:lnTo>
                      <a:lnTo>
                        <a:pt x="634" y="1226"/>
                      </a:lnTo>
                      <a:lnTo>
                        <a:pt x="0" y="1124"/>
                      </a:lnTo>
                      <a:lnTo>
                        <a:pt x="0" y="0"/>
                      </a:lnTo>
                      <a:close/>
                    </a:path>
                  </a:pathLst>
                </a:custGeom>
                <a:solidFill>
                  <a:srgbClr val="466A97"/>
                </a:solidFill>
                <a:ln w="9525">
                  <a:noFill/>
                  <a:round/>
                  <a:headEnd/>
                  <a:tailEnd/>
                </a:ln>
              </p:spPr>
              <p:txBody>
                <a:bodyPr/>
                <a:lstStyle/>
                <a:p>
                  <a:endParaRPr lang="zh-CN" altLang="en-US"/>
                </a:p>
              </p:txBody>
            </p:sp>
            <p:sp>
              <p:nvSpPr>
                <p:cNvPr id="256" name="Freeform 708"/>
                <p:cNvSpPr>
                  <a:spLocks/>
                </p:cNvSpPr>
                <p:nvPr/>
              </p:nvSpPr>
              <p:spPr bwMode="auto">
                <a:xfrm>
                  <a:off x="625" y="1586"/>
                  <a:ext cx="634" cy="1226"/>
                </a:xfrm>
                <a:custGeom>
                  <a:avLst/>
                  <a:gdLst/>
                  <a:ahLst/>
                  <a:cxnLst>
                    <a:cxn ang="0">
                      <a:pos x="0" y="0"/>
                    </a:cxn>
                    <a:cxn ang="0">
                      <a:pos x="634" y="0"/>
                    </a:cxn>
                    <a:cxn ang="0">
                      <a:pos x="634" y="1226"/>
                    </a:cxn>
                    <a:cxn ang="0">
                      <a:pos x="0" y="1124"/>
                    </a:cxn>
                    <a:cxn ang="0">
                      <a:pos x="0" y="0"/>
                    </a:cxn>
                  </a:cxnLst>
                  <a:rect l="0" t="0" r="r" b="b"/>
                  <a:pathLst>
                    <a:path w="634" h="1226">
                      <a:moveTo>
                        <a:pt x="0" y="0"/>
                      </a:moveTo>
                      <a:lnTo>
                        <a:pt x="634" y="0"/>
                      </a:lnTo>
                      <a:lnTo>
                        <a:pt x="634" y="1226"/>
                      </a:lnTo>
                      <a:lnTo>
                        <a:pt x="0" y="1124"/>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24" name="Group 709"/>
              <p:cNvGrpSpPr>
                <a:grpSpLocks/>
              </p:cNvGrpSpPr>
              <p:nvPr/>
            </p:nvGrpSpPr>
            <p:grpSpPr bwMode="auto">
              <a:xfrm>
                <a:off x="2043003" y="3533665"/>
                <a:ext cx="11348" cy="13261"/>
                <a:chOff x="1142" y="2168"/>
                <a:chExt cx="59" cy="66"/>
              </a:xfrm>
            </p:grpSpPr>
            <p:sp>
              <p:nvSpPr>
                <p:cNvPr id="253" name="Freeform 710"/>
                <p:cNvSpPr>
                  <a:spLocks/>
                </p:cNvSpPr>
                <p:nvPr/>
              </p:nvSpPr>
              <p:spPr bwMode="auto">
                <a:xfrm>
                  <a:off x="1142" y="2168"/>
                  <a:ext cx="59" cy="66"/>
                </a:xfrm>
                <a:custGeom>
                  <a:avLst/>
                  <a:gdLst/>
                  <a:ahLst/>
                  <a:cxnLst>
                    <a:cxn ang="0">
                      <a:pos x="4" y="0"/>
                    </a:cxn>
                    <a:cxn ang="0">
                      <a:pos x="54" y="16"/>
                    </a:cxn>
                    <a:cxn ang="0">
                      <a:pos x="59" y="66"/>
                    </a:cxn>
                    <a:cxn ang="0">
                      <a:pos x="0" y="50"/>
                    </a:cxn>
                    <a:cxn ang="0">
                      <a:pos x="4" y="0"/>
                    </a:cxn>
                  </a:cxnLst>
                  <a:rect l="0" t="0" r="r" b="b"/>
                  <a:pathLst>
                    <a:path w="59" h="66">
                      <a:moveTo>
                        <a:pt x="4" y="0"/>
                      </a:moveTo>
                      <a:lnTo>
                        <a:pt x="54" y="16"/>
                      </a:lnTo>
                      <a:lnTo>
                        <a:pt x="59" y="66"/>
                      </a:lnTo>
                      <a:lnTo>
                        <a:pt x="0" y="50"/>
                      </a:lnTo>
                      <a:lnTo>
                        <a:pt x="4" y="0"/>
                      </a:lnTo>
                      <a:close/>
                    </a:path>
                  </a:pathLst>
                </a:custGeom>
                <a:solidFill>
                  <a:srgbClr val="466A97"/>
                </a:solidFill>
                <a:ln w="9525">
                  <a:noFill/>
                  <a:round/>
                  <a:headEnd/>
                  <a:tailEnd/>
                </a:ln>
              </p:spPr>
              <p:txBody>
                <a:bodyPr/>
                <a:lstStyle/>
                <a:p>
                  <a:endParaRPr lang="zh-CN" altLang="en-US"/>
                </a:p>
              </p:txBody>
            </p:sp>
            <p:sp>
              <p:nvSpPr>
                <p:cNvPr id="254" name="Freeform 711"/>
                <p:cNvSpPr>
                  <a:spLocks/>
                </p:cNvSpPr>
                <p:nvPr/>
              </p:nvSpPr>
              <p:spPr bwMode="auto">
                <a:xfrm>
                  <a:off x="1142" y="2168"/>
                  <a:ext cx="59" cy="66"/>
                </a:xfrm>
                <a:custGeom>
                  <a:avLst/>
                  <a:gdLst/>
                  <a:ahLst/>
                  <a:cxnLst>
                    <a:cxn ang="0">
                      <a:pos x="4" y="0"/>
                    </a:cxn>
                    <a:cxn ang="0">
                      <a:pos x="54" y="16"/>
                    </a:cxn>
                    <a:cxn ang="0">
                      <a:pos x="59" y="66"/>
                    </a:cxn>
                    <a:cxn ang="0">
                      <a:pos x="0" y="50"/>
                    </a:cxn>
                    <a:cxn ang="0">
                      <a:pos x="4" y="0"/>
                    </a:cxn>
                  </a:cxnLst>
                  <a:rect l="0" t="0" r="r" b="b"/>
                  <a:pathLst>
                    <a:path w="59" h="66">
                      <a:moveTo>
                        <a:pt x="4" y="0"/>
                      </a:moveTo>
                      <a:lnTo>
                        <a:pt x="54" y="16"/>
                      </a:lnTo>
                      <a:lnTo>
                        <a:pt x="59" y="66"/>
                      </a:lnTo>
                      <a:lnTo>
                        <a:pt x="0" y="50"/>
                      </a:lnTo>
                      <a:lnTo>
                        <a:pt x="4"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25" name="Group 712"/>
              <p:cNvGrpSpPr>
                <a:grpSpLocks/>
              </p:cNvGrpSpPr>
              <p:nvPr/>
            </p:nvGrpSpPr>
            <p:grpSpPr bwMode="auto">
              <a:xfrm>
                <a:off x="2043949" y="3563028"/>
                <a:ext cx="43501" cy="187546"/>
                <a:chOff x="1146" y="2316"/>
                <a:chExt cx="221" cy="941"/>
              </a:xfrm>
            </p:grpSpPr>
            <p:sp>
              <p:nvSpPr>
                <p:cNvPr id="251" name="Freeform 713"/>
                <p:cNvSpPr>
                  <a:spLocks/>
                </p:cNvSpPr>
                <p:nvPr/>
              </p:nvSpPr>
              <p:spPr bwMode="auto">
                <a:xfrm>
                  <a:off x="1146" y="2316"/>
                  <a:ext cx="221" cy="941"/>
                </a:xfrm>
                <a:custGeom>
                  <a:avLst/>
                  <a:gdLst/>
                  <a:ahLst/>
                  <a:cxnLst>
                    <a:cxn ang="0">
                      <a:pos x="0" y="0"/>
                    </a:cxn>
                    <a:cxn ang="0">
                      <a:pos x="221" y="57"/>
                    </a:cxn>
                    <a:cxn ang="0">
                      <a:pos x="215" y="941"/>
                    </a:cxn>
                    <a:cxn ang="0">
                      <a:pos x="0" y="883"/>
                    </a:cxn>
                    <a:cxn ang="0">
                      <a:pos x="0" y="0"/>
                    </a:cxn>
                  </a:cxnLst>
                  <a:rect l="0" t="0" r="r" b="b"/>
                  <a:pathLst>
                    <a:path w="221" h="941">
                      <a:moveTo>
                        <a:pt x="0" y="0"/>
                      </a:moveTo>
                      <a:lnTo>
                        <a:pt x="221" y="57"/>
                      </a:lnTo>
                      <a:lnTo>
                        <a:pt x="215" y="941"/>
                      </a:lnTo>
                      <a:lnTo>
                        <a:pt x="0" y="883"/>
                      </a:lnTo>
                      <a:lnTo>
                        <a:pt x="0" y="0"/>
                      </a:lnTo>
                      <a:close/>
                    </a:path>
                  </a:pathLst>
                </a:custGeom>
                <a:solidFill>
                  <a:srgbClr val="466A97"/>
                </a:solidFill>
                <a:ln w="9525">
                  <a:noFill/>
                  <a:round/>
                  <a:headEnd/>
                  <a:tailEnd/>
                </a:ln>
              </p:spPr>
              <p:txBody>
                <a:bodyPr/>
                <a:lstStyle/>
                <a:p>
                  <a:endParaRPr lang="zh-CN" altLang="en-US"/>
                </a:p>
              </p:txBody>
            </p:sp>
            <p:sp>
              <p:nvSpPr>
                <p:cNvPr id="252" name="Freeform 714"/>
                <p:cNvSpPr>
                  <a:spLocks/>
                </p:cNvSpPr>
                <p:nvPr/>
              </p:nvSpPr>
              <p:spPr bwMode="auto">
                <a:xfrm>
                  <a:off x="1146" y="2316"/>
                  <a:ext cx="221" cy="941"/>
                </a:xfrm>
                <a:custGeom>
                  <a:avLst/>
                  <a:gdLst/>
                  <a:ahLst/>
                  <a:cxnLst>
                    <a:cxn ang="0">
                      <a:pos x="0" y="0"/>
                    </a:cxn>
                    <a:cxn ang="0">
                      <a:pos x="221" y="57"/>
                    </a:cxn>
                    <a:cxn ang="0">
                      <a:pos x="215" y="941"/>
                    </a:cxn>
                    <a:cxn ang="0">
                      <a:pos x="0" y="883"/>
                    </a:cxn>
                    <a:cxn ang="0">
                      <a:pos x="0" y="0"/>
                    </a:cxn>
                  </a:cxnLst>
                  <a:rect l="0" t="0" r="r" b="b"/>
                  <a:pathLst>
                    <a:path w="221" h="941">
                      <a:moveTo>
                        <a:pt x="0" y="0"/>
                      </a:moveTo>
                      <a:lnTo>
                        <a:pt x="221" y="57"/>
                      </a:lnTo>
                      <a:lnTo>
                        <a:pt x="215" y="941"/>
                      </a:lnTo>
                      <a:lnTo>
                        <a:pt x="0" y="883"/>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27" name="Group 715"/>
              <p:cNvGrpSpPr>
                <a:grpSpLocks/>
              </p:cNvGrpSpPr>
              <p:nvPr/>
            </p:nvGrpSpPr>
            <p:grpSpPr bwMode="auto">
              <a:xfrm>
                <a:off x="2119603" y="3522298"/>
                <a:ext cx="400965" cy="141133"/>
                <a:chOff x="1527" y="2110"/>
                <a:chExt cx="2018" cy="710"/>
              </a:xfrm>
            </p:grpSpPr>
            <p:sp>
              <p:nvSpPr>
                <p:cNvPr id="249" name="Freeform 716"/>
                <p:cNvSpPr>
                  <a:spLocks/>
                </p:cNvSpPr>
                <p:nvPr/>
              </p:nvSpPr>
              <p:spPr bwMode="auto">
                <a:xfrm>
                  <a:off x="1527" y="2110"/>
                  <a:ext cx="2018" cy="710"/>
                </a:xfrm>
                <a:custGeom>
                  <a:avLst/>
                  <a:gdLst/>
                  <a:ahLst/>
                  <a:cxnLst>
                    <a:cxn ang="0">
                      <a:pos x="2018" y="453"/>
                    </a:cxn>
                    <a:cxn ang="0">
                      <a:pos x="2018" y="16"/>
                    </a:cxn>
                    <a:cxn ang="0">
                      <a:pos x="1890" y="0"/>
                    </a:cxn>
                    <a:cxn ang="0">
                      <a:pos x="0" y="178"/>
                    </a:cxn>
                    <a:cxn ang="0">
                      <a:pos x="30" y="710"/>
                    </a:cxn>
                    <a:cxn ang="0">
                      <a:pos x="2018" y="453"/>
                    </a:cxn>
                  </a:cxnLst>
                  <a:rect l="0" t="0" r="r" b="b"/>
                  <a:pathLst>
                    <a:path w="2018" h="710">
                      <a:moveTo>
                        <a:pt x="2018" y="453"/>
                      </a:moveTo>
                      <a:lnTo>
                        <a:pt x="2018" y="16"/>
                      </a:lnTo>
                      <a:lnTo>
                        <a:pt x="1890" y="0"/>
                      </a:lnTo>
                      <a:lnTo>
                        <a:pt x="0" y="178"/>
                      </a:lnTo>
                      <a:lnTo>
                        <a:pt x="30" y="710"/>
                      </a:lnTo>
                      <a:lnTo>
                        <a:pt x="2018" y="453"/>
                      </a:lnTo>
                      <a:close/>
                    </a:path>
                  </a:pathLst>
                </a:custGeom>
                <a:solidFill>
                  <a:srgbClr val="466A97"/>
                </a:solidFill>
                <a:ln w="9525">
                  <a:noFill/>
                  <a:round/>
                  <a:headEnd/>
                  <a:tailEnd/>
                </a:ln>
              </p:spPr>
              <p:txBody>
                <a:bodyPr/>
                <a:lstStyle/>
                <a:p>
                  <a:endParaRPr lang="zh-CN" altLang="en-US"/>
                </a:p>
              </p:txBody>
            </p:sp>
            <p:sp>
              <p:nvSpPr>
                <p:cNvPr id="250" name="Freeform 717"/>
                <p:cNvSpPr>
                  <a:spLocks/>
                </p:cNvSpPr>
                <p:nvPr/>
              </p:nvSpPr>
              <p:spPr bwMode="auto">
                <a:xfrm>
                  <a:off x="1527" y="2110"/>
                  <a:ext cx="2018" cy="710"/>
                </a:xfrm>
                <a:custGeom>
                  <a:avLst/>
                  <a:gdLst/>
                  <a:ahLst/>
                  <a:cxnLst>
                    <a:cxn ang="0">
                      <a:pos x="2018" y="453"/>
                    </a:cxn>
                    <a:cxn ang="0">
                      <a:pos x="2018" y="16"/>
                    </a:cxn>
                    <a:cxn ang="0">
                      <a:pos x="1890" y="0"/>
                    </a:cxn>
                    <a:cxn ang="0">
                      <a:pos x="0" y="178"/>
                    </a:cxn>
                    <a:cxn ang="0">
                      <a:pos x="30" y="710"/>
                    </a:cxn>
                    <a:cxn ang="0">
                      <a:pos x="2018" y="453"/>
                    </a:cxn>
                  </a:cxnLst>
                  <a:rect l="0" t="0" r="r" b="b"/>
                  <a:pathLst>
                    <a:path w="2018" h="710">
                      <a:moveTo>
                        <a:pt x="2018" y="453"/>
                      </a:moveTo>
                      <a:lnTo>
                        <a:pt x="2018" y="16"/>
                      </a:lnTo>
                      <a:lnTo>
                        <a:pt x="1890" y="0"/>
                      </a:lnTo>
                      <a:lnTo>
                        <a:pt x="0" y="178"/>
                      </a:lnTo>
                      <a:lnTo>
                        <a:pt x="30" y="710"/>
                      </a:lnTo>
                      <a:lnTo>
                        <a:pt x="2018" y="453"/>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1" name="Group 718"/>
              <p:cNvGrpSpPr>
                <a:grpSpLocks/>
              </p:cNvGrpSpPr>
              <p:nvPr/>
            </p:nvGrpSpPr>
            <p:grpSpPr bwMode="auto">
              <a:xfrm>
                <a:off x="2255779" y="3565869"/>
                <a:ext cx="277082" cy="82407"/>
                <a:chOff x="2211" y="2330"/>
                <a:chExt cx="1393" cy="412"/>
              </a:xfrm>
            </p:grpSpPr>
            <p:sp>
              <p:nvSpPr>
                <p:cNvPr id="247" name="Freeform 719"/>
                <p:cNvSpPr>
                  <a:spLocks/>
                </p:cNvSpPr>
                <p:nvPr/>
              </p:nvSpPr>
              <p:spPr bwMode="auto">
                <a:xfrm>
                  <a:off x="2211" y="2330"/>
                  <a:ext cx="1393" cy="412"/>
                </a:xfrm>
                <a:custGeom>
                  <a:avLst/>
                  <a:gdLst/>
                  <a:ahLst/>
                  <a:cxnLst>
                    <a:cxn ang="0">
                      <a:pos x="0" y="412"/>
                    </a:cxn>
                    <a:cxn ang="0">
                      <a:pos x="0" y="105"/>
                    </a:cxn>
                    <a:cxn ang="0">
                      <a:pos x="1376" y="0"/>
                    </a:cxn>
                    <a:cxn ang="0">
                      <a:pos x="1393" y="0"/>
                    </a:cxn>
                    <a:cxn ang="0">
                      <a:pos x="905" y="291"/>
                    </a:cxn>
                    <a:cxn ang="0">
                      <a:pos x="0" y="412"/>
                    </a:cxn>
                  </a:cxnLst>
                  <a:rect l="0" t="0" r="r" b="b"/>
                  <a:pathLst>
                    <a:path w="1393" h="412">
                      <a:moveTo>
                        <a:pt x="0" y="412"/>
                      </a:moveTo>
                      <a:lnTo>
                        <a:pt x="0" y="105"/>
                      </a:lnTo>
                      <a:lnTo>
                        <a:pt x="1376" y="0"/>
                      </a:lnTo>
                      <a:lnTo>
                        <a:pt x="1393" y="0"/>
                      </a:lnTo>
                      <a:lnTo>
                        <a:pt x="905" y="291"/>
                      </a:lnTo>
                      <a:lnTo>
                        <a:pt x="0" y="412"/>
                      </a:lnTo>
                      <a:close/>
                    </a:path>
                  </a:pathLst>
                </a:custGeom>
                <a:solidFill>
                  <a:srgbClr val="466A97"/>
                </a:solidFill>
                <a:ln w="9525">
                  <a:noFill/>
                  <a:round/>
                  <a:headEnd/>
                  <a:tailEnd/>
                </a:ln>
              </p:spPr>
              <p:txBody>
                <a:bodyPr/>
                <a:lstStyle/>
                <a:p>
                  <a:endParaRPr lang="zh-CN" altLang="en-US"/>
                </a:p>
              </p:txBody>
            </p:sp>
            <p:sp>
              <p:nvSpPr>
                <p:cNvPr id="248" name="Freeform 720"/>
                <p:cNvSpPr>
                  <a:spLocks/>
                </p:cNvSpPr>
                <p:nvPr/>
              </p:nvSpPr>
              <p:spPr bwMode="auto">
                <a:xfrm>
                  <a:off x="2211" y="2330"/>
                  <a:ext cx="1393" cy="412"/>
                </a:xfrm>
                <a:custGeom>
                  <a:avLst/>
                  <a:gdLst/>
                  <a:ahLst/>
                  <a:cxnLst>
                    <a:cxn ang="0">
                      <a:pos x="0" y="412"/>
                    </a:cxn>
                    <a:cxn ang="0">
                      <a:pos x="0" y="105"/>
                    </a:cxn>
                    <a:cxn ang="0">
                      <a:pos x="1376" y="0"/>
                    </a:cxn>
                    <a:cxn ang="0">
                      <a:pos x="1393" y="0"/>
                    </a:cxn>
                    <a:cxn ang="0">
                      <a:pos x="905" y="291"/>
                    </a:cxn>
                    <a:cxn ang="0">
                      <a:pos x="0" y="412"/>
                    </a:cxn>
                  </a:cxnLst>
                  <a:rect l="0" t="0" r="r" b="b"/>
                  <a:pathLst>
                    <a:path w="1393" h="412">
                      <a:moveTo>
                        <a:pt x="0" y="412"/>
                      </a:moveTo>
                      <a:lnTo>
                        <a:pt x="0" y="105"/>
                      </a:lnTo>
                      <a:lnTo>
                        <a:pt x="1376" y="0"/>
                      </a:lnTo>
                      <a:lnTo>
                        <a:pt x="1393" y="0"/>
                      </a:lnTo>
                      <a:lnTo>
                        <a:pt x="905" y="291"/>
                      </a:lnTo>
                      <a:lnTo>
                        <a:pt x="0" y="412"/>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2" name="Group 721"/>
              <p:cNvGrpSpPr>
                <a:grpSpLocks/>
              </p:cNvGrpSpPr>
              <p:nvPr/>
            </p:nvGrpSpPr>
            <p:grpSpPr bwMode="auto">
              <a:xfrm>
                <a:off x="2265236" y="3586708"/>
                <a:ext cx="16076" cy="59674"/>
                <a:chOff x="2259" y="2433"/>
                <a:chExt cx="82" cy="301"/>
              </a:xfrm>
            </p:grpSpPr>
            <p:sp>
              <p:nvSpPr>
                <p:cNvPr id="245" name="Freeform 722"/>
                <p:cNvSpPr>
                  <a:spLocks/>
                </p:cNvSpPr>
                <p:nvPr/>
              </p:nvSpPr>
              <p:spPr bwMode="auto">
                <a:xfrm>
                  <a:off x="2259" y="2433"/>
                  <a:ext cx="82" cy="301"/>
                </a:xfrm>
                <a:custGeom>
                  <a:avLst/>
                  <a:gdLst/>
                  <a:ahLst/>
                  <a:cxnLst>
                    <a:cxn ang="0">
                      <a:pos x="0" y="301"/>
                    </a:cxn>
                    <a:cxn ang="0">
                      <a:pos x="0" y="0"/>
                    </a:cxn>
                    <a:cxn ang="0">
                      <a:pos x="82" y="0"/>
                    </a:cxn>
                    <a:cxn ang="0">
                      <a:pos x="82" y="293"/>
                    </a:cxn>
                    <a:cxn ang="0">
                      <a:pos x="0" y="301"/>
                    </a:cxn>
                  </a:cxnLst>
                  <a:rect l="0" t="0" r="r" b="b"/>
                  <a:pathLst>
                    <a:path w="82" h="301">
                      <a:moveTo>
                        <a:pt x="0" y="301"/>
                      </a:moveTo>
                      <a:lnTo>
                        <a:pt x="0" y="0"/>
                      </a:lnTo>
                      <a:lnTo>
                        <a:pt x="82" y="0"/>
                      </a:lnTo>
                      <a:lnTo>
                        <a:pt x="82" y="293"/>
                      </a:lnTo>
                      <a:lnTo>
                        <a:pt x="0" y="301"/>
                      </a:lnTo>
                      <a:close/>
                    </a:path>
                  </a:pathLst>
                </a:custGeom>
                <a:solidFill>
                  <a:srgbClr val="466A97"/>
                </a:solidFill>
                <a:ln w="9525">
                  <a:noFill/>
                  <a:round/>
                  <a:headEnd/>
                  <a:tailEnd/>
                </a:ln>
              </p:spPr>
              <p:txBody>
                <a:bodyPr/>
                <a:lstStyle/>
                <a:p>
                  <a:endParaRPr lang="zh-CN" altLang="en-US"/>
                </a:p>
              </p:txBody>
            </p:sp>
            <p:sp>
              <p:nvSpPr>
                <p:cNvPr id="246" name="Freeform 723"/>
                <p:cNvSpPr>
                  <a:spLocks/>
                </p:cNvSpPr>
                <p:nvPr/>
              </p:nvSpPr>
              <p:spPr bwMode="auto">
                <a:xfrm>
                  <a:off x="2259" y="2433"/>
                  <a:ext cx="82" cy="301"/>
                </a:xfrm>
                <a:custGeom>
                  <a:avLst/>
                  <a:gdLst/>
                  <a:ahLst/>
                  <a:cxnLst>
                    <a:cxn ang="0">
                      <a:pos x="0" y="301"/>
                    </a:cxn>
                    <a:cxn ang="0">
                      <a:pos x="0" y="0"/>
                    </a:cxn>
                    <a:cxn ang="0">
                      <a:pos x="82" y="0"/>
                    </a:cxn>
                    <a:cxn ang="0">
                      <a:pos x="82" y="293"/>
                    </a:cxn>
                    <a:cxn ang="0">
                      <a:pos x="0" y="301"/>
                    </a:cxn>
                  </a:cxnLst>
                  <a:rect l="0" t="0" r="r" b="b"/>
                  <a:pathLst>
                    <a:path w="82" h="301">
                      <a:moveTo>
                        <a:pt x="0" y="301"/>
                      </a:moveTo>
                      <a:lnTo>
                        <a:pt x="0" y="0"/>
                      </a:lnTo>
                      <a:lnTo>
                        <a:pt x="82" y="0"/>
                      </a:lnTo>
                      <a:lnTo>
                        <a:pt x="82" y="293"/>
                      </a:lnTo>
                      <a:lnTo>
                        <a:pt x="0" y="301"/>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5" name="Group 724"/>
              <p:cNvGrpSpPr>
                <a:grpSpLocks/>
              </p:cNvGrpSpPr>
              <p:nvPr/>
            </p:nvGrpSpPr>
            <p:grpSpPr bwMode="auto">
              <a:xfrm>
                <a:off x="2201876" y="3553556"/>
                <a:ext cx="113481" cy="30310"/>
                <a:chOff x="1942" y="2268"/>
                <a:chExt cx="569" cy="153"/>
              </a:xfrm>
            </p:grpSpPr>
            <p:sp>
              <p:nvSpPr>
                <p:cNvPr id="243" name="Freeform 725"/>
                <p:cNvSpPr>
                  <a:spLocks/>
                </p:cNvSpPr>
                <p:nvPr/>
              </p:nvSpPr>
              <p:spPr bwMode="auto">
                <a:xfrm>
                  <a:off x="1942" y="2268"/>
                  <a:ext cx="569" cy="153"/>
                </a:xfrm>
                <a:custGeom>
                  <a:avLst/>
                  <a:gdLst/>
                  <a:ahLst/>
                  <a:cxnLst>
                    <a:cxn ang="0">
                      <a:pos x="14" y="0"/>
                    </a:cxn>
                    <a:cxn ang="0">
                      <a:pos x="0" y="79"/>
                    </a:cxn>
                    <a:cxn ang="0">
                      <a:pos x="559" y="153"/>
                    </a:cxn>
                    <a:cxn ang="0">
                      <a:pos x="569" y="58"/>
                    </a:cxn>
                    <a:cxn ang="0">
                      <a:pos x="14" y="0"/>
                    </a:cxn>
                  </a:cxnLst>
                  <a:rect l="0" t="0" r="r" b="b"/>
                  <a:pathLst>
                    <a:path w="569" h="153">
                      <a:moveTo>
                        <a:pt x="14" y="0"/>
                      </a:moveTo>
                      <a:lnTo>
                        <a:pt x="0" y="79"/>
                      </a:lnTo>
                      <a:lnTo>
                        <a:pt x="559" y="153"/>
                      </a:lnTo>
                      <a:lnTo>
                        <a:pt x="569" y="58"/>
                      </a:lnTo>
                      <a:lnTo>
                        <a:pt x="14" y="0"/>
                      </a:lnTo>
                      <a:close/>
                    </a:path>
                  </a:pathLst>
                </a:custGeom>
                <a:solidFill>
                  <a:srgbClr val="466A97"/>
                </a:solidFill>
                <a:ln w="9525">
                  <a:noFill/>
                  <a:round/>
                  <a:headEnd/>
                  <a:tailEnd/>
                </a:ln>
              </p:spPr>
              <p:txBody>
                <a:bodyPr/>
                <a:lstStyle/>
                <a:p>
                  <a:endParaRPr lang="zh-CN" altLang="en-US"/>
                </a:p>
              </p:txBody>
            </p:sp>
            <p:sp>
              <p:nvSpPr>
                <p:cNvPr id="244" name="Freeform 726"/>
                <p:cNvSpPr>
                  <a:spLocks/>
                </p:cNvSpPr>
                <p:nvPr/>
              </p:nvSpPr>
              <p:spPr bwMode="auto">
                <a:xfrm>
                  <a:off x="1942" y="2268"/>
                  <a:ext cx="569" cy="153"/>
                </a:xfrm>
                <a:custGeom>
                  <a:avLst/>
                  <a:gdLst/>
                  <a:ahLst/>
                  <a:cxnLst>
                    <a:cxn ang="0">
                      <a:pos x="14" y="0"/>
                    </a:cxn>
                    <a:cxn ang="0">
                      <a:pos x="0" y="79"/>
                    </a:cxn>
                    <a:cxn ang="0">
                      <a:pos x="559" y="153"/>
                    </a:cxn>
                    <a:cxn ang="0">
                      <a:pos x="569" y="58"/>
                    </a:cxn>
                    <a:cxn ang="0">
                      <a:pos x="14" y="0"/>
                    </a:cxn>
                  </a:cxnLst>
                  <a:rect l="0" t="0" r="r" b="b"/>
                  <a:pathLst>
                    <a:path w="569" h="153">
                      <a:moveTo>
                        <a:pt x="14" y="0"/>
                      </a:moveTo>
                      <a:lnTo>
                        <a:pt x="0" y="79"/>
                      </a:lnTo>
                      <a:lnTo>
                        <a:pt x="559" y="153"/>
                      </a:lnTo>
                      <a:lnTo>
                        <a:pt x="569" y="58"/>
                      </a:lnTo>
                      <a:lnTo>
                        <a:pt x="14"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6" name="Group 727"/>
              <p:cNvGrpSpPr>
                <a:grpSpLocks/>
              </p:cNvGrpSpPr>
              <p:nvPr/>
            </p:nvGrpSpPr>
            <p:grpSpPr bwMode="auto">
              <a:xfrm>
                <a:off x="2294552" y="3564922"/>
                <a:ext cx="13239" cy="10419"/>
                <a:chOff x="2409" y="2326"/>
                <a:chExt cx="64" cy="49"/>
              </a:xfrm>
            </p:grpSpPr>
            <p:sp>
              <p:nvSpPr>
                <p:cNvPr id="241" name="Freeform 728"/>
                <p:cNvSpPr>
                  <a:spLocks/>
                </p:cNvSpPr>
                <p:nvPr/>
              </p:nvSpPr>
              <p:spPr bwMode="auto">
                <a:xfrm>
                  <a:off x="2409" y="2326"/>
                  <a:ext cx="64" cy="49"/>
                </a:xfrm>
                <a:custGeom>
                  <a:avLst/>
                  <a:gdLst/>
                  <a:ahLst/>
                  <a:cxnLst>
                    <a:cxn ang="0">
                      <a:pos x="30" y="0"/>
                    </a:cxn>
                    <a:cxn ang="0">
                      <a:pos x="24" y="25"/>
                    </a:cxn>
                    <a:cxn ang="0">
                      <a:pos x="4" y="21"/>
                    </a:cxn>
                    <a:cxn ang="0">
                      <a:pos x="0" y="37"/>
                    </a:cxn>
                    <a:cxn ang="0">
                      <a:pos x="58" y="49"/>
                    </a:cxn>
                    <a:cxn ang="0">
                      <a:pos x="64" y="29"/>
                    </a:cxn>
                    <a:cxn ang="0">
                      <a:pos x="44" y="25"/>
                    </a:cxn>
                    <a:cxn ang="0">
                      <a:pos x="44" y="0"/>
                    </a:cxn>
                    <a:cxn ang="0">
                      <a:pos x="30" y="0"/>
                    </a:cxn>
                  </a:cxnLst>
                  <a:rect l="0" t="0" r="r" b="b"/>
                  <a:pathLst>
                    <a:path w="64" h="49">
                      <a:moveTo>
                        <a:pt x="30" y="0"/>
                      </a:moveTo>
                      <a:lnTo>
                        <a:pt x="24" y="25"/>
                      </a:lnTo>
                      <a:lnTo>
                        <a:pt x="4" y="21"/>
                      </a:lnTo>
                      <a:lnTo>
                        <a:pt x="0" y="37"/>
                      </a:lnTo>
                      <a:lnTo>
                        <a:pt x="58" y="49"/>
                      </a:lnTo>
                      <a:lnTo>
                        <a:pt x="64" y="29"/>
                      </a:lnTo>
                      <a:lnTo>
                        <a:pt x="44" y="25"/>
                      </a:lnTo>
                      <a:lnTo>
                        <a:pt x="44" y="0"/>
                      </a:lnTo>
                      <a:lnTo>
                        <a:pt x="30" y="0"/>
                      </a:lnTo>
                      <a:close/>
                    </a:path>
                  </a:pathLst>
                </a:custGeom>
                <a:solidFill>
                  <a:srgbClr val="466A97"/>
                </a:solidFill>
                <a:ln w="9525">
                  <a:noFill/>
                  <a:round/>
                  <a:headEnd/>
                  <a:tailEnd/>
                </a:ln>
              </p:spPr>
              <p:txBody>
                <a:bodyPr/>
                <a:lstStyle/>
                <a:p>
                  <a:endParaRPr lang="zh-CN" altLang="en-US"/>
                </a:p>
              </p:txBody>
            </p:sp>
            <p:sp>
              <p:nvSpPr>
                <p:cNvPr id="242" name="Freeform 729"/>
                <p:cNvSpPr>
                  <a:spLocks/>
                </p:cNvSpPr>
                <p:nvPr/>
              </p:nvSpPr>
              <p:spPr bwMode="auto">
                <a:xfrm>
                  <a:off x="2409" y="2326"/>
                  <a:ext cx="64" cy="49"/>
                </a:xfrm>
                <a:custGeom>
                  <a:avLst/>
                  <a:gdLst/>
                  <a:ahLst/>
                  <a:cxnLst>
                    <a:cxn ang="0">
                      <a:pos x="30" y="0"/>
                    </a:cxn>
                    <a:cxn ang="0">
                      <a:pos x="24" y="25"/>
                    </a:cxn>
                    <a:cxn ang="0">
                      <a:pos x="4" y="21"/>
                    </a:cxn>
                    <a:cxn ang="0">
                      <a:pos x="0" y="37"/>
                    </a:cxn>
                    <a:cxn ang="0">
                      <a:pos x="58" y="49"/>
                    </a:cxn>
                    <a:cxn ang="0">
                      <a:pos x="64" y="29"/>
                    </a:cxn>
                    <a:cxn ang="0">
                      <a:pos x="44" y="25"/>
                    </a:cxn>
                    <a:cxn ang="0">
                      <a:pos x="44" y="0"/>
                    </a:cxn>
                    <a:cxn ang="0">
                      <a:pos x="30" y="0"/>
                    </a:cxn>
                  </a:cxnLst>
                  <a:rect l="0" t="0" r="r" b="b"/>
                  <a:pathLst>
                    <a:path w="64" h="49">
                      <a:moveTo>
                        <a:pt x="30" y="0"/>
                      </a:moveTo>
                      <a:lnTo>
                        <a:pt x="24" y="25"/>
                      </a:lnTo>
                      <a:lnTo>
                        <a:pt x="4" y="21"/>
                      </a:lnTo>
                      <a:lnTo>
                        <a:pt x="0" y="37"/>
                      </a:lnTo>
                      <a:lnTo>
                        <a:pt x="58" y="49"/>
                      </a:lnTo>
                      <a:lnTo>
                        <a:pt x="64" y="29"/>
                      </a:lnTo>
                      <a:lnTo>
                        <a:pt x="44" y="25"/>
                      </a:lnTo>
                      <a:lnTo>
                        <a:pt x="44" y="0"/>
                      </a:lnTo>
                      <a:lnTo>
                        <a:pt x="3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7" name="Group 730"/>
              <p:cNvGrpSpPr>
                <a:grpSpLocks/>
              </p:cNvGrpSpPr>
              <p:nvPr/>
            </p:nvGrpSpPr>
            <p:grpSpPr bwMode="auto">
              <a:xfrm>
                <a:off x="2183908" y="3534612"/>
                <a:ext cx="424607" cy="56832"/>
                <a:chOff x="1850" y="2172"/>
                <a:chExt cx="2138" cy="287"/>
              </a:xfrm>
            </p:grpSpPr>
            <p:sp>
              <p:nvSpPr>
                <p:cNvPr id="239" name="Freeform 731"/>
                <p:cNvSpPr>
                  <a:spLocks/>
                </p:cNvSpPr>
                <p:nvPr/>
              </p:nvSpPr>
              <p:spPr bwMode="auto">
                <a:xfrm>
                  <a:off x="1850" y="2172"/>
                  <a:ext cx="2138" cy="287"/>
                </a:xfrm>
                <a:custGeom>
                  <a:avLst/>
                  <a:gdLst/>
                  <a:ahLst/>
                  <a:cxnLst>
                    <a:cxn ang="0">
                      <a:pos x="110" y="92"/>
                    </a:cxn>
                    <a:cxn ang="0">
                      <a:pos x="0" y="154"/>
                    </a:cxn>
                    <a:cxn ang="0">
                      <a:pos x="4" y="225"/>
                    </a:cxn>
                    <a:cxn ang="0">
                      <a:pos x="569" y="287"/>
                    </a:cxn>
                    <a:cxn ang="0">
                      <a:pos x="2138" y="124"/>
                    </a:cxn>
                    <a:cxn ang="0">
                      <a:pos x="2138" y="0"/>
                    </a:cxn>
                    <a:cxn ang="0">
                      <a:pos x="661" y="154"/>
                    </a:cxn>
                    <a:cxn ang="0">
                      <a:pos x="559" y="225"/>
                    </a:cxn>
                    <a:cxn ang="0">
                      <a:pos x="110" y="166"/>
                    </a:cxn>
                    <a:cxn ang="0">
                      <a:pos x="110" y="92"/>
                    </a:cxn>
                  </a:cxnLst>
                  <a:rect l="0" t="0" r="r" b="b"/>
                  <a:pathLst>
                    <a:path w="2138" h="287">
                      <a:moveTo>
                        <a:pt x="110" y="92"/>
                      </a:moveTo>
                      <a:lnTo>
                        <a:pt x="0" y="154"/>
                      </a:lnTo>
                      <a:lnTo>
                        <a:pt x="4" y="225"/>
                      </a:lnTo>
                      <a:lnTo>
                        <a:pt x="569" y="287"/>
                      </a:lnTo>
                      <a:lnTo>
                        <a:pt x="2138" y="124"/>
                      </a:lnTo>
                      <a:lnTo>
                        <a:pt x="2138" y="0"/>
                      </a:lnTo>
                      <a:lnTo>
                        <a:pt x="661" y="154"/>
                      </a:lnTo>
                      <a:lnTo>
                        <a:pt x="559" y="225"/>
                      </a:lnTo>
                      <a:lnTo>
                        <a:pt x="110" y="166"/>
                      </a:lnTo>
                      <a:lnTo>
                        <a:pt x="110" y="92"/>
                      </a:lnTo>
                      <a:close/>
                    </a:path>
                  </a:pathLst>
                </a:custGeom>
                <a:solidFill>
                  <a:srgbClr val="466A97"/>
                </a:solidFill>
                <a:ln w="9525">
                  <a:noFill/>
                  <a:round/>
                  <a:headEnd/>
                  <a:tailEnd/>
                </a:ln>
              </p:spPr>
              <p:txBody>
                <a:bodyPr/>
                <a:lstStyle/>
                <a:p>
                  <a:endParaRPr lang="zh-CN" altLang="en-US"/>
                </a:p>
              </p:txBody>
            </p:sp>
            <p:sp>
              <p:nvSpPr>
                <p:cNvPr id="240" name="Freeform 732"/>
                <p:cNvSpPr>
                  <a:spLocks/>
                </p:cNvSpPr>
                <p:nvPr/>
              </p:nvSpPr>
              <p:spPr bwMode="auto">
                <a:xfrm>
                  <a:off x="1850" y="2172"/>
                  <a:ext cx="2138" cy="287"/>
                </a:xfrm>
                <a:custGeom>
                  <a:avLst/>
                  <a:gdLst/>
                  <a:ahLst/>
                  <a:cxnLst>
                    <a:cxn ang="0">
                      <a:pos x="110" y="92"/>
                    </a:cxn>
                    <a:cxn ang="0">
                      <a:pos x="0" y="154"/>
                    </a:cxn>
                    <a:cxn ang="0">
                      <a:pos x="4" y="225"/>
                    </a:cxn>
                    <a:cxn ang="0">
                      <a:pos x="569" y="287"/>
                    </a:cxn>
                    <a:cxn ang="0">
                      <a:pos x="2138" y="124"/>
                    </a:cxn>
                    <a:cxn ang="0">
                      <a:pos x="2138" y="0"/>
                    </a:cxn>
                    <a:cxn ang="0">
                      <a:pos x="661" y="154"/>
                    </a:cxn>
                    <a:cxn ang="0">
                      <a:pos x="559" y="225"/>
                    </a:cxn>
                    <a:cxn ang="0">
                      <a:pos x="110" y="166"/>
                    </a:cxn>
                    <a:cxn ang="0">
                      <a:pos x="110" y="92"/>
                    </a:cxn>
                  </a:cxnLst>
                  <a:rect l="0" t="0" r="r" b="b"/>
                  <a:pathLst>
                    <a:path w="2138" h="287">
                      <a:moveTo>
                        <a:pt x="110" y="92"/>
                      </a:moveTo>
                      <a:lnTo>
                        <a:pt x="0" y="154"/>
                      </a:lnTo>
                      <a:lnTo>
                        <a:pt x="4" y="225"/>
                      </a:lnTo>
                      <a:lnTo>
                        <a:pt x="569" y="287"/>
                      </a:lnTo>
                      <a:lnTo>
                        <a:pt x="2138" y="124"/>
                      </a:lnTo>
                      <a:lnTo>
                        <a:pt x="2138" y="0"/>
                      </a:lnTo>
                      <a:lnTo>
                        <a:pt x="661" y="154"/>
                      </a:lnTo>
                      <a:lnTo>
                        <a:pt x="559" y="225"/>
                      </a:lnTo>
                      <a:lnTo>
                        <a:pt x="110" y="166"/>
                      </a:lnTo>
                      <a:lnTo>
                        <a:pt x="110" y="92"/>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8" name="Group 733"/>
              <p:cNvGrpSpPr>
                <a:grpSpLocks/>
              </p:cNvGrpSpPr>
              <p:nvPr/>
            </p:nvGrpSpPr>
            <p:grpSpPr bwMode="auto">
              <a:xfrm>
                <a:off x="2204713" y="3527981"/>
                <a:ext cx="394345" cy="36941"/>
                <a:chOff x="1956" y="2138"/>
                <a:chExt cx="1984" cy="184"/>
              </a:xfrm>
            </p:grpSpPr>
            <p:sp>
              <p:nvSpPr>
                <p:cNvPr id="237" name="Freeform 734"/>
                <p:cNvSpPr>
                  <a:spLocks/>
                </p:cNvSpPr>
                <p:nvPr/>
              </p:nvSpPr>
              <p:spPr bwMode="auto">
                <a:xfrm>
                  <a:off x="1956" y="2138"/>
                  <a:ext cx="1984" cy="184"/>
                </a:xfrm>
                <a:custGeom>
                  <a:avLst/>
                  <a:gdLst/>
                  <a:ahLst/>
                  <a:cxnLst>
                    <a:cxn ang="0">
                      <a:pos x="0" y="118"/>
                    </a:cxn>
                    <a:cxn ang="0">
                      <a:pos x="1399" y="0"/>
                    </a:cxn>
                    <a:cxn ang="0">
                      <a:pos x="1984" y="38"/>
                    </a:cxn>
                    <a:cxn ang="0">
                      <a:pos x="531" y="184"/>
                    </a:cxn>
                    <a:cxn ang="0">
                      <a:pos x="0" y="118"/>
                    </a:cxn>
                  </a:cxnLst>
                  <a:rect l="0" t="0" r="r" b="b"/>
                  <a:pathLst>
                    <a:path w="1984" h="184">
                      <a:moveTo>
                        <a:pt x="0" y="118"/>
                      </a:moveTo>
                      <a:lnTo>
                        <a:pt x="1399" y="0"/>
                      </a:lnTo>
                      <a:lnTo>
                        <a:pt x="1984" y="38"/>
                      </a:lnTo>
                      <a:lnTo>
                        <a:pt x="531" y="184"/>
                      </a:lnTo>
                      <a:lnTo>
                        <a:pt x="0" y="118"/>
                      </a:lnTo>
                      <a:close/>
                    </a:path>
                  </a:pathLst>
                </a:custGeom>
                <a:solidFill>
                  <a:srgbClr val="466A97"/>
                </a:solidFill>
                <a:ln w="9525">
                  <a:noFill/>
                  <a:round/>
                  <a:headEnd/>
                  <a:tailEnd/>
                </a:ln>
              </p:spPr>
              <p:txBody>
                <a:bodyPr/>
                <a:lstStyle/>
                <a:p>
                  <a:endParaRPr lang="zh-CN" altLang="en-US"/>
                </a:p>
              </p:txBody>
            </p:sp>
            <p:sp>
              <p:nvSpPr>
                <p:cNvPr id="238" name="Freeform 735"/>
                <p:cNvSpPr>
                  <a:spLocks/>
                </p:cNvSpPr>
                <p:nvPr/>
              </p:nvSpPr>
              <p:spPr bwMode="auto">
                <a:xfrm>
                  <a:off x="1956" y="2138"/>
                  <a:ext cx="1984" cy="184"/>
                </a:xfrm>
                <a:custGeom>
                  <a:avLst/>
                  <a:gdLst/>
                  <a:ahLst/>
                  <a:cxnLst>
                    <a:cxn ang="0">
                      <a:pos x="0" y="118"/>
                    </a:cxn>
                    <a:cxn ang="0">
                      <a:pos x="1399" y="0"/>
                    </a:cxn>
                    <a:cxn ang="0">
                      <a:pos x="1984" y="38"/>
                    </a:cxn>
                    <a:cxn ang="0">
                      <a:pos x="531" y="184"/>
                    </a:cxn>
                    <a:cxn ang="0">
                      <a:pos x="0" y="118"/>
                    </a:cxn>
                  </a:cxnLst>
                  <a:rect l="0" t="0" r="r" b="b"/>
                  <a:pathLst>
                    <a:path w="1984" h="184">
                      <a:moveTo>
                        <a:pt x="0" y="118"/>
                      </a:moveTo>
                      <a:lnTo>
                        <a:pt x="1399" y="0"/>
                      </a:lnTo>
                      <a:lnTo>
                        <a:pt x="1984" y="38"/>
                      </a:lnTo>
                      <a:lnTo>
                        <a:pt x="531" y="184"/>
                      </a:lnTo>
                      <a:lnTo>
                        <a:pt x="0" y="118"/>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39" name="Group 736"/>
              <p:cNvGrpSpPr>
                <a:grpSpLocks/>
              </p:cNvGrpSpPr>
              <p:nvPr/>
            </p:nvGrpSpPr>
            <p:grpSpPr bwMode="auto">
              <a:xfrm>
                <a:off x="2257671" y="3560186"/>
                <a:ext cx="14185" cy="9472"/>
                <a:chOff x="2225" y="2300"/>
                <a:chExt cx="68" cy="47"/>
              </a:xfrm>
            </p:grpSpPr>
            <p:sp>
              <p:nvSpPr>
                <p:cNvPr id="235" name="Freeform 737"/>
                <p:cNvSpPr>
                  <a:spLocks/>
                </p:cNvSpPr>
                <p:nvPr/>
              </p:nvSpPr>
              <p:spPr bwMode="auto">
                <a:xfrm>
                  <a:off x="2225" y="2300"/>
                  <a:ext cx="68" cy="47"/>
                </a:xfrm>
                <a:custGeom>
                  <a:avLst/>
                  <a:gdLst/>
                  <a:ahLst/>
                  <a:cxnLst>
                    <a:cxn ang="0">
                      <a:pos x="28" y="0"/>
                    </a:cxn>
                    <a:cxn ang="0">
                      <a:pos x="24" y="22"/>
                    </a:cxn>
                    <a:cxn ang="0">
                      <a:pos x="4" y="18"/>
                    </a:cxn>
                    <a:cxn ang="0">
                      <a:pos x="0" y="34"/>
                    </a:cxn>
                    <a:cxn ang="0">
                      <a:pos x="62" y="47"/>
                    </a:cxn>
                    <a:cxn ang="0">
                      <a:pos x="68" y="26"/>
                    </a:cxn>
                    <a:cxn ang="0">
                      <a:pos x="42" y="22"/>
                    </a:cxn>
                    <a:cxn ang="0">
                      <a:pos x="48" y="0"/>
                    </a:cxn>
                    <a:cxn ang="0">
                      <a:pos x="28" y="0"/>
                    </a:cxn>
                  </a:cxnLst>
                  <a:rect l="0" t="0" r="r" b="b"/>
                  <a:pathLst>
                    <a:path w="68" h="47">
                      <a:moveTo>
                        <a:pt x="28" y="0"/>
                      </a:moveTo>
                      <a:lnTo>
                        <a:pt x="24" y="22"/>
                      </a:lnTo>
                      <a:lnTo>
                        <a:pt x="4" y="18"/>
                      </a:lnTo>
                      <a:lnTo>
                        <a:pt x="0" y="34"/>
                      </a:lnTo>
                      <a:lnTo>
                        <a:pt x="62" y="47"/>
                      </a:lnTo>
                      <a:lnTo>
                        <a:pt x="68" y="26"/>
                      </a:lnTo>
                      <a:lnTo>
                        <a:pt x="42" y="22"/>
                      </a:lnTo>
                      <a:lnTo>
                        <a:pt x="48" y="0"/>
                      </a:lnTo>
                      <a:lnTo>
                        <a:pt x="28" y="0"/>
                      </a:lnTo>
                      <a:close/>
                    </a:path>
                  </a:pathLst>
                </a:custGeom>
                <a:solidFill>
                  <a:srgbClr val="466A97"/>
                </a:solidFill>
                <a:ln w="9525">
                  <a:noFill/>
                  <a:round/>
                  <a:headEnd/>
                  <a:tailEnd/>
                </a:ln>
              </p:spPr>
              <p:txBody>
                <a:bodyPr/>
                <a:lstStyle/>
                <a:p>
                  <a:endParaRPr lang="zh-CN" altLang="en-US"/>
                </a:p>
              </p:txBody>
            </p:sp>
            <p:sp>
              <p:nvSpPr>
                <p:cNvPr id="236" name="Freeform 738"/>
                <p:cNvSpPr>
                  <a:spLocks/>
                </p:cNvSpPr>
                <p:nvPr/>
              </p:nvSpPr>
              <p:spPr bwMode="auto">
                <a:xfrm>
                  <a:off x="2225" y="2300"/>
                  <a:ext cx="68" cy="47"/>
                </a:xfrm>
                <a:custGeom>
                  <a:avLst/>
                  <a:gdLst/>
                  <a:ahLst/>
                  <a:cxnLst>
                    <a:cxn ang="0">
                      <a:pos x="28" y="0"/>
                    </a:cxn>
                    <a:cxn ang="0">
                      <a:pos x="24" y="22"/>
                    </a:cxn>
                    <a:cxn ang="0">
                      <a:pos x="4" y="18"/>
                    </a:cxn>
                    <a:cxn ang="0">
                      <a:pos x="0" y="34"/>
                    </a:cxn>
                    <a:cxn ang="0">
                      <a:pos x="62" y="47"/>
                    </a:cxn>
                    <a:cxn ang="0">
                      <a:pos x="68" y="26"/>
                    </a:cxn>
                    <a:cxn ang="0">
                      <a:pos x="42" y="22"/>
                    </a:cxn>
                    <a:cxn ang="0">
                      <a:pos x="48" y="0"/>
                    </a:cxn>
                    <a:cxn ang="0">
                      <a:pos x="28" y="0"/>
                    </a:cxn>
                  </a:cxnLst>
                  <a:rect l="0" t="0" r="r" b="b"/>
                  <a:pathLst>
                    <a:path w="68" h="47">
                      <a:moveTo>
                        <a:pt x="28" y="0"/>
                      </a:moveTo>
                      <a:lnTo>
                        <a:pt x="24" y="22"/>
                      </a:lnTo>
                      <a:lnTo>
                        <a:pt x="4" y="18"/>
                      </a:lnTo>
                      <a:lnTo>
                        <a:pt x="0" y="34"/>
                      </a:lnTo>
                      <a:lnTo>
                        <a:pt x="62" y="47"/>
                      </a:lnTo>
                      <a:lnTo>
                        <a:pt x="68" y="26"/>
                      </a:lnTo>
                      <a:lnTo>
                        <a:pt x="42" y="22"/>
                      </a:lnTo>
                      <a:lnTo>
                        <a:pt x="48" y="0"/>
                      </a:lnTo>
                      <a:lnTo>
                        <a:pt x="28"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0" name="Group 739"/>
              <p:cNvGrpSpPr>
                <a:grpSpLocks/>
              </p:cNvGrpSpPr>
              <p:nvPr/>
            </p:nvGrpSpPr>
            <p:grpSpPr bwMode="auto">
              <a:xfrm>
                <a:off x="2241594" y="3559239"/>
                <a:ext cx="12294" cy="9472"/>
                <a:chOff x="2142" y="2296"/>
                <a:chExt cx="63" cy="47"/>
              </a:xfrm>
            </p:grpSpPr>
            <p:sp>
              <p:nvSpPr>
                <p:cNvPr id="233" name="Freeform 740"/>
                <p:cNvSpPr>
                  <a:spLocks/>
                </p:cNvSpPr>
                <p:nvPr/>
              </p:nvSpPr>
              <p:spPr bwMode="auto">
                <a:xfrm>
                  <a:off x="2142" y="2296"/>
                  <a:ext cx="63" cy="47"/>
                </a:xfrm>
                <a:custGeom>
                  <a:avLst/>
                  <a:gdLst/>
                  <a:ahLst/>
                  <a:cxnLst>
                    <a:cxn ang="0">
                      <a:pos x="29" y="0"/>
                    </a:cxn>
                    <a:cxn ang="0">
                      <a:pos x="25" y="22"/>
                    </a:cxn>
                    <a:cxn ang="0">
                      <a:pos x="4" y="18"/>
                    </a:cxn>
                    <a:cxn ang="0">
                      <a:pos x="0" y="34"/>
                    </a:cxn>
                    <a:cxn ang="0">
                      <a:pos x="59" y="47"/>
                    </a:cxn>
                    <a:cxn ang="0">
                      <a:pos x="63" y="26"/>
                    </a:cxn>
                    <a:cxn ang="0">
                      <a:pos x="43" y="22"/>
                    </a:cxn>
                    <a:cxn ang="0">
                      <a:pos x="43" y="0"/>
                    </a:cxn>
                    <a:cxn ang="0">
                      <a:pos x="29" y="0"/>
                    </a:cxn>
                  </a:cxnLst>
                  <a:rect l="0" t="0" r="r" b="b"/>
                  <a:pathLst>
                    <a:path w="63" h="47">
                      <a:moveTo>
                        <a:pt x="29" y="0"/>
                      </a:moveTo>
                      <a:lnTo>
                        <a:pt x="25" y="22"/>
                      </a:lnTo>
                      <a:lnTo>
                        <a:pt x="4" y="18"/>
                      </a:lnTo>
                      <a:lnTo>
                        <a:pt x="0" y="34"/>
                      </a:lnTo>
                      <a:lnTo>
                        <a:pt x="59" y="47"/>
                      </a:lnTo>
                      <a:lnTo>
                        <a:pt x="63" y="26"/>
                      </a:lnTo>
                      <a:lnTo>
                        <a:pt x="43" y="22"/>
                      </a:lnTo>
                      <a:lnTo>
                        <a:pt x="43" y="0"/>
                      </a:lnTo>
                      <a:lnTo>
                        <a:pt x="29" y="0"/>
                      </a:lnTo>
                      <a:close/>
                    </a:path>
                  </a:pathLst>
                </a:custGeom>
                <a:solidFill>
                  <a:srgbClr val="466A97"/>
                </a:solidFill>
                <a:ln w="9525">
                  <a:noFill/>
                  <a:round/>
                  <a:headEnd/>
                  <a:tailEnd/>
                </a:ln>
              </p:spPr>
              <p:txBody>
                <a:bodyPr/>
                <a:lstStyle/>
                <a:p>
                  <a:endParaRPr lang="zh-CN" altLang="en-US"/>
                </a:p>
              </p:txBody>
            </p:sp>
            <p:sp>
              <p:nvSpPr>
                <p:cNvPr id="234" name="Freeform 741"/>
                <p:cNvSpPr>
                  <a:spLocks/>
                </p:cNvSpPr>
                <p:nvPr/>
              </p:nvSpPr>
              <p:spPr bwMode="auto">
                <a:xfrm>
                  <a:off x="2142" y="2296"/>
                  <a:ext cx="63" cy="47"/>
                </a:xfrm>
                <a:custGeom>
                  <a:avLst/>
                  <a:gdLst/>
                  <a:ahLst/>
                  <a:cxnLst>
                    <a:cxn ang="0">
                      <a:pos x="29" y="0"/>
                    </a:cxn>
                    <a:cxn ang="0">
                      <a:pos x="25" y="22"/>
                    </a:cxn>
                    <a:cxn ang="0">
                      <a:pos x="4" y="18"/>
                    </a:cxn>
                    <a:cxn ang="0">
                      <a:pos x="0" y="34"/>
                    </a:cxn>
                    <a:cxn ang="0">
                      <a:pos x="59" y="47"/>
                    </a:cxn>
                    <a:cxn ang="0">
                      <a:pos x="63" y="26"/>
                    </a:cxn>
                    <a:cxn ang="0">
                      <a:pos x="43" y="22"/>
                    </a:cxn>
                    <a:cxn ang="0">
                      <a:pos x="43" y="0"/>
                    </a:cxn>
                    <a:cxn ang="0">
                      <a:pos x="29" y="0"/>
                    </a:cxn>
                  </a:cxnLst>
                  <a:rect l="0" t="0" r="r" b="b"/>
                  <a:pathLst>
                    <a:path w="63" h="47">
                      <a:moveTo>
                        <a:pt x="29" y="0"/>
                      </a:moveTo>
                      <a:lnTo>
                        <a:pt x="25" y="22"/>
                      </a:lnTo>
                      <a:lnTo>
                        <a:pt x="4" y="18"/>
                      </a:lnTo>
                      <a:lnTo>
                        <a:pt x="0" y="34"/>
                      </a:lnTo>
                      <a:lnTo>
                        <a:pt x="59" y="47"/>
                      </a:lnTo>
                      <a:lnTo>
                        <a:pt x="63" y="26"/>
                      </a:lnTo>
                      <a:lnTo>
                        <a:pt x="43" y="22"/>
                      </a:lnTo>
                      <a:lnTo>
                        <a:pt x="43" y="0"/>
                      </a:lnTo>
                      <a:lnTo>
                        <a:pt x="29"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1" name="Group 742"/>
              <p:cNvGrpSpPr>
                <a:grpSpLocks/>
              </p:cNvGrpSpPr>
              <p:nvPr/>
            </p:nvGrpSpPr>
            <p:grpSpPr bwMode="auto">
              <a:xfrm>
                <a:off x="2204713" y="3555450"/>
                <a:ext cx="13239" cy="9472"/>
                <a:chOff x="1956" y="2276"/>
                <a:chExt cx="68" cy="46"/>
              </a:xfrm>
            </p:grpSpPr>
            <p:sp>
              <p:nvSpPr>
                <p:cNvPr id="231" name="Freeform 743"/>
                <p:cNvSpPr>
                  <a:spLocks/>
                </p:cNvSpPr>
                <p:nvPr/>
              </p:nvSpPr>
              <p:spPr bwMode="auto">
                <a:xfrm>
                  <a:off x="1956" y="2276"/>
                  <a:ext cx="68" cy="46"/>
                </a:xfrm>
                <a:custGeom>
                  <a:avLst/>
                  <a:gdLst/>
                  <a:ahLst/>
                  <a:cxnLst>
                    <a:cxn ang="0">
                      <a:pos x="30" y="0"/>
                    </a:cxn>
                    <a:cxn ang="0">
                      <a:pos x="24" y="24"/>
                    </a:cxn>
                    <a:cxn ang="0">
                      <a:pos x="4" y="20"/>
                    </a:cxn>
                    <a:cxn ang="0">
                      <a:pos x="0" y="34"/>
                    </a:cxn>
                    <a:cxn ang="0">
                      <a:pos x="64" y="46"/>
                    </a:cxn>
                    <a:cxn ang="0">
                      <a:pos x="68" y="26"/>
                    </a:cxn>
                    <a:cxn ang="0">
                      <a:pos x="44" y="24"/>
                    </a:cxn>
                    <a:cxn ang="0">
                      <a:pos x="48" y="0"/>
                    </a:cxn>
                    <a:cxn ang="0">
                      <a:pos x="30" y="0"/>
                    </a:cxn>
                  </a:cxnLst>
                  <a:rect l="0" t="0" r="r" b="b"/>
                  <a:pathLst>
                    <a:path w="68" h="46">
                      <a:moveTo>
                        <a:pt x="30" y="0"/>
                      </a:moveTo>
                      <a:lnTo>
                        <a:pt x="24" y="24"/>
                      </a:lnTo>
                      <a:lnTo>
                        <a:pt x="4" y="20"/>
                      </a:lnTo>
                      <a:lnTo>
                        <a:pt x="0" y="34"/>
                      </a:lnTo>
                      <a:lnTo>
                        <a:pt x="64" y="46"/>
                      </a:lnTo>
                      <a:lnTo>
                        <a:pt x="68" y="26"/>
                      </a:lnTo>
                      <a:lnTo>
                        <a:pt x="44" y="24"/>
                      </a:lnTo>
                      <a:lnTo>
                        <a:pt x="48" y="0"/>
                      </a:lnTo>
                      <a:lnTo>
                        <a:pt x="30" y="0"/>
                      </a:lnTo>
                      <a:close/>
                    </a:path>
                  </a:pathLst>
                </a:custGeom>
                <a:solidFill>
                  <a:srgbClr val="466A97"/>
                </a:solidFill>
                <a:ln w="9525">
                  <a:noFill/>
                  <a:round/>
                  <a:headEnd/>
                  <a:tailEnd/>
                </a:ln>
              </p:spPr>
              <p:txBody>
                <a:bodyPr/>
                <a:lstStyle/>
                <a:p>
                  <a:endParaRPr lang="zh-CN" altLang="en-US"/>
                </a:p>
              </p:txBody>
            </p:sp>
            <p:sp>
              <p:nvSpPr>
                <p:cNvPr id="232" name="Freeform 744"/>
                <p:cNvSpPr>
                  <a:spLocks/>
                </p:cNvSpPr>
                <p:nvPr/>
              </p:nvSpPr>
              <p:spPr bwMode="auto">
                <a:xfrm>
                  <a:off x="1956" y="2276"/>
                  <a:ext cx="68" cy="46"/>
                </a:xfrm>
                <a:custGeom>
                  <a:avLst/>
                  <a:gdLst/>
                  <a:ahLst/>
                  <a:cxnLst>
                    <a:cxn ang="0">
                      <a:pos x="30" y="0"/>
                    </a:cxn>
                    <a:cxn ang="0">
                      <a:pos x="24" y="24"/>
                    </a:cxn>
                    <a:cxn ang="0">
                      <a:pos x="4" y="20"/>
                    </a:cxn>
                    <a:cxn ang="0">
                      <a:pos x="0" y="34"/>
                    </a:cxn>
                    <a:cxn ang="0">
                      <a:pos x="64" y="46"/>
                    </a:cxn>
                    <a:cxn ang="0">
                      <a:pos x="68" y="26"/>
                    </a:cxn>
                    <a:cxn ang="0">
                      <a:pos x="44" y="24"/>
                    </a:cxn>
                    <a:cxn ang="0">
                      <a:pos x="48" y="0"/>
                    </a:cxn>
                    <a:cxn ang="0">
                      <a:pos x="30" y="0"/>
                    </a:cxn>
                  </a:cxnLst>
                  <a:rect l="0" t="0" r="r" b="b"/>
                  <a:pathLst>
                    <a:path w="68" h="46">
                      <a:moveTo>
                        <a:pt x="30" y="0"/>
                      </a:moveTo>
                      <a:lnTo>
                        <a:pt x="24" y="24"/>
                      </a:lnTo>
                      <a:lnTo>
                        <a:pt x="4" y="20"/>
                      </a:lnTo>
                      <a:lnTo>
                        <a:pt x="0" y="34"/>
                      </a:lnTo>
                      <a:lnTo>
                        <a:pt x="64" y="46"/>
                      </a:lnTo>
                      <a:lnTo>
                        <a:pt x="68" y="26"/>
                      </a:lnTo>
                      <a:lnTo>
                        <a:pt x="44" y="24"/>
                      </a:lnTo>
                      <a:lnTo>
                        <a:pt x="48" y="0"/>
                      </a:lnTo>
                      <a:lnTo>
                        <a:pt x="3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2" name="Group 745"/>
              <p:cNvGrpSpPr>
                <a:grpSpLocks/>
              </p:cNvGrpSpPr>
              <p:nvPr/>
            </p:nvGrpSpPr>
            <p:grpSpPr bwMode="auto">
              <a:xfrm>
                <a:off x="2224572" y="3556397"/>
                <a:ext cx="12294" cy="8525"/>
                <a:chOff x="2054" y="2280"/>
                <a:chExt cx="62" cy="46"/>
              </a:xfrm>
            </p:grpSpPr>
            <p:sp>
              <p:nvSpPr>
                <p:cNvPr id="229" name="Freeform 746"/>
                <p:cNvSpPr>
                  <a:spLocks/>
                </p:cNvSpPr>
                <p:nvPr/>
              </p:nvSpPr>
              <p:spPr bwMode="auto">
                <a:xfrm>
                  <a:off x="2054" y="2280"/>
                  <a:ext cx="62" cy="46"/>
                </a:xfrm>
                <a:custGeom>
                  <a:avLst/>
                  <a:gdLst/>
                  <a:ahLst/>
                  <a:cxnLst>
                    <a:cxn ang="0">
                      <a:pos x="28" y="0"/>
                    </a:cxn>
                    <a:cxn ang="0">
                      <a:pos x="24" y="24"/>
                    </a:cxn>
                    <a:cxn ang="0">
                      <a:pos x="4" y="20"/>
                    </a:cxn>
                    <a:cxn ang="0">
                      <a:pos x="0" y="34"/>
                    </a:cxn>
                    <a:cxn ang="0">
                      <a:pos x="58" y="46"/>
                    </a:cxn>
                    <a:cxn ang="0">
                      <a:pos x="62" y="26"/>
                    </a:cxn>
                    <a:cxn ang="0">
                      <a:pos x="42" y="24"/>
                    </a:cxn>
                    <a:cxn ang="0">
                      <a:pos x="42" y="0"/>
                    </a:cxn>
                    <a:cxn ang="0">
                      <a:pos x="28" y="0"/>
                    </a:cxn>
                  </a:cxnLst>
                  <a:rect l="0" t="0" r="r" b="b"/>
                  <a:pathLst>
                    <a:path w="62" h="46">
                      <a:moveTo>
                        <a:pt x="28" y="0"/>
                      </a:moveTo>
                      <a:lnTo>
                        <a:pt x="24" y="24"/>
                      </a:lnTo>
                      <a:lnTo>
                        <a:pt x="4" y="20"/>
                      </a:lnTo>
                      <a:lnTo>
                        <a:pt x="0" y="34"/>
                      </a:lnTo>
                      <a:lnTo>
                        <a:pt x="58" y="46"/>
                      </a:lnTo>
                      <a:lnTo>
                        <a:pt x="62" y="26"/>
                      </a:lnTo>
                      <a:lnTo>
                        <a:pt x="42" y="24"/>
                      </a:lnTo>
                      <a:lnTo>
                        <a:pt x="42" y="0"/>
                      </a:lnTo>
                      <a:lnTo>
                        <a:pt x="28" y="0"/>
                      </a:lnTo>
                      <a:close/>
                    </a:path>
                  </a:pathLst>
                </a:custGeom>
                <a:solidFill>
                  <a:srgbClr val="466A97"/>
                </a:solidFill>
                <a:ln w="9525">
                  <a:noFill/>
                  <a:round/>
                  <a:headEnd/>
                  <a:tailEnd/>
                </a:ln>
              </p:spPr>
              <p:txBody>
                <a:bodyPr/>
                <a:lstStyle/>
                <a:p>
                  <a:endParaRPr lang="zh-CN" altLang="en-US"/>
                </a:p>
              </p:txBody>
            </p:sp>
            <p:sp>
              <p:nvSpPr>
                <p:cNvPr id="230" name="Freeform 747"/>
                <p:cNvSpPr>
                  <a:spLocks/>
                </p:cNvSpPr>
                <p:nvPr/>
              </p:nvSpPr>
              <p:spPr bwMode="auto">
                <a:xfrm>
                  <a:off x="2054" y="2280"/>
                  <a:ext cx="62" cy="46"/>
                </a:xfrm>
                <a:custGeom>
                  <a:avLst/>
                  <a:gdLst/>
                  <a:ahLst/>
                  <a:cxnLst>
                    <a:cxn ang="0">
                      <a:pos x="28" y="0"/>
                    </a:cxn>
                    <a:cxn ang="0">
                      <a:pos x="24" y="24"/>
                    </a:cxn>
                    <a:cxn ang="0">
                      <a:pos x="4" y="20"/>
                    </a:cxn>
                    <a:cxn ang="0">
                      <a:pos x="0" y="34"/>
                    </a:cxn>
                    <a:cxn ang="0">
                      <a:pos x="58" y="46"/>
                    </a:cxn>
                    <a:cxn ang="0">
                      <a:pos x="62" y="26"/>
                    </a:cxn>
                    <a:cxn ang="0">
                      <a:pos x="42" y="24"/>
                    </a:cxn>
                    <a:cxn ang="0">
                      <a:pos x="42" y="0"/>
                    </a:cxn>
                    <a:cxn ang="0">
                      <a:pos x="28" y="0"/>
                    </a:cxn>
                  </a:cxnLst>
                  <a:rect l="0" t="0" r="r" b="b"/>
                  <a:pathLst>
                    <a:path w="62" h="46">
                      <a:moveTo>
                        <a:pt x="28" y="0"/>
                      </a:moveTo>
                      <a:lnTo>
                        <a:pt x="24" y="24"/>
                      </a:lnTo>
                      <a:lnTo>
                        <a:pt x="4" y="20"/>
                      </a:lnTo>
                      <a:lnTo>
                        <a:pt x="0" y="34"/>
                      </a:lnTo>
                      <a:lnTo>
                        <a:pt x="58" y="46"/>
                      </a:lnTo>
                      <a:lnTo>
                        <a:pt x="62" y="26"/>
                      </a:lnTo>
                      <a:lnTo>
                        <a:pt x="42" y="24"/>
                      </a:lnTo>
                      <a:lnTo>
                        <a:pt x="42" y="0"/>
                      </a:lnTo>
                      <a:lnTo>
                        <a:pt x="28"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43" name="Line 748"/>
              <p:cNvSpPr>
                <a:spLocks noChangeShapeType="1"/>
              </p:cNvSpPr>
              <p:nvPr/>
            </p:nvSpPr>
            <p:spPr bwMode="auto">
              <a:xfrm flipV="1">
                <a:off x="2304954" y="3531770"/>
                <a:ext cx="248712" cy="34099"/>
              </a:xfrm>
              <a:prstGeom prst="line">
                <a:avLst/>
              </a:prstGeom>
              <a:noFill/>
              <a:ln w="9525">
                <a:solidFill>
                  <a:srgbClr val="969696"/>
                </a:solidFill>
                <a:round/>
                <a:headEnd/>
                <a:tailEnd/>
              </a:ln>
            </p:spPr>
            <p:txBody>
              <a:bodyPr/>
              <a:lstStyle/>
              <a:p>
                <a:endParaRPr lang="zh-CN" altLang="en-US"/>
              </a:p>
            </p:txBody>
          </p:sp>
          <p:sp>
            <p:nvSpPr>
              <p:cNvPr id="144" name="Line 749"/>
              <p:cNvSpPr>
                <a:spLocks noChangeShapeType="1"/>
              </p:cNvSpPr>
              <p:nvPr/>
            </p:nvSpPr>
            <p:spPr bwMode="auto">
              <a:xfrm flipV="1">
                <a:off x="2270910" y="3528929"/>
                <a:ext cx="254386" cy="31258"/>
              </a:xfrm>
              <a:prstGeom prst="line">
                <a:avLst/>
              </a:prstGeom>
              <a:noFill/>
              <a:ln w="9525">
                <a:solidFill>
                  <a:srgbClr val="969696"/>
                </a:solidFill>
                <a:round/>
                <a:headEnd/>
                <a:tailEnd/>
              </a:ln>
            </p:spPr>
            <p:txBody>
              <a:bodyPr/>
              <a:lstStyle/>
              <a:p>
                <a:endParaRPr lang="zh-CN" altLang="en-US"/>
              </a:p>
            </p:txBody>
          </p:sp>
          <p:sp>
            <p:nvSpPr>
              <p:cNvPr id="145" name="Line 750"/>
              <p:cNvSpPr>
                <a:spLocks noChangeShapeType="1"/>
              </p:cNvSpPr>
              <p:nvPr/>
            </p:nvSpPr>
            <p:spPr bwMode="auto">
              <a:xfrm flipV="1">
                <a:off x="2234029" y="3525140"/>
                <a:ext cx="263843" cy="33152"/>
              </a:xfrm>
              <a:prstGeom prst="line">
                <a:avLst/>
              </a:prstGeom>
              <a:noFill/>
              <a:ln w="9525">
                <a:solidFill>
                  <a:srgbClr val="969696"/>
                </a:solidFill>
                <a:round/>
                <a:headEnd/>
                <a:tailEnd/>
              </a:ln>
            </p:spPr>
            <p:txBody>
              <a:bodyPr/>
              <a:lstStyle/>
              <a:p>
                <a:endParaRPr lang="zh-CN" altLang="en-US"/>
              </a:p>
            </p:txBody>
          </p:sp>
          <p:grpSp>
            <p:nvGrpSpPr>
              <p:cNvPr id="643" name="Group 751"/>
              <p:cNvGrpSpPr>
                <a:grpSpLocks/>
              </p:cNvGrpSpPr>
              <p:nvPr/>
            </p:nvGrpSpPr>
            <p:grpSpPr bwMode="auto">
              <a:xfrm>
                <a:off x="2087450" y="3708897"/>
                <a:ext cx="96459" cy="83354"/>
                <a:chOff x="1367" y="3044"/>
                <a:chExt cx="483" cy="422"/>
              </a:xfrm>
            </p:grpSpPr>
            <p:sp>
              <p:nvSpPr>
                <p:cNvPr id="227" name="Freeform 752"/>
                <p:cNvSpPr>
                  <a:spLocks/>
                </p:cNvSpPr>
                <p:nvPr/>
              </p:nvSpPr>
              <p:spPr bwMode="auto">
                <a:xfrm>
                  <a:off x="1367" y="3044"/>
                  <a:ext cx="483" cy="422"/>
                </a:xfrm>
                <a:custGeom>
                  <a:avLst/>
                  <a:gdLst/>
                  <a:ahLst/>
                  <a:cxnLst>
                    <a:cxn ang="0">
                      <a:pos x="483" y="0"/>
                    </a:cxn>
                    <a:cxn ang="0">
                      <a:pos x="0" y="65"/>
                    </a:cxn>
                    <a:cxn ang="0">
                      <a:pos x="0" y="422"/>
                    </a:cxn>
                    <a:cxn ang="0">
                      <a:pos x="483" y="329"/>
                    </a:cxn>
                    <a:cxn ang="0">
                      <a:pos x="483" y="0"/>
                    </a:cxn>
                  </a:cxnLst>
                  <a:rect l="0" t="0" r="r" b="b"/>
                  <a:pathLst>
                    <a:path w="483" h="422">
                      <a:moveTo>
                        <a:pt x="483" y="0"/>
                      </a:moveTo>
                      <a:lnTo>
                        <a:pt x="0" y="65"/>
                      </a:lnTo>
                      <a:lnTo>
                        <a:pt x="0" y="422"/>
                      </a:lnTo>
                      <a:lnTo>
                        <a:pt x="483" y="329"/>
                      </a:lnTo>
                      <a:lnTo>
                        <a:pt x="483" y="0"/>
                      </a:lnTo>
                      <a:close/>
                    </a:path>
                  </a:pathLst>
                </a:custGeom>
                <a:solidFill>
                  <a:srgbClr val="466A97"/>
                </a:solidFill>
                <a:ln w="9525">
                  <a:noFill/>
                  <a:round/>
                  <a:headEnd/>
                  <a:tailEnd/>
                </a:ln>
              </p:spPr>
              <p:txBody>
                <a:bodyPr/>
                <a:lstStyle/>
                <a:p>
                  <a:endParaRPr lang="zh-CN" altLang="en-US"/>
                </a:p>
              </p:txBody>
            </p:sp>
            <p:sp>
              <p:nvSpPr>
                <p:cNvPr id="228" name="Freeform 753"/>
                <p:cNvSpPr>
                  <a:spLocks/>
                </p:cNvSpPr>
                <p:nvPr/>
              </p:nvSpPr>
              <p:spPr bwMode="auto">
                <a:xfrm>
                  <a:off x="1367" y="3044"/>
                  <a:ext cx="483" cy="422"/>
                </a:xfrm>
                <a:custGeom>
                  <a:avLst/>
                  <a:gdLst/>
                  <a:ahLst/>
                  <a:cxnLst>
                    <a:cxn ang="0">
                      <a:pos x="483" y="0"/>
                    </a:cxn>
                    <a:cxn ang="0">
                      <a:pos x="0" y="65"/>
                    </a:cxn>
                    <a:cxn ang="0">
                      <a:pos x="0" y="422"/>
                    </a:cxn>
                    <a:cxn ang="0">
                      <a:pos x="483" y="329"/>
                    </a:cxn>
                    <a:cxn ang="0">
                      <a:pos x="483" y="0"/>
                    </a:cxn>
                  </a:cxnLst>
                  <a:rect l="0" t="0" r="r" b="b"/>
                  <a:pathLst>
                    <a:path w="483" h="422">
                      <a:moveTo>
                        <a:pt x="483" y="0"/>
                      </a:moveTo>
                      <a:lnTo>
                        <a:pt x="0" y="65"/>
                      </a:lnTo>
                      <a:lnTo>
                        <a:pt x="0" y="422"/>
                      </a:lnTo>
                      <a:lnTo>
                        <a:pt x="483" y="329"/>
                      </a:lnTo>
                      <a:lnTo>
                        <a:pt x="483"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4" name="Group 754"/>
              <p:cNvGrpSpPr>
                <a:grpSpLocks/>
              </p:cNvGrpSpPr>
              <p:nvPr/>
            </p:nvGrpSpPr>
            <p:grpSpPr bwMode="auto">
              <a:xfrm>
                <a:off x="2277530" y="3562081"/>
                <a:ext cx="12294" cy="8525"/>
                <a:chOff x="2321" y="2308"/>
                <a:chExt cx="64" cy="47"/>
              </a:xfrm>
            </p:grpSpPr>
            <p:sp>
              <p:nvSpPr>
                <p:cNvPr id="225" name="Freeform 755"/>
                <p:cNvSpPr>
                  <a:spLocks/>
                </p:cNvSpPr>
                <p:nvPr/>
              </p:nvSpPr>
              <p:spPr bwMode="auto">
                <a:xfrm>
                  <a:off x="2321" y="2308"/>
                  <a:ext cx="64" cy="47"/>
                </a:xfrm>
                <a:custGeom>
                  <a:avLst/>
                  <a:gdLst/>
                  <a:ahLst/>
                  <a:cxnLst>
                    <a:cxn ang="0">
                      <a:pos x="30" y="0"/>
                    </a:cxn>
                    <a:cxn ang="0">
                      <a:pos x="24" y="22"/>
                    </a:cxn>
                    <a:cxn ang="0">
                      <a:pos x="4" y="18"/>
                    </a:cxn>
                    <a:cxn ang="0">
                      <a:pos x="0" y="35"/>
                    </a:cxn>
                    <a:cxn ang="0">
                      <a:pos x="60" y="47"/>
                    </a:cxn>
                    <a:cxn ang="0">
                      <a:pos x="64" y="26"/>
                    </a:cxn>
                    <a:cxn ang="0">
                      <a:pos x="44" y="22"/>
                    </a:cxn>
                    <a:cxn ang="0">
                      <a:pos x="44" y="0"/>
                    </a:cxn>
                    <a:cxn ang="0">
                      <a:pos x="30" y="0"/>
                    </a:cxn>
                  </a:cxnLst>
                  <a:rect l="0" t="0" r="r" b="b"/>
                  <a:pathLst>
                    <a:path w="64" h="47">
                      <a:moveTo>
                        <a:pt x="30" y="0"/>
                      </a:moveTo>
                      <a:lnTo>
                        <a:pt x="24" y="22"/>
                      </a:lnTo>
                      <a:lnTo>
                        <a:pt x="4" y="18"/>
                      </a:lnTo>
                      <a:lnTo>
                        <a:pt x="0" y="35"/>
                      </a:lnTo>
                      <a:lnTo>
                        <a:pt x="60" y="47"/>
                      </a:lnTo>
                      <a:lnTo>
                        <a:pt x="64" y="26"/>
                      </a:lnTo>
                      <a:lnTo>
                        <a:pt x="44" y="22"/>
                      </a:lnTo>
                      <a:lnTo>
                        <a:pt x="44" y="0"/>
                      </a:lnTo>
                      <a:lnTo>
                        <a:pt x="30" y="0"/>
                      </a:lnTo>
                      <a:close/>
                    </a:path>
                  </a:pathLst>
                </a:custGeom>
                <a:solidFill>
                  <a:srgbClr val="466A97"/>
                </a:solidFill>
                <a:ln w="9525">
                  <a:noFill/>
                  <a:round/>
                  <a:headEnd/>
                  <a:tailEnd/>
                </a:ln>
              </p:spPr>
              <p:txBody>
                <a:bodyPr/>
                <a:lstStyle/>
                <a:p>
                  <a:endParaRPr lang="zh-CN" altLang="en-US"/>
                </a:p>
              </p:txBody>
            </p:sp>
            <p:sp>
              <p:nvSpPr>
                <p:cNvPr id="226" name="Freeform 756"/>
                <p:cNvSpPr>
                  <a:spLocks/>
                </p:cNvSpPr>
                <p:nvPr/>
              </p:nvSpPr>
              <p:spPr bwMode="auto">
                <a:xfrm>
                  <a:off x="2321" y="2308"/>
                  <a:ext cx="64" cy="47"/>
                </a:xfrm>
                <a:custGeom>
                  <a:avLst/>
                  <a:gdLst/>
                  <a:ahLst/>
                  <a:cxnLst>
                    <a:cxn ang="0">
                      <a:pos x="30" y="0"/>
                    </a:cxn>
                    <a:cxn ang="0">
                      <a:pos x="24" y="22"/>
                    </a:cxn>
                    <a:cxn ang="0">
                      <a:pos x="4" y="18"/>
                    </a:cxn>
                    <a:cxn ang="0">
                      <a:pos x="0" y="35"/>
                    </a:cxn>
                    <a:cxn ang="0">
                      <a:pos x="60" y="47"/>
                    </a:cxn>
                    <a:cxn ang="0">
                      <a:pos x="64" y="26"/>
                    </a:cxn>
                    <a:cxn ang="0">
                      <a:pos x="44" y="22"/>
                    </a:cxn>
                    <a:cxn ang="0">
                      <a:pos x="44" y="0"/>
                    </a:cxn>
                    <a:cxn ang="0">
                      <a:pos x="30" y="0"/>
                    </a:cxn>
                  </a:cxnLst>
                  <a:rect l="0" t="0" r="r" b="b"/>
                  <a:pathLst>
                    <a:path w="64" h="47">
                      <a:moveTo>
                        <a:pt x="30" y="0"/>
                      </a:moveTo>
                      <a:lnTo>
                        <a:pt x="24" y="22"/>
                      </a:lnTo>
                      <a:lnTo>
                        <a:pt x="4" y="18"/>
                      </a:lnTo>
                      <a:lnTo>
                        <a:pt x="0" y="35"/>
                      </a:lnTo>
                      <a:lnTo>
                        <a:pt x="60" y="47"/>
                      </a:lnTo>
                      <a:lnTo>
                        <a:pt x="64" y="26"/>
                      </a:lnTo>
                      <a:lnTo>
                        <a:pt x="44" y="22"/>
                      </a:lnTo>
                      <a:lnTo>
                        <a:pt x="44" y="0"/>
                      </a:lnTo>
                      <a:lnTo>
                        <a:pt x="3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5" name="Group 757"/>
              <p:cNvGrpSpPr>
                <a:grpSpLocks/>
              </p:cNvGrpSpPr>
              <p:nvPr/>
            </p:nvGrpSpPr>
            <p:grpSpPr bwMode="auto">
              <a:xfrm>
                <a:off x="2085558" y="3562081"/>
                <a:ext cx="53903" cy="189440"/>
                <a:chOff x="1357" y="2308"/>
                <a:chExt cx="272" cy="953"/>
              </a:xfrm>
            </p:grpSpPr>
            <p:sp>
              <p:nvSpPr>
                <p:cNvPr id="223" name="Freeform 758"/>
                <p:cNvSpPr>
                  <a:spLocks/>
                </p:cNvSpPr>
                <p:nvPr/>
              </p:nvSpPr>
              <p:spPr bwMode="auto">
                <a:xfrm>
                  <a:off x="1357" y="2308"/>
                  <a:ext cx="272" cy="953"/>
                </a:xfrm>
                <a:custGeom>
                  <a:avLst/>
                  <a:gdLst/>
                  <a:ahLst/>
                  <a:cxnLst>
                    <a:cxn ang="0">
                      <a:pos x="0" y="57"/>
                    </a:cxn>
                    <a:cxn ang="0">
                      <a:pos x="272" y="0"/>
                    </a:cxn>
                    <a:cxn ang="0">
                      <a:pos x="272" y="921"/>
                    </a:cxn>
                    <a:cxn ang="0">
                      <a:pos x="0" y="953"/>
                    </a:cxn>
                    <a:cxn ang="0">
                      <a:pos x="0" y="57"/>
                    </a:cxn>
                  </a:cxnLst>
                  <a:rect l="0" t="0" r="r" b="b"/>
                  <a:pathLst>
                    <a:path w="272" h="953">
                      <a:moveTo>
                        <a:pt x="0" y="57"/>
                      </a:moveTo>
                      <a:lnTo>
                        <a:pt x="272" y="0"/>
                      </a:lnTo>
                      <a:lnTo>
                        <a:pt x="272" y="921"/>
                      </a:lnTo>
                      <a:lnTo>
                        <a:pt x="0" y="953"/>
                      </a:lnTo>
                      <a:lnTo>
                        <a:pt x="0" y="57"/>
                      </a:lnTo>
                      <a:close/>
                    </a:path>
                  </a:pathLst>
                </a:custGeom>
                <a:solidFill>
                  <a:srgbClr val="466A97"/>
                </a:solidFill>
                <a:ln w="9525">
                  <a:noFill/>
                  <a:round/>
                  <a:headEnd/>
                  <a:tailEnd/>
                </a:ln>
              </p:spPr>
              <p:txBody>
                <a:bodyPr/>
                <a:lstStyle/>
                <a:p>
                  <a:endParaRPr lang="zh-CN" altLang="en-US"/>
                </a:p>
              </p:txBody>
            </p:sp>
            <p:sp>
              <p:nvSpPr>
                <p:cNvPr id="224" name="Freeform 759"/>
                <p:cNvSpPr>
                  <a:spLocks/>
                </p:cNvSpPr>
                <p:nvPr/>
              </p:nvSpPr>
              <p:spPr bwMode="auto">
                <a:xfrm>
                  <a:off x="1357" y="2308"/>
                  <a:ext cx="272" cy="953"/>
                </a:xfrm>
                <a:custGeom>
                  <a:avLst/>
                  <a:gdLst/>
                  <a:ahLst/>
                  <a:cxnLst>
                    <a:cxn ang="0">
                      <a:pos x="0" y="57"/>
                    </a:cxn>
                    <a:cxn ang="0">
                      <a:pos x="272" y="0"/>
                    </a:cxn>
                    <a:cxn ang="0">
                      <a:pos x="272" y="921"/>
                    </a:cxn>
                    <a:cxn ang="0">
                      <a:pos x="0" y="953"/>
                    </a:cxn>
                    <a:cxn ang="0">
                      <a:pos x="0" y="57"/>
                    </a:cxn>
                  </a:cxnLst>
                  <a:rect l="0" t="0" r="r" b="b"/>
                  <a:pathLst>
                    <a:path w="272" h="953">
                      <a:moveTo>
                        <a:pt x="0" y="57"/>
                      </a:moveTo>
                      <a:lnTo>
                        <a:pt x="272" y="0"/>
                      </a:lnTo>
                      <a:lnTo>
                        <a:pt x="272" y="921"/>
                      </a:lnTo>
                      <a:lnTo>
                        <a:pt x="0" y="953"/>
                      </a:lnTo>
                      <a:lnTo>
                        <a:pt x="0" y="57"/>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6" name="Group 760"/>
              <p:cNvGrpSpPr>
                <a:grpSpLocks/>
              </p:cNvGrpSpPr>
              <p:nvPr/>
            </p:nvGrpSpPr>
            <p:grpSpPr bwMode="auto">
              <a:xfrm>
                <a:off x="2043003" y="3555450"/>
                <a:ext cx="96459" cy="17050"/>
                <a:chOff x="1142" y="2276"/>
                <a:chExt cx="487" cy="87"/>
              </a:xfrm>
            </p:grpSpPr>
            <p:sp>
              <p:nvSpPr>
                <p:cNvPr id="221" name="Freeform 761"/>
                <p:cNvSpPr>
                  <a:spLocks/>
                </p:cNvSpPr>
                <p:nvPr/>
              </p:nvSpPr>
              <p:spPr bwMode="auto">
                <a:xfrm>
                  <a:off x="1142" y="2276"/>
                  <a:ext cx="487" cy="87"/>
                </a:xfrm>
                <a:custGeom>
                  <a:avLst/>
                  <a:gdLst/>
                  <a:ahLst/>
                  <a:cxnLst>
                    <a:cxn ang="0">
                      <a:pos x="0" y="38"/>
                    </a:cxn>
                    <a:cxn ang="0">
                      <a:pos x="313" y="0"/>
                    </a:cxn>
                    <a:cxn ang="0">
                      <a:pos x="487" y="34"/>
                    </a:cxn>
                    <a:cxn ang="0">
                      <a:pos x="205" y="87"/>
                    </a:cxn>
                    <a:cxn ang="0">
                      <a:pos x="0" y="38"/>
                    </a:cxn>
                  </a:cxnLst>
                  <a:rect l="0" t="0" r="r" b="b"/>
                  <a:pathLst>
                    <a:path w="487" h="87">
                      <a:moveTo>
                        <a:pt x="0" y="38"/>
                      </a:moveTo>
                      <a:lnTo>
                        <a:pt x="313" y="0"/>
                      </a:lnTo>
                      <a:lnTo>
                        <a:pt x="487" y="34"/>
                      </a:lnTo>
                      <a:lnTo>
                        <a:pt x="205" y="87"/>
                      </a:lnTo>
                      <a:lnTo>
                        <a:pt x="0" y="38"/>
                      </a:lnTo>
                      <a:close/>
                    </a:path>
                  </a:pathLst>
                </a:custGeom>
                <a:solidFill>
                  <a:srgbClr val="466A97"/>
                </a:solidFill>
                <a:ln w="9525">
                  <a:noFill/>
                  <a:round/>
                  <a:headEnd/>
                  <a:tailEnd/>
                </a:ln>
              </p:spPr>
              <p:txBody>
                <a:bodyPr/>
                <a:lstStyle/>
                <a:p>
                  <a:endParaRPr lang="zh-CN" altLang="en-US"/>
                </a:p>
              </p:txBody>
            </p:sp>
            <p:sp>
              <p:nvSpPr>
                <p:cNvPr id="222" name="Freeform 762"/>
                <p:cNvSpPr>
                  <a:spLocks/>
                </p:cNvSpPr>
                <p:nvPr/>
              </p:nvSpPr>
              <p:spPr bwMode="auto">
                <a:xfrm>
                  <a:off x="1142" y="2276"/>
                  <a:ext cx="487" cy="87"/>
                </a:xfrm>
                <a:custGeom>
                  <a:avLst/>
                  <a:gdLst/>
                  <a:ahLst/>
                  <a:cxnLst>
                    <a:cxn ang="0">
                      <a:pos x="0" y="38"/>
                    </a:cxn>
                    <a:cxn ang="0">
                      <a:pos x="313" y="0"/>
                    </a:cxn>
                    <a:cxn ang="0">
                      <a:pos x="487" y="34"/>
                    </a:cxn>
                    <a:cxn ang="0">
                      <a:pos x="205" y="87"/>
                    </a:cxn>
                    <a:cxn ang="0">
                      <a:pos x="0" y="38"/>
                    </a:cxn>
                  </a:cxnLst>
                  <a:rect l="0" t="0" r="r" b="b"/>
                  <a:pathLst>
                    <a:path w="487" h="87">
                      <a:moveTo>
                        <a:pt x="0" y="38"/>
                      </a:moveTo>
                      <a:lnTo>
                        <a:pt x="313" y="0"/>
                      </a:lnTo>
                      <a:lnTo>
                        <a:pt x="487" y="34"/>
                      </a:lnTo>
                      <a:lnTo>
                        <a:pt x="205" y="87"/>
                      </a:lnTo>
                      <a:lnTo>
                        <a:pt x="0" y="38"/>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7" name="Group 763"/>
              <p:cNvGrpSpPr>
                <a:grpSpLocks/>
              </p:cNvGrpSpPr>
              <p:nvPr/>
            </p:nvGrpSpPr>
            <p:grpSpPr bwMode="auto">
              <a:xfrm>
                <a:off x="2083667" y="3750574"/>
                <a:ext cx="402856" cy="88090"/>
                <a:chOff x="1347" y="3257"/>
                <a:chExt cx="2028" cy="441"/>
              </a:xfrm>
            </p:grpSpPr>
            <p:sp>
              <p:nvSpPr>
                <p:cNvPr id="219" name="Freeform 764"/>
                <p:cNvSpPr>
                  <a:spLocks/>
                </p:cNvSpPr>
                <p:nvPr/>
              </p:nvSpPr>
              <p:spPr bwMode="auto">
                <a:xfrm>
                  <a:off x="1347" y="3257"/>
                  <a:ext cx="2028" cy="441"/>
                </a:xfrm>
                <a:custGeom>
                  <a:avLst/>
                  <a:gdLst/>
                  <a:ahLst/>
                  <a:cxnLst>
                    <a:cxn ang="0">
                      <a:pos x="0" y="209"/>
                    </a:cxn>
                    <a:cxn ang="0">
                      <a:pos x="1034" y="0"/>
                    </a:cxn>
                    <a:cxn ang="0">
                      <a:pos x="2028" y="221"/>
                    </a:cxn>
                    <a:cxn ang="0">
                      <a:pos x="960" y="441"/>
                    </a:cxn>
                    <a:cxn ang="0">
                      <a:pos x="365" y="345"/>
                    </a:cxn>
                    <a:cxn ang="0">
                      <a:pos x="4" y="251"/>
                    </a:cxn>
                    <a:cxn ang="0">
                      <a:pos x="0" y="209"/>
                    </a:cxn>
                  </a:cxnLst>
                  <a:rect l="0" t="0" r="r" b="b"/>
                  <a:pathLst>
                    <a:path w="2028" h="441">
                      <a:moveTo>
                        <a:pt x="0" y="209"/>
                      </a:moveTo>
                      <a:lnTo>
                        <a:pt x="1034" y="0"/>
                      </a:lnTo>
                      <a:lnTo>
                        <a:pt x="2028" y="221"/>
                      </a:lnTo>
                      <a:lnTo>
                        <a:pt x="960" y="441"/>
                      </a:lnTo>
                      <a:lnTo>
                        <a:pt x="365" y="345"/>
                      </a:lnTo>
                      <a:lnTo>
                        <a:pt x="4" y="251"/>
                      </a:lnTo>
                      <a:lnTo>
                        <a:pt x="0" y="209"/>
                      </a:lnTo>
                      <a:close/>
                    </a:path>
                  </a:pathLst>
                </a:custGeom>
                <a:solidFill>
                  <a:srgbClr val="466A97"/>
                </a:solidFill>
                <a:ln w="9525">
                  <a:noFill/>
                  <a:round/>
                  <a:headEnd/>
                  <a:tailEnd/>
                </a:ln>
              </p:spPr>
              <p:txBody>
                <a:bodyPr/>
                <a:lstStyle/>
                <a:p>
                  <a:endParaRPr lang="zh-CN" altLang="en-US"/>
                </a:p>
              </p:txBody>
            </p:sp>
            <p:sp>
              <p:nvSpPr>
                <p:cNvPr id="220" name="Freeform 765"/>
                <p:cNvSpPr>
                  <a:spLocks/>
                </p:cNvSpPr>
                <p:nvPr/>
              </p:nvSpPr>
              <p:spPr bwMode="auto">
                <a:xfrm>
                  <a:off x="1347" y="3257"/>
                  <a:ext cx="2028" cy="441"/>
                </a:xfrm>
                <a:custGeom>
                  <a:avLst/>
                  <a:gdLst/>
                  <a:ahLst/>
                  <a:cxnLst>
                    <a:cxn ang="0">
                      <a:pos x="0" y="209"/>
                    </a:cxn>
                    <a:cxn ang="0">
                      <a:pos x="1034" y="0"/>
                    </a:cxn>
                    <a:cxn ang="0">
                      <a:pos x="2028" y="221"/>
                    </a:cxn>
                    <a:cxn ang="0">
                      <a:pos x="960" y="441"/>
                    </a:cxn>
                    <a:cxn ang="0">
                      <a:pos x="365" y="345"/>
                    </a:cxn>
                    <a:cxn ang="0">
                      <a:pos x="4" y="251"/>
                    </a:cxn>
                    <a:cxn ang="0">
                      <a:pos x="0" y="209"/>
                    </a:cxn>
                  </a:cxnLst>
                  <a:rect l="0" t="0" r="r" b="b"/>
                  <a:pathLst>
                    <a:path w="2028" h="441">
                      <a:moveTo>
                        <a:pt x="0" y="209"/>
                      </a:moveTo>
                      <a:lnTo>
                        <a:pt x="1034" y="0"/>
                      </a:lnTo>
                      <a:lnTo>
                        <a:pt x="2028" y="221"/>
                      </a:lnTo>
                      <a:lnTo>
                        <a:pt x="960" y="441"/>
                      </a:lnTo>
                      <a:lnTo>
                        <a:pt x="365" y="345"/>
                      </a:lnTo>
                      <a:lnTo>
                        <a:pt x="4" y="251"/>
                      </a:lnTo>
                      <a:lnTo>
                        <a:pt x="0" y="209"/>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48" name="Group 766"/>
              <p:cNvGrpSpPr>
                <a:grpSpLocks/>
              </p:cNvGrpSpPr>
              <p:nvPr/>
            </p:nvGrpSpPr>
            <p:grpSpPr bwMode="auto">
              <a:xfrm>
                <a:off x="2015579" y="3722158"/>
                <a:ext cx="470945" cy="184704"/>
                <a:chOff x="1006" y="3111"/>
                <a:chExt cx="2369" cy="928"/>
              </a:xfrm>
            </p:grpSpPr>
            <p:sp>
              <p:nvSpPr>
                <p:cNvPr id="217" name="Freeform 767"/>
                <p:cNvSpPr>
                  <a:spLocks/>
                </p:cNvSpPr>
                <p:nvPr/>
              </p:nvSpPr>
              <p:spPr bwMode="auto">
                <a:xfrm>
                  <a:off x="1006" y="3111"/>
                  <a:ext cx="2369" cy="928"/>
                </a:xfrm>
                <a:custGeom>
                  <a:avLst/>
                  <a:gdLst/>
                  <a:ahLst/>
                  <a:cxnLst>
                    <a:cxn ang="0">
                      <a:pos x="2369" y="363"/>
                    </a:cxn>
                    <a:cxn ang="0">
                      <a:pos x="2369" y="716"/>
                    </a:cxn>
                    <a:cxn ang="0">
                      <a:pos x="1305" y="928"/>
                    </a:cxn>
                    <a:cxn ang="0">
                      <a:pos x="209" y="619"/>
                    </a:cxn>
                    <a:cxn ang="0">
                      <a:pos x="209" y="355"/>
                    </a:cxn>
                    <a:cxn ang="0">
                      <a:pos x="0" y="282"/>
                    </a:cxn>
                    <a:cxn ang="0">
                      <a:pos x="0" y="0"/>
                    </a:cxn>
                    <a:cxn ang="0">
                      <a:pos x="365" y="50"/>
                    </a:cxn>
                    <a:cxn ang="0">
                      <a:pos x="365" y="395"/>
                    </a:cxn>
                    <a:cxn ang="0">
                      <a:pos x="712" y="487"/>
                    </a:cxn>
                    <a:cxn ang="0">
                      <a:pos x="712" y="421"/>
                    </a:cxn>
                    <a:cxn ang="0">
                      <a:pos x="1305" y="579"/>
                    </a:cxn>
                    <a:cxn ang="0">
                      <a:pos x="2369" y="363"/>
                    </a:cxn>
                  </a:cxnLst>
                  <a:rect l="0" t="0" r="r" b="b"/>
                  <a:pathLst>
                    <a:path w="2369" h="928">
                      <a:moveTo>
                        <a:pt x="2369" y="363"/>
                      </a:moveTo>
                      <a:lnTo>
                        <a:pt x="2369" y="716"/>
                      </a:lnTo>
                      <a:lnTo>
                        <a:pt x="1305" y="928"/>
                      </a:lnTo>
                      <a:lnTo>
                        <a:pt x="209" y="619"/>
                      </a:lnTo>
                      <a:lnTo>
                        <a:pt x="209" y="355"/>
                      </a:lnTo>
                      <a:lnTo>
                        <a:pt x="0" y="282"/>
                      </a:lnTo>
                      <a:lnTo>
                        <a:pt x="0" y="0"/>
                      </a:lnTo>
                      <a:lnTo>
                        <a:pt x="365" y="50"/>
                      </a:lnTo>
                      <a:lnTo>
                        <a:pt x="365" y="395"/>
                      </a:lnTo>
                      <a:lnTo>
                        <a:pt x="712" y="487"/>
                      </a:lnTo>
                      <a:lnTo>
                        <a:pt x="712" y="421"/>
                      </a:lnTo>
                      <a:lnTo>
                        <a:pt x="1305" y="579"/>
                      </a:lnTo>
                      <a:lnTo>
                        <a:pt x="2369" y="363"/>
                      </a:lnTo>
                      <a:close/>
                    </a:path>
                  </a:pathLst>
                </a:custGeom>
                <a:solidFill>
                  <a:srgbClr val="466A97"/>
                </a:solidFill>
                <a:ln w="9525">
                  <a:noFill/>
                  <a:round/>
                  <a:headEnd/>
                  <a:tailEnd/>
                </a:ln>
              </p:spPr>
              <p:txBody>
                <a:bodyPr/>
                <a:lstStyle/>
                <a:p>
                  <a:endParaRPr lang="zh-CN" altLang="en-US"/>
                </a:p>
              </p:txBody>
            </p:sp>
            <p:sp>
              <p:nvSpPr>
                <p:cNvPr id="218" name="Freeform 768"/>
                <p:cNvSpPr>
                  <a:spLocks/>
                </p:cNvSpPr>
                <p:nvPr/>
              </p:nvSpPr>
              <p:spPr bwMode="auto">
                <a:xfrm>
                  <a:off x="1006" y="3111"/>
                  <a:ext cx="2369" cy="928"/>
                </a:xfrm>
                <a:custGeom>
                  <a:avLst/>
                  <a:gdLst/>
                  <a:ahLst/>
                  <a:cxnLst>
                    <a:cxn ang="0">
                      <a:pos x="2369" y="363"/>
                    </a:cxn>
                    <a:cxn ang="0">
                      <a:pos x="2369" y="716"/>
                    </a:cxn>
                    <a:cxn ang="0">
                      <a:pos x="1305" y="928"/>
                    </a:cxn>
                    <a:cxn ang="0">
                      <a:pos x="209" y="619"/>
                    </a:cxn>
                    <a:cxn ang="0">
                      <a:pos x="209" y="355"/>
                    </a:cxn>
                    <a:cxn ang="0">
                      <a:pos x="0" y="282"/>
                    </a:cxn>
                    <a:cxn ang="0">
                      <a:pos x="0" y="0"/>
                    </a:cxn>
                    <a:cxn ang="0">
                      <a:pos x="365" y="50"/>
                    </a:cxn>
                    <a:cxn ang="0">
                      <a:pos x="365" y="395"/>
                    </a:cxn>
                    <a:cxn ang="0">
                      <a:pos x="712" y="487"/>
                    </a:cxn>
                    <a:cxn ang="0">
                      <a:pos x="712" y="421"/>
                    </a:cxn>
                    <a:cxn ang="0">
                      <a:pos x="1305" y="579"/>
                    </a:cxn>
                    <a:cxn ang="0">
                      <a:pos x="2369" y="363"/>
                    </a:cxn>
                  </a:cxnLst>
                  <a:rect l="0" t="0" r="r" b="b"/>
                  <a:pathLst>
                    <a:path w="2369" h="928">
                      <a:moveTo>
                        <a:pt x="2369" y="363"/>
                      </a:moveTo>
                      <a:lnTo>
                        <a:pt x="2369" y="716"/>
                      </a:lnTo>
                      <a:lnTo>
                        <a:pt x="1305" y="928"/>
                      </a:lnTo>
                      <a:lnTo>
                        <a:pt x="209" y="619"/>
                      </a:lnTo>
                      <a:lnTo>
                        <a:pt x="209" y="355"/>
                      </a:lnTo>
                      <a:lnTo>
                        <a:pt x="0" y="282"/>
                      </a:lnTo>
                      <a:lnTo>
                        <a:pt x="0" y="0"/>
                      </a:lnTo>
                      <a:lnTo>
                        <a:pt x="365" y="50"/>
                      </a:lnTo>
                      <a:lnTo>
                        <a:pt x="365" y="395"/>
                      </a:lnTo>
                      <a:lnTo>
                        <a:pt x="712" y="487"/>
                      </a:lnTo>
                      <a:lnTo>
                        <a:pt x="712" y="421"/>
                      </a:lnTo>
                      <a:lnTo>
                        <a:pt x="1305" y="579"/>
                      </a:lnTo>
                      <a:lnTo>
                        <a:pt x="2369" y="363"/>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52" name="Group 769"/>
              <p:cNvGrpSpPr>
                <a:grpSpLocks/>
              </p:cNvGrpSpPr>
              <p:nvPr/>
            </p:nvGrpSpPr>
            <p:grpSpPr bwMode="auto">
              <a:xfrm>
                <a:off x="2183908" y="3700372"/>
                <a:ext cx="176841" cy="137344"/>
                <a:chOff x="1850" y="3004"/>
                <a:chExt cx="892" cy="690"/>
              </a:xfrm>
            </p:grpSpPr>
            <p:sp>
              <p:nvSpPr>
                <p:cNvPr id="215" name="Freeform 770"/>
                <p:cNvSpPr>
                  <a:spLocks/>
                </p:cNvSpPr>
                <p:nvPr/>
              </p:nvSpPr>
              <p:spPr bwMode="auto">
                <a:xfrm>
                  <a:off x="1850" y="3004"/>
                  <a:ext cx="892" cy="690"/>
                </a:xfrm>
                <a:custGeom>
                  <a:avLst/>
                  <a:gdLst/>
                  <a:ahLst/>
                  <a:cxnLst>
                    <a:cxn ang="0">
                      <a:pos x="0" y="0"/>
                    </a:cxn>
                    <a:cxn ang="0">
                      <a:pos x="0" y="562"/>
                    </a:cxn>
                    <a:cxn ang="0">
                      <a:pos x="467" y="690"/>
                    </a:cxn>
                    <a:cxn ang="0">
                      <a:pos x="892" y="606"/>
                    </a:cxn>
                    <a:cxn ang="0">
                      <a:pos x="892" y="24"/>
                    </a:cxn>
                    <a:cxn ang="0">
                      <a:pos x="0" y="0"/>
                    </a:cxn>
                  </a:cxnLst>
                  <a:rect l="0" t="0" r="r" b="b"/>
                  <a:pathLst>
                    <a:path w="892" h="690">
                      <a:moveTo>
                        <a:pt x="0" y="0"/>
                      </a:moveTo>
                      <a:lnTo>
                        <a:pt x="0" y="562"/>
                      </a:lnTo>
                      <a:lnTo>
                        <a:pt x="467" y="690"/>
                      </a:lnTo>
                      <a:lnTo>
                        <a:pt x="892" y="606"/>
                      </a:lnTo>
                      <a:lnTo>
                        <a:pt x="892" y="24"/>
                      </a:lnTo>
                      <a:lnTo>
                        <a:pt x="0" y="0"/>
                      </a:lnTo>
                      <a:close/>
                    </a:path>
                  </a:pathLst>
                </a:custGeom>
                <a:solidFill>
                  <a:srgbClr val="466A97"/>
                </a:solidFill>
                <a:ln w="9525">
                  <a:noFill/>
                  <a:round/>
                  <a:headEnd/>
                  <a:tailEnd/>
                </a:ln>
              </p:spPr>
              <p:txBody>
                <a:bodyPr/>
                <a:lstStyle/>
                <a:p>
                  <a:endParaRPr lang="zh-CN" altLang="en-US"/>
                </a:p>
              </p:txBody>
            </p:sp>
            <p:sp>
              <p:nvSpPr>
                <p:cNvPr id="216" name="Freeform 771"/>
                <p:cNvSpPr>
                  <a:spLocks/>
                </p:cNvSpPr>
                <p:nvPr/>
              </p:nvSpPr>
              <p:spPr bwMode="auto">
                <a:xfrm>
                  <a:off x="1850" y="3004"/>
                  <a:ext cx="892" cy="690"/>
                </a:xfrm>
                <a:custGeom>
                  <a:avLst/>
                  <a:gdLst/>
                  <a:ahLst/>
                  <a:cxnLst>
                    <a:cxn ang="0">
                      <a:pos x="0" y="0"/>
                    </a:cxn>
                    <a:cxn ang="0">
                      <a:pos x="0" y="562"/>
                    </a:cxn>
                    <a:cxn ang="0">
                      <a:pos x="467" y="690"/>
                    </a:cxn>
                    <a:cxn ang="0">
                      <a:pos x="892" y="606"/>
                    </a:cxn>
                    <a:cxn ang="0">
                      <a:pos x="892" y="24"/>
                    </a:cxn>
                    <a:cxn ang="0">
                      <a:pos x="0" y="0"/>
                    </a:cxn>
                  </a:cxnLst>
                  <a:rect l="0" t="0" r="r" b="b"/>
                  <a:pathLst>
                    <a:path w="892" h="690">
                      <a:moveTo>
                        <a:pt x="0" y="0"/>
                      </a:moveTo>
                      <a:lnTo>
                        <a:pt x="0" y="562"/>
                      </a:lnTo>
                      <a:lnTo>
                        <a:pt x="467" y="690"/>
                      </a:lnTo>
                      <a:lnTo>
                        <a:pt x="892" y="606"/>
                      </a:lnTo>
                      <a:lnTo>
                        <a:pt x="892" y="24"/>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53" name="Group 772"/>
              <p:cNvGrpSpPr>
                <a:grpSpLocks/>
              </p:cNvGrpSpPr>
              <p:nvPr/>
            </p:nvGrpSpPr>
            <p:grpSpPr bwMode="auto">
              <a:xfrm>
                <a:off x="2233083" y="3719316"/>
                <a:ext cx="124829" cy="75776"/>
                <a:chOff x="2098" y="3099"/>
                <a:chExt cx="628" cy="379"/>
              </a:xfrm>
            </p:grpSpPr>
            <p:sp>
              <p:nvSpPr>
                <p:cNvPr id="213" name="Freeform 773"/>
                <p:cNvSpPr>
                  <a:spLocks/>
                </p:cNvSpPr>
                <p:nvPr/>
              </p:nvSpPr>
              <p:spPr bwMode="auto">
                <a:xfrm>
                  <a:off x="2098" y="3099"/>
                  <a:ext cx="628" cy="379"/>
                </a:xfrm>
                <a:custGeom>
                  <a:avLst/>
                  <a:gdLst/>
                  <a:ahLst/>
                  <a:cxnLst>
                    <a:cxn ang="0">
                      <a:pos x="0" y="30"/>
                    </a:cxn>
                    <a:cxn ang="0">
                      <a:pos x="0" y="349"/>
                    </a:cxn>
                    <a:cxn ang="0">
                      <a:pos x="52" y="359"/>
                    </a:cxn>
                    <a:cxn ang="0">
                      <a:pos x="137" y="371"/>
                    </a:cxn>
                    <a:cxn ang="0">
                      <a:pos x="213" y="379"/>
                    </a:cxn>
                    <a:cxn ang="0">
                      <a:pos x="297" y="379"/>
                    </a:cxn>
                    <a:cxn ang="0">
                      <a:pos x="365" y="371"/>
                    </a:cxn>
                    <a:cxn ang="0">
                      <a:pos x="453" y="359"/>
                    </a:cxn>
                    <a:cxn ang="0">
                      <a:pos x="521" y="337"/>
                    </a:cxn>
                    <a:cxn ang="0">
                      <a:pos x="574" y="308"/>
                    </a:cxn>
                    <a:cxn ang="0">
                      <a:pos x="628" y="278"/>
                    </a:cxn>
                    <a:cxn ang="0">
                      <a:pos x="628" y="0"/>
                    </a:cxn>
                    <a:cxn ang="0">
                      <a:pos x="594" y="30"/>
                    </a:cxn>
                    <a:cxn ang="0">
                      <a:pos x="556" y="54"/>
                    </a:cxn>
                    <a:cxn ang="0">
                      <a:pos x="535" y="64"/>
                    </a:cxn>
                    <a:cxn ang="0">
                      <a:pos x="491" y="84"/>
                    </a:cxn>
                    <a:cxn ang="0">
                      <a:pos x="433" y="100"/>
                    </a:cxn>
                    <a:cxn ang="0">
                      <a:pos x="379" y="108"/>
                    </a:cxn>
                    <a:cxn ang="0">
                      <a:pos x="321" y="112"/>
                    </a:cxn>
                    <a:cxn ang="0">
                      <a:pos x="263" y="112"/>
                    </a:cxn>
                    <a:cxn ang="0">
                      <a:pos x="205" y="104"/>
                    </a:cxn>
                    <a:cxn ang="0">
                      <a:pos x="145" y="92"/>
                    </a:cxn>
                    <a:cxn ang="0">
                      <a:pos x="87" y="76"/>
                    </a:cxn>
                    <a:cxn ang="0">
                      <a:pos x="42" y="58"/>
                    </a:cxn>
                    <a:cxn ang="0">
                      <a:pos x="0" y="30"/>
                    </a:cxn>
                  </a:cxnLst>
                  <a:rect l="0" t="0" r="r" b="b"/>
                  <a:pathLst>
                    <a:path w="628" h="379">
                      <a:moveTo>
                        <a:pt x="0" y="30"/>
                      </a:moveTo>
                      <a:lnTo>
                        <a:pt x="0" y="349"/>
                      </a:lnTo>
                      <a:lnTo>
                        <a:pt x="52" y="359"/>
                      </a:lnTo>
                      <a:lnTo>
                        <a:pt x="137" y="371"/>
                      </a:lnTo>
                      <a:lnTo>
                        <a:pt x="213" y="379"/>
                      </a:lnTo>
                      <a:lnTo>
                        <a:pt x="297" y="379"/>
                      </a:lnTo>
                      <a:lnTo>
                        <a:pt x="365" y="371"/>
                      </a:lnTo>
                      <a:lnTo>
                        <a:pt x="453" y="359"/>
                      </a:lnTo>
                      <a:lnTo>
                        <a:pt x="521" y="337"/>
                      </a:lnTo>
                      <a:lnTo>
                        <a:pt x="574" y="308"/>
                      </a:lnTo>
                      <a:lnTo>
                        <a:pt x="628" y="278"/>
                      </a:lnTo>
                      <a:lnTo>
                        <a:pt x="628" y="0"/>
                      </a:lnTo>
                      <a:lnTo>
                        <a:pt x="594" y="30"/>
                      </a:lnTo>
                      <a:lnTo>
                        <a:pt x="556" y="54"/>
                      </a:lnTo>
                      <a:lnTo>
                        <a:pt x="535" y="64"/>
                      </a:lnTo>
                      <a:lnTo>
                        <a:pt x="491" y="84"/>
                      </a:lnTo>
                      <a:lnTo>
                        <a:pt x="433" y="100"/>
                      </a:lnTo>
                      <a:lnTo>
                        <a:pt x="379" y="108"/>
                      </a:lnTo>
                      <a:lnTo>
                        <a:pt x="321" y="112"/>
                      </a:lnTo>
                      <a:lnTo>
                        <a:pt x="263" y="112"/>
                      </a:lnTo>
                      <a:lnTo>
                        <a:pt x="205" y="104"/>
                      </a:lnTo>
                      <a:lnTo>
                        <a:pt x="145" y="92"/>
                      </a:lnTo>
                      <a:lnTo>
                        <a:pt x="87" y="76"/>
                      </a:lnTo>
                      <a:lnTo>
                        <a:pt x="42" y="58"/>
                      </a:lnTo>
                      <a:lnTo>
                        <a:pt x="0" y="30"/>
                      </a:lnTo>
                      <a:close/>
                    </a:path>
                  </a:pathLst>
                </a:custGeom>
                <a:solidFill>
                  <a:srgbClr val="466A97"/>
                </a:solidFill>
                <a:ln w="9525">
                  <a:noFill/>
                  <a:round/>
                  <a:headEnd/>
                  <a:tailEnd/>
                </a:ln>
              </p:spPr>
              <p:txBody>
                <a:bodyPr/>
                <a:lstStyle/>
                <a:p>
                  <a:endParaRPr lang="zh-CN" altLang="en-US"/>
                </a:p>
              </p:txBody>
            </p:sp>
            <p:sp>
              <p:nvSpPr>
                <p:cNvPr id="214" name="Freeform 774"/>
                <p:cNvSpPr>
                  <a:spLocks/>
                </p:cNvSpPr>
                <p:nvPr/>
              </p:nvSpPr>
              <p:spPr bwMode="auto">
                <a:xfrm>
                  <a:off x="2098" y="3099"/>
                  <a:ext cx="628" cy="379"/>
                </a:xfrm>
                <a:custGeom>
                  <a:avLst/>
                  <a:gdLst/>
                  <a:ahLst/>
                  <a:cxnLst>
                    <a:cxn ang="0">
                      <a:pos x="0" y="30"/>
                    </a:cxn>
                    <a:cxn ang="0">
                      <a:pos x="0" y="349"/>
                    </a:cxn>
                    <a:cxn ang="0">
                      <a:pos x="52" y="359"/>
                    </a:cxn>
                    <a:cxn ang="0">
                      <a:pos x="137" y="371"/>
                    </a:cxn>
                    <a:cxn ang="0">
                      <a:pos x="213" y="379"/>
                    </a:cxn>
                    <a:cxn ang="0">
                      <a:pos x="297" y="379"/>
                    </a:cxn>
                    <a:cxn ang="0">
                      <a:pos x="365" y="371"/>
                    </a:cxn>
                    <a:cxn ang="0">
                      <a:pos x="453" y="359"/>
                    </a:cxn>
                    <a:cxn ang="0">
                      <a:pos x="521" y="337"/>
                    </a:cxn>
                    <a:cxn ang="0">
                      <a:pos x="574" y="308"/>
                    </a:cxn>
                    <a:cxn ang="0">
                      <a:pos x="628" y="278"/>
                    </a:cxn>
                    <a:cxn ang="0">
                      <a:pos x="628" y="0"/>
                    </a:cxn>
                    <a:cxn ang="0">
                      <a:pos x="594" y="30"/>
                    </a:cxn>
                    <a:cxn ang="0">
                      <a:pos x="556" y="54"/>
                    </a:cxn>
                    <a:cxn ang="0">
                      <a:pos x="535" y="64"/>
                    </a:cxn>
                    <a:cxn ang="0">
                      <a:pos x="491" y="84"/>
                    </a:cxn>
                    <a:cxn ang="0">
                      <a:pos x="433" y="100"/>
                    </a:cxn>
                    <a:cxn ang="0">
                      <a:pos x="379" y="108"/>
                    </a:cxn>
                    <a:cxn ang="0">
                      <a:pos x="321" y="112"/>
                    </a:cxn>
                    <a:cxn ang="0">
                      <a:pos x="263" y="112"/>
                    </a:cxn>
                    <a:cxn ang="0">
                      <a:pos x="205" y="104"/>
                    </a:cxn>
                    <a:cxn ang="0">
                      <a:pos x="145" y="92"/>
                    </a:cxn>
                    <a:cxn ang="0">
                      <a:pos x="87" y="76"/>
                    </a:cxn>
                    <a:cxn ang="0">
                      <a:pos x="42" y="58"/>
                    </a:cxn>
                    <a:cxn ang="0">
                      <a:pos x="0" y="30"/>
                    </a:cxn>
                  </a:cxnLst>
                  <a:rect l="0" t="0" r="r" b="b"/>
                  <a:pathLst>
                    <a:path w="628" h="379">
                      <a:moveTo>
                        <a:pt x="0" y="30"/>
                      </a:moveTo>
                      <a:lnTo>
                        <a:pt x="0" y="349"/>
                      </a:lnTo>
                      <a:lnTo>
                        <a:pt x="52" y="359"/>
                      </a:lnTo>
                      <a:lnTo>
                        <a:pt x="137" y="371"/>
                      </a:lnTo>
                      <a:lnTo>
                        <a:pt x="213" y="379"/>
                      </a:lnTo>
                      <a:lnTo>
                        <a:pt x="297" y="379"/>
                      </a:lnTo>
                      <a:lnTo>
                        <a:pt x="365" y="371"/>
                      </a:lnTo>
                      <a:lnTo>
                        <a:pt x="453" y="359"/>
                      </a:lnTo>
                      <a:lnTo>
                        <a:pt x="521" y="337"/>
                      </a:lnTo>
                      <a:lnTo>
                        <a:pt x="574" y="308"/>
                      </a:lnTo>
                      <a:lnTo>
                        <a:pt x="628" y="278"/>
                      </a:lnTo>
                      <a:lnTo>
                        <a:pt x="628" y="0"/>
                      </a:lnTo>
                      <a:lnTo>
                        <a:pt x="594" y="30"/>
                      </a:lnTo>
                      <a:lnTo>
                        <a:pt x="556" y="54"/>
                      </a:lnTo>
                      <a:lnTo>
                        <a:pt x="535" y="64"/>
                      </a:lnTo>
                      <a:lnTo>
                        <a:pt x="491" y="84"/>
                      </a:lnTo>
                      <a:lnTo>
                        <a:pt x="433" y="100"/>
                      </a:lnTo>
                      <a:lnTo>
                        <a:pt x="379" y="108"/>
                      </a:lnTo>
                      <a:lnTo>
                        <a:pt x="321" y="112"/>
                      </a:lnTo>
                      <a:lnTo>
                        <a:pt x="263" y="112"/>
                      </a:lnTo>
                      <a:lnTo>
                        <a:pt x="205" y="104"/>
                      </a:lnTo>
                      <a:lnTo>
                        <a:pt x="145" y="92"/>
                      </a:lnTo>
                      <a:lnTo>
                        <a:pt x="87" y="76"/>
                      </a:lnTo>
                      <a:lnTo>
                        <a:pt x="42" y="58"/>
                      </a:lnTo>
                      <a:lnTo>
                        <a:pt x="0" y="3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54" name="Group 775"/>
              <p:cNvGrpSpPr>
                <a:grpSpLocks/>
              </p:cNvGrpSpPr>
              <p:nvPr/>
            </p:nvGrpSpPr>
            <p:grpSpPr bwMode="auto">
              <a:xfrm>
                <a:off x="2154593" y="3612282"/>
                <a:ext cx="365975" cy="66304"/>
                <a:chOff x="1704" y="2563"/>
                <a:chExt cx="1841" cy="329"/>
              </a:xfrm>
            </p:grpSpPr>
            <p:sp>
              <p:nvSpPr>
                <p:cNvPr id="211" name="Freeform 776"/>
                <p:cNvSpPr>
                  <a:spLocks/>
                </p:cNvSpPr>
                <p:nvPr/>
              </p:nvSpPr>
              <p:spPr bwMode="auto">
                <a:xfrm>
                  <a:off x="1704" y="2563"/>
                  <a:ext cx="1841" cy="329"/>
                </a:xfrm>
                <a:custGeom>
                  <a:avLst/>
                  <a:gdLst/>
                  <a:ahLst/>
                  <a:cxnLst>
                    <a:cxn ang="0">
                      <a:pos x="1835" y="0"/>
                    </a:cxn>
                    <a:cxn ang="0">
                      <a:pos x="0" y="241"/>
                    </a:cxn>
                    <a:cxn ang="0">
                      <a:pos x="769" y="329"/>
                    </a:cxn>
                    <a:cxn ang="0">
                      <a:pos x="1841" y="183"/>
                    </a:cxn>
                    <a:cxn ang="0">
                      <a:pos x="1835" y="0"/>
                    </a:cxn>
                  </a:cxnLst>
                  <a:rect l="0" t="0" r="r" b="b"/>
                  <a:pathLst>
                    <a:path w="1841" h="329">
                      <a:moveTo>
                        <a:pt x="1835" y="0"/>
                      </a:moveTo>
                      <a:lnTo>
                        <a:pt x="0" y="241"/>
                      </a:lnTo>
                      <a:lnTo>
                        <a:pt x="769" y="329"/>
                      </a:lnTo>
                      <a:lnTo>
                        <a:pt x="1841" y="183"/>
                      </a:lnTo>
                      <a:lnTo>
                        <a:pt x="1835" y="0"/>
                      </a:lnTo>
                      <a:close/>
                    </a:path>
                  </a:pathLst>
                </a:custGeom>
                <a:solidFill>
                  <a:srgbClr val="466A97"/>
                </a:solidFill>
                <a:ln w="9525">
                  <a:noFill/>
                  <a:round/>
                  <a:headEnd/>
                  <a:tailEnd/>
                </a:ln>
              </p:spPr>
              <p:txBody>
                <a:bodyPr/>
                <a:lstStyle/>
                <a:p>
                  <a:endParaRPr lang="zh-CN" altLang="en-US"/>
                </a:p>
              </p:txBody>
            </p:sp>
            <p:sp>
              <p:nvSpPr>
                <p:cNvPr id="212" name="Freeform 777"/>
                <p:cNvSpPr>
                  <a:spLocks/>
                </p:cNvSpPr>
                <p:nvPr/>
              </p:nvSpPr>
              <p:spPr bwMode="auto">
                <a:xfrm>
                  <a:off x="1704" y="2563"/>
                  <a:ext cx="1841" cy="329"/>
                </a:xfrm>
                <a:custGeom>
                  <a:avLst/>
                  <a:gdLst/>
                  <a:ahLst/>
                  <a:cxnLst>
                    <a:cxn ang="0">
                      <a:pos x="1835" y="0"/>
                    </a:cxn>
                    <a:cxn ang="0">
                      <a:pos x="0" y="241"/>
                    </a:cxn>
                    <a:cxn ang="0">
                      <a:pos x="769" y="329"/>
                    </a:cxn>
                    <a:cxn ang="0">
                      <a:pos x="1841" y="183"/>
                    </a:cxn>
                    <a:cxn ang="0">
                      <a:pos x="1835" y="0"/>
                    </a:cxn>
                  </a:cxnLst>
                  <a:rect l="0" t="0" r="r" b="b"/>
                  <a:pathLst>
                    <a:path w="1841" h="329">
                      <a:moveTo>
                        <a:pt x="1835" y="0"/>
                      </a:moveTo>
                      <a:lnTo>
                        <a:pt x="0" y="241"/>
                      </a:lnTo>
                      <a:lnTo>
                        <a:pt x="769" y="329"/>
                      </a:lnTo>
                      <a:lnTo>
                        <a:pt x="1841" y="183"/>
                      </a:lnTo>
                      <a:lnTo>
                        <a:pt x="1835"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55" name="Line 778"/>
              <p:cNvSpPr>
                <a:spLocks noChangeShapeType="1"/>
              </p:cNvSpPr>
              <p:nvPr/>
            </p:nvSpPr>
            <p:spPr bwMode="auto">
              <a:xfrm flipV="1">
                <a:off x="2160267" y="3610388"/>
                <a:ext cx="357464" cy="53043"/>
              </a:xfrm>
              <a:prstGeom prst="line">
                <a:avLst/>
              </a:prstGeom>
              <a:noFill/>
              <a:ln w="9525">
                <a:solidFill>
                  <a:srgbClr val="969696"/>
                </a:solidFill>
                <a:round/>
                <a:headEnd/>
                <a:tailEnd/>
              </a:ln>
            </p:spPr>
            <p:txBody>
              <a:bodyPr/>
              <a:lstStyle/>
              <a:p>
                <a:endParaRPr lang="zh-CN" altLang="en-US"/>
              </a:p>
            </p:txBody>
          </p:sp>
          <p:grpSp>
            <p:nvGrpSpPr>
              <p:cNvPr id="655" name="Group 779"/>
              <p:cNvGrpSpPr>
                <a:grpSpLocks/>
              </p:cNvGrpSpPr>
              <p:nvPr/>
            </p:nvGrpSpPr>
            <p:grpSpPr bwMode="auto">
              <a:xfrm>
                <a:off x="2518676" y="3612282"/>
                <a:ext cx="139014" cy="36941"/>
                <a:chOff x="3535" y="2563"/>
                <a:chExt cx="698" cy="183"/>
              </a:xfrm>
            </p:grpSpPr>
            <p:sp>
              <p:nvSpPr>
                <p:cNvPr id="209" name="Freeform 780"/>
                <p:cNvSpPr>
                  <a:spLocks/>
                </p:cNvSpPr>
                <p:nvPr/>
              </p:nvSpPr>
              <p:spPr bwMode="auto">
                <a:xfrm>
                  <a:off x="3535" y="2563"/>
                  <a:ext cx="698" cy="183"/>
                </a:xfrm>
                <a:custGeom>
                  <a:avLst/>
                  <a:gdLst/>
                  <a:ahLst/>
                  <a:cxnLst>
                    <a:cxn ang="0">
                      <a:pos x="0" y="0"/>
                    </a:cxn>
                    <a:cxn ang="0">
                      <a:pos x="8" y="183"/>
                    </a:cxn>
                    <a:cxn ang="0">
                      <a:pos x="698" y="84"/>
                    </a:cxn>
                    <a:cxn ang="0">
                      <a:pos x="0" y="0"/>
                    </a:cxn>
                  </a:cxnLst>
                  <a:rect l="0" t="0" r="r" b="b"/>
                  <a:pathLst>
                    <a:path w="698" h="183">
                      <a:moveTo>
                        <a:pt x="0" y="0"/>
                      </a:moveTo>
                      <a:lnTo>
                        <a:pt x="8" y="183"/>
                      </a:lnTo>
                      <a:lnTo>
                        <a:pt x="698" y="84"/>
                      </a:lnTo>
                      <a:lnTo>
                        <a:pt x="0" y="0"/>
                      </a:lnTo>
                      <a:close/>
                    </a:path>
                  </a:pathLst>
                </a:custGeom>
                <a:solidFill>
                  <a:srgbClr val="466A97"/>
                </a:solidFill>
                <a:ln w="9525">
                  <a:noFill/>
                  <a:round/>
                  <a:headEnd/>
                  <a:tailEnd/>
                </a:ln>
              </p:spPr>
              <p:txBody>
                <a:bodyPr/>
                <a:lstStyle/>
                <a:p>
                  <a:endParaRPr lang="zh-CN" altLang="en-US"/>
                </a:p>
              </p:txBody>
            </p:sp>
            <p:sp>
              <p:nvSpPr>
                <p:cNvPr id="210" name="Freeform 781"/>
                <p:cNvSpPr>
                  <a:spLocks/>
                </p:cNvSpPr>
                <p:nvPr/>
              </p:nvSpPr>
              <p:spPr bwMode="auto">
                <a:xfrm>
                  <a:off x="3535" y="2563"/>
                  <a:ext cx="698" cy="183"/>
                </a:xfrm>
                <a:custGeom>
                  <a:avLst/>
                  <a:gdLst/>
                  <a:ahLst/>
                  <a:cxnLst>
                    <a:cxn ang="0">
                      <a:pos x="0" y="0"/>
                    </a:cxn>
                    <a:cxn ang="0">
                      <a:pos x="8" y="183"/>
                    </a:cxn>
                    <a:cxn ang="0">
                      <a:pos x="698" y="84"/>
                    </a:cxn>
                    <a:cxn ang="0">
                      <a:pos x="0" y="0"/>
                    </a:cxn>
                  </a:cxnLst>
                  <a:rect l="0" t="0" r="r" b="b"/>
                  <a:pathLst>
                    <a:path w="698" h="183">
                      <a:moveTo>
                        <a:pt x="0" y="0"/>
                      </a:moveTo>
                      <a:lnTo>
                        <a:pt x="8" y="183"/>
                      </a:lnTo>
                      <a:lnTo>
                        <a:pt x="698" y="84"/>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57" name="Line 782"/>
              <p:cNvSpPr>
                <a:spLocks noChangeShapeType="1"/>
              </p:cNvSpPr>
              <p:nvPr/>
            </p:nvSpPr>
            <p:spPr bwMode="auto">
              <a:xfrm>
                <a:off x="2524350" y="3616071"/>
                <a:ext cx="140905" cy="10419"/>
              </a:xfrm>
              <a:prstGeom prst="line">
                <a:avLst/>
              </a:prstGeom>
              <a:noFill/>
              <a:ln w="9525">
                <a:solidFill>
                  <a:srgbClr val="969696"/>
                </a:solidFill>
                <a:round/>
                <a:headEnd/>
                <a:tailEnd/>
              </a:ln>
            </p:spPr>
            <p:txBody>
              <a:bodyPr/>
              <a:lstStyle/>
              <a:p>
                <a:endParaRPr lang="zh-CN" altLang="en-US"/>
              </a:p>
            </p:txBody>
          </p:sp>
          <p:sp>
            <p:nvSpPr>
              <p:cNvPr id="158" name="Oval 783"/>
              <p:cNvSpPr>
                <a:spLocks noChangeArrowheads="1"/>
              </p:cNvSpPr>
              <p:nvPr/>
            </p:nvSpPr>
            <p:spPr bwMode="auto">
              <a:xfrm>
                <a:off x="2233083" y="3710791"/>
                <a:ext cx="117263" cy="32205"/>
              </a:xfrm>
              <a:prstGeom prst="ellipse">
                <a:avLst/>
              </a:prstGeom>
              <a:solidFill>
                <a:srgbClr val="466A97"/>
              </a:solidFill>
              <a:ln w="9525">
                <a:solidFill>
                  <a:srgbClr val="969696"/>
                </a:solidFill>
                <a:round/>
                <a:headEnd/>
                <a:tailEnd/>
              </a:ln>
            </p:spPr>
            <p:txBody>
              <a:bodyPr/>
              <a:lstStyle/>
              <a:p>
                <a:endParaRPr lang="zh-CN" altLang="en-US"/>
              </a:p>
            </p:txBody>
          </p:sp>
          <p:grpSp>
            <p:nvGrpSpPr>
              <p:cNvPr id="656" name="Group 784"/>
              <p:cNvGrpSpPr>
                <a:grpSpLocks/>
              </p:cNvGrpSpPr>
              <p:nvPr/>
            </p:nvGrpSpPr>
            <p:grpSpPr bwMode="auto">
              <a:xfrm>
                <a:off x="2156484" y="3660590"/>
                <a:ext cx="151308" cy="61568"/>
                <a:chOff x="1714" y="2804"/>
                <a:chExt cx="763" cy="307"/>
              </a:xfrm>
            </p:grpSpPr>
            <p:sp>
              <p:nvSpPr>
                <p:cNvPr id="207" name="Freeform 785"/>
                <p:cNvSpPr>
                  <a:spLocks/>
                </p:cNvSpPr>
                <p:nvPr/>
              </p:nvSpPr>
              <p:spPr bwMode="auto">
                <a:xfrm>
                  <a:off x="1714" y="2804"/>
                  <a:ext cx="763" cy="307"/>
                </a:xfrm>
                <a:custGeom>
                  <a:avLst/>
                  <a:gdLst/>
                  <a:ahLst/>
                  <a:cxnLst>
                    <a:cxn ang="0">
                      <a:pos x="0" y="0"/>
                    </a:cxn>
                    <a:cxn ang="0">
                      <a:pos x="0" y="200"/>
                    </a:cxn>
                    <a:cxn ang="0">
                      <a:pos x="759" y="307"/>
                    </a:cxn>
                    <a:cxn ang="0">
                      <a:pos x="763" y="84"/>
                    </a:cxn>
                    <a:cxn ang="0">
                      <a:pos x="0" y="0"/>
                    </a:cxn>
                  </a:cxnLst>
                  <a:rect l="0" t="0" r="r" b="b"/>
                  <a:pathLst>
                    <a:path w="763" h="307">
                      <a:moveTo>
                        <a:pt x="0" y="0"/>
                      </a:moveTo>
                      <a:lnTo>
                        <a:pt x="0" y="200"/>
                      </a:lnTo>
                      <a:lnTo>
                        <a:pt x="759" y="307"/>
                      </a:lnTo>
                      <a:lnTo>
                        <a:pt x="763" y="84"/>
                      </a:lnTo>
                      <a:lnTo>
                        <a:pt x="0" y="0"/>
                      </a:lnTo>
                      <a:close/>
                    </a:path>
                  </a:pathLst>
                </a:custGeom>
                <a:solidFill>
                  <a:srgbClr val="466A97"/>
                </a:solidFill>
                <a:ln w="9525">
                  <a:noFill/>
                  <a:round/>
                  <a:headEnd/>
                  <a:tailEnd/>
                </a:ln>
              </p:spPr>
              <p:txBody>
                <a:bodyPr/>
                <a:lstStyle/>
                <a:p>
                  <a:endParaRPr lang="zh-CN" altLang="en-US"/>
                </a:p>
              </p:txBody>
            </p:sp>
            <p:sp>
              <p:nvSpPr>
                <p:cNvPr id="208" name="Freeform 786"/>
                <p:cNvSpPr>
                  <a:spLocks/>
                </p:cNvSpPr>
                <p:nvPr/>
              </p:nvSpPr>
              <p:spPr bwMode="auto">
                <a:xfrm>
                  <a:off x="1714" y="2804"/>
                  <a:ext cx="763" cy="307"/>
                </a:xfrm>
                <a:custGeom>
                  <a:avLst/>
                  <a:gdLst/>
                  <a:ahLst/>
                  <a:cxnLst>
                    <a:cxn ang="0">
                      <a:pos x="0" y="0"/>
                    </a:cxn>
                    <a:cxn ang="0">
                      <a:pos x="0" y="200"/>
                    </a:cxn>
                    <a:cxn ang="0">
                      <a:pos x="759" y="307"/>
                    </a:cxn>
                    <a:cxn ang="0">
                      <a:pos x="763" y="84"/>
                    </a:cxn>
                    <a:cxn ang="0">
                      <a:pos x="0" y="0"/>
                    </a:cxn>
                  </a:cxnLst>
                  <a:rect l="0" t="0" r="r" b="b"/>
                  <a:pathLst>
                    <a:path w="763" h="307">
                      <a:moveTo>
                        <a:pt x="0" y="0"/>
                      </a:moveTo>
                      <a:lnTo>
                        <a:pt x="0" y="200"/>
                      </a:lnTo>
                      <a:lnTo>
                        <a:pt x="759" y="307"/>
                      </a:lnTo>
                      <a:lnTo>
                        <a:pt x="763" y="84"/>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57" name="Group 787"/>
              <p:cNvGrpSpPr>
                <a:grpSpLocks/>
              </p:cNvGrpSpPr>
              <p:nvPr/>
            </p:nvGrpSpPr>
            <p:grpSpPr bwMode="auto">
              <a:xfrm>
                <a:off x="2307791" y="3628385"/>
                <a:ext cx="365029" cy="125031"/>
                <a:chOff x="2473" y="2641"/>
                <a:chExt cx="1838" cy="628"/>
              </a:xfrm>
            </p:grpSpPr>
            <p:sp>
              <p:nvSpPr>
                <p:cNvPr id="205" name="Freeform 788"/>
                <p:cNvSpPr>
                  <a:spLocks/>
                </p:cNvSpPr>
                <p:nvPr/>
              </p:nvSpPr>
              <p:spPr bwMode="auto">
                <a:xfrm>
                  <a:off x="2473" y="2641"/>
                  <a:ext cx="1838" cy="628"/>
                </a:xfrm>
                <a:custGeom>
                  <a:avLst/>
                  <a:gdLst/>
                  <a:ahLst/>
                  <a:cxnLst>
                    <a:cxn ang="0">
                      <a:pos x="0" y="243"/>
                    </a:cxn>
                    <a:cxn ang="0">
                      <a:pos x="1818" y="0"/>
                    </a:cxn>
                    <a:cxn ang="0">
                      <a:pos x="1838" y="2"/>
                    </a:cxn>
                    <a:cxn ang="0">
                      <a:pos x="1838" y="189"/>
                    </a:cxn>
                    <a:cxn ang="0">
                      <a:pos x="1131" y="616"/>
                    </a:cxn>
                    <a:cxn ang="0">
                      <a:pos x="852" y="628"/>
                    </a:cxn>
                    <a:cxn ang="0">
                      <a:pos x="0" y="468"/>
                    </a:cxn>
                    <a:cxn ang="0">
                      <a:pos x="0" y="243"/>
                    </a:cxn>
                  </a:cxnLst>
                  <a:rect l="0" t="0" r="r" b="b"/>
                  <a:pathLst>
                    <a:path w="1838" h="628">
                      <a:moveTo>
                        <a:pt x="0" y="243"/>
                      </a:moveTo>
                      <a:lnTo>
                        <a:pt x="1818" y="0"/>
                      </a:lnTo>
                      <a:lnTo>
                        <a:pt x="1838" y="2"/>
                      </a:lnTo>
                      <a:lnTo>
                        <a:pt x="1838" y="189"/>
                      </a:lnTo>
                      <a:lnTo>
                        <a:pt x="1131" y="616"/>
                      </a:lnTo>
                      <a:lnTo>
                        <a:pt x="852" y="628"/>
                      </a:lnTo>
                      <a:lnTo>
                        <a:pt x="0" y="468"/>
                      </a:lnTo>
                      <a:lnTo>
                        <a:pt x="0" y="243"/>
                      </a:lnTo>
                      <a:close/>
                    </a:path>
                  </a:pathLst>
                </a:custGeom>
                <a:solidFill>
                  <a:srgbClr val="466A97"/>
                </a:solidFill>
                <a:ln w="9525">
                  <a:noFill/>
                  <a:round/>
                  <a:headEnd/>
                  <a:tailEnd/>
                </a:ln>
              </p:spPr>
              <p:txBody>
                <a:bodyPr/>
                <a:lstStyle/>
                <a:p>
                  <a:endParaRPr lang="zh-CN" altLang="en-US"/>
                </a:p>
              </p:txBody>
            </p:sp>
            <p:sp>
              <p:nvSpPr>
                <p:cNvPr id="206" name="Freeform 789"/>
                <p:cNvSpPr>
                  <a:spLocks/>
                </p:cNvSpPr>
                <p:nvPr/>
              </p:nvSpPr>
              <p:spPr bwMode="auto">
                <a:xfrm>
                  <a:off x="2473" y="2641"/>
                  <a:ext cx="1838" cy="628"/>
                </a:xfrm>
                <a:custGeom>
                  <a:avLst/>
                  <a:gdLst/>
                  <a:ahLst/>
                  <a:cxnLst>
                    <a:cxn ang="0">
                      <a:pos x="0" y="243"/>
                    </a:cxn>
                    <a:cxn ang="0">
                      <a:pos x="1818" y="0"/>
                    </a:cxn>
                    <a:cxn ang="0">
                      <a:pos x="1838" y="2"/>
                    </a:cxn>
                    <a:cxn ang="0">
                      <a:pos x="1838" y="189"/>
                    </a:cxn>
                    <a:cxn ang="0">
                      <a:pos x="1131" y="616"/>
                    </a:cxn>
                    <a:cxn ang="0">
                      <a:pos x="852" y="628"/>
                    </a:cxn>
                    <a:cxn ang="0">
                      <a:pos x="0" y="468"/>
                    </a:cxn>
                    <a:cxn ang="0">
                      <a:pos x="0" y="243"/>
                    </a:cxn>
                  </a:cxnLst>
                  <a:rect l="0" t="0" r="r" b="b"/>
                  <a:pathLst>
                    <a:path w="1838" h="628">
                      <a:moveTo>
                        <a:pt x="0" y="243"/>
                      </a:moveTo>
                      <a:lnTo>
                        <a:pt x="1818" y="0"/>
                      </a:lnTo>
                      <a:lnTo>
                        <a:pt x="1838" y="2"/>
                      </a:lnTo>
                      <a:lnTo>
                        <a:pt x="1838" y="189"/>
                      </a:lnTo>
                      <a:lnTo>
                        <a:pt x="1131" y="616"/>
                      </a:lnTo>
                      <a:lnTo>
                        <a:pt x="852" y="628"/>
                      </a:lnTo>
                      <a:lnTo>
                        <a:pt x="0" y="468"/>
                      </a:lnTo>
                      <a:lnTo>
                        <a:pt x="0" y="243"/>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58" name="Group 790"/>
              <p:cNvGrpSpPr>
                <a:grpSpLocks/>
              </p:cNvGrpSpPr>
              <p:nvPr/>
            </p:nvGrpSpPr>
            <p:grpSpPr bwMode="auto">
              <a:xfrm>
                <a:off x="2469501" y="3755310"/>
                <a:ext cx="15131" cy="31258"/>
                <a:chOff x="3287" y="3281"/>
                <a:chExt cx="78" cy="155"/>
              </a:xfrm>
            </p:grpSpPr>
            <p:sp>
              <p:nvSpPr>
                <p:cNvPr id="203" name="Freeform 791"/>
                <p:cNvSpPr>
                  <a:spLocks/>
                </p:cNvSpPr>
                <p:nvPr/>
              </p:nvSpPr>
              <p:spPr bwMode="auto">
                <a:xfrm>
                  <a:off x="3287" y="3281"/>
                  <a:ext cx="78" cy="155"/>
                </a:xfrm>
                <a:custGeom>
                  <a:avLst/>
                  <a:gdLst/>
                  <a:ahLst/>
                  <a:cxnLst>
                    <a:cxn ang="0">
                      <a:pos x="78" y="155"/>
                    </a:cxn>
                    <a:cxn ang="0">
                      <a:pos x="0" y="130"/>
                    </a:cxn>
                    <a:cxn ang="0">
                      <a:pos x="0" y="0"/>
                    </a:cxn>
                    <a:cxn ang="0">
                      <a:pos x="78" y="34"/>
                    </a:cxn>
                    <a:cxn ang="0">
                      <a:pos x="78" y="155"/>
                    </a:cxn>
                  </a:cxnLst>
                  <a:rect l="0" t="0" r="r" b="b"/>
                  <a:pathLst>
                    <a:path w="78" h="155">
                      <a:moveTo>
                        <a:pt x="78" y="155"/>
                      </a:moveTo>
                      <a:lnTo>
                        <a:pt x="0" y="130"/>
                      </a:lnTo>
                      <a:lnTo>
                        <a:pt x="0" y="0"/>
                      </a:lnTo>
                      <a:lnTo>
                        <a:pt x="78" y="34"/>
                      </a:lnTo>
                      <a:lnTo>
                        <a:pt x="78" y="155"/>
                      </a:lnTo>
                      <a:close/>
                    </a:path>
                  </a:pathLst>
                </a:custGeom>
                <a:solidFill>
                  <a:srgbClr val="466A97"/>
                </a:solidFill>
                <a:ln w="9525">
                  <a:noFill/>
                  <a:round/>
                  <a:headEnd/>
                  <a:tailEnd/>
                </a:ln>
              </p:spPr>
              <p:txBody>
                <a:bodyPr/>
                <a:lstStyle/>
                <a:p>
                  <a:endParaRPr lang="zh-CN" altLang="en-US"/>
                </a:p>
              </p:txBody>
            </p:sp>
            <p:sp>
              <p:nvSpPr>
                <p:cNvPr id="204" name="Freeform 792"/>
                <p:cNvSpPr>
                  <a:spLocks/>
                </p:cNvSpPr>
                <p:nvPr/>
              </p:nvSpPr>
              <p:spPr bwMode="auto">
                <a:xfrm>
                  <a:off x="3287" y="3281"/>
                  <a:ext cx="78" cy="155"/>
                </a:xfrm>
                <a:custGeom>
                  <a:avLst/>
                  <a:gdLst/>
                  <a:ahLst/>
                  <a:cxnLst>
                    <a:cxn ang="0">
                      <a:pos x="78" y="155"/>
                    </a:cxn>
                    <a:cxn ang="0">
                      <a:pos x="0" y="130"/>
                    </a:cxn>
                    <a:cxn ang="0">
                      <a:pos x="0" y="0"/>
                    </a:cxn>
                    <a:cxn ang="0">
                      <a:pos x="78" y="34"/>
                    </a:cxn>
                    <a:cxn ang="0">
                      <a:pos x="78" y="155"/>
                    </a:cxn>
                  </a:cxnLst>
                  <a:rect l="0" t="0" r="r" b="b"/>
                  <a:pathLst>
                    <a:path w="78" h="155">
                      <a:moveTo>
                        <a:pt x="78" y="155"/>
                      </a:moveTo>
                      <a:lnTo>
                        <a:pt x="0" y="130"/>
                      </a:lnTo>
                      <a:lnTo>
                        <a:pt x="0" y="0"/>
                      </a:lnTo>
                      <a:lnTo>
                        <a:pt x="78" y="34"/>
                      </a:lnTo>
                      <a:lnTo>
                        <a:pt x="78" y="155"/>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59" name="Group 793"/>
              <p:cNvGrpSpPr>
                <a:grpSpLocks/>
              </p:cNvGrpSpPr>
              <p:nvPr/>
            </p:nvGrpSpPr>
            <p:grpSpPr bwMode="auto">
              <a:xfrm>
                <a:off x="2485578" y="3549767"/>
                <a:ext cx="240201" cy="236800"/>
                <a:chOff x="3369" y="2246"/>
                <a:chExt cx="1205" cy="1190"/>
              </a:xfrm>
            </p:grpSpPr>
            <p:sp>
              <p:nvSpPr>
                <p:cNvPr id="201" name="Freeform 794"/>
                <p:cNvSpPr>
                  <a:spLocks/>
                </p:cNvSpPr>
                <p:nvPr/>
              </p:nvSpPr>
              <p:spPr bwMode="auto">
                <a:xfrm>
                  <a:off x="3369" y="2246"/>
                  <a:ext cx="1205" cy="1190"/>
                </a:xfrm>
                <a:custGeom>
                  <a:avLst/>
                  <a:gdLst/>
                  <a:ahLst/>
                  <a:cxnLst>
                    <a:cxn ang="0">
                      <a:pos x="0" y="1190"/>
                    </a:cxn>
                    <a:cxn ang="0">
                      <a:pos x="784" y="1111"/>
                    </a:cxn>
                    <a:cxn ang="0">
                      <a:pos x="1205" y="624"/>
                    </a:cxn>
                    <a:cxn ang="0">
                      <a:pos x="1205" y="0"/>
                    </a:cxn>
                    <a:cxn ang="0">
                      <a:pos x="1062" y="2"/>
                    </a:cxn>
                    <a:cxn ang="0">
                      <a:pos x="1062" y="596"/>
                    </a:cxn>
                    <a:cxn ang="0">
                      <a:pos x="712" y="999"/>
                    </a:cxn>
                    <a:cxn ang="0">
                      <a:pos x="0" y="1069"/>
                    </a:cxn>
                    <a:cxn ang="0">
                      <a:pos x="0" y="1190"/>
                    </a:cxn>
                  </a:cxnLst>
                  <a:rect l="0" t="0" r="r" b="b"/>
                  <a:pathLst>
                    <a:path w="1205" h="1190">
                      <a:moveTo>
                        <a:pt x="0" y="1190"/>
                      </a:moveTo>
                      <a:lnTo>
                        <a:pt x="784" y="1111"/>
                      </a:lnTo>
                      <a:lnTo>
                        <a:pt x="1205" y="624"/>
                      </a:lnTo>
                      <a:lnTo>
                        <a:pt x="1205" y="0"/>
                      </a:lnTo>
                      <a:lnTo>
                        <a:pt x="1062" y="2"/>
                      </a:lnTo>
                      <a:lnTo>
                        <a:pt x="1062" y="596"/>
                      </a:lnTo>
                      <a:lnTo>
                        <a:pt x="712" y="999"/>
                      </a:lnTo>
                      <a:lnTo>
                        <a:pt x="0" y="1069"/>
                      </a:lnTo>
                      <a:lnTo>
                        <a:pt x="0" y="1190"/>
                      </a:lnTo>
                      <a:close/>
                    </a:path>
                  </a:pathLst>
                </a:custGeom>
                <a:solidFill>
                  <a:srgbClr val="466A97"/>
                </a:solidFill>
                <a:ln w="9525">
                  <a:noFill/>
                  <a:round/>
                  <a:headEnd/>
                  <a:tailEnd/>
                </a:ln>
              </p:spPr>
              <p:txBody>
                <a:bodyPr/>
                <a:lstStyle/>
                <a:p>
                  <a:endParaRPr lang="zh-CN" altLang="en-US"/>
                </a:p>
              </p:txBody>
            </p:sp>
            <p:sp>
              <p:nvSpPr>
                <p:cNvPr id="202" name="Freeform 795"/>
                <p:cNvSpPr>
                  <a:spLocks/>
                </p:cNvSpPr>
                <p:nvPr/>
              </p:nvSpPr>
              <p:spPr bwMode="auto">
                <a:xfrm>
                  <a:off x="3369" y="2246"/>
                  <a:ext cx="1205" cy="1190"/>
                </a:xfrm>
                <a:custGeom>
                  <a:avLst/>
                  <a:gdLst/>
                  <a:ahLst/>
                  <a:cxnLst>
                    <a:cxn ang="0">
                      <a:pos x="0" y="1190"/>
                    </a:cxn>
                    <a:cxn ang="0">
                      <a:pos x="784" y="1111"/>
                    </a:cxn>
                    <a:cxn ang="0">
                      <a:pos x="1205" y="624"/>
                    </a:cxn>
                    <a:cxn ang="0">
                      <a:pos x="1205" y="0"/>
                    </a:cxn>
                    <a:cxn ang="0">
                      <a:pos x="1062" y="2"/>
                    </a:cxn>
                    <a:cxn ang="0">
                      <a:pos x="1062" y="596"/>
                    </a:cxn>
                    <a:cxn ang="0">
                      <a:pos x="712" y="999"/>
                    </a:cxn>
                    <a:cxn ang="0">
                      <a:pos x="0" y="1069"/>
                    </a:cxn>
                    <a:cxn ang="0">
                      <a:pos x="0" y="1190"/>
                    </a:cxn>
                  </a:cxnLst>
                  <a:rect l="0" t="0" r="r" b="b"/>
                  <a:pathLst>
                    <a:path w="1205" h="1190">
                      <a:moveTo>
                        <a:pt x="0" y="1190"/>
                      </a:moveTo>
                      <a:lnTo>
                        <a:pt x="784" y="1111"/>
                      </a:lnTo>
                      <a:lnTo>
                        <a:pt x="1205" y="624"/>
                      </a:lnTo>
                      <a:lnTo>
                        <a:pt x="1205" y="0"/>
                      </a:lnTo>
                      <a:lnTo>
                        <a:pt x="1062" y="2"/>
                      </a:lnTo>
                      <a:lnTo>
                        <a:pt x="1062" y="596"/>
                      </a:lnTo>
                      <a:lnTo>
                        <a:pt x="712" y="999"/>
                      </a:lnTo>
                      <a:lnTo>
                        <a:pt x="0" y="1069"/>
                      </a:lnTo>
                      <a:lnTo>
                        <a:pt x="0" y="119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60" name="Group 796"/>
              <p:cNvGrpSpPr>
                <a:grpSpLocks/>
              </p:cNvGrpSpPr>
              <p:nvPr/>
            </p:nvGrpSpPr>
            <p:grpSpPr bwMode="auto">
              <a:xfrm>
                <a:off x="2468556" y="3549767"/>
                <a:ext cx="227907" cy="213120"/>
                <a:chOff x="3283" y="2246"/>
                <a:chExt cx="1148" cy="1069"/>
              </a:xfrm>
            </p:grpSpPr>
            <p:sp>
              <p:nvSpPr>
                <p:cNvPr id="199" name="Freeform 797"/>
                <p:cNvSpPr>
                  <a:spLocks/>
                </p:cNvSpPr>
                <p:nvPr/>
              </p:nvSpPr>
              <p:spPr bwMode="auto">
                <a:xfrm>
                  <a:off x="3283" y="2246"/>
                  <a:ext cx="1148" cy="1069"/>
                </a:xfrm>
                <a:custGeom>
                  <a:avLst/>
                  <a:gdLst/>
                  <a:ahLst/>
                  <a:cxnLst>
                    <a:cxn ang="0">
                      <a:pos x="0" y="1021"/>
                    </a:cxn>
                    <a:cxn ang="0">
                      <a:pos x="719" y="957"/>
                    </a:cxn>
                    <a:cxn ang="0">
                      <a:pos x="1070" y="584"/>
                    </a:cxn>
                    <a:cxn ang="0">
                      <a:pos x="1070" y="0"/>
                    </a:cxn>
                    <a:cxn ang="0">
                      <a:pos x="1148" y="0"/>
                    </a:cxn>
                    <a:cxn ang="0">
                      <a:pos x="1148" y="600"/>
                    </a:cxn>
                    <a:cxn ang="0">
                      <a:pos x="798" y="1003"/>
                    </a:cxn>
                    <a:cxn ang="0">
                      <a:pos x="86" y="1069"/>
                    </a:cxn>
                    <a:cxn ang="0">
                      <a:pos x="0" y="1021"/>
                    </a:cxn>
                  </a:cxnLst>
                  <a:rect l="0" t="0" r="r" b="b"/>
                  <a:pathLst>
                    <a:path w="1148" h="1069">
                      <a:moveTo>
                        <a:pt x="0" y="1021"/>
                      </a:moveTo>
                      <a:lnTo>
                        <a:pt x="719" y="957"/>
                      </a:lnTo>
                      <a:lnTo>
                        <a:pt x="1070" y="584"/>
                      </a:lnTo>
                      <a:lnTo>
                        <a:pt x="1070" y="0"/>
                      </a:lnTo>
                      <a:lnTo>
                        <a:pt x="1148" y="0"/>
                      </a:lnTo>
                      <a:lnTo>
                        <a:pt x="1148" y="600"/>
                      </a:lnTo>
                      <a:lnTo>
                        <a:pt x="798" y="1003"/>
                      </a:lnTo>
                      <a:lnTo>
                        <a:pt x="86" y="1069"/>
                      </a:lnTo>
                      <a:lnTo>
                        <a:pt x="0" y="1021"/>
                      </a:lnTo>
                      <a:close/>
                    </a:path>
                  </a:pathLst>
                </a:custGeom>
                <a:solidFill>
                  <a:srgbClr val="466A97"/>
                </a:solidFill>
                <a:ln w="9525">
                  <a:noFill/>
                  <a:round/>
                  <a:headEnd/>
                  <a:tailEnd/>
                </a:ln>
              </p:spPr>
              <p:txBody>
                <a:bodyPr/>
                <a:lstStyle/>
                <a:p>
                  <a:endParaRPr lang="zh-CN" altLang="en-US"/>
                </a:p>
              </p:txBody>
            </p:sp>
            <p:sp>
              <p:nvSpPr>
                <p:cNvPr id="200" name="Freeform 798"/>
                <p:cNvSpPr>
                  <a:spLocks/>
                </p:cNvSpPr>
                <p:nvPr/>
              </p:nvSpPr>
              <p:spPr bwMode="auto">
                <a:xfrm>
                  <a:off x="3283" y="2246"/>
                  <a:ext cx="1148" cy="1069"/>
                </a:xfrm>
                <a:custGeom>
                  <a:avLst/>
                  <a:gdLst/>
                  <a:ahLst/>
                  <a:cxnLst>
                    <a:cxn ang="0">
                      <a:pos x="0" y="1021"/>
                    </a:cxn>
                    <a:cxn ang="0">
                      <a:pos x="719" y="957"/>
                    </a:cxn>
                    <a:cxn ang="0">
                      <a:pos x="1070" y="584"/>
                    </a:cxn>
                    <a:cxn ang="0">
                      <a:pos x="1070" y="0"/>
                    </a:cxn>
                    <a:cxn ang="0">
                      <a:pos x="1148" y="0"/>
                    </a:cxn>
                    <a:cxn ang="0">
                      <a:pos x="1148" y="600"/>
                    </a:cxn>
                    <a:cxn ang="0">
                      <a:pos x="798" y="1003"/>
                    </a:cxn>
                    <a:cxn ang="0">
                      <a:pos x="86" y="1069"/>
                    </a:cxn>
                    <a:cxn ang="0">
                      <a:pos x="0" y="1021"/>
                    </a:cxn>
                  </a:cxnLst>
                  <a:rect l="0" t="0" r="r" b="b"/>
                  <a:pathLst>
                    <a:path w="1148" h="1069">
                      <a:moveTo>
                        <a:pt x="0" y="1021"/>
                      </a:moveTo>
                      <a:lnTo>
                        <a:pt x="719" y="957"/>
                      </a:lnTo>
                      <a:lnTo>
                        <a:pt x="1070" y="584"/>
                      </a:lnTo>
                      <a:lnTo>
                        <a:pt x="1070" y="0"/>
                      </a:lnTo>
                      <a:lnTo>
                        <a:pt x="1148" y="0"/>
                      </a:lnTo>
                      <a:lnTo>
                        <a:pt x="1148" y="600"/>
                      </a:lnTo>
                      <a:lnTo>
                        <a:pt x="798" y="1003"/>
                      </a:lnTo>
                      <a:lnTo>
                        <a:pt x="86" y="1069"/>
                      </a:lnTo>
                      <a:lnTo>
                        <a:pt x="0" y="1021"/>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62" name="Group 799"/>
              <p:cNvGrpSpPr>
                <a:grpSpLocks/>
              </p:cNvGrpSpPr>
              <p:nvPr/>
            </p:nvGrpSpPr>
            <p:grpSpPr bwMode="auto">
              <a:xfrm>
                <a:off x="2561232" y="3515668"/>
                <a:ext cx="204265" cy="35994"/>
                <a:chOff x="3750" y="2076"/>
                <a:chExt cx="1024" cy="182"/>
              </a:xfrm>
            </p:grpSpPr>
            <p:sp>
              <p:nvSpPr>
                <p:cNvPr id="197" name="Freeform 800"/>
                <p:cNvSpPr>
                  <a:spLocks/>
                </p:cNvSpPr>
                <p:nvPr/>
              </p:nvSpPr>
              <p:spPr bwMode="auto">
                <a:xfrm>
                  <a:off x="3750" y="2076"/>
                  <a:ext cx="1024" cy="182"/>
                </a:xfrm>
                <a:custGeom>
                  <a:avLst/>
                  <a:gdLst/>
                  <a:ahLst/>
                  <a:cxnLst>
                    <a:cxn ang="0">
                      <a:pos x="1024" y="0"/>
                    </a:cxn>
                    <a:cxn ang="0">
                      <a:pos x="1024" y="182"/>
                    </a:cxn>
                    <a:cxn ang="0">
                      <a:pos x="0" y="182"/>
                    </a:cxn>
                    <a:cxn ang="0">
                      <a:pos x="0" y="2"/>
                    </a:cxn>
                    <a:cxn ang="0">
                      <a:pos x="1024" y="0"/>
                    </a:cxn>
                  </a:cxnLst>
                  <a:rect l="0" t="0" r="r" b="b"/>
                  <a:pathLst>
                    <a:path w="1024" h="182">
                      <a:moveTo>
                        <a:pt x="1024" y="0"/>
                      </a:moveTo>
                      <a:lnTo>
                        <a:pt x="1024" y="182"/>
                      </a:lnTo>
                      <a:lnTo>
                        <a:pt x="0" y="182"/>
                      </a:lnTo>
                      <a:lnTo>
                        <a:pt x="0" y="2"/>
                      </a:lnTo>
                      <a:lnTo>
                        <a:pt x="1024" y="0"/>
                      </a:lnTo>
                      <a:close/>
                    </a:path>
                  </a:pathLst>
                </a:custGeom>
                <a:solidFill>
                  <a:srgbClr val="466A97"/>
                </a:solidFill>
                <a:ln w="9525">
                  <a:noFill/>
                  <a:round/>
                  <a:headEnd/>
                  <a:tailEnd/>
                </a:ln>
              </p:spPr>
              <p:txBody>
                <a:bodyPr/>
                <a:lstStyle/>
                <a:p>
                  <a:endParaRPr lang="zh-CN" altLang="en-US"/>
                </a:p>
              </p:txBody>
            </p:sp>
            <p:sp>
              <p:nvSpPr>
                <p:cNvPr id="198" name="Freeform 801"/>
                <p:cNvSpPr>
                  <a:spLocks/>
                </p:cNvSpPr>
                <p:nvPr/>
              </p:nvSpPr>
              <p:spPr bwMode="auto">
                <a:xfrm>
                  <a:off x="3750" y="2076"/>
                  <a:ext cx="1024" cy="182"/>
                </a:xfrm>
                <a:custGeom>
                  <a:avLst/>
                  <a:gdLst/>
                  <a:ahLst/>
                  <a:cxnLst>
                    <a:cxn ang="0">
                      <a:pos x="1024" y="0"/>
                    </a:cxn>
                    <a:cxn ang="0">
                      <a:pos x="1024" y="182"/>
                    </a:cxn>
                    <a:cxn ang="0">
                      <a:pos x="0" y="182"/>
                    </a:cxn>
                    <a:cxn ang="0">
                      <a:pos x="0" y="2"/>
                    </a:cxn>
                    <a:cxn ang="0">
                      <a:pos x="1024" y="0"/>
                    </a:cxn>
                  </a:cxnLst>
                  <a:rect l="0" t="0" r="r" b="b"/>
                  <a:pathLst>
                    <a:path w="1024" h="182">
                      <a:moveTo>
                        <a:pt x="1024" y="0"/>
                      </a:moveTo>
                      <a:lnTo>
                        <a:pt x="1024" y="182"/>
                      </a:lnTo>
                      <a:lnTo>
                        <a:pt x="0" y="182"/>
                      </a:lnTo>
                      <a:lnTo>
                        <a:pt x="0" y="2"/>
                      </a:lnTo>
                      <a:lnTo>
                        <a:pt x="1024"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65" name="Freeform 802"/>
              <p:cNvSpPr>
                <a:spLocks/>
              </p:cNvSpPr>
              <p:nvPr/>
            </p:nvSpPr>
            <p:spPr bwMode="auto">
              <a:xfrm>
                <a:off x="2233083" y="3765729"/>
                <a:ext cx="126720" cy="33152"/>
              </a:xfrm>
              <a:custGeom>
                <a:avLst/>
                <a:gdLst/>
                <a:ahLst/>
                <a:cxnLst>
                  <a:cxn ang="0">
                    <a:pos x="313" y="4"/>
                  </a:cxn>
                  <a:cxn ang="0">
                    <a:pos x="249" y="10"/>
                  </a:cxn>
                  <a:cxn ang="0">
                    <a:pos x="189" y="18"/>
                  </a:cxn>
                  <a:cxn ang="0">
                    <a:pos x="135" y="30"/>
                  </a:cxn>
                  <a:cxn ang="0">
                    <a:pos x="111" y="36"/>
                  </a:cxn>
                  <a:cxn ang="0">
                    <a:pos x="89" y="42"/>
                  </a:cxn>
                  <a:cxn ang="0">
                    <a:pos x="69" y="48"/>
                  </a:cxn>
                  <a:cxn ang="0">
                    <a:pos x="50" y="56"/>
                  </a:cxn>
                  <a:cxn ang="0">
                    <a:pos x="36" y="64"/>
                  </a:cxn>
                  <a:cxn ang="0">
                    <a:pos x="22" y="72"/>
                  </a:cxn>
                  <a:cxn ang="0">
                    <a:pos x="12" y="80"/>
                  </a:cxn>
                  <a:cxn ang="0">
                    <a:pos x="6" y="88"/>
                  </a:cxn>
                  <a:cxn ang="0">
                    <a:pos x="0" y="97"/>
                  </a:cxn>
                  <a:cxn ang="0">
                    <a:pos x="0" y="105"/>
                  </a:cxn>
                  <a:cxn ang="0">
                    <a:pos x="2" y="113"/>
                  </a:cxn>
                  <a:cxn ang="0">
                    <a:pos x="8" y="121"/>
                  </a:cxn>
                  <a:cxn ang="0">
                    <a:pos x="16" y="127"/>
                  </a:cxn>
                  <a:cxn ang="0">
                    <a:pos x="26" y="135"/>
                  </a:cxn>
                  <a:cxn ang="0">
                    <a:pos x="40" y="141"/>
                  </a:cxn>
                  <a:cxn ang="0">
                    <a:pos x="58" y="145"/>
                  </a:cxn>
                  <a:cxn ang="0">
                    <a:pos x="77" y="151"/>
                  </a:cxn>
                  <a:cxn ang="0">
                    <a:pos x="97" y="155"/>
                  </a:cxn>
                  <a:cxn ang="0">
                    <a:pos x="121" y="159"/>
                  </a:cxn>
                  <a:cxn ang="0">
                    <a:pos x="145" y="161"/>
                  </a:cxn>
                  <a:cxn ang="0">
                    <a:pos x="201" y="165"/>
                  </a:cxn>
                  <a:cxn ang="0">
                    <a:pos x="261" y="165"/>
                  </a:cxn>
                  <a:cxn ang="0">
                    <a:pos x="325" y="161"/>
                  </a:cxn>
                  <a:cxn ang="0">
                    <a:pos x="389" y="155"/>
                  </a:cxn>
                  <a:cxn ang="0">
                    <a:pos x="447" y="147"/>
                  </a:cxn>
                  <a:cxn ang="0">
                    <a:pos x="501" y="135"/>
                  </a:cxn>
                  <a:cxn ang="0">
                    <a:pos x="525" y="129"/>
                  </a:cxn>
                  <a:cxn ang="0">
                    <a:pos x="548" y="123"/>
                  </a:cxn>
                  <a:cxn ang="0">
                    <a:pos x="568" y="117"/>
                  </a:cxn>
                  <a:cxn ang="0">
                    <a:pos x="586" y="109"/>
                  </a:cxn>
                  <a:cxn ang="0">
                    <a:pos x="602" y="101"/>
                  </a:cxn>
                  <a:cxn ang="0">
                    <a:pos x="614" y="93"/>
                  </a:cxn>
                  <a:cxn ang="0">
                    <a:pos x="624" y="84"/>
                  </a:cxn>
                  <a:cxn ang="0">
                    <a:pos x="632" y="76"/>
                  </a:cxn>
                  <a:cxn ang="0">
                    <a:pos x="636" y="68"/>
                  </a:cxn>
                  <a:cxn ang="0">
                    <a:pos x="638" y="60"/>
                  </a:cxn>
                  <a:cxn ang="0">
                    <a:pos x="636" y="52"/>
                  </a:cxn>
                  <a:cxn ang="0">
                    <a:pos x="630" y="44"/>
                  </a:cxn>
                  <a:cxn ang="0">
                    <a:pos x="622" y="38"/>
                  </a:cxn>
                  <a:cxn ang="0">
                    <a:pos x="610" y="30"/>
                  </a:cxn>
                  <a:cxn ang="0">
                    <a:pos x="596" y="24"/>
                  </a:cxn>
                  <a:cxn ang="0">
                    <a:pos x="580" y="20"/>
                  </a:cxn>
                  <a:cxn ang="0">
                    <a:pos x="562" y="14"/>
                  </a:cxn>
                  <a:cxn ang="0">
                    <a:pos x="539" y="10"/>
                  </a:cxn>
                  <a:cxn ang="0">
                    <a:pos x="517" y="6"/>
                  </a:cxn>
                  <a:cxn ang="0">
                    <a:pos x="491" y="4"/>
                  </a:cxn>
                  <a:cxn ang="0">
                    <a:pos x="437" y="0"/>
                  </a:cxn>
                  <a:cxn ang="0">
                    <a:pos x="377" y="0"/>
                  </a:cxn>
                  <a:cxn ang="0">
                    <a:pos x="313" y="4"/>
                  </a:cxn>
                </a:cxnLst>
                <a:rect l="0" t="0" r="r" b="b"/>
                <a:pathLst>
                  <a:path w="638" h="165">
                    <a:moveTo>
                      <a:pt x="313" y="4"/>
                    </a:moveTo>
                    <a:lnTo>
                      <a:pt x="249" y="10"/>
                    </a:lnTo>
                    <a:lnTo>
                      <a:pt x="189" y="18"/>
                    </a:lnTo>
                    <a:lnTo>
                      <a:pt x="135" y="30"/>
                    </a:lnTo>
                    <a:lnTo>
                      <a:pt x="111" y="36"/>
                    </a:lnTo>
                    <a:lnTo>
                      <a:pt x="89" y="42"/>
                    </a:lnTo>
                    <a:lnTo>
                      <a:pt x="69" y="48"/>
                    </a:lnTo>
                    <a:lnTo>
                      <a:pt x="50" y="56"/>
                    </a:lnTo>
                    <a:lnTo>
                      <a:pt x="36" y="64"/>
                    </a:lnTo>
                    <a:lnTo>
                      <a:pt x="22" y="72"/>
                    </a:lnTo>
                    <a:lnTo>
                      <a:pt x="12" y="80"/>
                    </a:lnTo>
                    <a:lnTo>
                      <a:pt x="6" y="88"/>
                    </a:lnTo>
                    <a:lnTo>
                      <a:pt x="0" y="97"/>
                    </a:lnTo>
                    <a:lnTo>
                      <a:pt x="0" y="105"/>
                    </a:lnTo>
                    <a:lnTo>
                      <a:pt x="2" y="113"/>
                    </a:lnTo>
                    <a:lnTo>
                      <a:pt x="8" y="121"/>
                    </a:lnTo>
                    <a:lnTo>
                      <a:pt x="16" y="127"/>
                    </a:lnTo>
                    <a:lnTo>
                      <a:pt x="26" y="135"/>
                    </a:lnTo>
                    <a:lnTo>
                      <a:pt x="40" y="141"/>
                    </a:lnTo>
                    <a:lnTo>
                      <a:pt x="58" y="145"/>
                    </a:lnTo>
                    <a:lnTo>
                      <a:pt x="77" y="151"/>
                    </a:lnTo>
                    <a:lnTo>
                      <a:pt x="97" y="155"/>
                    </a:lnTo>
                    <a:lnTo>
                      <a:pt x="121" y="159"/>
                    </a:lnTo>
                    <a:lnTo>
                      <a:pt x="145" y="161"/>
                    </a:lnTo>
                    <a:lnTo>
                      <a:pt x="201" y="165"/>
                    </a:lnTo>
                    <a:lnTo>
                      <a:pt x="261" y="165"/>
                    </a:lnTo>
                    <a:lnTo>
                      <a:pt x="325" y="161"/>
                    </a:lnTo>
                    <a:lnTo>
                      <a:pt x="389" y="155"/>
                    </a:lnTo>
                    <a:lnTo>
                      <a:pt x="447" y="147"/>
                    </a:lnTo>
                    <a:lnTo>
                      <a:pt x="501" y="135"/>
                    </a:lnTo>
                    <a:lnTo>
                      <a:pt x="525" y="129"/>
                    </a:lnTo>
                    <a:lnTo>
                      <a:pt x="548" y="123"/>
                    </a:lnTo>
                    <a:lnTo>
                      <a:pt x="568" y="117"/>
                    </a:lnTo>
                    <a:lnTo>
                      <a:pt x="586" y="109"/>
                    </a:lnTo>
                    <a:lnTo>
                      <a:pt x="602" y="101"/>
                    </a:lnTo>
                    <a:lnTo>
                      <a:pt x="614" y="93"/>
                    </a:lnTo>
                    <a:lnTo>
                      <a:pt x="624" y="84"/>
                    </a:lnTo>
                    <a:lnTo>
                      <a:pt x="632" y="76"/>
                    </a:lnTo>
                    <a:lnTo>
                      <a:pt x="636" y="68"/>
                    </a:lnTo>
                    <a:lnTo>
                      <a:pt x="638" y="60"/>
                    </a:lnTo>
                    <a:lnTo>
                      <a:pt x="636" y="52"/>
                    </a:lnTo>
                    <a:lnTo>
                      <a:pt x="630" y="44"/>
                    </a:lnTo>
                    <a:lnTo>
                      <a:pt x="622" y="38"/>
                    </a:lnTo>
                    <a:lnTo>
                      <a:pt x="610" y="30"/>
                    </a:lnTo>
                    <a:lnTo>
                      <a:pt x="596" y="24"/>
                    </a:lnTo>
                    <a:lnTo>
                      <a:pt x="580" y="20"/>
                    </a:lnTo>
                    <a:lnTo>
                      <a:pt x="562" y="14"/>
                    </a:lnTo>
                    <a:lnTo>
                      <a:pt x="539" y="10"/>
                    </a:lnTo>
                    <a:lnTo>
                      <a:pt x="517" y="6"/>
                    </a:lnTo>
                    <a:lnTo>
                      <a:pt x="491" y="4"/>
                    </a:lnTo>
                    <a:lnTo>
                      <a:pt x="437" y="0"/>
                    </a:lnTo>
                    <a:lnTo>
                      <a:pt x="377" y="0"/>
                    </a:lnTo>
                    <a:lnTo>
                      <a:pt x="313" y="4"/>
                    </a:lnTo>
                    <a:close/>
                  </a:path>
                </a:pathLst>
              </a:custGeom>
              <a:solidFill>
                <a:srgbClr val="466A97"/>
              </a:solidFill>
              <a:ln w="9525">
                <a:solidFill>
                  <a:srgbClr val="969696"/>
                </a:solidFill>
                <a:prstDash val="solid"/>
                <a:round/>
                <a:headEnd/>
                <a:tailEnd/>
              </a:ln>
            </p:spPr>
            <p:txBody>
              <a:bodyPr/>
              <a:lstStyle/>
              <a:p>
                <a:endParaRPr lang="zh-CN" altLang="en-US"/>
              </a:p>
            </p:txBody>
          </p:sp>
          <p:sp>
            <p:nvSpPr>
              <p:cNvPr id="166" name="Rectangle 803"/>
              <p:cNvSpPr>
                <a:spLocks noChangeArrowheads="1"/>
              </p:cNvSpPr>
              <p:nvPr/>
            </p:nvSpPr>
            <p:spPr bwMode="auto">
              <a:xfrm>
                <a:off x="2075156" y="3805511"/>
                <a:ext cx="12294" cy="26522"/>
              </a:xfrm>
              <a:prstGeom prst="rect">
                <a:avLst/>
              </a:prstGeom>
              <a:solidFill>
                <a:srgbClr val="466A97"/>
              </a:solidFill>
              <a:ln w="9525">
                <a:solidFill>
                  <a:srgbClr val="969696"/>
                </a:solidFill>
                <a:miter lim="800000"/>
                <a:headEnd/>
                <a:tailEnd/>
              </a:ln>
            </p:spPr>
            <p:txBody>
              <a:bodyPr/>
              <a:lstStyle/>
              <a:p>
                <a:endParaRPr lang="zh-CN" altLang="en-US"/>
              </a:p>
            </p:txBody>
          </p:sp>
          <p:sp>
            <p:nvSpPr>
              <p:cNvPr id="167" name="Oval 804"/>
              <p:cNvSpPr>
                <a:spLocks noChangeArrowheads="1"/>
              </p:cNvSpPr>
              <p:nvPr/>
            </p:nvSpPr>
            <p:spPr bwMode="auto">
              <a:xfrm>
                <a:off x="2077047" y="3813089"/>
                <a:ext cx="8511" cy="6630"/>
              </a:xfrm>
              <a:prstGeom prst="ellipse">
                <a:avLst/>
              </a:prstGeom>
              <a:solidFill>
                <a:srgbClr val="466A97"/>
              </a:solidFill>
              <a:ln w="9525">
                <a:solidFill>
                  <a:srgbClr val="969696"/>
                </a:solidFill>
                <a:round/>
                <a:headEnd/>
                <a:tailEnd/>
              </a:ln>
            </p:spPr>
            <p:txBody>
              <a:bodyPr/>
              <a:lstStyle/>
              <a:p>
                <a:endParaRPr lang="zh-CN" altLang="en-US"/>
              </a:p>
            </p:txBody>
          </p:sp>
          <p:grpSp>
            <p:nvGrpSpPr>
              <p:cNvPr id="665" name="Group 805"/>
              <p:cNvGrpSpPr>
                <a:grpSpLocks/>
              </p:cNvGrpSpPr>
              <p:nvPr/>
            </p:nvGrpSpPr>
            <p:grpSpPr bwMode="auto">
              <a:xfrm>
                <a:off x="2013687" y="3760046"/>
                <a:ext cx="66197" cy="54938"/>
                <a:chOff x="996" y="3303"/>
                <a:chExt cx="335" cy="275"/>
              </a:xfrm>
            </p:grpSpPr>
            <p:sp>
              <p:nvSpPr>
                <p:cNvPr id="195" name="Freeform 806"/>
                <p:cNvSpPr>
                  <a:spLocks/>
                </p:cNvSpPr>
                <p:nvPr/>
              </p:nvSpPr>
              <p:spPr bwMode="auto">
                <a:xfrm>
                  <a:off x="996" y="3303"/>
                  <a:ext cx="335" cy="275"/>
                </a:xfrm>
                <a:custGeom>
                  <a:avLst/>
                  <a:gdLst/>
                  <a:ahLst/>
                  <a:cxnLst>
                    <a:cxn ang="0">
                      <a:pos x="331" y="275"/>
                    </a:cxn>
                    <a:cxn ang="0">
                      <a:pos x="297" y="273"/>
                    </a:cxn>
                    <a:cxn ang="0">
                      <a:pos x="265" y="269"/>
                    </a:cxn>
                    <a:cxn ang="0">
                      <a:pos x="233" y="261"/>
                    </a:cxn>
                    <a:cxn ang="0">
                      <a:pos x="202" y="253"/>
                    </a:cxn>
                    <a:cxn ang="0">
                      <a:pos x="172" y="241"/>
                    </a:cxn>
                    <a:cxn ang="0">
                      <a:pos x="146" y="227"/>
                    </a:cxn>
                    <a:cxn ang="0">
                      <a:pos x="120" y="211"/>
                    </a:cxn>
                    <a:cxn ang="0">
                      <a:pos x="96" y="193"/>
                    </a:cxn>
                    <a:cxn ang="0">
                      <a:pos x="76" y="175"/>
                    </a:cxn>
                    <a:cxn ang="0">
                      <a:pos x="56" y="153"/>
                    </a:cxn>
                    <a:cxn ang="0">
                      <a:pos x="40" y="131"/>
                    </a:cxn>
                    <a:cxn ang="0">
                      <a:pos x="26" y="106"/>
                    </a:cxn>
                    <a:cxn ang="0">
                      <a:pos x="14" y="80"/>
                    </a:cxn>
                    <a:cxn ang="0">
                      <a:pos x="6" y="54"/>
                    </a:cxn>
                    <a:cxn ang="0">
                      <a:pos x="2" y="28"/>
                    </a:cxn>
                    <a:cxn ang="0">
                      <a:pos x="0" y="0"/>
                    </a:cxn>
                    <a:cxn ang="0">
                      <a:pos x="335" y="0"/>
                    </a:cxn>
                    <a:cxn ang="0">
                      <a:pos x="331" y="275"/>
                    </a:cxn>
                  </a:cxnLst>
                  <a:rect l="0" t="0" r="r" b="b"/>
                  <a:pathLst>
                    <a:path w="335" h="275">
                      <a:moveTo>
                        <a:pt x="331" y="275"/>
                      </a:moveTo>
                      <a:lnTo>
                        <a:pt x="297" y="273"/>
                      </a:lnTo>
                      <a:lnTo>
                        <a:pt x="265" y="269"/>
                      </a:lnTo>
                      <a:lnTo>
                        <a:pt x="233" y="261"/>
                      </a:lnTo>
                      <a:lnTo>
                        <a:pt x="202" y="253"/>
                      </a:lnTo>
                      <a:lnTo>
                        <a:pt x="172" y="241"/>
                      </a:lnTo>
                      <a:lnTo>
                        <a:pt x="146" y="227"/>
                      </a:lnTo>
                      <a:lnTo>
                        <a:pt x="120" y="211"/>
                      </a:lnTo>
                      <a:lnTo>
                        <a:pt x="96" y="193"/>
                      </a:lnTo>
                      <a:lnTo>
                        <a:pt x="76" y="175"/>
                      </a:lnTo>
                      <a:lnTo>
                        <a:pt x="56" y="153"/>
                      </a:lnTo>
                      <a:lnTo>
                        <a:pt x="40" y="131"/>
                      </a:lnTo>
                      <a:lnTo>
                        <a:pt x="26" y="106"/>
                      </a:lnTo>
                      <a:lnTo>
                        <a:pt x="14" y="80"/>
                      </a:lnTo>
                      <a:lnTo>
                        <a:pt x="6" y="54"/>
                      </a:lnTo>
                      <a:lnTo>
                        <a:pt x="2" y="28"/>
                      </a:lnTo>
                      <a:lnTo>
                        <a:pt x="0" y="0"/>
                      </a:lnTo>
                      <a:lnTo>
                        <a:pt x="335" y="0"/>
                      </a:lnTo>
                      <a:lnTo>
                        <a:pt x="331" y="275"/>
                      </a:lnTo>
                      <a:close/>
                    </a:path>
                  </a:pathLst>
                </a:custGeom>
                <a:solidFill>
                  <a:srgbClr val="466A97"/>
                </a:solidFill>
                <a:ln w="9525">
                  <a:noFill/>
                  <a:round/>
                  <a:headEnd/>
                  <a:tailEnd/>
                </a:ln>
              </p:spPr>
              <p:txBody>
                <a:bodyPr/>
                <a:lstStyle/>
                <a:p>
                  <a:endParaRPr lang="zh-CN" altLang="en-US"/>
                </a:p>
              </p:txBody>
            </p:sp>
            <p:sp>
              <p:nvSpPr>
                <p:cNvPr id="196" name="Freeform 807"/>
                <p:cNvSpPr>
                  <a:spLocks/>
                </p:cNvSpPr>
                <p:nvPr/>
              </p:nvSpPr>
              <p:spPr bwMode="auto">
                <a:xfrm>
                  <a:off x="996" y="3303"/>
                  <a:ext cx="331" cy="275"/>
                </a:xfrm>
                <a:custGeom>
                  <a:avLst/>
                  <a:gdLst/>
                  <a:ahLst/>
                  <a:cxnLst>
                    <a:cxn ang="0">
                      <a:pos x="331" y="275"/>
                    </a:cxn>
                    <a:cxn ang="0">
                      <a:pos x="297" y="273"/>
                    </a:cxn>
                    <a:cxn ang="0">
                      <a:pos x="265" y="269"/>
                    </a:cxn>
                    <a:cxn ang="0">
                      <a:pos x="233" y="261"/>
                    </a:cxn>
                    <a:cxn ang="0">
                      <a:pos x="202" y="253"/>
                    </a:cxn>
                    <a:cxn ang="0">
                      <a:pos x="172" y="241"/>
                    </a:cxn>
                    <a:cxn ang="0">
                      <a:pos x="146" y="227"/>
                    </a:cxn>
                    <a:cxn ang="0">
                      <a:pos x="120" y="211"/>
                    </a:cxn>
                    <a:cxn ang="0">
                      <a:pos x="96" y="193"/>
                    </a:cxn>
                    <a:cxn ang="0">
                      <a:pos x="76" y="175"/>
                    </a:cxn>
                    <a:cxn ang="0">
                      <a:pos x="56" y="153"/>
                    </a:cxn>
                    <a:cxn ang="0">
                      <a:pos x="40" y="131"/>
                    </a:cxn>
                    <a:cxn ang="0">
                      <a:pos x="26" y="106"/>
                    </a:cxn>
                    <a:cxn ang="0">
                      <a:pos x="14" y="80"/>
                    </a:cxn>
                    <a:cxn ang="0">
                      <a:pos x="6" y="54"/>
                    </a:cxn>
                    <a:cxn ang="0">
                      <a:pos x="2" y="28"/>
                    </a:cxn>
                    <a:cxn ang="0">
                      <a:pos x="0" y="0"/>
                    </a:cxn>
                  </a:cxnLst>
                  <a:rect l="0" t="0" r="r" b="b"/>
                  <a:pathLst>
                    <a:path w="331" h="275">
                      <a:moveTo>
                        <a:pt x="331" y="275"/>
                      </a:moveTo>
                      <a:lnTo>
                        <a:pt x="297" y="273"/>
                      </a:lnTo>
                      <a:lnTo>
                        <a:pt x="265" y="269"/>
                      </a:lnTo>
                      <a:lnTo>
                        <a:pt x="233" y="261"/>
                      </a:lnTo>
                      <a:lnTo>
                        <a:pt x="202" y="253"/>
                      </a:lnTo>
                      <a:lnTo>
                        <a:pt x="172" y="241"/>
                      </a:lnTo>
                      <a:lnTo>
                        <a:pt x="146" y="227"/>
                      </a:lnTo>
                      <a:lnTo>
                        <a:pt x="120" y="211"/>
                      </a:lnTo>
                      <a:lnTo>
                        <a:pt x="96" y="193"/>
                      </a:lnTo>
                      <a:lnTo>
                        <a:pt x="76" y="175"/>
                      </a:lnTo>
                      <a:lnTo>
                        <a:pt x="56" y="153"/>
                      </a:lnTo>
                      <a:lnTo>
                        <a:pt x="40" y="131"/>
                      </a:lnTo>
                      <a:lnTo>
                        <a:pt x="26" y="106"/>
                      </a:lnTo>
                      <a:lnTo>
                        <a:pt x="14" y="80"/>
                      </a:lnTo>
                      <a:lnTo>
                        <a:pt x="6" y="54"/>
                      </a:lnTo>
                      <a:lnTo>
                        <a:pt x="2" y="28"/>
                      </a:lnTo>
                      <a:lnTo>
                        <a:pt x="0" y="0"/>
                      </a:lnTo>
                    </a:path>
                  </a:pathLst>
                </a:custGeom>
                <a:solidFill>
                  <a:srgbClr val="466A97"/>
                </a:solidFill>
                <a:ln w="9525">
                  <a:solidFill>
                    <a:srgbClr val="969696"/>
                  </a:solidFill>
                  <a:prstDash val="solid"/>
                  <a:round/>
                  <a:headEnd/>
                  <a:tailEnd/>
                </a:ln>
              </p:spPr>
              <p:txBody>
                <a:bodyPr/>
                <a:lstStyle/>
                <a:p>
                  <a:endParaRPr lang="zh-CN" altLang="en-US"/>
                </a:p>
              </p:txBody>
            </p:sp>
          </p:grpSp>
          <p:grpSp>
            <p:nvGrpSpPr>
              <p:cNvPr id="666" name="Group 808"/>
              <p:cNvGrpSpPr>
                <a:grpSpLocks/>
              </p:cNvGrpSpPr>
              <p:nvPr/>
            </p:nvGrpSpPr>
            <p:grpSpPr bwMode="auto">
              <a:xfrm>
                <a:off x="2562177" y="3394426"/>
                <a:ext cx="226961" cy="122189"/>
                <a:chOff x="3754" y="1470"/>
                <a:chExt cx="1140" cy="614"/>
              </a:xfrm>
            </p:grpSpPr>
            <p:sp>
              <p:nvSpPr>
                <p:cNvPr id="193" name="Freeform 809"/>
                <p:cNvSpPr>
                  <a:spLocks/>
                </p:cNvSpPr>
                <p:nvPr/>
              </p:nvSpPr>
              <p:spPr bwMode="auto">
                <a:xfrm>
                  <a:off x="3754" y="1470"/>
                  <a:ext cx="1140" cy="614"/>
                </a:xfrm>
                <a:custGeom>
                  <a:avLst/>
                  <a:gdLst/>
                  <a:ahLst/>
                  <a:cxnLst>
                    <a:cxn ang="0">
                      <a:pos x="126" y="0"/>
                    </a:cxn>
                    <a:cxn ang="0">
                      <a:pos x="1140" y="0"/>
                    </a:cxn>
                    <a:cxn ang="0">
                      <a:pos x="1140" y="449"/>
                    </a:cxn>
                    <a:cxn ang="0">
                      <a:pos x="1014" y="614"/>
                    </a:cxn>
                    <a:cxn ang="0">
                      <a:pos x="0" y="614"/>
                    </a:cxn>
                    <a:cxn ang="0">
                      <a:pos x="126" y="453"/>
                    </a:cxn>
                    <a:cxn ang="0">
                      <a:pos x="126" y="0"/>
                    </a:cxn>
                  </a:cxnLst>
                  <a:rect l="0" t="0" r="r" b="b"/>
                  <a:pathLst>
                    <a:path w="1140" h="614">
                      <a:moveTo>
                        <a:pt x="126" y="0"/>
                      </a:moveTo>
                      <a:lnTo>
                        <a:pt x="1140" y="0"/>
                      </a:lnTo>
                      <a:lnTo>
                        <a:pt x="1140" y="449"/>
                      </a:lnTo>
                      <a:lnTo>
                        <a:pt x="1014" y="614"/>
                      </a:lnTo>
                      <a:lnTo>
                        <a:pt x="0" y="614"/>
                      </a:lnTo>
                      <a:lnTo>
                        <a:pt x="126" y="453"/>
                      </a:lnTo>
                      <a:lnTo>
                        <a:pt x="126" y="0"/>
                      </a:lnTo>
                      <a:close/>
                    </a:path>
                  </a:pathLst>
                </a:custGeom>
                <a:solidFill>
                  <a:srgbClr val="466A97"/>
                </a:solidFill>
                <a:ln w="9525">
                  <a:noFill/>
                  <a:round/>
                  <a:headEnd/>
                  <a:tailEnd/>
                </a:ln>
              </p:spPr>
              <p:txBody>
                <a:bodyPr/>
                <a:lstStyle/>
                <a:p>
                  <a:endParaRPr lang="zh-CN" altLang="en-US"/>
                </a:p>
              </p:txBody>
            </p:sp>
            <p:sp>
              <p:nvSpPr>
                <p:cNvPr id="194" name="Freeform 810"/>
                <p:cNvSpPr>
                  <a:spLocks/>
                </p:cNvSpPr>
                <p:nvPr/>
              </p:nvSpPr>
              <p:spPr bwMode="auto">
                <a:xfrm>
                  <a:off x="3754" y="1470"/>
                  <a:ext cx="1140" cy="614"/>
                </a:xfrm>
                <a:custGeom>
                  <a:avLst/>
                  <a:gdLst/>
                  <a:ahLst/>
                  <a:cxnLst>
                    <a:cxn ang="0">
                      <a:pos x="126" y="0"/>
                    </a:cxn>
                    <a:cxn ang="0">
                      <a:pos x="1140" y="0"/>
                    </a:cxn>
                    <a:cxn ang="0">
                      <a:pos x="1140" y="449"/>
                    </a:cxn>
                    <a:cxn ang="0">
                      <a:pos x="1014" y="614"/>
                    </a:cxn>
                    <a:cxn ang="0">
                      <a:pos x="0" y="614"/>
                    </a:cxn>
                    <a:cxn ang="0">
                      <a:pos x="126" y="453"/>
                    </a:cxn>
                    <a:cxn ang="0">
                      <a:pos x="126" y="0"/>
                    </a:cxn>
                  </a:cxnLst>
                  <a:rect l="0" t="0" r="r" b="b"/>
                  <a:pathLst>
                    <a:path w="1140" h="614">
                      <a:moveTo>
                        <a:pt x="126" y="0"/>
                      </a:moveTo>
                      <a:lnTo>
                        <a:pt x="1140" y="0"/>
                      </a:lnTo>
                      <a:lnTo>
                        <a:pt x="1140" y="449"/>
                      </a:lnTo>
                      <a:lnTo>
                        <a:pt x="1014" y="614"/>
                      </a:lnTo>
                      <a:lnTo>
                        <a:pt x="0" y="614"/>
                      </a:lnTo>
                      <a:lnTo>
                        <a:pt x="126" y="453"/>
                      </a:lnTo>
                      <a:lnTo>
                        <a:pt x="126" y="0"/>
                      </a:lnTo>
                    </a:path>
                  </a:pathLst>
                </a:custGeom>
                <a:solidFill>
                  <a:srgbClr val="466A97"/>
                </a:solidFill>
                <a:ln w="9525">
                  <a:solidFill>
                    <a:srgbClr val="969696"/>
                  </a:solidFill>
                  <a:prstDash val="solid"/>
                  <a:round/>
                  <a:headEnd/>
                  <a:tailEnd/>
                </a:ln>
              </p:spPr>
              <p:txBody>
                <a:bodyPr/>
                <a:lstStyle/>
                <a:p>
                  <a:endParaRPr lang="zh-CN" altLang="en-US"/>
                </a:p>
              </p:txBody>
            </p:sp>
          </p:grpSp>
          <p:sp>
            <p:nvSpPr>
              <p:cNvPr id="170" name="Oval 811"/>
              <p:cNvSpPr>
                <a:spLocks noChangeArrowheads="1"/>
              </p:cNvSpPr>
              <p:nvPr/>
            </p:nvSpPr>
            <p:spPr bwMode="auto">
              <a:xfrm>
                <a:off x="2709702" y="3504301"/>
                <a:ext cx="20805" cy="6630"/>
              </a:xfrm>
              <a:prstGeom prst="ellipse">
                <a:avLst/>
              </a:prstGeom>
              <a:solidFill>
                <a:srgbClr val="466A97"/>
              </a:solidFill>
              <a:ln w="9525">
                <a:solidFill>
                  <a:srgbClr val="969696"/>
                </a:solidFill>
                <a:round/>
                <a:headEnd/>
                <a:tailEnd/>
              </a:ln>
            </p:spPr>
            <p:txBody>
              <a:bodyPr/>
              <a:lstStyle/>
              <a:p>
                <a:endParaRPr lang="zh-CN" altLang="en-US"/>
              </a:p>
            </p:txBody>
          </p:sp>
          <p:sp>
            <p:nvSpPr>
              <p:cNvPr id="171" name="Oval 812"/>
              <p:cNvSpPr>
                <a:spLocks noChangeArrowheads="1"/>
              </p:cNvSpPr>
              <p:nvPr/>
            </p:nvSpPr>
            <p:spPr bwMode="auto">
              <a:xfrm>
                <a:off x="2709702" y="3493882"/>
                <a:ext cx="16076" cy="14208"/>
              </a:xfrm>
              <a:prstGeom prst="ellipse">
                <a:avLst/>
              </a:prstGeom>
              <a:solidFill>
                <a:srgbClr val="466A97"/>
              </a:solidFill>
              <a:ln w="9525">
                <a:solidFill>
                  <a:srgbClr val="969696"/>
                </a:solidFill>
                <a:round/>
                <a:headEnd/>
                <a:tailEnd/>
              </a:ln>
            </p:spPr>
            <p:txBody>
              <a:bodyPr/>
              <a:lstStyle/>
              <a:p>
                <a:endParaRPr lang="zh-CN" altLang="en-US"/>
              </a:p>
            </p:txBody>
          </p:sp>
          <p:sp>
            <p:nvSpPr>
              <p:cNvPr id="172" name="Rectangle 813"/>
              <p:cNvSpPr>
                <a:spLocks noChangeArrowheads="1"/>
              </p:cNvSpPr>
              <p:nvPr/>
            </p:nvSpPr>
            <p:spPr bwMode="auto">
              <a:xfrm>
                <a:off x="2620809" y="3485357"/>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3" name="Rectangle 814"/>
              <p:cNvSpPr>
                <a:spLocks noChangeArrowheads="1"/>
              </p:cNvSpPr>
              <p:nvPr/>
            </p:nvSpPr>
            <p:spPr bwMode="auto">
              <a:xfrm>
                <a:off x="2637831" y="3485357"/>
                <a:ext cx="7565"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4" name="Rectangle 815"/>
              <p:cNvSpPr>
                <a:spLocks noChangeArrowheads="1"/>
              </p:cNvSpPr>
              <p:nvPr/>
            </p:nvSpPr>
            <p:spPr bwMode="auto">
              <a:xfrm>
                <a:off x="2601895" y="3485357"/>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5" name="Rectangle 816"/>
              <p:cNvSpPr>
                <a:spLocks noChangeArrowheads="1"/>
              </p:cNvSpPr>
              <p:nvPr/>
            </p:nvSpPr>
            <p:spPr bwMode="auto">
              <a:xfrm>
                <a:off x="2654853" y="3485357"/>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6" name="Rectangle 817"/>
              <p:cNvSpPr>
                <a:spLocks noChangeArrowheads="1"/>
              </p:cNvSpPr>
              <p:nvPr/>
            </p:nvSpPr>
            <p:spPr bwMode="auto">
              <a:xfrm>
                <a:off x="2614189" y="3502407"/>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7" name="Rectangle 818"/>
              <p:cNvSpPr>
                <a:spLocks noChangeArrowheads="1"/>
              </p:cNvSpPr>
              <p:nvPr/>
            </p:nvSpPr>
            <p:spPr bwMode="auto">
              <a:xfrm>
                <a:off x="2631211" y="3502407"/>
                <a:ext cx="7565"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8" name="Rectangle 819"/>
              <p:cNvSpPr>
                <a:spLocks noChangeArrowheads="1"/>
              </p:cNvSpPr>
              <p:nvPr/>
            </p:nvSpPr>
            <p:spPr bwMode="auto">
              <a:xfrm>
                <a:off x="2594330" y="3502407"/>
                <a:ext cx="9457"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79" name="Rectangle 820"/>
              <p:cNvSpPr>
                <a:spLocks noChangeArrowheads="1"/>
              </p:cNvSpPr>
              <p:nvPr/>
            </p:nvSpPr>
            <p:spPr bwMode="auto">
              <a:xfrm>
                <a:off x="2648233" y="3502407"/>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0" name="Oval 821"/>
              <p:cNvSpPr>
                <a:spLocks noChangeArrowheads="1"/>
              </p:cNvSpPr>
              <p:nvPr/>
            </p:nvSpPr>
            <p:spPr bwMode="auto">
              <a:xfrm>
                <a:off x="2609461" y="3405792"/>
                <a:ext cx="25533" cy="62515"/>
              </a:xfrm>
              <a:prstGeom prst="ellipse">
                <a:avLst/>
              </a:prstGeom>
              <a:solidFill>
                <a:srgbClr val="466A97"/>
              </a:solidFill>
              <a:ln w="9525">
                <a:solidFill>
                  <a:srgbClr val="969696"/>
                </a:solidFill>
                <a:round/>
                <a:headEnd/>
                <a:tailEnd/>
              </a:ln>
            </p:spPr>
            <p:txBody>
              <a:bodyPr/>
              <a:lstStyle/>
              <a:p>
                <a:endParaRPr lang="zh-CN" altLang="en-US"/>
              </a:p>
            </p:txBody>
          </p:sp>
          <p:sp>
            <p:nvSpPr>
              <p:cNvPr id="181" name="Oval 822"/>
              <p:cNvSpPr>
                <a:spLocks noChangeArrowheads="1"/>
              </p:cNvSpPr>
              <p:nvPr/>
            </p:nvSpPr>
            <p:spPr bwMode="auto">
              <a:xfrm>
                <a:off x="2693626" y="3405792"/>
                <a:ext cx="24587" cy="62515"/>
              </a:xfrm>
              <a:prstGeom prst="ellipse">
                <a:avLst/>
              </a:prstGeom>
              <a:solidFill>
                <a:srgbClr val="466A97"/>
              </a:solidFill>
              <a:ln w="9525">
                <a:solidFill>
                  <a:srgbClr val="969696"/>
                </a:solidFill>
                <a:round/>
                <a:headEnd/>
                <a:tailEnd/>
              </a:ln>
            </p:spPr>
            <p:txBody>
              <a:bodyPr/>
              <a:lstStyle/>
              <a:p>
                <a:endParaRPr lang="zh-CN" altLang="en-US"/>
              </a:p>
            </p:txBody>
          </p:sp>
          <p:sp>
            <p:nvSpPr>
              <p:cNvPr id="182" name="Rectangle 823"/>
              <p:cNvSpPr>
                <a:spLocks noChangeArrowheads="1"/>
              </p:cNvSpPr>
              <p:nvPr/>
            </p:nvSpPr>
            <p:spPr bwMode="auto">
              <a:xfrm>
                <a:off x="2622700" y="3405792"/>
                <a:ext cx="83219" cy="62515"/>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3" name="Rectangle 824"/>
              <p:cNvSpPr>
                <a:spLocks noChangeArrowheads="1"/>
              </p:cNvSpPr>
              <p:nvPr/>
            </p:nvSpPr>
            <p:spPr bwMode="auto">
              <a:xfrm>
                <a:off x="2732398" y="3446522"/>
                <a:ext cx="8511" cy="5683"/>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4" name="Rectangle 825"/>
              <p:cNvSpPr>
                <a:spLocks noChangeArrowheads="1"/>
              </p:cNvSpPr>
              <p:nvPr/>
            </p:nvSpPr>
            <p:spPr bwMode="auto">
              <a:xfrm>
                <a:off x="2730507" y="3458836"/>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5" name="Rectangle 826"/>
              <p:cNvSpPr>
                <a:spLocks noChangeArrowheads="1"/>
              </p:cNvSpPr>
              <p:nvPr/>
            </p:nvSpPr>
            <p:spPr bwMode="auto">
              <a:xfrm>
                <a:off x="2730507" y="3472096"/>
                <a:ext cx="7565" cy="5683"/>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6" name="Rectangle 827"/>
              <p:cNvSpPr>
                <a:spLocks noChangeArrowheads="1"/>
              </p:cNvSpPr>
              <p:nvPr/>
            </p:nvSpPr>
            <p:spPr bwMode="auto">
              <a:xfrm>
                <a:off x="2748475" y="3457888"/>
                <a:ext cx="6620"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7" name="Rectangle 828"/>
              <p:cNvSpPr>
                <a:spLocks noChangeArrowheads="1"/>
              </p:cNvSpPr>
              <p:nvPr/>
            </p:nvSpPr>
            <p:spPr bwMode="auto">
              <a:xfrm>
                <a:off x="2737127" y="3424736"/>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8" name="Rectangle 829"/>
              <p:cNvSpPr>
                <a:spLocks noChangeArrowheads="1"/>
              </p:cNvSpPr>
              <p:nvPr/>
            </p:nvSpPr>
            <p:spPr bwMode="auto">
              <a:xfrm>
                <a:off x="2750366" y="3424736"/>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89" name="Rectangle 830"/>
              <p:cNvSpPr>
                <a:spLocks noChangeArrowheads="1"/>
              </p:cNvSpPr>
              <p:nvPr/>
            </p:nvSpPr>
            <p:spPr bwMode="auto">
              <a:xfrm>
                <a:off x="2764551" y="3424736"/>
                <a:ext cx="8511"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90" name="Rectangle 831"/>
              <p:cNvSpPr>
                <a:spLocks noChangeArrowheads="1"/>
              </p:cNvSpPr>
              <p:nvPr/>
            </p:nvSpPr>
            <p:spPr bwMode="auto">
              <a:xfrm>
                <a:off x="2765497" y="3446522"/>
                <a:ext cx="7565" cy="5683"/>
              </a:xfrm>
              <a:prstGeom prst="rect">
                <a:avLst/>
              </a:prstGeom>
              <a:solidFill>
                <a:srgbClr val="466A97"/>
              </a:solidFill>
              <a:ln w="9525">
                <a:solidFill>
                  <a:srgbClr val="969696"/>
                </a:solidFill>
                <a:miter lim="800000"/>
                <a:headEnd/>
                <a:tailEnd/>
              </a:ln>
            </p:spPr>
            <p:txBody>
              <a:bodyPr/>
              <a:lstStyle/>
              <a:p>
                <a:endParaRPr lang="zh-CN" altLang="en-US"/>
              </a:p>
            </p:txBody>
          </p:sp>
          <p:sp>
            <p:nvSpPr>
              <p:cNvPr id="191" name="Rectangle 832"/>
              <p:cNvSpPr>
                <a:spLocks noChangeArrowheads="1"/>
              </p:cNvSpPr>
              <p:nvPr/>
            </p:nvSpPr>
            <p:spPr bwMode="auto">
              <a:xfrm>
                <a:off x="2763605" y="3458836"/>
                <a:ext cx="6620" cy="6630"/>
              </a:xfrm>
              <a:prstGeom prst="rect">
                <a:avLst/>
              </a:prstGeom>
              <a:solidFill>
                <a:srgbClr val="466A97"/>
              </a:solidFill>
              <a:ln w="9525">
                <a:solidFill>
                  <a:srgbClr val="969696"/>
                </a:solidFill>
                <a:miter lim="800000"/>
                <a:headEnd/>
                <a:tailEnd/>
              </a:ln>
            </p:spPr>
            <p:txBody>
              <a:bodyPr/>
              <a:lstStyle/>
              <a:p>
                <a:endParaRPr lang="zh-CN" altLang="en-US"/>
              </a:p>
            </p:txBody>
          </p:sp>
          <p:sp>
            <p:nvSpPr>
              <p:cNvPr id="192" name="Rectangle 833"/>
              <p:cNvSpPr>
                <a:spLocks noChangeArrowheads="1"/>
              </p:cNvSpPr>
              <p:nvPr/>
            </p:nvSpPr>
            <p:spPr bwMode="auto">
              <a:xfrm>
                <a:off x="2762660" y="3472096"/>
                <a:ext cx="7565" cy="5683"/>
              </a:xfrm>
              <a:prstGeom prst="rect">
                <a:avLst/>
              </a:prstGeom>
              <a:solidFill>
                <a:srgbClr val="466A97"/>
              </a:solidFill>
              <a:ln w="9525">
                <a:solidFill>
                  <a:srgbClr val="969696"/>
                </a:solidFill>
                <a:miter lim="800000"/>
                <a:headEnd/>
                <a:tailEnd/>
              </a:ln>
            </p:spPr>
            <p:txBody>
              <a:bodyPr/>
              <a:lstStyle/>
              <a:p>
                <a:endParaRPr lang="zh-CN" altLang="en-US"/>
              </a:p>
            </p:txBody>
          </p:sp>
        </p:grpSp>
        <p:sp>
          <p:nvSpPr>
            <p:cNvPr id="63" name="Rectangle 834"/>
            <p:cNvSpPr>
              <a:spLocks noChangeArrowheads="1"/>
            </p:cNvSpPr>
            <p:nvPr/>
          </p:nvSpPr>
          <p:spPr bwMode="auto">
            <a:xfrm>
              <a:off x="3048000" y="4264049"/>
              <a:ext cx="533400" cy="300038"/>
            </a:xfrm>
            <a:prstGeom prst="rect">
              <a:avLst/>
            </a:prstGeom>
            <a:solidFill>
              <a:srgbClr val="9ECF7D"/>
            </a:solidFill>
            <a:ln w="12700">
              <a:noFill/>
              <a:miter lim="800000"/>
              <a:headEnd/>
              <a:tailEnd/>
            </a:ln>
            <a:effectLst>
              <a:prstShdw prst="shdw17" dist="17961" dir="2700000">
                <a:srgbClr val="9ECF7D">
                  <a:gamma/>
                  <a:shade val="60000"/>
                  <a:invGamma/>
                </a:srgbClr>
              </a:prstShdw>
            </a:effec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7" name="Rectangle 7"/>
          <p:cNvSpPr>
            <a:spLocks noChangeArrowheads="1"/>
          </p:cNvSpPr>
          <p:nvPr/>
        </p:nvSpPr>
        <p:spPr bwMode="auto">
          <a:xfrm>
            <a:off x="0" y="0"/>
            <a:ext cx="8229600" cy="620713"/>
          </a:xfrm>
          <a:prstGeom prst="rect">
            <a:avLst/>
          </a:prstGeom>
          <a:noFill/>
          <a:ln w="9525" algn="ctr">
            <a:noFill/>
            <a:miter lim="800000"/>
            <a:headEnd/>
            <a:tailEnd/>
          </a:ln>
          <a:effectLst/>
        </p:spPr>
        <p:txBody>
          <a:bodyPr anchor="ctr"/>
          <a:lstStyle/>
          <a:p>
            <a:pPr eaLnBrk="0" hangingPunct="0"/>
            <a:endParaRPr lang="zh-CN" altLang="en-US" sz="3200" b="1" dirty="0">
              <a:solidFill>
                <a:srgbClr val="FF0000"/>
              </a:solidFill>
              <a:latin typeface="黑体" pitchFamily="49" charset="-122"/>
              <a:ea typeface="黑体" pitchFamily="49" charset="-122"/>
            </a:endParaRPr>
          </a:p>
        </p:txBody>
      </p:sp>
      <p:sp>
        <p:nvSpPr>
          <p:cNvPr id="8" name="标题 7"/>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smtClean="0">
                <a:latin typeface="+mn-ea"/>
                <a:ea typeface="+mn-ea"/>
              </a:rPr>
              <a:t>关键业务应用  紧急插单处理</a:t>
            </a:r>
          </a:p>
        </p:txBody>
      </p:sp>
      <p:sp>
        <p:nvSpPr>
          <p:cNvPr id="96" name="内容占位符 4"/>
          <p:cNvSpPr txBox="1">
            <a:spLocks/>
          </p:cNvSpPr>
          <p:nvPr/>
        </p:nvSpPr>
        <p:spPr>
          <a:xfrm>
            <a:off x="381110" y="762070"/>
            <a:ext cx="8381660" cy="1384995"/>
          </a:xfrm>
          <a:prstGeom prst="rect">
            <a:avLst/>
          </a:prstGeom>
          <a:noFill/>
          <a:ln w="9525">
            <a:noFill/>
            <a:miter lim="800000"/>
            <a:headEnd/>
            <a:tailEnd/>
          </a:ln>
        </p:spPr>
        <p:txBody>
          <a:bodyPr wrap="square">
            <a:spAutoFit/>
          </a:bodyPr>
          <a:lstStyle>
            <a:lvl1pPr marL="342900" indent="-342900" algn="l" defTabSz="914400" rtl="0" eaLnBrk="1" latinLnBrk="0" hangingPunct="1">
              <a:lnSpc>
                <a:spcPct val="150000"/>
              </a:lnSpc>
              <a:spcBef>
                <a:spcPct val="20000"/>
              </a:spcBef>
              <a:buFontTx/>
              <a:buBlip>
                <a:blip r:embed="rId2"/>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3"/>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4"/>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Arial" charset="0"/>
              <a:buNone/>
            </a:pPr>
            <a:r>
              <a:rPr lang="zh-CN" altLang="en-US" sz="1400" dirty="0" smtClean="0"/>
              <a:t>      面对多变的市场环境，企业要对客户需求做出快速反应。因此紧急插单在机械制造企业就变得非常普遍了。紧急插单往往会打乱现有的生产节奏，如果不能够对各种影响因素进行必要的权衡，必然会对原有的计划产生较大的冲击，稍有不慎就会产生重大损失。如何既可以减小对现有计划的冲击又可以快速响应市场需求，是机械制造企业亟需解决的管理问题。</a:t>
            </a:r>
          </a:p>
        </p:txBody>
      </p:sp>
      <p:pic>
        <p:nvPicPr>
          <p:cNvPr id="97" name="Picture 3" descr="E:\yinfeifei\2012年工作项目\UFIDA用友 2012\用友 王曼曼\20120223 信息化企业从U8AIO开始PPT美化\1png图\5.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476950" y="2435722"/>
            <a:ext cx="2052579" cy="304791"/>
          </a:xfrm>
          <a:prstGeom prst="rect">
            <a:avLst/>
          </a:prstGeom>
          <a:noFill/>
          <a:extLst>
            <a:ext uri="{909E8E84-426E-40DD-AFC4-6F175D3DCCD1}">
              <a14:hiddenFill xmlns="" xmlns:a14="http://schemas.microsoft.com/office/drawing/2010/main">
                <a:solidFill>
                  <a:srgbClr val="FFFFFF"/>
                </a:solidFill>
              </a14:hiddenFill>
            </a:ext>
          </a:extLst>
        </p:spPr>
      </p:pic>
      <p:sp>
        <p:nvSpPr>
          <p:cNvPr id="98" name="内容占位符 4"/>
          <p:cNvSpPr txBox="1">
            <a:spLocks/>
          </p:cNvSpPr>
          <p:nvPr/>
        </p:nvSpPr>
        <p:spPr>
          <a:xfrm>
            <a:off x="6477183" y="2435721"/>
            <a:ext cx="2438096" cy="3736407"/>
          </a:xfrm>
          <a:prstGeom prst="rect">
            <a:avLst/>
          </a:prstGeom>
          <a:noFill/>
          <a:ln w="9525">
            <a:noFill/>
            <a:miter lim="800000"/>
            <a:headEnd/>
            <a:tailEnd/>
          </a:ln>
        </p:spPr>
        <p:txBody>
          <a:bodyPr wrap="square">
            <a:spAutoFit/>
          </a:bodyPr>
          <a:lstStyle>
            <a:lvl1pPr marL="342900" indent="-342900" algn="l" defTabSz="914400" rtl="0" eaLnBrk="1" latinLnBrk="0" hangingPunct="1">
              <a:lnSpc>
                <a:spcPct val="150000"/>
              </a:lnSpc>
              <a:spcBef>
                <a:spcPct val="20000"/>
              </a:spcBef>
              <a:buFontTx/>
              <a:buBlip>
                <a:blip r:embed="rId2"/>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3"/>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4"/>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zh-CN" altLang="en-US" sz="1600" b="1" dirty="0" smtClean="0"/>
              <a:t>  客户价值   </a:t>
            </a:r>
            <a:endParaRPr lang="en-US" altLang="zh-CN" sz="1600" b="1" dirty="0" smtClean="0"/>
          </a:p>
          <a:p>
            <a:pPr marL="0" indent="0">
              <a:lnSpc>
                <a:spcPct val="100000"/>
              </a:lnSpc>
              <a:buNone/>
            </a:pPr>
            <a:r>
              <a:rPr lang="zh-CN" altLang="en-US" sz="1600" dirty="0" smtClean="0"/>
              <a:t>◆</a:t>
            </a:r>
            <a:r>
              <a:rPr lang="en-US" altLang="zh-CN" sz="1600" dirty="0" smtClean="0"/>
              <a:t> </a:t>
            </a:r>
            <a:r>
              <a:rPr lang="zh-CN" altLang="en-US" sz="1600" dirty="0" smtClean="0"/>
              <a:t>通过库存齐料查询检核材料是否即刻满足紧急生产需要。</a:t>
            </a:r>
          </a:p>
          <a:p>
            <a:pPr marL="0" indent="0">
              <a:lnSpc>
                <a:spcPct val="100000"/>
              </a:lnSpc>
              <a:buNone/>
            </a:pPr>
            <a:r>
              <a:rPr lang="zh-CN" altLang="en-US" sz="1600" dirty="0" smtClean="0"/>
              <a:t>    ◆</a:t>
            </a:r>
            <a:r>
              <a:rPr lang="en-US" altLang="zh-CN" sz="1600" dirty="0" smtClean="0"/>
              <a:t> </a:t>
            </a:r>
            <a:r>
              <a:rPr lang="zh-CN" altLang="en-US" sz="1600" dirty="0" smtClean="0"/>
              <a:t>通过车间能力检核，考察是否有空闲能力接受紧急生产。</a:t>
            </a:r>
          </a:p>
          <a:p>
            <a:pPr marL="0" indent="0">
              <a:lnSpc>
                <a:spcPct val="100000"/>
              </a:lnSpc>
              <a:buNone/>
            </a:pPr>
            <a:r>
              <a:rPr lang="zh-CN" altLang="en-US" sz="1600" dirty="0" smtClean="0"/>
              <a:t>     ◆</a:t>
            </a:r>
            <a:r>
              <a:rPr lang="en-US" altLang="zh-CN" sz="1600" dirty="0" smtClean="0"/>
              <a:t> </a:t>
            </a:r>
            <a:r>
              <a:rPr lang="zh-CN" altLang="en-US" sz="1600" dirty="0" smtClean="0"/>
              <a:t>在产能满负荷的情况下，通过模拟调单，考察对一些工序暂停后是否会造成严重影响。  </a:t>
            </a:r>
            <a:endParaRPr lang="en-US" altLang="zh-CN" sz="1600" dirty="0" smtClean="0"/>
          </a:p>
          <a:p>
            <a:pPr marL="0" indent="0">
              <a:lnSpc>
                <a:spcPct val="100000"/>
              </a:lnSpc>
              <a:buNone/>
            </a:pPr>
            <a:r>
              <a:rPr lang="en-US" altLang="zh-CN" sz="1600" dirty="0" smtClean="0"/>
              <a:t>     </a:t>
            </a:r>
            <a:r>
              <a:rPr lang="zh-CN" altLang="en-US" sz="1600" dirty="0" smtClean="0"/>
              <a:t> ◆</a:t>
            </a:r>
            <a:r>
              <a:rPr lang="en-US" altLang="zh-CN" sz="1600" dirty="0" smtClean="0"/>
              <a:t> </a:t>
            </a:r>
            <a:r>
              <a:rPr lang="zh-CN" altLang="en-US" sz="1600" dirty="0" smtClean="0"/>
              <a:t>通过销售需求计划（</a:t>
            </a:r>
            <a:r>
              <a:rPr lang="en-US" altLang="zh-CN" sz="1600" dirty="0" smtClean="0"/>
              <a:t>SRP</a:t>
            </a:r>
            <a:r>
              <a:rPr lang="zh-CN" altLang="en-US" sz="1600" dirty="0" smtClean="0"/>
              <a:t>）针对紧急订单进行生产排产。 </a:t>
            </a:r>
            <a:endParaRPr lang="en-US" altLang="zh-CN" sz="1600" dirty="0" smtClean="0"/>
          </a:p>
        </p:txBody>
      </p:sp>
      <p:grpSp>
        <p:nvGrpSpPr>
          <p:cNvPr id="102" name="组合 101"/>
          <p:cNvGrpSpPr/>
          <p:nvPr/>
        </p:nvGrpSpPr>
        <p:grpSpPr>
          <a:xfrm>
            <a:off x="304912" y="2286030"/>
            <a:ext cx="6095840" cy="3962296"/>
            <a:chOff x="381110" y="2514624"/>
            <a:chExt cx="8153186" cy="3505108"/>
          </a:xfrm>
        </p:grpSpPr>
        <p:sp>
          <p:nvSpPr>
            <p:cNvPr id="18" name="圆角矩形 17"/>
            <p:cNvSpPr/>
            <p:nvPr/>
          </p:nvSpPr>
          <p:spPr>
            <a:xfrm>
              <a:off x="381110" y="2590821"/>
              <a:ext cx="8153186" cy="3428911"/>
            </a:xfrm>
            <a:prstGeom prst="roundRect">
              <a:avLst>
                <a:gd name="adj" fmla="val 1573"/>
              </a:avLst>
            </a:prstGeom>
            <a:solidFill>
              <a:schemeClr val="bg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圆角矩形 18"/>
            <p:cNvSpPr/>
            <p:nvPr/>
          </p:nvSpPr>
          <p:spPr>
            <a:xfrm>
              <a:off x="2895644" y="2895614"/>
              <a:ext cx="2236302" cy="3066968"/>
            </a:xfrm>
            <a:prstGeom prst="roundRect">
              <a:avLst>
                <a:gd name="adj" fmla="val 4278"/>
              </a:avLst>
            </a:prstGeom>
            <a:solidFill>
              <a:srgbClr val="EAF1D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3" name="组合 13"/>
            <p:cNvGrpSpPr/>
            <p:nvPr/>
          </p:nvGrpSpPr>
          <p:grpSpPr>
            <a:xfrm>
              <a:off x="566013" y="4086205"/>
              <a:ext cx="1068801" cy="400110"/>
              <a:chOff x="4049063" y="3960545"/>
              <a:chExt cx="825867" cy="400110"/>
            </a:xfrm>
          </p:grpSpPr>
          <p:pic>
            <p:nvPicPr>
              <p:cNvPr id="91" name="Picture 8" descr="E:\2012\120326-PPT\png图\未标题-54.png"/>
              <p:cNvPicPr>
                <a:picLocks noChangeArrowheads="1"/>
              </p:cNvPicPr>
              <p:nvPr/>
            </p:nvPicPr>
            <p:blipFill>
              <a:blip r:embed="rId6" cstate="print"/>
              <a:srcRect/>
              <a:stretch>
                <a:fillRect/>
              </a:stretch>
            </p:blipFill>
            <p:spPr bwMode="auto">
              <a:xfrm>
                <a:off x="4066666" y="3979595"/>
                <a:ext cx="792000" cy="360000"/>
              </a:xfrm>
              <a:prstGeom prst="rect">
                <a:avLst/>
              </a:prstGeom>
              <a:noFill/>
            </p:spPr>
          </p:pic>
          <p:sp>
            <p:nvSpPr>
              <p:cNvPr id="92" name="TextBox 15"/>
              <p:cNvSpPr txBox="1"/>
              <p:nvPr/>
            </p:nvSpPr>
            <p:spPr>
              <a:xfrm>
                <a:off x="4049063" y="3960545"/>
                <a:ext cx="825867"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下销售订单</a:t>
                </a:r>
                <a:endParaRPr lang="en-US" altLang="zh-CN" sz="1000" dirty="0" smtClean="0">
                  <a:latin typeface="微软雅黑" pitchFamily="34" charset="-122"/>
                  <a:ea typeface="微软雅黑" pitchFamily="34" charset="-122"/>
                </a:endParaRPr>
              </a:p>
              <a:p>
                <a:pPr algn="ct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紧急</a:t>
                </a:r>
                <a:r>
                  <a:rPr lang="en-US" altLang="zh-CN" sz="1000" dirty="0" smtClean="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p:txBody>
          </p:sp>
        </p:grpSp>
        <p:grpSp>
          <p:nvGrpSpPr>
            <p:cNvPr id="4" name="组合 26"/>
            <p:cNvGrpSpPr/>
            <p:nvPr/>
          </p:nvGrpSpPr>
          <p:grpSpPr>
            <a:xfrm>
              <a:off x="4079069" y="3095563"/>
              <a:ext cx="981672" cy="400110"/>
              <a:chOff x="9409156" y="4257583"/>
              <a:chExt cx="927106" cy="400110"/>
            </a:xfrm>
          </p:grpSpPr>
          <p:pic>
            <p:nvPicPr>
              <p:cNvPr id="89" name="Picture 1" descr="E:\2012\120326-PPT\png图\未标题-96.png"/>
              <p:cNvPicPr>
                <a:picLocks noChangeArrowheads="1"/>
              </p:cNvPicPr>
              <p:nvPr/>
            </p:nvPicPr>
            <p:blipFill>
              <a:blip r:embed="rId7" cstate="print"/>
              <a:srcRect/>
              <a:stretch>
                <a:fillRect/>
              </a:stretch>
            </p:blipFill>
            <p:spPr bwMode="auto">
              <a:xfrm>
                <a:off x="9465606" y="4267178"/>
                <a:ext cx="792000" cy="360000"/>
              </a:xfrm>
              <a:prstGeom prst="rect">
                <a:avLst/>
              </a:prstGeom>
              <a:noFill/>
            </p:spPr>
          </p:pic>
          <p:sp>
            <p:nvSpPr>
              <p:cNvPr id="90" name="TextBox 25"/>
              <p:cNvSpPr txBox="1"/>
              <p:nvPr/>
            </p:nvSpPr>
            <p:spPr>
              <a:xfrm>
                <a:off x="9409156" y="4257583"/>
                <a:ext cx="927106"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齐套</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齐料</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分析</a:t>
                </a:r>
                <a:r>
                  <a:rPr lang="en-US" altLang="zh-CN" sz="1000" dirty="0" smtClean="0">
                    <a:latin typeface="微软雅黑" pitchFamily="34" charset="-122"/>
                    <a:ea typeface="微软雅黑" pitchFamily="34" charset="-122"/>
                  </a:rPr>
                  <a:t>,MRP</a:t>
                </a:r>
                <a:endParaRPr lang="zh-CN" altLang="en-US" sz="1000" dirty="0">
                  <a:latin typeface="微软雅黑" pitchFamily="34" charset="-122"/>
                  <a:ea typeface="微软雅黑" pitchFamily="34" charset="-122"/>
                </a:endParaRPr>
              </a:p>
            </p:txBody>
          </p:sp>
        </p:grpSp>
        <p:grpSp>
          <p:nvGrpSpPr>
            <p:cNvPr id="5" name="组合 26"/>
            <p:cNvGrpSpPr/>
            <p:nvPr/>
          </p:nvGrpSpPr>
          <p:grpSpPr>
            <a:xfrm>
              <a:off x="4106724" y="3638544"/>
              <a:ext cx="902840" cy="288000"/>
              <a:chOff x="9435278" y="4267178"/>
              <a:chExt cx="852656" cy="288000"/>
            </a:xfrm>
          </p:grpSpPr>
          <p:pic>
            <p:nvPicPr>
              <p:cNvPr id="87" name="Picture 1" descr="E:\2012\120326-PPT\png图\未标题-96.png"/>
              <p:cNvPicPr>
                <a:picLocks noChangeArrowheads="1"/>
              </p:cNvPicPr>
              <p:nvPr/>
            </p:nvPicPr>
            <p:blipFill>
              <a:blip r:embed="rId7" cstate="print"/>
              <a:srcRect/>
              <a:stretch>
                <a:fillRect/>
              </a:stretch>
            </p:blipFill>
            <p:spPr bwMode="auto">
              <a:xfrm>
                <a:off x="9465605" y="4267178"/>
                <a:ext cx="792000" cy="288000"/>
              </a:xfrm>
              <a:prstGeom prst="rect">
                <a:avLst/>
              </a:prstGeom>
              <a:noFill/>
            </p:spPr>
          </p:pic>
          <p:sp>
            <p:nvSpPr>
              <p:cNvPr id="88" name="TextBox 25"/>
              <p:cNvSpPr txBox="1"/>
              <p:nvPr/>
            </p:nvSpPr>
            <p:spPr>
              <a:xfrm>
                <a:off x="9435278" y="4288068"/>
                <a:ext cx="852656"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能力计划</a:t>
                </a:r>
                <a:endParaRPr lang="zh-CN" altLang="en-US" sz="1000" dirty="0">
                  <a:latin typeface="微软雅黑" pitchFamily="34" charset="-122"/>
                  <a:ea typeface="微软雅黑" pitchFamily="34" charset="-122"/>
                </a:endParaRPr>
              </a:p>
            </p:txBody>
          </p:sp>
        </p:grpSp>
        <p:grpSp>
          <p:nvGrpSpPr>
            <p:cNvPr id="6" name="组合 26"/>
            <p:cNvGrpSpPr/>
            <p:nvPr/>
          </p:nvGrpSpPr>
          <p:grpSpPr>
            <a:xfrm>
              <a:off x="4106724" y="4171930"/>
              <a:ext cx="902840" cy="288000"/>
              <a:chOff x="9435278" y="4267178"/>
              <a:chExt cx="852656" cy="288000"/>
            </a:xfrm>
          </p:grpSpPr>
          <p:pic>
            <p:nvPicPr>
              <p:cNvPr id="85" name="Picture 1" descr="E:\2012\120326-PPT\png图\未标题-96.png"/>
              <p:cNvPicPr>
                <a:picLocks noChangeArrowheads="1"/>
              </p:cNvPicPr>
              <p:nvPr/>
            </p:nvPicPr>
            <p:blipFill>
              <a:blip r:embed="rId7" cstate="print"/>
              <a:srcRect/>
              <a:stretch>
                <a:fillRect/>
              </a:stretch>
            </p:blipFill>
            <p:spPr bwMode="auto">
              <a:xfrm>
                <a:off x="9465605" y="4267178"/>
                <a:ext cx="792000" cy="288000"/>
              </a:xfrm>
              <a:prstGeom prst="rect">
                <a:avLst/>
              </a:prstGeom>
              <a:noFill/>
            </p:spPr>
          </p:pic>
          <p:sp>
            <p:nvSpPr>
              <p:cNvPr id="86" name="TextBox 25"/>
              <p:cNvSpPr txBox="1"/>
              <p:nvPr/>
            </p:nvSpPr>
            <p:spPr>
              <a:xfrm>
                <a:off x="9435278" y="4288068"/>
                <a:ext cx="852656"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生产规划</a:t>
                </a:r>
                <a:endParaRPr lang="zh-CN" altLang="en-US" sz="1000" dirty="0">
                  <a:latin typeface="微软雅黑" pitchFamily="34" charset="-122"/>
                  <a:ea typeface="微软雅黑" pitchFamily="34" charset="-122"/>
                </a:endParaRPr>
              </a:p>
            </p:txBody>
          </p:sp>
        </p:grpSp>
        <p:grpSp>
          <p:nvGrpSpPr>
            <p:cNvPr id="7" name="组合 26"/>
            <p:cNvGrpSpPr/>
            <p:nvPr/>
          </p:nvGrpSpPr>
          <p:grpSpPr>
            <a:xfrm>
              <a:off x="4106724" y="4629118"/>
              <a:ext cx="902840" cy="288000"/>
              <a:chOff x="9435278" y="4267178"/>
              <a:chExt cx="852656" cy="288000"/>
            </a:xfrm>
          </p:grpSpPr>
          <p:pic>
            <p:nvPicPr>
              <p:cNvPr id="83" name="Picture 1" descr="E:\2012\120326-PPT\png图\未标题-96.png"/>
              <p:cNvPicPr>
                <a:picLocks noChangeArrowheads="1"/>
              </p:cNvPicPr>
              <p:nvPr/>
            </p:nvPicPr>
            <p:blipFill>
              <a:blip r:embed="rId7" cstate="print"/>
              <a:srcRect/>
              <a:stretch>
                <a:fillRect/>
              </a:stretch>
            </p:blipFill>
            <p:spPr bwMode="auto">
              <a:xfrm>
                <a:off x="9465605" y="4267178"/>
                <a:ext cx="792000" cy="288000"/>
              </a:xfrm>
              <a:prstGeom prst="rect">
                <a:avLst/>
              </a:prstGeom>
              <a:noFill/>
            </p:spPr>
          </p:pic>
          <p:sp>
            <p:nvSpPr>
              <p:cNvPr id="84" name="TextBox 25"/>
              <p:cNvSpPr txBox="1"/>
              <p:nvPr/>
            </p:nvSpPr>
            <p:spPr>
              <a:xfrm>
                <a:off x="9435278" y="4288068"/>
                <a:ext cx="852656"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模拟调单</a:t>
                </a:r>
                <a:endParaRPr lang="zh-CN" altLang="en-US" sz="1000" dirty="0">
                  <a:latin typeface="微软雅黑" pitchFamily="34" charset="-122"/>
                  <a:ea typeface="微软雅黑" pitchFamily="34" charset="-122"/>
                </a:endParaRPr>
              </a:p>
            </p:txBody>
          </p:sp>
        </p:grpSp>
        <p:grpSp>
          <p:nvGrpSpPr>
            <p:cNvPr id="9" name="组合 26"/>
            <p:cNvGrpSpPr/>
            <p:nvPr/>
          </p:nvGrpSpPr>
          <p:grpSpPr>
            <a:xfrm>
              <a:off x="4092198" y="5149408"/>
              <a:ext cx="931882" cy="400110"/>
              <a:chOff x="9421561" y="4255855"/>
              <a:chExt cx="880084" cy="317636"/>
            </a:xfrm>
          </p:grpSpPr>
          <p:pic>
            <p:nvPicPr>
              <p:cNvPr id="81" name="Picture 1" descr="E:\2012\120326-PPT\png图\未标题-96.png"/>
              <p:cNvPicPr>
                <a:picLocks noChangeArrowheads="1"/>
              </p:cNvPicPr>
              <p:nvPr/>
            </p:nvPicPr>
            <p:blipFill>
              <a:blip r:embed="rId7" cstate="print"/>
              <a:srcRect/>
              <a:stretch>
                <a:fillRect/>
              </a:stretch>
            </p:blipFill>
            <p:spPr bwMode="auto">
              <a:xfrm>
                <a:off x="9465605" y="4267178"/>
                <a:ext cx="792000" cy="288000"/>
              </a:xfrm>
              <a:prstGeom prst="rect">
                <a:avLst/>
              </a:prstGeom>
              <a:noFill/>
            </p:spPr>
          </p:pic>
          <p:sp>
            <p:nvSpPr>
              <p:cNvPr id="82" name="TextBox 25"/>
              <p:cNvSpPr txBox="1"/>
              <p:nvPr/>
            </p:nvSpPr>
            <p:spPr>
              <a:xfrm>
                <a:off x="9421561" y="4255855"/>
                <a:ext cx="880084" cy="317636"/>
              </a:xfrm>
              <a:prstGeom prst="rect">
                <a:avLst/>
              </a:prstGeom>
              <a:noFill/>
            </p:spPr>
            <p:txBody>
              <a:bodyPr wrap="none" rtlCol="0">
                <a:spAutoFit/>
              </a:bodyPr>
              <a:lstStyle/>
              <a:p>
                <a:pPr algn="ctr"/>
                <a:r>
                  <a:rPr lang="en-US" altLang="zh-CN" sz="1000" dirty="0" smtClean="0">
                    <a:latin typeface="微软雅黑" pitchFamily="34" charset="-122"/>
                    <a:ea typeface="微软雅黑" pitchFamily="34" charset="-122"/>
                  </a:rPr>
                  <a:t>SRP(</a:t>
                </a:r>
                <a:r>
                  <a:rPr lang="zh-CN" altLang="en-US" sz="1000" dirty="0" smtClean="0">
                    <a:latin typeface="微软雅黑" pitchFamily="34" charset="-122"/>
                    <a:ea typeface="微软雅黑" pitchFamily="34" charset="-122"/>
                  </a:rPr>
                  <a:t>按订</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单排程</a:t>
                </a:r>
                <a:r>
                  <a:rPr lang="en-US" altLang="zh-CN" sz="1000" dirty="0" smtClean="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p:txBody>
          </p:sp>
        </p:grpSp>
        <p:grpSp>
          <p:nvGrpSpPr>
            <p:cNvPr id="10" name="组合 13"/>
            <p:cNvGrpSpPr/>
            <p:nvPr/>
          </p:nvGrpSpPr>
          <p:grpSpPr>
            <a:xfrm>
              <a:off x="1772139" y="4095730"/>
              <a:ext cx="1024972" cy="360000"/>
              <a:chOff x="4066666" y="3979595"/>
              <a:chExt cx="792000" cy="360000"/>
            </a:xfrm>
          </p:grpSpPr>
          <p:pic>
            <p:nvPicPr>
              <p:cNvPr id="79" name="Picture 8" descr="E:\2012\120326-PPT\png图\未标题-54.png"/>
              <p:cNvPicPr>
                <a:picLocks noChangeArrowheads="1"/>
              </p:cNvPicPr>
              <p:nvPr/>
            </p:nvPicPr>
            <p:blipFill>
              <a:blip r:embed="rId6" cstate="print"/>
              <a:srcRect/>
              <a:stretch>
                <a:fillRect/>
              </a:stretch>
            </p:blipFill>
            <p:spPr bwMode="auto">
              <a:xfrm>
                <a:off x="4066666" y="3979595"/>
                <a:ext cx="792000" cy="360000"/>
              </a:xfrm>
              <a:prstGeom prst="rect">
                <a:avLst/>
              </a:prstGeom>
              <a:noFill/>
            </p:spPr>
          </p:pic>
          <p:sp>
            <p:nvSpPr>
              <p:cNvPr id="80" name="TextBox 15"/>
              <p:cNvSpPr txBox="1"/>
              <p:nvPr/>
            </p:nvSpPr>
            <p:spPr>
              <a:xfrm>
                <a:off x="4121278" y="4038585"/>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安排生产</a:t>
                </a:r>
                <a:endParaRPr lang="zh-CN" altLang="en-US" sz="1000" dirty="0">
                  <a:latin typeface="微软雅黑" pitchFamily="34" charset="-122"/>
                  <a:ea typeface="微软雅黑" pitchFamily="34" charset="-122"/>
                </a:endParaRPr>
              </a:p>
            </p:txBody>
          </p:sp>
        </p:grpSp>
        <p:grpSp>
          <p:nvGrpSpPr>
            <p:cNvPr id="11" name="组合 13"/>
            <p:cNvGrpSpPr/>
            <p:nvPr/>
          </p:nvGrpSpPr>
          <p:grpSpPr>
            <a:xfrm>
              <a:off x="2994336" y="4171930"/>
              <a:ext cx="1024972" cy="288000"/>
              <a:chOff x="4066666" y="3979595"/>
              <a:chExt cx="792000" cy="288000"/>
            </a:xfrm>
          </p:grpSpPr>
          <p:pic>
            <p:nvPicPr>
              <p:cNvPr id="77" name="Picture 8" descr="E:\2012\120326-PPT\png图\未标题-54.png"/>
              <p:cNvPicPr>
                <a:picLocks noChangeArrowheads="1"/>
              </p:cNvPicPr>
              <p:nvPr/>
            </p:nvPicPr>
            <p:blipFill>
              <a:blip r:embed="rId6" cstate="print">
                <a:duotone>
                  <a:prstClr val="black"/>
                  <a:srgbClr val="D9C3A5">
                    <a:tint val="50000"/>
                    <a:satMod val="180000"/>
                  </a:srgbClr>
                </a:duotone>
              </a:blip>
              <a:srcRect/>
              <a:stretch>
                <a:fillRect/>
              </a:stretch>
            </p:blipFill>
            <p:spPr bwMode="auto">
              <a:xfrm>
                <a:off x="4066666" y="3979595"/>
                <a:ext cx="792000" cy="288000"/>
              </a:xfrm>
              <a:prstGeom prst="rect">
                <a:avLst/>
              </a:prstGeom>
              <a:noFill/>
            </p:spPr>
          </p:pic>
          <p:sp>
            <p:nvSpPr>
              <p:cNvPr id="78" name="TextBox 15"/>
              <p:cNvSpPr txBox="1"/>
              <p:nvPr/>
            </p:nvSpPr>
            <p:spPr>
              <a:xfrm>
                <a:off x="4111754" y="4000485"/>
                <a:ext cx="69762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检核交期</a:t>
                </a:r>
                <a:endParaRPr lang="zh-CN" altLang="en-US" sz="1000" dirty="0">
                  <a:latin typeface="微软雅黑" pitchFamily="34" charset="-122"/>
                  <a:ea typeface="微软雅黑" pitchFamily="34" charset="-122"/>
                </a:endParaRPr>
              </a:p>
            </p:txBody>
          </p:sp>
        </p:grpSp>
        <p:grpSp>
          <p:nvGrpSpPr>
            <p:cNvPr id="12" name="组合 13"/>
            <p:cNvGrpSpPr/>
            <p:nvPr/>
          </p:nvGrpSpPr>
          <p:grpSpPr>
            <a:xfrm>
              <a:off x="2994336" y="3638544"/>
              <a:ext cx="1024972" cy="288000"/>
              <a:chOff x="4066666" y="3979595"/>
              <a:chExt cx="792000" cy="288000"/>
            </a:xfrm>
          </p:grpSpPr>
          <p:pic>
            <p:nvPicPr>
              <p:cNvPr id="75" name="Picture 8" descr="E:\2012\120326-PPT\png图\未标题-54.png"/>
              <p:cNvPicPr>
                <a:picLocks noChangeArrowheads="1"/>
              </p:cNvPicPr>
              <p:nvPr/>
            </p:nvPicPr>
            <p:blipFill>
              <a:blip r:embed="rId6" cstate="print">
                <a:duotone>
                  <a:prstClr val="black"/>
                  <a:srgbClr val="D9C3A5">
                    <a:tint val="50000"/>
                    <a:satMod val="180000"/>
                  </a:srgbClr>
                </a:duotone>
              </a:blip>
              <a:srcRect/>
              <a:stretch>
                <a:fillRect/>
              </a:stretch>
            </p:blipFill>
            <p:spPr bwMode="auto">
              <a:xfrm>
                <a:off x="4066666" y="3979595"/>
                <a:ext cx="792000" cy="288000"/>
              </a:xfrm>
              <a:prstGeom prst="rect">
                <a:avLst/>
              </a:prstGeom>
              <a:noFill/>
            </p:spPr>
          </p:pic>
          <p:sp>
            <p:nvSpPr>
              <p:cNvPr id="76" name="TextBox 15"/>
              <p:cNvSpPr txBox="1"/>
              <p:nvPr/>
            </p:nvSpPr>
            <p:spPr>
              <a:xfrm>
                <a:off x="4111754" y="4000485"/>
                <a:ext cx="69762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检核产能</a:t>
                </a:r>
                <a:endParaRPr lang="zh-CN" altLang="en-US" sz="1000" dirty="0">
                  <a:latin typeface="微软雅黑" pitchFamily="34" charset="-122"/>
                  <a:ea typeface="微软雅黑" pitchFamily="34" charset="-122"/>
                </a:endParaRPr>
              </a:p>
            </p:txBody>
          </p:sp>
        </p:grpSp>
        <p:grpSp>
          <p:nvGrpSpPr>
            <p:cNvPr id="13" name="组合 13"/>
            <p:cNvGrpSpPr/>
            <p:nvPr/>
          </p:nvGrpSpPr>
          <p:grpSpPr>
            <a:xfrm>
              <a:off x="2994336" y="3151618"/>
              <a:ext cx="1024972" cy="288000"/>
              <a:chOff x="4066666" y="3979595"/>
              <a:chExt cx="792000" cy="288000"/>
            </a:xfrm>
          </p:grpSpPr>
          <p:pic>
            <p:nvPicPr>
              <p:cNvPr id="73" name="Picture 8" descr="E:\2012\120326-PPT\png图\未标题-54.png"/>
              <p:cNvPicPr>
                <a:picLocks noChangeArrowheads="1"/>
              </p:cNvPicPr>
              <p:nvPr/>
            </p:nvPicPr>
            <p:blipFill>
              <a:blip r:embed="rId6" cstate="print">
                <a:duotone>
                  <a:prstClr val="black"/>
                  <a:srgbClr val="D9C3A5">
                    <a:tint val="50000"/>
                    <a:satMod val="180000"/>
                  </a:srgbClr>
                </a:duotone>
              </a:blip>
              <a:srcRect/>
              <a:stretch>
                <a:fillRect/>
              </a:stretch>
            </p:blipFill>
            <p:spPr bwMode="auto">
              <a:xfrm>
                <a:off x="4066666" y="3979595"/>
                <a:ext cx="792000" cy="288000"/>
              </a:xfrm>
              <a:prstGeom prst="rect">
                <a:avLst/>
              </a:prstGeom>
              <a:noFill/>
            </p:spPr>
          </p:pic>
          <p:sp>
            <p:nvSpPr>
              <p:cNvPr id="74" name="TextBox 15"/>
              <p:cNvSpPr txBox="1"/>
              <p:nvPr/>
            </p:nvSpPr>
            <p:spPr>
              <a:xfrm>
                <a:off x="4111752" y="4000485"/>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检核物料</a:t>
                </a:r>
                <a:endParaRPr lang="zh-CN" altLang="en-US" sz="1000" dirty="0">
                  <a:latin typeface="微软雅黑" pitchFamily="34" charset="-122"/>
                  <a:ea typeface="微软雅黑" pitchFamily="34" charset="-122"/>
                </a:endParaRPr>
              </a:p>
            </p:txBody>
          </p:sp>
        </p:grpSp>
        <p:grpSp>
          <p:nvGrpSpPr>
            <p:cNvPr id="14" name="组合 13"/>
            <p:cNvGrpSpPr/>
            <p:nvPr/>
          </p:nvGrpSpPr>
          <p:grpSpPr>
            <a:xfrm>
              <a:off x="2994336" y="4629118"/>
              <a:ext cx="1024972" cy="288000"/>
              <a:chOff x="4066666" y="3979595"/>
              <a:chExt cx="792000" cy="288000"/>
            </a:xfrm>
          </p:grpSpPr>
          <p:pic>
            <p:nvPicPr>
              <p:cNvPr id="71" name="Picture 8" descr="E:\2012\120326-PPT\png图\未标题-54.png"/>
              <p:cNvPicPr>
                <a:picLocks noChangeArrowheads="1"/>
              </p:cNvPicPr>
              <p:nvPr/>
            </p:nvPicPr>
            <p:blipFill>
              <a:blip r:embed="rId6" cstate="print">
                <a:duotone>
                  <a:prstClr val="black"/>
                  <a:srgbClr val="D9C3A5">
                    <a:tint val="50000"/>
                    <a:satMod val="180000"/>
                  </a:srgbClr>
                </a:duotone>
              </a:blip>
              <a:srcRect/>
              <a:stretch>
                <a:fillRect/>
              </a:stretch>
            </p:blipFill>
            <p:spPr bwMode="auto">
              <a:xfrm>
                <a:off x="4066666" y="3979595"/>
                <a:ext cx="792000" cy="288000"/>
              </a:xfrm>
              <a:prstGeom prst="rect">
                <a:avLst/>
              </a:prstGeom>
              <a:noFill/>
            </p:spPr>
          </p:pic>
          <p:sp>
            <p:nvSpPr>
              <p:cNvPr id="72" name="TextBox 15"/>
              <p:cNvSpPr txBox="1"/>
              <p:nvPr/>
            </p:nvSpPr>
            <p:spPr>
              <a:xfrm>
                <a:off x="4111754" y="4000485"/>
                <a:ext cx="69762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模拟调产</a:t>
                </a:r>
                <a:endParaRPr lang="zh-CN" altLang="en-US" sz="1000" dirty="0">
                  <a:latin typeface="微软雅黑" pitchFamily="34" charset="-122"/>
                  <a:ea typeface="微软雅黑" pitchFamily="34" charset="-122"/>
                </a:endParaRPr>
              </a:p>
            </p:txBody>
          </p:sp>
        </p:grpSp>
        <p:grpSp>
          <p:nvGrpSpPr>
            <p:cNvPr id="15" name="组合 13"/>
            <p:cNvGrpSpPr/>
            <p:nvPr/>
          </p:nvGrpSpPr>
          <p:grpSpPr>
            <a:xfrm>
              <a:off x="2994336" y="5158933"/>
              <a:ext cx="1024972" cy="400110"/>
              <a:chOff x="4066666" y="3976228"/>
              <a:chExt cx="792000" cy="317636"/>
            </a:xfrm>
          </p:grpSpPr>
          <p:pic>
            <p:nvPicPr>
              <p:cNvPr id="69" name="Picture 8" descr="E:\2012\120326-PPT\png图\未标题-54.png"/>
              <p:cNvPicPr>
                <a:picLocks noChangeArrowheads="1"/>
              </p:cNvPicPr>
              <p:nvPr/>
            </p:nvPicPr>
            <p:blipFill>
              <a:blip r:embed="rId6" cstate="print">
                <a:duotone>
                  <a:prstClr val="black"/>
                  <a:srgbClr val="D9C3A5">
                    <a:tint val="50000"/>
                    <a:satMod val="180000"/>
                  </a:srgbClr>
                </a:duotone>
              </a:blip>
              <a:srcRect/>
              <a:stretch>
                <a:fillRect/>
              </a:stretch>
            </p:blipFill>
            <p:spPr bwMode="auto">
              <a:xfrm>
                <a:off x="4066666" y="3979595"/>
                <a:ext cx="792000" cy="288000"/>
              </a:xfrm>
              <a:prstGeom prst="rect">
                <a:avLst/>
              </a:prstGeom>
              <a:noFill/>
            </p:spPr>
          </p:pic>
          <p:sp>
            <p:nvSpPr>
              <p:cNvPr id="70" name="TextBox 15"/>
              <p:cNvSpPr txBox="1"/>
              <p:nvPr/>
            </p:nvSpPr>
            <p:spPr>
              <a:xfrm>
                <a:off x="4111754" y="3976228"/>
                <a:ext cx="697627" cy="317636"/>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按订单</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重新排程</a:t>
                </a:r>
                <a:endParaRPr lang="zh-CN" altLang="en-US" sz="1000" dirty="0">
                  <a:latin typeface="微软雅黑" pitchFamily="34" charset="-122"/>
                  <a:ea typeface="微软雅黑" pitchFamily="34" charset="-122"/>
                </a:endParaRPr>
              </a:p>
            </p:txBody>
          </p:sp>
        </p:grpSp>
        <p:grpSp>
          <p:nvGrpSpPr>
            <p:cNvPr id="16" name="组合 13"/>
            <p:cNvGrpSpPr/>
            <p:nvPr/>
          </p:nvGrpSpPr>
          <p:grpSpPr>
            <a:xfrm>
              <a:off x="7301361" y="3173671"/>
              <a:ext cx="1024972" cy="400110"/>
              <a:chOff x="4066666" y="3971910"/>
              <a:chExt cx="792000" cy="400110"/>
            </a:xfrm>
          </p:grpSpPr>
          <p:pic>
            <p:nvPicPr>
              <p:cNvPr id="67" name="Picture 8" descr="E:\2012\120326-PPT\png图\未标题-54.png"/>
              <p:cNvPicPr>
                <a:picLocks noChangeArrowheads="1"/>
              </p:cNvPicPr>
              <p:nvPr/>
            </p:nvPicPr>
            <p:blipFill>
              <a:blip r:embed="rId6" cstate="print"/>
              <a:srcRect/>
              <a:stretch>
                <a:fillRect/>
              </a:stretch>
            </p:blipFill>
            <p:spPr bwMode="auto">
              <a:xfrm>
                <a:off x="4066666" y="3979595"/>
                <a:ext cx="792000" cy="360000"/>
              </a:xfrm>
              <a:prstGeom prst="rect">
                <a:avLst/>
              </a:prstGeom>
              <a:noFill/>
            </p:spPr>
          </p:pic>
          <p:sp>
            <p:nvSpPr>
              <p:cNvPr id="68" name="TextBox 15"/>
              <p:cNvSpPr txBox="1"/>
              <p:nvPr/>
            </p:nvSpPr>
            <p:spPr>
              <a:xfrm>
                <a:off x="4111754" y="3971910"/>
                <a:ext cx="697627"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调整已有</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生产订单</a:t>
                </a:r>
                <a:endParaRPr lang="zh-CN" altLang="en-US" sz="1000" dirty="0">
                  <a:latin typeface="微软雅黑" pitchFamily="34" charset="-122"/>
                  <a:ea typeface="微软雅黑" pitchFamily="34" charset="-122"/>
                </a:endParaRPr>
              </a:p>
            </p:txBody>
          </p:sp>
        </p:grpSp>
        <p:grpSp>
          <p:nvGrpSpPr>
            <p:cNvPr id="17" name="组合 13"/>
            <p:cNvGrpSpPr/>
            <p:nvPr/>
          </p:nvGrpSpPr>
          <p:grpSpPr>
            <a:xfrm>
              <a:off x="7276730" y="3790940"/>
              <a:ext cx="1068801" cy="288000"/>
              <a:chOff x="4047634" y="3979595"/>
              <a:chExt cx="825867" cy="288000"/>
            </a:xfrm>
          </p:grpSpPr>
          <p:pic>
            <p:nvPicPr>
              <p:cNvPr id="65" name="Picture 8" descr="E:\2012\120326-PPT\png图\未标题-54.png"/>
              <p:cNvPicPr>
                <a:picLocks noChangeArrowheads="1"/>
              </p:cNvPicPr>
              <p:nvPr/>
            </p:nvPicPr>
            <p:blipFill>
              <a:blip r:embed="rId6" cstate="print"/>
              <a:srcRect/>
              <a:stretch>
                <a:fillRect/>
              </a:stretch>
            </p:blipFill>
            <p:spPr bwMode="auto">
              <a:xfrm>
                <a:off x="4066666" y="3979595"/>
                <a:ext cx="792000" cy="288000"/>
              </a:xfrm>
              <a:prstGeom prst="rect">
                <a:avLst/>
              </a:prstGeom>
              <a:noFill/>
            </p:spPr>
          </p:pic>
          <p:sp>
            <p:nvSpPr>
              <p:cNvPr id="66" name="TextBox 15"/>
              <p:cNvSpPr txBox="1"/>
              <p:nvPr/>
            </p:nvSpPr>
            <p:spPr>
              <a:xfrm>
                <a:off x="4047634" y="4000485"/>
                <a:ext cx="82586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下生产订单</a:t>
                </a:r>
                <a:endParaRPr lang="zh-CN" altLang="en-US" sz="1000" dirty="0">
                  <a:latin typeface="微软雅黑" pitchFamily="34" charset="-122"/>
                  <a:ea typeface="微软雅黑" pitchFamily="34" charset="-122"/>
                </a:endParaRPr>
              </a:p>
            </p:txBody>
          </p:sp>
        </p:grpSp>
        <p:grpSp>
          <p:nvGrpSpPr>
            <p:cNvPr id="20" name="组合 13"/>
            <p:cNvGrpSpPr/>
            <p:nvPr/>
          </p:nvGrpSpPr>
          <p:grpSpPr>
            <a:xfrm>
              <a:off x="5519401" y="3790940"/>
              <a:ext cx="1024972" cy="288000"/>
              <a:chOff x="4066666" y="3979595"/>
              <a:chExt cx="792000" cy="288000"/>
            </a:xfrm>
          </p:grpSpPr>
          <p:pic>
            <p:nvPicPr>
              <p:cNvPr id="63" name="Picture 8" descr="E:\2012\120326-PPT\png图\未标题-54.png"/>
              <p:cNvPicPr>
                <a:picLocks noChangeArrowheads="1"/>
              </p:cNvPicPr>
              <p:nvPr/>
            </p:nvPicPr>
            <p:blipFill>
              <a:blip r:embed="rId6" cstate="print"/>
              <a:srcRect/>
              <a:stretch>
                <a:fillRect/>
              </a:stretch>
            </p:blipFill>
            <p:spPr bwMode="auto">
              <a:xfrm>
                <a:off x="4066666" y="3979595"/>
                <a:ext cx="792000" cy="288000"/>
              </a:xfrm>
              <a:prstGeom prst="rect">
                <a:avLst/>
              </a:prstGeom>
              <a:noFill/>
            </p:spPr>
          </p:pic>
          <p:sp>
            <p:nvSpPr>
              <p:cNvPr id="64" name="TextBox 15"/>
              <p:cNvSpPr txBox="1"/>
              <p:nvPr/>
            </p:nvSpPr>
            <p:spPr>
              <a:xfrm>
                <a:off x="4111753" y="4000485"/>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评估结果</a:t>
                </a:r>
                <a:endParaRPr lang="zh-CN" altLang="en-US" sz="1000" dirty="0">
                  <a:latin typeface="微软雅黑" pitchFamily="34" charset="-122"/>
                  <a:ea typeface="微软雅黑" pitchFamily="34" charset="-122"/>
                </a:endParaRPr>
              </a:p>
            </p:txBody>
          </p:sp>
        </p:grpSp>
        <p:grpSp>
          <p:nvGrpSpPr>
            <p:cNvPr id="21" name="组合 159"/>
            <p:cNvGrpSpPr/>
            <p:nvPr/>
          </p:nvGrpSpPr>
          <p:grpSpPr>
            <a:xfrm>
              <a:off x="6741595" y="4486247"/>
              <a:ext cx="1732654" cy="324000"/>
              <a:chOff x="14201523" y="5029158"/>
              <a:chExt cx="1338829" cy="324000"/>
            </a:xfrm>
          </p:grpSpPr>
          <p:pic>
            <p:nvPicPr>
              <p:cNvPr id="61" name="Picture 4" descr="E:\2012\120326-PPT\png图\未标题-55.png"/>
              <p:cNvPicPr>
                <a:picLocks noChangeAspect="1" noChangeArrowheads="1"/>
              </p:cNvPicPr>
              <p:nvPr/>
            </p:nvPicPr>
            <p:blipFill>
              <a:blip r:embed="rId8" cstate="print"/>
              <a:srcRect/>
              <a:stretch>
                <a:fillRect/>
              </a:stretch>
            </p:blipFill>
            <p:spPr bwMode="auto">
              <a:xfrm>
                <a:off x="14249146" y="5029158"/>
                <a:ext cx="1240138" cy="324000"/>
              </a:xfrm>
              <a:prstGeom prst="rect">
                <a:avLst/>
              </a:prstGeom>
              <a:noFill/>
            </p:spPr>
          </p:pic>
          <p:sp>
            <p:nvSpPr>
              <p:cNvPr id="62" name="TextBox 15"/>
              <p:cNvSpPr txBox="1"/>
              <p:nvPr/>
            </p:nvSpPr>
            <p:spPr>
              <a:xfrm>
                <a:off x="14201523" y="5067258"/>
                <a:ext cx="1338829"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原材料不足安排采购</a:t>
                </a:r>
                <a:endParaRPr lang="zh-CN" altLang="en-US" sz="1000" dirty="0">
                  <a:latin typeface="微软雅黑" pitchFamily="34" charset="-122"/>
                  <a:ea typeface="微软雅黑" pitchFamily="34" charset="-122"/>
                </a:endParaRPr>
              </a:p>
            </p:txBody>
          </p:sp>
        </p:grpSp>
        <p:grpSp>
          <p:nvGrpSpPr>
            <p:cNvPr id="22" name="组合 158"/>
            <p:cNvGrpSpPr/>
            <p:nvPr/>
          </p:nvGrpSpPr>
          <p:grpSpPr>
            <a:xfrm>
              <a:off x="6803227" y="4943435"/>
              <a:ext cx="1604933" cy="324000"/>
              <a:chOff x="14249146" y="5486346"/>
              <a:chExt cx="1240138" cy="324000"/>
            </a:xfrm>
          </p:grpSpPr>
          <p:pic>
            <p:nvPicPr>
              <p:cNvPr id="59" name="Picture 4" descr="E:\2012\120326-PPT\png图\未标题-55.png"/>
              <p:cNvPicPr>
                <a:picLocks noChangeAspect="1" noChangeArrowheads="1"/>
              </p:cNvPicPr>
              <p:nvPr/>
            </p:nvPicPr>
            <p:blipFill>
              <a:blip r:embed="rId8" cstate="print"/>
              <a:srcRect/>
              <a:stretch>
                <a:fillRect/>
              </a:stretch>
            </p:blipFill>
            <p:spPr bwMode="auto">
              <a:xfrm>
                <a:off x="14249146" y="5486346"/>
                <a:ext cx="1240138" cy="324000"/>
              </a:xfrm>
              <a:prstGeom prst="rect">
                <a:avLst/>
              </a:prstGeom>
              <a:noFill/>
            </p:spPr>
          </p:pic>
          <p:sp>
            <p:nvSpPr>
              <p:cNvPr id="60" name="TextBox 15"/>
              <p:cNvSpPr txBox="1"/>
              <p:nvPr/>
            </p:nvSpPr>
            <p:spPr>
              <a:xfrm>
                <a:off x="14265643" y="5524446"/>
                <a:ext cx="1210589"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产能不足委外加工</a:t>
                </a:r>
                <a:endParaRPr lang="zh-CN" altLang="en-US" sz="1000" dirty="0">
                  <a:latin typeface="微软雅黑" pitchFamily="34" charset="-122"/>
                  <a:ea typeface="微软雅黑" pitchFamily="34" charset="-122"/>
                </a:endParaRPr>
              </a:p>
            </p:txBody>
          </p:sp>
        </p:grpSp>
        <p:sp>
          <p:nvSpPr>
            <p:cNvPr id="37" name="矩形 36"/>
            <p:cNvSpPr/>
            <p:nvPr/>
          </p:nvSpPr>
          <p:spPr>
            <a:xfrm>
              <a:off x="4066742" y="2971812"/>
              <a:ext cx="986121" cy="2666930"/>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cxnSp>
          <p:nvCxnSpPr>
            <p:cNvPr id="38" name="直接箭头连接符 37"/>
            <p:cNvCxnSpPr>
              <a:stCxn id="91" idx="3"/>
              <a:endCxn id="79" idx="1"/>
            </p:cNvCxnSpPr>
            <p:nvPr/>
          </p:nvCxnSpPr>
          <p:spPr>
            <a:xfrm flipV="1">
              <a:off x="1613766" y="4275730"/>
              <a:ext cx="158374" cy="952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2797111" y="4275730"/>
              <a:ext cx="158374" cy="952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肘形连接符 39"/>
            <p:cNvCxnSpPr>
              <a:endCxn id="63" idx="1"/>
            </p:cNvCxnSpPr>
            <p:nvPr/>
          </p:nvCxnSpPr>
          <p:spPr>
            <a:xfrm flipV="1">
              <a:off x="5156677" y="3934940"/>
              <a:ext cx="362724" cy="456060"/>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63" idx="3"/>
              <a:endCxn id="67" idx="1"/>
            </p:cNvCxnSpPr>
            <p:nvPr/>
          </p:nvCxnSpPr>
          <p:spPr>
            <a:xfrm flipV="1">
              <a:off x="6544372" y="3361356"/>
              <a:ext cx="756988" cy="573584"/>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3"/>
              <a:endCxn id="65" idx="1"/>
            </p:cNvCxnSpPr>
            <p:nvPr/>
          </p:nvCxnSpPr>
          <p:spPr>
            <a:xfrm flipV="1">
              <a:off x="6480590" y="3934940"/>
              <a:ext cx="820771" cy="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形状 42"/>
            <p:cNvCxnSpPr>
              <a:stCxn id="64" idx="2"/>
              <a:endCxn id="60" idx="1"/>
            </p:cNvCxnSpPr>
            <p:nvPr/>
          </p:nvCxnSpPr>
          <p:spPr>
            <a:xfrm rot="16200000" flipH="1">
              <a:off x="5903577" y="4183645"/>
              <a:ext cx="1046595" cy="795407"/>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形状 43"/>
            <p:cNvCxnSpPr>
              <a:stCxn id="64" idx="2"/>
              <a:endCxn id="61" idx="1"/>
            </p:cNvCxnSpPr>
            <p:nvPr/>
          </p:nvCxnSpPr>
          <p:spPr>
            <a:xfrm rot="16200000" flipH="1">
              <a:off x="6121100" y="3966120"/>
              <a:ext cx="590196" cy="774057"/>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3980457" y="5067258"/>
              <a:ext cx="1121713" cy="533386"/>
            </a:xfrm>
            <a:prstGeom prst="ellipse">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6" name="椭圆 45"/>
            <p:cNvSpPr/>
            <p:nvPr/>
          </p:nvSpPr>
          <p:spPr>
            <a:xfrm>
              <a:off x="6847151" y="4400524"/>
              <a:ext cx="1479182" cy="457188"/>
            </a:xfrm>
            <a:prstGeom prst="ellipse">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7" name="椭圆 46"/>
            <p:cNvSpPr/>
            <p:nvPr/>
          </p:nvSpPr>
          <p:spPr>
            <a:xfrm>
              <a:off x="6847151" y="4876762"/>
              <a:ext cx="1479182" cy="457188"/>
            </a:xfrm>
            <a:prstGeom prst="ellipse">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pic>
          <p:nvPicPr>
            <p:cNvPr id="48" name="Picture 25" descr="F:\公司项目\2012项目\周子涵\用友\PPT\王曼曼\新建文件夹\图标\供应商.png"/>
            <p:cNvPicPr>
              <a:picLocks noChangeAspect="1" noChangeArrowheads="1"/>
            </p:cNvPicPr>
            <p:nvPr/>
          </p:nvPicPr>
          <p:blipFill>
            <a:blip r:embed="rId9" cstate="print"/>
            <a:srcRect/>
            <a:stretch>
              <a:fillRect/>
            </a:stretch>
          </p:blipFill>
          <p:spPr bwMode="auto">
            <a:xfrm>
              <a:off x="948133" y="3486148"/>
              <a:ext cx="252454" cy="406399"/>
            </a:xfrm>
            <a:prstGeom prst="rect">
              <a:avLst/>
            </a:prstGeom>
            <a:noFill/>
          </p:spPr>
        </p:pic>
        <p:pic>
          <p:nvPicPr>
            <p:cNvPr id="49" name="Picture 35" descr="F:\公司项目\2012项目\周子涵\用友\PPT\王曼曼\新建文件夹\图标\用户.png"/>
            <p:cNvPicPr>
              <a:picLocks noChangeAspect="1" noChangeArrowheads="1"/>
            </p:cNvPicPr>
            <p:nvPr/>
          </p:nvPicPr>
          <p:blipFill>
            <a:blip r:embed="rId10" cstate="print"/>
            <a:srcRect/>
            <a:stretch>
              <a:fillRect/>
            </a:stretch>
          </p:blipFill>
          <p:spPr bwMode="auto">
            <a:xfrm>
              <a:off x="2069847" y="3533773"/>
              <a:ext cx="421533" cy="366778"/>
            </a:xfrm>
            <a:prstGeom prst="rect">
              <a:avLst/>
            </a:prstGeom>
            <a:noFill/>
          </p:spPr>
        </p:pic>
        <p:pic>
          <p:nvPicPr>
            <p:cNvPr id="50" name="Picture 33" descr="F:\公司项目\2012项目\周子涵\用友\PPT\王曼曼\新建文件夹\图标\经销商.png"/>
            <p:cNvPicPr>
              <a:picLocks noChangeAspect="1" noChangeArrowheads="1"/>
            </p:cNvPicPr>
            <p:nvPr/>
          </p:nvPicPr>
          <p:blipFill>
            <a:blip r:embed="rId11" cstate="print"/>
            <a:srcRect/>
            <a:stretch>
              <a:fillRect/>
            </a:stretch>
          </p:blipFill>
          <p:spPr bwMode="auto">
            <a:xfrm>
              <a:off x="3314824" y="2657496"/>
              <a:ext cx="691539" cy="354052"/>
            </a:xfrm>
            <a:prstGeom prst="rect">
              <a:avLst/>
            </a:prstGeom>
            <a:noFill/>
          </p:spPr>
        </p:pic>
        <p:sp>
          <p:nvSpPr>
            <p:cNvPr id="51" name="TextBox 15"/>
            <p:cNvSpPr txBox="1"/>
            <p:nvPr/>
          </p:nvSpPr>
          <p:spPr>
            <a:xfrm>
              <a:off x="726255" y="3867138"/>
              <a:ext cx="73687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销售员</a:t>
              </a:r>
              <a:endParaRPr lang="zh-CN" altLang="en-US" sz="1000" dirty="0">
                <a:latin typeface="微软雅黑" pitchFamily="34" charset="-122"/>
                <a:ea typeface="微软雅黑" pitchFamily="34" charset="-122"/>
              </a:endParaRPr>
            </a:p>
          </p:txBody>
        </p:sp>
        <p:sp>
          <p:nvSpPr>
            <p:cNvPr id="52" name="TextBox 15"/>
            <p:cNvSpPr txBox="1"/>
            <p:nvPr/>
          </p:nvSpPr>
          <p:spPr>
            <a:xfrm>
              <a:off x="1826618" y="3867138"/>
              <a:ext cx="902840"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生产主管</a:t>
              </a:r>
              <a:endParaRPr lang="zh-CN" altLang="en-US" sz="1000" dirty="0">
                <a:latin typeface="微软雅黑" pitchFamily="34" charset="-122"/>
                <a:ea typeface="微软雅黑" pitchFamily="34" charset="-122"/>
              </a:endParaRPr>
            </a:p>
          </p:txBody>
        </p:sp>
        <p:sp>
          <p:nvSpPr>
            <p:cNvPr id="53" name="TextBox 15"/>
            <p:cNvSpPr txBox="1"/>
            <p:nvPr/>
          </p:nvSpPr>
          <p:spPr>
            <a:xfrm>
              <a:off x="2735480" y="2667021"/>
              <a:ext cx="736876"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生产</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计划员</a:t>
              </a:r>
              <a:endParaRPr lang="zh-CN" altLang="en-US" sz="1000" dirty="0">
                <a:latin typeface="微软雅黑" pitchFamily="34" charset="-122"/>
                <a:ea typeface="微软雅黑" pitchFamily="34" charset="-122"/>
              </a:endParaRPr>
            </a:p>
          </p:txBody>
        </p:sp>
        <p:sp>
          <p:nvSpPr>
            <p:cNvPr id="54" name="TextBox 15"/>
            <p:cNvSpPr txBox="1"/>
            <p:nvPr/>
          </p:nvSpPr>
          <p:spPr>
            <a:xfrm>
              <a:off x="6445759" y="3714746"/>
              <a:ext cx="570913"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通过</a:t>
              </a:r>
              <a:endParaRPr lang="zh-CN" altLang="en-US" sz="1000" dirty="0">
                <a:latin typeface="微软雅黑" pitchFamily="34" charset="-122"/>
                <a:ea typeface="微软雅黑" pitchFamily="34" charset="-122"/>
              </a:endParaRPr>
            </a:p>
          </p:txBody>
        </p:sp>
        <p:sp>
          <p:nvSpPr>
            <p:cNvPr id="55" name="TextBox 15"/>
            <p:cNvSpPr txBox="1"/>
            <p:nvPr/>
          </p:nvSpPr>
          <p:spPr>
            <a:xfrm>
              <a:off x="5739842" y="4248128"/>
              <a:ext cx="404949" cy="40011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不</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足</a:t>
              </a:r>
              <a:endParaRPr lang="zh-CN" altLang="en-US" sz="1000" dirty="0">
                <a:latin typeface="微软雅黑" pitchFamily="34" charset="-122"/>
                <a:ea typeface="微软雅黑" pitchFamily="34" charset="-122"/>
              </a:endParaRPr>
            </a:p>
          </p:txBody>
        </p:sp>
        <p:pic>
          <p:nvPicPr>
            <p:cNvPr id="56" name="Picture 28" descr="F:\公司项目\2012项目\周子涵\用友\PPT\王曼曼\新建文件夹\图标\税务.png"/>
            <p:cNvPicPr>
              <a:picLocks noChangeAspect="1" noChangeArrowheads="1"/>
            </p:cNvPicPr>
            <p:nvPr/>
          </p:nvPicPr>
          <p:blipFill>
            <a:blip r:embed="rId12" cstate="print"/>
            <a:srcRect/>
            <a:stretch>
              <a:fillRect/>
            </a:stretch>
          </p:blipFill>
          <p:spPr bwMode="auto">
            <a:xfrm>
              <a:off x="4473518" y="5562544"/>
              <a:ext cx="641664" cy="349756"/>
            </a:xfrm>
            <a:prstGeom prst="rect">
              <a:avLst/>
            </a:prstGeom>
            <a:noFill/>
          </p:spPr>
        </p:pic>
        <p:pic>
          <p:nvPicPr>
            <p:cNvPr id="57" name="Picture 5" descr="D:\迅雷\cniconcrystalproject11224345355708.png"/>
            <p:cNvPicPr>
              <a:picLocks noChangeAspect="1" noChangeArrowheads="1"/>
            </p:cNvPicPr>
            <p:nvPr/>
          </p:nvPicPr>
          <p:blipFill>
            <a:blip r:embed="rId13" cstate="print"/>
            <a:srcRect/>
            <a:stretch>
              <a:fillRect/>
            </a:stretch>
          </p:blipFill>
          <p:spPr bwMode="auto">
            <a:xfrm>
              <a:off x="6149923" y="4476722"/>
              <a:ext cx="468335" cy="361884"/>
            </a:xfrm>
            <a:prstGeom prst="rect">
              <a:avLst/>
            </a:prstGeom>
            <a:noFill/>
          </p:spPr>
        </p:pic>
        <p:pic>
          <p:nvPicPr>
            <p:cNvPr id="58" name="Picture 5" descr="D:\迅雷\cniconcrystalproject11224345355708.png"/>
            <p:cNvPicPr>
              <a:picLocks noChangeAspect="1" noChangeArrowheads="1"/>
            </p:cNvPicPr>
            <p:nvPr/>
          </p:nvPicPr>
          <p:blipFill>
            <a:blip r:embed="rId13" cstate="print"/>
            <a:srcRect/>
            <a:stretch>
              <a:fillRect/>
            </a:stretch>
          </p:blipFill>
          <p:spPr bwMode="auto">
            <a:xfrm>
              <a:off x="6149923" y="4933910"/>
              <a:ext cx="468335" cy="361884"/>
            </a:xfrm>
            <a:prstGeom prst="rect">
              <a:avLst/>
            </a:prstGeom>
            <a:noFill/>
          </p:spPr>
        </p:pic>
        <p:sp>
          <p:nvSpPr>
            <p:cNvPr id="100" name="内容占位符 4"/>
            <p:cNvSpPr txBox="1">
              <a:spLocks/>
            </p:cNvSpPr>
            <p:nvPr/>
          </p:nvSpPr>
          <p:spPr>
            <a:xfrm>
              <a:off x="381110" y="2514624"/>
              <a:ext cx="2379919" cy="415498"/>
            </a:xfrm>
            <a:prstGeom prst="rect">
              <a:avLst/>
            </a:prstGeom>
            <a:noFill/>
            <a:ln w="9525">
              <a:noFill/>
              <a:miter lim="800000"/>
              <a:headEnd/>
              <a:tailEnd/>
            </a:ln>
          </p:spPr>
          <p:txBody>
            <a:bodyPr wrap="square">
              <a:spAutoFit/>
            </a:bodyPr>
            <a:lstStyle>
              <a:lvl1pPr marL="342900" indent="-342900" algn="l" defTabSz="914400" rtl="0" eaLnBrk="1" latinLnBrk="0" hangingPunct="1">
                <a:lnSpc>
                  <a:spcPct val="150000"/>
                </a:lnSpc>
                <a:spcBef>
                  <a:spcPct val="20000"/>
                </a:spcBef>
                <a:buFontTx/>
                <a:buBlip>
                  <a:blip r:embed="rId2"/>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3"/>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4"/>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Arial" charset="0"/>
                <a:buNone/>
              </a:pPr>
              <a:r>
                <a:rPr kumimoji="1" lang="zh-CN" altLang="en-US" sz="1400" b="1" dirty="0"/>
                <a:t>系统处理流程：</a:t>
              </a:r>
            </a:p>
          </p:txBody>
        </p:sp>
      </p:grpSp>
      <p:pic>
        <p:nvPicPr>
          <p:cNvPr id="106" name="Picture 64"/>
          <p:cNvPicPr>
            <a:picLocks noChangeAspect="1" noChangeArrowheads="1"/>
          </p:cNvPicPr>
          <p:nvPr/>
        </p:nvPicPr>
        <p:blipFill>
          <a:blip r:embed="rId14" cstate="print"/>
          <a:srcRect/>
          <a:stretch>
            <a:fillRect/>
          </a:stretch>
        </p:blipFill>
        <p:spPr bwMode="auto">
          <a:xfrm>
            <a:off x="2982795" y="1666801"/>
            <a:ext cx="6084887" cy="4581525"/>
          </a:xfrm>
          <a:prstGeom prst="rect">
            <a:avLst/>
          </a:prstGeom>
          <a:noFill/>
        </p:spPr>
      </p:pic>
      <p:pic>
        <p:nvPicPr>
          <p:cNvPr id="107" name="Picture 41" descr="nl"/>
          <p:cNvPicPr>
            <a:picLocks noChangeAspect="1" noChangeArrowheads="1"/>
          </p:cNvPicPr>
          <p:nvPr/>
        </p:nvPicPr>
        <p:blipFill>
          <a:blip r:embed="rId15" cstate="print"/>
          <a:srcRect/>
          <a:stretch>
            <a:fillRect/>
          </a:stretch>
        </p:blipFill>
        <p:spPr bwMode="auto">
          <a:xfrm>
            <a:off x="3042444" y="1606582"/>
            <a:ext cx="6096000" cy="4495800"/>
          </a:xfrm>
          <a:prstGeom prst="rect">
            <a:avLst/>
          </a:prstGeom>
          <a:noFill/>
        </p:spPr>
      </p:pic>
      <p:pic>
        <p:nvPicPr>
          <p:cNvPr id="108" name="Picture 59"/>
          <p:cNvPicPr>
            <a:picLocks noChangeAspect="1" noChangeArrowheads="1"/>
          </p:cNvPicPr>
          <p:nvPr/>
        </p:nvPicPr>
        <p:blipFill>
          <a:blip r:embed="rId16" cstate="print"/>
          <a:srcRect/>
          <a:stretch>
            <a:fillRect/>
          </a:stretch>
        </p:blipFill>
        <p:spPr bwMode="auto">
          <a:xfrm>
            <a:off x="2895644" y="1600248"/>
            <a:ext cx="6227762" cy="4392613"/>
          </a:xfrm>
          <a:prstGeom prst="rect">
            <a:avLst/>
          </a:prstGeom>
          <a:noFill/>
        </p:spPr>
      </p:pic>
      <p:pic>
        <p:nvPicPr>
          <p:cNvPr id="109" name="Picture 47" descr="预留核销"/>
          <p:cNvPicPr>
            <a:picLocks noChangeAspect="1" noChangeArrowheads="1"/>
          </p:cNvPicPr>
          <p:nvPr/>
        </p:nvPicPr>
        <p:blipFill>
          <a:blip r:embed="rId17" cstate="print"/>
          <a:srcRect/>
          <a:stretch>
            <a:fillRect/>
          </a:stretch>
        </p:blipFill>
        <p:spPr bwMode="auto">
          <a:xfrm>
            <a:off x="2895644" y="1600248"/>
            <a:ext cx="6172192" cy="457188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anim calcmode="lin" valueType="num">
                                      <p:cBhvr additive="base">
                                        <p:cTn id="13" dur="500" fill="hold"/>
                                        <p:tgtEl>
                                          <p:spTgt spid="107"/>
                                        </p:tgtEl>
                                        <p:attrNameLst>
                                          <p:attrName>ppt_x</p:attrName>
                                        </p:attrNameLst>
                                      </p:cBhvr>
                                      <p:tavLst>
                                        <p:tav tm="0">
                                          <p:val>
                                            <p:strVal val="#ppt_x"/>
                                          </p:val>
                                        </p:tav>
                                        <p:tav tm="100000">
                                          <p:val>
                                            <p:strVal val="#ppt_x"/>
                                          </p:val>
                                        </p:tav>
                                      </p:tavLst>
                                    </p:anim>
                                    <p:anim calcmode="lin" valueType="num">
                                      <p:cBhvr additive="base">
                                        <p:cTn id="14"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fill="hold"/>
                                        <p:tgtEl>
                                          <p:spTgt spid="109"/>
                                        </p:tgtEl>
                                        <p:attrNameLst>
                                          <p:attrName>ppt_x</p:attrName>
                                        </p:attrNameLst>
                                      </p:cBhvr>
                                      <p:tavLst>
                                        <p:tav tm="0">
                                          <p:val>
                                            <p:strVal val="#ppt_x"/>
                                          </p:val>
                                        </p:tav>
                                        <p:tav tm="100000">
                                          <p:val>
                                            <p:strVal val="#ppt_x"/>
                                          </p:val>
                                        </p:tav>
                                      </p:tavLst>
                                    </p:anim>
                                    <p:anim calcmode="lin" valueType="num">
                                      <p:cBhvr additive="base">
                                        <p:cTn id="26"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84245"/>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47811"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368619"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生产制造管理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4027452" y="3124208"/>
            <a:ext cx="1916112" cy="838178"/>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5867366" y="1676446"/>
            <a:ext cx="2971722" cy="1066772"/>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74" name="Rectangle 2"/>
          <p:cNvSpPr>
            <a:spLocks noChangeArrowheads="1"/>
          </p:cNvSpPr>
          <p:nvPr/>
        </p:nvSpPr>
        <p:spPr bwMode="auto">
          <a:xfrm>
            <a:off x="492053" y="46109"/>
            <a:ext cx="6823075" cy="639763"/>
          </a:xfrm>
          <a:prstGeom prst="rect">
            <a:avLst/>
          </a:prstGeom>
          <a:noFill/>
          <a:ln w="9525" algn="ctr">
            <a:noFill/>
            <a:miter lim="800000"/>
            <a:headEnd/>
            <a:tailEnd/>
          </a:ln>
        </p:spPr>
        <p:txBody>
          <a:bodyPr anchor="ctr"/>
          <a:lstStyle/>
          <a:p>
            <a:r>
              <a:rPr lang="zh-CN" altLang="en-US" sz="2400" dirty="0" smtClean="0">
                <a:solidFill>
                  <a:srgbClr val="FF0000"/>
                </a:solidFill>
                <a:latin typeface="+mn-ea"/>
                <a:ea typeface="+mn-ea"/>
              </a:rPr>
              <a:t>关键业务应用    按</a:t>
            </a:r>
            <a:r>
              <a:rPr kumimoji="0" lang="zh-CN" altLang="en-US" sz="2400" dirty="0" smtClean="0">
                <a:solidFill>
                  <a:srgbClr val="FF0000"/>
                </a:solidFill>
                <a:latin typeface="+mn-ea"/>
                <a:ea typeface="+mn-ea"/>
              </a:rPr>
              <a:t>单</a:t>
            </a:r>
            <a:r>
              <a:rPr kumimoji="0" lang="zh-CN" altLang="en-US" sz="2400" dirty="0">
                <a:solidFill>
                  <a:srgbClr val="FF0000"/>
                </a:solidFill>
                <a:latin typeface="+mn-ea"/>
                <a:ea typeface="+mn-ea"/>
              </a:rPr>
              <a:t>设计的</a:t>
            </a:r>
            <a:r>
              <a:rPr kumimoji="0" lang="zh-CN" altLang="en-US" sz="2400" dirty="0" smtClean="0">
                <a:solidFill>
                  <a:srgbClr val="FF0000"/>
                </a:solidFill>
                <a:latin typeface="+mn-ea"/>
                <a:ea typeface="+mn-ea"/>
              </a:rPr>
              <a:t>生产方式（</a:t>
            </a:r>
            <a:r>
              <a:rPr kumimoji="0" lang="en-US" altLang="zh-CN" sz="2400" dirty="0" smtClean="0">
                <a:solidFill>
                  <a:srgbClr val="FF0000"/>
                </a:solidFill>
                <a:latin typeface="+mn-ea"/>
                <a:ea typeface="+mn-ea"/>
              </a:rPr>
              <a:t>ETO</a:t>
            </a:r>
            <a:r>
              <a:rPr kumimoji="0" lang="zh-CN" altLang="en-US" sz="2400" dirty="0" smtClean="0">
                <a:solidFill>
                  <a:srgbClr val="FF0000"/>
                </a:solidFill>
                <a:latin typeface="+mn-ea"/>
                <a:ea typeface="+mn-ea"/>
              </a:rPr>
              <a:t>）</a:t>
            </a:r>
            <a:endParaRPr kumimoji="0" lang="en-US" altLang="zh-CN" sz="2400" dirty="0">
              <a:solidFill>
                <a:srgbClr val="FF0000"/>
              </a:solidFill>
              <a:latin typeface="+mn-ea"/>
              <a:ea typeface="+mn-ea"/>
            </a:endParaRPr>
          </a:p>
        </p:txBody>
      </p:sp>
      <p:sp>
        <p:nvSpPr>
          <p:cNvPr id="28675" name="Rectangle 3"/>
          <p:cNvSpPr>
            <a:spLocks noChangeArrowheads="1"/>
          </p:cNvSpPr>
          <p:nvPr/>
        </p:nvSpPr>
        <p:spPr bwMode="auto">
          <a:xfrm>
            <a:off x="4056063" y="2120900"/>
            <a:ext cx="725487"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销售订单</a:t>
            </a:r>
          </a:p>
          <a:p>
            <a:pPr algn="ctr"/>
            <a:r>
              <a:rPr kumimoji="0" lang="zh-CN" altLang="en-US" sz="1400" b="0">
                <a:solidFill>
                  <a:schemeClr val="bg1"/>
                </a:solidFill>
                <a:latin typeface="Arial Black" pitchFamily="34" charset="0"/>
                <a:ea typeface="楷体_GB2312" pitchFamily="49" charset="-122"/>
              </a:rPr>
              <a:t>（合同）</a:t>
            </a:r>
          </a:p>
        </p:txBody>
      </p:sp>
      <p:sp>
        <p:nvSpPr>
          <p:cNvPr id="28676" name="Rectangle 4"/>
          <p:cNvSpPr>
            <a:spLocks noChangeArrowheads="1"/>
          </p:cNvSpPr>
          <p:nvPr/>
        </p:nvSpPr>
        <p:spPr bwMode="auto">
          <a:xfrm>
            <a:off x="5038725" y="2117725"/>
            <a:ext cx="728663"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销售订</a:t>
            </a:r>
          </a:p>
          <a:p>
            <a:pPr algn="ctr"/>
            <a:r>
              <a:rPr kumimoji="0" lang="zh-CN" altLang="en-US" sz="1400" b="0">
                <a:solidFill>
                  <a:schemeClr val="bg1"/>
                </a:solidFill>
                <a:latin typeface="Arial Black" pitchFamily="34" charset="0"/>
                <a:ea typeface="楷体_GB2312" pitchFamily="49" charset="-122"/>
              </a:rPr>
              <a:t>单审核</a:t>
            </a:r>
          </a:p>
        </p:txBody>
      </p:sp>
      <p:sp>
        <p:nvSpPr>
          <p:cNvPr id="28677" name="Rectangle 5"/>
          <p:cNvSpPr>
            <a:spLocks noChangeArrowheads="1"/>
          </p:cNvSpPr>
          <p:nvPr/>
        </p:nvSpPr>
        <p:spPr bwMode="auto">
          <a:xfrm>
            <a:off x="4081463" y="5873750"/>
            <a:ext cx="725487"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发货</a:t>
            </a:r>
          </a:p>
          <a:p>
            <a:pPr algn="ctr"/>
            <a:r>
              <a:rPr kumimoji="0" lang="zh-CN" altLang="en-US" sz="1400" b="0">
                <a:solidFill>
                  <a:schemeClr val="bg1"/>
                </a:solidFill>
                <a:latin typeface="Arial Black" pitchFamily="34" charset="0"/>
                <a:ea typeface="楷体_GB2312" pitchFamily="49" charset="-122"/>
              </a:rPr>
              <a:t>（调试）</a:t>
            </a:r>
          </a:p>
        </p:txBody>
      </p:sp>
      <p:sp>
        <p:nvSpPr>
          <p:cNvPr id="28678" name="Rectangle 6"/>
          <p:cNvSpPr>
            <a:spLocks noChangeArrowheads="1"/>
          </p:cNvSpPr>
          <p:nvPr/>
        </p:nvSpPr>
        <p:spPr bwMode="auto">
          <a:xfrm>
            <a:off x="6005513" y="3114675"/>
            <a:ext cx="725487"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生产准备</a:t>
            </a:r>
          </a:p>
        </p:txBody>
      </p:sp>
      <p:sp>
        <p:nvSpPr>
          <p:cNvPr id="28679" name="Rectangle 7"/>
          <p:cNvSpPr>
            <a:spLocks noChangeArrowheads="1"/>
          </p:cNvSpPr>
          <p:nvPr/>
        </p:nvSpPr>
        <p:spPr bwMode="auto">
          <a:xfrm>
            <a:off x="6005513" y="3978275"/>
            <a:ext cx="725487" cy="557213"/>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MRP</a:t>
            </a:r>
          </a:p>
        </p:txBody>
      </p:sp>
      <p:sp>
        <p:nvSpPr>
          <p:cNvPr id="28680" name="Rectangle 8"/>
          <p:cNvSpPr>
            <a:spLocks noChangeArrowheads="1"/>
          </p:cNvSpPr>
          <p:nvPr/>
        </p:nvSpPr>
        <p:spPr bwMode="auto">
          <a:xfrm>
            <a:off x="4059238" y="4948238"/>
            <a:ext cx="727075"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采购</a:t>
            </a:r>
          </a:p>
        </p:txBody>
      </p:sp>
      <p:sp>
        <p:nvSpPr>
          <p:cNvPr id="28681" name="Rectangle 9"/>
          <p:cNvSpPr>
            <a:spLocks noChangeArrowheads="1"/>
          </p:cNvSpPr>
          <p:nvPr/>
        </p:nvSpPr>
        <p:spPr bwMode="auto">
          <a:xfrm>
            <a:off x="6988175" y="4948238"/>
            <a:ext cx="727075" cy="557212"/>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装配</a:t>
            </a:r>
          </a:p>
        </p:txBody>
      </p:sp>
      <p:cxnSp>
        <p:nvCxnSpPr>
          <p:cNvPr id="28682" name="AutoShape 10"/>
          <p:cNvCxnSpPr>
            <a:cxnSpLocks noChangeShapeType="1"/>
            <a:stCxn id="28679" idx="2"/>
            <a:endCxn id="28680" idx="0"/>
          </p:cNvCxnSpPr>
          <p:nvPr/>
        </p:nvCxnSpPr>
        <p:spPr bwMode="auto">
          <a:xfrm rot="5400000">
            <a:off x="5203031" y="3769519"/>
            <a:ext cx="385763" cy="1946275"/>
          </a:xfrm>
          <a:prstGeom prst="bentConnector3">
            <a:avLst>
              <a:gd name="adj1" fmla="val 50000"/>
            </a:avLst>
          </a:prstGeom>
          <a:noFill/>
          <a:ln w="28575">
            <a:solidFill>
              <a:srgbClr val="FFFF00"/>
            </a:solidFill>
            <a:miter lim="800000"/>
            <a:headEnd/>
            <a:tailEnd type="triangle" w="med" len="med"/>
          </a:ln>
        </p:spPr>
      </p:cxnSp>
      <p:cxnSp>
        <p:nvCxnSpPr>
          <p:cNvPr id="28683" name="AutoShape 11"/>
          <p:cNvCxnSpPr>
            <a:cxnSpLocks noChangeShapeType="1"/>
            <a:stCxn id="28679" idx="2"/>
            <a:endCxn id="28681" idx="0"/>
          </p:cNvCxnSpPr>
          <p:nvPr/>
        </p:nvCxnSpPr>
        <p:spPr bwMode="auto">
          <a:xfrm rot="16200000" flipH="1">
            <a:off x="6667500" y="4251325"/>
            <a:ext cx="385763" cy="982663"/>
          </a:xfrm>
          <a:prstGeom prst="bentConnector3">
            <a:avLst>
              <a:gd name="adj1" fmla="val 50000"/>
            </a:avLst>
          </a:prstGeom>
          <a:noFill/>
          <a:ln w="28575">
            <a:solidFill>
              <a:srgbClr val="FFFF00"/>
            </a:solidFill>
            <a:miter lim="800000"/>
            <a:headEnd/>
            <a:tailEnd type="triangle" w="med" len="med"/>
          </a:ln>
        </p:spPr>
      </p:cxnSp>
      <p:sp>
        <p:nvSpPr>
          <p:cNvPr id="28684" name="Rectangle 12"/>
          <p:cNvSpPr>
            <a:spLocks noChangeArrowheads="1"/>
          </p:cNvSpPr>
          <p:nvPr/>
        </p:nvSpPr>
        <p:spPr bwMode="auto">
          <a:xfrm>
            <a:off x="5029200" y="3978275"/>
            <a:ext cx="727075" cy="557213"/>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BOM</a:t>
            </a:r>
          </a:p>
          <a:p>
            <a:pPr algn="ctr"/>
            <a:r>
              <a:rPr kumimoji="0" lang="zh-CN" altLang="en-US" sz="1400" b="0">
                <a:solidFill>
                  <a:schemeClr val="bg1"/>
                </a:solidFill>
                <a:latin typeface="Arial Black" pitchFamily="34" charset="0"/>
                <a:ea typeface="楷体_GB2312" pitchFamily="49" charset="-122"/>
              </a:rPr>
              <a:t>工艺文件</a:t>
            </a:r>
          </a:p>
        </p:txBody>
      </p:sp>
      <p:cxnSp>
        <p:nvCxnSpPr>
          <p:cNvPr id="28685" name="AutoShape 13"/>
          <p:cNvCxnSpPr>
            <a:cxnSpLocks noChangeShapeType="1"/>
            <a:stCxn id="28678" idx="2"/>
            <a:endCxn id="28679" idx="0"/>
          </p:cNvCxnSpPr>
          <p:nvPr/>
        </p:nvCxnSpPr>
        <p:spPr bwMode="auto">
          <a:xfrm>
            <a:off x="6369050" y="3684588"/>
            <a:ext cx="0" cy="279400"/>
          </a:xfrm>
          <a:prstGeom prst="straightConnector1">
            <a:avLst/>
          </a:prstGeom>
          <a:noFill/>
          <a:ln w="28575">
            <a:solidFill>
              <a:srgbClr val="FFFF00"/>
            </a:solidFill>
            <a:round/>
            <a:headEnd/>
            <a:tailEnd type="triangle" w="med" len="med"/>
          </a:ln>
        </p:spPr>
      </p:cxnSp>
      <p:sp>
        <p:nvSpPr>
          <p:cNvPr id="28686" name="Rectangle 14"/>
          <p:cNvSpPr>
            <a:spLocks noChangeArrowheads="1"/>
          </p:cNvSpPr>
          <p:nvPr/>
        </p:nvSpPr>
        <p:spPr bwMode="auto">
          <a:xfrm>
            <a:off x="6005513" y="5873750"/>
            <a:ext cx="725487"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库存</a:t>
            </a:r>
          </a:p>
        </p:txBody>
      </p:sp>
      <p:cxnSp>
        <p:nvCxnSpPr>
          <p:cNvPr id="28687" name="AutoShape 15"/>
          <p:cNvCxnSpPr>
            <a:cxnSpLocks noChangeShapeType="1"/>
            <a:stCxn id="28680" idx="2"/>
            <a:endCxn id="28686" idx="0"/>
          </p:cNvCxnSpPr>
          <p:nvPr/>
        </p:nvCxnSpPr>
        <p:spPr bwMode="auto">
          <a:xfrm rot="16200000" flipH="1">
            <a:off x="5225256" y="4715669"/>
            <a:ext cx="341313" cy="1946275"/>
          </a:xfrm>
          <a:prstGeom prst="bentConnector3">
            <a:avLst>
              <a:gd name="adj1" fmla="val 50000"/>
            </a:avLst>
          </a:prstGeom>
          <a:noFill/>
          <a:ln w="28575">
            <a:solidFill>
              <a:srgbClr val="FFFF00"/>
            </a:solidFill>
            <a:miter lim="800000"/>
            <a:headEnd/>
            <a:tailEnd type="triangle" w="med" len="med"/>
          </a:ln>
        </p:spPr>
      </p:cxnSp>
      <p:cxnSp>
        <p:nvCxnSpPr>
          <p:cNvPr id="28688" name="AutoShape 16"/>
          <p:cNvCxnSpPr>
            <a:cxnSpLocks noChangeShapeType="1"/>
            <a:stCxn id="28681" idx="2"/>
            <a:endCxn id="28686" idx="0"/>
          </p:cNvCxnSpPr>
          <p:nvPr/>
        </p:nvCxnSpPr>
        <p:spPr bwMode="auto">
          <a:xfrm rot="5400000">
            <a:off x="6690519" y="5198269"/>
            <a:ext cx="339725" cy="982663"/>
          </a:xfrm>
          <a:prstGeom prst="bentConnector3">
            <a:avLst>
              <a:gd name="adj1" fmla="val 49769"/>
            </a:avLst>
          </a:prstGeom>
          <a:noFill/>
          <a:ln w="28575">
            <a:solidFill>
              <a:srgbClr val="FFFF00"/>
            </a:solidFill>
            <a:miter lim="800000"/>
            <a:headEnd/>
            <a:tailEnd type="triangle" w="med" len="med"/>
          </a:ln>
        </p:spPr>
      </p:cxnSp>
      <p:cxnSp>
        <p:nvCxnSpPr>
          <p:cNvPr id="28689" name="AutoShape 17"/>
          <p:cNvCxnSpPr>
            <a:cxnSpLocks noChangeShapeType="1"/>
            <a:stCxn id="28686" idx="1"/>
            <a:endCxn id="28677" idx="3"/>
          </p:cNvCxnSpPr>
          <p:nvPr/>
        </p:nvCxnSpPr>
        <p:spPr bwMode="auto">
          <a:xfrm rot="10800000">
            <a:off x="4819650" y="6151563"/>
            <a:ext cx="1173163" cy="0"/>
          </a:xfrm>
          <a:prstGeom prst="straightConnector1">
            <a:avLst/>
          </a:prstGeom>
          <a:noFill/>
          <a:ln w="28575">
            <a:solidFill>
              <a:srgbClr val="FFFF00"/>
            </a:solidFill>
            <a:round/>
            <a:headEnd/>
            <a:tailEnd type="triangle" w="med" len="med"/>
          </a:ln>
        </p:spPr>
      </p:cxnSp>
      <p:sp>
        <p:nvSpPr>
          <p:cNvPr id="28690" name="Rectangle 18"/>
          <p:cNvSpPr>
            <a:spLocks noChangeArrowheads="1"/>
          </p:cNvSpPr>
          <p:nvPr/>
        </p:nvSpPr>
        <p:spPr bwMode="auto">
          <a:xfrm>
            <a:off x="8037513" y="2106613"/>
            <a:ext cx="725487"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设计变更</a:t>
            </a:r>
          </a:p>
        </p:txBody>
      </p:sp>
      <p:cxnSp>
        <p:nvCxnSpPr>
          <p:cNvPr id="28691" name="AutoShape 19"/>
          <p:cNvCxnSpPr>
            <a:cxnSpLocks noChangeShapeType="1"/>
            <a:stCxn id="28690" idx="0"/>
            <a:endCxn id="28708" idx="0"/>
          </p:cNvCxnSpPr>
          <p:nvPr/>
        </p:nvCxnSpPr>
        <p:spPr bwMode="auto">
          <a:xfrm rot="5400000" flipH="1">
            <a:off x="5999957" y="-308769"/>
            <a:ext cx="823912" cy="3978275"/>
          </a:xfrm>
          <a:prstGeom prst="bentConnector3">
            <a:avLst>
              <a:gd name="adj1" fmla="val 125713"/>
            </a:avLst>
          </a:prstGeom>
          <a:noFill/>
          <a:ln w="28575">
            <a:solidFill>
              <a:srgbClr val="FFFF00"/>
            </a:solidFill>
            <a:miter lim="800000"/>
            <a:headEnd/>
            <a:tailEnd type="triangle" w="med" len="med"/>
          </a:ln>
        </p:spPr>
      </p:cxnSp>
      <p:cxnSp>
        <p:nvCxnSpPr>
          <p:cNvPr id="28692" name="AutoShape 20"/>
          <p:cNvCxnSpPr>
            <a:cxnSpLocks noChangeShapeType="1"/>
            <a:stCxn id="28676" idx="3"/>
            <a:endCxn id="28704" idx="1"/>
          </p:cNvCxnSpPr>
          <p:nvPr/>
        </p:nvCxnSpPr>
        <p:spPr bwMode="auto">
          <a:xfrm flipV="1">
            <a:off x="5780088" y="2387600"/>
            <a:ext cx="215900" cy="7938"/>
          </a:xfrm>
          <a:prstGeom prst="bentConnector3">
            <a:avLst>
              <a:gd name="adj1" fmla="val 49639"/>
            </a:avLst>
          </a:prstGeom>
          <a:noFill/>
          <a:ln w="28575">
            <a:solidFill>
              <a:srgbClr val="FFFF00"/>
            </a:solidFill>
            <a:miter lim="800000"/>
            <a:headEnd/>
            <a:tailEnd type="triangle" w="med" len="med"/>
          </a:ln>
        </p:spPr>
      </p:cxnSp>
      <p:sp>
        <p:nvSpPr>
          <p:cNvPr id="28693" name="Rectangle 21"/>
          <p:cNvSpPr>
            <a:spLocks noChangeArrowheads="1"/>
          </p:cNvSpPr>
          <p:nvPr/>
        </p:nvSpPr>
        <p:spPr bwMode="auto">
          <a:xfrm>
            <a:off x="6010275" y="4948238"/>
            <a:ext cx="725488" cy="557212"/>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自制</a:t>
            </a:r>
          </a:p>
        </p:txBody>
      </p:sp>
      <p:cxnSp>
        <p:nvCxnSpPr>
          <p:cNvPr id="28694" name="AutoShape 22"/>
          <p:cNvCxnSpPr>
            <a:cxnSpLocks noChangeShapeType="1"/>
            <a:stCxn id="28679" idx="2"/>
            <a:endCxn id="28693" idx="0"/>
          </p:cNvCxnSpPr>
          <p:nvPr/>
        </p:nvCxnSpPr>
        <p:spPr bwMode="auto">
          <a:xfrm>
            <a:off x="6369050" y="4549775"/>
            <a:ext cx="4763" cy="385763"/>
          </a:xfrm>
          <a:prstGeom prst="straightConnector1">
            <a:avLst/>
          </a:prstGeom>
          <a:noFill/>
          <a:ln w="28575">
            <a:solidFill>
              <a:srgbClr val="FFFF00"/>
            </a:solidFill>
            <a:round/>
            <a:headEnd/>
            <a:tailEnd type="triangle" w="med" len="med"/>
          </a:ln>
        </p:spPr>
      </p:cxnSp>
      <p:cxnSp>
        <p:nvCxnSpPr>
          <p:cNvPr id="28695" name="AutoShape 23"/>
          <p:cNvCxnSpPr>
            <a:cxnSpLocks noChangeShapeType="1"/>
            <a:stCxn id="28693" idx="2"/>
            <a:endCxn id="28686" idx="0"/>
          </p:cNvCxnSpPr>
          <p:nvPr/>
        </p:nvCxnSpPr>
        <p:spPr bwMode="auto">
          <a:xfrm rot="5400000">
            <a:off x="6201569" y="5687219"/>
            <a:ext cx="339725" cy="4763"/>
          </a:xfrm>
          <a:prstGeom prst="bentConnector3">
            <a:avLst>
              <a:gd name="adj1" fmla="val 49769"/>
            </a:avLst>
          </a:prstGeom>
          <a:noFill/>
          <a:ln w="28575">
            <a:solidFill>
              <a:srgbClr val="FFFF00"/>
            </a:solidFill>
            <a:miter lim="800000"/>
            <a:headEnd/>
            <a:tailEnd type="triangle" w="med" len="med"/>
          </a:ln>
        </p:spPr>
      </p:cxnSp>
      <p:sp>
        <p:nvSpPr>
          <p:cNvPr id="28696" name="Rectangle 24"/>
          <p:cNvSpPr>
            <a:spLocks noChangeArrowheads="1"/>
          </p:cNvSpPr>
          <p:nvPr/>
        </p:nvSpPr>
        <p:spPr bwMode="auto">
          <a:xfrm>
            <a:off x="7000875" y="3978275"/>
            <a:ext cx="727075" cy="557213"/>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CRP</a:t>
            </a:r>
          </a:p>
        </p:txBody>
      </p:sp>
      <p:sp>
        <p:nvSpPr>
          <p:cNvPr id="28697" name="Rectangle 25"/>
          <p:cNvSpPr>
            <a:spLocks noChangeArrowheads="1"/>
          </p:cNvSpPr>
          <p:nvPr/>
        </p:nvSpPr>
        <p:spPr bwMode="auto">
          <a:xfrm>
            <a:off x="6986588" y="3117850"/>
            <a:ext cx="727075"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资源需求</a:t>
            </a:r>
          </a:p>
        </p:txBody>
      </p:sp>
      <p:cxnSp>
        <p:nvCxnSpPr>
          <p:cNvPr id="28698" name="AutoShape 26"/>
          <p:cNvCxnSpPr>
            <a:cxnSpLocks noChangeShapeType="1"/>
            <a:stCxn id="28696" idx="1"/>
            <a:endCxn id="28679" idx="3"/>
          </p:cNvCxnSpPr>
          <p:nvPr/>
        </p:nvCxnSpPr>
        <p:spPr bwMode="auto">
          <a:xfrm flipH="1">
            <a:off x="6745288" y="4257675"/>
            <a:ext cx="241300" cy="0"/>
          </a:xfrm>
          <a:prstGeom prst="straightConnector1">
            <a:avLst/>
          </a:prstGeom>
          <a:noFill/>
          <a:ln w="28575">
            <a:solidFill>
              <a:srgbClr val="FFFF00"/>
            </a:solidFill>
            <a:round/>
            <a:headEnd/>
            <a:tailEnd type="triangle" w="med" len="med"/>
          </a:ln>
        </p:spPr>
      </p:cxnSp>
      <p:cxnSp>
        <p:nvCxnSpPr>
          <p:cNvPr id="28699" name="AutoShape 27"/>
          <p:cNvCxnSpPr>
            <a:cxnSpLocks noChangeShapeType="1"/>
            <a:stCxn id="28678" idx="3"/>
            <a:endCxn id="28697" idx="1"/>
          </p:cNvCxnSpPr>
          <p:nvPr/>
        </p:nvCxnSpPr>
        <p:spPr bwMode="auto">
          <a:xfrm>
            <a:off x="6745288" y="3394075"/>
            <a:ext cx="227012" cy="3175"/>
          </a:xfrm>
          <a:prstGeom prst="straightConnector1">
            <a:avLst/>
          </a:prstGeom>
          <a:noFill/>
          <a:ln w="28575">
            <a:solidFill>
              <a:srgbClr val="FFFF00"/>
            </a:solidFill>
            <a:round/>
            <a:headEnd/>
            <a:tailEnd type="triangle" w="med" len="med"/>
          </a:ln>
        </p:spPr>
      </p:cxnSp>
      <p:sp>
        <p:nvSpPr>
          <p:cNvPr id="28700" name="Rectangle 28"/>
          <p:cNvSpPr>
            <a:spLocks noChangeArrowheads="1"/>
          </p:cNvSpPr>
          <p:nvPr/>
        </p:nvSpPr>
        <p:spPr bwMode="auto">
          <a:xfrm>
            <a:off x="3006725" y="5873750"/>
            <a:ext cx="727075" cy="555625"/>
          </a:xfrm>
          <a:prstGeom prst="rect">
            <a:avLst/>
          </a:prstGeom>
          <a:gradFill rotWithShape="0">
            <a:gsLst>
              <a:gs pos="0">
                <a:srgbClr val="5E1800"/>
              </a:gs>
              <a:gs pos="50000">
                <a:srgbClr val="CC3300"/>
              </a:gs>
              <a:gs pos="100000">
                <a:srgbClr val="5E1800"/>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客户</a:t>
            </a:r>
          </a:p>
        </p:txBody>
      </p:sp>
      <p:cxnSp>
        <p:nvCxnSpPr>
          <p:cNvPr id="28701" name="AutoShape 29"/>
          <p:cNvCxnSpPr>
            <a:cxnSpLocks noChangeShapeType="1"/>
            <a:stCxn id="28677" idx="1"/>
            <a:endCxn id="28700" idx="3"/>
          </p:cNvCxnSpPr>
          <p:nvPr/>
        </p:nvCxnSpPr>
        <p:spPr bwMode="auto">
          <a:xfrm flipH="1">
            <a:off x="3746500" y="6151563"/>
            <a:ext cx="320675" cy="0"/>
          </a:xfrm>
          <a:prstGeom prst="straightConnector1">
            <a:avLst/>
          </a:prstGeom>
          <a:noFill/>
          <a:ln w="28575">
            <a:solidFill>
              <a:srgbClr val="FFFF00"/>
            </a:solidFill>
            <a:round/>
            <a:headEnd/>
            <a:tailEnd type="triangle" w="med" len="med"/>
          </a:ln>
        </p:spPr>
      </p:cxnSp>
      <p:cxnSp>
        <p:nvCxnSpPr>
          <p:cNvPr id="28702" name="AutoShape 30"/>
          <p:cNvCxnSpPr>
            <a:cxnSpLocks noChangeShapeType="1"/>
            <a:stCxn id="28700" idx="0"/>
            <a:endCxn id="28708" idx="1"/>
          </p:cNvCxnSpPr>
          <p:nvPr/>
        </p:nvCxnSpPr>
        <p:spPr bwMode="auto">
          <a:xfrm rot="-5400000">
            <a:off x="1558132" y="3372644"/>
            <a:ext cx="4298950" cy="674687"/>
          </a:xfrm>
          <a:prstGeom prst="bentConnector2">
            <a:avLst/>
          </a:prstGeom>
          <a:noFill/>
          <a:ln w="28575">
            <a:solidFill>
              <a:srgbClr val="FFFF00"/>
            </a:solidFill>
            <a:miter lim="800000"/>
            <a:headEnd/>
            <a:tailEnd type="triangle" w="med" len="med"/>
          </a:ln>
        </p:spPr>
      </p:cxnSp>
      <p:cxnSp>
        <p:nvCxnSpPr>
          <p:cNvPr id="28703" name="AutoShape 31"/>
          <p:cNvCxnSpPr>
            <a:cxnSpLocks noChangeShapeType="1"/>
            <a:stCxn id="28675" idx="3"/>
            <a:endCxn id="28676" idx="1"/>
          </p:cNvCxnSpPr>
          <p:nvPr/>
        </p:nvCxnSpPr>
        <p:spPr bwMode="auto">
          <a:xfrm flipV="1">
            <a:off x="4795838" y="2395538"/>
            <a:ext cx="230187" cy="3175"/>
          </a:xfrm>
          <a:prstGeom prst="straightConnector1">
            <a:avLst/>
          </a:prstGeom>
          <a:noFill/>
          <a:ln w="28575">
            <a:solidFill>
              <a:srgbClr val="FFFF00"/>
            </a:solidFill>
            <a:round/>
            <a:headEnd/>
            <a:tailEnd type="triangle" w="med" len="med"/>
          </a:ln>
        </p:spPr>
      </p:cxnSp>
      <p:sp>
        <p:nvSpPr>
          <p:cNvPr id="28704" name="Rectangle 32"/>
          <p:cNvSpPr>
            <a:spLocks noChangeArrowheads="1"/>
          </p:cNvSpPr>
          <p:nvPr/>
        </p:nvSpPr>
        <p:spPr bwMode="auto">
          <a:xfrm>
            <a:off x="6008688" y="2108200"/>
            <a:ext cx="727075" cy="55721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en-US" altLang="zh-CN" sz="1400" dirty="0">
                <a:solidFill>
                  <a:schemeClr val="bg1"/>
                </a:solidFill>
                <a:latin typeface="Arial Black" pitchFamily="34" charset="0"/>
                <a:ea typeface="楷体_GB2312" pitchFamily="49" charset="-122"/>
              </a:rPr>
              <a:t>CAD</a:t>
            </a:r>
          </a:p>
        </p:txBody>
      </p:sp>
      <p:cxnSp>
        <p:nvCxnSpPr>
          <p:cNvPr id="28705" name="AutoShape 33"/>
          <p:cNvCxnSpPr>
            <a:cxnSpLocks noChangeShapeType="1"/>
            <a:stCxn id="28704" idx="3"/>
            <a:endCxn id="28712" idx="1"/>
          </p:cNvCxnSpPr>
          <p:nvPr/>
        </p:nvCxnSpPr>
        <p:spPr bwMode="auto">
          <a:xfrm>
            <a:off x="6750050" y="2387600"/>
            <a:ext cx="236538" cy="0"/>
          </a:xfrm>
          <a:prstGeom prst="straightConnector1">
            <a:avLst/>
          </a:prstGeom>
          <a:noFill/>
          <a:ln w="28575">
            <a:solidFill>
              <a:srgbClr val="FFFF00"/>
            </a:solidFill>
            <a:round/>
            <a:headEnd/>
            <a:tailEnd type="triangle" w="med" len="med"/>
          </a:ln>
        </p:spPr>
      </p:cxnSp>
      <p:sp>
        <p:nvSpPr>
          <p:cNvPr id="28706" name="Rectangle 34"/>
          <p:cNvSpPr>
            <a:spLocks noChangeArrowheads="1"/>
          </p:cNvSpPr>
          <p:nvPr/>
        </p:nvSpPr>
        <p:spPr bwMode="auto">
          <a:xfrm>
            <a:off x="5026025" y="4968875"/>
            <a:ext cx="725488" cy="557213"/>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委外</a:t>
            </a:r>
          </a:p>
        </p:txBody>
      </p:sp>
      <p:cxnSp>
        <p:nvCxnSpPr>
          <p:cNvPr id="28707" name="AutoShape 35"/>
          <p:cNvCxnSpPr>
            <a:cxnSpLocks noChangeShapeType="1"/>
            <a:stCxn id="28679" idx="2"/>
            <a:endCxn id="28706" idx="0"/>
          </p:cNvCxnSpPr>
          <p:nvPr/>
        </p:nvCxnSpPr>
        <p:spPr bwMode="auto">
          <a:xfrm rot="5400000">
            <a:off x="5676106" y="4261644"/>
            <a:ext cx="404813" cy="981075"/>
          </a:xfrm>
          <a:prstGeom prst="bentConnector3">
            <a:avLst>
              <a:gd name="adj1" fmla="val 49806"/>
            </a:avLst>
          </a:prstGeom>
          <a:noFill/>
          <a:ln w="28575">
            <a:solidFill>
              <a:srgbClr val="FFFF00"/>
            </a:solidFill>
            <a:miter lim="800000"/>
            <a:headEnd/>
            <a:tailEnd type="triangle" w="med" len="med"/>
          </a:ln>
        </p:spPr>
      </p:cxnSp>
      <p:sp>
        <p:nvSpPr>
          <p:cNvPr id="28708" name="Rectangle 36"/>
          <p:cNvSpPr>
            <a:spLocks noChangeArrowheads="1"/>
          </p:cNvSpPr>
          <p:nvPr/>
        </p:nvSpPr>
        <p:spPr bwMode="auto">
          <a:xfrm>
            <a:off x="4059238" y="1282700"/>
            <a:ext cx="727075"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报价管理</a:t>
            </a:r>
          </a:p>
        </p:txBody>
      </p:sp>
      <p:sp>
        <p:nvSpPr>
          <p:cNvPr id="28709" name="Rectangle 37"/>
          <p:cNvSpPr>
            <a:spLocks noChangeArrowheads="1"/>
          </p:cNvSpPr>
          <p:nvPr/>
        </p:nvSpPr>
        <p:spPr bwMode="auto">
          <a:xfrm>
            <a:off x="4044950" y="3983038"/>
            <a:ext cx="727075" cy="555625"/>
          </a:xfrm>
          <a:prstGeom prst="rect">
            <a:avLst/>
          </a:prstGeom>
          <a:gradFill rotWithShape="0">
            <a:gsLst>
              <a:gs pos="0">
                <a:srgbClr val="002F76"/>
              </a:gs>
              <a:gs pos="50000">
                <a:srgbClr val="0066FF"/>
              </a:gs>
              <a:gs pos="100000">
                <a:srgbClr val="002F76"/>
              </a:gs>
            </a:gsLst>
            <a:lin ang="5400000" scaled="1"/>
          </a:gradFill>
          <a:ln w="28575">
            <a:solidFill>
              <a:srgbClr val="808080"/>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PDM</a:t>
            </a:r>
          </a:p>
          <a:p>
            <a:pPr algn="ctr"/>
            <a:r>
              <a:rPr kumimoji="0" lang="zh-CN" altLang="en-US" sz="1400" b="0">
                <a:solidFill>
                  <a:schemeClr val="bg1"/>
                </a:solidFill>
                <a:latin typeface="Arial Black" pitchFamily="34" charset="0"/>
                <a:ea typeface="楷体_GB2312" pitchFamily="49" charset="-122"/>
              </a:rPr>
              <a:t>接口</a:t>
            </a:r>
          </a:p>
        </p:txBody>
      </p:sp>
      <p:cxnSp>
        <p:nvCxnSpPr>
          <p:cNvPr id="28710" name="AutoShape 38"/>
          <p:cNvCxnSpPr>
            <a:cxnSpLocks noChangeShapeType="1"/>
            <a:stCxn id="28709" idx="3"/>
            <a:endCxn id="28684" idx="1"/>
          </p:cNvCxnSpPr>
          <p:nvPr/>
        </p:nvCxnSpPr>
        <p:spPr bwMode="auto">
          <a:xfrm flipV="1">
            <a:off x="4786313" y="4257675"/>
            <a:ext cx="228600" cy="3175"/>
          </a:xfrm>
          <a:prstGeom prst="straightConnector1">
            <a:avLst/>
          </a:prstGeom>
          <a:noFill/>
          <a:ln w="28575">
            <a:solidFill>
              <a:srgbClr val="FFFF00"/>
            </a:solidFill>
            <a:round/>
            <a:headEnd/>
            <a:tailEnd type="triangle" w="med" len="med"/>
          </a:ln>
        </p:spPr>
      </p:cxnSp>
      <p:cxnSp>
        <p:nvCxnSpPr>
          <p:cNvPr id="28711" name="AutoShape 39"/>
          <p:cNvCxnSpPr>
            <a:cxnSpLocks noChangeShapeType="1"/>
            <a:stCxn id="28708" idx="2"/>
            <a:endCxn id="28675" idx="0"/>
          </p:cNvCxnSpPr>
          <p:nvPr/>
        </p:nvCxnSpPr>
        <p:spPr bwMode="auto">
          <a:xfrm rot="5400000">
            <a:off x="4293394" y="1977231"/>
            <a:ext cx="255588" cy="3175"/>
          </a:xfrm>
          <a:prstGeom prst="bentConnector3">
            <a:avLst>
              <a:gd name="adj1" fmla="val 49694"/>
            </a:avLst>
          </a:prstGeom>
          <a:noFill/>
          <a:ln w="28575">
            <a:solidFill>
              <a:srgbClr val="FFFF00"/>
            </a:solidFill>
            <a:miter lim="800000"/>
            <a:headEnd/>
            <a:tailEnd type="triangle" w="med" len="med"/>
          </a:ln>
        </p:spPr>
      </p:cxnSp>
      <p:sp>
        <p:nvSpPr>
          <p:cNvPr id="28712" name="Rectangle 40"/>
          <p:cNvSpPr>
            <a:spLocks noChangeArrowheads="1"/>
          </p:cNvSpPr>
          <p:nvPr/>
        </p:nvSpPr>
        <p:spPr bwMode="auto">
          <a:xfrm>
            <a:off x="7000875" y="2108200"/>
            <a:ext cx="727075" cy="557213"/>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kumimoji="0" lang="en-US" altLang="zh-CN" sz="1400" b="0" dirty="0">
                <a:solidFill>
                  <a:schemeClr val="bg1"/>
                </a:solidFill>
                <a:latin typeface="Arial Black" pitchFamily="34" charset="0"/>
                <a:ea typeface="楷体_GB2312" pitchFamily="49" charset="-122"/>
              </a:rPr>
              <a:t>PDM</a:t>
            </a:r>
          </a:p>
        </p:txBody>
      </p:sp>
      <p:cxnSp>
        <p:nvCxnSpPr>
          <p:cNvPr id="28713" name="AutoShape 41"/>
          <p:cNvCxnSpPr>
            <a:cxnSpLocks noChangeShapeType="1"/>
            <a:stCxn id="28712" idx="3"/>
            <a:endCxn id="28690" idx="1"/>
          </p:cNvCxnSpPr>
          <p:nvPr/>
        </p:nvCxnSpPr>
        <p:spPr bwMode="auto">
          <a:xfrm flipV="1">
            <a:off x="7740650" y="2384425"/>
            <a:ext cx="282575" cy="3175"/>
          </a:xfrm>
          <a:prstGeom prst="straightConnector1">
            <a:avLst/>
          </a:prstGeom>
          <a:noFill/>
          <a:ln w="28575">
            <a:solidFill>
              <a:srgbClr val="FFFF00"/>
            </a:solidFill>
            <a:round/>
            <a:headEnd/>
            <a:tailEnd type="triangle" w="med" len="med"/>
          </a:ln>
        </p:spPr>
      </p:cxnSp>
      <p:cxnSp>
        <p:nvCxnSpPr>
          <p:cNvPr id="28714" name="AutoShape 42"/>
          <p:cNvCxnSpPr>
            <a:cxnSpLocks noChangeShapeType="1"/>
            <a:stCxn id="28712" idx="0"/>
            <a:endCxn id="28708" idx="0"/>
          </p:cNvCxnSpPr>
          <p:nvPr/>
        </p:nvCxnSpPr>
        <p:spPr bwMode="auto">
          <a:xfrm rot="5400000" flipH="1">
            <a:off x="5480050" y="211138"/>
            <a:ext cx="827087" cy="2941638"/>
          </a:xfrm>
          <a:prstGeom prst="bentConnector3">
            <a:avLst>
              <a:gd name="adj1" fmla="val 125616"/>
            </a:avLst>
          </a:prstGeom>
          <a:noFill/>
          <a:ln w="28575">
            <a:solidFill>
              <a:srgbClr val="FFFF00"/>
            </a:solidFill>
            <a:miter lim="800000"/>
            <a:headEnd/>
            <a:tailEnd type="triangle" w="med" len="med"/>
          </a:ln>
        </p:spPr>
      </p:cxnSp>
      <p:cxnSp>
        <p:nvCxnSpPr>
          <p:cNvPr id="28715" name="AutoShape 43"/>
          <p:cNvCxnSpPr>
            <a:cxnSpLocks noChangeShapeType="1"/>
          </p:cNvCxnSpPr>
          <p:nvPr/>
        </p:nvCxnSpPr>
        <p:spPr bwMode="auto">
          <a:xfrm rot="5400000">
            <a:off x="5242719" y="1834356"/>
            <a:ext cx="1289050" cy="2954338"/>
          </a:xfrm>
          <a:prstGeom prst="bentConnector3">
            <a:avLst>
              <a:gd name="adj1" fmla="val 17880"/>
            </a:avLst>
          </a:prstGeom>
          <a:noFill/>
          <a:ln w="28575">
            <a:solidFill>
              <a:srgbClr val="FFFF00"/>
            </a:solidFill>
            <a:miter lim="800000"/>
            <a:headEnd/>
            <a:tailEnd type="triangle" w="med" len="med"/>
          </a:ln>
        </p:spPr>
      </p:cxnSp>
      <p:cxnSp>
        <p:nvCxnSpPr>
          <p:cNvPr id="28716" name="AutoShape 44"/>
          <p:cNvCxnSpPr>
            <a:cxnSpLocks noChangeShapeType="1"/>
            <a:stCxn id="28690" idx="2"/>
            <a:endCxn id="28709" idx="0"/>
          </p:cNvCxnSpPr>
          <p:nvPr/>
        </p:nvCxnSpPr>
        <p:spPr bwMode="auto">
          <a:xfrm rot="5400000">
            <a:off x="5759450" y="1327150"/>
            <a:ext cx="1292225" cy="3990975"/>
          </a:xfrm>
          <a:prstGeom prst="bentConnector3">
            <a:avLst>
              <a:gd name="adj1" fmla="val 17111"/>
            </a:avLst>
          </a:prstGeom>
          <a:noFill/>
          <a:ln w="28575">
            <a:solidFill>
              <a:srgbClr val="FFFF00"/>
            </a:solidFill>
            <a:miter lim="800000"/>
            <a:headEnd/>
            <a:tailEnd type="triangle" w="med" len="med"/>
          </a:ln>
        </p:spPr>
      </p:cxnSp>
      <p:cxnSp>
        <p:nvCxnSpPr>
          <p:cNvPr id="28717" name="AutoShape 45"/>
          <p:cNvCxnSpPr>
            <a:cxnSpLocks noChangeShapeType="1"/>
            <a:stCxn id="28678" idx="1"/>
            <a:endCxn id="28684" idx="0"/>
          </p:cNvCxnSpPr>
          <p:nvPr/>
        </p:nvCxnSpPr>
        <p:spPr bwMode="auto">
          <a:xfrm rot="10800000" flipV="1">
            <a:off x="5392738" y="3394075"/>
            <a:ext cx="600075" cy="569913"/>
          </a:xfrm>
          <a:prstGeom prst="bentConnector2">
            <a:avLst/>
          </a:prstGeom>
          <a:noFill/>
          <a:ln w="28575">
            <a:solidFill>
              <a:srgbClr val="FFFF00"/>
            </a:solidFill>
            <a:miter lim="800000"/>
            <a:headEnd/>
            <a:tailEnd type="triangle" w="med" len="med"/>
          </a:ln>
        </p:spPr>
      </p:cxnSp>
      <p:cxnSp>
        <p:nvCxnSpPr>
          <p:cNvPr id="28718" name="AutoShape 46"/>
          <p:cNvCxnSpPr>
            <a:cxnSpLocks noChangeShapeType="1"/>
            <a:stCxn id="28684" idx="3"/>
            <a:endCxn id="28679" idx="1"/>
          </p:cNvCxnSpPr>
          <p:nvPr/>
        </p:nvCxnSpPr>
        <p:spPr bwMode="auto">
          <a:xfrm>
            <a:off x="5770563" y="4257675"/>
            <a:ext cx="222250" cy="0"/>
          </a:xfrm>
          <a:prstGeom prst="straightConnector1">
            <a:avLst/>
          </a:prstGeom>
          <a:noFill/>
          <a:ln w="28575">
            <a:solidFill>
              <a:srgbClr val="FFFF00"/>
            </a:solidFill>
            <a:round/>
            <a:headEnd/>
            <a:tailEnd type="triangle" w="med" len="med"/>
          </a:ln>
        </p:spPr>
      </p:cxnSp>
      <p:cxnSp>
        <p:nvCxnSpPr>
          <p:cNvPr id="28719" name="AutoShape 47"/>
          <p:cNvCxnSpPr>
            <a:cxnSpLocks noChangeShapeType="1"/>
          </p:cNvCxnSpPr>
          <p:nvPr/>
        </p:nvCxnSpPr>
        <p:spPr bwMode="auto">
          <a:xfrm rot="5400000">
            <a:off x="6656388" y="2392362"/>
            <a:ext cx="420688" cy="995363"/>
          </a:xfrm>
          <a:prstGeom prst="bentConnector3">
            <a:avLst>
              <a:gd name="adj1" fmla="val 50000"/>
            </a:avLst>
          </a:prstGeom>
          <a:noFill/>
          <a:ln w="28575">
            <a:solidFill>
              <a:srgbClr val="FFFF00"/>
            </a:solidFill>
            <a:miter lim="800000"/>
            <a:headEnd/>
            <a:tailEnd type="triangle" w="med" len="med"/>
          </a:ln>
        </p:spPr>
      </p:cxnSp>
      <p:grpSp>
        <p:nvGrpSpPr>
          <p:cNvPr id="2" name="Group 48"/>
          <p:cNvGrpSpPr>
            <a:grpSpLocks/>
          </p:cNvGrpSpPr>
          <p:nvPr/>
        </p:nvGrpSpPr>
        <p:grpSpPr bwMode="auto">
          <a:xfrm>
            <a:off x="569913" y="1008089"/>
            <a:ext cx="2000250" cy="1430337"/>
            <a:chOff x="96" y="480"/>
            <a:chExt cx="1296" cy="912"/>
          </a:xfrm>
        </p:grpSpPr>
        <p:sp>
          <p:nvSpPr>
            <p:cNvPr id="28724" name="Freeform 49"/>
            <p:cNvSpPr>
              <a:spLocks/>
            </p:cNvSpPr>
            <p:nvPr/>
          </p:nvSpPr>
          <p:spPr bwMode="auto">
            <a:xfrm flipH="1">
              <a:off x="915" y="888"/>
              <a:ext cx="423" cy="312"/>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8725" name="Freeform 50"/>
            <p:cNvSpPr>
              <a:spLocks/>
            </p:cNvSpPr>
            <p:nvPr/>
          </p:nvSpPr>
          <p:spPr bwMode="auto">
            <a:xfrm flipH="1">
              <a:off x="494" y="660"/>
              <a:ext cx="634" cy="231"/>
            </a:xfrm>
            <a:custGeom>
              <a:avLst/>
              <a:gdLst>
                <a:gd name="T0" fmla="*/ 0 w 417"/>
                <a:gd name="T1" fmla="*/ 75 h 76"/>
                <a:gd name="T2" fmla="*/ 0 w 417"/>
                <a:gd name="T3" fmla="*/ 37 h 76"/>
                <a:gd name="T4" fmla="*/ 208 w 417"/>
                <a:gd name="T5" fmla="*/ 37 h 76"/>
                <a:gd name="T6" fmla="*/ 208 w 417"/>
                <a:gd name="T7" fmla="*/ 0 h 76"/>
                <a:gd name="T8" fmla="*/ 208 w 417"/>
                <a:gd name="T9" fmla="*/ 75 h 76"/>
                <a:gd name="T10" fmla="*/ 208 w 417"/>
                <a:gd name="T11" fmla="*/ 37 h 76"/>
                <a:gd name="T12" fmla="*/ 416 w 417"/>
                <a:gd name="T13" fmla="*/ 37 h 76"/>
                <a:gd name="T14" fmla="*/ 416 w 417"/>
                <a:gd name="T15" fmla="*/ 75 h 76"/>
                <a:gd name="T16" fmla="*/ 0 60000 65536"/>
                <a:gd name="T17" fmla="*/ 0 60000 65536"/>
                <a:gd name="T18" fmla="*/ 0 60000 65536"/>
                <a:gd name="T19" fmla="*/ 0 60000 65536"/>
                <a:gd name="T20" fmla="*/ 0 60000 65536"/>
                <a:gd name="T21" fmla="*/ 0 60000 65536"/>
                <a:gd name="T22" fmla="*/ 0 60000 65536"/>
                <a:gd name="T23" fmla="*/ 0 60000 65536"/>
                <a:gd name="T24" fmla="*/ 0 w 417"/>
                <a:gd name="T25" fmla="*/ 0 h 76"/>
                <a:gd name="T26" fmla="*/ 417 w 41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7" h="76">
                  <a:moveTo>
                    <a:pt x="0" y="75"/>
                  </a:moveTo>
                  <a:lnTo>
                    <a:pt x="0" y="37"/>
                  </a:lnTo>
                  <a:lnTo>
                    <a:pt x="208" y="37"/>
                  </a:lnTo>
                  <a:lnTo>
                    <a:pt x="208" y="0"/>
                  </a:lnTo>
                  <a:lnTo>
                    <a:pt x="208" y="75"/>
                  </a:lnTo>
                  <a:lnTo>
                    <a:pt x="208" y="37"/>
                  </a:lnTo>
                  <a:lnTo>
                    <a:pt x="416" y="37"/>
                  </a:lnTo>
                  <a:lnTo>
                    <a:pt x="416" y="75"/>
                  </a:lnTo>
                </a:path>
              </a:pathLst>
            </a:custGeom>
            <a:noFill/>
            <a:ln w="25400" cap="rnd">
              <a:solidFill>
                <a:srgbClr val="CCCA9C"/>
              </a:solidFill>
              <a:round/>
              <a:headEnd type="none" w="sm" len="sm"/>
              <a:tailEnd type="none" w="sm" len="sm"/>
            </a:ln>
          </p:spPr>
          <p:txBody>
            <a:bodyPr/>
            <a:lstStyle/>
            <a:p>
              <a:endParaRPr lang="en-US"/>
            </a:p>
          </p:txBody>
        </p:sp>
        <p:sp>
          <p:nvSpPr>
            <p:cNvPr id="28726" name="Oval 51"/>
            <p:cNvSpPr>
              <a:spLocks noChangeArrowheads="1"/>
            </p:cNvSpPr>
            <p:nvPr/>
          </p:nvSpPr>
          <p:spPr bwMode="auto">
            <a:xfrm flipH="1">
              <a:off x="1070" y="847"/>
              <a:ext cx="117" cy="12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8727" name="Oval 52"/>
            <p:cNvSpPr>
              <a:spLocks noChangeArrowheads="1"/>
            </p:cNvSpPr>
            <p:nvPr/>
          </p:nvSpPr>
          <p:spPr bwMode="auto">
            <a:xfrm flipH="1">
              <a:off x="611" y="480"/>
              <a:ext cx="396" cy="160"/>
            </a:xfrm>
            <a:prstGeom prst="ellipse">
              <a:avLst/>
            </a:prstGeom>
            <a:solidFill>
              <a:schemeClr val="bg1"/>
            </a:solidFill>
            <a:ln w="28575">
              <a:solidFill>
                <a:srgbClr val="FFFF00"/>
              </a:solidFill>
              <a:round/>
              <a:headEnd/>
              <a:tailEnd/>
            </a:ln>
          </p:spPr>
          <p:txBody>
            <a:bodyPr wrap="none" anchor="ctr"/>
            <a:lstStyle/>
            <a:p>
              <a:pPr algn="ctr" eaLnBrk="0" hangingPunct="0">
                <a:lnSpc>
                  <a:spcPct val="70000"/>
                </a:lnSpc>
              </a:pPr>
              <a:endParaRPr kumimoji="0" lang="sv-SE" altLang="en-US" sz="1400">
                <a:latin typeface="Arial" pitchFamily="34" charset="0"/>
              </a:endParaRPr>
            </a:p>
          </p:txBody>
        </p:sp>
        <p:sp>
          <p:nvSpPr>
            <p:cNvPr id="28728" name="Freeform 53"/>
            <p:cNvSpPr>
              <a:spLocks/>
            </p:cNvSpPr>
            <p:nvPr/>
          </p:nvSpPr>
          <p:spPr bwMode="auto">
            <a:xfrm>
              <a:off x="96" y="1133"/>
              <a:ext cx="385" cy="259"/>
            </a:xfrm>
            <a:custGeom>
              <a:avLst/>
              <a:gdLst>
                <a:gd name="T0" fmla="*/ 0 w 769"/>
                <a:gd name="T1" fmla="*/ 192 h 193"/>
                <a:gd name="T2" fmla="*/ 0 w 769"/>
                <a:gd name="T3" fmla="*/ 96 h 193"/>
                <a:gd name="T4" fmla="*/ 384 w 769"/>
                <a:gd name="T5" fmla="*/ 96 h 193"/>
                <a:gd name="T6" fmla="*/ 384 w 769"/>
                <a:gd name="T7" fmla="*/ 0 h 193"/>
                <a:gd name="T8" fmla="*/ 384 w 769"/>
                <a:gd name="T9" fmla="*/ 96 h 193"/>
                <a:gd name="T10" fmla="*/ 768 w 769"/>
                <a:gd name="T11" fmla="*/ 96 h 193"/>
                <a:gd name="T12" fmla="*/ 768 w 769"/>
                <a:gd name="T13" fmla="*/ 192 h 193"/>
                <a:gd name="T14" fmla="*/ 0 60000 65536"/>
                <a:gd name="T15" fmla="*/ 0 60000 65536"/>
                <a:gd name="T16" fmla="*/ 0 60000 65536"/>
                <a:gd name="T17" fmla="*/ 0 60000 65536"/>
                <a:gd name="T18" fmla="*/ 0 60000 65536"/>
                <a:gd name="T19" fmla="*/ 0 60000 65536"/>
                <a:gd name="T20" fmla="*/ 0 60000 65536"/>
                <a:gd name="T21" fmla="*/ 0 w 769"/>
                <a:gd name="T22" fmla="*/ 0 h 193"/>
                <a:gd name="T23" fmla="*/ 769 w 76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9" h="193">
                  <a:moveTo>
                    <a:pt x="0" y="192"/>
                  </a:moveTo>
                  <a:lnTo>
                    <a:pt x="0" y="96"/>
                  </a:lnTo>
                  <a:lnTo>
                    <a:pt x="384" y="96"/>
                  </a:lnTo>
                  <a:lnTo>
                    <a:pt x="384" y="0"/>
                  </a:lnTo>
                  <a:lnTo>
                    <a:pt x="384" y="96"/>
                  </a:lnTo>
                  <a:lnTo>
                    <a:pt x="768" y="96"/>
                  </a:lnTo>
                  <a:lnTo>
                    <a:pt x="768" y="192"/>
                  </a:lnTo>
                </a:path>
              </a:pathLst>
            </a:custGeom>
            <a:noFill/>
            <a:ln w="25400" cap="rnd">
              <a:solidFill>
                <a:srgbClr val="CCCA9C"/>
              </a:solidFill>
              <a:round/>
              <a:headEnd type="oval" w="med" len="med"/>
              <a:tailEnd type="oval" w="med" len="med"/>
            </a:ln>
          </p:spPr>
          <p:txBody>
            <a:bodyPr/>
            <a:lstStyle/>
            <a:p>
              <a:endParaRPr lang="en-US"/>
            </a:p>
          </p:txBody>
        </p:sp>
        <p:sp>
          <p:nvSpPr>
            <p:cNvPr id="28729" name="Freeform 54"/>
            <p:cNvSpPr>
              <a:spLocks/>
            </p:cNvSpPr>
            <p:nvPr/>
          </p:nvSpPr>
          <p:spPr bwMode="auto">
            <a:xfrm>
              <a:off x="286" y="896"/>
              <a:ext cx="421" cy="299"/>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8730" name="Oval 55"/>
            <p:cNvSpPr>
              <a:spLocks noChangeArrowheads="1"/>
            </p:cNvSpPr>
            <p:nvPr/>
          </p:nvSpPr>
          <p:spPr bwMode="auto">
            <a:xfrm flipH="1">
              <a:off x="752" y="838"/>
              <a:ext cx="117" cy="119"/>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8731" name="Oval 56"/>
            <p:cNvSpPr>
              <a:spLocks noChangeArrowheads="1"/>
            </p:cNvSpPr>
            <p:nvPr/>
          </p:nvSpPr>
          <p:spPr bwMode="auto">
            <a:xfrm flipH="1">
              <a:off x="438" y="838"/>
              <a:ext cx="117" cy="119"/>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8732" name="Oval 57"/>
            <p:cNvSpPr>
              <a:spLocks noChangeArrowheads="1"/>
            </p:cNvSpPr>
            <p:nvPr/>
          </p:nvSpPr>
          <p:spPr bwMode="auto">
            <a:xfrm>
              <a:off x="639" y="1160"/>
              <a:ext cx="117" cy="12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8733" name="Oval 58"/>
            <p:cNvSpPr>
              <a:spLocks noChangeArrowheads="1"/>
            </p:cNvSpPr>
            <p:nvPr/>
          </p:nvSpPr>
          <p:spPr bwMode="auto">
            <a:xfrm>
              <a:off x="1275" y="1156"/>
              <a:ext cx="117" cy="119"/>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8734" name="Oval 59"/>
            <p:cNvSpPr>
              <a:spLocks noChangeArrowheads="1"/>
            </p:cNvSpPr>
            <p:nvPr/>
          </p:nvSpPr>
          <p:spPr bwMode="auto">
            <a:xfrm>
              <a:off x="860" y="1165"/>
              <a:ext cx="118" cy="12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grpSp>
      <p:cxnSp>
        <p:nvCxnSpPr>
          <p:cNvPr id="28721" name="AutoShape 60"/>
          <p:cNvCxnSpPr>
            <a:cxnSpLocks noChangeShapeType="1"/>
            <a:stCxn id="28727" idx="2"/>
            <a:endCxn id="28675" idx="1"/>
          </p:cNvCxnSpPr>
          <p:nvPr/>
        </p:nvCxnSpPr>
        <p:spPr bwMode="auto">
          <a:xfrm>
            <a:off x="1975953" y="1133557"/>
            <a:ext cx="2080110" cy="1265156"/>
          </a:xfrm>
          <a:prstGeom prst="bentConnector3">
            <a:avLst>
              <a:gd name="adj1" fmla="val 50000"/>
            </a:avLst>
          </a:prstGeom>
          <a:noFill/>
          <a:ln w="12700">
            <a:solidFill>
              <a:srgbClr val="FFFF00"/>
            </a:solidFill>
            <a:prstDash val="sysDot"/>
            <a:miter lim="800000"/>
            <a:headEnd/>
            <a:tailEnd type="triangle" w="med" len="med"/>
          </a:ln>
        </p:spPr>
      </p:cxnSp>
      <p:cxnSp>
        <p:nvCxnSpPr>
          <p:cNvPr id="28722" name="AutoShape 61"/>
          <p:cNvCxnSpPr>
            <a:cxnSpLocks noChangeShapeType="1"/>
            <a:stCxn id="28712" idx="0"/>
            <a:endCxn id="28727" idx="0"/>
          </p:cNvCxnSpPr>
          <p:nvPr/>
        </p:nvCxnSpPr>
        <p:spPr bwMode="auto">
          <a:xfrm rot="16200000" flipV="1">
            <a:off x="3967331" y="-1288882"/>
            <a:ext cx="1100111" cy="5694054"/>
          </a:xfrm>
          <a:prstGeom prst="bentConnector3">
            <a:avLst>
              <a:gd name="adj1" fmla="val 120780"/>
            </a:avLst>
          </a:prstGeom>
          <a:noFill/>
          <a:ln w="28575">
            <a:solidFill>
              <a:srgbClr val="FF3300"/>
            </a:solidFill>
            <a:prstDash val="sysDot"/>
            <a:miter lim="800000"/>
            <a:headEnd/>
            <a:tailEnd type="triangle" w="med" len="med"/>
          </a:ln>
        </p:spPr>
      </p:cxnSp>
      <p:sp>
        <p:nvSpPr>
          <p:cNvPr id="273470" name="AutoShape 62"/>
          <p:cNvSpPr>
            <a:spLocks/>
          </p:cNvSpPr>
          <p:nvPr/>
        </p:nvSpPr>
        <p:spPr bwMode="auto">
          <a:xfrm>
            <a:off x="428625" y="2516188"/>
            <a:ext cx="2522538" cy="3770312"/>
          </a:xfrm>
          <a:prstGeom prst="borderCallout1">
            <a:avLst>
              <a:gd name="adj1" fmla="val 2995"/>
              <a:gd name="adj2" fmla="val 102940"/>
              <a:gd name="adj3" fmla="val -11273"/>
              <a:gd name="adj4" fmla="val 134417"/>
            </a:avLst>
          </a:prstGeom>
          <a:gradFill rotWithShape="1">
            <a:gsLst>
              <a:gs pos="0">
                <a:schemeClr val="accent1"/>
              </a:gs>
              <a:gs pos="100000">
                <a:schemeClr val="accent1">
                  <a:gamma/>
                  <a:shade val="46275"/>
                  <a:invGamma/>
                </a:schemeClr>
              </a:gs>
            </a:gsLst>
            <a:lin ang="5400000" scaled="1"/>
          </a:gradFill>
          <a:ln w="9525" algn="ctr">
            <a:noFill/>
            <a:miter lim="800000"/>
            <a:headEnd/>
            <a:tailEnd/>
          </a:ln>
          <a:effectLst>
            <a:outerShdw dist="107763" dir="2700000" algn="ctr" rotWithShape="0">
              <a:schemeClr val="bg2">
                <a:alpha val="50000"/>
              </a:schemeClr>
            </a:outerShdw>
          </a:effectLst>
        </p:spPr>
        <p:txBody>
          <a:bodyPr/>
          <a:lstStyle/>
          <a:p>
            <a:pPr>
              <a:spcBef>
                <a:spcPct val="50000"/>
              </a:spcBef>
              <a:defRPr/>
            </a:pPr>
            <a:r>
              <a:rPr kumimoji="0" lang="zh-CN" altLang="en-US" sz="1600" b="0">
                <a:solidFill>
                  <a:srgbClr val="FF9900"/>
                </a:solidFill>
                <a:latin typeface="Arial" charset="0"/>
                <a:ea typeface="华文行楷" pitchFamily="2" charset="-122"/>
              </a:rPr>
              <a:t>难点分析</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客户关系管理；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设计与生产的同步，边设计边生产，ＥＢＯＭ到ＰＢＯＭ及与ＰＤＭ的接口；</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合同管理、变更、追溯；</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模拟报价管理；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工序及产能管理；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质量管理；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车间作业调度；</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项目现场安装调试服务；</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项目成本核算；</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63473" y="136597"/>
            <a:ext cx="6289675" cy="549275"/>
          </a:xfrm>
          <a:prstGeom prst="rect">
            <a:avLst/>
          </a:prstGeom>
          <a:noFill/>
          <a:ln w="9525" algn="ctr">
            <a:noFill/>
            <a:miter lim="800000"/>
            <a:headEnd/>
            <a:tailEnd/>
          </a:ln>
        </p:spPr>
        <p:txBody>
          <a:bodyPr anchor="ctr"/>
          <a:lstStyle/>
          <a:p>
            <a:r>
              <a:rPr lang="zh-CN" altLang="en-US" sz="2400" dirty="0" smtClean="0">
                <a:solidFill>
                  <a:srgbClr val="FF0000"/>
                </a:solidFill>
                <a:latin typeface="+mn-ea"/>
                <a:ea typeface="+mn-ea"/>
              </a:rPr>
              <a:t>关键业务应用  按</a:t>
            </a:r>
            <a:r>
              <a:rPr kumimoji="0" lang="zh-CN" altLang="en-US" sz="2400" dirty="0" smtClean="0">
                <a:solidFill>
                  <a:srgbClr val="FF0000"/>
                </a:solidFill>
                <a:latin typeface="+mn-ea"/>
                <a:ea typeface="+mn-ea"/>
              </a:rPr>
              <a:t>单制造的</a:t>
            </a:r>
            <a:r>
              <a:rPr kumimoji="0" lang="zh-CN" altLang="en-US" sz="2400" dirty="0">
                <a:solidFill>
                  <a:srgbClr val="FF0000"/>
                </a:solidFill>
                <a:latin typeface="+mn-ea"/>
                <a:ea typeface="+mn-ea"/>
              </a:rPr>
              <a:t>生产方式</a:t>
            </a:r>
            <a:r>
              <a:rPr kumimoji="0" lang="en-US" altLang="zh-CN" sz="2400" dirty="0">
                <a:solidFill>
                  <a:srgbClr val="FF0000"/>
                </a:solidFill>
                <a:latin typeface="+mn-ea"/>
                <a:ea typeface="+mn-ea"/>
              </a:rPr>
              <a:t>MTO</a:t>
            </a:r>
          </a:p>
        </p:txBody>
      </p:sp>
      <p:sp>
        <p:nvSpPr>
          <p:cNvPr id="272387" name="AutoShape 3"/>
          <p:cNvSpPr>
            <a:spLocks/>
          </p:cNvSpPr>
          <p:nvPr/>
        </p:nvSpPr>
        <p:spPr bwMode="auto">
          <a:xfrm>
            <a:off x="360363" y="2679700"/>
            <a:ext cx="2932112" cy="3522663"/>
          </a:xfrm>
          <a:prstGeom prst="borderCallout1">
            <a:avLst>
              <a:gd name="adj1" fmla="val 3176"/>
              <a:gd name="adj2" fmla="val 102509"/>
              <a:gd name="adj3" fmla="val -2954"/>
              <a:gd name="adj4" fmla="val 137199"/>
            </a:avLst>
          </a:prstGeom>
          <a:gradFill rotWithShape="1">
            <a:gsLst>
              <a:gs pos="0">
                <a:schemeClr val="accent1"/>
              </a:gs>
              <a:gs pos="100000">
                <a:schemeClr val="accent1">
                  <a:gamma/>
                  <a:shade val="46275"/>
                  <a:invGamma/>
                </a:schemeClr>
              </a:gs>
            </a:gsLst>
            <a:lin ang="5400000" scaled="1"/>
          </a:gradFill>
          <a:ln w="9525" algn="ctr">
            <a:noFill/>
            <a:miter lim="800000"/>
            <a:headEnd/>
            <a:tailEnd/>
          </a:ln>
          <a:effectLst>
            <a:outerShdw dist="107763" dir="2700000" algn="ctr" rotWithShape="0">
              <a:schemeClr val="bg2">
                <a:alpha val="50000"/>
              </a:schemeClr>
            </a:outerShdw>
          </a:effectLst>
        </p:spPr>
        <p:txBody>
          <a:bodyPr/>
          <a:lstStyle/>
          <a:p>
            <a:pPr>
              <a:spcBef>
                <a:spcPct val="50000"/>
              </a:spcBef>
              <a:buClr>
                <a:srgbClr val="FF3300"/>
              </a:buClr>
              <a:buFont typeface="Wingdings" pitchFamily="2" charset="2"/>
              <a:buNone/>
              <a:defRPr/>
            </a:pPr>
            <a:r>
              <a:rPr kumimoji="0" lang="zh-CN" altLang="en-US" sz="1600" b="0">
                <a:solidFill>
                  <a:srgbClr val="FF9900"/>
                </a:solidFill>
                <a:latin typeface="Arial" charset="0"/>
                <a:ea typeface="华文行楷" pitchFamily="2" charset="-122"/>
              </a:rPr>
              <a:t>难点分析</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与ＰＤＭ的接口；</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ＥＣＮ工程变更的管理；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合同管理；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模拟报价管理；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订单管理、变更、插单与追踪；</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工序及产能管理；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质量管理；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车间作业调度，缺料、例外处理；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订单成本核算</a:t>
            </a:r>
          </a:p>
        </p:txBody>
      </p:sp>
      <p:sp>
        <p:nvSpPr>
          <p:cNvPr id="26628" name="Rectangle 4"/>
          <p:cNvSpPr>
            <a:spLocks noChangeArrowheads="1"/>
          </p:cNvSpPr>
          <p:nvPr/>
        </p:nvSpPr>
        <p:spPr bwMode="auto">
          <a:xfrm>
            <a:off x="4363923" y="2070100"/>
            <a:ext cx="720725" cy="5492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销售订单</a:t>
            </a:r>
          </a:p>
        </p:txBody>
      </p:sp>
      <p:sp>
        <p:nvSpPr>
          <p:cNvPr id="26629" name="Rectangle 5"/>
          <p:cNvSpPr>
            <a:spLocks noChangeArrowheads="1"/>
          </p:cNvSpPr>
          <p:nvPr/>
        </p:nvSpPr>
        <p:spPr bwMode="auto">
          <a:xfrm>
            <a:off x="5541848" y="2066925"/>
            <a:ext cx="720725" cy="5492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销售订</a:t>
            </a:r>
          </a:p>
          <a:p>
            <a:pPr algn="ctr"/>
            <a:r>
              <a:rPr kumimoji="0" lang="zh-CN" altLang="en-US" sz="1400" b="0">
                <a:solidFill>
                  <a:schemeClr val="bg1"/>
                </a:solidFill>
                <a:latin typeface="Arial Black" pitchFamily="34" charset="0"/>
                <a:ea typeface="楷体_GB2312" pitchFamily="49" charset="-122"/>
              </a:rPr>
              <a:t>单审核</a:t>
            </a:r>
          </a:p>
        </p:txBody>
      </p:sp>
      <p:sp>
        <p:nvSpPr>
          <p:cNvPr id="26630" name="Rectangle 6"/>
          <p:cNvSpPr>
            <a:spLocks noChangeArrowheads="1"/>
          </p:cNvSpPr>
          <p:nvPr/>
        </p:nvSpPr>
        <p:spPr bwMode="auto">
          <a:xfrm>
            <a:off x="4978286" y="5786438"/>
            <a:ext cx="720725" cy="5492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发货</a:t>
            </a:r>
          </a:p>
        </p:txBody>
      </p:sp>
      <p:sp>
        <p:nvSpPr>
          <p:cNvPr id="26631" name="Rectangle 7"/>
          <p:cNvSpPr>
            <a:spLocks noChangeArrowheads="1"/>
          </p:cNvSpPr>
          <p:nvPr/>
        </p:nvSpPr>
        <p:spPr bwMode="auto">
          <a:xfrm>
            <a:off x="7086486" y="3052763"/>
            <a:ext cx="720725" cy="5508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MPS</a:t>
            </a:r>
          </a:p>
        </p:txBody>
      </p:sp>
      <p:sp>
        <p:nvSpPr>
          <p:cNvPr id="26632" name="Rectangle 8"/>
          <p:cNvSpPr>
            <a:spLocks noChangeArrowheads="1"/>
          </p:cNvSpPr>
          <p:nvPr/>
        </p:nvSpPr>
        <p:spPr bwMode="auto">
          <a:xfrm>
            <a:off x="7086486" y="3908425"/>
            <a:ext cx="720725"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MRP</a:t>
            </a:r>
          </a:p>
        </p:txBody>
      </p:sp>
      <p:sp>
        <p:nvSpPr>
          <p:cNvPr id="26633" name="Rectangle 9"/>
          <p:cNvSpPr>
            <a:spLocks noChangeArrowheads="1"/>
          </p:cNvSpPr>
          <p:nvPr/>
        </p:nvSpPr>
        <p:spPr bwMode="auto">
          <a:xfrm>
            <a:off x="4957648" y="4870450"/>
            <a:ext cx="722313" cy="5492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采购</a:t>
            </a:r>
          </a:p>
        </p:txBody>
      </p:sp>
      <p:sp>
        <p:nvSpPr>
          <p:cNvPr id="26634" name="Rectangle 10"/>
          <p:cNvSpPr>
            <a:spLocks noChangeArrowheads="1"/>
          </p:cNvSpPr>
          <p:nvPr/>
        </p:nvSpPr>
        <p:spPr bwMode="auto">
          <a:xfrm>
            <a:off x="8181861" y="4870450"/>
            <a:ext cx="720725"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装配</a:t>
            </a:r>
          </a:p>
        </p:txBody>
      </p:sp>
      <p:cxnSp>
        <p:nvCxnSpPr>
          <p:cNvPr id="26635" name="AutoShape 11"/>
          <p:cNvCxnSpPr>
            <a:cxnSpLocks noChangeShapeType="1"/>
            <a:stCxn id="26632" idx="2"/>
            <a:endCxn id="26633" idx="0"/>
          </p:cNvCxnSpPr>
          <p:nvPr/>
        </p:nvCxnSpPr>
        <p:spPr bwMode="auto">
          <a:xfrm rot="5400000">
            <a:off x="6191929" y="3601244"/>
            <a:ext cx="382588" cy="2127250"/>
          </a:xfrm>
          <a:prstGeom prst="bentConnector3">
            <a:avLst>
              <a:gd name="adj1" fmla="val 50000"/>
            </a:avLst>
          </a:prstGeom>
          <a:noFill/>
          <a:ln w="28575">
            <a:solidFill>
              <a:schemeClr val="accent2"/>
            </a:solidFill>
            <a:miter lim="800000"/>
            <a:headEnd/>
            <a:tailEnd type="triangle" w="med" len="med"/>
          </a:ln>
        </p:spPr>
      </p:cxnSp>
      <p:cxnSp>
        <p:nvCxnSpPr>
          <p:cNvPr id="26636" name="AutoShape 12"/>
          <p:cNvCxnSpPr>
            <a:cxnSpLocks noChangeShapeType="1"/>
            <a:stCxn id="26632" idx="2"/>
            <a:endCxn id="26634" idx="0"/>
          </p:cNvCxnSpPr>
          <p:nvPr/>
        </p:nvCxnSpPr>
        <p:spPr bwMode="auto">
          <a:xfrm rot="16200000" flipH="1">
            <a:off x="7803242" y="4117181"/>
            <a:ext cx="382588" cy="1095375"/>
          </a:xfrm>
          <a:prstGeom prst="bentConnector3">
            <a:avLst>
              <a:gd name="adj1" fmla="val 50000"/>
            </a:avLst>
          </a:prstGeom>
          <a:noFill/>
          <a:ln w="28575">
            <a:solidFill>
              <a:schemeClr val="accent2"/>
            </a:solidFill>
            <a:miter lim="800000"/>
            <a:headEnd/>
            <a:tailEnd type="triangle" w="med" len="med"/>
          </a:ln>
        </p:spPr>
      </p:cxnSp>
      <p:sp>
        <p:nvSpPr>
          <p:cNvPr id="26637" name="Rectangle 13"/>
          <p:cNvSpPr>
            <a:spLocks noChangeArrowheads="1"/>
          </p:cNvSpPr>
          <p:nvPr/>
        </p:nvSpPr>
        <p:spPr bwMode="auto">
          <a:xfrm>
            <a:off x="5976823" y="3908425"/>
            <a:ext cx="720725"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BOM</a:t>
            </a:r>
          </a:p>
          <a:p>
            <a:pPr algn="ctr"/>
            <a:r>
              <a:rPr kumimoji="0" lang="zh-CN" altLang="en-US" sz="1400" b="0">
                <a:solidFill>
                  <a:schemeClr val="bg1"/>
                </a:solidFill>
                <a:latin typeface="Arial Black" pitchFamily="34" charset="0"/>
                <a:ea typeface="楷体_GB2312" pitchFamily="49" charset="-122"/>
              </a:rPr>
              <a:t>工艺文件</a:t>
            </a:r>
          </a:p>
        </p:txBody>
      </p:sp>
      <p:cxnSp>
        <p:nvCxnSpPr>
          <p:cNvPr id="26638" name="AutoShape 14"/>
          <p:cNvCxnSpPr>
            <a:cxnSpLocks noChangeShapeType="1"/>
            <a:stCxn id="26637" idx="3"/>
            <a:endCxn id="26632" idx="1"/>
          </p:cNvCxnSpPr>
          <p:nvPr/>
        </p:nvCxnSpPr>
        <p:spPr bwMode="auto">
          <a:xfrm>
            <a:off x="6711836" y="4184650"/>
            <a:ext cx="361950" cy="0"/>
          </a:xfrm>
          <a:prstGeom prst="straightConnector1">
            <a:avLst/>
          </a:prstGeom>
          <a:noFill/>
          <a:ln w="28575">
            <a:solidFill>
              <a:schemeClr val="accent2"/>
            </a:solidFill>
            <a:round/>
            <a:headEnd/>
            <a:tailEnd type="triangle" w="med" len="med"/>
          </a:ln>
        </p:spPr>
      </p:cxnSp>
      <p:cxnSp>
        <p:nvCxnSpPr>
          <p:cNvPr id="26639" name="AutoShape 15"/>
          <p:cNvCxnSpPr>
            <a:cxnSpLocks noChangeShapeType="1"/>
            <a:stCxn id="26631" idx="2"/>
            <a:endCxn id="26632" idx="0"/>
          </p:cNvCxnSpPr>
          <p:nvPr/>
        </p:nvCxnSpPr>
        <p:spPr bwMode="auto">
          <a:xfrm>
            <a:off x="7446848" y="3617913"/>
            <a:ext cx="0" cy="276225"/>
          </a:xfrm>
          <a:prstGeom prst="straightConnector1">
            <a:avLst/>
          </a:prstGeom>
          <a:noFill/>
          <a:ln w="28575">
            <a:solidFill>
              <a:schemeClr val="accent2"/>
            </a:solidFill>
            <a:round/>
            <a:headEnd/>
            <a:tailEnd type="triangle" w="med" len="med"/>
          </a:ln>
        </p:spPr>
      </p:cxnSp>
      <p:sp>
        <p:nvSpPr>
          <p:cNvPr id="26640" name="Rectangle 16"/>
          <p:cNvSpPr>
            <a:spLocks noChangeArrowheads="1"/>
          </p:cNvSpPr>
          <p:nvPr/>
        </p:nvSpPr>
        <p:spPr bwMode="auto">
          <a:xfrm>
            <a:off x="7086486" y="5786438"/>
            <a:ext cx="720725" cy="5492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库存</a:t>
            </a:r>
          </a:p>
        </p:txBody>
      </p:sp>
      <p:cxnSp>
        <p:nvCxnSpPr>
          <p:cNvPr id="26641" name="AutoShape 17"/>
          <p:cNvCxnSpPr>
            <a:cxnSpLocks noChangeShapeType="1"/>
            <a:stCxn id="26633" idx="2"/>
            <a:endCxn id="26640" idx="0"/>
          </p:cNvCxnSpPr>
          <p:nvPr/>
        </p:nvCxnSpPr>
        <p:spPr bwMode="auto">
          <a:xfrm rot="16200000" flipH="1">
            <a:off x="6214154" y="4539457"/>
            <a:ext cx="338137" cy="2127250"/>
          </a:xfrm>
          <a:prstGeom prst="bentConnector3">
            <a:avLst>
              <a:gd name="adj1" fmla="val 50000"/>
            </a:avLst>
          </a:prstGeom>
          <a:noFill/>
          <a:ln w="28575">
            <a:solidFill>
              <a:schemeClr val="accent2"/>
            </a:solidFill>
            <a:miter lim="800000"/>
            <a:headEnd/>
            <a:tailEnd type="triangle" w="med" len="med"/>
          </a:ln>
        </p:spPr>
      </p:cxnSp>
      <p:cxnSp>
        <p:nvCxnSpPr>
          <p:cNvPr id="26642" name="AutoShape 18"/>
          <p:cNvCxnSpPr>
            <a:cxnSpLocks noChangeShapeType="1"/>
            <a:stCxn id="26634" idx="2"/>
            <a:endCxn id="26640" idx="0"/>
          </p:cNvCxnSpPr>
          <p:nvPr/>
        </p:nvCxnSpPr>
        <p:spPr bwMode="auto">
          <a:xfrm rot="5400000">
            <a:off x="7826261" y="5056187"/>
            <a:ext cx="336550" cy="1095375"/>
          </a:xfrm>
          <a:prstGeom prst="bentConnector3">
            <a:avLst>
              <a:gd name="adj1" fmla="val 49769"/>
            </a:avLst>
          </a:prstGeom>
          <a:noFill/>
          <a:ln w="28575">
            <a:solidFill>
              <a:schemeClr val="accent2"/>
            </a:solidFill>
            <a:miter lim="800000"/>
            <a:headEnd/>
            <a:tailEnd type="triangle" w="med" len="med"/>
          </a:ln>
        </p:spPr>
      </p:cxnSp>
      <p:cxnSp>
        <p:nvCxnSpPr>
          <p:cNvPr id="26643" name="AutoShape 19"/>
          <p:cNvCxnSpPr>
            <a:cxnSpLocks noChangeShapeType="1"/>
            <a:stCxn id="26640" idx="1"/>
            <a:endCxn id="26630" idx="3"/>
          </p:cNvCxnSpPr>
          <p:nvPr/>
        </p:nvCxnSpPr>
        <p:spPr bwMode="auto">
          <a:xfrm rot="10800000">
            <a:off x="5713298" y="6061075"/>
            <a:ext cx="1360488" cy="0"/>
          </a:xfrm>
          <a:prstGeom prst="straightConnector1">
            <a:avLst/>
          </a:prstGeom>
          <a:noFill/>
          <a:ln w="28575">
            <a:solidFill>
              <a:schemeClr val="accent2"/>
            </a:solidFill>
            <a:round/>
            <a:headEnd/>
            <a:tailEnd type="triangle" w="med" len="med"/>
          </a:ln>
        </p:spPr>
      </p:cxnSp>
      <p:sp>
        <p:nvSpPr>
          <p:cNvPr id="26644" name="Rectangle 20"/>
          <p:cNvSpPr>
            <a:spLocks noChangeArrowheads="1"/>
          </p:cNvSpPr>
          <p:nvPr/>
        </p:nvSpPr>
        <p:spPr bwMode="auto">
          <a:xfrm>
            <a:off x="6481648" y="2070100"/>
            <a:ext cx="722313"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ROP</a:t>
            </a:r>
          </a:p>
        </p:txBody>
      </p:sp>
      <p:sp>
        <p:nvSpPr>
          <p:cNvPr id="26645" name="Rectangle 21"/>
          <p:cNvSpPr>
            <a:spLocks noChangeArrowheads="1"/>
          </p:cNvSpPr>
          <p:nvPr/>
        </p:nvSpPr>
        <p:spPr bwMode="auto">
          <a:xfrm>
            <a:off x="7651636" y="2070100"/>
            <a:ext cx="719137"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FOCAST</a:t>
            </a:r>
          </a:p>
        </p:txBody>
      </p:sp>
      <p:cxnSp>
        <p:nvCxnSpPr>
          <p:cNvPr id="26646" name="AutoShape 22"/>
          <p:cNvCxnSpPr>
            <a:cxnSpLocks noChangeShapeType="1"/>
            <a:stCxn id="26644" idx="2"/>
            <a:endCxn id="26631" idx="0"/>
          </p:cNvCxnSpPr>
          <p:nvPr/>
        </p:nvCxnSpPr>
        <p:spPr bwMode="auto">
          <a:xfrm rot="16200000" flipH="1">
            <a:off x="6943610" y="2535238"/>
            <a:ext cx="403225" cy="603250"/>
          </a:xfrm>
          <a:prstGeom prst="bentConnector3">
            <a:avLst>
              <a:gd name="adj1" fmla="val 50000"/>
            </a:avLst>
          </a:prstGeom>
          <a:noFill/>
          <a:ln w="28575">
            <a:solidFill>
              <a:schemeClr val="accent2"/>
            </a:solidFill>
            <a:miter lim="800000"/>
            <a:headEnd/>
            <a:tailEnd type="triangle" w="med" len="med"/>
          </a:ln>
        </p:spPr>
      </p:cxnSp>
      <p:cxnSp>
        <p:nvCxnSpPr>
          <p:cNvPr id="26647" name="AutoShape 23"/>
          <p:cNvCxnSpPr>
            <a:cxnSpLocks noChangeShapeType="1"/>
            <a:stCxn id="26645" idx="2"/>
            <a:endCxn id="26631" idx="0"/>
          </p:cNvCxnSpPr>
          <p:nvPr/>
        </p:nvCxnSpPr>
        <p:spPr bwMode="auto">
          <a:xfrm rot="5400000">
            <a:off x="7527017" y="2555081"/>
            <a:ext cx="403225" cy="563563"/>
          </a:xfrm>
          <a:prstGeom prst="bentConnector3">
            <a:avLst>
              <a:gd name="adj1" fmla="val 50000"/>
            </a:avLst>
          </a:prstGeom>
          <a:noFill/>
          <a:ln w="28575">
            <a:solidFill>
              <a:schemeClr val="accent2"/>
            </a:solidFill>
            <a:miter lim="800000"/>
            <a:headEnd/>
            <a:tailEnd type="triangle" w="med" len="med"/>
          </a:ln>
        </p:spPr>
      </p:cxnSp>
      <p:cxnSp>
        <p:nvCxnSpPr>
          <p:cNvPr id="26648" name="AutoShape 24"/>
          <p:cNvCxnSpPr>
            <a:cxnSpLocks noChangeShapeType="1"/>
            <a:stCxn id="26629" idx="2"/>
            <a:endCxn id="26632" idx="0"/>
          </p:cNvCxnSpPr>
          <p:nvPr/>
        </p:nvCxnSpPr>
        <p:spPr bwMode="auto">
          <a:xfrm rot="16200000" flipH="1">
            <a:off x="6042705" y="2489994"/>
            <a:ext cx="1263650" cy="1544637"/>
          </a:xfrm>
          <a:prstGeom prst="bentConnector3">
            <a:avLst>
              <a:gd name="adj1" fmla="val 85255"/>
            </a:avLst>
          </a:prstGeom>
          <a:noFill/>
          <a:ln w="28575">
            <a:solidFill>
              <a:schemeClr val="accent2"/>
            </a:solidFill>
            <a:miter lim="800000"/>
            <a:headEnd/>
            <a:tailEnd type="triangle" w="med" len="med"/>
          </a:ln>
        </p:spPr>
      </p:cxnSp>
      <p:sp>
        <p:nvSpPr>
          <p:cNvPr id="26649" name="Rectangle 25"/>
          <p:cNvSpPr>
            <a:spLocks noChangeArrowheads="1"/>
          </p:cNvSpPr>
          <p:nvPr/>
        </p:nvSpPr>
        <p:spPr bwMode="auto">
          <a:xfrm>
            <a:off x="7091248" y="4870450"/>
            <a:ext cx="720725"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自制</a:t>
            </a:r>
          </a:p>
        </p:txBody>
      </p:sp>
      <p:cxnSp>
        <p:nvCxnSpPr>
          <p:cNvPr id="26650" name="AutoShape 26"/>
          <p:cNvCxnSpPr>
            <a:cxnSpLocks noChangeShapeType="1"/>
            <a:stCxn id="26632" idx="2"/>
            <a:endCxn id="26649" idx="0"/>
          </p:cNvCxnSpPr>
          <p:nvPr/>
        </p:nvCxnSpPr>
        <p:spPr bwMode="auto">
          <a:xfrm>
            <a:off x="7446848" y="4473575"/>
            <a:ext cx="4763" cy="382588"/>
          </a:xfrm>
          <a:prstGeom prst="straightConnector1">
            <a:avLst/>
          </a:prstGeom>
          <a:noFill/>
          <a:ln w="28575">
            <a:solidFill>
              <a:schemeClr val="accent2"/>
            </a:solidFill>
            <a:round/>
            <a:headEnd/>
            <a:tailEnd type="triangle" w="med" len="med"/>
          </a:ln>
        </p:spPr>
      </p:cxnSp>
      <p:cxnSp>
        <p:nvCxnSpPr>
          <p:cNvPr id="26651" name="AutoShape 27"/>
          <p:cNvCxnSpPr>
            <a:cxnSpLocks noChangeShapeType="1"/>
            <a:stCxn id="26649" idx="2"/>
            <a:endCxn id="26640" idx="0"/>
          </p:cNvCxnSpPr>
          <p:nvPr/>
        </p:nvCxnSpPr>
        <p:spPr bwMode="auto">
          <a:xfrm rot="5400000">
            <a:off x="7280955" y="5601493"/>
            <a:ext cx="336550" cy="4763"/>
          </a:xfrm>
          <a:prstGeom prst="bentConnector3">
            <a:avLst>
              <a:gd name="adj1" fmla="val 49769"/>
            </a:avLst>
          </a:prstGeom>
          <a:noFill/>
          <a:ln w="28575">
            <a:solidFill>
              <a:schemeClr val="accent2"/>
            </a:solidFill>
            <a:miter lim="800000"/>
            <a:headEnd/>
            <a:tailEnd type="triangle" w="med" len="med"/>
          </a:ln>
        </p:spPr>
      </p:cxnSp>
      <p:sp>
        <p:nvSpPr>
          <p:cNvPr id="26652" name="Rectangle 28"/>
          <p:cNvSpPr>
            <a:spLocks noChangeArrowheads="1"/>
          </p:cNvSpPr>
          <p:nvPr/>
        </p:nvSpPr>
        <p:spPr bwMode="auto">
          <a:xfrm>
            <a:off x="8192973" y="3908425"/>
            <a:ext cx="722313"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CRP</a:t>
            </a:r>
          </a:p>
        </p:txBody>
      </p:sp>
      <p:sp>
        <p:nvSpPr>
          <p:cNvPr id="26653" name="Rectangle 29"/>
          <p:cNvSpPr>
            <a:spLocks noChangeArrowheads="1"/>
          </p:cNvSpPr>
          <p:nvPr/>
        </p:nvSpPr>
        <p:spPr bwMode="auto">
          <a:xfrm>
            <a:off x="8192973" y="3052763"/>
            <a:ext cx="722313" cy="5508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RCCP</a:t>
            </a:r>
          </a:p>
        </p:txBody>
      </p:sp>
      <p:cxnSp>
        <p:nvCxnSpPr>
          <p:cNvPr id="26654" name="AutoShape 30"/>
          <p:cNvCxnSpPr>
            <a:cxnSpLocks noChangeShapeType="1"/>
            <a:stCxn id="26652" idx="1"/>
            <a:endCxn id="26632" idx="3"/>
          </p:cNvCxnSpPr>
          <p:nvPr/>
        </p:nvCxnSpPr>
        <p:spPr bwMode="auto">
          <a:xfrm flipH="1">
            <a:off x="7821498" y="4184650"/>
            <a:ext cx="358775" cy="0"/>
          </a:xfrm>
          <a:prstGeom prst="straightConnector1">
            <a:avLst/>
          </a:prstGeom>
          <a:noFill/>
          <a:ln w="28575">
            <a:solidFill>
              <a:schemeClr val="accent2"/>
            </a:solidFill>
            <a:round/>
            <a:headEnd/>
            <a:tailEnd type="triangle" w="med" len="med"/>
          </a:ln>
        </p:spPr>
      </p:cxnSp>
      <p:cxnSp>
        <p:nvCxnSpPr>
          <p:cNvPr id="26655" name="AutoShape 31"/>
          <p:cNvCxnSpPr>
            <a:cxnSpLocks noChangeShapeType="1"/>
            <a:stCxn id="26653" idx="1"/>
            <a:endCxn id="26631" idx="3"/>
          </p:cNvCxnSpPr>
          <p:nvPr/>
        </p:nvCxnSpPr>
        <p:spPr bwMode="auto">
          <a:xfrm flipH="1">
            <a:off x="7821498" y="3328988"/>
            <a:ext cx="358775" cy="0"/>
          </a:xfrm>
          <a:prstGeom prst="straightConnector1">
            <a:avLst/>
          </a:prstGeom>
          <a:noFill/>
          <a:ln w="28575">
            <a:solidFill>
              <a:schemeClr val="accent2"/>
            </a:solidFill>
            <a:round/>
            <a:headEnd/>
            <a:tailEnd type="triangle" w="med" len="med"/>
          </a:ln>
        </p:spPr>
      </p:cxnSp>
      <p:sp>
        <p:nvSpPr>
          <p:cNvPr id="26656" name="Rectangle 32"/>
          <p:cNvSpPr>
            <a:spLocks noChangeArrowheads="1"/>
          </p:cNvSpPr>
          <p:nvPr/>
        </p:nvSpPr>
        <p:spPr bwMode="auto">
          <a:xfrm>
            <a:off x="3693998" y="5786438"/>
            <a:ext cx="720725" cy="549275"/>
          </a:xfrm>
          <a:prstGeom prst="rect">
            <a:avLst/>
          </a:prstGeom>
          <a:gradFill rotWithShape="0">
            <a:gsLst>
              <a:gs pos="0">
                <a:srgbClr val="5E1800"/>
              </a:gs>
              <a:gs pos="50000">
                <a:srgbClr val="CC3300"/>
              </a:gs>
              <a:gs pos="100000">
                <a:srgbClr val="5E1800"/>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客户</a:t>
            </a:r>
          </a:p>
        </p:txBody>
      </p:sp>
      <p:cxnSp>
        <p:nvCxnSpPr>
          <p:cNvPr id="26657" name="AutoShape 33"/>
          <p:cNvCxnSpPr>
            <a:cxnSpLocks noChangeShapeType="1"/>
            <a:stCxn id="26630" idx="1"/>
            <a:endCxn id="26656" idx="3"/>
          </p:cNvCxnSpPr>
          <p:nvPr/>
        </p:nvCxnSpPr>
        <p:spPr bwMode="auto">
          <a:xfrm flipH="1">
            <a:off x="4429011" y="6061075"/>
            <a:ext cx="536575" cy="0"/>
          </a:xfrm>
          <a:prstGeom prst="straightConnector1">
            <a:avLst/>
          </a:prstGeom>
          <a:noFill/>
          <a:ln w="28575">
            <a:solidFill>
              <a:schemeClr val="accent2"/>
            </a:solidFill>
            <a:round/>
            <a:headEnd/>
            <a:tailEnd type="triangle" w="med" len="med"/>
          </a:ln>
        </p:spPr>
      </p:cxnSp>
      <p:cxnSp>
        <p:nvCxnSpPr>
          <p:cNvPr id="26658" name="AutoShape 34"/>
          <p:cNvCxnSpPr>
            <a:cxnSpLocks noChangeShapeType="1"/>
            <a:stCxn id="26656" idx="0"/>
            <a:endCxn id="26628" idx="1"/>
          </p:cNvCxnSpPr>
          <p:nvPr/>
        </p:nvCxnSpPr>
        <p:spPr bwMode="auto">
          <a:xfrm rot="-5400000">
            <a:off x="2489880" y="3910806"/>
            <a:ext cx="3427412" cy="295275"/>
          </a:xfrm>
          <a:prstGeom prst="bentConnector2">
            <a:avLst/>
          </a:prstGeom>
          <a:noFill/>
          <a:ln w="28575">
            <a:solidFill>
              <a:schemeClr val="accent2"/>
            </a:solidFill>
            <a:miter lim="800000"/>
            <a:headEnd/>
            <a:tailEnd type="triangle" w="med" len="med"/>
          </a:ln>
        </p:spPr>
      </p:cxnSp>
      <p:cxnSp>
        <p:nvCxnSpPr>
          <p:cNvPr id="26659" name="AutoShape 35"/>
          <p:cNvCxnSpPr>
            <a:cxnSpLocks noChangeShapeType="1"/>
            <a:stCxn id="26628" idx="3"/>
            <a:endCxn id="26629" idx="1"/>
          </p:cNvCxnSpPr>
          <p:nvPr/>
        </p:nvCxnSpPr>
        <p:spPr bwMode="auto">
          <a:xfrm flipV="1">
            <a:off x="5098936" y="2341563"/>
            <a:ext cx="428625" cy="3175"/>
          </a:xfrm>
          <a:prstGeom prst="straightConnector1">
            <a:avLst/>
          </a:prstGeom>
          <a:noFill/>
          <a:ln w="28575">
            <a:solidFill>
              <a:schemeClr val="accent2"/>
            </a:solidFill>
            <a:round/>
            <a:headEnd/>
            <a:tailEnd type="triangle" w="med" len="med"/>
          </a:ln>
        </p:spPr>
      </p:cxnSp>
      <p:sp>
        <p:nvSpPr>
          <p:cNvPr id="26660" name="Rectangle 36"/>
          <p:cNvSpPr>
            <a:spLocks noChangeArrowheads="1"/>
          </p:cNvSpPr>
          <p:nvPr/>
        </p:nvSpPr>
        <p:spPr bwMode="auto">
          <a:xfrm>
            <a:off x="7040448" y="1192213"/>
            <a:ext cx="720725" cy="5508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原材料</a:t>
            </a:r>
          </a:p>
          <a:p>
            <a:pPr algn="ctr"/>
            <a:r>
              <a:rPr kumimoji="0" lang="zh-CN" altLang="en-US" sz="1400" b="0">
                <a:solidFill>
                  <a:schemeClr val="bg1"/>
                </a:solidFill>
                <a:latin typeface="Arial Black" pitchFamily="34" charset="0"/>
                <a:ea typeface="楷体_GB2312" pitchFamily="49" charset="-122"/>
              </a:rPr>
              <a:t>关键件</a:t>
            </a:r>
          </a:p>
        </p:txBody>
      </p:sp>
      <p:cxnSp>
        <p:nvCxnSpPr>
          <p:cNvPr id="26661" name="AutoShape 37"/>
          <p:cNvCxnSpPr>
            <a:cxnSpLocks noChangeShapeType="1"/>
            <a:stCxn id="26660" idx="2"/>
            <a:endCxn id="26644" idx="0"/>
          </p:cNvCxnSpPr>
          <p:nvPr/>
        </p:nvCxnSpPr>
        <p:spPr bwMode="auto">
          <a:xfrm rot="5400000">
            <a:off x="6972980" y="1627981"/>
            <a:ext cx="298450" cy="557213"/>
          </a:xfrm>
          <a:prstGeom prst="bentConnector3">
            <a:avLst>
              <a:gd name="adj1" fmla="val 50000"/>
            </a:avLst>
          </a:prstGeom>
          <a:noFill/>
          <a:ln w="28575">
            <a:solidFill>
              <a:schemeClr val="accent2"/>
            </a:solidFill>
            <a:miter lim="800000"/>
            <a:headEnd/>
            <a:tailEnd type="triangle" w="med" len="med"/>
          </a:ln>
        </p:spPr>
      </p:cxnSp>
      <p:cxnSp>
        <p:nvCxnSpPr>
          <p:cNvPr id="26662" name="AutoShape 38"/>
          <p:cNvCxnSpPr>
            <a:cxnSpLocks noChangeShapeType="1"/>
            <a:stCxn id="26660" idx="2"/>
            <a:endCxn id="26645" idx="0"/>
          </p:cNvCxnSpPr>
          <p:nvPr/>
        </p:nvCxnSpPr>
        <p:spPr bwMode="auto">
          <a:xfrm rot="16200000" flipH="1">
            <a:off x="7556386" y="1601788"/>
            <a:ext cx="298450" cy="609600"/>
          </a:xfrm>
          <a:prstGeom prst="bentConnector3">
            <a:avLst>
              <a:gd name="adj1" fmla="val 50000"/>
            </a:avLst>
          </a:prstGeom>
          <a:noFill/>
          <a:ln w="28575">
            <a:solidFill>
              <a:schemeClr val="accent2"/>
            </a:solidFill>
            <a:miter lim="800000"/>
            <a:headEnd/>
            <a:tailEnd type="triangle" w="med" len="med"/>
          </a:ln>
        </p:spPr>
      </p:cxnSp>
      <p:sp>
        <p:nvSpPr>
          <p:cNvPr id="26663" name="Rectangle 39"/>
          <p:cNvSpPr>
            <a:spLocks noChangeArrowheads="1"/>
          </p:cNvSpPr>
          <p:nvPr/>
        </p:nvSpPr>
        <p:spPr bwMode="auto">
          <a:xfrm>
            <a:off x="5973648" y="4889500"/>
            <a:ext cx="719138" cy="552450"/>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委外</a:t>
            </a:r>
          </a:p>
        </p:txBody>
      </p:sp>
      <p:cxnSp>
        <p:nvCxnSpPr>
          <p:cNvPr id="26664" name="AutoShape 40"/>
          <p:cNvCxnSpPr>
            <a:cxnSpLocks noChangeShapeType="1"/>
            <a:stCxn id="26632" idx="2"/>
            <a:endCxn id="26663" idx="0"/>
          </p:cNvCxnSpPr>
          <p:nvPr/>
        </p:nvCxnSpPr>
        <p:spPr bwMode="auto">
          <a:xfrm rot="5400000">
            <a:off x="6688817" y="4118769"/>
            <a:ext cx="403225" cy="1112837"/>
          </a:xfrm>
          <a:prstGeom prst="bentConnector3">
            <a:avLst>
              <a:gd name="adj1" fmla="val 49806"/>
            </a:avLst>
          </a:prstGeom>
          <a:noFill/>
          <a:ln w="28575">
            <a:solidFill>
              <a:schemeClr val="accent2"/>
            </a:solidFill>
            <a:miter lim="800000"/>
            <a:headEnd/>
            <a:tailEnd type="triangle" w="med" len="med"/>
          </a:ln>
        </p:spPr>
      </p:cxnSp>
      <p:sp>
        <p:nvSpPr>
          <p:cNvPr id="26665" name="Rectangle 41"/>
          <p:cNvSpPr>
            <a:spLocks noChangeArrowheads="1"/>
          </p:cNvSpPr>
          <p:nvPr/>
        </p:nvSpPr>
        <p:spPr bwMode="auto">
          <a:xfrm>
            <a:off x="4367098" y="1238250"/>
            <a:ext cx="722313" cy="5508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报价管理</a:t>
            </a:r>
          </a:p>
        </p:txBody>
      </p:sp>
      <p:sp>
        <p:nvSpPr>
          <p:cNvPr id="26666" name="Rectangle 42"/>
          <p:cNvSpPr>
            <a:spLocks noChangeArrowheads="1"/>
          </p:cNvSpPr>
          <p:nvPr/>
        </p:nvSpPr>
        <p:spPr bwMode="auto">
          <a:xfrm>
            <a:off x="4943361" y="3913188"/>
            <a:ext cx="722312" cy="5492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设计变</a:t>
            </a:r>
          </a:p>
          <a:p>
            <a:pPr algn="ctr"/>
            <a:r>
              <a:rPr kumimoji="0" lang="zh-CN" altLang="en-US" sz="1400" b="0">
                <a:solidFill>
                  <a:schemeClr val="bg1"/>
                </a:solidFill>
                <a:latin typeface="Arial Black" pitchFamily="34" charset="0"/>
                <a:ea typeface="楷体_GB2312" pitchFamily="49" charset="-122"/>
              </a:rPr>
              <a:t>更管理</a:t>
            </a:r>
          </a:p>
        </p:txBody>
      </p:sp>
      <p:cxnSp>
        <p:nvCxnSpPr>
          <p:cNvPr id="26667" name="AutoShape 43"/>
          <p:cNvCxnSpPr>
            <a:cxnSpLocks noChangeShapeType="1"/>
            <a:stCxn id="26666" idx="3"/>
            <a:endCxn id="26637" idx="1"/>
          </p:cNvCxnSpPr>
          <p:nvPr/>
        </p:nvCxnSpPr>
        <p:spPr bwMode="auto">
          <a:xfrm flipV="1">
            <a:off x="5679961" y="4184650"/>
            <a:ext cx="282575" cy="3175"/>
          </a:xfrm>
          <a:prstGeom prst="straightConnector1">
            <a:avLst/>
          </a:prstGeom>
          <a:noFill/>
          <a:ln w="28575">
            <a:solidFill>
              <a:schemeClr val="accent2"/>
            </a:solidFill>
            <a:round/>
            <a:headEnd/>
            <a:tailEnd type="triangle" w="med" len="med"/>
          </a:ln>
        </p:spPr>
      </p:cxnSp>
      <p:cxnSp>
        <p:nvCxnSpPr>
          <p:cNvPr id="26668" name="AutoShape 44"/>
          <p:cNvCxnSpPr>
            <a:cxnSpLocks noChangeShapeType="1"/>
            <a:stCxn id="26665" idx="2"/>
            <a:endCxn id="26628" idx="0"/>
          </p:cNvCxnSpPr>
          <p:nvPr/>
        </p:nvCxnSpPr>
        <p:spPr bwMode="auto">
          <a:xfrm rot="5400000">
            <a:off x="4599667" y="1926432"/>
            <a:ext cx="254000" cy="4762"/>
          </a:xfrm>
          <a:prstGeom prst="bentConnector3">
            <a:avLst>
              <a:gd name="adj1" fmla="val 49694"/>
            </a:avLst>
          </a:prstGeom>
          <a:noFill/>
          <a:ln w="28575">
            <a:solidFill>
              <a:schemeClr val="accent2"/>
            </a:solidFill>
            <a:miter lim="800000"/>
            <a:headEnd/>
            <a:tailEnd type="triangle" w="med" len="med"/>
          </a:ln>
        </p:spPr>
      </p:cxnSp>
      <p:grpSp>
        <p:nvGrpSpPr>
          <p:cNvPr id="2" name="Group 45"/>
          <p:cNvGrpSpPr>
            <a:grpSpLocks/>
          </p:cNvGrpSpPr>
          <p:nvPr/>
        </p:nvGrpSpPr>
        <p:grpSpPr bwMode="auto">
          <a:xfrm>
            <a:off x="303213" y="893763"/>
            <a:ext cx="1985962" cy="1416050"/>
            <a:chOff x="96" y="480"/>
            <a:chExt cx="1296" cy="912"/>
          </a:xfrm>
        </p:grpSpPr>
        <p:sp>
          <p:nvSpPr>
            <p:cNvPr id="26674" name="Freeform 46"/>
            <p:cNvSpPr>
              <a:spLocks/>
            </p:cNvSpPr>
            <p:nvPr/>
          </p:nvSpPr>
          <p:spPr bwMode="auto">
            <a:xfrm flipH="1">
              <a:off x="915" y="888"/>
              <a:ext cx="423" cy="312"/>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6675" name="Freeform 47"/>
            <p:cNvSpPr>
              <a:spLocks/>
            </p:cNvSpPr>
            <p:nvPr/>
          </p:nvSpPr>
          <p:spPr bwMode="auto">
            <a:xfrm flipH="1">
              <a:off x="494" y="660"/>
              <a:ext cx="634" cy="231"/>
            </a:xfrm>
            <a:custGeom>
              <a:avLst/>
              <a:gdLst>
                <a:gd name="T0" fmla="*/ 0 w 417"/>
                <a:gd name="T1" fmla="*/ 75 h 76"/>
                <a:gd name="T2" fmla="*/ 0 w 417"/>
                <a:gd name="T3" fmla="*/ 37 h 76"/>
                <a:gd name="T4" fmla="*/ 208 w 417"/>
                <a:gd name="T5" fmla="*/ 37 h 76"/>
                <a:gd name="T6" fmla="*/ 208 w 417"/>
                <a:gd name="T7" fmla="*/ 0 h 76"/>
                <a:gd name="T8" fmla="*/ 208 w 417"/>
                <a:gd name="T9" fmla="*/ 75 h 76"/>
                <a:gd name="T10" fmla="*/ 208 w 417"/>
                <a:gd name="T11" fmla="*/ 37 h 76"/>
                <a:gd name="T12" fmla="*/ 416 w 417"/>
                <a:gd name="T13" fmla="*/ 37 h 76"/>
                <a:gd name="T14" fmla="*/ 416 w 417"/>
                <a:gd name="T15" fmla="*/ 75 h 76"/>
                <a:gd name="T16" fmla="*/ 0 60000 65536"/>
                <a:gd name="T17" fmla="*/ 0 60000 65536"/>
                <a:gd name="T18" fmla="*/ 0 60000 65536"/>
                <a:gd name="T19" fmla="*/ 0 60000 65536"/>
                <a:gd name="T20" fmla="*/ 0 60000 65536"/>
                <a:gd name="T21" fmla="*/ 0 60000 65536"/>
                <a:gd name="T22" fmla="*/ 0 60000 65536"/>
                <a:gd name="T23" fmla="*/ 0 60000 65536"/>
                <a:gd name="T24" fmla="*/ 0 w 417"/>
                <a:gd name="T25" fmla="*/ 0 h 76"/>
                <a:gd name="T26" fmla="*/ 417 w 41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7" h="76">
                  <a:moveTo>
                    <a:pt x="0" y="75"/>
                  </a:moveTo>
                  <a:lnTo>
                    <a:pt x="0" y="37"/>
                  </a:lnTo>
                  <a:lnTo>
                    <a:pt x="208" y="37"/>
                  </a:lnTo>
                  <a:lnTo>
                    <a:pt x="208" y="0"/>
                  </a:lnTo>
                  <a:lnTo>
                    <a:pt x="208" y="75"/>
                  </a:lnTo>
                  <a:lnTo>
                    <a:pt x="208" y="37"/>
                  </a:lnTo>
                  <a:lnTo>
                    <a:pt x="416" y="37"/>
                  </a:lnTo>
                  <a:lnTo>
                    <a:pt x="416" y="75"/>
                  </a:lnTo>
                </a:path>
              </a:pathLst>
            </a:custGeom>
            <a:noFill/>
            <a:ln w="25400" cap="rnd">
              <a:solidFill>
                <a:srgbClr val="CCCA9C"/>
              </a:solidFill>
              <a:round/>
              <a:headEnd type="none" w="sm" len="sm"/>
              <a:tailEnd type="none" w="sm" len="sm"/>
            </a:ln>
          </p:spPr>
          <p:txBody>
            <a:bodyPr/>
            <a:lstStyle/>
            <a:p>
              <a:endParaRPr lang="en-US"/>
            </a:p>
          </p:txBody>
        </p:sp>
        <p:sp>
          <p:nvSpPr>
            <p:cNvPr id="26676" name="Oval 48"/>
            <p:cNvSpPr>
              <a:spLocks noChangeArrowheads="1"/>
            </p:cNvSpPr>
            <p:nvPr/>
          </p:nvSpPr>
          <p:spPr bwMode="auto">
            <a:xfrm flipH="1">
              <a:off x="1070" y="847"/>
              <a:ext cx="117" cy="12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6677" name="Oval 49"/>
            <p:cNvSpPr>
              <a:spLocks noChangeArrowheads="1"/>
            </p:cNvSpPr>
            <p:nvPr/>
          </p:nvSpPr>
          <p:spPr bwMode="auto">
            <a:xfrm flipH="1">
              <a:off x="611" y="480"/>
              <a:ext cx="396" cy="160"/>
            </a:xfrm>
            <a:prstGeom prst="ellipse">
              <a:avLst/>
            </a:prstGeom>
            <a:solidFill>
              <a:schemeClr val="bg1"/>
            </a:solidFill>
            <a:ln w="28575">
              <a:solidFill>
                <a:srgbClr val="FFFF00"/>
              </a:solidFill>
              <a:round/>
              <a:headEnd/>
              <a:tailEnd/>
            </a:ln>
          </p:spPr>
          <p:txBody>
            <a:bodyPr wrap="none" anchor="ctr"/>
            <a:lstStyle/>
            <a:p>
              <a:pPr algn="ctr" eaLnBrk="0" hangingPunct="0">
                <a:lnSpc>
                  <a:spcPct val="70000"/>
                </a:lnSpc>
              </a:pPr>
              <a:endParaRPr kumimoji="0" lang="sv-SE" altLang="en-US" sz="1400">
                <a:latin typeface="Arial" pitchFamily="34" charset="0"/>
              </a:endParaRPr>
            </a:p>
          </p:txBody>
        </p:sp>
        <p:sp>
          <p:nvSpPr>
            <p:cNvPr id="26678" name="Freeform 50"/>
            <p:cNvSpPr>
              <a:spLocks/>
            </p:cNvSpPr>
            <p:nvPr/>
          </p:nvSpPr>
          <p:spPr bwMode="auto">
            <a:xfrm>
              <a:off x="96" y="1133"/>
              <a:ext cx="385" cy="259"/>
            </a:xfrm>
            <a:custGeom>
              <a:avLst/>
              <a:gdLst>
                <a:gd name="T0" fmla="*/ 0 w 769"/>
                <a:gd name="T1" fmla="*/ 192 h 193"/>
                <a:gd name="T2" fmla="*/ 0 w 769"/>
                <a:gd name="T3" fmla="*/ 96 h 193"/>
                <a:gd name="T4" fmla="*/ 384 w 769"/>
                <a:gd name="T5" fmla="*/ 96 h 193"/>
                <a:gd name="T6" fmla="*/ 384 w 769"/>
                <a:gd name="T7" fmla="*/ 0 h 193"/>
                <a:gd name="T8" fmla="*/ 384 w 769"/>
                <a:gd name="T9" fmla="*/ 96 h 193"/>
                <a:gd name="T10" fmla="*/ 768 w 769"/>
                <a:gd name="T11" fmla="*/ 96 h 193"/>
                <a:gd name="T12" fmla="*/ 768 w 769"/>
                <a:gd name="T13" fmla="*/ 192 h 193"/>
                <a:gd name="T14" fmla="*/ 0 60000 65536"/>
                <a:gd name="T15" fmla="*/ 0 60000 65536"/>
                <a:gd name="T16" fmla="*/ 0 60000 65536"/>
                <a:gd name="T17" fmla="*/ 0 60000 65536"/>
                <a:gd name="T18" fmla="*/ 0 60000 65536"/>
                <a:gd name="T19" fmla="*/ 0 60000 65536"/>
                <a:gd name="T20" fmla="*/ 0 60000 65536"/>
                <a:gd name="T21" fmla="*/ 0 w 769"/>
                <a:gd name="T22" fmla="*/ 0 h 193"/>
                <a:gd name="T23" fmla="*/ 769 w 76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9" h="193">
                  <a:moveTo>
                    <a:pt x="0" y="192"/>
                  </a:moveTo>
                  <a:lnTo>
                    <a:pt x="0" y="96"/>
                  </a:lnTo>
                  <a:lnTo>
                    <a:pt x="384" y="96"/>
                  </a:lnTo>
                  <a:lnTo>
                    <a:pt x="384" y="0"/>
                  </a:lnTo>
                  <a:lnTo>
                    <a:pt x="384" y="96"/>
                  </a:lnTo>
                  <a:lnTo>
                    <a:pt x="768" y="96"/>
                  </a:lnTo>
                  <a:lnTo>
                    <a:pt x="768" y="192"/>
                  </a:lnTo>
                </a:path>
              </a:pathLst>
            </a:custGeom>
            <a:noFill/>
            <a:ln w="25400" cap="rnd">
              <a:solidFill>
                <a:srgbClr val="CCCA9C"/>
              </a:solidFill>
              <a:round/>
              <a:headEnd type="oval" w="med" len="med"/>
              <a:tailEnd type="oval" w="med" len="med"/>
            </a:ln>
          </p:spPr>
          <p:txBody>
            <a:bodyPr/>
            <a:lstStyle/>
            <a:p>
              <a:endParaRPr lang="en-US"/>
            </a:p>
          </p:txBody>
        </p:sp>
        <p:sp>
          <p:nvSpPr>
            <p:cNvPr id="26679" name="Freeform 51"/>
            <p:cNvSpPr>
              <a:spLocks/>
            </p:cNvSpPr>
            <p:nvPr/>
          </p:nvSpPr>
          <p:spPr bwMode="auto">
            <a:xfrm>
              <a:off x="286" y="896"/>
              <a:ext cx="421" cy="299"/>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6680" name="Oval 52"/>
            <p:cNvSpPr>
              <a:spLocks noChangeArrowheads="1"/>
            </p:cNvSpPr>
            <p:nvPr/>
          </p:nvSpPr>
          <p:spPr bwMode="auto">
            <a:xfrm flipH="1">
              <a:off x="752" y="838"/>
              <a:ext cx="117" cy="119"/>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6681" name="Oval 53"/>
            <p:cNvSpPr>
              <a:spLocks noChangeArrowheads="1"/>
            </p:cNvSpPr>
            <p:nvPr/>
          </p:nvSpPr>
          <p:spPr bwMode="auto">
            <a:xfrm flipH="1">
              <a:off x="438" y="838"/>
              <a:ext cx="117" cy="119"/>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6682" name="Oval 54"/>
            <p:cNvSpPr>
              <a:spLocks noChangeArrowheads="1"/>
            </p:cNvSpPr>
            <p:nvPr/>
          </p:nvSpPr>
          <p:spPr bwMode="auto">
            <a:xfrm>
              <a:off x="639" y="1160"/>
              <a:ext cx="117" cy="12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6683" name="Oval 55"/>
            <p:cNvSpPr>
              <a:spLocks noChangeArrowheads="1"/>
            </p:cNvSpPr>
            <p:nvPr/>
          </p:nvSpPr>
          <p:spPr bwMode="auto">
            <a:xfrm>
              <a:off x="1275" y="1156"/>
              <a:ext cx="117" cy="119"/>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6684" name="Oval 56"/>
            <p:cNvSpPr>
              <a:spLocks noChangeArrowheads="1"/>
            </p:cNvSpPr>
            <p:nvPr/>
          </p:nvSpPr>
          <p:spPr bwMode="auto">
            <a:xfrm>
              <a:off x="860" y="1165"/>
              <a:ext cx="118" cy="12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grpSp>
      <p:cxnSp>
        <p:nvCxnSpPr>
          <p:cNvPr id="26670" name="AutoShape 57"/>
          <p:cNvCxnSpPr>
            <a:cxnSpLocks noChangeShapeType="1"/>
            <a:stCxn id="26677" idx="2"/>
            <a:endCxn id="26628" idx="1"/>
          </p:cNvCxnSpPr>
          <p:nvPr/>
        </p:nvCxnSpPr>
        <p:spPr bwMode="auto">
          <a:xfrm>
            <a:off x="1699210" y="1017978"/>
            <a:ext cx="2664713" cy="1326760"/>
          </a:xfrm>
          <a:prstGeom prst="bentConnector3">
            <a:avLst>
              <a:gd name="adj1" fmla="val 50000"/>
            </a:avLst>
          </a:prstGeom>
          <a:noFill/>
          <a:ln w="38100">
            <a:solidFill>
              <a:srgbClr val="FFFF00"/>
            </a:solidFill>
            <a:prstDash val="sysDot"/>
            <a:miter lim="800000"/>
            <a:headEnd/>
            <a:tailEnd type="triangle" w="med" len="med"/>
          </a:ln>
        </p:spPr>
      </p:cxnSp>
      <p:cxnSp>
        <p:nvCxnSpPr>
          <p:cNvPr id="26671" name="AutoShape 58"/>
          <p:cNvCxnSpPr>
            <a:cxnSpLocks noChangeShapeType="1"/>
            <a:stCxn id="26683" idx="6"/>
            <a:endCxn id="26660" idx="0"/>
          </p:cNvCxnSpPr>
          <p:nvPr/>
        </p:nvCxnSpPr>
        <p:spPr bwMode="auto">
          <a:xfrm flipV="1">
            <a:off x="2289175" y="1192213"/>
            <a:ext cx="5111636" cy="843551"/>
          </a:xfrm>
          <a:prstGeom prst="bentConnector4">
            <a:avLst>
              <a:gd name="adj1" fmla="val 30858"/>
              <a:gd name="adj2" fmla="val 127100"/>
            </a:avLst>
          </a:prstGeom>
          <a:noFill/>
          <a:ln w="38100">
            <a:solidFill>
              <a:schemeClr val="accent2"/>
            </a:solidFill>
            <a:prstDash val="sysDot"/>
            <a:miter lim="800000"/>
            <a:headEnd/>
            <a:tailEnd type="triangle" w="med" len="med"/>
          </a:ln>
        </p:spPr>
      </p:cxnSp>
      <p:sp>
        <p:nvSpPr>
          <p:cNvPr id="26672" name="Rectangle 59"/>
          <p:cNvSpPr>
            <a:spLocks noChangeArrowheads="1"/>
          </p:cNvSpPr>
          <p:nvPr/>
        </p:nvSpPr>
        <p:spPr bwMode="auto">
          <a:xfrm>
            <a:off x="5538673" y="1233488"/>
            <a:ext cx="720725" cy="5508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模拟报价</a:t>
            </a:r>
          </a:p>
        </p:txBody>
      </p:sp>
      <p:cxnSp>
        <p:nvCxnSpPr>
          <p:cNvPr id="26673" name="AutoShape 60"/>
          <p:cNvCxnSpPr>
            <a:cxnSpLocks noChangeShapeType="1"/>
            <a:stCxn id="26672" idx="1"/>
            <a:endCxn id="26665" idx="3"/>
          </p:cNvCxnSpPr>
          <p:nvPr/>
        </p:nvCxnSpPr>
        <p:spPr bwMode="auto">
          <a:xfrm flipH="1">
            <a:off x="5103698" y="1508125"/>
            <a:ext cx="420688" cy="4763"/>
          </a:xfrm>
          <a:prstGeom prst="straightConnector1">
            <a:avLst/>
          </a:prstGeom>
          <a:noFill/>
          <a:ln w="28575">
            <a:solidFill>
              <a:schemeClr val="accent2"/>
            </a:solidFill>
            <a:round/>
            <a:headEnd/>
            <a:tailEnd type="triangle" w="med" len="med"/>
          </a:ln>
        </p:spPr>
      </p:cxn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79388" y="142875"/>
            <a:ext cx="6221412" cy="549275"/>
          </a:xfrm>
          <a:prstGeom prst="rect">
            <a:avLst/>
          </a:prstGeom>
          <a:noFill/>
          <a:ln w="9525" algn="ctr">
            <a:noFill/>
            <a:miter lim="800000"/>
            <a:headEnd/>
            <a:tailEnd/>
          </a:ln>
        </p:spPr>
        <p:txBody>
          <a:bodyPr anchor="ctr"/>
          <a:lstStyle/>
          <a:p>
            <a:r>
              <a:rPr lang="zh-CN" altLang="en-US" sz="2400" dirty="0" smtClean="0">
                <a:solidFill>
                  <a:srgbClr val="FF0000"/>
                </a:solidFill>
                <a:latin typeface="+mn-ea"/>
                <a:ea typeface="+mn-ea"/>
              </a:rPr>
              <a:t>关键业务应用   按</a:t>
            </a:r>
            <a:r>
              <a:rPr kumimoji="0" lang="zh-CN" altLang="en-US" sz="2400" dirty="0" smtClean="0">
                <a:solidFill>
                  <a:srgbClr val="FF0000"/>
                </a:solidFill>
                <a:latin typeface="+mn-ea"/>
                <a:ea typeface="+mn-ea"/>
              </a:rPr>
              <a:t>单</a:t>
            </a:r>
            <a:r>
              <a:rPr kumimoji="0" lang="zh-CN" altLang="en-US" sz="2400" dirty="0">
                <a:solidFill>
                  <a:srgbClr val="FF0000"/>
                </a:solidFill>
                <a:latin typeface="+mn-ea"/>
                <a:ea typeface="+mn-ea"/>
              </a:rPr>
              <a:t>装配</a:t>
            </a:r>
            <a:r>
              <a:rPr kumimoji="0" lang="zh-CN" altLang="en-US" sz="2400" dirty="0" smtClean="0">
                <a:solidFill>
                  <a:srgbClr val="FF0000"/>
                </a:solidFill>
                <a:latin typeface="+mn-ea"/>
                <a:ea typeface="+mn-ea"/>
              </a:rPr>
              <a:t>的</a:t>
            </a:r>
            <a:r>
              <a:rPr lang="zh-CN" altLang="en-US" sz="2400" dirty="0" smtClean="0">
                <a:solidFill>
                  <a:srgbClr val="FF0000"/>
                </a:solidFill>
                <a:latin typeface="+mn-ea"/>
              </a:rPr>
              <a:t>生产</a:t>
            </a:r>
            <a:r>
              <a:rPr kumimoji="0" lang="zh-CN" altLang="en-US" sz="2400" dirty="0" smtClean="0">
                <a:solidFill>
                  <a:srgbClr val="FF0000"/>
                </a:solidFill>
                <a:latin typeface="+mn-ea"/>
                <a:ea typeface="+mn-ea"/>
              </a:rPr>
              <a:t>方式（</a:t>
            </a:r>
            <a:r>
              <a:rPr kumimoji="0" lang="en-US" altLang="zh-CN" sz="2400" dirty="0" smtClean="0">
                <a:solidFill>
                  <a:srgbClr val="FF0000"/>
                </a:solidFill>
                <a:latin typeface="+mn-ea"/>
                <a:ea typeface="+mn-ea"/>
              </a:rPr>
              <a:t>ATO</a:t>
            </a:r>
            <a:r>
              <a:rPr kumimoji="0" lang="zh-CN" altLang="en-US" sz="2400" dirty="0" smtClean="0">
                <a:solidFill>
                  <a:srgbClr val="FF0000"/>
                </a:solidFill>
                <a:latin typeface="+mn-ea"/>
                <a:ea typeface="+mn-ea"/>
              </a:rPr>
              <a:t>）</a:t>
            </a:r>
            <a:endParaRPr kumimoji="0" lang="en-US" altLang="zh-CN" sz="2400" dirty="0">
              <a:solidFill>
                <a:srgbClr val="FF0000"/>
              </a:solidFill>
              <a:latin typeface="+mn-ea"/>
              <a:ea typeface="+mn-ea"/>
            </a:endParaRPr>
          </a:p>
        </p:txBody>
      </p:sp>
      <p:sp>
        <p:nvSpPr>
          <p:cNvPr id="25603" name="Rectangle 3"/>
          <p:cNvSpPr>
            <a:spLocks noChangeArrowheads="1"/>
          </p:cNvSpPr>
          <p:nvPr/>
        </p:nvSpPr>
        <p:spPr bwMode="auto">
          <a:xfrm>
            <a:off x="3967163" y="2006600"/>
            <a:ext cx="706437" cy="5619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产品配置</a:t>
            </a:r>
          </a:p>
        </p:txBody>
      </p:sp>
      <p:sp>
        <p:nvSpPr>
          <p:cNvPr id="25604" name="Rectangle 4"/>
          <p:cNvSpPr>
            <a:spLocks noChangeArrowheads="1"/>
          </p:cNvSpPr>
          <p:nvPr/>
        </p:nvSpPr>
        <p:spPr bwMode="auto">
          <a:xfrm>
            <a:off x="5121275" y="2003425"/>
            <a:ext cx="709613" cy="5619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a:solidFill>
                  <a:srgbClr val="FF9900"/>
                </a:solidFill>
                <a:latin typeface="Arial Black" pitchFamily="34" charset="0"/>
                <a:ea typeface="楷体_GB2312" pitchFamily="49" charset="-122"/>
              </a:rPr>
              <a:t>销售订单</a:t>
            </a:r>
          </a:p>
        </p:txBody>
      </p:sp>
      <p:sp>
        <p:nvSpPr>
          <p:cNvPr id="25605" name="Rectangle 5"/>
          <p:cNvSpPr>
            <a:spLocks noChangeArrowheads="1"/>
          </p:cNvSpPr>
          <p:nvPr/>
        </p:nvSpPr>
        <p:spPr bwMode="auto">
          <a:xfrm>
            <a:off x="4570413" y="5805488"/>
            <a:ext cx="706437" cy="5619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发货</a:t>
            </a:r>
          </a:p>
        </p:txBody>
      </p:sp>
      <p:sp>
        <p:nvSpPr>
          <p:cNvPr id="25606" name="Rectangle 6"/>
          <p:cNvSpPr>
            <a:spLocks noChangeArrowheads="1"/>
          </p:cNvSpPr>
          <p:nvPr/>
        </p:nvSpPr>
        <p:spPr bwMode="auto">
          <a:xfrm>
            <a:off x="6638925" y="3011488"/>
            <a:ext cx="708025" cy="5635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rgbClr val="FF9900"/>
                </a:solidFill>
                <a:latin typeface="Arial Black" pitchFamily="34" charset="0"/>
                <a:ea typeface="楷体_GB2312" pitchFamily="49" charset="-122"/>
              </a:rPr>
              <a:t>二级</a:t>
            </a:r>
          </a:p>
          <a:p>
            <a:pPr algn="ctr"/>
            <a:r>
              <a:rPr kumimoji="0" lang="en-US" altLang="zh-CN" sz="1400" b="0">
                <a:solidFill>
                  <a:srgbClr val="FF9900"/>
                </a:solidFill>
                <a:latin typeface="Arial Black" pitchFamily="34" charset="0"/>
                <a:ea typeface="楷体_GB2312" pitchFamily="49" charset="-122"/>
              </a:rPr>
              <a:t>MPS</a:t>
            </a:r>
          </a:p>
        </p:txBody>
      </p:sp>
      <p:sp>
        <p:nvSpPr>
          <p:cNvPr id="25607" name="Rectangle 7"/>
          <p:cNvSpPr>
            <a:spLocks noChangeArrowheads="1"/>
          </p:cNvSpPr>
          <p:nvPr/>
        </p:nvSpPr>
        <p:spPr bwMode="auto">
          <a:xfrm>
            <a:off x="6638925" y="3886200"/>
            <a:ext cx="708025" cy="5635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MRP</a:t>
            </a:r>
          </a:p>
        </p:txBody>
      </p:sp>
      <p:sp>
        <p:nvSpPr>
          <p:cNvPr id="25608" name="Rectangle 8"/>
          <p:cNvSpPr>
            <a:spLocks noChangeArrowheads="1"/>
          </p:cNvSpPr>
          <p:nvPr/>
        </p:nvSpPr>
        <p:spPr bwMode="auto">
          <a:xfrm>
            <a:off x="4548188" y="4868863"/>
            <a:ext cx="709612" cy="5619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采购</a:t>
            </a:r>
          </a:p>
        </p:txBody>
      </p:sp>
      <p:sp>
        <p:nvSpPr>
          <p:cNvPr id="25609" name="Rectangle 9"/>
          <p:cNvSpPr>
            <a:spLocks noChangeArrowheads="1"/>
          </p:cNvSpPr>
          <p:nvPr/>
        </p:nvSpPr>
        <p:spPr bwMode="auto">
          <a:xfrm>
            <a:off x="7713663" y="4868863"/>
            <a:ext cx="708025" cy="5635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装配</a:t>
            </a:r>
          </a:p>
        </p:txBody>
      </p:sp>
      <p:cxnSp>
        <p:nvCxnSpPr>
          <p:cNvPr id="25610" name="AutoShape 10"/>
          <p:cNvCxnSpPr>
            <a:cxnSpLocks noChangeShapeType="1"/>
            <a:stCxn id="25607" idx="2"/>
            <a:endCxn id="25608" idx="0"/>
          </p:cNvCxnSpPr>
          <p:nvPr/>
        </p:nvCxnSpPr>
        <p:spPr bwMode="auto">
          <a:xfrm rot="5400000">
            <a:off x="5753100" y="3614738"/>
            <a:ext cx="390525" cy="2089150"/>
          </a:xfrm>
          <a:prstGeom prst="bentConnector3">
            <a:avLst>
              <a:gd name="adj1" fmla="val 50000"/>
            </a:avLst>
          </a:prstGeom>
          <a:noFill/>
          <a:ln w="28575">
            <a:solidFill>
              <a:schemeClr val="accent2"/>
            </a:solidFill>
            <a:miter lim="800000"/>
            <a:headEnd/>
            <a:tailEnd type="triangle" w="med" len="med"/>
          </a:ln>
        </p:spPr>
      </p:cxnSp>
      <p:cxnSp>
        <p:nvCxnSpPr>
          <p:cNvPr id="25611" name="AutoShape 11"/>
          <p:cNvCxnSpPr>
            <a:cxnSpLocks noChangeShapeType="1"/>
            <a:stCxn id="25607" idx="2"/>
            <a:endCxn id="25609" idx="0"/>
          </p:cNvCxnSpPr>
          <p:nvPr/>
        </p:nvCxnSpPr>
        <p:spPr bwMode="auto">
          <a:xfrm rot="16200000" flipH="1">
            <a:off x="7335044" y="4121944"/>
            <a:ext cx="390525" cy="1074737"/>
          </a:xfrm>
          <a:prstGeom prst="bentConnector3">
            <a:avLst>
              <a:gd name="adj1" fmla="val 50000"/>
            </a:avLst>
          </a:prstGeom>
          <a:noFill/>
          <a:ln w="28575">
            <a:solidFill>
              <a:schemeClr val="accent2"/>
            </a:solidFill>
            <a:miter lim="800000"/>
            <a:headEnd/>
            <a:tailEnd type="triangle" w="med" len="med"/>
          </a:ln>
        </p:spPr>
      </p:cxnSp>
      <p:sp>
        <p:nvSpPr>
          <p:cNvPr id="25612" name="Rectangle 12"/>
          <p:cNvSpPr>
            <a:spLocks noChangeArrowheads="1"/>
          </p:cNvSpPr>
          <p:nvPr/>
        </p:nvSpPr>
        <p:spPr bwMode="auto">
          <a:xfrm>
            <a:off x="5548313" y="3886200"/>
            <a:ext cx="709612" cy="5635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BOM</a:t>
            </a:r>
          </a:p>
          <a:p>
            <a:pPr algn="ctr"/>
            <a:r>
              <a:rPr kumimoji="0" lang="zh-CN" altLang="en-US" sz="1400" b="0">
                <a:solidFill>
                  <a:schemeClr val="bg1"/>
                </a:solidFill>
                <a:latin typeface="Arial Black" pitchFamily="34" charset="0"/>
                <a:ea typeface="楷体_GB2312" pitchFamily="49" charset="-122"/>
              </a:rPr>
              <a:t>工艺文件</a:t>
            </a:r>
          </a:p>
        </p:txBody>
      </p:sp>
      <p:cxnSp>
        <p:nvCxnSpPr>
          <p:cNvPr id="25613" name="AutoShape 13"/>
          <p:cNvCxnSpPr>
            <a:cxnSpLocks noChangeShapeType="1"/>
            <a:stCxn id="25612" idx="3"/>
            <a:endCxn id="25607" idx="1"/>
          </p:cNvCxnSpPr>
          <p:nvPr/>
        </p:nvCxnSpPr>
        <p:spPr bwMode="auto">
          <a:xfrm>
            <a:off x="6270625" y="4168775"/>
            <a:ext cx="355600" cy="0"/>
          </a:xfrm>
          <a:prstGeom prst="straightConnector1">
            <a:avLst/>
          </a:prstGeom>
          <a:noFill/>
          <a:ln w="28575">
            <a:solidFill>
              <a:schemeClr val="accent2"/>
            </a:solidFill>
            <a:round/>
            <a:headEnd/>
            <a:tailEnd type="triangle" w="med" len="med"/>
          </a:ln>
        </p:spPr>
      </p:cxnSp>
      <p:cxnSp>
        <p:nvCxnSpPr>
          <p:cNvPr id="25614" name="AutoShape 14"/>
          <p:cNvCxnSpPr>
            <a:cxnSpLocks noChangeShapeType="1"/>
            <a:stCxn id="25606" idx="2"/>
            <a:endCxn id="25607" idx="0"/>
          </p:cNvCxnSpPr>
          <p:nvPr/>
        </p:nvCxnSpPr>
        <p:spPr bwMode="auto">
          <a:xfrm>
            <a:off x="6992938" y="3589338"/>
            <a:ext cx="0" cy="282575"/>
          </a:xfrm>
          <a:prstGeom prst="straightConnector1">
            <a:avLst/>
          </a:prstGeom>
          <a:noFill/>
          <a:ln w="28575">
            <a:solidFill>
              <a:schemeClr val="accent2"/>
            </a:solidFill>
            <a:round/>
            <a:headEnd/>
            <a:tailEnd type="triangle" w="med" len="med"/>
          </a:ln>
        </p:spPr>
      </p:cxnSp>
      <p:sp>
        <p:nvSpPr>
          <p:cNvPr id="25615" name="Rectangle 15"/>
          <p:cNvSpPr>
            <a:spLocks noChangeArrowheads="1"/>
          </p:cNvSpPr>
          <p:nvPr/>
        </p:nvSpPr>
        <p:spPr bwMode="auto">
          <a:xfrm>
            <a:off x="6638925" y="5805488"/>
            <a:ext cx="708025" cy="56197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库存</a:t>
            </a:r>
          </a:p>
        </p:txBody>
      </p:sp>
      <p:cxnSp>
        <p:nvCxnSpPr>
          <p:cNvPr id="25616" name="AutoShape 16"/>
          <p:cNvCxnSpPr>
            <a:cxnSpLocks noChangeShapeType="1"/>
            <a:stCxn id="25608" idx="2"/>
            <a:endCxn id="25615" idx="0"/>
          </p:cNvCxnSpPr>
          <p:nvPr/>
        </p:nvCxnSpPr>
        <p:spPr bwMode="auto">
          <a:xfrm rot="16200000" flipH="1">
            <a:off x="5775325" y="4573588"/>
            <a:ext cx="346075" cy="2089150"/>
          </a:xfrm>
          <a:prstGeom prst="bentConnector3">
            <a:avLst>
              <a:gd name="adj1" fmla="val 50000"/>
            </a:avLst>
          </a:prstGeom>
          <a:noFill/>
          <a:ln w="28575">
            <a:solidFill>
              <a:schemeClr val="accent2"/>
            </a:solidFill>
            <a:miter lim="800000"/>
            <a:headEnd/>
            <a:tailEnd type="triangle" w="med" len="med"/>
          </a:ln>
        </p:spPr>
      </p:cxnSp>
      <p:cxnSp>
        <p:nvCxnSpPr>
          <p:cNvPr id="25617" name="AutoShape 17"/>
          <p:cNvCxnSpPr>
            <a:cxnSpLocks noChangeShapeType="1"/>
            <a:stCxn id="25609" idx="2"/>
            <a:endCxn id="25615" idx="0"/>
          </p:cNvCxnSpPr>
          <p:nvPr/>
        </p:nvCxnSpPr>
        <p:spPr bwMode="auto">
          <a:xfrm rot="5400000">
            <a:off x="7358063" y="5081588"/>
            <a:ext cx="344487" cy="1074737"/>
          </a:xfrm>
          <a:prstGeom prst="bentConnector3">
            <a:avLst>
              <a:gd name="adj1" fmla="val 49769"/>
            </a:avLst>
          </a:prstGeom>
          <a:noFill/>
          <a:ln w="28575">
            <a:solidFill>
              <a:schemeClr val="accent2"/>
            </a:solidFill>
            <a:miter lim="800000"/>
            <a:headEnd/>
            <a:tailEnd type="triangle" w="med" len="med"/>
          </a:ln>
        </p:spPr>
      </p:cxnSp>
      <p:cxnSp>
        <p:nvCxnSpPr>
          <p:cNvPr id="25618" name="AutoShape 18"/>
          <p:cNvCxnSpPr>
            <a:cxnSpLocks noChangeShapeType="1"/>
            <a:stCxn id="25615" idx="1"/>
            <a:endCxn id="25605" idx="3"/>
          </p:cNvCxnSpPr>
          <p:nvPr/>
        </p:nvCxnSpPr>
        <p:spPr bwMode="auto">
          <a:xfrm rot="10800000">
            <a:off x="5289550" y="6086475"/>
            <a:ext cx="1336675" cy="0"/>
          </a:xfrm>
          <a:prstGeom prst="straightConnector1">
            <a:avLst/>
          </a:prstGeom>
          <a:noFill/>
          <a:ln w="28575">
            <a:solidFill>
              <a:schemeClr val="accent2"/>
            </a:solidFill>
            <a:round/>
            <a:headEnd/>
            <a:tailEnd type="triangle" w="med" len="med"/>
          </a:ln>
        </p:spPr>
      </p:cxnSp>
      <p:sp>
        <p:nvSpPr>
          <p:cNvPr id="25619" name="Rectangle 19"/>
          <p:cNvSpPr>
            <a:spLocks noChangeArrowheads="1"/>
          </p:cNvSpPr>
          <p:nvPr/>
        </p:nvSpPr>
        <p:spPr bwMode="auto">
          <a:xfrm>
            <a:off x="6045200" y="2006600"/>
            <a:ext cx="708025" cy="5635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ROP</a:t>
            </a:r>
          </a:p>
        </p:txBody>
      </p:sp>
      <p:sp>
        <p:nvSpPr>
          <p:cNvPr id="25620" name="Rectangle 20"/>
          <p:cNvSpPr>
            <a:spLocks noChangeArrowheads="1"/>
          </p:cNvSpPr>
          <p:nvPr/>
        </p:nvSpPr>
        <p:spPr bwMode="auto">
          <a:xfrm>
            <a:off x="7192963" y="2006600"/>
            <a:ext cx="706437" cy="5635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FOCAST</a:t>
            </a:r>
          </a:p>
        </p:txBody>
      </p:sp>
      <p:cxnSp>
        <p:nvCxnSpPr>
          <p:cNvPr id="25621" name="AutoShape 21"/>
          <p:cNvCxnSpPr>
            <a:cxnSpLocks noChangeShapeType="1"/>
            <a:stCxn id="25619" idx="2"/>
            <a:endCxn id="25606" idx="0"/>
          </p:cNvCxnSpPr>
          <p:nvPr/>
        </p:nvCxnSpPr>
        <p:spPr bwMode="auto">
          <a:xfrm rot="16200000" flipH="1">
            <a:off x="6490494" y="2494756"/>
            <a:ext cx="412750" cy="592138"/>
          </a:xfrm>
          <a:prstGeom prst="bentConnector3">
            <a:avLst>
              <a:gd name="adj1" fmla="val 50000"/>
            </a:avLst>
          </a:prstGeom>
          <a:noFill/>
          <a:ln w="28575">
            <a:solidFill>
              <a:schemeClr val="accent2"/>
            </a:solidFill>
            <a:miter lim="800000"/>
            <a:headEnd/>
            <a:tailEnd type="triangle" w="med" len="med"/>
          </a:ln>
        </p:spPr>
      </p:cxnSp>
      <p:cxnSp>
        <p:nvCxnSpPr>
          <p:cNvPr id="25622" name="AutoShape 22"/>
          <p:cNvCxnSpPr>
            <a:cxnSpLocks noChangeShapeType="1"/>
            <a:stCxn id="25620" idx="2"/>
            <a:endCxn id="25606" idx="0"/>
          </p:cNvCxnSpPr>
          <p:nvPr/>
        </p:nvCxnSpPr>
        <p:spPr bwMode="auto">
          <a:xfrm rot="5400000">
            <a:off x="7063582" y="2513806"/>
            <a:ext cx="412750" cy="554037"/>
          </a:xfrm>
          <a:prstGeom prst="bentConnector3">
            <a:avLst>
              <a:gd name="adj1" fmla="val 50000"/>
            </a:avLst>
          </a:prstGeom>
          <a:noFill/>
          <a:ln w="28575">
            <a:solidFill>
              <a:schemeClr val="accent2"/>
            </a:solidFill>
            <a:miter lim="800000"/>
            <a:headEnd/>
            <a:tailEnd type="triangle" w="med" len="med"/>
          </a:ln>
        </p:spPr>
      </p:cxnSp>
      <p:cxnSp>
        <p:nvCxnSpPr>
          <p:cNvPr id="25623" name="AutoShape 23"/>
          <p:cNvCxnSpPr>
            <a:cxnSpLocks noChangeShapeType="1"/>
            <a:stCxn id="25604" idx="2"/>
            <a:endCxn id="25607" idx="0"/>
          </p:cNvCxnSpPr>
          <p:nvPr/>
        </p:nvCxnSpPr>
        <p:spPr bwMode="auto">
          <a:xfrm rot="16200000" flipH="1">
            <a:off x="5588794" y="2467769"/>
            <a:ext cx="1292225" cy="1516063"/>
          </a:xfrm>
          <a:prstGeom prst="bentConnector3">
            <a:avLst>
              <a:gd name="adj1" fmla="val 85255"/>
            </a:avLst>
          </a:prstGeom>
          <a:noFill/>
          <a:ln w="28575">
            <a:solidFill>
              <a:schemeClr val="accent2"/>
            </a:solidFill>
            <a:miter lim="800000"/>
            <a:headEnd/>
            <a:tailEnd type="triangle" w="med" len="med"/>
          </a:ln>
        </p:spPr>
      </p:cxnSp>
      <p:sp>
        <p:nvSpPr>
          <p:cNvPr id="25624" name="Rectangle 24"/>
          <p:cNvSpPr>
            <a:spLocks noChangeArrowheads="1"/>
          </p:cNvSpPr>
          <p:nvPr/>
        </p:nvSpPr>
        <p:spPr bwMode="auto">
          <a:xfrm>
            <a:off x="6643688" y="4868863"/>
            <a:ext cx="706437" cy="5635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自制</a:t>
            </a:r>
          </a:p>
        </p:txBody>
      </p:sp>
      <p:cxnSp>
        <p:nvCxnSpPr>
          <p:cNvPr id="25625" name="AutoShape 25"/>
          <p:cNvCxnSpPr>
            <a:cxnSpLocks noChangeShapeType="1"/>
            <a:stCxn id="25607" idx="2"/>
            <a:endCxn id="25624" idx="0"/>
          </p:cNvCxnSpPr>
          <p:nvPr/>
        </p:nvCxnSpPr>
        <p:spPr bwMode="auto">
          <a:xfrm>
            <a:off x="6992938" y="4464050"/>
            <a:ext cx="4762" cy="390525"/>
          </a:xfrm>
          <a:prstGeom prst="straightConnector1">
            <a:avLst/>
          </a:prstGeom>
          <a:noFill/>
          <a:ln w="28575">
            <a:solidFill>
              <a:schemeClr val="accent2"/>
            </a:solidFill>
            <a:round/>
            <a:headEnd/>
            <a:tailEnd type="triangle" w="med" len="med"/>
          </a:ln>
        </p:spPr>
      </p:cxnSp>
      <p:cxnSp>
        <p:nvCxnSpPr>
          <p:cNvPr id="25626" name="AutoShape 26"/>
          <p:cNvCxnSpPr>
            <a:cxnSpLocks noChangeShapeType="1"/>
            <a:stCxn id="25624" idx="2"/>
            <a:endCxn id="25615" idx="0"/>
          </p:cNvCxnSpPr>
          <p:nvPr/>
        </p:nvCxnSpPr>
        <p:spPr bwMode="auto">
          <a:xfrm rot="5400000">
            <a:off x="6823075" y="5616576"/>
            <a:ext cx="344487" cy="4762"/>
          </a:xfrm>
          <a:prstGeom prst="bentConnector3">
            <a:avLst>
              <a:gd name="adj1" fmla="val 49769"/>
            </a:avLst>
          </a:prstGeom>
          <a:noFill/>
          <a:ln w="28575">
            <a:solidFill>
              <a:schemeClr val="accent2"/>
            </a:solidFill>
            <a:miter lim="800000"/>
            <a:headEnd/>
            <a:tailEnd type="triangle" w="med" len="med"/>
          </a:ln>
        </p:spPr>
      </p:cxnSp>
      <p:sp>
        <p:nvSpPr>
          <p:cNvPr id="25627" name="Rectangle 27"/>
          <p:cNvSpPr>
            <a:spLocks noChangeArrowheads="1"/>
          </p:cNvSpPr>
          <p:nvPr/>
        </p:nvSpPr>
        <p:spPr bwMode="auto">
          <a:xfrm>
            <a:off x="7724775" y="3886200"/>
            <a:ext cx="709613" cy="5635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CRP</a:t>
            </a:r>
          </a:p>
        </p:txBody>
      </p:sp>
      <p:sp>
        <p:nvSpPr>
          <p:cNvPr id="25628" name="Rectangle 28"/>
          <p:cNvSpPr>
            <a:spLocks noChangeArrowheads="1"/>
          </p:cNvSpPr>
          <p:nvPr/>
        </p:nvSpPr>
        <p:spPr bwMode="auto">
          <a:xfrm>
            <a:off x="7724775" y="3011488"/>
            <a:ext cx="709613" cy="5635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RCCP</a:t>
            </a:r>
          </a:p>
        </p:txBody>
      </p:sp>
      <p:cxnSp>
        <p:nvCxnSpPr>
          <p:cNvPr id="25629" name="AutoShape 29"/>
          <p:cNvCxnSpPr>
            <a:cxnSpLocks noChangeShapeType="1"/>
            <a:stCxn id="25627" idx="1"/>
            <a:endCxn id="25607" idx="3"/>
          </p:cNvCxnSpPr>
          <p:nvPr/>
        </p:nvCxnSpPr>
        <p:spPr bwMode="auto">
          <a:xfrm flipH="1">
            <a:off x="7359650" y="4168775"/>
            <a:ext cx="352425" cy="0"/>
          </a:xfrm>
          <a:prstGeom prst="straightConnector1">
            <a:avLst/>
          </a:prstGeom>
          <a:noFill/>
          <a:ln w="28575">
            <a:solidFill>
              <a:schemeClr val="accent2"/>
            </a:solidFill>
            <a:round/>
            <a:headEnd/>
            <a:tailEnd type="triangle" w="med" len="med"/>
          </a:ln>
        </p:spPr>
      </p:cxnSp>
      <p:cxnSp>
        <p:nvCxnSpPr>
          <p:cNvPr id="25630" name="AutoShape 30"/>
          <p:cNvCxnSpPr>
            <a:cxnSpLocks noChangeShapeType="1"/>
            <a:stCxn id="25628" idx="1"/>
            <a:endCxn id="25606" idx="3"/>
          </p:cNvCxnSpPr>
          <p:nvPr/>
        </p:nvCxnSpPr>
        <p:spPr bwMode="auto">
          <a:xfrm flipH="1">
            <a:off x="7359650" y="3294063"/>
            <a:ext cx="352425" cy="0"/>
          </a:xfrm>
          <a:prstGeom prst="straightConnector1">
            <a:avLst/>
          </a:prstGeom>
          <a:noFill/>
          <a:ln w="28575">
            <a:solidFill>
              <a:schemeClr val="accent2"/>
            </a:solidFill>
            <a:round/>
            <a:headEnd/>
            <a:tailEnd type="triangle" w="med" len="med"/>
          </a:ln>
        </p:spPr>
      </p:cxnSp>
      <p:sp>
        <p:nvSpPr>
          <p:cNvPr id="25631" name="Rectangle 31"/>
          <p:cNvSpPr>
            <a:spLocks noChangeArrowheads="1"/>
          </p:cNvSpPr>
          <p:nvPr/>
        </p:nvSpPr>
        <p:spPr bwMode="auto">
          <a:xfrm>
            <a:off x="3308350" y="5805488"/>
            <a:ext cx="708025" cy="561975"/>
          </a:xfrm>
          <a:prstGeom prst="rect">
            <a:avLst/>
          </a:prstGeom>
          <a:gradFill rotWithShape="0">
            <a:gsLst>
              <a:gs pos="0">
                <a:srgbClr val="5E1800"/>
              </a:gs>
              <a:gs pos="50000">
                <a:srgbClr val="CC3300"/>
              </a:gs>
              <a:gs pos="100000">
                <a:srgbClr val="5E1800"/>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客户</a:t>
            </a:r>
          </a:p>
        </p:txBody>
      </p:sp>
      <p:cxnSp>
        <p:nvCxnSpPr>
          <p:cNvPr id="25632" name="AutoShape 32"/>
          <p:cNvCxnSpPr>
            <a:cxnSpLocks noChangeShapeType="1"/>
            <a:stCxn id="25605" idx="1"/>
            <a:endCxn id="25631" idx="3"/>
          </p:cNvCxnSpPr>
          <p:nvPr/>
        </p:nvCxnSpPr>
        <p:spPr bwMode="auto">
          <a:xfrm flipH="1">
            <a:off x="4030663" y="6086475"/>
            <a:ext cx="525462" cy="0"/>
          </a:xfrm>
          <a:prstGeom prst="straightConnector1">
            <a:avLst/>
          </a:prstGeom>
          <a:noFill/>
          <a:ln w="28575">
            <a:solidFill>
              <a:schemeClr val="accent2"/>
            </a:solidFill>
            <a:round/>
            <a:headEnd/>
            <a:tailEnd type="triangle" w="med" len="med"/>
          </a:ln>
        </p:spPr>
      </p:cxnSp>
      <p:cxnSp>
        <p:nvCxnSpPr>
          <p:cNvPr id="25633" name="AutoShape 33"/>
          <p:cNvCxnSpPr>
            <a:cxnSpLocks noChangeShapeType="1"/>
            <a:stCxn id="25631" idx="0"/>
            <a:endCxn id="25603" idx="1"/>
          </p:cNvCxnSpPr>
          <p:nvPr/>
        </p:nvCxnSpPr>
        <p:spPr bwMode="auto">
          <a:xfrm rot="-5400000">
            <a:off x="2055813" y="3894138"/>
            <a:ext cx="3503612" cy="290512"/>
          </a:xfrm>
          <a:prstGeom prst="bentConnector2">
            <a:avLst/>
          </a:prstGeom>
          <a:noFill/>
          <a:ln w="28575">
            <a:solidFill>
              <a:schemeClr val="accent2"/>
            </a:solidFill>
            <a:miter lim="800000"/>
            <a:headEnd/>
            <a:tailEnd type="triangle" w="med" len="med"/>
          </a:ln>
        </p:spPr>
      </p:cxnSp>
      <p:cxnSp>
        <p:nvCxnSpPr>
          <p:cNvPr id="25634" name="AutoShape 34"/>
          <p:cNvCxnSpPr>
            <a:cxnSpLocks noChangeShapeType="1"/>
            <a:stCxn id="25603" idx="3"/>
            <a:endCxn id="25604" idx="1"/>
          </p:cNvCxnSpPr>
          <p:nvPr/>
        </p:nvCxnSpPr>
        <p:spPr bwMode="auto">
          <a:xfrm flipV="1">
            <a:off x="4687888" y="2284413"/>
            <a:ext cx="420687" cy="3175"/>
          </a:xfrm>
          <a:prstGeom prst="straightConnector1">
            <a:avLst/>
          </a:prstGeom>
          <a:noFill/>
          <a:ln w="28575">
            <a:solidFill>
              <a:schemeClr val="accent2"/>
            </a:solidFill>
            <a:round/>
            <a:headEnd/>
            <a:tailEnd type="triangle" w="med" len="med"/>
          </a:ln>
        </p:spPr>
      </p:cxnSp>
      <p:sp>
        <p:nvSpPr>
          <p:cNvPr id="25635" name="Rectangle 35"/>
          <p:cNvSpPr>
            <a:spLocks noChangeArrowheads="1"/>
          </p:cNvSpPr>
          <p:nvPr/>
        </p:nvSpPr>
        <p:spPr bwMode="auto">
          <a:xfrm>
            <a:off x="6592888" y="1109663"/>
            <a:ext cx="708025" cy="563562"/>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标准</a:t>
            </a:r>
          </a:p>
          <a:p>
            <a:pPr algn="ctr"/>
            <a:r>
              <a:rPr kumimoji="0" lang="zh-CN" altLang="en-US" sz="1400" b="0">
                <a:solidFill>
                  <a:schemeClr val="bg1"/>
                </a:solidFill>
                <a:latin typeface="Arial Black" pitchFamily="34" charset="0"/>
                <a:ea typeface="楷体_GB2312" pitchFamily="49" charset="-122"/>
              </a:rPr>
              <a:t>零部件</a:t>
            </a:r>
          </a:p>
        </p:txBody>
      </p:sp>
      <p:cxnSp>
        <p:nvCxnSpPr>
          <p:cNvPr id="25636" name="AutoShape 36"/>
          <p:cNvCxnSpPr>
            <a:cxnSpLocks noChangeShapeType="1"/>
            <a:stCxn id="25635" idx="2"/>
            <a:endCxn id="25619" idx="0"/>
          </p:cNvCxnSpPr>
          <p:nvPr/>
        </p:nvCxnSpPr>
        <p:spPr bwMode="auto">
          <a:xfrm rot="5400000">
            <a:off x="6521450" y="1566863"/>
            <a:ext cx="304800" cy="546100"/>
          </a:xfrm>
          <a:prstGeom prst="bentConnector3">
            <a:avLst>
              <a:gd name="adj1" fmla="val 50000"/>
            </a:avLst>
          </a:prstGeom>
          <a:noFill/>
          <a:ln w="28575">
            <a:solidFill>
              <a:schemeClr val="accent2"/>
            </a:solidFill>
            <a:miter lim="800000"/>
            <a:headEnd/>
            <a:tailEnd type="triangle" w="med" len="med"/>
          </a:ln>
        </p:spPr>
      </p:cxnSp>
      <p:cxnSp>
        <p:nvCxnSpPr>
          <p:cNvPr id="25637" name="AutoShape 37"/>
          <p:cNvCxnSpPr>
            <a:cxnSpLocks noChangeShapeType="1"/>
            <a:stCxn id="25635" idx="2"/>
            <a:endCxn id="25620" idx="0"/>
          </p:cNvCxnSpPr>
          <p:nvPr/>
        </p:nvCxnSpPr>
        <p:spPr bwMode="auto">
          <a:xfrm rot="16200000" flipH="1">
            <a:off x="7094538" y="1539875"/>
            <a:ext cx="304800" cy="600075"/>
          </a:xfrm>
          <a:prstGeom prst="bentConnector3">
            <a:avLst>
              <a:gd name="adj1" fmla="val 50000"/>
            </a:avLst>
          </a:prstGeom>
          <a:noFill/>
          <a:ln w="28575">
            <a:solidFill>
              <a:schemeClr val="accent2"/>
            </a:solidFill>
            <a:miter lim="800000"/>
            <a:headEnd/>
            <a:tailEnd type="triangle" w="med" len="med"/>
          </a:ln>
        </p:spPr>
      </p:cxnSp>
      <p:sp>
        <p:nvSpPr>
          <p:cNvPr id="25638" name="Rectangle 38"/>
          <p:cNvSpPr>
            <a:spLocks noChangeArrowheads="1"/>
          </p:cNvSpPr>
          <p:nvPr/>
        </p:nvSpPr>
        <p:spPr bwMode="auto">
          <a:xfrm>
            <a:off x="5546725" y="4889500"/>
            <a:ext cx="706438" cy="563563"/>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委外</a:t>
            </a:r>
          </a:p>
        </p:txBody>
      </p:sp>
      <p:cxnSp>
        <p:nvCxnSpPr>
          <p:cNvPr id="25639" name="AutoShape 39"/>
          <p:cNvCxnSpPr>
            <a:cxnSpLocks noChangeShapeType="1"/>
            <a:stCxn id="25607" idx="2"/>
            <a:endCxn id="25638" idx="0"/>
          </p:cNvCxnSpPr>
          <p:nvPr/>
        </p:nvCxnSpPr>
        <p:spPr bwMode="auto">
          <a:xfrm rot="5400000">
            <a:off x="6240462" y="4122738"/>
            <a:ext cx="411163" cy="1093788"/>
          </a:xfrm>
          <a:prstGeom prst="bentConnector3">
            <a:avLst>
              <a:gd name="adj1" fmla="val 49806"/>
            </a:avLst>
          </a:prstGeom>
          <a:noFill/>
          <a:ln w="28575">
            <a:solidFill>
              <a:schemeClr val="accent2"/>
            </a:solidFill>
            <a:miter lim="800000"/>
            <a:headEnd/>
            <a:tailEnd type="triangle" w="med" len="med"/>
          </a:ln>
        </p:spPr>
      </p:cxnSp>
      <p:cxnSp>
        <p:nvCxnSpPr>
          <p:cNvPr id="25640" name="AutoShape 40"/>
          <p:cNvCxnSpPr>
            <a:cxnSpLocks noChangeShapeType="1"/>
          </p:cNvCxnSpPr>
          <p:nvPr/>
        </p:nvCxnSpPr>
        <p:spPr bwMode="auto">
          <a:xfrm flipH="1" flipV="1">
            <a:off x="5476875" y="2541588"/>
            <a:ext cx="2957513" cy="2571750"/>
          </a:xfrm>
          <a:prstGeom prst="bentConnector4">
            <a:avLst>
              <a:gd name="adj1" fmla="val -6861"/>
              <a:gd name="adj2" fmla="val 55801"/>
            </a:avLst>
          </a:prstGeom>
          <a:noFill/>
          <a:ln w="28575">
            <a:solidFill>
              <a:srgbClr val="FF9900"/>
            </a:solidFill>
            <a:miter lim="800000"/>
            <a:headEnd type="triangle" w="med" len="med"/>
            <a:tailEnd/>
          </a:ln>
        </p:spPr>
      </p:cxnSp>
      <p:grpSp>
        <p:nvGrpSpPr>
          <p:cNvPr id="2" name="Group 41"/>
          <p:cNvGrpSpPr>
            <a:grpSpLocks/>
          </p:cNvGrpSpPr>
          <p:nvPr/>
        </p:nvGrpSpPr>
        <p:grpSpPr bwMode="auto">
          <a:xfrm>
            <a:off x="520700" y="1081088"/>
            <a:ext cx="2238375" cy="1470025"/>
            <a:chOff x="144" y="537"/>
            <a:chExt cx="1855" cy="1205"/>
          </a:xfrm>
        </p:grpSpPr>
        <p:sp>
          <p:nvSpPr>
            <p:cNvPr id="25646" name="Freeform 42"/>
            <p:cNvSpPr>
              <a:spLocks/>
            </p:cNvSpPr>
            <p:nvPr/>
          </p:nvSpPr>
          <p:spPr bwMode="auto">
            <a:xfrm>
              <a:off x="144" y="1312"/>
              <a:ext cx="496" cy="213"/>
            </a:xfrm>
            <a:custGeom>
              <a:avLst/>
              <a:gdLst>
                <a:gd name="T0" fmla="*/ 0 w 769"/>
                <a:gd name="T1" fmla="*/ 192 h 193"/>
                <a:gd name="T2" fmla="*/ 0 w 769"/>
                <a:gd name="T3" fmla="*/ 96 h 193"/>
                <a:gd name="T4" fmla="*/ 384 w 769"/>
                <a:gd name="T5" fmla="*/ 96 h 193"/>
                <a:gd name="T6" fmla="*/ 384 w 769"/>
                <a:gd name="T7" fmla="*/ 0 h 193"/>
                <a:gd name="T8" fmla="*/ 384 w 769"/>
                <a:gd name="T9" fmla="*/ 96 h 193"/>
                <a:gd name="T10" fmla="*/ 768 w 769"/>
                <a:gd name="T11" fmla="*/ 96 h 193"/>
                <a:gd name="T12" fmla="*/ 768 w 769"/>
                <a:gd name="T13" fmla="*/ 192 h 193"/>
                <a:gd name="T14" fmla="*/ 0 60000 65536"/>
                <a:gd name="T15" fmla="*/ 0 60000 65536"/>
                <a:gd name="T16" fmla="*/ 0 60000 65536"/>
                <a:gd name="T17" fmla="*/ 0 60000 65536"/>
                <a:gd name="T18" fmla="*/ 0 60000 65536"/>
                <a:gd name="T19" fmla="*/ 0 60000 65536"/>
                <a:gd name="T20" fmla="*/ 0 60000 65536"/>
                <a:gd name="T21" fmla="*/ 0 w 769"/>
                <a:gd name="T22" fmla="*/ 0 h 193"/>
                <a:gd name="T23" fmla="*/ 769 w 76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9" h="193">
                  <a:moveTo>
                    <a:pt x="0" y="192"/>
                  </a:moveTo>
                  <a:lnTo>
                    <a:pt x="0" y="96"/>
                  </a:lnTo>
                  <a:lnTo>
                    <a:pt x="384" y="96"/>
                  </a:lnTo>
                  <a:lnTo>
                    <a:pt x="384" y="0"/>
                  </a:lnTo>
                  <a:lnTo>
                    <a:pt x="384" y="96"/>
                  </a:lnTo>
                  <a:lnTo>
                    <a:pt x="768" y="96"/>
                  </a:lnTo>
                  <a:lnTo>
                    <a:pt x="768" y="192"/>
                  </a:lnTo>
                </a:path>
              </a:pathLst>
            </a:custGeom>
            <a:noFill/>
            <a:ln w="25400" cap="rnd">
              <a:solidFill>
                <a:srgbClr val="CCCA9C"/>
              </a:solidFill>
              <a:round/>
              <a:headEnd type="oval" w="med" len="med"/>
              <a:tailEnd type="oval" w="med" len="med"/>
            </a:ln>
          </p:spPr>
          <p:txBody>
            <a:bodyPr/>
            <a:lstStyle/>
            <a:p>
              <a:endParaRPr lang="en-US"/>
            </a:p>
          </p:txBody>
        </p:sp>
        <p:sp>
          <p:nvSpPr>
            <p:cNvPr id="25647" name="Freeform 43"/>
            <p:cNvSpPr>
              <a:spLocks/>
            </p:cNvSpPr>
            <p:nvPr/>
          </p:nvSpPr>
          <p:spPr bwMode="auto">
            <a:xfrm>
              <a:off x="392" y="1123"/>
              <a:ext cx="543" cy="266"/>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5648" name="Freeform 44"/>
            <p:cNvSpPr>
              <a:spLocks/>
            </p:cNvSpPr>
            <p:nvPr/>
          </p:nvSpPr>
          <p:spPr bwMode="auto">
            <a:xfrm>
              <a:off x="660" y="750"/>
              <a:ext cx="817" cy="274"/>
            </a:xfrm>
            <a:custGeom>
              <a:avLst/>
              <a:gdLst>
                <a:gd name="T0" fmla="*/ 0 w 417"/>
                <a:gd name="T1" fmla="*/ 75 h 76"/>
                <a:gd name="T2" fmla="*/ 0 w 417"/>
                <a:gd name="T3" fmla="*/ 37 h 76"/>
                <a:gd name="T4" fmla="*/ 208 w 417"/>
                <a:gd name="T5" fmla="*/ 37 h 76"/>
                <a:gd name="T6" fmla="*/ 208 w 417"/>
                <a:gd name="T7" fmla="*/ 0 h 76"/>
                <a:gd name="T8" fmla="*/ 208 w 417"/>
                <a:gd name="T9" fmla="*/ 75 h 76"/>
                <a:gd name="T10" fmla="*/ 208 w 417"/>
                <a:gd name="T11" fmla="*/ 37 h 76"/>
                <a:gd name="T12" fmla="*/ 416 w 417"/>
                <a:gd name="T13" fmla="*/ 37 h 76"/>
                <a:gd name="T14" fmla="*/ 416 w 417"/>
                <a:gd name="T15" fmla="*/ 75 h 76"/>
                <a:gd name="T16" fmla="*/ 0 60000 65536"/>
                <a:gd name="T17" fmla="*/ 0 60000 65536"/>
                <a:gd name="T18" fmla="*/ 0 60000 65536"/>
                <a:gd name="T19" fmla="*/ 0 60000 65536"/>
                <a:gd name="T20" fmla="*/ 0 60000 65536"/>
                <a:gd name="T21" fmla="*/ 0 60000 65536"/>
                <a:gd name="T22" fmla="*/ 0 60000 65536"/>
                <a:gd name="T23" fmla="*/ 0 60000 65536"/>
                <a:gd name="T24" fmla="*/ 0 w 417"/>
                <a:gd name="T25" fmla="*/ 0 h 76"/>
                <a:gd name="T26" fmla="*/ 417 w 41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7" h="76">
                  <a:moveTo>
                    <a:pt x="0" y="75"/>
                  </a:moveTo>
                  <a:lnTo>
                    <a:pt x="0" y="37"/>
                  </a:lnTo>
                  <a:lnTo>
                    <a:pt x="208" y="37"/>
                  </a:lnTo>
                  <a:lnTo>
                    <a:pt x="208" y="0"/>
                  </a:lnTo>
                  <a:lnTo>
                    <a:pt x="208" y="75"/>
                  </a:lnTo>
                  <a:lnTo>
                    <a:pt x="208" y="37"/>
                  </a:lnTo>
                  <a:lnTo>
                    <a:pt x="416" y="37"/>
                  </a:lnTo>
                  <a:lnTo>
                    <a:pt x="416" y="75"/>
                  </a:lnTo>
                </a:path>
              </a:pathLst>
            </a:custGeom>
            <a:noFill/>
            <a:ln w="25400" cap="rnd">
              <a:solidFill>
                <a:srgbClr val="CCCA9C"/>
              </a:solidFill>
              <a:round/>
              <a:headEnd type="none" w="sm" len="sm"/>
              <a:tailEnd type="none" w="sm" len="sm"/>
            </a:ln>
          </p:spPr>
          <p:txBody>
            <a:bodyPr/>
            <a:lstStyle/>
            <a:p>
              <a:endParaRPr lang="en-US"/>
            </a:p>
          </p:txBody>
        </p:sp>
        <p:sp>
          <p:nvSpPr>
            <p:cNvPr id="25649" name="Oval 45"/>
            <p:cNvSpPr>
              <a:spLocks noChangeArrowheads="1"/>
            </p:cNvSpPr>
            <p:nvPr/>
          </p:nvSpPr>
          <p:spPr bwMode="auto">
            <a:xfrm>
              <a:off x="601" y="1014"/>
              <a:ext cx="119" cy="109"/>
            </a:xfrm>
            <a:prstGeom prst="ellipse">
              <a:avLst/>
            </a:prstGeom>
            <a:solidFill>
              <a:schemeClr val="bg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5650" name="Oval 46"/>
            <p:cNvSpPr>
              <a:spLocks noChangeArrowheads="1"/>
            </p:cNvSpPr>
            <p:nvPr/>
          </p:nvSpPr>
          <p:spPr bwMode="auto">
            <a:xfrm>
              <a:off x="816" y="537"/>
              <a:ext cx="510" cy="189"/>
            </a:xfrm>
            <a:prstGeom prst="ellipse">
              <a:avLst/>
            </a:prstGeom>
            <a:solidFill>
              <a:schemeClr val="bg1"/>
            </a:solidFill>
            <a:ln w="50800">
              <a:solidFill>
                <a:srgbClr val="FFFF00"/>
              </a:solidFill>
              <a:round/>
              <a:headEnd/>
              <a:tailEnd/>
            </a:ln>
          </p:spPr>
          <p:txBody>
            <a:bodyPr wrap="none" anchor="ctr"/>
            <a:lstStyle/>
            <a:p>
              <a:pPr algn="ctr" eaLnBrk="0" hangingPunct="0">
                <a:lnSpc>
                  <a:spcPct val="70000"/>
                </a:lnSpc>
              </a:pPr>
              <a:endParaRPr kumimoji="0" lang="sv-SE" altLang="en-US" sz="1400">
                <a:latin typeface="Arial" pitchFamily="34" charset="0"/>
              </a:endParaRPr>
            </a:p>
          </p:txBody>
        </p:sp>
        <p:sp>
          <p:nvSpPr>
            <p:cNvPr id="25651" name="Line 47"/>
            <p:cNvSpPr>
              <a:spLocks noChangeShapeType="1"/>
            </p:cNvSpPr>
            <p:nvPr/>
          </p:nvSpPr>
          <p:spPr bwMode="auto">
            <a:xfrm>
              <a:off x="1476" y="936"/>
              <a:ext cx="0" cy="297"/>
            </a:xfrm>
            <a:prstGeom prst="line">
              <a:avLst/>
            </a:prstGeom>
            <a:noFill/>
            <a:ln w="28575">
              <a:solidFill>
                <a:srgbClr val="CCCA9C"/>
              </a:solidFill>
              <a:round/>
              <a:headEnd/>
              <a:tailEnd/>
            </a:ln>
          </p:spPr>
          <p:txBody>
            <a:bodyPr wrap="none" anchor="ctr"/>
            <a:lstStyle/>
            <a:p>
              <a:endParaRPr lang="zh-CN" altLang="en-US"/>
            </a:p>
          </p:txBody>
        </p:sp>
        <p:sp>
          <p:nvSpPr>
            <p:cNvPr id="25652" name="Freeform 48"/>
            <p:cNvSpPr>
              <a:spLocks/>
            </p:cNvSpPr>
            <p:nvPr/>
          </p:nvSpPr>
          <p:spPr bwMode="auto">
            <a:xfrm flipH="1">
              <a:off x="1503" y="1298"/>
              <a:ext cx="496" cy="213"/>
            </a:xfrm>
            <a:custGeom>
              <a:avLst/>
              <a:gdLst>
                <a:gd name="T0" fmla="*/ 0 w 769"/>
                <a:gd name="T1" fmla="*/ 192 h 193"/>
                <a:gd name="T2" fmla="*/ 0 w 769"/>
                <a:gd name="T3" fmla="*/ 96 h 193"/>
                <a:gd name="T4" fmla="*/ 384 w 769"/>
                <a:gd name="T5" fmla="*/ 96 h 193"/>
                <a:gd name="T6" fmla="*/ 384 w 769"/>
                <a:gd name="T7" fmla="*/ 0 h 193"/>
                <a:gd name="T8" fmla="*/ 384 w 769"/>
                <a:gd name="T9" fmla="*/ 96 h 193"/>
                <a:gd name="T10" fmla="*/ 768 w 769"/>
                <a:gd name="T11" fmla="*/ 96 h 193"/>
                <a:gd name="T12" fmla="*/ 768 w 769"/>
                <a:gd name="T13" fmla="*/ 192 h 193"/>
                <a:gd name="T14" fmla="*/ 0 60000 65536"/>
                <a:gd name="T15" fmla="*/ 0 60000 65536"/>
                <a:gd name="T16" fmla="*/ 0 60000 65536"/>
                <a:gd name="T17" fmla="*/ 0 60000 65536"/>
                <a:gd name="T18" fmla="*/ 0 60000 65536"/>
                <a:gd name="T19" fmla="*/ 0 60000 65536"/>
                <a:gd name="T20" fmla="*/ 0 60000 65536"/>
                <a:gd name="T21" fmla="*/ 0 w 769"/>
                <a:gd name="T22" fmla="*/ 0 h 193"/>
                <a:gd name="T23" fmla="*/ 769 w 76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9" h="193">
                  <a:moveTo>
                    <a:pt x="0" y="192"/>
                  </a:moveTo>
                  <a:lnTo>
                    <a:pt x="0" y="96"/>
                  </a:lnTo>
                  <a:lnTo>
                    <a:pt x="384" y="96"/>
                  </a:lnTo>
                  <a:lnTo>
                    <a:pt x="384" y="0"/>
                  </a:lnTo>
                  <a:lnTo>
                    <a:pt x="384" y="96"/>
                  </a:lnTo>
                  <a:lnTo>
                    <a:pt x="768" y="96"/>
                  </a:lnTo>
                  <a:lnTo>
                    <a:pt x="768" y="192"/>
                  </a:lnTo>
                </a:path>
              </a:pathLst>
            </a:custGeom>
            <a:noFill/>
            <a:ln w="25400" cap="rnd">
              <a:solidFill>
                <a:srgbClr val="CCCA9C"/>
              </a:solidFill>
              <a:round/>
              <a:headEnd type="oval" w="med" len="med"/>
              <a:tailEnd type="oval" w="med" len="med"/>
            </a:ln>
          </p:spPr>
          <p:txBody>
            <a:bodyPr/>
            <a:lstStyle/>
            <a:p>
              <a:endParaRPr lang="en-US"/>
            </a:p>
          </p:txBody>
        </p:sp>
        <p:sp>
          <p:nvSpPr>
            <p:cNvPr id="25653" name="Freeform 49"/>
            <p:cNvSpPr>
              <a:spLocks/>
            </p:cNvSpPr>
            <p:nvPr/>
          </p:nvSpPr>
          <p:spPr bwMode="auto">
            <a:xfrm flipH="1">
              <a:off x="1248" y="1531"/>
              <a:ext cx="496" cy="211"/>
            </a:xfrm>
            <a:custGeom>
              <a:avLst/>
              <a:gdLst>
                <a:gd name="T0" fmla="*/ 0 w 769"/>
                <a:gd name="T1" fmla="*/ 192 h 193"/>
                <a:gd name="T2" fmla="*/ 0 w 769"/>
                <a:gd name="T3" fmla="*/ 96 h 193"/>
                <a:gd name="T4" fmla="*/ 384 w 769"/>
                <a:gd name="T5" fmla="*/ 96 h 193"/>
                <a:gd name="T6" fmla="*/ 384 w 769"/>
                <a:gd name="T7" fmla="*/ 0 h 193"/>
                <a:gd name="T8" fmla="*/ 384 w 769"/>
                <a:gd name="T9" fmla="*/ 96 h 193"/>
                <a:gd name="T10" fmla="*/ 768 w 769"/>
                <a:gd name="T11" fmla="*/ 96 h 193"/>
                <a:gd name="T12" fmla="*/ 768 w 769"/>
                <a:gd name="T13" fmla="*/ 192 h 193"/>
                <a:gd name="T14" fmla="*/ 0 60000 65536"/>
                <a:gd name="T15" fmla="*/ 0 60000 65536"/>
                <a:gd name="T16" fmla="*/ 0 60000 65536"/>
                <a:gd name="T17" fmla="*/ 0 60000 65536"/>
                <a:gd name="T18" fmla="*/ 0 60000 65536"/>
                <a:gd name="T19" fmla="*/ 0 60000 65536"/>
                <a:gd name="T20" fmla="*/ 0 60000 65536"/>
                <a:gd name="T21" fmla="*/ 0 w 769"/>
                <a:gd name="T22" fmla="*/ 0 h 193"/>
                <a:gd name="T23" fmla="*/ 769 w 76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9" h="193">
                  <a:moveTo>
                    <a:pt x="0" y="192"/>
                  </a:moveTo>
                  <a:lnTo>
                    <a:pt x="0" y="96"/>
                  </a:lnTo>
                  <a:lnTo>
                    <a:pt x="384" y="96"/>
                  </a:lnTo>
                  <a:lnTo>
                    <a:pt x="384" y="0"/>
                  </a:lnTo>
                  <a:lnTo>
                    <a:pt x="384" y="96"/>
                  </a:lnTo>
                  <a:lnTo>
                    <a:pt x="768" y="96"/>
                  </a:lnTo>
                  <a:lnTo>
                    <a:pt x="768" y="192"/>
                  </a:lnTo>
                </a:path>
              </a:pathLst>
            </a:custGeom>
            <a:noFill/>
            <a:ln w="25400" cap="rnd">
              <a:solidFill>
                <a:srgbClr val="CCCA9C"/>
              </a:solidFill>
              <a:round/>
              <a:headEnd type="oval" w="med" len="med"/>
              <a:tailEnd type="oval" w="med" len="med"/>
            </a:ln>
          </p:spPr>
          <p:txBody>
            <a:bodyPr/>
            <a:lstStyle/>
            <a:p>
              <a:endParaRPr lang="en-US"/>
            </a:p>
          </p:txBody>
        </p:sp>
        <p:sp>
          <p:nvSpPr>
            <p:cNvPr id="25654" name="Freeform 50"/>
            <p:cNvSpPr>
              <a:spLocks/>
            </p:cNvSpPr>
            <p:nvPr/>
          </p:nvSpPr>
          <p:spPr bwMode="auto">
            <a:xfrm flipH="1">
              <a:off x="1202" y="1182"/>
              <a:ext cx="543" cy="200"/>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5655" name="Line 51"/>
            <p:cNvSpPr>
              <a:spLocks noChangeShapeType="1"/>
            </p:cNvSpPr>
            <p:nvPr/>
          </p:nvSpPr>
          <p:spPr bwMode="auto">
            <a:xfrm>
              <a:off x="644" y="1500"/>
              <a:ext cx="0" cy="240"/>
            </a:xfrm>
            <a:prstGeom prst="line">
              <a:avLst/>
            </a:prstGeom>
            <a:noFill/>
            <a:ln w="25400">
              <a:solidFill>
                <a:srgbClr val="CCCA9C"/>
              </a:solidFill>
              <a:round/>
              <a:headEnd/>
              <a:tailEnd type="oval" w="med" len="med"/>
            </a:ln>
          </p:spPr>
          <p:txBody>
            <a:bodyPr wrap="none" anchor="ctr"/>
            <a:lstStyle/>
            <a:p>
              <a:endParaRPr lang="zh-CN" altLang="en-US"/>
            </a:p>
          </p:txBody>
        </p:sp>
        <p:sp>
          <p:nvSpPr>
            <p:cNvPr id="25656" name="Line 52"/>
            <p:cNvSpPr>
              <a:spLocks noChangeShapeType="1"/>
            </p:cNvSpPr>
            <p:nvPr/>
          </p:nvSpPr>
          <p:spPr bwMode="auto">
            <a:xfrm>
              <a:off x="146" y="1500"/>
              <a:ext cx="0" cy="240"/>
            </a:xfrm>
            <a:prstGeom prst="line">
              <a:avLst/>
            </a:prstGeom>
            <a:noFill/>
            <a:ln w="25400">
              <a:solidFill>
                <a:srgbClr val="CCCA9C"/>
              </a:solidFill>
              <a:round/>
              <a:headEnd/>
              <a:tailEnd type="oval" w="med" len="med"/>
            </a:ln>
          </p:spPr>
          <p:txBody>
            <a:bodyPr wrap="none" anchor="ctr"/>
            <a:lstStyle/>
            <a:p>
              <a:endParaRPr lang="zh-CN" altLang="en-US"/>
            </a:p>
          </p:txBody>
        </p:sp>
      </p:grpSp>
      <p:cxnSp>
        <p:nvCxnSpPr>
          <p:cNvPr id="25642" name="AutoShape 53"/>
          <p:cNvCxnSpPr>
            <a:cxnSpLocks noChangeShapeType="1"/>
            <a:stCxn id="25650" idx="6"/>
            <a:endCxn id="25604" idx="0"/>
          </p:cNvCxnSpPr>
          <p:nvPr/>
        </p:nvCxnSpPr>
        <p:spPr bwMode="auto">
          <a:xfrm>
            <a:off x="1971675" y="1196975"/>
            <a:ext cx="3505200" cy="792163"/>
          </a:xfrm>
          <a:prstGeom prst="bentConnector2">
            <a:avLst/>
          </a:prstGeom>
          <a:noFill/>
          <a:ln w="28575">
            <a:solidFill>
              <a:srgbClr val="FFFF00"/>
            </a:solidFill>
            <a:prstDash val="sysDot"/>
            <a:miter lim="800000"/>
            <a:headEnd/>
            <a:tailEnd type="triangle" w="med" len="med"/>
          </a:ln>
        </p:spPr>
      </p:cxnSp>
      <p:cxnSp>
        <p:nvCxnSpPr>
          <p:cNvPr id="25643" name="AutoShape 54"/>
          <p:cNvCxnSpPr>
            <a:cxnSpLocks noChangeShapeType="1"/>
            <a:stCxn id="25652" idx="6"/>
            <a:endCxn id="25635" idx="0"/>
          </p:cNvCxnSpPr>
          <p:nvPr/>
        </p:nvCxnSpPr>
        <p:spPr bwMode="auto">
          <a:xfrm rot="10800000" flipH="1">
            <a:off x="2147888" y="1095375"/>
            <a:ext cx="4799012" cy="1171575"/>
          </a:xfrm>
          <a:prstGeom prst="bentConnector4">
            <a:avLst>
              <a:gd name="adj1" fmla="val 21810"/>
              <a:gd name="adj2" fmla="val 118292"/>
            </a:avLst>
          </a:prstGeom>
          <a:noFill/>
          <a:ln w="28575">
            <a:solidFill>
              <a:schemeClr val="accent2"/>
            </a:solidFill>
            <a:prstDash val="sysDot"/>
            <a:miter lim="800000"/>
            <a:headEnd/>
            <a:tailEnd type="triangle" w="med" len="med"/>
          </a:ln>
        </p:spPr>
      </p:cxnSp>
      <p:sp>
        <p:nvSpPr>
          <p:cNvPr id="271415" name="AutoShape 55"/>
          <p:cNvSpPr>
            <a:spLocks/>
          </p:cNvSpPr>
          <p:nvPr/>
        </p:nvSpPr>
        <p:spPr bwMode="auto">
          <a:xfrm>
            <a:off x="588963" y="2911475"/>
            <a:ext cx="2455862" cy="2933700"/>
          </a:xfrm>
          <a:prstGeom prst="borderCallout1">
            <a:avLst>
              <a:gd name="adj1" fmla="val 3898"/>
              <a:gd name="adj2" fmla="val 102940"/>
              <a:gd name="adj3" fmla="val -3625"/>
              <a:gd name="adj4" fmla="val 160810"/>
            </a:avLst>
          </a:prstGeom>
          <a:gradFill rotWithShape="1">
            <a:gsLst>
              <a:gs pos="0">
                <a:schemeClr val="accent1"/>
              </a:gs>
              <a:gs pos="100000">
                <a:schemeClr val="accent1">
                  <a:gamma/>
                  <a:shade val="46275"/>
                  <a:invGamma/>
                </a:schemeClr>
              </a:gs>
            </a:gsLst>
            <a:lin ang="5400000" scaled="1"/>
          </a:gradFill>
          <a:ln w="9525" algn="ctr">
            <a:noFill/>
            <a:miter lim="800000"/>
            <a:headEnd/>
            <a:tailEnd/>
          </a:ln>
          <a:effectLst>
            <a:outerShdw dist="107763" dir="2700000" algn="ctr" rotWithShape="0">
              <a:schemeClr val="bg2">
                <a:alpha val="50000"/>
              </a:schemeClr>
            </a:outerShdw>
          </a:effectLst>
        </p:spPr>
        <p:txBody>
          <a:bodyPr/>
          <a:lstStyle/>
          <a:p>
            <a:pPr>
              <a:spcBef>
                <a:spcPct val="50000"/>
              </a:spcBef>
              <a:buClr>
                <a:srgbClr val="FF3300"/>
              </a:buClr>
              <a:buFont typeface="Wingdings" pitchFamily="2" charset="2"/>
              <a:buNone/>
              <a:defRPr/>
            </a:pPr>
            <a:r>
              <a:rPr kumimoji="0" lang="zh-CN" altLang="en-US" sz="1600" b="0">
                <a:solidFill>
                  <a:srgbClr val="FF9900"/>
                </a:solidFill>
                <a:latin typeface="Arial" charset="0"/>
                <a:ea typeface="华文行楷" pitchFamily="2" charset="-122"/>
              </a:rPr>
              <a:t>难点分析</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完整的ＡＴＯ解决方案；</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模拟报价管理；</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可选配的ＢＯＭ与订单；</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订单转ＦＡＳ；</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二级主生产计划；</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支持计划ＢＯＭ、模型ＢＯＭ、配置ＢＯＭ；</a:t>
            </a:r>
          </a:p>
        </p:txBody>
      </p:sp>
      <p:cxnSp>
        <p:nvCxnSpPr>
          <p:cNvPr id="25645" name="AutoShape 56"/>
          <p:cNvCxnSpPr>
            <a:cxnSpLocks noChangeShapeType="1"/>
            <a:stCxn id="25607" idx="0"/>
            <a:endCxn id="25604" idx="2"/>
          </p:cNvCxnSpPr>
          <p:nvPr/>
        </p:nvCxnSpPr>
        <p:spPr bwMode="auto">
          <a:xfrm rot="5400000" flipH="1">
            <a:off x="5588794" y="2467769"/>
            <a:ext cx="1292225" cy="1516063"/>
          </a:xfrm>
          <a:prstGeom prst="bentConnector3">
            <a:avLst>
              <a:gd name="adj1" fmla="val 14741"/>
            </a:avLst>
          </a:prstGeom>
          <a:noFill/>
          <a:ln w="28575">
            <a:solidFill>
              <a:srgbClr val="FF9900"/>
            </a:solidFill>
            <a:miter lim="800000"/>
            <a:headEnd type="triangle" w="med" len="med"/>
            <a:tailEnd/>
          </a:ln>
        </p:spPr>
      </p:cxn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600474" y="2777899"/>
            <a:ext cx="355600" cy="212725"/>
          </a:xfrm>
          <a:prstGeom prst="rect">
            <a:avLst/>
          </a:prstGeom>
          <a:noFill/>
          <a:ln w="28575">
            <a:noFill/>
            <a:miter lim="800000"/>
            <a:headEnd/>
            <a:tailEnd/>
          </a:ln>
        </p:spPr>
        <p:txBody>
          <a:bodyPr wrap="none" lIns="0" tIns="0" rIns="0" bIns="0">
            <a:spAutoFit/>
          </a:bodyPr>
          <a:lstStyle/>
          <a:p>
            <a:pPr eaLnBrk="0" hangingPunct="0"/>
            <a:r>
              <a:rPr kumimoji="0" lang="zh-CN" altLang="en-US" sz="1400" b="0" dirty="0">
                <a:latin typeface="Arial Black" pitchFamily="34" charset="0"/>
                <a:ea typeface="楷体_GB2312" pitchFamily="49" charset="-122"/>
              </a:rPr>
              <a:t>缺货</a:t>
            </a:r>
          </a:p>
        </p:txBody>
      </p:sp>
      <p:sp>
        <p:nvSpPr>
          <p:cNvPr id="24579" name="Rectangle 3"/>
          <p:cNvSpPr>
            <a:spLocks noChangeArrowheads="1"/>
          </p:cNvSpPr>
          <p:nvPr/>
        </p:nvSpPr>
        <p:spPr bwMode="auto">
          <a:xfrm>
            <a:off x="3686175" y="1800225"/>
            <a:ext cx="708025" cy="488950"/>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销售订单</a:t>
            </a:r>
          </a:p>
        </p:txBody>
      </p:sp>
      <p:sp>
        <p:nvSpPr>
          <p:cNvPr id="24580" name="Rectangle 4"/>
          <p:cNvSpPr>
            <a:spLocks noChangeArrowheads="1"/>
          </p:cNvSpPr>
          <p:nvPr/>
        </p:nvSpPr>
        <p:spPr bwMode="auto">
          <a:xfrm>
            <a:off x="4841875" y="1797050"/>
            <a:ext cx="709613" cy="488950"/>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销售订</a:t>
            </a:r>
          </a:p>
          <a:p>
            <a:pPr algn="ctr"/>
            <a:r>
              <a:rPr kumimoji="0" lang="zh-CN" altLang="en-US" sz="1400" b="0">
                <a:solidFill>
                  <a:schemeClr val="bg1"/>
                </a:solidFill>
                <a:latin typeface="Arial Black" pitchFamily="34" charset="0"/>
                <a:ea typeface="楷体_GB2312" pitchFamily="49" charset="-122"/>
              </a:rPr>
              <a:t>单审核</a:t>
            </a:r>
          </a:p>
        </p:txBody>
      </p:sp>
      <p:sp>
        <p:nvSpPr>
          <p:cNvPr id="24581" name="AutoShape 5"/>
          <p:cNvSpPr>
            <a:spLocks noChangeArrowheads="1"/>
          </p:cNvSpPr>
          <p:nvPr/>
        </p:nvSpPr>
        <p:spPr bwMode="auto">
          <a:xfrm>
            <a:off x="4154488" y="2725738"/>
            <a:ext cx="976312" cy="590550"/>
          </a:xfrm>
          <a:prstGeom prst="flowChartDecision">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库存检查</a:t>
            </a:r>
          </a:p>
        </p:txBody>
      </p:sp>
      <p:sp>
        <p:nvSpPr>
          <p:cNvPr id="24582" name="Rectangle 6"/>
          <p:cNvSpPr>
            <a:spLocks noChangeArrowheads="1"/>
          </p:cNvSpPr>
          <p:nvPr/>
        </p:nvSpPr>
        <p:spPr bwMode="auto">
          <a:xfrm>
            <a:off x="4289425" y="5241925"/>
            <a:ext cx="708025" cy="488950"/>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发货</a:t>
            </a:r>
          </a:p>
        </p:txBody>
      </p:sp>
      <p:cxnSp>
        <p:nvCxnSpPr>
          <p:cNvPr id="24583" name="AutoShape 7"/>
          <p:cNvCxnSpPr>
            <a:cxnSpLocks noChangeShapeType="1"/>
            <a:stCxn id="24581" idx="2"/>
            <a:endCxn id="24582" idx="0"/>
          </p:cNvCxnSpPr>
          <p:nvPr/>
        </p:nvCxnSpPr>
        <p:spPr bwMode="auto">
          <a:xfrm>
            <a:off x="4643438" y="3328988"/>
            <a:ext cx="0" cy="1900237"/>
          </a:xfrm>
          <a:prstGeom prst="straightConnector1">
            <a:avLst/>
          </a:prstGeom>
          <a:noFill/>
          <a:ln w="28575">
            <a:solidFill>
              <a:schemeClr val="accent2"/>
            </a:solidFill>
            <a:round/>
            <a:headEnd/>
            <a:tailEnd type="triangle" w="med" len="med"/>
          </a:ln>
        </p:spPr>
      </p:cxnSp>
      <p:sp>
        <p:nvSpPr>
          <p:cNvPr id="24584" name="Rectangle 8"/>
          <p:cNvSpPr>
            <a:spLocks noChangeArrowheads="1"/>
          </p:cNvSpPr>
          <p:nvPr/>
        </p:nvSpPr>
        <p:spPr bwMode="auto">
          <a:xfrm>
            <a:off x="6361113" y="2768600"/>
            <a:ext cx="708025" cy="49212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MPS</a:t>
            </a:r>
          </a:p>
        </p:txBody>
      </p:sp>
      <p:sp>
        <p:nvSpPr>
          <p:cNvPr id="24585" name="Rectangle 9"/>
          <p:cNvSpPr>
            <a:spLocks noChangeArrowheads="1"/>
          </p:cNvSpPr>
          <p:nvPr/>
        </p:nvSpPr>
        <p:spPr bwMode="auto">
          <a:xfrm>
            <a:off x="6361113" y="3570288"/>
            <a:ext cx="708025" cy="490537"/>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MRP</a:t>
            </a:r>
          </a:p>
        </p:txBody>
      </p:sp>
      <p:sp>
        <p:nvSpPr>
          <p:cNvPr id="24586" name="Rectangle 10"/>
          <p:cNvSpPr>
            <a:spLocks noChangeArrowheads="1"/>
          </p:cNvSpPr>
          <p:nvPr/>
        </p:nvSpPr>
        <p:spPr bwMode="auto">
          <a:xfrm>
            <a:off x="5270500" y="4414838"/>
            <a:ext cx="708025" cy="488950"/>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采购</a:t>
            </a:r>
          </a:p>
        </p:txBody>
      </p:sp>
      <p:sp>
        <p:nvSpPr>
          <p:cNvPr id="24587" name="Rectangle 11"/>
          <p:cNvSpPr>
            <a:spLocks noChangeArrowheads="1"/>
          </p:cNvSpPr>
          <p:nvPr/>
        </p:nvSpPr>
        <p:spPr bwMode="auto">
          <a:xfrm>
            <a:off x="7435850" y="4425950"/>
            <a:ext cx="708025" cy="490538"/>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制造</a:t>
            </a:r>
          </a:p>
        </p:txBody>
      </p:sp>
      <p:cxnSp>
        <p:nvCxnSpPr>
          <p:cNvPr id="24588" name="AutoShape 12"/>
          <p:cNvCxnSpPr>
            <a:cxnSpLocks noChangeShapeType="1"/>
            <a:stCxn id="24585" idx="2"/>
            <a:endCxn id="24586" idx="0"/>
          </p:cNvCxnSpPr>
          <p:nvPr/>
        </p:nvCxnSpPr>
        <p:spPr bwMode="auto">
          <a:xfrm rot="5400000">
            <a:off x="6005512" y="3692526"/>
            <a:ext cx="328613" cy="1090612"/>
          </a:xfrm>
          <a:prstGeom prst="bentConnector3">
            <a:avLst>
              <a:gd name="adj1" fmla="val 50000"/>
            </a:avLst>
          </a:prstGeom>
          <a:noFill/>
          <a:ln w="28575">
            <a:solidFill>
              <a:schemeClr val="accent2"/>
            </a:solidFill>
            <a:miter lim="800000"/>
            <a:headEnd/>
            <a:tailEnd type="triangle" w="med" len="med"/>
          </a:ln>
        </p:spPr>
      </p:cxnSp>
      <p:cxnSp>
        <p:nvCxnSpPr>
          <p:cNvPr id="24589" name="AutoShape 13"/>
          <p:cNvCxnSpPr>
            <a:cxnSpLocks noChangeShapeType="1"/>
            <a:stCxn id="24585" idx="2"/>
            <a:endCxn id="24587" idx="0"/>
          </p:cNvCxnSpPr>
          <p:nvPr/>
        </p:nvCxnSpPr>
        <p:spPr bwMode="auto">
          <a:xfrm rot="16200000" flipH="1">
            <a:off x="7083425" y="3705225"/>
            <a:ext cx="339725" cy="1076325"/>
          </a:xfrm>
          <a:prstGeom prst="bentConnector3">
            <a:avLst>
              <a:gd name="adj1" fmla="val 50000"/>
            </a:avLst>
          </a:prstGeom>
          <a:noFill/>
          <a:ln w="28575">
            <a:solidFill>
              <a:schemeClr val="accent2"/>
            </a:solidFill>
            <a:miter lim="800000"/>
            <a:headEnd/>
            <a:tailEnd type="triangle" w="med" len="med"/>
          </a:ln>
        </p:spPr>
      </p:cxnSp>
      <p:sp>
        <p:nvSpPr>
          <p:cNvPr id="24590" name="Rectangle 14"/>
          <p:cNvSpPr>
            <a:spLocks noChangeArrowheads="1"/>
          </p:cNvSpPr>
          <p:nvPr/>
        </p:nvSpPr>
        <p:spPr bwMode="auto">
          <a:xfrm>
            <a:off x="5270500" y="3570288"/>
            <a:ext cx="708025" cy="490537"/>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BOM</a:t>
            </a:r>
          </a:p>
          <a:p>
            <a:pPr algn="ctr"/>
            <a:r>
              <a:rPr kumimoji="0" lang="zh-CN" altLang="en-US" sz="1400" b="0">
                <a:solidFill>
                  <a:schemeClr val="bg1"/>
                </a:solidFill>
                <a:latin typeface="Arial Black" pitchFamily="34" charset="0"/>
                <a:ea typeface="楷体_GB2312" pitchFamily="49" charset="-122"/>
              </a:rPr>
              <a:t>工艺文件</a:t>
            </a:r>
          </a:p>
        </p:txBody>
      </p:sp>
      <p:cxnSp>
        <p:nvCxnSpPr>
          <p:cNvPr id="24591" name="AutoShape 15"/>
          <p:cNvCxnSpPr>
            <a:cxnSpLocks noChangeShapeType="1"/>
            <a:stCxn id="24590" idx="3"/>
            <a:endCxn id="24585" idx="1"/>
          </p:cNvCxnSpPr>
          <p:nvPr/>
        </p:nvCxnSpPr>
        <p:spPr bwMode="auto">
          <a:xfrm>
            <a:off x="5992813" y="3816350"/>
            <a:ext cx="354012" cy="0"/>
          </a:xfrm>
          <a:prstGeom prst="straightConnector1">
            <a:avLst/>
          </a:prstGeom>
          <a:noFill/>
          <a:ln w="28575">
            <a:solidFill>
              <a:schemeClr val="accent2"/>
            </a:solidFill>
            <a:round/>
            <a:headEnd/>
            <a:tailEnd type="triangle" w="med" len="med"/>
          </a:ln>
        </p:spPr>
      </p:cxnSp>
      <p:cxnSp>
        <p:nvCxnSpPr>
          <p:cNvPr id="24592" name="AutoShape 16"/>
          <p:cNvCxnSpPr>
            <a:cxnSpLocks noChangeShapeType="1"/>
            <a:stCxn id="24584" idx="2"/>
            <a:endCxn id="24585" idx="0"/>
          </p:cNvCxnSpPr>
          <p:nvPr/>
        </p:nvCxnSpPr>
        <p:spPr bwMode="auto">
          <a:xfrm>
            <a:off x="6715125" y="3271838"/>
            <a:ext cx="0" cy="285750"/>
          </a:xfrm>
          <a:prstGeom prst="straightConnector1">
            <a:avLst/>
          </a:prstGeom>
          <a:noFill/>
          <a:ln w="28575">
            <a:solidFill>
              <a:schemeClr val="accent2"/>
            </a:solidFill>
            <a:round/>
            <a:headEnd/>
            <a:tailEnd type="triangle" w="med" len="med"/>
          </a:ln>
        </p:spPr>
      </p:cxnSp>
      <p:sp>
        <p:nvSpPr>
          <p:cNvPr id="24593" name="Rectangle 17"/>
          <p:cNvSpPr>
            <a:spLocks noChangeArrowheads="1"/>
          </p:cNvSpPr>
          <p:nvPr/>
        </p:nvSpPr>
        <p:spPr bwMode="auto">
          <a:xfrm>
            <a:off x="6361113" y="5241925"/>
            <a:ext cx="708025" cy="488950"/>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库存</a:t>
            </a:r>
          </a:p>
        </p:txBody>
      </p:sp>
      <p:cxnSp>
        <p:nvCxnSpPr>
          <p:cNvPr id="24594" name="AutoShape 18"/>
          <p:cNvCxnSpPr>
            <a:cxnSpLocks noChangeShapeType="1"/>
            <a:stCxn id="24586" idx="2"/>
            <a:endCxn id="24593" idx="0"/>
          </p:cNvCxnSpPr>
          <p:nvPr/>
        </p:nvCxnSpPr>
        <p:spPr bwMode="auto">
          <a:xfrm rot="16200000" flipH="1">
            <a:off x="6013450" y="4527551"/>
            <a:ext cx="312737" cy="1090612"/>
          </a:xfrm>
          <a:prstGeom prst="bentConnector3">
            <a:avLst>
              <a:gd name="adj1" fmla="val 50000"/>
            </a:avLst>
          </a:prstGeom>
          <a:noFill/>
          <a:ln w="28575">
            <a:solidFill>
              <a:schemeClr val="accent2"/>
            </a:solidFill>
            <a:miter lim="800000"/>
            <a:headEnd/>
            <a:tailEnd type="triangle" w="med" len="med"/>
          </a:ln>
        </p:spPr>
      </p:cxnSp>
      <p:cxnSp>
        <p:nvCxnSpPr>
          <p:cNvPr id="24595" name="AutoShape 19"/>
          <p:cNvCxnSpPr>
            <a:cxnSpLocks noChangeShapeType="1"/>
            <a:stCxn id="24587" idx="2"/>
            <a:endCxn id="24593" idx="0"/>
          </p:cNvCxnSpPr>
          <p:nvPr/>
        </p:nvCxnSpPr>
        <p:spPr bwMode="auto">
          <a:xfrm rot="5400000">
            <a:off x="7103269" y="4541044"/>
            <a:ext cx="300037" cy="1076325"/>
          </a:xfrm>
          <a:prstGeom prst="bentConnector3">
            <a:avLst>
              <a:gd name="adj1" fmla="val 49769"/>
            </a:avLst>
          </a:prstGeom>
          <a:noFill/>
          <a:ln w="28575">
            <a:solidFill>
              <a:schemeClr val="accent2"/>
            </a:solidFill>
            <a:miter lim="800000"/>
            <a:headEnd/>
            <a:tailEnd type="triangle" w="med" len="med"/>
          </a:ln>
        </p:spPr>
      </p:cxnSp>
      <p:cxnSp>
        <p:nvCxnSpPr>
          <p:cNvPr id="24596" name="AutoShape 20"/>
          <p:cNvCxnSpPr>
            <a:cxnSpLocks noChangeShapeType="1"/>
            <a:stCxn id="24593" idx="1"/>
            <a:endCxn id="24582" idx="3"/>
          </p:cNvCxnSpPr>
          <p:nvPr/>
        </p:nvCxnSpPr>
        <p:spPr bwMode="auto">
          <a:xfrm rot="10800000">
            <a:off x="5011738" y="5486400"/>
            <a:ext cx="1335087" cy="0"/>
          </a:xfrm>
          <a:prstGeom prst="straightConnector1">
            <a:avLst/>
          </a:prstGeom>
          <a:noFill/>
          <a:ln w="28575">
            <a:solidFill>
              <a:schemeClr val="accent2"/>
            </a:solidFill>
            <a:round/>
            <a:headEnd/>
            <a:tailEnd type="triangle" w="med" len="med"/>
          </a:ln>
        </p:spPr>
      </p:cxnSp>
      <p:sp>
        <p:nvSpPr>
          <p:cNvPr id="24597" name="Rectangle 21"/>
          <p:cNvSpPr>
            <a:spLocks noChangeArrowheads="1"/>
          </p:cNvSpPr>
          <p:nvPr/>
        </p:nvSpPr>
        <p:spPr bwMode="auto">
          <a:xfrm>
            <a:off x="5765800" y="1800225"/>
            <a:ext cx="709613" cy="490538"/>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ROP</a:t>
            </a:r>
          </a:p>
        </p:txBody>
      </p:sp>
      <p:sp>
        <p:nvSpPr>
          <p:cNvPr id="24598" name="Rectangle 22"/>
          <p:cNvSpPr>
            <a:spLocks noChangeArrowheads="1"/>
          </p:cNvSpPr>
          <p:nvPr/>
        </p:nvSpPr>
        <p:spPr bwMode="auto">
          <a:xfrm>
            <a:off x="6915150" y="1800225"/>
            <a:ext cx="706438" cy="490538"/>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rgbClr val="FF9900"/>
                </a:solidFill>
                <a:latin typeface="Arial Black" pitchFamily="34" charset="0"/>
                <a:ea typeface="楷体_GB2312" pitchFamily="49" charset="-122"/>
              </a:rPr>
              <a:t>FOCAST</a:t>
            </a:r>
          </a:p>
        </p:txBody>
      </p:sp>
      <p:cxnSp>
        <p:nvCxnSpPr>
          <p:cNvPr id="24599" name="AutoShape 23"/>
          <p:cNvCxnSpPr>
            <a:cxnSpLocks noChangeShapeType="1"/>
            <a:stCxn id="24597" idx="2"/>
            <a:endCxn id="24584" idx="0"/>
          </p:cNvCxnSpPr>
          <p:nvPr/>
        </p:nvCxnSpPr>
        <p:spPr bwMode="auto">
          <a:xfrm rot="16200000" flipH="1">
            <a:off x="6192044" y="2232819"/>
            <a:ext cx="452437" cy="593725"/>
          </a:xfrm>
          <a:prstGeom prst="bentConnector3">
            <a:avLst>
              <a:gd name="adj1" fmla="val 50000"/>
            </a:avLst>
          </a:prstGeom>
          <a:noFill/>
          <a:ln w="28575">
            <a:solidFill>
              <a:schemeClr val="accent2"/>
            </a:solidFill>
            <a:miter lim="800000"/>
            <a:headEnd/>
            <a:tailEnd type="triangle" w="med" len="med"/>
          </a:ln>
        </p:spPr>
      </p:cxnSp>
      <p:cxnSp>
        <p:nvCxnSpPr>
          <p:cNvPr id="24600" name="AutoShape 24"/>
          <p:cNvCxnSpPr>
            <a:cxnSpLocks noChangeShapeType="1"/>
            <a:stCxn id="24598" idx="2"/>
            <a:endCxn id="24584" idx="0"/>
          </p:cNvCxnSpPr>
          <p:nvPr/>
        </p:nvCxnSpPr>
        <p:spPr bwMode="auto">
          <a:xfrm rot="5400000">
            <a:off x="6765925" y="2252663"/>
            <a:ext cx="452437" cy="554038"/>
          </a:xfrm>
          <a:prstGeom prst="bentConnector3">
            <a:avLst>
              <a:gd name="adj1" fmla="val 50000"/>
            </a:avLst>
          </a:prstGeom>
          <a:noFill/>
          <a:ln w="28575">
            <a:solidFill>
              <a:schemeClr val="accent2"/>
            </a:solidFill>
            <a:miter lim="800000"/>
            <a:headEnd/>
            <a:tailEnd type="triangle" w="med" len="med"/>
          </a:ln>
        </p:spPr>
      </p:cxnSp>
      <p:cxnSp>
        <p:nvCxnSpPr>
          <p:cNvPr id="24601" name="AutoShape 25"/>
          <p:cNvCxnSpPr>
            <a:cxnSpLocks noChangeShapeType="1"/>
            <a:stCxn id="24580" idx="2"/>
            <a:endCxn id="24581" idx="0"/>
          </p:cNvCxnSpPr>
          <p:nvPr/>
        </p:nvCxnSpPr>
        <p:spPr bwMode="auto">
          <a:xfrm rot="5400000">
            <a:off x="4713288" y="2228850"/>
            <a:ext cx="414338" cy="554037"/>
          </a:xfrm>
          <a:prstGeom prst="bentConnector3">
            <a:avLst>
              <a:gd name="adj1" fmla="val 50000"/>
            </a:avLst>
          </a:prstGeom>
          <a:noFill/>
          <a:ln w="28575">
            <a:solidFill>
              <a:schemeClr val="accent2"/>
            </a:solidFill>
            <a:miter lim="800000"/>
            <a:headEnd/>
            <a:tailEnd type="triangle" w="med" len="med"/>
          </a:ln>
        </p:spPr>
      </p:cxnSp>
      <p:sp>
        <p:nvSpPr>
          <p:cNvPr id="24602" name="Rectangle 26"/>
          <p:cNvSpPr>
            <a:spLocks noChangeArrowheads="1"/>
          </p:cNvSpPr>
          <p:nvPr/>
        </p:nvSpPr>
        <p:spPr bwMode="auto">
          <a:xfrm>
            <a:off x="6361113" y="4425950"/>
            <a:ext cx="708025" cy="490538"/>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委外</a:t>
            </a:r>
          </a:p>
        </p:txBody>
      </p:sp>
      <p:cxnSp>
        <p:nvCxnSpPr>
          <p:cNvPr id="24603" name="AutoShape 27"/>
          <p:cNvCxnSpPr>
            <a:cxnSpLocks noChangeShapeType="1"/>
            <a:stCxn id="24585" idx="2"/>
            <a:endCxn id="24602" idx="0"/>
          </p:cNvCxnSpPr>
          <p:nvPr/>
        </p:nvCxnSpPr>
        <p:spPr bwMode="auto">
          <a:xfrm>
            <a:off x="6715125" y="4073525"/>
            <a:ext cx="0" cy="339725"/>
          </a:xfrm>
          <a:prstGeom prst="straightConnector1">
            <a:avLst/>
          </a:prstGeom>
          <a:noFill/>
          <a:ln w="28575">
            <a:solidFill>
              <a:schemeClr val="accent2"/>
            </a:solidFill>
            <a:round/>
            <a:headEnd/>
            <a:tailEnd type="triangle" w="med" len="med"/>
          </a:ln>
        </p:spPr>
      </p:cxnSp>
      <p:cxnSp>
        <p:nvCxnSpPr>
          <p:cNvPr id="24604" name="AutoShape 28"/>
          <p:cNvCxnSpPr>
            <a:cxnSpLocks noChangeShapeType="1"/>
            <a:stCxn id="24602" idx="2"/>
            <a:endCxn id="24593" idx="0"/>
          </p:cNvCxnSpPr>
          <p:nvPr/>
        </p:nvCxnSpPr>
        <p:spPr bwMode="auto">
          <a:xfrm rot="5400000">
            <a:off x="6565106" y="5079207"/>
            <a:ext cx="300037" cy="0"/>
          </a:xfrm>
          <a:prstGeom prst="straightConnector1">
            <a:avLst/>
          </a:prstGeom>
          <a:noFill/>
          <a:ln w="28575">
            <a:solidFill>
              <a:schemeClr val="accent2"/>
            </a:solidFill>
            <a:round/>
            <a:headEnd/>
            <a:tailEnd type="triangle" w="med" len="med"/>
          </a:ln>
        </p:spPr>
      </p:cxnSp>
      <p:sp>
        <p:nvSpPr>
          <p:cNvPr id="24605" name="Rectangle 29"/>
          <p:cNvSpPr>
            <a:spLocks noChangeArrowheads="1"/>
          </p:cNvSpPr>
          <p:nvPr/>
        </p:nvSpPr>
        <p:spPr bwMode="auto">
          <a:xfrm>
            <a:off x="7446963" y="3570288"/>
            <a:ext cx="709612" cy="490537"/>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CRP</a:t>
            </a:r>
          </a:p>
        </p:txBody>
      </p:sp>
      <p:sp>
        <p:nvSpPr>
          <p:cNvPr id="24606" name="Rectangle 30"/>
          <p:cNvSpPr>
            <a:spLocks noChangeArrowheads="1"/>
          </p:cNvSpPr>
          <p:nvPr/>
        </p:nvSpPr>
        <p:spPr bwMode="auto">
          <a:xfrm>
            <a:off x="7446963" y="2768600"/>
            <a:ext cx="709612" cy="492125"/>
          </a:xfrm>
          <a:prstGeom prst="rect">
            <a:avLst/>
          </a:prstGeom>
          <a:gradFill rotWithShape="0">
            <a:gsLst>
              <a:gs pos="0">
                <a:srgbClr val="002F76"/>
              </a:gs>
              <a:gs pos="50000">
                <a:srgbClr val="0066FF"/>
              </a:gs>
              <a:gs pos="100000">
                <a:srgbClr val="002F76"/>
              </a:gs>
            </a:gsLst>
            <a:lin ang="5400000" scaled="1"/>
          </a:gradFill>
          <a:ln w="28575">
            <a:solidFill>
              <a:schemeClr val="accent2"/>
            </a:solidFill>
            <a:miter lim="800000"/>
            <a:headEnd/>
            <a:tailEnd/>
          </a:ln>
        </p:spPr>
        <p:txBody>
          <a:bodyPr wrap="none" anchor="ctr"/>
          <a:lstStyle/>
          <a:p>
            <a:pPr algn="ctr"/>
            <a:r>
              <a:rPr kumimoji="0" lang="en-US" altLang="zh-CN" sz="1400" b="0">
                <a:solidFill>
                  <a:schemeClr val="bg1"/>
                </a:solidFill>
                <a:latin typeface="Arial Black" pitchFamily="34" charset="0"/>
                <a:ea typeface="楷体_GB2312" pitchFamily="49" charset="-122"/>
              </a:rPr>
              <a:t>RCCP</a:t>
            </a:r>
          </a:p>
        </p:txBody>
      </p:sp>
      <p:cxnSp>
        <p:nvCxnSpPr>
          <p:cNvPr id="24607" name="AutoShape 31"/>
          <p:cNvCxnSpPr>
            <a:cxnSpLocks noChangeShapeType="1"/>
            <a:stCxn id="24605" idx="1"/>
            <a:endCxn id="24585" idx="3"/>
          </p:cNvCxnSpPr>
          <p:nvPr/>
        </p:nvCxnSpPr>
        <p:spPr bwMode="auto">
          <a:xfrm flipH="1">
            <a:off x="7081838" y="3816350"/>
            <a:ext cx="352425" cy="0"/>
          </a:xfrm>
          <a:prstGeom prst="straightConnector1">
            <a:avLst/>
          </a:prstGeom>
          <a:noFill/>
          <a:ln w="28575">
            <a:solidFill>
              <a:schemeClr val="accent2"/>
            </a:solidFill>
            <a:round/>
            <a:headEnd/>
            <a:tailEnd type="triangle" w="med" len="med"/>
          </a:ln>
        </p:spPr>
      </p:cxnSp>
      <p:cxnSp>
        <p:nvCxnSpPr>
          <p:cNvPr id="24608" name="AutoShape 32"/>
          <p:cNvCxnSpPr>
            <a:cxnSpLocks noChangeShapeType="1"/>
            <a:stCxn id="24606" idx="1"/>
            <a:endCxn id="24584" idx="3"/>
          </p:cNvCxnSpPr>
          <p:nvPr/>
        </p:nvCxnSpPr>
        <p:spPr bwMode="auto">
          <a:xfrm flipH="1">
            <a:off x="7081838" y="3014663"/>
            <a:ext cx="352425" cy="0"/>
          </a:xfrm>
          <a:prstGeom prst="straightConnector1">
            <a:avLst/>
          </a:prstGeom>
          <a:noFill/>
          <a:ln w="28575">
            <a:solidFill>
              <a:schemeClr val="accent2"/>
            </a:solidFill>
            <a:round/>
            <a:headEnd/>
            <a:tailEnd type="triangle" w="med" len="med"/>
          </a:ln>
        </p:spPr>
      </p:cxnSp>
      <p:sp>
        <p:nvSpPr>
          <p:cNvPr id="24609" name="Rectangle 33"/>
          <p:cNvSpPr>
            <a:spLocks noChangeArrowheads="1"/>
          </p:cNvSpPr>
          <p:nvPr/>
        </p:nvSpPr>
        <p:spPr bwMode="auto">
          <a:xfrm>
            <a:off x="3027363" y="5241925"/>
            <a:ext cx="709612" cy="488950"/>
          </a:xfrm>
          <a:prstGeom prst="rect">
            <a:avLst/>
          </a:prstGeom>
          <a:gradFill rotWithShape="0">
            <a:gsLst>
              <a:gs pos="0">
                <a:srgbClr val="5E1800"/>
              </a:gs>
              <a:gs pos="50000">
                <a:srgbClr val="CC3300"/>
              </a:gs>
              <a:gs pos="100000">
                <a:srgbClr val="5E1800"/>
              </a:gs>
            </a:gsLst>
            <a:lin ang="5400000" scaled="1"/>
          </a:gradFill>
          <a:ln w="28575">
            <a:solidFill>
              <a:schemeClr val="accent2"/>
            </a:solidFill>
            <a:miter lim="800000"/>
            <a:headEnd/>
            <a:tailEnd/>
          </a:ln>
        </p:spPr>
        <p:txBody>
          <a:bodyPr wrap="none" anchor="ctr"/>
          <a:lstStyle/>
          <a:p>
            <a:pPr algn="ctr"/>
            <a:r>
              <a:rPr kumimoji="0" lang="zh-CN" altLang="en-US" sz="1400" b="0">
                <a:solidFill>
                  <a:schemeClr val="bg1"/>
                </a:solidFill>
                <a:latin typeface="Arial Black" pitchFamily="34" charset="0"/>
                <a:ea typeface="楷体_GB2312" pitchFamily="49" charset="-122"/>
              </a:rPr>
              <a:t>客户</a:t>
            </a:r>
          </a:p>
        </p:txBody>
      </p:sp>
      <p:cxnSp>
        <p:nvCxnSpPr>
          <p:cNvPr id="24610" name="AutoShape 34"/>
          <p:cNvCxnSpPr>
            <a:cxnSpLocks noChangeShapeType="1"/>
            <a:stCxn id="24582" idx="1"/>
            <a:endCxn id="24609" idx="3"/>
          </p:cNvCxnSpPr>
          <p:nvPr/>
        </p:nvCxnSpPr>
        <p:spPr bwMode="auto">
          <a:xfrm flipH="1">
            <a:off x="3749675" y="5486400"/>
            <a:ext cx="527050" cy="0"/>
          </a:xfrm>
          <a:prstGeom prst="straightConnector1">
            <a:avLst/>
          </a:prstGeom>
          <a:noFill/>
          <a:ln w="28575">
            <a:solidFill>
              <a:schemeClr val="accent2"/>
            </a:solidFill>
            <a:round/>
            <a:headEnd/>
            <a:tailEnd type="triangle" w="med" len="med"/>
          </a:ln>
        </p:spPr>
      </p:cxnSp>
      <p:cxnSp>
        <p:nvCxnSpPr>
          <p:cNvPr id="24612" name="AutoShape 36"/>
          <p:cNvCxnSpPr>
            <a:cxnSpLocks noChangeShapeType="1"/>
            <a:stCxn id="24609" idx="0"/>
            <a:endCxn id="24579" idx="1"/>
          </p:cNvCxnSpPr>
          <p:nvPr/>
        </p:nvCxnSpPr>
        <p:spPr bwMode="auto">
          <a:xfrm rot="-5400000">
            <a:off x="1935956" y="3491707"/>
            <a:ext cx="3184525" cy="290512"/>
          </a:xfrm>
          <a:prstGeom prst="bentConnector2">
            <a:avLst/>
          </a:prstGeom>
          <a:noFill/>
          <a:ln w="28575">
            <a:solidFill>
              <a:schemeClr val="accent2"/>
            </a:solidFill>
            <a:miter lim="800000"/>
            <a:headEnd/>
            <a:tailEnd type="triangle" w="med" len="med"/>
          </a:ln>
        </p:spPr>
      </p:cxnSp>
      <p:cxnSp>
        <p:nvCxnSpPr>
          <p:cNvPr id="24613" name="AutoShape 37"/>
          <p:cNvCxnSpPr>
            <a:cxnSpLocks noChangeShapeType="1"/>
            <a:stCxn id="24579" idx="2"/>
            <a:endCxn id="24581" idx="0"/>
          </p:cNvCxnSpPr>
          <p:nvPr/>
        </p:nvCxnSpPr>
        <p:spPr bwMode="auto">
          <a:xfrm rot="16200000" flipH="1">
            <a:off x="4136231" y="2205832"/>
            <a:ext cx="411163" cy="603250"/>
          </a:xfrm>
          <a:prstGeom prst="bentConnector3">
            <a:avLst>
              <a:gd name="adj1" fmla="val 50000"/>
            </a:avLst>
          </a:prstGeom>
          <a:noFill/>
          <a:ln w="28575">
            <a:solidFill>
              <a:schemeClr val="accent2"/>
            </a:solidFill>
            <a:miter lim="800000"/>
            <a:headEnd/>
            <a:tailEnd type="triangle" w="med" len="med"/>
          </a:ln>
        </p:spPr>
      </p:cxnSp>
      <p:cxnSp>
        <p:nvCxnSpPr>
          <p:cNvPr id="24614" name="AutoShape 38"/>
          <p:cNvCxnSpPr>
            <a:cxnSpLocks noChangeShapeType="1"/>
            <a:stCxn id="24579" idx="3"/>
            <a:endCxn id="24580" idx="1"/>
          </p:cNvCxnSpPr>
          <p:nvPr/>
        </p:nvCxnSpPr>
        <p:spPr bwMode="auto">
          <a:xfrm flipV="1">
            <a:off x="4406900" y="2041525"/>
            <a:ext cx="422275" cy="3175"/>
          </a:xfrm>
          <a:prstGeom prst="straightConnector1">
            <a:avLst/>
          </a:prstGeom>
          <a:noFill/>
          <a:ln w="28575">
            <a:solidFill>
              <a:schemeClr val="accent2"/>
            </a:solidFill>
            <a:round/>
            <a:headEnd/>
            <a:tailEnd type="triangle" w="med" len="med"/>
          </a:ln>
        </p:spPr>
      </p:cxnSp>
      <p:cxnSp>
        <p:nvCxnSpPr>
          <p:cNvPr id="24615" name="AutoShape 39"/>
          <p:cNvCxnSpPr>
            <a:cxnSpLocks noChangeShapeType="1"/>
            <a:stCxn id="24593" idx="3"/>
            <a:endCxn id="24585" idx="0"/>
          </p:cNvCxnSpPr>
          <p:nvPr/>
        </p:nvCxnSpPr>
        <p:spPr bwMode="auto">
          <a:xfrm flipH="1" flipV="1">
            <a:off x="6715125" y="3557588"/>
            <a:ext cx="366713" cy="1928812"/>
          </a:xfrm>
          <a:prstGeom prst="bentConnector4">
            <a:avLst>
              <a:gd name="adj1" fmla="val -388528"/>
              <a:gd name="adj2" fmla="val 108241"/>
            </a:avLst>
          </a:prstGeom>
          <a:noFill/>
          <a:ln w="28575">
            <a:solidFill>
              <a:schemeClr val="accent2"/>
            </a:solidFill>
            <a:miter lim="800000"/>
            <a:headEnd/>
            <a:tailEnd type="triangle" w="med" len="med"/>
          </a:ln>
        </p:spPr>
      </p:cxnSp>
      <p:sp>
        <p:nvSpPr>
          <p:cNvPr id="24616" name="Freeform 40"/>
          <p:cNvSpPr>
            <a:spLocks/>
          </p:cNvSpPr>
          <p:nvPr/>
        </p:nvSpPr>
        <p:spPr bwMode="auto">
          <a:xfrm flipH="1">
            <a:off x="1744663" y="1555750"/>
            <a:ext cx="646112" cy="485775"/>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4617" name="Freeform 41"/>
          <p:cNvSpPr>
            <a:spLocks/>
          </p:cNvSpPr>
          <p:nvPr/>
        </p:nvSpPr>
        <p:spPr bwMode="auto">
          <a:xfrm flipH="1">
            <a:off x="1101725" y="1200150"/>
            <a:ext cx="968375" cy="360363"/>
          </a:xfrm>
          <a:custGeom>
            <a:avLst/>
            <a:gdLst>
              <a:gd name="T0" fmla="*/ 0 w 417"/>
              <a:gd name="T1" fmla="*/ 75 h 76"/>
              <a:gd name="T2" fmla="*/ 0 w 417"/>
              <a:gd name="T3" fmla="*/ 37 h 76"/>
              <a:gd name="T4" fmla="*/ 208 w 417"/>
              <a:gd name="T5" fmla="*/ 37 h 76"/>
              <a:gd name="T6" fmla="*/ 208 w 417"/>
              <a:gd name="T7" fmla="*/ 0 h 76"/>
              <a:gd name="T8" fmla="*/ 208 w 417"/>
              <a:gd name="T9" fmla="*/ 75 h 76"/>
              <a:gd name="T10" fmla="*/ 208 w 417"/>
              <a:gd name="T11" fmla="*/ 37 h 76"/>
              <a:gd name="T12" fmla="*/ 416 w 417"/>
              <a:gd name="T13" fmla="*/ 37 h 76"/>
              <a:gd name="T14" fmla="*/ 416 w 417"/>
              <a:gd name="T15" fmla="*/ 75 h 76"/>
              <a:gd name="T16" fmla="*/ 0 60000 65536"/>
              <a:gd name="T17" fmla="*/ 0 60000 65536"/>
              <a:gd name="T18" fmla="*/ 0 60000 65536"/>
              <a:gd name="T19" fmla="*/ 0 60000 65536"/>
              <a:gd name="T20" fmla="*/ 0 60000 65536"/>
              <a:gd name="T21" fmla="*/ 0 60000 65536"/>
              <a:gd name="T22" fmla="*/ 0 60000 65536"/>
              <a:gd name="T23" fmla="*/ 0 60000 65536"/>
              <a:gd name="T24" fmla="*/ 0 w 417"/>
              <a:gd name="T25" fmla="*/ 0 h 76"/>
              <a:gd name="T26" fmla="*/ 417 w 41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7" h="76">
                <a:moveTo>
                  <a:pt x="0" y="75"/>
                </a:moveTo>
                <a:lnTo>
                  <a:pt x="0" y="37"/>
                </a:lnTo>
                <a:lnTo>
                  <a:pt x="208" y="37"/>
                </a:lnTo>
                <a:lnTo>
                  <a:pt x="208" y="0"/>
                </a:lnTo>
                <a:lnTo>
                  <a:pt x="208" y="75"/>
                </a:lnTo>
                <a:lnTo>
                  <a:pt x="208" y="37"/>
                </a:lnTo>
                <a:lnTo>
                  <a:pt x="416" y="37"/>
                </a:lnTo>
                <a:lnTo>
                  <a:pt x="416" y="75"/>
                </a:lnTo>
              </a:path>
            </a:pathLst>
          </a:custGeom>
          <a:noFill/>
          <a:ln w="25400" cap="rnd">
            <a:solidFill>
              <a:srgbClr val="CCCA9C"/>
            </a:solidFill>
            <a:round/>
            <a:headEnd type="none" w="sm" len="sm"/>
            <a:tailEnd type="none" w="sm" len="sm"/>
          </a:ln>
        </p:spPr>
        <p:txBody>
          <a:bodyPr/>
          <a:lstStyle/>
          <a:p>
            <a:endParaRPr lang="en-US"/>
          </a:p>
        </p:txBody>
      </p:sp>
      <p:sp>
        <p:nvSpPr>
          <p:cNvPr id="24618" name="Oval 42"/>
          <p:cNvSpPr>
            <a:spLocks noChangeArrowheads="1"/>
          </p:cNvSpPr>
          <p:nvPr/>
        </p:nvSpPr>
        <p:spPr bwMode="auto">
          <a:xfrm flipH="1">
            <a:off x="1981200" y="1492250"/>
            <a:ext cx="179388" cy="185738"/>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4619" name="Oval 43"/>
          <p:cNvSpPr>
            <a:spLocks noChangeArrowheads="1"/>
          </p:cNvSpPr>
          <p:nvPr/>
        </p:nvSpPr>
        <p:spPr bwMode="auto">
          <a:xfrm flipH="1">
            <a:off x="1281113" y="920750"/>
            <a:ext cx="604837" cy="249238"/>
          </a:xfrm>
          <a:prstGeom prst="ellipse">
            <a:avLst/>
          </a:prstGeom>
          <a:solidFill>
            <a:schemeClr val="bg1"/>
          </a:solidFill>
          <a:ln w="28575">
            <a:solidFill>
              <a:srgbClr val="FFFF00"/>
            </a:solidFill>
            <a:round/>
            <a:headEnd/>
            <a:tailEnd/>
          </a:ln>
        </p:spPr>
        <p:txBody>
          <a:bodyPr wrap="none" anchor="ctr"/>
          <a:lstStyle/>
          <a:p>
            <a:pPr algn="ctr" eaLnBrk="0" hangingPunct="0">
              <a:lnSpc>
                <a:spcPct val="70000"/>
              </a:lnSpc>
            </a:pPr>
            <a:endParaRPr kumimoji="0" lang="sv-SE" altLang="en-US" sz="1400">
              <a:latin typeface="Arial" pitchFamily="34" charset="0"/>
            </a:endParaRPr>
          </a:p>
        </p:txBody>
      </p:sp>
      <p:sp>
        <p:nvSpPr>
          <p:cNvPr id="24620" name="Freeform 44"/>
          <p:cNvSpPr>
            <a:spLocks/>
          </p:cNvSpPr>
          <p:nvPr/>
        </p:nvSpPr>
        <p:spPr bwMode="auto">
          <a:xfrm>
            <a:off x="493713" y="1936750"/>
            <a:ext cx="587375" cy="403225"/>
          </a:xfrm>
          <a:custGeom>
            <a:avLst/>
            <a:gdLst>
              <a:gd name="T0" fmla="*/ 0 w 769"/>
              <a:gd name="T1" fmla="*/ 192 h 193"/>
              <a:gd name="T2" fmla="*/ 0 w 769"/>
              <a:gd name="T3" fmla="*/ 96 h 193"/>
              <a:gd name="T4" fmla="*/ 384 w 769"/>
              <a:gd name="T5" fmla="*/ 96 h 193"/>
              <a:gd name="T6" fmla="*/ 384 w 769"/>
              <a:gd name="T7" fmla="*/ 0 h 193"/>
              <a:gd name="T8" fmla="*/ 384 w 769"/>
              <a:gd name="T9" fmla="*/ 96 h 193"/>
              <a:gd name="T10" fmla="*/ 768 w 769"/>
              <a:gd name="T11" fmla="*/ 96 h 193"/>
              <a:gd name="T12" fmla="*/ 768 w 769"/>
              <a:gd name="T13" fmla="*/ 192 h 193"/>
              <a:gd name="T14" fmla="*/ 0 60000 65536"/>
              <a:gd name="T15" fmla="*/ 0 60000 65536"/>
              <a:gd name="T16" fmla="*/ 0 60000 65536"/>
              <a:gd name="T17" fmla="*/ 0 60000 65536"/>
              <a:gd name="T18" fmla="*/ 0 60000 65536"/>
              <a:gd name="T19" fmla="*/ 0 60000 65536"/>
              <a:gd name="T20" fmla="*/ 0 60000 65536"/>
              <a:gd name="T21" fmla="*/ 0 w 769"/>
              <a:gd name="T22" fmla="*/ 0 h 193"/>
              <a:gd name="T23" fmla="*/ 769 w 769"/>
              <a:gd name="T24" fmla="*/ 193 h 1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9" h="193">
                <a:moveTo>
                  <a:pt x="0" y="192"/>
                </a:moveTo>
                <a:lnTo>
                  <a:pt x="0" y="96"/>
                </a:lnTo>
                <a:lnTo>
                  <a:pt x="384" y="96"/>
                </a:lnTo>
                <a:lnTo>
                  <a:pt x="384" y="0"/>
                </a:lnTo>
                <a:lnTo>
                  <a:pt x="384" y="96"/>
                </a:lnTo>
                <a:lnTo>
                  <a:pt x="768" y="96"/>
                </a:lnTo>
                <a:lnTo>
                  <a:pt x="768" y="192"/>
                </a:lnTo>
              </a:path>
            </a:pathLst>
          </a:custGeom>
          <a:noFill/>
          <a:ln w="25400" cap="rnd">
            <a:solidFill>
              <a:srgbClr val="CCCA9C"/>
            </a:solidFill>
            <a:round/>
            <a:headEnd type="oval" w="med" len="med"/>
            <a:tailEnd type="oval" w="med" len="med"/>
          </a:ln>
        </p:spPr>
        <p:txBody>
          <a:bodyPr/>
          <a:lstStyle/>
          <a:p>
            <a:endParaRPr lang="en-US"/>
          </a:p>
        </p:txBody>
      </p:sp>
      <p:sp>
        <p:nvSpPr>
          <p:cNvPr id="24621" name="Freeform 45"/>
          <p:cNvSpPr>
            <a:spLocks/>
          </p:cNvSpPr>
          <p:nvPr/>
        </p:nvSpPr>
        <p:spPr bwMode="auto">
          <a:xfrm>
            <a:off x="784225" y="1568450"/>
            <a:ext cx="642938" cy="465138"/>
          </a:xfrm>
          <a:custGeom>
            <a:avLst/>
            <a:gdLst>
              <a:gd name="T0" fmla="*/ 0 w 278"/>
              <a:gd name="T1" fmla="*/ 67 h 68"/>
              <a:gd name="T2" fmla="*/ 0 w 278"/>
              <a:gd name="T3" fmla="*/ 33 h 68"/>
              <a:gd name="T4" fmla="*/ 138 w 278"/>
              <a:gd name="T5" fmla="*/ 33 h 68"/>
              <a:gd name="T6" fmla="*/ 138 w 278"/>
              <a:gd name="T7" fmla="*/ 0 h 68"/>
              <a:gd name="T8" fmla="*/ 138 w 278"/>
              <a:gd name="T9" fmla="*/ 33 h 68"/>
              <a:gd name="T10" fmla="*/ 277 w 278"/>
              <a:gd name="T11" fmla="*/ 33 h 68"/>
              <a:gd name="T12" fmla="*/ 277 w 278"/>
              <a:gd name="T13" fmla="*/ 67 h 68"/>
              <a:gd name="T14" fmla="*/ 0 60000 65536"/>
              <a:gd name="T15" fmla="*/ 0 60000 65536"/>
              <a:gd name="T16" fmla="*/ 0 60000 65536"/>
              <a:gd name="T17" fmla="*/ 0 60000 65536"/>
              <a:gd name="T18" fmla="*/ 0 60000 65536"/>
              <a:gd name="T19" fmla="*/ 0 60000 65536"/>
              <a:gd name="T20" fmla="*/ 0 60000 65536"/>
              <a:gd name="T21" fmla="*/ 0 w 278"/>
              <a:gd name="T22" fmla="*/ 0 h 68"/>
              <a:gd name="T23" fmla="*/ 278 w 27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68">
                <a:moveTo>
                  <a:pt x="0" y="67"/>
                </a:moveTo>
                <a:lnTo>
                  <a:pt x="0" y="33"/>
                </a:lnTo>
                <a:lnTo>
                  <a:pt x="138" y="33"/>
                </a:lnTo>
                <a:lnTo>
                  <a:pt x="138" y="0"/>
                </a:lnTo>
                <a:lnTo>
                  <a:pt x="138" y="33"/>
                </a:lnTo>
                <a:lnTo>
                  <a:pt x="277" y="33"/>
                </a:lnTo>
                <a:lnTo>
                  <a:pt x="277" y="67"/>
                </a:lnTo>
              </a:path>
            </a:pathLst>
          </a:custGeom>
          <a:noFill/>
          <a:ln w="25400" cap="rnd">
            <a:solidFill>
              <a:srgbClr val="CCCA9C"/>
            </a:solidFill>
            <a:round/>
            <a:headEnd type="none" w="sm" len="sm"/>
            <a:tailEnd type="none" w="sm" len="sm"/>
          </a:ln>
        </p:spPr>
        <p:txBody>
          <a:bodyPr/>
          <a:lstStyle/>
          <a:p>
            <a:endParaRPr lang="en-US"/>
          </a:p>
        </p:txBody>
      </p:sp>
      <p:sp>
        <p:nvSpPr>
          <p:cNvPr id="24622" name="Oval 46"/>
          <p:cNvSpPr>
            <a:spLocks noChangeArrowheads="1"/>
          </p:cNvSpPr>
          <p:nvPr/>
        </p:nvSpPr>
        <p:spPr bwMode="auto">
          <a:xfrm flipH="1">
            <a:off x="1495425" y="1477963"/>
            <a:ext cx="179388" cy="185737"/>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4623" name="Oval 47"/>
          <p:cNvSpPr>
            <a:spLocks noChangeArrowheads="1"/>
          </p:cNvSpPr>
          <p:nvPr/>
        </p:nvSpPr>
        <p:spPr bwMode="auto">
          <a:xfrm flipH="1">
            <a:off x="1016000" y="1477963"/>
            <a:ext cx="179388" cy="185737"/>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4624" name="Oval 48"/>
          <p:cNvSpPr>
            <a:spLocks noChangeArrowheads="1"/>
          </p:cNvSpPr>
          <p:nvPr/>
        </p:nvSpPr>
        <p:spPr bwMode="auto">
          <a:xfrm>
            <a:off x="1322388" y="1979613"/>
            <a:ext cx="179387" cy="185737"/>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4625" name="Oval 49"/>
          <p:cNvSpPr>
            <a:spLocks noChangeArrowheads="1"/>
          </p:cNvSpPr>
          <p:nvPr/>
        </p:nvSpPr>
        <p:spPr bwMode="auto">
          <a:xfrm>
            <a:off x="2293938" y="1973263"/>
            <a:ext cx="179387" cy="184150"/>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sp>
        <p:nvSpPr>
          <p:cNvPr id="24626" name="Oval 50"/>
          <p:cNvSpPr>
            <a:spLocks noChangeArrowheads="1"/>
          </p:cNvSpPr>
          <p:nvPr/>
        </p:nvSpPr>
        <p:spPr bwMode="auto">
          <a:xfrm>
            <a:off x="1660525" y="1985963"/>
            <a:ext cx="180975" cy="187325"/>
          </a:xfrm>
          <a:prstGeom prst="ellipse">
            <a:avLst/>
          </a:prstGeom>
          <a:solidFill>
            <a:schemeClr val="tx1"/>
          </a:solidFill>
          <a:ln w="25400">
            <a:solidFill>
              <a:srgbClr val="CCCA9C"/>
            </a:solidFill>
            <a:round/>
            <a:headEnd/>
            <a:tailEnd/>
          </a:ln>
        </p:spPr>
        <p:txBody>
          <a:bodyPr wrap="none" anchor="ctr"/>
          <a:lstStyle/>
          <a:p>
            <a:pPr algn="ctr" eaLnBrk="0" hangingPunct="0"/>
            <a:endParaRPr kumimoji="0" lang="sv-SE" altLang="en-US" sz="1800">
              <a:latin typeface="Arial" pitchFamily="34" charset="0"/>
            </a:endParaRPr>
          </a:p>
        </p:txBody>
      </p:sp>
      <p:cxnSp>
        <p:nvCxnSpPr>
          <p:cNvPr id="24627" name="AutoShape 51"/>
          <p:cNvCxnSpPr>
            <a:cxnSpLocks noChangeShapeType="1"/>
            <a:stCxn id="24619" idx="2"/>
            <a:endCxn id="24579" idx="0"/>
          </p:cNvCxnSpPr>
          <p:nvPr/>
        </p:nvCxnSpPr>
        <p:spPr bwMode="auto">
          <a:xfrm>
            <a:off x="1901825" y="1044575"/>
            <a:ext cx="2138363" cy="741363"/>
          </a:xfrm>
          <a:prstGeom prst="bentConnector2">
            <a:avLst/>
          </a:prstGeom>
          <a:noFill/>
          <a:ln w="38100" cap="rnd">
            <a:solidFill>
              <a:srgbClr val="FF9900"/>
            </a:solidFill>
            <a:prstDash val="sysDot"/>
            <a:miter lim="800000"/>
            <a:headEnd/>
            <a:tailEnd type="triangle" w="med" len="med"/>
          </a:ln>
        </p:spPr>
      </p:cxnSp>
      <p:cxnSp>
        <p:nvCxnSpPr>
          <p:cNvPr id="24628" name="AutoShape 52"/>
          <p:cNvCxnSpPr>
            <a:cxnSpLocks noChangeShapeType="1"/>
            <a:stCxn id="24619" idx="2"/>
            <a:endCxn id="24597" idx="0"/>
          </p:cNvCxnSpPr>
          <p:nvPr/>
        </p:nvCxnSpPr>
        <p:spPr bwMode="auto">
          <a:xfrm>
            <a:off x="1901825" y="1044575"/>
            <a:ext cx="4219575" cy="741363"/>
          </a:xfrm>
          <a:prstGeom prst="bentConnector2">
            <a:avLst/>
          </a:prstGeom>
          <a:noFill/>
          <a:ln w="38100" cap="rnd">
            <a:solidFill>
              <a:srgbClr val="666699"/>
            </a:solidFill>
            <a:prstDash val="sysDot"/>
            <a:miter lim="800000"/>
            <a:headEnd/>
            <a:tailEnd type="triangle" w="med" len="med"/>
          </a:ln>
        </p:spPr>
      </p:cxnSp>
      <p:cxnSp>
        <p:nvCxnSpPr>
          <p:cNvPr id="24629" name="AutoShape 53"/>
          <p:cNvCxnSpPr>
            <a:cxnSpLocks noChangeShapeType="1"/>
            <a:stCxn id="24619" idx="2"/>
            <a:endCxn id="24598" idx="0"/>
          </p:cNvCxnSpPr>
          <p:nvPr/>
        </p:nvCxnSpPr>
        <p:spPr bwMode="auto">
          <a:xfrm>
            <a:off x="1901825" y="1044575"/>
            <a:ext cx="5367338" cy="741363"/>
          </a:xfrm>
          <a:prstGeom prst="bentConnector2">
            <a:avLst/>
          </a:prstGeom>
          <a:noFill/>
          <a:ln w="38100" cap="rnd">
            <a:solidFill>
              <a:schemeClr val="accent2"/>
            </a:solidFill>
            <a:prstDash val="sysDot"/>
            <a:miter lim="800000"/>
            <a:headEnd/>
            <a:tailEnd type="triangle" w="med" len="med"/>
          </a:ln>
        </p:spPr>
      </p:cxnSp>
      <p:sp>
        <p:nvSpPr>
          <p:cNvPr id="270390" name="AutoShape 54"/>
          <p:cNvSpPr>
            <a:spLocks/>
          </p:cNvSpPr>
          <p:nvPr/>
        </p:nvSpPr>
        <p:spPr bwMode="auto">
          <a:xfrm>
            <a:off x="463550" y="2695575"/>
            <a:ext cx="2495550" cy="2874963"/>
          </a:xfrm>
          <a:prstGeom prst="borderCallout1">
            <a:avLst>
              <a:gd name="adj1" fmla="val 3898"/>
              <a:gd name="adj2" fmla="val 102940"/>
              <a:gd name="adj3" fmla="val -4926"/>
              <a:gd name="adj4" fmla="val 129333"/>
            </a:avLst>
          </a:prstGeom>
          <a:gradFill rotWithShape="1">
            <a:gsLst>
              <a:gs pos="0">
                <a:schemeClr val="accent1"/>
              </a:gs>
              <a:gs pos="100000">
                <a:schemeClr val="accent1">
                  <a:gamma/>
                  <a:shade val="46275"/>
                  <a:invGamma/>
                </a:schemeClr>
              </a:gs>
            </a:gsLst>
            <a:lin ang="5400000" scaled="1"/>
          </a:gradFill>
          <a:ln w="9525" algn="ctr">
            <a:noFill/>
            <a:miter lim="800000"/>
            <a:headEnd/>
            <a:tailEnd/>
          </a:ln>
          <a:effectLst>
            <a:outerShdw dist="107763" dir="2700000" algn="ctr" rotWithShape="0">
              <a:schemeClr val="bg2">
                <a:alpha val="50000"/>
              </a:schemeClr>
            </a:outerShdw>
          </a:effectLst>
        </p:spPr>
        <p:txBody>
          <a:bodyPr/>
          <a:lstStyle/>
          <a:p>
            <a:pPr>
              <a:spcBef>
                <a:spcPct val="50000"/>
              </a:spcBef>
              <a:buClr>
                <a:srgbClr val="FF3300"/>
              </a:buClr>
              <a:buFont typeface="Wingdings" pitchFamily="2" charset="2"/>
              <a:buNone/>
              <a:defRPr/>
            </a:pPr>
            <a:r>
              <a:rPr kumimoji="0" lang="zh-CN" altLang="en-US" sz="1600" b="0">
                <a:solidFill>
                  <a:srgbClr val="FF9900"/>
                </a:solidFill>
                <a:latin typeface="Arial" charset="0"/>
                <a:ea typeface="华文行楷" pitchFamily="2" charset="-122"/>
              </a:rPr>
              <a:t>难点分析</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计划</a:t>
            </a:r>
            <a:r>
              <a:rPr kumimoji="0" lang="en-US" altLang="zh-CN" sz="1400" b="0">
                <a:latin typeface="Arial" charset="0"/>
                <a:ea typeface="楷体_GB2312" pitchFamily="49" charset="-122"/>
              </a:rPr>
              <a:t>/</a:t>
            </a:r>
            <a:r>
              <a:rPr kumimoji="0" lang="zh-CN" altLang="en-US" sz="1400" b="0">
                <a:latin typeface="Arial" charset="0"/>
                <a:ea typeface="楷体_GB2312" pitchFamily="49" charset="-122"/>
              </a:rPr>
              <a:t>预测的准确性是关键，需要提供多种预测模型与技术；</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生产的均衡性与市场的波动的协调；</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主生产计划／ＲＣＣＰ的运用是重点；</a:t>
            </a:r>
          </a:p>
          <a:p>
            <a:pPr>
              <a:spcBef>
                <a:spcPct val="50000"/>
              </a:spcBef>
              <a:buClr>
                <a:srgbClr val="FF3300"/>
              </a:buClr>
              <a:buFont typeface="Wingdings" pitchFamily="2" charset="2"/>
              <a:buChar char="u"/>
              <a:defRPr/>
            </a:pPr>
            <a:r>
              <a:rPr kumimoji="0" lang="zh-CN" altLang="en-US" sz="1400" b="0">
                <a:latin typeface="Arial" charset="0"/>
                <a:ea typeface="楷体_GB2312" pitchFamily="49" charset="-122"/>
              </a:rPr>
              <a:t>售前可承诺量查询；</a:t>
            </a:r>
          </a:p>
        </p:txBody>
      </p:sp>
      <p:sp>
        <p:nvSpPr>
          <p:cNvPr id="24631" name="Rectangle 55"/>
          <p:cNvSpPr>
            <a:spLocks noChangeArrowheads="1"/>
          </p:cNvSpPr>
          <p:nvPr/>
        </p:nvSpPr>
        <p:spPr bwMode="auto">
          <a:xfrm>
            <a:off x="152400" y="142875"/>
            <a:ext cx="6297613" cy="549275"/>
          </a:xfrm>
          <a:prstGeom prst="rect">
            <a:avLst/>
          </a:prstGeom>
          <a:noFill/>
          <a:ln w="9525" algn="ctr">
            <a:noFill/>
            <a:miter lim="800000"/>
            <a:headEnd/>
            <a:tailEnd/>
          </a:ln>
        </p:spPr>
        <p:txBody>
          <a:bodyPr anchor="ctr"/>
          <a:lstStyle/>
          <a:p>
            <a:r>
              <a:rPr lang="zh-CN" altLang="en-US" sz="2400" dirty="0" smtClean="0">
                <a:solidFill>
                  <a:srgbClr val="FF0000"/>
                </a:solidFill>
                <a:latin typeface="+mn-ea"/>
                <a:ea typeface="+mn-ea"/>
              </a:rPr>
              <a:t>关键业务应用   </a:t>
            </a:r>
            <a:r>
              <a:rPr kumimoji="0" lang="zh-CN" altLang="en-US" sz="2400" dirty="0" smtClean="0">
                <a:solidFill>
                  <a:srgbClr val="FF3300"/>
                </a:solidFill>
                <a:latin typeface="+mn-ea"/>
                <a:ea typeface="+mn-ea"/>
              </a:rPr>
              <a:t>面向库存</a:t>
            </a:r>
            <a:r>
              <a:rPr kumimoji="0" lang="zh-CN" altLang="en-US" sz="2400" dirty="0">
                <a:solidFill>
                  <a:srgbClr val="FF3300"/>
                </a:solidFill>
                <a:latin typeface="+mn-ea"/>
                <a:ea typeface="+mn-ea"/>
              </a:rPr>
              <a:t>的</a:t>
            </a:r>
            <a:r>
              <a:rPr kumimoji="0" lang="zh-CN" altLang="en-US" sz="2400" dirty="0" smtClean="0">
                <a:solidFill>
                  <a:srgbClr val="FF3300"/>
                </a:solidFill>
                <a:latin typeface="+mn-ea"/>
                <a:ea typeface="+mn-ea"/>
              </a:rPr>
              <a:t>生产方式（</a:t>
            </a:r>
            <a:r>
              <a:rPr kumimoji="0" lang="en-US" altLang="zh-CN" sz="2400" dirty="0" smtClean="0">
                <a:solidFill>
                  <a:srgbClr val="FF3300"/>
                </a:solidFill>
                <a:latin typeface="+mn-ea"/>
                <a:ea typeface="+mn-ea"/>
              </a:rPr>
              <a:t>MTS</a:t>
            </a:r>
            <a:r>
              <a:rPr kumimoji="0" lang="zh-CN" altLang="en-US" sz="2400" dirty="0" smtClean="0">
                <a:solidFill>
                  <a:srgbClr val="FF3300"/>
                </a:solidFill>
                <a:latin typeface="+mn-ea"/>
                <a:ea typeface="+mn-ea"/>
              </a:rPr>
              <a:t>）</a:t>
            </a:r>
            <a:endParaRPr kumimoji="0" lang="en-US" altLang="zh-CN" sz="2400" dirty="0">
              <a:solidFill>
                <a:srgbClr val="FF3300"/>
              </a:solidFill>
              <a:latin typeface="+mn-ea"/>
              <a:ea typeface="+mn-ea"/>
            </a:endParaRPr>
          </a:p>
        </p:txBody>
      </p:sp>
      <p:cxnSp>
        <p:nvCxnSpPr>
          <p:cNvPr id="24632" name="AutoShape 56"/>
          <p:cNvCxnSpPr>
            <a:cxnSpLocks noChangeShapeType="1"/>
          </p:cNvCxnSpPr>
          <p:nvPr/>
        </p:nvCxnSpPr>
        <p:spPr bwMode="auto">
          <a:xfrm>
            <a:off x="7729538" y="5248275"/>
            <a:ext cx="0" cy="0"/>
          </a:xfrm>
          <a:prstGeom prst="straightConnector1">
            <a:avLst/>
          </a:prstGeom>
          <a:noFill/>
          <a:ln w="9525">
            <a:noFill/>
            <a:round/>
            <a:headEnd/>
            <a:tailEnd type="triangle" w="med" len="med"/>
          </a:ln>
        </p:spPr>
      </p:cxnSp>
      <p:cxnSp>
        <p:nvCxnSpPr>
          <p:cNvPr id="58" name="直接箭头连接符 57"/>
          <p:cNvCxnSpPr>
            <a:stCxn id="24581" idx="3"/>
            <a:endCxn id="24584" idx="1"/>
          </p:cNvCxnSpPr>
          <p:nvPr/>
        </p:nvCxnSpPr>
        <p:spPr bwMode="auto">
          <a:xfrm flipV="1">
            <a:off x="5130800" y="3014663"/>
            <a:ext cx="1230313" cy="6350"/>
          </a:xfrm>
          <a:prstGeom prst="straightConnector1">
            <a:avLst/>
          </a:prstGeom>
          <a:noFill/>
          <a:ln w="28575">
            <a:solidFill>
              <a:schemeClr val="accent2"/>
            </a:solidFill>
            <a:round/>
            <a:headEnd/>
            <a:tailEnd type="triangle" w="med" len="med"/>
          </a:ln>
        </p:spPr>
      </p:cxn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ChangeArrowheads="1"/>
          </p:cNvSpPr>
          <p:nvPr/>
        </p:nvSpPr>
        <p:spPr bwMode="blackWhite">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27136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8" name="标题 7"/>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marL="1588" lvl="1"/>
            <a:r>
              <a:rPr lang="zh-CN" altLang="en-US" sz="2400" dirty="0" smtClean="0">
                <a:solidFill>
                  <a:srgbClr val="FF0000"/>
                </a:solidFill>
                <a:latin typeface="+mn-ea"/>
                <a:ea typeface="+mn-ea"/>
              </a:rPr>
              <a:t>关键业务应用  </a:t>
            </a:r>
            <a:r>
              <a:rPr lang="zh-CN" altLang="en-US" sz="2400" kern="1200" dirty="0" smtClean="0">
                <a:solidFill>
                  <a:srgbClr val="FF0000"/>
                </a:solidFill>
                <a:latin typeface="+mn-ea"/>
                <a:ea typeface="+mn-ea"/>
                <a:cs typeface="+mj-cs"/>
              </a:rPr>
              <a:t>条码运用在工序汇报</a:t>
            </a:r>
            <a:endParaRPr lang="zh-CN" altLang="en-US" sz="2400" kern="1200" dirty="0">
              <a:solidFill>
                <a:srgbClr val="FF0000"/>
              </a:solidFill>
              <a:latin typeface="+mn-ea"/>
              <a:ea typeface="+mn-ea"/>
              <a:cs typeface="+mj-cs"/>
            </a:endParaRPr>
          </a:p>
        </p:txBody>
      </p:sp>
      <p:grpSp>
        <p:nvGrpSpPr>
          <p:cNvPr id="2" name="组合 13"/>
          <p:cNvGrpSpPr/>
          <p:nvPr/>
        </p:nvGrpSpPr>
        <p:grpSpPr>
          <a:xfrm>
            <a:off x="6095960" y="2286030"/>
            <a:ext cx="2624491" cy="3630474"/>
            <a:chOff x="5980249" y="2265212"/>
            <a:chExt cx="2624491" cy="3630474"/>
          </a:xfrm>
        </p:grpSpPr>
        <p:sp>
          <p:nvSpPr>
            <p:cNvPr id="19" name="圆角矩形 18"/>
            <p:cNvSpPr/>
            <p:nvPr/>
          </p:nvSpPr>
          <p:spPr>
            <a:xfrm>
              <a:off x="6019800" y="2523715"/>
              <a:ext cx="2492085" cy="1591067"/>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0" name="TextBox 19"/>
            <p:cNvSpPr txBox="1"/>
            <p:nvPr/>
          </p:nvSpPr>
          <p:spPr>
            <a:xfrm>
              <a:off x="5980249" y="2905159"/>
              <a:ext cx="2624491" cy="1167692"/>
            </a:xfrm>
            <a:prstGeom prst="rect">
              <a:avLst/>
            </a:prstGeom>
            <a:noFill/>
          </p:spPr>
          <p:txBody>
            <a:bodyPr wrap="square" rtlCol="0">
              <a:spAutoFit/>
            </a:bodyPr>
            <a:lstStyle/>
            <a:p>
              <a:pPr marL="171450" lvl="0" indent="-171450">
                <a:lnSpc>
                  <a:spcPct val="150000"/>
                </a:lnSpc>
                <a:buBlip>
                  <a:blip r:embed="rId3"/>
                </a:buBlip>
              </a:pPr>
              <a:r>
                <a:rPr lang="zh-CN" altLang="en-US" sz="1200" dirty="0">
                  <a:latin typeface="微软雅黑" pitchFamily="34" charset="-122"/>
                  <a:ea typeface="微软雅黑" pitchFamily="34" charset="-122"/>
                </a:rPr>
                <a:t>支持工厂日历的时间设置，如各班次的上下班时间</a:t>
              </a:r>
              <a:endParaRPr lang="zh-CN" altLang="zh-CN" sz="1200" dirty="0">
                <a:latin typeface="微软雅黑" pitchFamily="34" charset="-122"/>
                <a:ea typeface="微软雅黑" pitchFamily="34" charset="-122"/>
              </a:endParaRPr>
            </a:p>
            <a:p>
              <a:pPr marL="171450" lvl="0" indent="-171450">
                <a:lnSpc>
                  <a:spcPct val="150000"/>
                </a:lnSpc>
                <a:buBlip>
                  <a:blip r:embed="rId3"/>
                </a:buBlip>
              </a:pPr>
              <a:r>
                <a:rPr lang="zh-CN" altLang="en-US" sz="1200" dirty="0">
                  <a:latin typeface="微软雅黑" pitchFamily="34" charset="-122"/>
                  <a:ea typeface="微软雅黑" pitchFamily="34" charset="-122"/>
                </a:rPr>
                <a:t>支持工序计划编制可到“时分秒”</a:t>
              </a:r>
              <a:endParaRPr lang="zh-CN" altLang="zh-CN" sz="1200" dirty="0">
                <a:latin typeface="微软雅黑" pitchFamily="34" charset="-122"/>
                <a:ea typeface="微软雅黑" pitchFamily="34" charset="-122"/>
              </a:endParaRPr>
            </a:p>
            <a:p>
              <a:pPr marL="171450" lvl="0" indent="-171450">
                <a:lnSpc>
                  <a:spcPct val="150000"/>
                </a:lnSpc>
                <a:buBlip>
                  <a:blip r:embed="rId3"/>
                </a:buBlip>
              </a:pPr>
              <a:r>
                <a:rPr lang="zh-CN" altLang="en-US" sz="1200" dirty="0">
                  <a:latin typeface="微软雅黑" pitchFamily="34" charset="-122"/>
                  <a:ea typeface="微软雅黑" pitchFamily="34" charset="-122"/>
                </a:rPr>
                <a:t>支持完工汇报到“时分秒”</a:t>
              </a:r>
              <a:endParaRPr lang="zh-CN" altLang="zh-CN" sz="1200" dirty="0">
                <a:latin typeface="微软雅黑" pitchFamily="34" charset="-122"/>
                <a:ea typeface="微软雅黑" pitchFamily="34" charset="-122"/>
              </a:endParaRPr>
            </a:p>
          </p:txBody>
        </p:sp>
        <p:sp>
          <p:nvSpPr>
            <p:cNvPr id="21" name="圆角矩形 20"/>
            <p:cNvSpPr/>
            <p:nvPr/>
          </p:nvSpPr>
          <p:spPr>
            <a:xfrm>
              <a:off x="6019801" y="4665132"/>
              <a:ext cx="2492084" cy="1230554"/>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2" name="TextBox 21"/>
            <p:cNvSpPr txBox="1"/>
            <p:nvPr/>
          </p:nvSpPr>
          <p:spPr>
            <a:xfrm>
              <a:off x="5980250" y="4910016"/>
              <a:ext cx="2477848" cy="830997"/>
            </a:xfrm>
            <a:prstGeom prst="rect">
              <a:avLst/>
            </a:prstGeom>
            <a:noFill/>
          </p:spPr>
          <p:txBody>
            <a:bodyPr wrap="square" rtlCol="0">
              <a:spAutoFit/>
            </a:bodyPr>
            <a:lstStyle/>
            <a:p>
              <a:pPr marL="171450" lvl="0" indent="-171450">
                <a:buBlip>
                  <a:blip r:embed="rId3"/>
                </a:buBlip>
              </a:pPr>
              <a:r>
                <a:rPr lang="zh-CN" altLang="en-US" sz="1200" dirty="0">
                  <a:latin typeface="微软雅黑" pitchFamily="34" charset="-122"/>
                  <a:ea typeface="微软雅黑" pitchFamily="34" charset="-122"/>
                </a:rPr>
                <a:t>增强工序计划管控细度</a:t>
              </a:r>
              <a:endParaRPr lang="zh-CN" altLang="zh-CN" sz="1200" dirty="0">
                <a:latin typeface="微软雅黑" pitchFamily="34" charset="-122"/>
                <a:ea typeface="微软雅黑" pitchFamily="34" charset="-122"/>
              </a:endParaRPr>
            </a:p>
            <a:p>
              <a:pPr marL="171450" lvl="0" indent="-171450">
                <a:buBlip>
                  <a:blip r:embed="rId3"/>
                </a:buBlip>
              </a:pPr>
              <a:r>
                <a:rPr lang="zh-CN" altLang="en-US" sz="1200" dirty="0">
                  <a:latin typeface="微软雅黑" pitchFamily="34" charset="-122"/>
                  <a:ea typeface="微软雅黑" pitchFamily="34" charset="-122"/>
                </a:rPr>
                <a:t>工序计划执行汇报具体</a:t>
              </a:r>
              <a:endParaRPr lang="zh-CN" altLang="zh-CN" sz="1200" dirty="0">
                <a:latin typeface="微软雅黑" pitchFamily="34" charset="-122"/>
                <a:ea typeface="微软雅黑" pitchFamily="34" charset="-122"/>
              </a:endParaRPr>
            </a:p>
            <a:p>
              <a:pPr marL="171450" lvl="0" indent="-171450">
                <a:buBlip>
                  <a:blip r:embed="rId3"/>
                </a:buBlip>
              </a:pPr>
              <a:r>
                <a:rPr lang="zh-CN" altLang="en-US" sz="1200" dirty="0">
                  <a:latin typeface="微软雅黑" pitchFamily="34" charset="-122"/>
                  <a:ea typeface="微软雅黑" pitchFamily="34" charset="-122"/>
                </a:rPr>
                <a:t>生产订单、工序计划进度跟踪明确</a:t>
              </a:r>
              <a:endParaRPr lang="zh-CN" altLang="zh-CN" sz="1200" dirty="0">
                <a:latin typeface="微软雅黑" pitchFamily="34" charset="-122"/>
                <a:ea typeface="微软雅黑" pitchFamily="34" charset="-122"/>
              </a:endParaRPr>
            </a:p>
          </p:txBody>
        </p:sp>
        <p:pic>
          <p:nvPicPr>
            <p:cNvPr id="23" name="Picture 7" descr="E:\yinfeifei\2012年工作项目\UFIDA用友 2012\用友 王曼曼\20120223 信息化企业从U8AIO开始PPT美化\2png图\图片2.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252294" y="2265212"/>
              <a:ext cx="1559416" cy="542081"/>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6" descr="E:\yinfeifei\2012年工作项目\UFIDA用友 2012\用友 王曼曼\20120223 信息化企业从U8AIO开始PPT美化\2png图\图片6.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52294" y="4274738"/>
              <a:ext cx="1587661" cy="551899"/>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6408611" y="2351477"/>
              <a:ext cx="1210588" cy="400110"/>
            </a:xfrm>
            <a:prstGeom prst="rect">
              <a:avLst/>
            </a:prstGeom>
            <a:noFill/>
          </p:spPr>
          <p:txBody>
            <a:bodyPr wrap="none" rtlCol="0">
              <a:spAutoFit/>
            </a:bodyPr>
            <a:lstStyle/>
            <a:p>
              <a:pPr>
                <a:defRPr/>
              </a:pPr>
              <a:r>
                <a:rPr kumimoji="1" lang="zh-CN" altLang="en-US" sz="2000" b="1" dirty="0" smtClean="0">
                  <a:solidFill>
                    <a:schemeClr val="bg1"/>
                  </a:solidFill>
                  <a:latin typeface="微软雅黑" pitchFamily="34" charset="-122"/>
                  <a:ea typeface="微软雅黑" pitchFamily="34" charset="-122"/>
                </a:rPr>
                <a:t>关键特性</a:t>
              </a:r>
              <a:endParaRPr kumimoji="1" lang="zh-CN" altLang="en-US" sz="2000" b="1" dirty="0">
                <a:solidFill>
                  <a:schemeClr val="bg1"/>
                </a:solidFill>
                <a:latin typeface="微软雅黑" pitchFamily="34" charset="-122"/>
                <a:ea typeface="微软雅黑" pitchFamily="34" charset="-122"/>
              </a:endParaRPr>
            </a:p>
          </p:txBody>
        </p:sp>
        <p:sp>
          <p:nvSpPr>
            <p:cNvPr id="26" name="TextBox 25"/>
            <p:cNvSpPr txBox="1"/>
            <p:nvPr/>
          </p:nvSpPr>
          <p:spPr>
            <a:xfrm>
              <a:off x="6408611" y="4369449"/>
              <a:ext cx="1210588" cy="400110"/>
            </a:xfrm>
            <a:prstGeom prst="rect">
              <a:avLst/>
            </a:prstGeom>
            <a:noFill/>
          </p:spPr>
          <p:txBody>
            <a:bodyPr wrap="none" rtlCol="0">
              <a:spAutoFit/>
            </a:bodyPr>
            <a:lstStyle/>
            <a:p>
              <a:pPr>
                <a:defRPr/>
              </a:pPr>
              <a:r>
                <a:rPr kumimoji="1" lang="zh-CN" altLang="en-US" sz="2000" b="1" dirty="0" smtClean="0">
                  <a:solidFill>
                    <a:schemeClr val="bg1"/>
                  </a:solidFill>
                  <a:latin typeface="微软雅黑" pitchFamily="34" charset="-122"/>
                  <a:ea typeface="微软雅黑" pitchFamily="34" charset="-122"/>
                </a:rPr>
                <a:t>应用价值</a:t>
              </a:r>
              <a:endParaRPr kumimoji="1" lang="zh-CN" altLang="en-US" sz="2000" b="1" dirty="0">
                <a:solidFill>
                  <a:schemeClr val="bg1"/>
                </a:solidFill>
                <a:latin typeface="微软雅黑" pitchFamily="34" charset="-122"/>
                <a:ea typeface="微软雅黑" pitchFamily="34" charset="-122"/>
              </a:endParaRPr>
            </a:p>
          </p:txBody>
        </p:sp>
      </p:grpSp>
      <p:sp>
        <p:nvSpPr>
          <p:cNvPr id="27" name="右箭头 26"/>
          <p:cNvSpPr/>
          <p:nvPr/>
        </p:nvSpPr>
        <p:spPr>
          <a:xfrm>
            <a:off x="5572810" y="1933911"/>
            <a:ext cx="380999" cy="3886200"/>
          </a:xfrm>
          <a:prstGeom prst="rightArrow">
            <a:avLst>
              <a:gd name="adj1" fmla="val 56066"/>
              <a:gd name="adj2" fmla="val 41426"/>
            </a:avLst>
          </a:prstGeom>
          <a:gradFill>
            <a:gsLst>
              <a:gs pos="0">
                <a:schemeClr val="tx2">
                  <a:lumMod val="40000"/>
                  <a:lumOff val="60000"/>
                </a:schemeClr>
              </a:gs>
              <a:gs pos="50000">
                <a:schemeClr val="tx2">
                  <a:lumMod val="20000"/>
                  <a:lumOff val="80000"/>
                </a:schemeClr>
              </a:gs>
              <a:gs pos="10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nvGrpSpPr>
          <p:cNvPr id="91" name="组合 90"/>
          <p:cNvGrpSpPr/>
          <p:nvPr/>
        </p:nvGrpSpPr>
        <p:grpSpPr>
          <a:xfrm>
            <a:off x="959406" y="1128903"/>
            <a:ext cx="4222178" cy="5195621"/>
            <a:chOff x="870954" y="933803"/>
            <a:chExt cx="4222178" cy="5195621"/>
          </a:xfrm>
        </p:grpSpPr>
        <p:pic>
          <p:nvPicPr>
            <p:cNvPr id="29"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659181" y="4627349"/>
              <a:ext cx="929473" cy="32613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684609" y="5202203"/>
              <a:ext cx="929473" cy="326131"/>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681564" y="5803293"/>
              <a:ext cx="929473" cy="32613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652084" y="3967493"/>
              <a:ext cx="929473" cy="326131"/>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tretch>
              <a:fillRect/>
            </a:stretch>
          </p:blipFill>
          <p:spPr bwMode="auto">
            <a:xfrm>
              <a:off x="2626658" y="3068846"/>
              <a:ext cx="929473" cy="326131"/>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 descr="E:\yinfeifei\2012年工作项目\UFIDA用友 2012\用友 王曼曼\20120223 信息化企业从U8AIO开始PPT美化\png图\未标题-72.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191204" y="2516470"/>
              <a:ext cx="851617" cy="296954"/>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15084" y="2466050"/>
              <a:ext cx="990600" cy="381000"/>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11" descr="E:\yinfeifei\2012年工作项目\UFIDA用友 2012\用友 王曼曼\20120223 信息化企业从U8AIO开始PPT美化\png图\未标题-65.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40384" y="959875"/>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11" descr="E:\yinfeifei\2012年工作项目\UFIDA用友 2012\用友 王曼曼\20120223 信息化企业从U8AIO开始PPT美化\png图\未标题-65.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870954" y="1721926"/>
              <a:ext cx="1066771"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11" descr="E:\yinfeifei\2012年工作项目\UFIDA用友 2012\用友 王曼曼\20120223 信息化企业从U8AIO开始PPT美化\png图\未标题-65.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191010" y="3503125"/>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11" descr="E:\yinfeifei\2012年工作项目\UFIDA用友 2012\用友 王曼曼\20120223 信息化企业从U8AIO开始PPT美化\png图\未标题-65.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191010" y="5209982"/>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11" descr="E:\yinfeifei\2012年工作项目\UFIDA用友 2012\用友 王曼曼\20120223 信息化企业从U8AIO开始PPT美化\png图\未标题-65.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78085" y="3532774"/>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11" descr="E:\yinfeifei\2012年工作项目\UFIDA用友 2012\用友 王曼曼\20120223 信息化企业从U8AIO开始PPT美化\png图\未标题-65.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89143" y="5177586"/>
              <a:ext cx="902122" cy="38067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直接箭头连接符 41"/>
            <p:cNvCxnSpPr>
              <a:endCxn id="58" idx="0"/>
            </p:cNvCxnSpPr>
            <p:nvPr/>
          </p:nvCxnSpPr>
          <p:spPr>
            <a:xfrm flipH="1">
              <a:off x="1411176" y="1390991"/>
              <a:ext cx="0" cy="299673"/>
            </a:xfrm>
            <a:prstGeom prst="straightConnector1">
              <a:avLst/>
            </a:prstGeom>
            <a:ln w="31750" cmpd="sng">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410385" y="2138457"/>
              <a:ext cx="791" cy="376167"/>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415899" y="2888383"/>
              <a:ext cx="0" cy="627314"/>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271359"/>
            <p:cNvCxnSpPr>
              <a:stCxn id="35" idx="1"/>
              <a:endCxn id="41" idx="1"/>
            </p:cNvCxnSpPr>
            <p:nvPr/>
          </p:nvCxnSpPr>
          <p:spPr>
            <a:xfrm rot="10800000" flipH="1" flipV="1">
              <a:off x="915083" y="2656550"/>
              <a:ext cx="74059" cy="2711372"/>
            </a:xfrm>
            <a:prstGeom prst="bentConnector3">
              <a:avLst>
                <a:gd name="adj1" fmla="val -583047"/>
              </a:avLst>
            </a:prstGeom>
            <a:ln w="31750">
              <a:solidFill>
                <a:schemeClr val="bg1">
                  <a:lumMod val="50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4660220" y="2875811"/>
              <a:ext cx="0" cy="627314"/>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1930659" y="2650460"/>
              <a:ext cx="2268000" cy="0"/>
            </a:xfrm>
            <a:prstGeom prst="straightConnector1">
              <a:avLst/>
            </a:prstGeom>
            <a:ln w="31750" cmpd="sng">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648198" y="3886188"/>
              <a:ext cx="0" cy="1322668"/>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69" idx="2"/>
            </p:cNvCxnSpPr>
            <p:nvPr/>
          </p:nvCxnSpPr>
          <p:spPr>
            <a:xfrm>
              <a:off x="3110959" y="4293624"/>
              <a:ext cx="1332" cy="306456"/>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1937419" y="5357206"/>
              <a:ext cx="783495" cy="213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3581426" y="5359930"/>
              <a:ext cx="665237" cy="0"/>
            </a:xfrm>
            <a:prstGeom prst="straightConnector1">
              <a:avLst/>
            </a:prstGeom>
            <a:ln w="3175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1447882" y="3886188"/>
              <a:ext cx="0" cy="1296000"/>
            </a:xfrm>
            <a:prstGeom prst="straightConnector1">
              <a:avLst/>
            </a:prstGeom>
            <a:ln w="317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0800000">
              <a:off x="3581426" y="3202041"/>
              <a:ext cx="589039" cy="491421"/>
            </a:xfrm>
            <a:prstGeom prst="bentConnector3">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肘形连接符 53"/>
            <p:cNvCxnSpPr/>
            <p:nvPr/>
          </p:nvCxnSpPr>
          <p:spPr>
            <a:xfrm rot="10800000" flipV="1">
              <a:off x="3581427" y="3693461"/>
              <a:ext cx="589039" cy="495446"/>
            </a:xfrm>
            <a:prstGeom prst="bentConnector3">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flipV="1">
              <a:off x="1981268" y="3226144"/>
              <a:ext cx="642904" cy="507648"/>
            </a:xfrm>
            <a:prstGeom prst="bentConnector3">
              <a:avLst>
                <a:gd name="adj1" fmla="val 43227"/>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40" idx="3"/>
            </p:cNvCxnSpPr>
            <p:nvPr/>
          </p:nvCxnSpPr>
          <p:spPr>
            <a:xfrm>
              <a:off x="1880207" y="3723110"/>
              <a:ext cx="743965" cy="491421"/>
            </a:xfrm>
            <a:prstGeom prst="bentConnector3">
              <a:avLst>
                <a:gd name="adj1" fmla="val 50000"/>
              </a:avLst>
            </a:prstGeom>
            <a:ln w="317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67"/>
            <p:cNvSpPr>
              <a:spLocks noChangeArrowheads="1"/>
            </p:cNvSpPr>
            <p:nvPr/>
          </p:nvSpPr>
          <p:spPr bwMode="auto">
            <a:xfrm>
              <a:off x="1010425" y="1690664"/>
              <a:ext cx="801501" cy="462307"/>
            </a:xfrm>
            <a:prstGeom prst="rect">
              <a:avLst/>
            </a:prstGeom>
            <a:noFill/>
            <a:ln w="9525">
              <a:noFill/>
              <a:miter lim="800000"/>
              <a:headEnd/>
              <a:tailEnd/>
            </a:ln>
            <a:effectLst/>
          </p:spPr>
          <p:txBody>
            <a:bodyPr wrap="none" lIns="92075" tIns="46038" rIns="92075" bIns="46038">
              <a:spAutoFit/>
            </a:bodyPr>
            <a:lstStyle/>
            <a:p>
              <a:r>
                <a:rPr lang="zh-CN" altLang="en-US" sz="1200" dirty="0" smtClean="0">
                  <a:latin typeface="微软雅黑" pitchFamily="34" charset="-122"/>
                  <a:ea typeface="微软雅黑" pitchFamily="34" charset="-122"/>
                </a:rPr>
                <a:t>车间工序</a:t>
              </a:r>
              <a:r>
                <a:rPr lang="en-US" altLang="zh-CN" sz="1200" dirty="0" smtClean="0">
                  <a:latin typeface="微软雅黑" pitchFamily="34" charset="-122"/>
                  <a:ea typeface="微软雅黑" pitchFamily="34" charset="-122"/>
                </a:rPr>
                <a:t/>
              </a:r>
              <a:br>
                <a:rPr lang="en-US" altLang="zh-CN" sz="1200" dirty="0" smtClean="0">
                  <a:latin typeface="微软雅黑" pitchFamily="34" charset="-122"/>
                  <a:ea typeface="微软雅黑" pitchFamily="34" charset="-122"/>
                </a:rPr>
              </a:br>
              <a:r>
                <a:rPr lang="zh-CN" altLang="en-US" sz="1200" dirty="0" smtClean="0">
                  <a:latin typeface="微软雅黑" pitchFamily="34" charset="-122"/>
                  <a:ea typeface="微软雅黑" pitchFamily="34" charset="-122"/>
                </a:rPr>
                <a:t>计划编制</a:t>
              </a:r>
              <a:endParaRPr lang="zh-CN" altLang="en-US" sz="1200" dirty="0">
                <a:latin typeface="微软雅黑" pitchFamily="34" charset="-122"/>
                <a:ea typeface="微软雅黑" pitchFamily="34" charset="-122"/>
              </a:endParaRPr>
            </a:p>
          </p:txBody>
        </p:sp>
        <p:sp>
          <p:nvSpPr>
            <p:cNvPr id="59" name="Rectangle 67"/>
            <p:cNvSpPr>
              <a:spLocks noChangeArrowheads="1"/>
            </p:cNvSpPr>
            <p:nvPr/>
          </p:nvSpPr>
          <p:spPr bwMode="auto">
            <a:xfrm>
              <a:off x="990694" y="933803"/>
              <a:ext cx="801501" cy="462307"/>
            </a:xfrm>
            <a:prstGeom prst="rect">
              <a:avLst/>
            </a:prstGeom>
            <a:noFill/>
            <a:ln w="9525">
              <a:noFill/>
              <a:miter lim="800000"/>
              <a:headEnd/>
              <a:tailEnd/>
            </a:ln>
            <a:effectLst/>
          </p:spPr>
          <p:txBody>
            <a:bodyPr wrap="none" lIns="92075" tIns="46038" rIns="92075" bIns="46038">
              <a:spAutoFit/>
            </a:bodyPr>
            <a:lstStyle/>
            <a:p>
              <a:r>
                <a:rPr lang="zh-CN" altLang="en-US" sz="1200" dirty="0" smtClean="0">
                  <a:latin typeface="微软雅黑" pitchFamily="34" charset="-122"/>
                  <a:ea typeface="微软雅黑" pitchFamily="34" charset="-122"/>
                </a:rPr>
                <a:t>生产订单</a:t>
              </a:r>
              <a:r>
                <a:rPr lang="en-US" altLang="zh-CN" sz="1200" dirty="0" smtClean="0">
                  <a:latin typeface="微软雅黑" pitchFamily="34" charset="-122"/>
                  <a:ea typeface="微软雅黑" pitchFamily="34" charset="-122"/>
                </a:rPr>
                <a:t/>
              </a:r>
              <a:br>
                <a:rPr lang="en-US" altLang="zh-CN" sz="1200" dirty="0" smtClean="0">
                  <a:latin typeface="微软雅黑" pitchFamily="34" charset="-122"/>
                  <a:ea typeface="微软雅黑" pitchFamily="34" charset="-122"/>
                </a:rPr>
              </a:br>
              <a:r>
                <a:rPr lang="zh-CN" altLang="en-US" sz="1200" dirty="0" smtClean="0">
                  <a:latin typeface="微软雅黑" pitchFamily="34" charset="-122"/>
                  <a:ea typeface="微软雅黑" pitchFamily="34" charset="-122"/>
                </a:rPr>
                <a:t>　下达</a:t>
              </a:r>
              <a:endParaRPr lang="zh-CN" altLang="en-US" sz="1200" dirty="0">
                <a:latin typeface="微软雅黑" pitchFamily="34" charset="-122"/>
                <a:ea typeface="微软雅黑" pitchFamily="34" charset="-122"/>
              </a:endParaRPr>
            </a:p>
          </p:txBody>
        </p:sp>
        <p:sp>
          <p:nvSpPr>
            <p:cNvPr id="60" name="Rectangle 67"/>
            <p:cNvSpPr>
              <a:spLocks noChangeArrowheads="1"/>
            </p:cNvSpPr>
            <p:nvPr/>
          </p:nvSpPr>
          <p:spPr bwMode="auto">
            <a:xfrm>
              <a:off x="2616301" y="3117336"/>
              <a:ext cx="955390"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solidFill>
                    <a:schemeClr val="bg1"/>
                  </a:solidFill>
                  <a:latin typeface="微软雅黑" pitchFamily="34" charset="-122"/>
                  <a:ea typeface="微软雅黑" pitchFamily="34" charset="-122"/>
                </a:rPr>
                <a:t>生产工艺卡</a:t>
              </a:r>
              <a:endParaRPr lang="zh-CN" altLang="en-US" sz="1200" dirty="0">
                <a:solidFill>
                  <a:schemeClr val="bg1"/>
                </a:solidFill>
                <a:latin typeface="微软雅黑" pitchFamily="34" charset="-122"/>
                <a:ea typeface="微软雅黑" pitchFamily="34" charset="-122"/>
              </a:endParaRPr>
            </a:p>
          </p:txBody>
        </p:sp>
        <p:sp>
          <p:nvSpPr>
            <p:cNvPr id="61" name="Rectangle 67"/>
            <p:cNvSpPr>
              <a:spLocks noChangeArrowheads="1"/>
            </p:cNvSpPr>
            <p:nvPr/>
          </p:nvSpPr>
          <p:spPr bwMode="auto">
            <a:xfrm>
              <a:off x="1039453" y="3584289"/>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latin typeface="微软雅黑" pitchFamily="34" charset="-122"/>
                  <a:ea typeface="微软雅黑" pitchFamily="34" charset="-122"/>
                </a:rPr>
                <a:t>工序派工</a:t>
              </a:r>
              <a:endParaRPr lang="zh-CN" altLang="en-US" sz="1200" dirty="0">
                <a:latin typeface="微软雅黑" pitchFamily="34" charset="-122"/>
                <a:ea typeface="微软雅黑" pitchFamily="34" charset="-122"/>
              </a:endParaRPr>
            </a:p>
          </p:txBody>
        </p:sp>
        <p:sp>
          <p:nvSpPr>
            <p:cNvPr id="62" name="Rectangle 67"/>
            <p:cNvSpPr>
              <a:spLocks noChangeArrowheads="1"/>
            </p:cNvSpPr>
            <p:nvPr/>
          </p:nvSpPr>
          <p:spPr bwMode="auto">
            <a:xfrm>
              <a:off x="1043938" y="5231231"/>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latin typeface="微软雅黑" pitchFamily="34" charset="-122"/>
                  <a:ea typeface="微软雅黑" pitchFamily="34" charset="-122"/>
                </a:rPr>
                <a:t>完工汇报</a:t>
              </a:r>
              <a:endParaRPr lang="zh-CN" altLang="en-US" sz="1200" dirty="0">
                <a:latin typeface="微软雅黑" pitchFamily="34" charset="-122"/>
                <a:ea typeface="微软雅黑" pitchFamily="34" charset="-122"/>
              </a:endParaRPr>
            </a:p>
          </p:txBody>
        </p:sp>
        <p:sp>
          <p:nvSpPr>
            <p:cNvPr id="63" name="Rectangle 67"/>
            <p:cNvSpPr>
              <a:spLocks noChangeArrowheads="1"/>
            </p:cNvSpPr>
            <p:nvPr/>
          </p:nvSpPr>
          <p:spPr bwMode="auto">
            <a:xfrm>
              <a:off x="2710444" y="4651595"/>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solidFill>
                    <a:schemeClr val="bg1"/>
                  </a:solidFill>
                  <a:latin typeface="微软雅黑" pitchFamily="34" charset="-122"/>
                  <a:ea typeface="微软雅黑" pitchFamily="34" charset="-122"/>
                </a:rPr>
                <a:t>订单</a:t>
              </a:r>
              <a:r>
                <a:rPr lang="zh-CN" altLang="en-US" sz="1200" dirty="0">
                  <a:solidFill>
                    <a:schemeClr val="bg1"/>
                  </a:solidFill>
                  <a:latin typeface="微软雅黑" pitchFamily="34" charset="-122"/>
                  <a:ea typeface="微软雅黑" pitchFamily="34" charset="-122"/>
                </a:rPr>
                <a:t>汇报</a:t>
              </a:r>
            </a:p>
          </p:txBody>
        </p:sp>
        <p:sp>
          <p:nvSpPr>
            <p:cNvPr id="64" name="Rectangle 67"/>
            <p:cNvSpPr>
              <a:spLocks noChangeArrowheads="1"/>
            </p:cNvSpPr>
            <p:nvPr/>
          </p:nvSpPr>
          <p:spPr bwMode="auto">
            <a:xfrm>
              <a:off x="2710445" y="5232469"/>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solidFill>
                    <a:schemeClr val="bg1"/>
                  </a:solidFill>
                  <a:latin typeface="微软雅黑" pitchFamily="34" charset="-122"/>
                  <a:ea typeface="微软雅黑" pitchFamily="34" charset="-122"/>
                </a:rPr>
                <a:t>工序汇报</a:t>
              </a:r>
              <a:endParaRPr lang="zh-CN" altLang="en-US" sz="1200" dirty="0">
                <a:solidFill>
                  <a:schemeClr val="bg1"/>
                </a:solidFill>
                <a:latin typeface="微软雅黑" pitchFamily="34" charset="-122"/>
                <a:ea typeface="微软雅黑" pitchFamily="34" charset="-122"/>
              </a:endParaRPr>
            </a:p>
          </p:txBody>
        </p:sp>
        <p:sp>
          <p:nvSpPr>
            <p:cNvPr id="65" name="Rectangle 67"/>
            <p:cNvSpPr>
              <a:spLocks noChangeArrowheads="1"/>
            </p:cNvSpPr>
            <p:nvPr/>
          </p:nvSpPr>
          <p:spPr bwMode="auto">
            <a:xfrm>
              <a:off x="2732829" y="5827539"/>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solidFill>
                    <a:schemeClr val="bg1"/>
                  </a:solidFill>
                  <a:latin typeface="微软雅黑" pitchFamily="34" charset="-122"/>
                  <a:ea typeface="微软雅黑" pitchFamily="34" charset="-122"/>
                </a:rPr>
                <a:t>混合汇报</a:t>
              </a:r>
              <a:endParaRPr lang="zh-CN" altLang="en-US" sz="1200" dirty="0">
                <a:solidFill>
                  <a:schemeClr val="bg1"/>
                </a:solidFill>
                <a:latin typeface="微软雅黑" pitchFamily="34" charset="-122"/>
                <a:ea typeface="微软雅黑" pitchFamily="34" charset="-122"/>
              </a:endParaRPr>
            </a:p>
          </p:txBody>
        </p:sp>
        <p:sp>
          <p:nvSpPr>
            <p:cNvPr id="66" name="Rectangle 67"/>
            <p:cNvSpPr>
              <a:spLocks noChangeArrowheads="1"/>
            </p:cNvSpPr>
            <p:nvPr/>
          </p:nvSpPr>
          <p:spPr bwMode="auto">
            <a:xfrm>
              <a:off x="4241320" y="3554642"/>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latin typeface="微软雅黑" pitchFamily="34" charset="-122"/>
                  <a:ea typeface="微软雅黑" pitchFamily="34" charset="-122"/>
                </a:rPr>
                <a:t>条码打印</a:t>
              </a:r>
              <a:endParaRPr lang="zh-CN" altLang="en-US" sz="1200" dirty="0">
                <a:latin typeface="微软雅黑" pitchFamily="34" charset="-122"/>
                <a:ea typeface="微软雅黑" pitchFamily="34" charset="-122"/>
              </a:endParaRPr>
            </a:p>
          </p:txBody>
        </p:sp>
        <p:sp>
          <p:nvSpPr>
            <p:cNvPr id="67" name="Rectangle 67"/>
            <p:cNvSpPr>
              <a:spLocks noChangeArrowheads="1"/>
            </p:cNvSpPr>
            <p:nvPr/>
          </p:nvSpPr>
          <p:spPr bwMode="auto">
            <a:xfrm>
              <a:off x="4259469" y="5280617"/>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latin typeface="微软雅黑" pitchFamily="34" charset="-122"/>
                  <a:ea typeface="微软雅黑" pitchFamily="34" charset="-122"/>
                </a:rPr>
                <a:t>条码扫描</a:t>
              </a:r>
              <a:endParaRPr lang="zh-CN" altLang="en-US" sz="1200" dirty="0">
                <a:latin typeface="微软雅黑" pitchFamily="34" charset="-122"/>
                <a:ea typeface="微软雅黑" pitchFamily="34" charset="-122"/>
              </a:endParaRPr>
            </a:p>
          </p:txBody>
        </p:sp>
        <p:sp>
          <p:nvSpPr>
            <p:cNvPr id="68" name="Rectangle 67"/>
            <p:cNvSpPr>
              <a:spLocks noChangeArrowheads="1"/>
            </p:cNvSpPr>
            <p:nvPr/>
          </p:nvSpPr>
          <p:spPr bwMode="auto">
            <a:xfrm>
              <a:off x="4216261" y="2525935"/>
              <a:ext cx="801501" cy="277641"/>
            </a:xfrm>
            <a:prstGeom prst="rect">
              <a:avLst/>
            </a:prstGeom>
            <a:noFill/>
            <a:ln w="9525">
              <a:noFill/>
              <a:miter lim="800000"/>
              <a:headEnd/>
              <a:tailEnd/>
            </a:ln>
            <a:effectLst/>
          </p:spPr>
          <p:txBody>
            <a:bodyPr wrap="none" lIns="92075" tIns="46038" rIns="92075" bIns="46038">
              <a:spAutoFit/>
            </a:bodyPr>
            <a:lstStyle/>
            <a:p>
              <a:r>
                <a:rPr lang="zh-CN" altLang="en-US" sz="1200" dirty="0" smtClean="0">
                  <a:solidFill>
                    <a:schemeClr val="bg1"/>
                  </a:solidFill>
                  <a:latin typeface="微软雅黑" pitchFamily="34" charset="-122"/>
                  <a:ea typeface="微软雅黑" pitchFamily="34" charset="-122"/>
                </a:rPr>
                <a:t>启用条码</a:t>
              </a:r>
              <a:endParaRPr lang="zh-CN" altLang="en-US" sz="1200" dirty="0">
                <a:solidFill>
                  <a:schemeClr val="bg1"/>
                </a:solidFill>
                <a:latin typeface="微软雅黑" pitchFamily="34" charset="-122"/>
                <a:ea typeface="微软雅黑" pitchFamily="34" charset="-122"/>
              </a:endParaRPr>
            </a:p>
          </p:txBody>
        </p:sp>
        <p:sp>
          <p:nvSpPr>
            <p:cNvPr id="69" name="Rectangle 67"/>
            <p:cNvSpPr>
              <a:spLocks noChangeArrowheads="1"/>
            </p:cNvSpPr>
            <p:nvPr/>
          </p:nvSpPr>
          <p:spPr bwMode="auto">
            <a:xfrm>
              <a:off x="2633264" y="4015983"/>
              <a:ext cx="955390" cy="277641"/>
            </a:xfrm>
            <a:prstGeom prst="rect">
              <a:avLst/>
            </a:prstGeom>
            <a:noFill/>
            <a:ln w="9525">
              <a:noFill/>
              <a:miter lim="800000"/>
              <a:headEnd/>
              <a:tailEnd/>
            </a:ln>
            <a:effectLst/>
          </p:spPr>
          <p:txBody>
            <a:bodyPr wrap="none" lIns="92075" tIns="46038" rIns="92075" bIns="46038">
              <a:spAutoFit/>
            </a:bodyPr>
            <a:lstStyle/>
            <a:p>
              <a:r>
                <a:rPr lang="zh-CN" altLang="en-US" sz="1200" dirty="0">
                  <a:solidFill>
                    <a:schemeClr val="bg1"/>
                  </a:solidFill>
                  <a:latin typeface="微软雅黑" pitchFamily="34" charset="-122"/>
                  <a:ea typeface="微软雅黑" pitchFamily="34" charset="-122"/>
                </a:rPr>
                <a:t>生产工艺</a:t>
              </a:r>
              <a:r>
                <a:rPr lang="zh-CN" altLang="en-US" sz="1200" dirty="0" smtClean="0">
                  <a:solidFill>
                    <a:schemeClr val="bg1"/>
                  </a:solidFill>
                  <a:latin typeface="微软雅黑" pitchFamily="34" charset="-122"/>
                  <a:ea typeface="微软雅黑" pitchFamily="34" charset="-122"/>
                </a:rPr>
                <a:t>卡</a:t>
              </a:r>
              <a:endParaRPr lang="zh-CN" altLang="en-US" sz="1200" dirty="0">
                <a:solidFill>
                  <a:schemeClr val="bg1"/>
                </a:solidFill>
                <a:latin typeface="微软雅黑" pitchFamily="34" charset="-122"/>
                <a:ea typeface="微软雅黑" pitchFamily="34" charset="-122"/>
              </a:endParaRPr>
            </a:p>
          </p:txBody>
        </p:sp>
        <p:sp>
          <p:nvSpPr>
            <p:cNvPr id="70" name="Rectangle 67"/>
            <p:cNvSpPr>
              <a:spLocks noChangeArrowheads="1"/>
            </p:cNvSpPr>
            <p:nvPr/>
          </p:nvSpPr>
          <p:spPr bwMode="auto">
            <a:xfrm>
              <a:off x="1009634" y="2433603"/>
              <a:ext cx="801501" cy="462307"/>
            </a:xfrm>
            <a:prstGeom prst="rect">
              <a:avLst/>
            </a:prstGeom>
            <a:noFill/>
            <a:ln w="9525">
              <a:noFill/>
              <a:miter lim="800000"/>
              <a:headEnd/>
              <a:tailEnd/>
            </a:ln>
            <a:effectLst/>
          </p:spPr>
          <p:txBody>
            <a:bodyPr wrap="none" lIns="92075" tIns="46038" rIns="92075" bIns="46038">
              <a:spAutoFit/>
            </a:bodyPr>
            <a:lstStyle/>
            <a:p>
              <a:r>
                <a:rPr lang="zh-CN" altLang="en-US" sz="1200" dirty="0" smtClean="0">
                  <a:solidFill>
                    <a:schemeClr val="bg1"/>
                  </a:solidFill>
                  <a:latin typeface="微软雅黑" pitchFamily="34" charset="-122"/>
                  <a:ea typeface="微软雅黑" pitchFamily="34" charset="-122"/>
                </a:rPr>
                <a:t>车间工序</a:t>
              </a:r>
              <a:r>
                <a:rPr lang="en-US" altLang="zh-CN" sz="1200" dirty="0" smtClean="0">
                  <a:solidFill>
                    <a:schemeClr val="bg1"/>
                  </a:solidFill>
                  <a:latin typeface="微软雅黑" pitchFamily="34" charset="-122"/>
                  <a:ea typeface="微软雅黑" pitchFamily="34" charset="-122"/>
                </a:rPr>
                <a:t/>
              </a:r>
              <a:br>
                <a:rPr lang="en-US" altLang="zh-CN" sz="1200" dirty="0" smtClean="0">
                  <a:solidFill>
                    <a:schemeClr val="bg1"/>
                  </a:solidFill>
                  <a:latin typeface="微软雅黑" pitchFamily="34" charset="-122"/>
                  <a:ea typeface="微软雅黑" pitchFamily="34" charset="-122"/>
                </a:rPr>
              </a:br>
              <a:r>
                <a:rPr lang="zh-CN" altLang="en-US" sz="1200" dirty="0" smtClean="0">
                  <a:solidFill>
                    <a:schemeClr val="bg1"/>
                  </a:solidFill>
                  <a:latin typeface="微软雅黑" pitchFamily="34" charset="-122"/>
                  <a:ea typeface="微软雅黑" pitchFamily="34" charset="-122"/>
                </a:rPr>
                <a:t>资料维护</a:t>
              </a:r>
              <a:endParaRPr lang="zh-CN" altLang="en-US" sz="1200" dirty="0">
                <a:solidFill>
                  <a:schemeClr val="bg1"/>
                </a:solidFill>
                <a:latin typeface="微软雅黑" pitchFamily="34" charset="-122"/>
                <a:ea typeface="微软雅黑" pitchFamily="34" charset="-122"/>
              </a:endParaRPr>
            </a:p>
          </p:txBody>
        </p:sp>
      </p:gr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84245"/>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47811"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368619"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采购管理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4495802" y="3886188"/>
            <a:ext cx="1916112" cy="838178"/>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362258" y="838268"/>
            <a:ext cx="2590732" cy="581240"/>
          </a:xfrm>
          <a:prstGeom prst="rect">
            <a:avLst/>
          </a:prstGeom>
          <a:noFill/>
          <a:ln w="9525">
            <a:noFill/>
            <a:miter lim="800000"/>
            <a:headEnd/>
            <a:tailEnd/>
          </a:ln>
          <a:effectLst/>
        </p:spPr>
        <p:txBody>
          <a:bodyPr vert="horz" wrap="square" lIns="0" tIns="26979" rIns="33327"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dirty="0" smtClean="0">
                <a:ln>
                  <a:noFill/>
                </a:ln>
                <a:solidFill>
                  <a:srgbClr val="888888"/>
                </a:solidFill>
                <a:effectLst/>
                <a:latin typeface="Arial" pitchFamily="34" charset="0"/>
                <a:ea typeface="宋体" pitchFamily="2" charset="-122"/>
                <a:cs typeface="宋体" pitchFamily="2" charset="-122"/>
              </a:rPr>
              <a:t>（一）完整产业链条</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800" b="0" i="0" u="none" strike="noStrike" cap="none" normalizeH="0" baseline="0" dirty="0" smtClean="0">
                <a:ln>
                  <a:noFill/>
                </a:ln>
                <a:solidFill>
                  <a:srgbClr val="888888"/>
                </a:solidFill>
                <a:effectLst/>
                <a:latin typeface="Arial" pitchFamily="34" charset="0"/>
                <a:ea typeface="宋体" pitchFamily="2" charset="-122"/>
                <a:cs typeface="宋体" pitchFamily="2" charset="-122"/>
              </a:rPr>
              <a:t>  </a:t>
            </a:r>
            <a:endParaRPr kumimoji="0" lang="zh-CN" sz="26200" b="0" i="0" u="none" strike="noStrike" cap="none" normalizeH="0" baseline="0" dirty="0" smtClean="0">
              <a:ln>
                <a:noFill/>
              </a:ln>
              <a:solidFill>
                <a:srgbClr val="888888"/>
              </a:solidFill>
              <a:effectLst/>
              <a:latin typeface="Arial" pitchFamily="34" charset="0"/>
              <a:ea typeface="宋体" pitchFamily="2" charset="-122"/>
              <a:cs typeface="宋体" pitchFamily="2" charset="-122"/>
            </a:endParaRPr>
          </a:p>
        </p:txBody>
      </p:sp>
      <p:sp>
        <p:nvSpPr>
          <p:cNvPr id="5" name="Rectangle 8"/>
          <p:cNvSpPr>
            <a:spLocks noChangeArrowheads="1"/>
          </p:cNvSpPr>
          <p:nvPr/>
        </p:nvSpPr>
        <p:spPr bwMode="gray">
          <a:xfrm>
            <a:off x="442990" y="992237"/>
            <a:ext cx="1511300" cy="2085975"/>
          </a:xfrm>
          <a:prstGeom prst="rect">
            <a:avLst/>
          </a:prstGeom>
          <a:solidFill>
            <a:srgbClr val="DDDDDD"/>
          </a:solidFill>
          <a:ln w="12700" algn="ctr">
            <a:noFill/>
            <a:miter lim="800000"/>
            <a:headEnd/>
            <a:tailEnd/>
          </a:ln>
          <a:effectLst/>
        </p:spPr>
        <p:txBody>
          <a:bodyPr wrap="none" lIns="90000" tIns="46800" rIns="90000" bIns="46800" anchor="ctr"/>
          <a:lstStyle/>
          <a:p>
            <a:pPr algn="ctr">
              <a:defRPr/>
            </a:pPr>
            <a:endParaRPr lang="de-DE">
              <a:latin typeface="+mn-ea"/>
              <a:ea typeface="+mn-ea"/>
            </a:endParaRPr>
          </a:p>
        </p:txBody>
      </p:sp>
      <p:sp>
        <p:nvSpPr>
          <p:cNvPr id="6" name="Rectangle 12"/>
          <p:cNvSpPr>
            <a:spLocks noChangeArrowheads="1"/>
          </p:cNvSpPr>
          <p:nvPr/>
        </p:nvSpPr>
        <p:spPr bwMode="gray">
          <a:xfrm>
            <a:off x="622378" y="958900"/>
            <a:ext cx="1152525" cy="209550"/>
          </a:xfrm>
          <a:prstGeom prst="rect">
            <a:avLst/>
          </a:prstGeom>
          <a:noFill/>
          <a:ln w="9525">
            <a:noFill/>
            <a:miter lim="800000"/>
            <a:headEnd/>
            <a:tailEnd/>
          </a:ln>
          <a:effectLst/>
        </p:spPr>
        <p:txBody>
          <a:bodyPr lIns="39688" tIns="20638" rIns="39688" bIns="20638"/>
          <a:lstStyle/>
          <a:p>
            <a:pPr algn="ctr" defTabSz="166688" eaLnBrk="0" hangingPunct="0">
              <a:defRPr/>
            </a:pPr>
            <a:r>
              <a:rPr lang="zh-CN" altLang="en-US" sz="1500" dirty="0">
                <a:latin typeface="+mn-ea"/>
                <a:ea typeface="+mn-ea"/>
              </a:rPr>
              <a:t>提取</a:t>
            </a:r>
          </a:p>
        </p:txBody>
      </p:sp>
      <p:sp>
        <p:nvSpPr>
          <p:cNvPr id="7" name="AutoShape 13"/>
          <p:cNvSpPr>
            <a:spLocks noChangeArrowheads="1"/>
          </p:cNvSpPr>
          <p:nvPr/>
        </p:nvSpPr>
        <p:spPr bwMode="gray">
          <a:xfrm>
            <a:off x="954165" y="1463725"/>
            <a:ext cx="477838" cy="1323975"/>
          </a:xfrm>
          <a:prstGeom prst="downArrow">
            <a:avLst>
              <a:gd name="adj1" fmla="val 75009"/>
              <a:gd name="adj2" fmla="val 54530"/>
            </a:avLst>
          </a:prstGeom>
          <a:solidFill>
            <a:schemeClr val="accent1"/>
          </a:solidFill>
          <a:ln w="12700">
            <a:noFill/>
            <a:miter lim="800000"/>
            <a:headEnd/>
            <a:tailEnd/>
          </a:ln>
          <a:effectLst/>
        </p:spPr>
        <p:txBody>
          <a:bodyPr wrap="none" anchor="ctr"/>
          <a:lstStyle/>
          <a:p>
            <a:pPr algn="ctr">
              <a:defRPr/>
            </a:pPr>
            <a:endParaRPr lang="de-DE">
              <a:latin typeface="+mn-ea"/>
              <a:ea typeface="+mn-ea"/>
            </a:endParaRPr>
          </a:p>
        </p:txBody>
      </p:sp>
      <p:sp>
        <p:nvSpPr>
          <p:cNvPr id="8" name="Rectangle 14"/>
          <p:cNvSpPr>
            <a:spLocks noChangeArrowheads="1"/>
          </p:cNvSpPr>
          <p:nvPr/>
        </p:nvSpPr>
        <p:spPr bwMode="gray">
          <a:xfrm rot="5400000">
            <a:off x="747790" y="1900288"/>
            <a:ext cx="1038225" cy="285750"/>
          </a:xfrm>
          <a:prstGeom prst="rect">
            <a:avLst/>
          </a:prstGeom>
          <a:noFill/>
          <a:ln w="9525">
            <a:noFill/>
            <a:miter lim="800000"/>
            <a:headEnd/>
            <a:tailEnd/>
          </a:ln>
          <a:effectLst/>
        </p:spPr>
        <p:txBody>
          <a:bodyPr lIns="39688" tIns="20638" rIns="39688" bIns="20638"/>
          <a:lstStyle/>
          <a:p>
            <a:pPr defTabSz="171450" eaLnBrk="0" hangingPunct="0">
              <a:defRPr/>
            </a:pPr>
            <a:r>
              <a:rPr lang="zh-CN" altLang="en-US" sz="1200" dirty="0" smtClean="0">
                <a:latin typeface="+mn-ea"/>
                <a:ea typeface="+mn-ea"/>
              </a:rPr>
              <a:t>铁矿及其他金属矿物</a:t>
            </a:r>
            <a:r>
              <a:rPr lang="de-DE" altLang="en-US" sz="1200" dirty="0" smtClean="0">
                <a:latin typeface="+mn-ea"/>
                <a:ea typeface="+mn-ea"/>
              </a:rPr>
              <a:t> </a:t>
            </a:r>
            <a:endParaRPr lang="zh-CN" altLang="en-US" sz="1200" dirty="0">
              <a:latin typeface="+mn-ea"/>
              <a:ea typeface="+mn-ea"/>
            </a:endParaRPr>
          </a:p>
        </p:txBody>
      </p:sp>
      <p:sp>
        <p:nvSpPr>
          <p:cNvPr id="9" name="AutoShape 15"/>
          <p:cNvSpPr>
            <a:spLocks noChangeArrowheads="1"/>
          </p:cNvSpPr>
          <p:nvPr/>
        </p:nvSpPr>
        <p:spPr bwMode="gray">
          <a:xfrm>
            <a:off x="484265" y="1457375"/>
            <a:ext cx="468313" cy="1325562"/>
          </a:xfrm>
          <a:prstGeom prst="downArrow">
            <a:avLst>
              <a:gd name="adj1" fmla="val 75009"/>
              <a:gd name="adj2" fmla="val 55706"/>
            </a:avLst>
          </a:prstGeom>
          <a:solidFill>
            <a:schemeClr val="accent1"/>
          </a:solidFill>
          <a:ln w="12700">
            <a:noFill/>
            <a:miter lim="800000"/>
            <a:headEnd/>
            <a:tailEnd/>
          </a:ln>
          <a:effectLst/>
        </p:spPr>
        <p:txBody>
          <a:bodyPr wrap="none" anchor="ctr"/>
          <a:lstStyle/>
          <a:p>
            <a:pPr algn="ctr">
              <a:defRPr/>
            </a:pPr>
            <a:endParaRPr lang="de-DE">
              <a:latin typeface="+mn-ea"/>
              <a:ea typeface="+mn-ea"/>
            </a:endParaRPr>
          </a:p>
        </p:txBody>
      </p:sp>
      <p:sp>
        <p:nvSpPr>
          <p:cNvPr id="10" name="Rectangle 16"/>
          <p:cNvSpPr>
            <a:spLocks noChangeArrowheads="1"/>
          </p:cNvSpPr>
          <p:nvPr/>
        </p:nvSpPr>
        <p:spPr bwMode="gray">
          <a:xfrm rot="5400000" flipH="1">
            <a:off x="100259" y="1963787"/>
            <a:ext cx="1193800" cy="285750"/>
          </a:xfrm>
          <a:prstGeom prst="rect">
            <a:avLst/>
          </a:prstGeom>
          <a:noFill/>
          <a:ln w="9525">
            <a:noFill/>
            <a:miter lim="800000"/>
            <a:headEnd/>
            <a:tailEnd/>
          </a:ln>
          <a:effectLst/>
        </p:spPr>
        <p:txBody>
          <a:bodyPr lIns="39688" tIns="20638" rIns="39688" bIns="20638"/>
          <a:lstStyle/>
          <a:p>
            <a:pPr defTabSz="171450" eaLnBrk="0" hangingPunct="0">
              <a:defRPr/>
            </a:pPr>
            <a:r>
              <a:rPr lang="zh-CN" altLang="en-US" sz="1200" dirty="0" smtClean="0">
                <a:latin typeface="+mn-ea"/>
                <a:ea typeface="+mn-ea"/>
              </a:rPr>
              <a:t>化工原料</a:t>
            </a:r>
            <a:endParaRPr lang="de-DE" altLang="en-US" sz="1200" dirty="0">
              <a:latin typeface="+mn-ea"/>
              <a:ea typeface="+mn-ea"/>
            </a:endParaRPr>
          </a:p>
        </p:txBody>
      </p:sp>
      <p:sp>
        <p:nvSpPr>
          <p:cNvPr id="11" name="Rectangle 17"/>
          <p:cNvSpPr>
            <a:spLocks noChangeArrowheads="1"/>
          </p:cNvSpPr>
          <p:nvPr/>
        </p:nvSpPr>
        <p:spPr bwMode="gray">
          <a:xfrm>
            <a:off x="952578" y="1224012"/>
            <a:ext cx="530225" cy="188913"/>
          </a:xfrm>
          <a:prstGeom prst="rect">
            <a:avLst/>
          </a:prstGeom>
          <a:noFill/>
          <a:ln w="9525">
            <a:noFill/>
            <a:miter lim="800000"/>
            <a:headEnd/>
            <a:tailEnd/>
          </a:ln>
          <a:effectLst/>
        </p:spPr>
        <p:txBody>
          <a:bodyPr lIns="63500" tIns="33338" rIns="63500" bIns="33338"/>
          <a:lstStyle/>
          <a:p>
            <a:pPr algn="ctr" defTabSz="461963" eaLnBrk="0" hangingPunct="0">
              <a:spcBef>
                <a:spcPct val="50000"/>
              </a:spcBef>
              <a:defRPr/>
            </a:pPr>
            <a:r>
              <a:rPr lang="zh-CN" altLang="en-US" sz="1400">
                <a:latin typeface="+mn-ea"/>
                <a:ea typeface="+mn-ea"/>
              </a:rPr>
              <a:t>采矿</a:t>
            </a:r>
          </a:p>
        </p:txBody>
      </p:sp>
      <p:sp>
        <p:nvSpPr>
          <p:cNvPr id="12" name="Rectangle 18"/>
          <p:cNvSpPr>
            <a:spLocks noChangeArrowheads="1"/>
          </p:cNvSpPr>
          <p:nvPr/>
        </p:nvSpPr>
        <p:spPr bwMode="gray">
          <a:xfrm>
            <a:off x="477915" y="1219250"/>
            <a:ext cx="500063" cy="257175"/>
          </a:xfrm>
          <a:prstGeom prst="rect">
            <a:avLst/>
          </a:prstGeom>
          <a:noFill/>
          <a:ln w="9525">
            <a:noFill/>
            <a:miter lim="800000"/>
            <a:headEnd/>
            <a:tailEnd/>
          </a:ln>
          <a:effectLst/>
        </p:spPr>
        <p:txBody>
          <a:bodyPr lIns="63500" tIns="33338" rIns="63500" bIns="33338"/>
          <a:lstStyle/>
          <a:p>
            <a:pPr algn="ctr" defTabSz="461963" eaLnBrk="0" hangingPunct="0">
              <a:spcBef>
                <a:spcPct val="50000"/>
              </a:spcBef>
              <a:defRPr/>
            </a:pPr>
            <a:r>
              <a:rPr lang="zh-CN" altLang="en-US" sz="1400" dirty="0" smtClean="0">
                <a:latin typeface="+mn-ea"/>
                <a:ea typeface="+mn-ea"/>
              </a:rPr>
              <a:t>化工</a:t>
            </a:r>
            <a:endParaRPr lang="zh-CN" altLang="en-US" sz="1400" dirty="0">
              <a:latin typeface="+mn-ea"/>
              <a:ea typeface="+mn-ea"/>
            </a:endParaRPr>
          </a:p>
        </p:txBody>
      </p:sp>
      <p:sp>
        <p:nvSpPr>
          <p:cNvPr id="14" name="Rectangle 20"/>
          <p:cNvSpPr>
            <a:spLocks noChangeArrowheads="1"/>
          </p:cNvSpPr>
          <p:nvPr/>
        </p:nvSpPr>
        <p:spPr bwMode="gray">
          <a:xfrm>
            <a:off x="1251014" y="3649712"/>
            <a:ext cx="882650" cy="530225"/>
          </a:xfrm>
          <a:prstGeom prst="rect">
            <a:avLst/>
          </a:prstGeom>
          <a:noFill/>
          <a:ln w="9525">
            <a:noFill/>
            <a:miter lim="800000"/>
            <a:headEnd/>
            <a:tailEnd/>
          </a:ln>
          <a:effectLst/>
        </p:spPr>
        <p:txBody>
          <a:bodyPr lIns="63500" tIns="33338" rIns="63500" bIns="33338"/>
          <a:lstStyle/>
          <a:p>
            <a:pPr defTabSz="461963" eaLnBrk="0" hangingPunct="0">
              <a:lnSpc>
                <a:spcPct val="140000"/>
              </a:lnSpc>
              <a:spcBef>
                <a:spcPct val="50000"/>
              </a:spcBef>
              <a:defRPr/>
            </a:pPr>
            <a:r>
              <a:rPr lang="zh-CN" altLang="en-US" sz="1400" dirty="0">
                <a:solidFill>
                  <a:schemeClr val="hlink"/>
                </a:solidFill>
                <a:latin typeface="+mn-ea"/>
                <a:ea typeface="+mn-ea"/>
              </a:rPr>
              <a:t>散货运输</a:t>
            </a:r>
          </a:p>
        </p:txBody>
      </p:sp>
      <p:sp>
        <p:nvSpPr>
          <p:cNvPr id="15" name="AutoShape 53"/>
          <p:cNvSpPr>
            <a:spLocks noChangeArrowheads="1"/>
          </p:cNvSpPr>
          <p:nvPr/>
        </p:nvSpPr>
        <p:spPr bwMode="gray">
          <a:xfrm>
            <a:off x="1436765" y="1463725"/>
            <a:ext cx="477838" cy="1323975"/>
          </a:xfrm>
          <a:prstGeom prst="downArrow">
            <a:avLst>
              <a:gd name="adj1" fmla="val 75009"/>
              <a:gd name="adj2" fmla="val 54530"/>
            </a:avLst>
          </a:prstGeom>
          <a:solidFill>
            <a:schemeClr val="accent1"/>
          </a:solidFill>
          <a:ln w="12700">
            <a:noFill/>
            <a:miter lim="800000"/>
            <a:headEnd/>
            <a:tailEnd/>
          </a:ln>
          <a:effectLst/>
        </p:spPr>
        <p:txBody>
          <a:bodyPr wrap="none" anchor="ctr"/>
          <a:lstStyle/>
          <a:p>
            <a:pPr algn="ctr">
              <a:defRPr/>
            </a:pPr>
            <a:endParaRPr lang="de-DE">
              <a:latin typeface="+mn-ea"/>
              <a:ea typeface="+mn-ea"/>
            </a:endParaRPr>
          </a:p>
        </p:txBody>
      </p:sp>
      <p:sp>
        <p:nvSpPr>
          <p:cNvPr id="16" name="Rectangle 54"/>
          <p:cNvSpPr>
            <a:spLocks noChangeArrowheads="1"/>
          </p:cNvSpPr>
          <p:nvPr/>
        </p:nvSpPr>
        <p:spPr bwMode="gray">
          <a:xfrm>
            <a:off x="1411365" y="1224012"/>
            <a:ext cx="554038" cy="333375"/>
          </a:xfrm>
          <a:prstGeom prst="rect">
            <a:avLst/>
          </a:prstGeom>
          <a:noFill/>
          <a:ln w="9525">
            <a:noFill/>
            <a:miter lim="800000"/>
            <a:headEnd/>
            <a:tailEnd/>
          </a:ln>
          <a:effectLst/>
        </p:spPr>
        <p:txBody>
          <a:bodyPr lIns="63500" tIns="33338" rIns="63500" bIns="33338"/>
          <a:lstStyle/>
          <a:p>
            <a:pPr algn="ctr" defTabSz="461963" eaLnBrk="0" hangingPunct="0">
              <a:spcBef>
                <a:spcPct val="50000"/>
              </a:spcBef>
              <a:defRPr/>
            </a:pPr>
            <a:r>
              <a:rPr lang="zh-CN" altLang="en-US" sz="1400" dirty="0" smtClean="0">
                <a:latin typeface="+mn-ea"/>
                <a:ea typeface="+mn-ea"/>
              </a:rPr>
              <a:t>回收</a:t>
            </a:r>
            <a:endParaRPr lang="zh-CN" altLang="en-US" sz="1400" dirty="0">
              <a:latin typeface="+mn-ea"/>
              <a:ea typeface="+mn-ea"/>
            </a:endParaRPr>
          </a:p>
        </p:txBody>
      </p:sp>
      <p:sp>
        <p:nvSpPr>
          <p:cNvPr id="17" name="Rectangle 55"/>
          <p:cNvSpPr>
            <a:spLocks noChangeArrowheads="1"/>
          </p:cNvSpPr>
          <p:nvPr/>
        </p:nvSpPr>
        <p:spPr bwMode="gray">
          <a:xfrm rot="5400000">
            <a:off x="1133988" y="1900288"/>
            <a:ext cx="1038225" cy="285750"/>
          </a:xfrm>
          <a:prstGeom prst="rect">
            <a:avLst/>
          </a:prstGeom>
          <a:noFill/>
          <a:ln w="9525">
            <a:noFill/>
            <a:miter lim="800000"/>
            <a:headEnd/>
            <a:tailEnd/>
          </a:ln>
          <a:effectLst/>
        </p:spPr>
        <p:txBody>
          <a:bodyPr lIns="39688" tIns="20638" rIns="39688" bIns="20638"/>
          <a:lstStyle/>
          <a:p>
            <a:pPr defTabSz="171450" eaLnBrk="0" hangingPunct="0">
              <a:defRPr/>
            </a:pPr>
            <a:r>
              <a:rPr lang="zh-CN" altLang="en-US" sz="1200" dirty="0">
                <a:latin typeface="+mn-ea"/>
                <a:ea typeface="+mn-ea"/>
              </a:rPr>
              <a:t>可</a:t>
            </a:r>
            <a:r>
              <a:rPr lang="zh-CN" altLang="en-US" sz="1200" dirty="0" smtClean="0">
                <a:latin typeface="+mn-ea"/>
                <a:ea typeface="+mn-ea"/>
              </a:rPr>
              <a:t>再生材料</a:t>
            </a:r>
            <a:r>
              <a:rPr lang="de-DE" altLang="en-US" sz="1200" dirty="0" smtClean="0">
                <a:latin typeface="+mn-ea"/>
                <a:ea typeface="+mn-ea"/>
              </a:rPr>
              <a:t> </a:t>
            </a:r>
            <a:endParaRPr lang="de-DE" altLang="en-US" sz="1200" dirty="0">
              <a:latin typeface="+mn-ea"/>
              <a:ea typeface="+mn-ea"/>
            </a:endParaRPr>
          </a:p>
        </p:txBody>
      </p:sp>
      <p:sp>
        <p:nvSpPr>
          <p:cNvPr id="18" name="Freeform 68"/>
          <p:cNvSpPr>
            <a:spLocks/>
          </p:cNvSpPr>
          <p:nvPr/>
        </p:nvSpPr>
        <p:spPr bwMode="gray">
          <a:xfrm>
            <a:off x="1287527" y="3309987"/>
            <a:ext cx="763587" cy="673100"/>
          </a:xfrm>
          <a:custGeom>
            <a:avLst/>
            <a:gdLst/>
            <a:ahLst/>
            <a:cxnLst>
              <a:cxn ang="0">
                <a:pos x="0" y="0"/>
              </a:cxn>
              <a:cxn ang="0">
                <a:pos x="0" y="384"/>
              </a:cxn>
              <a:cxn ang="0">
                <a:pos x="285" y="384"/>
              </a:cxn>
            </a:cxnLst>
            <a:rect l="0" t="0" r="r" b="b"/>
            <a:pathLst>
              <a:path w="285" h="384">
                <a:moveTo>
                  <a:pt x="0" y="0"/>
                </a:moveTo>
                <a:lnTo>
                  <a:pt x="0" y="384"/>
                </a:lnTo>
                <a:lnTo>
                  <a:pt x="285" y="384"/>
                </a:lnTo>
              </a:path>
            </a:pathLst>
          </a:custGeom>
          <a:noFill/>
          <a:ln w="19050" cap="flat" cmpd="sng">
            <a:solidFill>
              <a:schemeClr val="hlink"/>
            </a:solidFill>
            <a:prstDash val="solid"/>
            <a:round/>
            <a:headEnd type="none" w="med" len="med"/>
            <a:tailEnd type="triangle" w="med" len="med"/>
          </a:ln>
          <a:effectLst/>
        </p:spPr>
        <p:txBody>
          <a:bodyPr lIns="90000" tIns="46800" rIns="90000" bIns="46800" anchor="ctr"/>
          <a:lstStyle/>
          <a:p>
            <a:pPr>
              <a:defRPr/>
            </a:pPr>
            <a:endParaRPr lang="zh-CN" altLang="en-US">
              <a:latin typeface="+mn-ea"/>
              <a:ea typeface="+mn-ea"/>
            </a:endParaRPr>
          </a:p>
        </p:txBody>
      </p:sp>
      <p:sp>
        <p:nvSpPr>
          <p:cNvPr id="20" name="Oval 70"/>
          <p:cNvSpPr>
            <a:spLocks noChangeArrowheads="1"/>
          </p:cNvSpPr>
          <p:nvPr/>
        </p:nvSpPr>
        <p:spPr bwMode="gray">
          <a:xfrm>
            <a:off x="533472" y="2894062"/>
            <a:ext cx="1295400" cy="593725"/>
          </a:xfrm>
          <a:prstGeom prst="ellipse">
            <a:avLst/>
          </a:prstGeom>
          <a:solidFill>
            <a:schemeClr val="accent1"/>
          </a:solidFill>
          <a:ln w="12700">
            <a:noFill/>
            <a:round/>
            <a:headEnd/>
            <a:tailEnd/>
          </a:ln>
          <a:effectLst/>
        </p:spPr>
        <p:txBody>
          <a:bodyPr wrap="none" anchor="ctr"/>
          <a:lstStyle/>
          <a:p>
            <a:pPr algn="ctr">
              <a:defRPr/>
            </a:pPr>
            <a:endParaRPr lang="de-DE">
              <a:latin typeface="+mn-ea"/>
              <a:ea typeface="+mn-ea"/>
            </a:endParaRPr>
          </a:p>
        </p:txBody>
      </p:sp>
      <p:sp>
        <p:nvSpPr>
          <p:cNvPr id="21" name="Rectangle 71"/>
          <p:cNvSpPr>
            <a:spLocks noChangeArrowheads="1"/>
          </p:cNvSpPr>
          <p:nvPr/>
        </p:nvSpPr>
        <p:spPr bwMode="gray">
          <a:xfrm>
            <a:off x="685902" y="2971812"/>
            <a:ext cx="966788" cy="533386"/>
          </a:xfrm>
          <a:prstGeom prst="rect">
            <a:avLst/>
          </a:prstGeom>
          <a:noFill/>
          <a:ln w="9525">
            <a:noFill/>
            <a:miter lim="800000"/>
            <a:headEnd/>
            <a:tailEnd/>
          </a:ln>
          <a:effectLst/>
        </p:spPr>
        <p:txBody>
          <a:bodyPr lIns="63500" tIns="33338" rIns="63500" bIns="33338"/>
          <a:lstStyle/>
          <a:p>
            <a:pPr algn="ctr" defTabSz="461963" eaLnBrk="0" hangingPunct="0">
              <a:spcBef>
                <a:spcPct val="50000"/>
              </a:spcBef>
              <a:defRPr/>
            </a:pPr>
            <a:r>
              <a:rPr lang="zh-CN" altLang="en-US" sz="1400" dirty="0" smtClean="0">
                <a:latin typeface="+mn-ea"/>
                <a:ea typeface="+mn-ea"/>
              </a:rPr>
              <a:t>冶炼及压延加工</a:t>
            </a:r>
            <a:endParaRPr lang="zh-CN" altLang="en-US" sz="1400" dirty="0">
              <a:latin typeface="+mn-ea"/>
              <a:ea typeface="+mn-ea"/>
            </a:endParaRPr>
          </a:p>
        </p:txBody>
      </p:sp>
      <p:sp>
        <p:nvSpPr>
          <p:cNvPr id="22" name="Rectangle 4"/>
          <p:cNvSpPr>
            <a:spLocks noChangeArrowheads="1"/>
          </p:cNvSpPr>
          <p:nvPr/>
        </p:nvSpPr>
        <p:spPr bwMode="gray">
          <a:xfrm>
            <a:off x="2085176" y="3276604"/>
            <a:ext cx="1447762" cy="1828752"/>
          </a:xfrm>
          <a:prstGeom prst="rect">
            <a:avLst/>
          </a:prstGeom>
          <a:solidFill>
            <a:srgbClr val="CDDCEE"/>
          </a:solidFill>
          <a:ln w="19050" algn="ctr">
            <a:noFill/>
            <a:prstDash val="dash"/>
            <a:miter lim="800000"/>
            <a:headEnd/>
            <a:tailEnd/>
          </a:ln>
          <a:effectLst/>
        </p:spPr>
        <p:txBody>
          <a:bodyPr wrap="none"/>
          <a:lstStyle/>
          <a:p>
            <a:pPr>
              <a:defRPr/>
            </a:pPr>
            <a:endParaRPr lang="de-DE">
              <a:latin typeface="+mn-ea"/>
              <a:ea typeface="+mn-ea"/>
            </a:endParaRPr>
          </a:p>
        </p:txBody>
      </p:sp>
      <p:sp>
        <p:nvSpPr>
          <p:cNvPr id="23" name="Rectangle 32"/>
          <p:cNvSpPr>
            <a:spLocks noChangeArrowheads="1"/>
          </p:cNvSpPr>
          <p:nvPr/>
        </p:nvSpPr>
        <p:spPr bwMode="gray">
          <a:xfrm>
            <a:off x="2161374" y="3352802"/>
            <a:ext cx="1295366" cy="1676356"/>
          </a:xfrm>
          <a:prstGeom prst="rect">
            <a:avLst/>
          </a:prstGeom>
          <a:noFill/>
          <a:ln w="9525">
            <a:noFill/>
            <a:miter lim="800000"/>
            <a:headEnd/>
            <a:tailEnd/>
          </a:ln>
          <a:effectLst/>
        </p:spPr>
        <p:txBody>
          <a:bodyPr lIns="39688" tIns="20638" rIns="39688" bIns="20638"/>
          <a:lstStyle/>
          <a:p>
            <a:pPr marL="120650" indent="-120650" defTabSz="179388" eaLnBrk="0" hangingPunct="0">
              <a:buClr>
                <a:schemeClr val="accent1"/>
              </a:buClr>
              <a:buSzPct val="85000"/>
              <a:defRPr/>
            </a:pPr>
            <a:r>
              <a:rPr lang="zh-CN" altLang="en-US" dirty="0" smtClean="0">
                <a:latin typeface="+mn-ea"/>
                <a:ea typeface="+mn-ea"/>
              </a:rPr>
              <a:t>金属制品</a:t>
            </a:r>
            <a:endParaRPr lang="en-US" altLang="zh-CN" dirty="0" smtClean="0">
              <a:latin typeface="+mn-ea"/>
              <a:ea typeface="+mn-ea"/>
            </a:endParaRPr>
          </a:p>
          <a:p>
            <a:pPr marL="120650" indent="-120650" defTabSz="179388" eaLnBrk="0" hangingPunct="0">
              <a:buClr>
                <a:schemeClr val="accent1"/>
              </a:buClr>
              <a:buSzPct val="85000"/>
              <a:buFont typeface="Wingdings" pitchFamily="2" charset="2"/>
              <a:buChar char="n"/>
              <a:defRPr/>
            </a:pPr>
            <a:endParaRPr lang="en-US" altLang="zh-CN" sz="1400" dirty="0" smtClean="0">
              <a:latin typeface="+mn-ea"/>
              <a:ea typeface="+mn-ea"/>
            </a:endParaRPr>
          </a:p>
          <a:p>
            <a:pPr marL="120650" indent="-120650" defTabSz="179388" eaLnBrk="0" hangingPunct="0">
              <a:buClr>
                <a:schemeClr val="accent1"/>
              </a:buClr>
              <a:buSzPct val="85000"/>
              <a:buFont typeface="Wingdings" pitchFamily="2" charset="2"/>
              <a:buChar char="n"/>
              <a:defRPr/>
            </a:pPr>
            <a:endParaRPr lang="en-US" altLang="zh-CN" sz="1400" dirty="0" smtClean="0">
              <a:latin typeface="+mn-ea"/>
              <a:ea typeface="+mn-ea"/>
            </a:endParaRPr>
          </a:p>
          <a:p>
            <a:pPr marL="120650" indent="-120650" defTabSz="179388" eaLnBrk="0" hangingPunct="0">
              <a:buClr>
                <a:schemeClr val="accent1"/>
              </a:buClr>
              <a:buSzPct val="85000"/>
              <a:buFont typeface="Wingdings" pitchFamily="2" charset="2"/>
              <a:buChar char="n"/>
              <a:defRPr/>
            </a:pPr>
            <a:endParaRPr lang="en-US" altLang="zh-CN" sz="1400" dirty="0" smtClean="0">
              <a:latin typeface="+mn-ea"/>
              <a:ea typeface="+mn-ea"/>
            </a:endParaRPr>
          </a:p>
          <a:p>
            <a:pPr marL="120650" indent="-120650" defTabSz="179388" eaLnBrk="0" hangingPunct="0">
              <a:buClr>
                <a:schemeClr val="accent1"/>
              </a:buClr>
              <a:buSzPct val="85000"/>
              <a:buFont typeface="Wingdings" pitchFamily="2" charset="2"/>
              <a:buChar char="n"/>
              <a:defRPr/>
            </a:pPr>
            <a:r>
              <a:rPr lang="zh-CN" altLang="zh-CN" sz="1400" dirty="0" smtClean="0"/>
              <a:t>浇铸成型</a:t>
            </a:r>
            <a:endParaRPr lang="en-US" altLang="zh-CN" sz="1400" dirty="0" smtClean="0"/>
          </a:p>
          <a:p>
            <a:pPr marL="120650" indent="-120650" defTabSz="179388" eaLnBrk="0" hangingPunct="0">
              <a:buClr>
                <a:schemeClr val="accent1"/>
              </a:buClr>
              <a:buSzPct val="85000"/>
              <a:buFont typeface="Wingdings" pitchFamily="2" charset="2"/>
              <a:buChar char="n"/>
              <a:defRPr/>
            </a:pPr>
            <a:r>
              <a:rPr lang="zh-CN" altLang="zh-CN" sz="1400" dirty="0" smtClean="0"/>
              <a:t>塑性成型</a:t>
            </a:r>
            <a:endParaRPr lang="en-US" altLang="zh-CN" sz="1400" dirty="0" smtClean="0"/>
          </a:p>
          <a:p>
            <a:pPr marL="120650" indent="-120650" defTabSz="179388" eaLnBrk="0" hangingPunct="0">
              <a:buClr>
                <a:schemeClr val="accent1"/>
              </a:buClr>
              <a:buSzPct val="85000"/>
              <a:buFont typeface="Wingdings" pitchFamily="2" charset="2"/>
              <a:buChar char="n"/>
              <a:defRPr/>
            </a:pPr>
            <a:r>
              <a:rPr lang="zh-CN" altLang="zh-CN" sz="1400" dirty="0" smtClean="0"/>
              <a:t>固体成型</a:t>
            </a:r>
            <a:endParaRPr lang="zh-CN" altLang="en-US" sz="1400" dirty="0">
              <a:latin typeface="+mn-ea"/>
              <a:ea typeface="+mn-ea"/>
            </a:endParaRPr>
          </a:p>
        </p:txBody>
      </p:sp>
      <p:sp>
        <p:nvSpPr>
          <p:cNvPr id="25" name="Freeform 22"/>
          <p:cNvSpPr>
            <a:spLocks/>
          </p:cNvSpPr>
          <p:nvPr/>
        </p:nvSpPr>
        <p:spPr bwMode="gray">
          <a:xfrm>
            <a:off x="2620152" y="3661784"/>
            <a:ext cx="547687" cy="560387"/>
          </a:xfrm>
          <a:custGeom>
            <a:avLst/>
            <a:gdLst/>
            <a:ahLst/>
            <a:cxnLst>
              <a:cxn ang="0">
                <a:pos x="148" y="0"/>
              </a:cxn>
              <a:cxn ang="0">
                <a:pos x="148" y="34"/>
              </a:cxn>
              <a:cxn ang="0">
                <a:pos x="0" y="34"/>
              </a:cxn>
              <a:cxn ang="0">
                <a:pos x="0" y="240"/>
              </a:cxn>
              <a:cxn ang="0">
                <a:pos x="148" y="240"/>
              </a:cxn>
              <a:cxn ang="0">
                <a:pos x="148" y="275"/>
              </a:cxn>
              <a:cxn ang="0">
                <a:pos x="297" y="137"/>
              </a:cxn>
              <a:cxn ang="0">
                <a:pos x="148" y="0"/>
              </a:cxn>
            </a:cxnLst>
            <a:rect l="0" t="0" r="r" b="b"/>
            <a:pathLst>
              <a:path w="298" h="276">
                <a:moveTo>
                  <a:pt x="148" y="0"/>
                </a:moveTo>
                <a:lnTo>
                  <a:pt x="148" y="34"/>
                </a:lnTo>
                <a:lnTo>
                  <a:pt x="0" y="34"/>
                </a:lnTo>
                <a:lnTo>
                  <a:pt x="0" y="240"/>
                </a:lnTo>
                <a:lnTo>
                  <a:pt x="148" y="240"/>
                </a:lnTo>
                <a:lnTo>
                  <a:pt x="148" y="275"/>
                </a:lnTo>
                <a:lnTo>
                  <a:pt x="297" y="137"/>
                </a:lnTo>
                <a:lnTo>
                  <a:pt x="148" y="0"/>
                </a:lnTo>
              </a:path>
            </a:pathLst>
          </a:custGeom>
          <a:solidFill>
            <a:srgbClr val="EDDC87"/>
          </a:solidFill>
          <a:ln w="12700" cap="flat" cmpd="sng">
            <a:noFill/>
            <a:prstDash val="solid"/>
            <a:round/>
            <a:headEnd/>
            <a:tailEnd/>
          </a:ln>
          <a:effectLst/>
        </p:spPr>
        <p:txBody>
          <a:bodyPr wrap="none" anchor="ctr"/>
          <a:lstStyle/>
          <a:p>
            <a:pPr>
              <a:defRPr/>
            </a:pPr>
            <a:endParaRPr lang="zh-CN" altLang="en-US">
              <a:latin typeface="+mn-ea"/>
              <a:ea typeface="+mn-ea"/>
            </a:endParaRPr>
          </a:p>
        </p:txBody>
      </p:sp>
      <p:sp>
        <p:nvSpPr>
          <p:cNvPr id="26" name="Freeform 24"/>
          <p:cNvSpPr>
            <a:spLocks/>
          </p:cNvSpPr>
          <p:nvPr/>
        </p:nvSpPr>
        <p:spPr bwMode="gray">
          <a:xfrm>
            <a:off x="2037087" y="3661784"/>
            <a:ext cx="547687" cy="560387"/>
          </a:xfrm>
          <a:custGeom>
            <a:avLst/>
            <a:gdLst/>
            <a:ahLst/>
            <a:cxnLst>
              <a:cxn ang="0">
                <a:pos x="148" y="0"/>
              </a:cxn>
              <a:cxn ang="0">
                <a:pos x="148" y="34"/>
              </a:cxn>
              <a:cxn ang="0">
                <a:pos x="0" y="34"/>
              </a:cxn>
              <a:cxn ang="0">
                <a:pos x="0" y="240"/>
              </a:cxn>
              <a:cxn ang="0">
                <a:pos x="148" y="240"/>
              </a:cxn>
              <a:cxn ang="0">
                <a:pos x="148" y="275"/>
              </a:cxn>
              <a:cxn ang="0">
                <a:pos x="297" y="137"/>
              </a:cxn>
              <a:cxn ang="0">
                <a:pos x="148" y="0"/>
              </a:cxn>
            </a:cxnLst>
            <a:rect l="0" t="0" r="r" b="b"/>
            <a:pathLst>
              <a:path w="298" h="276">
                <a:moveTo>
                  <a:pt x="148" y="0"/>
                </a:moveTo>
                <a:lnTo>
                  <a:pt x="148" y="34"/>
                </a:lnTo>
                <a:lnTo>
                  <a:pt x="0" y="34"/>
                </a:lnTo>
                <a:lnTo>
                  <a:pt x="0" y="240"/>
                </a:lnTo>
                <a:lnTo>
                  <a:pt x="148" y="240"/>
                </a:lnTo>
                <a:lnTo>
                  <a:pt x="148" y="275"/>
                </a:lnTo>
                <a:lnTo>
                  <a:pt x="297" y="137"/>
                </a:lnTo>
                <a:lnTo>
                  <a:pt x="148" y="0"/>
                </a:lnTo>
              </a:path>
            </a:pathLst>
          </a:custGeom>
          <a:solidFill>
            <a:srgbClr val="EDDC87"/>
          </a:solidFill>
          <a:ln w="12700" cap="flat" cmpd="sng">
            <a:noFill/>
            <a:prstDash val="solid"/>
            <a:round/>
            <a:headEnd/>
            <a:tailEnd/>
          </a:ln>
          <a:effectLst/>
        </p:spPr>
        <p:txBody>
          <a:bodyPr wrap="none" anchor="ctr"/>
          <a:lstStyle/>
          <a:p>
            <a:pPr>
              <a:defRPr/>
            </a:pPr>
            <a:endParaRPr lang="zh-CN" altLang="en-US">
              <a:latin typeface="+mn-ea"/>
              <a:ea typeface="+mn-ea"/>
            </a:endParaRPr>
          </a:p>
        </p:txBody>
      </p:sp>
      <p:sp>
        <p:nvSpPr>
          <p:cNvPr id="27" name="Rectangle 25"/>
          <p:cNvSpPr>
            <a:spLocks noChangeArrowheads="1"/>
          </p:cNvSpPr>
          <p:nvPr/>
        </p:nvSpPr>
        <p:spPr bwMode="gray">
          <a:xfrm>
            <a:off x="2542364" y="3803067"/>
            <a:ext cx="671513" cy="198438"/>
          </a:xfrm>
          <a:prstGeom prst="rect">
            <a:avLst/>
          </a:prstGeom>
          <a:noFill/>
          <a:ln w="9525">
            <a:noFill/>
            <a:miter lim="800000"/>
            <a:headEnd/>
            <a:tailEnd/>
          </a:ln>
          <a:effectLst/>
        </p:spPr>
        <p:txBody>
          <a:bodyPr lIns="63500" tIns="31750" rIns="63500" bIns="31750"/>
          <a:lstStyle/>
          <a:p>
            <a:pPr algn="ctr" defTabSz="417513" eaLnBrk="0" hangingPunct="0">
              <a:spcBef>
                <a:spcPct val="50000"/>
              </a:spcBef>
              <a:defRPr/>
            </a:pPr>
            <a:r>
              <a:rPr lang="zh-CN" altLang="en-US" sz="1200" dirty="0">
                <a:latin typeface="+mn-ea"/>
                <a:ea typeface="+mn-ea"/>
              </a:rPr>
              <a:t>加工</a:t>
            </a:r>
          </a:p>
        </p:txBody>
      </p:sp>
      <p:sp>
        <p:nvSpPr>
          <p:cNvPr id="29" name="Rectangle 33"/>
          <p:cNvSpPr>
            <a:spLocks noChangeArrowheads="1"/>
          </p:cNvSpPr>
          <p:nvPr/>
        </p:nvSpPr>
        <p:spPr bwMode="gray">
          <a:xfrm>
            <a:off x="2008944" y="3805514"/>
            <a:ext cx="555625" cy="198437"/>
          </a:xfrm>
          <a:prstGeom prst="rect">
            <a:avLst/>
          </a:prstGeom>
          <a:noFill/>
          <a:ln w="9525">
            <a:noFill/>
            <a:miter lim="800000"/>
            <a:headEnd/>
            <a:tailEnd/>
          </a:ln>
          <a:effectLst/>
        </p:spPr>
        <p:txBody>
          <a:bodyPr lIns="63500" tIns="31750" rIns="63500" bIns="31750"/>
          <a:lstStyle/>
          <a:p>
            <a:pPr algn="ctr" defTabSz="417513" eaLnBrk="0" hangingPunct="0">
              <a:spcBef>
                <a:spcPct val="50000"/>
              </a:spcBef>
              <a:defRPr/>
            </a:pPr>
            <a:r>
              <a:rPr lang="zh-CN" altLang="en-US" sz="1200" dirty="0">
                <a:latin typeface="+mn-ea"/>
                <a:ea typeface="+mn-ea"/>
              </a:rPr>
              <a:t>采购</a:t>
            </a:r>
          </a:p>
        </p:txBody>
      </p:sp>
      <p:sp>
        <p:nvSpPr>
          <p:cNvPr id="30" name="Rectangle 5"/>
          <p:cNvSpPr>
            <a:spLocks noChangeArrowheads="1"/>
          </p:cNvSpPr>
          <p:nvPr/>
        </p:nvSpPr>
        <p:spPr bwMode="gray">
          <a:xfrm>
            <a:off x="3573463" y="2513013"/>
            <a:ext cx="1485900" cy="2211353"/>
          </a:xfrm>
          <a:prstGeom prst="rect">
            <a:avLst/>
          </a:prstGeom>
          <a:solidFill>
            <a:srgbClr val="98B4D8"/>
          </a:solidFill>
          <a:ln w="19050" algn="ctr">
            <a:noFill/>
            <a:prstDash val="dash"/>
            <a:miter lim="800000"/>
            <a:headEnd/>
            <a:tailEnd/>
          </a:ln>
          <a:effectLst/>
        </p:spPr>
        <p:txBody>
          <a:bodyPr wrap="none"/>
          <a:lstStyle/>
          <a:p>
            <a:pPr>
              <a:defRPr/>
            </a:pPr>
            <a:endParaRPr lang="de-DE" sz="1400">
              <a:latin typeface="+mn-ea"/>
              <a:ea typeface="+mn-ea"/>
            </a:endParaRPr>
          </a:p>
        </p:txBody>
      </p:sp>
      <p:sp>
        <p:nvSpPr>
          <p:cNvPr id="31" name="Rectangle 23"/>
          <p:cNvSpPr>
            <a:spLocks noChangeArrowheads="1"/>
          </p:cNvSpPr>
          <p:nvPr/>
        </p:nvSpPr>
        <p:spPr bwMode="gray">
          <a:xfrm>
            <a:off x="3703638" y="3733800"/>
            <a:ext cx="1325550" cy="1022350"/>
          </a:xfrm>
          <a:prstGeom prst="rect">
            <a:avLst/>
          </a:prstGeom>
          <a:noFill/>
          <a:ln w="9525" algn="ctr">
            <a:noFill/>
            <a:miter lim="800000"/>
            <a:headEnd/>
            <a:tailEnd/>
          </a:ln>
          <a:effectLst/>
        </p:spPr>
        <p:txBody>
          <a:bodyPr lIns="65088" tIns="33338" rIns="65088" bIns="33338"/>
          <a:lstStyle/>
          <a:p>
            <a:pPr defTabSz="474663" eaLnBrk="0" hangingPunct="0">
              <a:lnSpc>
                <a:spcPct val="90000"/>
              </a:lnSpc>
              <a:spcBef>
                <a:spcPct val="50000"/>
              </a:spcBef>
              <a:buClr>
                <a:schemeClr val="accent1"/>
              </a:buClr>
              <a:buSzPct val="85000"/>
              <a:buFont typeface="Wingdings" pitchFamily="2" charset="2"/>
              <a:buChar char="n"/>
              <a:defRPr/>
            </a:pPr>
            <a:r>
              <a:rPr lang="en-US" altLang="de-DE" sz="1400" dirty="0" smtClean="0">
                <a:latin typeface="+mn-ea"/>
                <a:ea typeface="+mn-ea"/>
              </a:rPr>
              <a:t>  </a:t>
            </a:r>
            <a:r>
              <a:rPr lang="zh-CN" altLang="en-US" sz="1400" dirty="0" smtClean="0">
                <a:latin typeface="+mn-ea"/>
                <a:ea typeface="+mn-ea"/>
              </a:rPr>
              <a:t>装配</a:t>
            </a:r>
            <a:endParaRPr lang="en-US" altLang="de-DE" sz="1400" dirty="0" smtClean="0">
              <a:latin typeface="+mn-ea"/>
              <a:ea typeface="+mn-ea"/>
            </a:endParaRPr>
          </a:p>
          <a:p>
            <a:pPr defTabSz="474663" eaLnBrk="0" hangingPunct="0">
              <a:lnSpc>
                <a:spcPct val="90000"/>
              </a:lnSpc>
              <a:spcBef>
                <a:spcPct val="50000"/>
              </a:spcBef>
              <a:buClr>
                <a:schemeClr val="accent1"/>
              </a:buClr>
              <a:buSzPct val="85000"/>
              <a:buFont typeface="Wingdings" pitchFamily="2" charset="2"/>
              <a:buChar char="n"/>
              <a:defRPr/>
            </a:pPr>
            <a:r>
              <a:rPr lang="en-US" altLang="de-DE" sz="1400" dirty="0" smtClean="0">
                <a:latin typeface="+mn-ea"/>
                <a:ea typeface="+mn-ea"/>
              </a:rPr>
              <a:t>  </a:t>
            </a:r>
            <a:r>
              <a:rPr lang="zh-CN" altLang="en-US" sz="1400" dirty="0" smtClean="0">
                <a:latin typeface="+mn-ea"/>
                <a:ea typeface="+mn-ea"/>
              </a:rPr>
              <a:t>焊接</a:t>
            </a:r>
            <a:endParaRPr lang="en-US" altLang="zh-CN" sz="1400" dirty="0" smtClean="0">
              <a:latin typeface="+mn-ea"/>
              <a:ea typeface="+mn-ea"/>
            </a:endParaRPr>
          </a:p>
          <a:p>
            <a:pPr defTabSz="474663" eaLnBrk="0" hangingPunct="0">
              <a:lnSpc>
                <a:spcPct val="90000"/>
              </a:lnSpc>
              <a:spcBef>
                <a:spcPct val="50000"/>
              </a:spcBef>
              <a:buClr>
                <a:schemeClr val="accent1"/>
              </a:buClr>
              <a:buSzPct val="85000"/>
              <a:buFont typeface="Wingdings" pitchFamily="2" charset="2"/>
              <a:buChar char="n"/>
              <a:defRPr/>
            </a:pPr>
            <a:r>
              <a:rPr lang="zh-CN" altLang="en-US" sz="1400" dirty="0" smtClean="0">
                <a:latin typeface="+mn-ea"/>
                <a:ea typeface="+mn-ea"/>
              </a:rPr>
              <a:t>  涂装</a:t>
            </a:r>
            <a:endParaRPr lang="en-US" altLang="de-DE" sz="1400" dirty="0">
              <a:latin typeface="+mn-ea"/>
              <a:ea typeface="+mn-ea"/>
            </a:endParaRPr>
          </a:p>
        </p:txBody>
      </p:sp>
      <p:sp>
        <p:nvSpPr>
          <p:cNvPr id="32" name="Rectangle 29"/>
          <p:cNvSpPr>
            <a:spLocks noChangeArrowheads="1"/>
          </p:cNvSpPr>
          <p:nvPr/>
        </p:nvSpPr>
        <p:spPr bwMode="gray">
          <a:xfrm>
            <a:off x="3614732" y="2599893"/>
            <a:ext cx="1185862" cy="228600"/>
          </a:xfrm>
          <a:prstGeom prst="rect">
            <a:avLst/>
          </a:prstGeom>
          <a:noFill/>
          <a:ln w="9525">
            <a:noFill/>
            <a:miter lim="800000"/>
            <a:headEnd/>
            <a:tailEnd/>
          </a:ln>
          <a:effectLst/>
        </p:spPr>
        <p:txBody>
          <a:bodyPr wrap="none" lIns="39688" tIns="20638" rIns="39688" bIns="20638"/>
          <a:lstStyle/>
          <a:p>
            <a:pPr defTabSz="166688" eaLnBrk="0" hangingPunct="0">
              <a:defRPr/>
            </a:pPr>
            <a:r>
              <a:rPr lang="zh-CN" altLang="en-US" sz="1700" dirty="0" smtClean="0">
                <a:latin typeface="+mn-ea"/>
                <a:ea typeface="+mn-ea"/>
              </a:rPr>
              <a:t>机械设备</a:t>
            </a:r>
            <a:endParaRPr lang="zh-CN" altLang="en-US" sz="1700" dirty="0">
              <a:latin typeface="+mn-ea"/>
              <a:ea typeface="+mn-ea"/>
            </a:endParaRPr>
          </a:p>
        </p:txBody>
      </p:sp>
      <p:sp>
        <p:nvSpPr>
          <p:cNvPr id="34" name="Freeform 42"/>
          <p:cNvSpPr>
            <a:spLocks/>
          </p:cNvSpPr>
          <p:nvPr/>
        </p:nvSpPr>
        <p:spPr bwMode="gray">
          <a:xfrm>
            <a:off x="4096473" y="3059123"/>
            <a:ext cx="547687" cy="560387"/>
          </a:xfrm>
          <a:custGeom>
            <a:avLst/>
            <a:gdLst/>
            <a:ahLst/>
            <a:cxnLst>
              <a:cxn ang="0">
                <a:pos x="148" y="0"/>
              </a:cxn>
              <a:cxn ang="0">
                <a:pos x="148" y="34"/>
              </a:cxn>
              <a:cxn ang="0">
                <a:pos x="0" y="34"/>
              </a:cxn>
              <a:cxn ang="0">
                <a:pos x="0" y="240"/>
              </a:cxn>
              <a:cxn ang="0">
                <a:pos x="148" y="240"/>
              </a:cxn>
              <a:cxn ang="0">
                <a:pos x="148" y="275"/>
              </a:cxn>
              <a:cxn ang="0">
                <a:pos x="297" y="137"/>
              </a:cxn>
              <a:cxn ang="0">
                <a:pos x="148" y="0"/>
              </a:cxn>
            </a:cxnLst>
            <a:rect l="0" t="0" r="r" b="b"/>
            <a:pathLst>
              <a:path w="298" h="276">
                <a:moveTo>
                  <a:pt x="148" y="0"/>
                </a:moveTo>
                <a:lnTo>
                  <a:pt x="148" y="34"/>
                </a:lnTo>
                <a:lnTo>
                  <a:pt x="0" y="34"/>
                </a:lnTo>
                <a:lnTo>
                  <a:pt x="0" y="240"/>
                </a:lnTo>
                <a:lnTo>
                  <a:pt x="148" y="240"/>
                </a:lnTo>
                <a:lnTo>
                  <a:pt x="148" y="275"/>
                </a:lnTo>
                <a:lnTo>
                  <a:pt x="297" y="137"/>
                </a:lnTo>
                <a:lnTo>
                  <a:pt x="148" y="0"/>
                </a:lnTo>
              </a:path>
            </a:pathLst>
          </a:custGeom>
          <a:solidFill>
            <a:srgbClr val="EDDC87"/>
          </a:solidFill>
          <a:ln w="12700" cap="flat" cmpd="sng">
            <a:noFill/>
            <a:prstDash val="solid"/>
            <a:round/>
            <a:headEnd/>
            <a:tailEnd/>
          </a:ln>
          <a:effectLst/>
        </p:spPr>
        <p:txBody>
          <a:bodyPr wrap="none" anchor="ctr"/>
          <a:lstStyle/>
          <a:p>
            <a:pPr>
              <a:defRPr/>
            </a:pPr>
            <a:endParaRPr lang="zh-CN" altLang="en-US">
              <a:latin typeface="+mn-ea"/>
              <a:ea typeface="+mn-ea"/>
            </a:endParaRPr>
          </a:p>
        </p:txBody>
      </p:sp>
      <p:sp>
        <p:nvSpPr>
          <p:cNvPr id="35" name="Rectangle 74"/>
          <p:cNvSpPr>
            <a:spLocks noChangeArrowheads="1"/>
          </p:cNvSpPr>
          <p:nvPr/>
        </p:nvSpPr>
        <p:spPr bwMode="gray">
          <a:xfrm>
            <a:off x="4005985" y="3178185"/>
            <a:ext cx="671513" cy="198438"/>
          </a:xfrm>
          <a:prstGeom prst="rect">
            <a:avLst/>
          </a:prstGeom>
          <a:noFill/>
          <a:ln w="9525">
            <a:noFill/>
            <a:miter lim="800000"/>
            <a:headEnd/>
            <a:tailEnd/>
          </a:ln>
          <a:effectLst/>
        </p:spPr>
        <p:txBody>
          <a:bodyPr lIns="63500" tIns="31750" rIns="63500" bIns="31750"/>
          <a:lstStyle/>
          <a:p>
            <a:pPr algn="ctr" defTabSz="417513" eaLnBrk="0" hangingPunct="0">
              <a:spcBef>
                <a:spcPct val="50000"/>
              </a:spcBef>
              <a:defRPr/>
            </a:pPr>
            <a:r>
              <a:rPr lang="zh-CN" altLang="en-US" sz="1200">
                <a:latin typeface="+mn-ea"/>
                <a:ea typeface="+mn-ea"/>
              </a:rPr>
              <a:t>加工</a:t>
            </a:r>
          </a:p>
        </p:txBody>
      </p:sp>
      <p:sp>
        <p:nvSpPr>
          <p:cNvPr id="37" name="Freeform 43"/>
          <p:cNvSpPr>
            <a:spLocks/>
          </p:cNvSpPr>
          <p:nvPr/>
        </p:nvSpPr>
        <p:spPr bwMode="gray">
          <a:xfrm>
            <a:off x="3489183" y="3059123"/>
            <a:ext cx="547687" cy="560387"/>
          </a:xfrm>
          <a:custGeom>
            <a:avLst/>
            <a:gdLst/>
            <a:ahLst/>
            <a:cxnLst>
              <a:cxn ang="0">
                <a:pos x="148" y="0"/>
              </a:cxn>
              <a:cxn ang="0">
                <a:pos x="148" y="34"/>
              </a:cxn>
              <a:cxn ang="0">
                <a:pos x="0" y="34"/>
              </a:cxn>
              <a:cxn ang="0">
                <a:pos x="0" y="240"/>
              </a:cxn>
              <a:cxn ang="0">
                <a:pos x="148" y="240"/>
              </a:cxn>
              <a:cxn ang="0">
                <a:pos x="148" y="275"/>
              </a:cxn>
              <a:cxn ang="0">
                <a:pos x="297" y="137"/>
              </a:cxn>
              <a:cxn ang="0">
                <a:pos x="148" y="0"/>
              </a:cxn>
            </a:cxnLst>
            <a:rect l="0" t="0" r="r" b="b"/>
            <a:pathLst>
              <a:path w="298" h="276">
                <a:moveTo>
                  <a:pt x="148" y="0"/>
                </a:moveTo>
                <a:lnTo>
                  <a:pt x="148" y="34"/>
                </a:lnTo>
                <a:lnTo>
                  <a:pt x="0" y="34"/>
                </a:lnTo>
                <a:lnTo>
                  <a:pt x="0" y="240"/>
                </a:lnTo>
                <a:lnTo>
                  <a:pt x="148" y="240"/>
                </a:lnTo>
                <a:lnTo>
                  <a:pt x="148" y="275"/>
                </a:lnTo>
                <a:lnTo>
                  <a:pt x="297" y="137"/>
                </a:lnTo>
                <a:lnTo>
                  <a:pt x="148" y="0"/>
                </a:lnTo>
              </a:path>
            </a:pathLst>
          </a:custGeom>
          <a:solidFill>
            <a:srgbClr val="EDDC87"/>
          </a:solidFill>
          <a:ln w="12700" cap="flat" cmpd="sng">
            <a:noFill/>
            <a:prstDash val="solid"/>
            <a:round/>
            <a:headEnd/>
            <a:tailEnd/>
          </a:ln>
          <a:effectLst/>
        </p:spPr>
        <p:txBody>
          <a:bodyPr wrap="none" anchor="ctr"/>
          <a:lstStyle/>
          <a:p>
            <a:pPr>
              <a:defRPr/>
            </a:pPr>
            <a:endParaRPr lang="zh-CN" altLang="en-US">
              <a:latin typeface="+mn-ea"/>
              <a:ea typeface="+mn-ea"/>
            </a:endParaRPr>
          </a:p>
        </p:txBody>
      </p:sp>
      <p:sp>
        <p:nvSpPr>
          <p:cNvPr id="38" name="Rectangle 76"/>
          <p:cNvSpPr>
            <a:spLocks noChangeArrowheads="1"/>
          </p:cNvSpPr>
          <p:nvPr/>
        </p:nvSpPr>
        <p:spPr bwMode="gray">
          <a:xfrm>
            <a:off x="3434485" y="3210658"/>
            <a:ext cx="555625" cy="198437"/>
          </a:xfrm>
          <a:prstGeom prst="rect">
            <a:avLst/>
          </a:prstGeom>
          <a:noFill/>
          <a:ln w="9525">
            <a:noFill/>
            <a:miter lim="800000"/>
            <a:headEnd/>
            <a:tailEnd/>
          </a:ln>
          <a:effectLst/>
        </p:spPr>
        <p:txBody>
          <a:bodyPr lIns="63500" tIns="31750" rIns="63500" bIns="31750"/>
          <a:lstStyle/>
          <a:p>
            <a:pPr algn="ctr" defTabSz="417513" eaLnBrk="0" hangingPunct="0">
              <a:spcBef>
                <a:spcPct val="50000"/>
              </a:spcBef>
              <a:defRPr/>
            </a:pPr>
            <a:r>
              <a:rPr lang="zh-CN" altLang="en-US" sz="1200" dirty="0">
                <a:latin typeface="+mn-ea"/>
                <a:ea typeface="+mn-ea"/>
              </a:rPr>
              <a:t>采购</a:t>
            </a:r>
          </a:p>
        </p:txBody>
      </p:sp>
      <p:sp>
        <p:nvSpPr>
          <p:cNvPr id="24" name="Freeform 21"/>
          <p:cNvSpPr>
            <a:spLocks/>
          </p:cNvSpPr>
          <p:nvPr/>
        </p:nvSpPr>
        <p:spPr bwMode="gray">
          <a:xfrm>
            <a:off x="3217486" y="3650671"/>
            <a:ext cx="547688" cy="561975"/>
          </a:xfrm>
          <a:custGeom>
            <a:avLst/>
            <a:gdLst/>
            <a:ahLst/>
            <a:cxnLst>
              <a:cxn ang="0">
                <a:pos x="148" y="0"/>
              </a:cxn>
              <a:cxn ang="0">
                <a:pos x="148" y="34"/>
              </a:cxn>
              <a:cxn ang="0">
                <a:pos x="0" y="34"/>
              </a:cxn>
              <a:cxn ang="0">
                <a:pos x="0" y="240"/>
              </a:cxn>
              <a:cxn ang="0">
                <a:pos x="148" y="240"/>
              </a:cxn>
              <a:cxn ang="0">
                <a:pos x="148" y="275"/>
              </a:cxn>
              <a:cxn ang="0">
                <a:pos x="297" y="137"/>
              </a:cxn>
              <a:cxn ang="0">
                <a:pos x="148" y="0"/>
              </a:cxn>
            </a:cxnLst>
            <a:rect l="0" t="0" r="r" b="b"/>
            <a:pathLst>
              <a:path w="298" h="276">
                <a:moveTo>
                  <a:pt x="148" y="0"/>
                </a:moveTo>
                <a:lnTo>
                  <a:pt x="148" y="34"/>
                </a:lnTo>
                <a:lnTo>
                  <a:pt x="0" y="34"/>
                </a:lnTo>
                <a:lnTo>
                  <a:pt x="0" y="240"/>
                </a:lnTo>
                <a:lnTo>
                  <a:pt x="148" y="240"/>
                </a:lnTo>
                <a:lnTo>
                  <a:pt x="148" y="275"/>
                </a:lnTo>
                <a:lnTo>
                  <a:pt x="297" y="137"/>
                </a:lnTo>
                <a:lnTo>
                  <a:pt x="148" y="0"/>
                </a:lnTo>
              </a:path>
            </a:pathLst>
          </a:custGeom>
          <a:solidFill>
            <a:srgbClr val="EDDC87"/>
          </a:solidFill>
          <a:ln w="12700" cap="flat" cmpd="sng">
            <a:noFill/>
            <a:prstDash val="solid"/>
            <a:round/>
            <a:headEnd/>
            <a:tailEnd/>
          </a:ln>
          <a:effectLst/>
        </p:spPr>
        <p:txBody>
          <a:bodyPr wrap="none" anchor="ctr"/>
          <a:lstStyle/>
          <a:p>
            <a:pPr>
              <a:defRPr/>
            </a:pPr>
            <a:endParaRPr lang="zh-CN" altLang="en-US">
              <a:latin typeface="+mn-ea"/>
              <a:ea typeface="+mn-ea"/>
            </a:endParaRPr>
          </a:p>
        </p:txBody>
      </p:sp>
      <p:sp>
        <p:nvSpPr>
          <p:cNvPr id="28" name="Rectangle 26"/>
          <p:cNvSpPr>
            <a:spLocks noChangeArrowheads="1"/>
          </p:cNvSpPr>
          <p:nvPr/>
        </p:nvSpPr>
        <p:spPr bwMode="gray">
          <a:xfrm>
            <a:off x="3176211" y="3803067"/>
            <a:ext cx="555625" cy="201612"/>
          </a:xfrm>
          <a:prstGeom prst="rect">
            <a:avLst/>
          </a:prstGeom>
          <a:noFill/>
          <a:ln w="9525">
            <a:noFill/>
            <a:miter lim="800000"/>
            <a:headEnd/>
            <a:tailEnd/>
          </a:ln>
          <a:effectLst/>
        </p:spPr>
        <p:txBody>
          <a:bodyPr lIns="63500" tIns="31750" rIns="63500" bIns="31750"/>
          <a:lstStyle/>
          <a:p>
            <a:pPr algn="ctr" defTabSz="417513" eaLnBrk="0" hangingPunct="0">
              <a:spcBef>
                <a:spcPct val="50000"/>
              </a:spcBef>
              <a:defRPr/>
            </a:pPr>
            <a:r>
              <a:rPr lang="zh-CN" altLang="en-US" sz="1200" dirty="0" smtClean="0">
                <a:latin typeface="+mn-ea"/>
                <a:ea typeface="+mn-ea"/>
              </a:rPr>
              <a:t>发运</a:t>
            </a:r>
            <a:endParaRPr lang="zh-CN" altLang="en-US" sz="1200" dirty="0">
              <a:latin typeface="+mn-ea"/>
              <a:ea typeface="+mn-ea"/>
            </a:endParaRPr>
          </a:p>
        </p:txBody>
      </p:sp>
      <p:sp>
        <p:nvSpPr>
          <p:cNvPr id="39" name="Rectangle 38"/>
          <p:cNvSpPr>
            <a:spLocks noChangeArrowheads="1"/>
          </p:cNvSpPr>
          <p:nvPr/>
        </p:nvSpPr>
        <p:spPr bwMode="gray">
          <a:xfrm>
            <a:off x="7696118" y="762070"/>
            <a:ext cx="1447882" cy="5638652"/>
          </a:xfrm>
          <a:prstGeom prst="rect">
            <a:avLst/>
          </a:prstGeom>
          <a:solidFill>
            <a:schemeClr val="hlink"/>
          </a:solidFill>
          <a:ln w="9525">
            <a:noFill/>
            <a:miter lim="800000"/>
            <a:headEnd/>
            <a:tailEnd/>
          </a:ln>
          <a:effectLst/>
        </p:spPr>
        <p:txBody>
          <a:bodyPr lIns="90488" tIns="46038" rIns="90488" bIns="46038"/>
          <a:lstStyle/>
          <a:p>
            <a:pPr defTabSz="889000" eaLnBrk="0" hangingPunct="0">
              <a:defRPr/>
            </a:pPr>
            <a:r>
              <a:rPr lang="zh-CN" altLang="en-US" sz="2400" dirty="0">
                <a:solidFill>
                  <a:schemeClr val="bg1"/>
                </a:solidFill>
                <a:latin typeface="+mn-ea"/>
                <a:ea typeface="+mn-ea"/>
              </a:rPr>
              <a:t>工业客户</a:t>
            </a: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a:solidFill>
                  <a:schemeClr val="bg1"/>
                </a:solidFill>
                <a:latin typeface="+mn-ea"/>
                <a:ea typeface="+mn-ea"/>
              </a:rPr>
              <a:t>汽车</a:t>
            </a: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a:solidFill>
                  <a:schemeClr val="bg1"/>
                </a:solidFill>
                <a:latin typeface="+mn-ea"/>
                <a:ea typeface="+mn-ea"/>
              </a:rPr>
              <a:t>航空</a:t>
            </a: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a:solidFill>
                  <a:schemeClr val="bg1"/>
                </a:solidFill>
                <a:latin typeface="+mn-ea"/>
                <a:ea typeface="+mn-ea"/>
              </a:rPr>
              <a:t>农业</a:t>
            </a: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化工</a:t>
            </a:r>
            <a:endParaRPr lang="zh-CN" altLang="en-US" sz="1600" dirty="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电力</a:t>
            </a:r>
            <a:endParaRPr lang="zh-CN" altLang="en-US" sz="1600" dirty="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石油</a:t>
            </a:r>
            <a:endParaRPr lang="zh-CN" altLang="en-US" sz="1600" dirty="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纺织</a:t>
            </a:r>
            <a:endParaRPr lang="en-US" altLang="zh-CN" sz="1600" dirty="0" smtClean="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建筑</a:t>
            </a:r>
            <a:endParaRPr lang="en-US" altLang="zh-CN" sz="1600" dirty="0" smtClean="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港口</a:t>
            </a:r>
            <a:endParaRPr lang="en-US" altLang="zh-CN" sz="1600" dirty="0" smtClean="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制药</a:t>
            </a:r>
            <a:endParaRPr lang="en-US" altLang="zh-CN" sz="1600" dirty="0" smtClean="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食品</a:t>
            </a:r>
            <a:endParaRPr lang="en-US" altLang="zh-CN" sz="1600" dirty="0" smtClean="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文教卫生</a:t>
            </a:r>
            <a:endParaRPr lang="en-US" altLang="zh-CN" sz="1600" dirty="0" smtClean="0">
              <a:solidFill>
                <a:schemeClr val="bg1"/>
              </a:solidFill>
              <a:latin typeface="+mn-ea"/>
              <a:ea typeface="+mn-ea"/>
            </a:endParaRPr>
          </a:p>
          <a:p>
            <a:pPr marL="114300" lvl="1" indent="-112713" defTabSz="889000" eaLnBrk="0" hangingPunct="0">
              <a:lnSpc>
                <a:spcPct val="150000"/>
              </a:lnSpc>
              <a:spcBef>
                <a:spcPct val="10000"/>
              </a:spcBef>
              <a:buClr>
                <a:schemeClr val="accent1"/>
              </a:buClr>
              <a:buSzPct val="85000"/>
              <a:buFont typeface="Wingdings" pitchFamily="2" charset="2"/>
              <a:buChar char="n"/>
              <a:defRPr/>
            </a:pPr>
            <a:r>
              <a:rPr lang="zh-CN" altLang="en-US" sz="1600" dirty="0" smtClean="0">
                <a:solidFill>
                  <a:schemeClr val="bg1"/>
                </a:solidFill>
                <a:latin typeface="+mn-ea"/>
                <a:ea typeface="+mn-ea"/>
              </a:rPr>
              <a:t>。。。</a:t>
            </a:r>
            <a:endParaRPr lang="zh-CN" altLang="en-US" sz="1600" dirty="0">
              <a:solidFill>
                <a:schemeClr val="bg1"/>
              </a:solidFill>
              <a:latin typeface="+mn-ea"/>
              <a:ea typeface="+mn-ea"/>
            </a:endParaRPr>
          </a:p>
        </p:txBody>
      </p:sp>
      <p:sp>
        <p:nvSpPr>
          <p:cNvPr id="33" name="Freeform 41"/>
          <p:cNvSpPr>
            <a:spLocks/>
          </p:cNvSpPr>
          <p:nvPr/>
        </p:nvSpPr>
        <p:spPr bwMode="gray">
          <a:xfrm>
            <a:off x="4714875" y="3048010"/>
            <a:ext cx="547688" cy="561975"/>
          </a:xfrm>
          <a:custGeom>
            <a:avLst/>
            <a:gdLst/>
            <a:ahLst/>
            <a:cxnLst>
              <a:cxn ang="0">
                <a:pos x="148" y="0"/>
              </a:cxn>
              <a:cxn ang="0">
                <a:pos x="148" y="34"/>
              </a:cxn>
              <a:cxn ang="0">
                <a:pos x="0" y="34"/>
              </a:cxn>
              <a:cxn ang="0">
                <a:pos x="0" y="240"/>
              </a:cxn>
              <a:cxn ang="0">
                <a:pos x="148" y="240"/>
              </a:cxn>
              <a:cxn ang="0">
                <a:pos x="148" y="275"/>
              </a:cxn>
              <a:cxn ang="0">
                <a:pos x="297" y="137"/>
              </a:cxn>
              <a:cxn ang="0">
                <a:pos x="148" y="0"/>
              </a:cxn>
            </a:cxnLst>
            <a:rect l="0" t="0" r="r" b="b"/>
            <a:pathLst>
              <a:path w="298" h="276">
                <a:moveTo>
                  <a:pt x="148" y="0"/>
                </a:moveTo>
                <a:lnTo>
                  <a:pt x="148" y="34"/>
                </a:lnTo>
                <a:lnTo>
                  <a:pt x="0" y="34"/>
                </a:lnTo>
                <a:lnTo>
                  <a:pt x="0" y="240"/>
                </a:lnTo>
                <a:lnTo>
                  <a:pt x="148" y="240"/>
                </a:lnTo>
                <a:lnTo>
                  <a:pt x="148" y="275"/>
                </a:lnTo>
                <a:lnTo>
                  <a:pt x="297" y="137"/>
                </a:lnTo>
                <a:lnTo>
                  <a:pt x="148" y="0"/>
                </a:lnTo>
              </a:path>
            </a:pathLst>
          </a:custGeom>
          <a:solidFill>
            <a:srgbClr val="EDDC87"/>
          </a:solidFill>
          <a:ln w="12700" cap="flat" cmpd="sng">
            <a:noFill/>
            <a:prstDash val="solid"/>
            <a:round/>
            <a:headEnd/>
            <a:tailEnd/>
          </a:ln>
          <a:effectLst/>
        </p:spPr>
        <p:txBody>
          <a:bodyPr wrap="none" anchor="ctr"/>
          <a:lstStyle/>
          <a:p>
            <a:pPr>
              <a:defRPr/>
            </a:pPr>
            <a:endParaRPr lang="zh-CN" altLang="en-US">
              <a:latin typeface="+mn-ea"/>
              <a:ea typeface="+mn-ea"/>
            </a:endParaRPr>
          </a:p>
        </p:txBody>
      </p:sp>
      <p:sp>
        <p:nvSpPr>
          <p:cNvPr id="36" name="Rectangle 75"/>
          <p:cNvSpPr>
            <a:spLocks noChangeArrowheads="1"/>
          </p:cNvSpPr>
          <p:nvPr/>
        </p:nvSpPr>
        <p:spPr bwMode="gray">
          <a:xfrm>
            <a:off x="4660900" y="3173423"/>
            <a:ext cx="555625" cy="201612"/>
          </a:xfrm>
          <a:prstGeom prst="rect">
            <a:avLst/>
          </a:prstGeom>
          <a:noFill/>
          <a:ln w="9525">
            <a:noFill/>
            <a:miter lim="800000"/>
            <a:headEnd/>
            <a:tailEnd/>
          </a:ln>
          <a:effectLst/>
        </p:spPr>
        <p:txBody>
          <a:bodyPr lIns="63500" tIns="31750" rIns="63500" bIns="31750"/>
          <a:lstStyle/>
          <a:p>
            <a:pPr algn="ctr" defTabSz="417513" eaLnBrk="0" hangingPunct="0">
              <a:spcBef>
                <a:spcPct val="50000"/>
              </a:spcBef>
              <a:defRPr/>
            </a:pPr>
            <a:r>
              <a:rPr lang="zh-CN" altLang="en-US" sz="1200" dirty="0" smtClean="0">
                <a:latin typeface="+mn-ea"/>
                <a:ea typeface="+mn-ea"/>
              </a:rPr>
              <a:t>发运</a:t>
            </a:r>
            <a:endParaRPr lang="zh-CN" altLang="en-US" sz="1200" dirty="0">
              <a:latin typeface="+mn-ea"/>
              <a:ea typeface="+mn-ea"/>
            </a:endParaRPr>
          </a:p>
        </p:txBody>
      </p:sp>
      <p:sp>
        <p:nvSpPr>
          <p:cNvPr id="41" name="Rectangle 6"/>
          <p:cNvSpPr>
            <a:spLocks noChangeArrowheads="1"/>
          </p:cNvSpPr>
          <p:nvPr/>
        </p:nvSpPr>
        <p:spPr bwMode="gray">
          <a:xfrm>
            <a:off x="5153874" y="769133"/>
            <a:ext cx="2544763" cy="5680077"/>
          </a:xfrm>
          <a:prstGeom prst="rect">
            <a:avLst/>
          </a:prstGeom>
          <a:solidFill>
            <a:srgbClr val="DDDDDD"/>
          </a:solidFill>
          <a:ln w="12700" algn="ctr">
            <a:noFill/>
            <a:miter lim="800000"/>
            <a:headEnd/>
            <a:tailEnd/>
          </a:ln>
          <a:effectLst/>
        </p:spPr>
        <p:txBody>
          <a:bodyPr wrap="none" lIns="90000" tIns="46800" rIns="90000" bIns="46800" anchor="ctr"/>
          <a:lstStyle/>
          <a:p>
            <a:pPr algn="ctr">
              <a:defRPr/>
            </a:pPr>
            <a:endParaRPr lang="de-DE" sz="1400">
              <a:latin typeface="+mn-ea"/>
              <a:ea typeface="+mn-ea"/>
            </a:endParaRPr>
          </a:p>
        </p:txBody>
      </p:sp>
      <p:grpSp>
        <p:nvGrpSpPr>
          <p:cNvPr id="42" name="Group 34"/>
          <p:cNvGrpSpPr>
            <a:grpSpLocks/>
          </p:cNvGrpSpPr>
          <p:nvPr/>
        </p:nvGrpSpPr>
        <p:grpSpPr bwMode="auto">
          <a:xfrm>
            <a:off x="5219700" y="3486150"/>
            <a:ext cx="1784350" cy="647700"/>
            <a:chOff x="3469" y="2238"/>
            <a:chExt cx="1124" cy="408"/>
          </a:xfrm>
        </p:grpSpPr>
        <p:sp>
          <p:nvSpPr>
            <p:cNvPr id="43" name="Rectangle 35"/>
            <p:cNvSpPr>
              <a:spLocks noChangeArrowheads="1"/>
            </p:cNvSpPr>
            <p:nvPr/>
          </p:nvSpPr>
          <p:spPr bwMode="gray">
            <a:xfrm>
              <a:off x="3469" y="2238"/>
              <a:ext cx="1124" cy="408"/>
            </a:xfrm>
            <a:prstGeom prst="rect">
              <a:avLst/>
            </a:prstGeom>
            <a:solidFill>
              <a:schemeClr val="accent1"/>
            </a:solidFill>
            <a:ln w="12700">
              <a:noFill/>
              <a:miter lim="800000"/>
              <a:headEnd/>
              <a:tailEnd/>
            </a:ln>
            <a:effectLst/>
          </p:spPr>
          <p:txBody>
            <a:bodyPr wrap="none" anchor="ctr"/>
            <a:lstStyle/>
            <a:p>
              <a:pPr algn="ctr">
                <a:defRPr/>
              </a:pPr>
              <a:endParaRPr lang="de-DE" sz="1400">
                <a:latin typeface="+mn-ea"/>
                <a:ea typeface="+mn-ea"/>
              </a:endParaRPr>
            </a:p>
          </p:txBody>
        </p:sp>
        <p:sp>
          <p:nvSpPr>
            <p:cNvPr id="44" name="Rectangle 36"/>
            <p:cNvSpPr>
              <a:spLocks noChangeArrowheads="1"/>
            </p:cNvSpPr>
            <p:nvPr/>
          </p:nvSpPr>
          <p:spPr bwMode="gray">
            <a:xfrm>
              <a:off x="3481" y="2300"/>
              <a:ext cx="1100" cy="320"/>
            </a:xfrm>
            <a:prstGeom prst="rect">
              <a:avLst/>
            </a:prstGeom>
            <a:noFill/>
            <a:ln w="9525">
              <a:noFill/>
              <a:miter lim="800000"/>
              <a:headEnd/>
              <a:tailEnd/>
            </a:ln>
            <a:effectLst/>
          </p:spPr>
          <p:txBody>
            <a:bodyPr lIns="82550" tIns="41275" rIns="82550" bIns="41275"/>
            <a:lstStyle/>
            <a:p>
              <a:pPr algn="ctr" defTabSz="739775" eaLnBrk="0" hangingPunct="0">
                <a:spcBef>
                  <a:spcPct val="50000"/>
                </a:spcBef>
                <a:defRPr/>
              </a:pPr>
              <a:r>
                <a:rPr lang="zh-CN" altLang="en-US">
                  <a:latin typeface="+mn-ea"/>
                  <a:ea typeface="+mn-ea"/>
                </a:rPr>
                <a:t>分销</a:t>
              </a:r>
              <a:r>
                <a:rPr lang="de-DE" altLang="en-US">
                  <a:latin typeface="+mn-ea"/>
                  <a:ea typeface="+mn-ea"/>
                </a:rPr>
                <a:t> </a:t>
              </a:r>
              <a:r>
                <a:rPr lang="en-US" altLang="de-DE">
                  <a:latin typeface="+mn-ea"/>
                  <a:ea typeface="+mn-ea"/>
                </a:rPr>
                <a:t>&amp; </a:t>
              </a:r>
              <a:r>
                <a:rPr lang="en-US" altLang="zh-CN">
                  <a:latin typeface="+mn-ea"/>
                  <a:ea typeface="+mn-ea"/>
                </a:rPr>
                <a:t>物流</a:t>
              </a:r>
            </a:p>
          </p:txBody>
        </p:sp>
      </p:grpSp>
      <p:sp>
        <p:nvSpPr>
          <p:cNvPr id="45" name="Text Box 40"/>
          <p:cNvSpPr txBox="1">
            <a:spLocks noChangeArrowheads="1"/>
          </p:cNvSpPr>
          <p:nvPr/>
        </p:nvSpPr>
        <p:spPr bwMode="gray">
          <a:xfrm>
            <a:off x="5219700" y="2466975"/>
            <a:ext cx="1387475" cy="730250"/>
          </a:xfrm>
          <a:prstGeom prst="rect">
            <a:avLst/>
          </a:prstGeom>
          <a:solidFill>
            <a:srgbClr val="98B4D8"/>
          </a:solidFill>
          <a:ln w="19050" algn="ctr">
            <a:noFill/>
            <a:prstDash val="dash"/>
            <a:miter lim="800000"/>
            <a:headEnd/>
            <a:tailEnd/>
          </a:ln>
          <a:effectLst/>
        </p:spPr>
        <p:txBody>
          <a:bodyPr wrap="none"/>
          <a:lstStyle/>
          <a:p>
            <a:pPr algn="ctr">
              <a:defRPr/>
            </a:pPr>
            <a:r>
              <a:rPr lang="zh-CN" altLang="en-US">
                <a:latin typeface="+mn-ea"/>
                <a:ea typeface="+mn-ea"/>
              </a:rPr>
              <a:t>销售</a:t>
            </a:r>
          </a:p>
          <a:p>
            <a:pPr algn="ctr">
              <a:defRPr/>
            </a:pPr>
            <a:r>
              <a:rPr lang="zh-CN" altLang="en-US">
                <a:latin typeface="+mn-ea"/>
                <a:ea typeface="+mn-ea"/>
              </a:rPr>
              <a:t>市场、服务</a:t>
            </a:r>
          </a:p>
        </p:txBody>
      </p:sp>
      <p:sp>
        <p:nvSpPr>
          <p:cNvPr id="46" name="Oval 49"/>
          <p:cNvSpPr>
            <a:spLocks noChangeArrowheads="1"/>
          </p:cNvSpPr>
          <p:nvPr/>
        </p:nvSpPr>
        <p:spPr bwMode="gray">
          <a:xfrm>
            <a:off x="6626225" y="2233613"/>
            <a:ext cx="990600" cy="457200"/>
          </a:xfrm>
          <a:prstGeom prst="ellipse">
            <a:avLst/>
          </a:prstGeom>
          <a:solidFill>
            <a:schemeClr val="accent1"/>
          </a:solidFill>
          <a:ln w="12700">
            <a:noFill/>
            <a:round/>
            <a:headEnd/>
            <a:tailEnd/>
          </a:ln>
          <a:effectLst/>
        </p:spPr>
        <p:txBody>
          <a:bodyPr wrap="none" anchor="ctr"/>
          <a:lstStyle/>
          <a:p>
            <a:pPr algn="ctr">
              <a:defRPr/>
            </a:pPr>
            <a:r>
              <a:rPr lang="zh-CN" altLang="en-US" sz="1400">
                <a:latin typeface="+mn-ea"/>
                <a:ea typeface="+mn-ea"/>
              </a:rPr>
              <a:t>分销商</a:t>
            </a:r>
          </a:p>
        </p:txBody>
      </p:sp>
      <p:sp>
        <p:nvSpPr>
          <p:cNvPr id="47" name="Oval 50"/>
          <p:cNvSpPr>
            <a:spLocks noChangeArrowheads="1"/>
          </p:cNvSpPr>
          <p:nvPr/>
        </p:nvSpPr>
        <p:spPr bwMode="gray">
          <a:xfrm>
            <a:off x="6626225" y="2762250"/>
            <a:ext cx="990600" cy="457200"/>
          </a:xfrm>
          <a:prstGeom prst="ellipse">
            <a:avLst/>
          </a:prstGeom>
          <a:solidFill>
            <a:schemeClr val="accent1"/>
          </a:solidFill>
          <a:ln w="12700">
            <a:noFill/>
            <a:round/>
            <a:headEnd/>
            <a:tailEnd/>
          </a:ln>
          <a:effectLst/>
        </p:spPr>
        <p:txBody>
          <a:bodyPr wrap="none" anchor="ctr"/>
          <a:lstStyle/>
          <a:p>
            <a:pPr algn="ctr">
              <a:defRPr/>
            </a:pPr>
            <a:r>
              <a:rPr lang="zh-CN" altLang="en-US" sz="1400">
                <a:latin typeface="+mn-ea"/>
                <a:ea typeface="+mn-ea"/>
              </a:rPr>
              <a:t>直接销售</a:t>
            </a:r>
          </a:p>
        </p:txBody>
      </p:sp>
      <p:sp>
        <p:nvSpPr>
          <p:cNvPr id="48" name="Oval 56"/>
          <p:cNvSpPr>
            <a:spLocks noChangeArrowheads="1"/>
          </p:cNvSpPr>
          <p:nvPr/>
        </p:nvSpPr>
        <p:spPr bwMode="gray">
          <a:xfrm>
            <a:off x="6626225" y="1706563"/>
            <a:ext cx="990600" cy="457200"/>
          </a:xfrm>
          <a:prstGeom prst="ellipse">
            <a:avLst/>
          </a:prstGeom>
          <a:solidFill>
            <a:schemeClr val="accent1"/>
          </a:solidFill>
          <a:ln w="12700">
            <a:noFill/>
            <a:round/>
            <a:headEnd/>
            <a:tailEnd/>
          </a:ln>
          <a:effectLst/>
        </p:spPr>
        <p:txBody>
          <a:bodyPr wrap="none" anchor="ctr"/>
          <a:lstStyle/>
          <a:p>
            <a:pPr algn="ctr">
              <a:defRPr/>
            </a:pPr>
            <a:r>
              <a:rPr lang="zh-CN" altLang="en-US" sz="1400">
                <a:latin typeface="+mn-ea"/>
                <a:ea typeface="+mn-ea"/>
              </a:rPr>
              <a:t>代理</a:t>
            </a:r>
          </a:p>
        </p:txBody>
      </p:sp>
      <p:sp>
        <p:nvSpPr>
          <p:cNvPr id="49" name="Oval 57"/>
          <p:cNvSpPr>
            <a:spLocks noChangeArrowheads="1"/>
          </p:cNvSpPr>
          <p:nvPr/>
        </p:nvSpPr>
        <p:spPr bwMode="gray">
          <a:xfrm>
            <a:off x="6626225" y="1179513"/>
            <a:ext cx="990600" cy="457200"/>
          </a:xfrm>
          <a:prstGeom prst="ellipse">
            <a:avLst/>
          </a:prstGeom>
          <a:solidFill>
            <a:schemeClr val="accent1"/>
          </a:solidFill>
          <a:ln w="12700">
            <a:noFill/>
            <a:round/>
            <a:headEnd/>
            <a:tailEnd/>
          </a:ln>
          <a:effectLst/>
        </p:spPr>
        <p:txBody>
          <a:bodyPr wrap="none" anchor="ctr"/>
          <a:lstStyle/>
          <a:p>
            <a:pPr algn="ctr">
              <a:defRPr/>
            </a:pPr>
            <a:r>
              <a:rPr lang="zh-CN" altLang="en-US" sz="1400">
                <a:latin typeface="+mn-ea"/>
                <a:ea typeface="+mn-ea"/>
              </a:rPr>
              <a:t>电子渠道</a:t>
            </a:r>
          </a:p>
        </p:txBody>
      </p:sp>
      <p:sp>
        <p:nvSpPr>
          <p:cNvPr id="50" name="Oval 58"/>
          <p:cNvSpPr>
            <a:spLocks noChangeArrowheads="1"/>
          </p:cNvSpPr>
          <p:nvPr/>
        </p:nvSpPr>
        <p:spPr bwMode="gray">
          <a:xfrm>
            <a:off x="6623050" y="4190980"/>
            <a:ext cx="990600" cy="457200"/>
          </a:xfrm>
          <a:prstGeom prst="ellipse">
            <a:avLst/>
          </a:prstGeom>
          <a:solidFill>
            <a:srgbClr val="5781AE"/>
          </a:solidFill>
          <a:ln w="12700">
            <a:noFill/>
            <a:round/>
            <a:headEnd/>
            <a:tailEnd/>
          </a:ln>
          <a:effectLst/>
        </p:spPr>
        <p:txBody>
          <a:bodyPr wrap="none" anchor="ctr"/>
          <a:lstStyle/>
          <a:p>
            <a:pPr algn="ctr">
              <a:defRPr/>
            </a:pPr>
            <a:r>
              <a:rPr lang="zh-CN" altLang="en-US" sz="1400">
                <a:solidFill>
                  <a:schemeClr val="bg1"/>
                </a:solidFill>
                <a:latin typeface="+mn-ea"/>
                <a:ea typeface="+mn-ea"/>
              </a:rPr>
              <a:t>铁路</a:t>
            </a:r>
          </a:p>
        </p:txBody>
      </p:sp>
      <p:sp>
        <p:nvSpPr>
          <p:cNvPr id="51" name="Oval 59"/>
          <p:cNvSpPr>
            <a:spLocks noChangeArrowheads="1"/>
          </p:cNvSpPr>
          <p:nvPr/>
        </p:nvSpPr>
        <p:spPr bwMode="gray">
          <a:xfrm>
            <a:off x="6623050" y="4719618"/>
            <a:ext cx="990600" cy="457200"/>
          </a:xfrm>
          <a:prstGeom prst="ellipse">
            <a:avLst/>
          </a:prstGeom>
          <a:solidFill>
            <a:srgbClr val="5781AE"/>
          </a:solidFill>
          <a:ln w="12700">
            <a:noFill/>
            <a:round/>
            <a:headEnd/>
            <a:tailEnd/>
          </a:ln>
          <a:effectLst/>
        </p:spPr>
        <p:txBody>
          <a:bodyPr wrap="none" anchor="ctr"/>
          <a:lstStyle/>
          <a:p>
            <a:pPr algn="ctr">
              <a:defRPr/>
            </a:pPr>
            <a:r>
              <a:rPr lang="zh-CN" altLang="en-US" sz="1400">
                <a:solidFill>
                  <a:schemeClr val="bg1"/>
                </a:solidFill>
                <a:latin typeface="+mn-ea"/>
                <a:ea typeface="+mn-ea"/>
              </a:rPr>
              <a:t>散货卡车</a:t>
            </a:r>
          </a:p>
        </p:txBody>
      </p:sp>
      <p:sp>
        <p:nvSpPr>
          <p:cNvPr id="52" name="Oval 60"/>
          <p:cNvSpPr>
            <a:spLocks noChangeArrowheads="1"/>
          </p:cNvSpPr>
          <p:nvPr/>
        </p:nvSpPr>
        <p:spPr bwMode="gray">
          <a:xfrm>
            <a:off x="6623050" y="5791126"/>
            <a:ext cx="990600" cy="457200"/>
          </a:xfrm>
          <a:prstGeom prst="ellipse">
            <a:avLst/>
          </a:prstGeom>
          <a:solidFill>
            <a:srgbClr val="5781AE"/>
          </a:solidFill>
          <a:ln w="12700">
            <a:noFill/>
            <a:round/>
            <a:headEnd/>
            <a:tailEnd/>
          </a:ln>
          <a:effectLst/>
        </p:spPr>
        <p:txBody>
          <a:bodyPr wrap="none" anchor="ctr"/>
          <a:lstStyle/>
          <a:p>
            <a:pPr algn="ctr">
              <a:defRPr/>
            </a:pPr>
            <a:r>
              <a:rPr lang="zh-CN" altLang="en-US" sz="1400">
                <a:solidFill>
                  <a:schemeClr val="bg1"/>
                </a:solidFill>
                <a:latin typeface="+mn-ea"/>
                <a:ea typeface="+mn-ea"/>
              </a:rPr>
              <a:t>散货集装箱</a:t>
            </a:r>
          </a:p>
        </p:txBody>
      </p:sp>
      <p:sp>
        <p:nvSpPr>
          <p:cNvPr id="54" name="Oval 62"/>
          <p:cNvSpPr>
            <a:spLocks noChangeArrowheads="1"/>
          </p:cNvSpPr>
          <p:nvPr/>
        </p:nvSpPr>
        <p:spPr bwMode="gray">
          <a:xfrm>
            <a:off x="5689600" y="4432280"/>
            <a:ext cx="990600" cy="457200"/>
          </a:xfrm>
          <a:prstGeom prst="ellipse">
            <a:avLst/>
          </a:prstGeom>
          <a:solidFill>
            <a:srgbClr val="336699"/>
          </a:solidFill>
          <a:ln w="19050" algn="ctr">
            <a:noFill/>
            <a:prstDash val="dash"/>
            <a:round/>
            <a:headEnd/>
            <a:tailEnd/>
          </a:ln>
          <a:effectLst/>
        </p:spPr>
        <p:txBody>
          <a:bodyPr wrap="none" tIns="0" bIns="0" anchor="ctr"/>
          <a:lstStyle/>
          <a:p>
            <a:pPr algn="ctr">
              <a:defRPr/>
            </a:pPr>
            <a:r>
              <a:rPr lang="zh-CN" altLang="en-US" sz="1400">
                <a:solidFill>
                  <a:schemeClr val="bg1"/>
                </a:solidFill>
                <a:latin typeface="+mn-ea"/>
                <a:ea typeface="+mn-ea"/>
              </a:rPr>
              <a:t>仓储</a:t>
            </a:r>
          </a:p>
        </p:txBody>
      </p:sp>
      <p:sp>
        <p:nvSpPr>
          <p:cNvPr id="55" name="Oval 63"/>
          <p:cNvSpPr>
            <a:spLocks noChangeArrowheads="1"/>
          </p:cNvSpPr>
          <p:nvPr/>
        </p:nvSpPr>
        <p:spPr bwMode="gray">
          <a:xfrm>
            <a:off x="5689600" y="4946630"/>
            <a:ext cx="990600" cy="457200"/>
          </a:xfrm>
          <a:prstGeom prst="ellipse">
            <a:avLst/>
          </a:prstGeom>
          <a:solidFill>
            <a:srgbClr val="336699"/>
          </a:solidFill>
          <a:ln w="19050" algn="ctr">
            <a:noFill/>
            <a:prstDash val="dash"/>
            <a:round/>
            <a:headEnd/>
            <a:tailEnd/>
          </a:ln>
          <a:effectLst/>
        </p:spPr>
        <p:txBody>
          <a:bodyPr wrap="none" tIns="0" bIns="0" anchor="ctr"/>
          <a:lstStyle/>
          <a:p>
            <a:pPr algn="ctr">
              <a:defRPr/>
            </a:pPr>
            <a:r>
              <a:rPr lang="zh-CN" altLang="en-US" sz="1400">
                <a:solidFill>
                  <a:schemeClr val="bg1"/>
                </a:solidFill>
                <a:latin typeface="+mn-ea"/>
                <a:ea typeface="+mn-ea"/>
              </a:rPr>
              <a:t>终端</a:t>
            </a:r>
          </a:p>
        </p:txBody>
      </p:sp>
      <p:sp>
        <p:nvSpPr>
          <p:cNvPr id="56" name="Oval 64"/>
          <p:cNvSpPr>
            <a:spLocks noChangeArrowheads="1"/>
          </p:cNvSpPr>
          <p:nvPr/>
        </p:nvSpPr>
        <p:spPr bwMode="gray">
          <a:xfrm>
            <a:off x="5689600" y="5460980"/>
            <a:ext cx="990600" cy="457200"/>
          </a:xfrm>
          <a:prstGeom prst="ellipse">
            <a:avLst/>
          </a:prstGeom>
          <a:solidFill>
            <a:srgbClr val="336699"/>
          </a:solidFill>
          <a:ln w="19050" algn="ctr">
            <a:noFill/>
            <a:prstDash val="dash"/>
            <a:round/>
            <a:headEnd/>
            <a:tailEnd/>
          </a:ln>
          <a:effectLst/>
        </p:spPr>
        <p:txBody>
          <a:bodyPr wrap="none" tIns="0" bIns="0" anchor="ctr"/>
          <a:lstStyle/>
          <a:p>
            <a:pPr algn="ctr">
              <a:defRPr/>
            </a:pPr>
            <a:r>
              <a:rPr lang="zh-CN" altLang="en-US" sz="1400">
                <a:solidFill>
                  <a:schemeClr val="bg1"/>
                </a:solidFill>
                <a:latin typeface="+mn-ea"/>
                <a:ea typeface="+mn-ea"/>
              </a:rPr>
              <a:t>直接运输</a:t>
            </a:r>
          </a:p>
        </p:txBody>
      </p:sp>
      <p:sp>
        <p:nvSpPr>
          <p:cNvPr id="57" name="Oval 65"/>
          <p:cNvSpPr>
            <a:spLocks noChangeArrowheads="1"/>
          </p:cNvSpPr>
          <p:nvPr/>
        </p:nvSpPr>
        <p:spPr bwMode="gray">
          <a:xfrm>
            <a:off x="5461000" y="1909763"/>
            <a:ext cx="990600" cy="457200"/>
          </a:xfrm>
          <a:prstGeom prst="ellipse">
            <a:avLst/>
          </a:prstGeom>
          <a:solidFill>
            <a:srgbClr val="BE6600"/>
          </a:solidFill>
          <a:ln w="12700">
            <a:noFill/>
            <a:round/>
            <a:headEnd/>
            <a:tailEnd/>
          </a:ln>
          <a:effectLst/>
        </p:spPr>
        <p:txBody>
          <a:bodyPr wrap="none" anchor="ctr"/>
          <a:lstStyle/>
          <a:p>
            <a:pPr algn="ctr">
              <a:defRPr/>
            </a:pPr>
            <a:r>
              <a:rPr lang="zh-CN" altLang="en-US" sz="1400">
                <a:solidFill>
                  <a:schemeClr val="bg1"/>
                </a:solidFill>
                <a:latin typeface="+mn-ea"/>
                <a:ea typeface="+mn-ea"/>
              </a:rPr>
              <a:t>供应商管理</a:t>
            </a:r>
            <a:br>
              <a:rPr lang="zh-CN" altLang="en-US" sz="1400">
                <a:solidFill>
                  <a:schemeClr val="bg1"/>
                </a:solidFill>
                <a:latin typeface="+mn-ea"/>
                <a:ea typeface="+mn-ea"/>
              </a:rPr>
            </a:br>
            <a:r>
              <a:rPr lang="zh-CN" altLang="en-US" sz="1400">
                <a:solidFill>
                  <a:schemeClr val="bg1"/>
                </a:solidFill>
                <a:latin typeface="+mn-ea"/>
                <a:ea typeface="+mn-ea"/>
              </a:rPr>
              <a:t>库存</a:t>
            </a:r>
          </a:p>
        </p:txBody>
      </p:sp>
      <p:sp>
        <p:nvSpPr>
          <p:cNvPr id="58" name="Oval 66"/>
          <p:cNvSpPr>
            <a:spLocks noChangeArrowheads="1"/>
          </p:cNvSpPr>
          <p:nvPr/>
        </p:nvSpPr>
        <p:spPr bwMode="gray">
          <a:xfrm>
            <a:off x="5435600" y="1389063"/>
            <a:ext cx="990600" cy="457200"/>
          </a:xfrm>
          <a:prstGeom prst="ellipse">
            <a:avLst/>
          </a:prstGeom>
          <a:solidFill>
            <a:srgbClr val="BE6600"/>
          </a:solidFill>
          <a:ln w="12700">
            <a:noFill/>
            <a:round/>
            <a:headEnd/>
            <a:tailEnd/>
          </a:ln>
          <a:effectLst/>
        </p:spPr>
        <p:txBody>
          <a:bodyPr wrap="none" anchor="ctr"/>
          <a:lstStyle/>
          <a:p>
            <a:pPr algn="ctr">
              <a:defRPr/>
            </a:pPr>
            <a:r>
              <a:rPr lang="zh-CN" altLang="en-US" sz="1400">
                <a:solidFill>
                  <a:schemeClr val="bg1"/>
                </a:solidFill>
                <a:latin typeface="+mn-ea"/>
                <a:ea typeface="+mn-ea"/>
              </a:rPr>
              <a:t>寄售</a:t>
            </a:r>
          </a:p>
        </p:txBody>
      </p:sp>
      <p:sp>
        <p:nvSpPr>
          <p:cNvPr id="59" name="Oval 67"/>
          <p:cNvSpPr>
            <a:spLocks noChangeArrowheads="1"/>
          </p:cNvSpPr>
          <p:nvPr/>
        </p:nvSpPr>
        <p:spPr bwMode="gray">
          <a:xfrm>
            <a:off x="5410200" y="842963"/>
            <a:ext cx="990600" cy="457200"/>
          </a:xfrm>
          <a:prstGeom prst="ellipse">
            <a:avLst/>
          </a:prstGeom>
          <a:solidFill>
            <a:srgbClr val="BE6600"/>
          </a:solidFill>
          <a:ln w="12700">
            <a:noFill/>
            <a:round/>
            <a:headEnd/>
            <a:tailEnd/>
          </a:ln>
          <a:effectLst/>
        </p:spPr>
        <p:txBody>
          <a:bodyPr wrap="none" anchor="ctr"/>
          <a:lstStyle/>
          <a:p>
            <a:pPr algn="ctr">
              <a:defRPr/>
            </a:pPr>
            <a:r>
              <a:rPr lang="zh-CN" altLang="en-US" sz="1400" dirty="0">
                <a:solidFill>
                  <a:schemeClr val="bg1"/>
                </a:solidFill>
                <a:latin typeface="+mn-ea"/>
                <a:ea typeface="+mn-ea"/>
              </a:rPr>
              <a:t>运输 </a:t>
            </a:r>
            <a:r>
              <a:rPr lang="en-US" altLang="zh-CN" sz="1400" dirty="0">
                <a:solidFill>
                  <a:schemeClr val="bg1"/>
                </a:solidFill>
                <a:latin typeface="+mn-ea"/>
                <a:ea typeface="+mn-ea"/>
              </a:rPr>
              <a:t>&amp; </a:t>
            </a:r>
            <a:r>
              <a:rPr lang="zh-CN" altLang="en-US" sz="1400" dirty="0">
                <a:solidFill>
                  <a:schemeClr val="bg1"/>
                </a:solidFill>
                <a:latin typeface="+mn-ea"/>
                <a:ea typeface="+mn-ea"/>
              </a:rPr>
              <a:t>票据 </a:t>
            </a:r>
          </a:p>
        </p:txBody>
      </p:sp>
      <p:sp>
        <p:nvSpPr>
          <p:cNvPr id="60" name="Oval 60"/>
          <p:cNvSpPr>
            <a:spLocks noChangeArrowheads="1"/>
          </p:cNvSpPr>
          <p:nvPr/>
        </p:nvSpPr>
        <p:spPr bwMode="gray">
          <a:xfrm>
            <a:off x="6643201" y="5243897"/>
            <a:ext cx="990600" cy="457200"/>
          </a:xfrm>
          <a:prstGeom prst="ellipse">
            <a:avLst/>
          </a:prstGeom>
          <a:solidFill>
            <a:srgbClr val="5781AE"/>
          </a:solidFill>
          <a:ln w="12700">
            <a:noFill/>
            <a:round/>
            <a:headEnd/>
            <a:tailEnd/>
          </a:ln>
          <a:effectLst/>
        </p:spPr>
        <p:txBody>
          <a:bodyPr wrap="none" anchor="ctr"/>
          <a:lstStyle/>
          <a:p>
            <a:pPr algn="ctr">
              <a:defRPr/>
            </a:pPr>
            <a:r>
              <a:rPr lang="zh-CN" altLang="en-US" sz="1400" dirty="0" smtClean="0">
                <a:solidFill>
                  <a:schemeClr val="bg1"/>
                </a:solidFill>
                <a:latin typeface="+mn-ea"/>
                <a:ea typeface="+mn-ea"/>
              </a:rPr>
              <a:t>货运船</a:t>
            </a:r>
            <a:endParaRPr lang="zh-CN" altLang="en-US" sz="1400" dirty="0">
              <a:solidFill>
                <a:schemeClr val="bg1"/>
              </a:solidFill>
              <a:latin typeface="+mn-ea"/>
              <a:ea typeface="+mn-ea"/>
            </a:endParaRPr>
          </a:p>
        </p:txBody>
      </p:sp>
      <p:sp>
        <p:nvSpPr>
          <p:cNvPr id="61" name="标题 72"/>
          <p:cNvSpPr>
            <a:spLocks noGrp="1"/>
          </p:cNvSpPr>
          <p:nvPr>
            <p:ph type="title"/>
          </p:nvPr>
        </p:nvSpPr>
        <p:spPr/>
        <p:txBody>
          <a:bodyPr/>
          <a:lstStyle/>
          <a:p>
            <a:pPr>
              <a:defRPr/>
            </a:pPr>
            <a:r>
              <a:rPr lang="en-US" altLang="zh-CN" dirty="0" smtClean="0">
                <a:latin typeface="+mn-ea"/>
              </a:rPr>
              <a:t>1.3 </a:t>
            </a:r>
            <a:r>
              <a:rPr lang="zh-CN" altLang="en-US" dirty="0" smtClean="0">
                <a:latin typeface="+mn-ea"/>
              </a:rPr>
              <a:t>行业价值链</a:t>
            </a:r>
            <a:r>
              <a:rPr lang="en-US" altLang="zh-CN" dirty="0" smtClean="0">
                <a:latin typeface="+mn-ea"/>
              </a:rPr>
              <a:t>– </a:t>
            </a:r>
            <a:r>
              <a:rPr lang="zh-CN" altLang="en-US" dirty="0" smtClean="0">
                <a:latin typeface="+mn-ea"/>
              </a:rPr>
              <a:t>清晰的价值链</a:t>
            </a:r>
            <a:br>
              <a:rPr lang="zh-CN" altLang="en-US" dirty="0" smtClean="0">
                <a:latin typeface="+mn-ea"/>
              </a:rPr>
            </a:br>
            <a:endParaRPr lang="zh-CN" altLang="en-US" dirty="0"/>
          </a:p>
        </p:txBody>
      </p:sp>
      <p:pic>
        <p:nvPicPr>
          <p:cNvPr id="1028" name="Picture 4" descr="http://t3.baidu.com/it/u=490027946,1643300994&amp;fm=23&amp;gp=0.jpg"/>
          <p:cNvPicPr>
            <a:picLocks noChangeAspect="1" noChangeArrowheads="1"/>
          </p:cNvPicPr>
          <p:nvPr/>
        </p:nvPicPr>
        <p:blipFill>
          <a:blip r:embed="rId2" cstate="print"/>
          <a:srcRect/>
          <a:stretch>
            <a:fillRect/>
          </a:stretch>
        </p:blipFill>
        <p:spPr bwMode="auto">
          <a:xfrm>
            <a:off x="304912" y="685872"/>
            <a:ext cx="609704" cy="528435"/>
          </a:xfrm>
          <a:prstGeom prst="rect">
            <a:avLst/>
          </a:prstGeom>
          <a:noFill/>
        </p:spPr>
      </p:pic>
      <p:pic>
        <p:nvPicPr>
          <p:cNvPr id="1032" name="Picture 8" descr="http://t3.baidu.com/it/u=3917105669,1921235935&amp;fm=23&amp;gp=0.jpg"/>
          <p:cNvPicPr>
            <a:picLocks noChangeAspect="1" noChangeArrowheads="1"/>
          </p:cNvPicPr>
          <p:nvPr/>
        </p:nvPicPr>
        <p:blipFill>
          <a:blip r:embed="rId3" cstate="print"/>
          <a:srcRect/>
          <a:stretch>
            <a:fillRect/>
          </a:stretch>
        </p:blipFill>
        <p:spPr bwMode="auto">
          <a:xfrm>
            <a:off x="304912" y="3581396"/>
            <a:ext cx="914376" cy="718438"/>
          </a:xfrm>
          <a:prstGeom prst="rect">
            <a:avLst/>
          </a:prstGeom>
          <a:noFill/>
        </p:spPr>
      </p:pic>
      <p:pic>
        <p:nvPicPr>
          <p:cNvPr id="1036" name="Picture 12" descr="http://t3.baidu.com/it/u=3497480277,383304344&amp;fm=23&amp;gp=0.jpg"/>
          <p:cNvPicPr>
            <a:picLocks noChangeAspect="1" noChangeArrowheads="1"/>
          </p:cNvPicPr>
          <p:nvPr/>
        </p:nvPicPr>
        <p:blipFill>
          <a:blip r:embed="rId4" cstate="print"/>
          <a:srcRect b="5379"/>
          <a:stretch>
            <a:fillRect/>
          </a:stretch>
        </p:blipFill>
        <p:spPr bwMode="auto">
          <a:xfrm>
            <a:off x="2133664" y="5181554"/>
            <a:ext cx="1219168" cy="914376"/>
          </a:xfrm>
          <a:prstGeom prst="rect">
            <a:avLst/>
          </a:prstGeom>
          <a:noFill/>
        </p:spPr>
      </p:pic>
      <p:pic>
        <p:nvPicPr>
          <p:cNvPr id="1038" name="Picture 14" descr="http://t2.baidu.com/it/u=1373172893,1238083853&amp;fm=23&amp;gp=0.jpg"/>
          <p:cNvPicPr>
            <a:picLocks noChangeAspect="1" noChangeArrowheads="1"/>
          </p:cNvPicPr>
          <p:nvPr/>
        </p:nvPicPr>
        <p:blipFill>
          <a:blip r:embed="rId5" cstate="print"/>
          <a:srcRect b="9959"/>
          <a:stretch>
            <a:fillRect/>
          </a:stretch>
        </p:blipFill>
        <p:spPr bwMode="auto">
          <a:xfrm>
            <a:off x="3581426" y="4800564"/>
            <a:ext cx="1523960" cy="1295366"/>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E:\yinfeifei\2012年工作项目\UFIDA用友 2012\用友 王曼曼\20120223 信息化企业从U8AIO开始PPT美化\0323全面成本管理\png图\未标题-9.png"/>
          <p:cNvPicPr>
            <a:picLocks noChangeAspect="1" noChangeArrowheads="1"/>
          </p:cNvPicPr>
          <p:nvPr/>
        </p:nvPicPr>
        <p:blipFill>
          <a:blip r:embed="rId2" cstate="print"/>
          <a:srcRect/>
          <a:stretch>
            <a:fillRect/>
          </a:stretch>
        </p:blipFill>
        <p:spPr bwMode="auto">
          <a:xfrm>
            <a:off x="0" y="-44450"/>
            <a:ext cx="12287250" cy="7054850"/>
          </a:xfrm>
          <a:prstGeom prst="rect">
            <a:avLst/>
          </a:prstGeom>
          <a:noFill/>
          <a:ln w="9525">
            <a:noFill/>
            <a:miter lim="800000"/>
            <a:headEnd/>
            <a:tailEnd/>
          </a:ln>
        </p:spPr>
      </p:pic>
      <p:sp>
        <p:nvSpPr>
          <p:cNvPr id="38915" name="Rectangle 100"/>
          <p:cNvSpPr>
            <a:spLocks noGrp="1" noChangeArrowheads="1"/>
          </p:cNvSpPr>
          <p:nvPr>
            <p:ph type="title"/>
          </p:nvPr>
        </p:nvSpPr>
        <p:spPr bwMode="auto">
          <a:xfrm>
            <a:off x="304800" y="152400"/>
            <a:ext cx="7391400" cy="4254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zh-CN" altLang="en-US" dirty="0" smtClean="0">
                <a:latin typeface="+mn-ea"/>
              </a:rPr>
              <a:t>关键业务应用  </a:t>
            </a:r>
            <a:r>
              <a:rPr lang="zh-CN" altLang="en-US" dirty="0" smtClean="0"/>
              <a:t>采购到付款流程</a:t>
            </a:r>
          </a:p>
        </p:txBody>
      </p:sp>
      <p:pic>
        <p:nvPicPr>
          <p:cNvPr id="38916" name="Picture 5" descr="E:\yinfeifei\2012年工作项目\UFIDA用友 2012\用友 王曼曼\20120223 信息化企业从U8AIO开始PPT美化\2png图\图片5.png"/>
          <p:cNvPicPr>
            <a:picLocks noChangeAspect="1" noChangeArrowheads="1"/>
          </p:cNvPicPr>
          <p:nvPr/>
        </p:nvPicPr>
        <p:blipFill>
          <a:blip r:embed="rId3" cstate="print"/>
          <a:srcRect/>
          <a:stretch>
            <a:fillRect/>
          </a:stretch>
        </p:blipFill>
        <p:spPr bwMode="auto">
          <a:xfrm>
            <a:off x="6438900" y="5500688"/>
            <a:ext cx="762000" cy="461962"/>
          </a:xfrm>
          <a:prstGeom prst="rect">
            <a:avLst/>
          </a:prstGeom>
          <a:noFill/>
          <a:ln w="9525">
            <a:noFill/>
            <a:miter lim="800000"/>
            <a:headEnd/>
            <a:tailEnd/>
          </a:ln>
        </p:spPr>
      </p:pic>
      <p:sp>
        <p:nvSpPr>
          <p:cNvPr id="106" name="Rectangle 95"/>
          <p:cNvSpPr>
            <a:spLocks noChangeArrowheads="1"/>
          </p:cNvSpPr>
          <p:nvPr/>
        </p:nvSpPr>
        <p:spPr bwMode="auto">
          <a:xfrm>
            <a:off x="6156325" y="922338"/>
            <a:ext cx="2809875" cy="561975"/>
          </a:xfrm>
          <a:prstGeom prst="rect">
            <a:avLst/>
          </a:prstGeom>
          <a:noFill/>
          <a:ln w="9525">
            <a:noFill/>
            <a:miter lim="800000"/>
            <a:headEnd/>
            <a:tailEnd/>
          </a:ln>
        </p:spPr>
        <p:txBody>
          <a:bodyPr anchor="ctr"/>
          <a:lstStyle/>
          <a:p>
            <a:pPr eaLnBrk="0" hangingPunct="0"/>
            <a:r>
              <a:rPr lang="zh-CN" altLang="en-US" sz="1400">
                <a:solidFill>
                  <a:srgbClr val="FF0000"/>
                </a:solidFill>
                <a:latin typeface="微软雅黑" pitchFamily="34" charset="-122"/>
                <a:ea typeface="微软雅黑" pitchFamily="34" charset="-122"/>
              </a:rPr>
              <a:t>基于</a:t>
            </a:r>
            <a:r>
              <a:rPr lang="en-US" altLang="zh-CN" sz="1400">
                <a:solidFill>
                  <a:srgbClr val="FF0000"/>
                </a:solidFill>
                <a:latin typeface="微软雅黑" pitchFamily="34" charset="-122"/>
                <a:ea typeface="微软雅黑" pitchFamily="34" charset="-122"/>
              </a:rPr>
              <a:t>VMI</a:t>
            </a:r>
            <a:r>
              <a:rPr lang="zh-CN" altLang="en-US" sz="1400">
                <a:solidFill>
                  <a:srgbClr val="FF0000"/>
                </a:solidFill>
                <a:latin typeface="微软雅黑" pitchFamily="34" charset="-122"/>
                <a:ea typeface="微软雅黑" pitchFamily="34" charset="-122"/>
              </a:rPr>
              <a:t>应用的采购到付款流程</a:t>
            </a:r>
          </a:p>
        </p:txBody>
      </p:sp>
      <p:pic>
        <p:nvPicPr>
          <p:cNvPr id="38918" name="Picture 6" descr="E:\yinfeifei\2012年工作项目\UFIDA用友 2012\用友 王曼曼\20120223 信息化企业从U8AIO开始PPT美化\2png图\图片6.png"/>
          <p:cNvPicPr>
            <a:picLocks noChangeAspect="1" noChangeArrowheads="1"/>
          </p:cNvPicPr>
          <p:nvPr/>
        </p:nvPicPr>
        <p:blipFill>
          <a:blip r:embed="rId4" cstate="print"/>
          <a:srcRect/>
          <a:stretch>
            <a:fillRect/>
          </a:stretch>
        </p:blipFill>
        <p:spPr bwMode="auto">
          <a:xfrm>
            <a:off x="2667000" y="838200"/>
            <a:ext cx="838200" cy="371475"/>
          </a:xfrm>
          <a:prstGeom prst="rect">
            <a:avLst/>
          </a:prstGeom>
          <a:noFill/>
          <a:ln w="9525">
            <a:noFill/>
            <a:miter lim="800000"/>
            <a:headEnd/>
            <a:tailEnd/>
          </a:ln>
        </p:spPr>
      </p:pic>
      <p:pic>
        <p:nvPicPr>
          <p:cNvPr id="38919" name="Picture 6" descr="E:\yinfeifei\2012年工作项目\UFIDA用友 2012\用友 王曼曼\20120223 信息化企业从U8AIO开始PPT美化\2png图\图片6.png"/>
          <p:cNvPicPr>
            <a:picLocks noChangeAspect="1" noChangeArrowheads="1"/>
          </p:cNvPicPr>
          <p:nvPr/>
        </p:nvPicPr>
        <p:blipFill>
          <a:blip r:embed="rId4" cstate="print"/>
          <a:srcRect/>
          <a:stretch>
            <a:fillRect/>
          </a:stretch>
        </p:blipFill>
        <p:spPr bwMode="auto">
          <a:xfrm>
            <a:off x="3898900" y="838200"/>
            <a:ext cx="838200" cy="371475"/>
          </a:xfrm>
          <a:prstGeom prst="rect">
            <a:avLst/>
          </a:prstGeom>
          <a:noFill/>
          <a:ln w="9525">
            <a:noFill/>
            <a:miter lim="800000"/>
            <a:headEnd/>
            <a:tailEnd/>
          </a:ln>
        </p:spPr>
      </p:pic>
      <p:pic>
        <p:nvPicPr>
          <p:cNvPr id="38920" name="Picture 6" descr="E:\yinfeifei\2012年工作项目\UFIDA用友 2012\用友 王曼曼\20120223 信息化企业从U8AIO开始PPT美化\2png图\图片6.png"/>
          <p:cNvPicPr>
            <a:picLocks noChangeAspect="1" noChangeArrowheads="1"/>
          </p:cNvPicPr>
          <p:nvPr/>
        </p:nvPicPr>
        <p:blipFill>
          <a:blip r:embed="rId4" cstate="print"/>
          <a:srcRect/>
          <a:stretch>
            <a:fillRect/>
          </a:stretch>
        </p:blipFill>
        <p:spPr bwMode="auto">
          <a:xfrm>
            <a:off x="5143500" y="838200"/>
            <a:ext cx="838200" cy="371475"/>
          </a:xfrm>
          <a:prstGeom prst="rect">
            <a:avLst/>
          </a:prstGeom>
          <a:noFill/>
          <a:ln w="9525">
            <a:noFill/>
            <a:miter lim="800000"/>
            <a:headEnd/>
            <a:tailEnd/>
          </a:ln>
        </p:spPr>
      </p:pic>
      <p:pic>
        <p:nvPicPr>
          <p:cNvPr id="38921" name="Picture 7" descr="E:\yinfeifei\2012年工作项目\UFIDA用友 2012\用友 王曼曼\20120223 信息化企业从U8AIO开始PPT美化\2png图\图片2.png"/>
          <p:cNvPicPr>
            <a:picLocks noChangeAspect="1" noChangeArrowheads="1"/>
          </p:cNvPicPr>
          <p:nvPr/>
        </p:nvPicPr>
        <p:blipFill>
          <a:blip r:embed="rId5" cstate="print"/>
          <a:srcRect/>
          <a:stretch>
            <a:fillRect/>
          </a:stretch>
        </p:blipFill>
        <p:spPr bwMode="auto">
          <a:xfrm>
            <a:off x="84138" y="1905000"/>
            <a:ext cx="915987" cy="319088"/>
          </a:xfrm>
          <a:prstGeom prst="rect">
            <a:avLst/>
          </a:prstGeom>
          <a:noFill/>
          <a:ln w="9525">
            <a:noFill/>
            <a:miter lim="800000"/>
            <a:headEnd/>
            <a:tailEnd/>
          </a:ln>
        </p:spPr>
      </p:pic>
      <p:pic>
        <p:nvPicPr>
          <p:cNvPr id="38922" name="Picture 7" descr="E:\yinfeifei\2012年工作项目\UFIDA用友 2012\用友 王曼曼\20120223 信息化企业从U8AIO开始PPT美化\2png图\图片2.png"/>
          <p:cNvPicPr>
            <a:picLocks noChangeAspect="1" noChangeArrowheads="1"/>
          </p:cNvPicPr>
          <p:nvPr/>
        </p:nvPicPr>
        <p:blipFill>
          <a:blip r:embed="rId5" cstate="print"/>
          <a:srcRect/>
          <a:stretch>
            <a:fillRect/>
          </a:stretch>
        </p:blipFill>
        <p:spPr bwMode="auto">
          <a:xfrm>
            <a:off x="76200" y="2551113"/>
            <a:ext cx="915988" cy="317500"/>
          </a:xfrm>
          <a:prstGeom prst="rect">
            <a:avLst/>
          </a:prstGeom>
          <a:noFill/>
          <a:ln w="9525">
            <a:noFill/>
            <a:miter lim="800000"/>
            <a:headEnd/>
            <a:tailEnd/>
          </a:ln>
        </p:spPr>
      </p:pic>
      <p:pic>
        <p:nvPicPr>
          <p:cNvPr id="38923"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1524000"/>
            <a:ext cx="906462" cy="381000"/>
          </a:xfrm>
          <a:prstGeom prst="rect">
            <a:avLst/>
          </a:prstGeom>
          <a:noFill/>
          <a:ln w="9525">
            <a:noFill/>
            <a:miter lim="800000"/>
            <a:headEnd/>
            <a:tailEnd/>
          </a:ln>
        </p:spPr>
      </p:pic>
      <p:pic>
        <p:nvPicPr>
          <p:cNvPr id="38924"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2192338"/>
            <a:ext cx="906462" cy="379412"/>
          </a:xfrm>
          <a:prstGeom prst="rect">
            <a:avLst/>
          </a:prstGeom>
          <a:noFill/>
          <a:ln w="9525">
            <a:noFill/>
            <a:miter lim="800000"/>
            <a:headEnd/>
            <a:tailEnd/>
          </a:ln>
        </p:spPr>
      </p:pic>
      <p:pic>
        <p:nvPicPr>
          <p:cNvPr id="38925"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4135438"/>
            <a:ext cx="906462" cy="381000"/>
          </a:xfrm>
          <a:prstGeom prst="rect">
            <a:avLst/>
          </a:prstGeom>
          <a:noFill/>
          <a:ln w="9525">
            <a:noFill/>
            <a:miter lim="800000"/>
            <a:headEnd/>
            <a:tailEnd/>
          </a:ln>
        </p:spPr>
      </p:pic>
      <p:pic>
        <p:nvPicPr>
          <p:cNvPr id="38926"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3505200"/>
            <a:ext cx="906462" cy="381000"/>
          </a:xfrm>
          <a:prstGeom prst="rect">
            <a:avLst/>
          </a:prstGeom>
          <a:noFill/>
          <a:ln w="9525">
            <a:noFill/>
            <a:miter lim="800000"/>
            <a:headEnd/>
            <a:tailEnd/>
          </a:ln>
        </p:spPr>
      </p:pic>
      <p:pic>
        <p:nvPicPr>
          <p:cNvPr id="38927"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2819400"/>
            <a:ext cx="906462" cy="381000"/>
          </a:xfrm>
          <a:prstGeom prst="rect">
            <a:avLst/>
          </a:prstGeom>
          <a:noFill/>
          <a:ln w="9525">
            <a:noFill/>
            <a:miter lim="800000"/>
            <a:headEnd/>
            <a:tailEnd/>
          </a:ln>
        </p:spPr>
      </p:pic>
      <p:pic>
        <p:nvPicPr>
          <p:cNvPr id="38928"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5481638"/>
            <a:ext cx="906462" cy="381000"/>
          </a:xfrm>
          <a:prstGeom prst="rect">
            <a:avLst/>
          </a:prstGeom>
          <a:noFill/>
          <a:ln w="9525">
            <a:noFill/>
            <a:miter lim="800000"/>
            <a:headEnd/>
            <a:tailEnd/>
          </a:ln>
        </p:spPr>
      </p:pic>
      <p:pic>
        <p:nvPicPr>
          <p:cNvPr id="38929" name="Picture 16" descr="E:\yinfeifei\2012年工作项目\UFIDA用友 2012\用友 王曼曼\20120223 信息化企业从U8AIO开始PPT美化\png图\未标题-68.png"/>
          <p:cNvPicPr>
            <a:picLocks noChangeAspect="1" noChangeArrowheads="1"/>
          </p:cNvPicPr>
          <p:nvPr/>
        </p:nvPicPr>
        <p:blipFill>
          <a:blip r:embed="rId6" cstate="print"/>
          <a:srcRect/>
          <a:stretch>
            <a:fillRect/>
          </a:stretch>
        </p:blipFill>
        <p:spPr bwMode="auto">
          <a:xfrm>
            <a:off x="1430338" y="4783138"/>
            <a:ext cx="906462" cy="381000"/>
          </a:xfrm>
          <a:prstGeom prst="rect">
            <a:avLst/>
          </a:prstGeom>
          <a:noFill/>
          <a:ln w="9525">
            <a:noFill/>
            <a:miter lim="800000"/>
            <a:headEnd/>
            <a:tailEnd/>
          </a:ln>
        </p:spPr>
      </p:pic>
      <p:pic>
        <p:nvPicPr>
          <p:cNvPr id="38930"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2681288" y="2255838"/>
            <a:ext cx="838200" cy="411162"/>
          </a:xfrm>
          <a:prstGeom prst="rect">
            <a:avLst/>
          </a:prstGeom>
          <a:noFill/>
          <a:ln w="9525">
            <a:noFill/>
            <a:miter lim="800000"/>
            <a:headEnd/>
            <a:tailEnd/>
          </a:ln>
        </p:spPr>
      </p:pic>
      <p:pic>
        <p:nvPicPr>
          <p:cNvPr id="38931"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2701925" y="1495425"/>
            <a:ext cx="838200" cy="411163"/>
          </a:xfrm>
          <a:prstGeom prst="rect">
            <a:avLst/>
          </a:prstGeom>
          <a:noFill/>
          <a:ln w="9525">
            <a:noFill/>
            <a:miter lim="800000"/>
            <a:headEnd/>
            <a:tailEnd/>
          </a:ln>
        </p:spPr>
      </p:pic>
      <p:pic>
        <p:nvPicPr>
          <p:cNvPr id="38932"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3506788" y="2255838"/>
            <a:ext cx="838200" cy="411162"/>
          </a:xfrm>
          <a:prstGeom prst="rect">
            <a:avLst/>
          </a:prstGeom>
          <a:noFill/>
          <a:ln w="9525">
            <a:noFill/>
            <a:miter lim="800000"/>
            <a:headEnd/>
            <a:tailEnd/>
          </a:ln>
        </p:spPr>
      </p:pic>
      <p:pic>
        <p:nvPicPr>
          <p:cNvPr id="38933"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4344988" y="2255838"/>
            <a:ext cx="838200" cy="411162"/>
          </a:xfrm>
          <a:prstGeom prst="rect">
            <a:avLst/>
          </a:prstGeom>
          <a:noFill/>
          <a:ln w="9525">
            <a:noFill/>
            <a:miter lim="800000"/>
            <a:headEnd/>
            <a:tailEnd/>
          </a:ln>
        </p:spPr>
      </p:pic>
      <p:pic>
        <p:nvPicPr>
          <p:cNvPr id="38934"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3956050" y="3171825"/>
            <a:ext cx="838200" cy="411163"/>
          </a:xfrm>
          <a:prstGeom prst="rect">
            <a:avLst/>
          </a:prstGeom>
          <a:noFill/>
          <a:ln w="9525">
            <a:noFill/>
            <a:miter lim="800000"/>
            <a:headEnd/>
            <a:tailEnd/>
          </a:ln>
        </p:spPr>
      </p:pic>
      <p:pic>
        <p:nvPicPr>
          <p:cNvPr id="38935"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3956050" y="4751388"/>
            <a:ext cx="838200" cy="411162"/>
          </a:xfrm>
          <a:prstGeom prst="rect">
            <a:avLst/>
          </a:prstGeom>
          <a:noFill/>
          <a:ln w="9525">
            <a:noFill/>
            <a:miter lim="800000"/>
            <a:headEnd/>
            <a:tailEnd/>
          </a:ln>
        </p:spPr>
      </p:pic>
      <p:pic>
        <p:nvPicPr>
          <p:cNvPr id="38936"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2681288" y="3171825"/>
            <a:ext cx="838200" cy="411163"/>
          </a:xfrm>
          <a:prstGeom prst="rect">
            <a:avLst/>
          </a:prstGeom>
          <a:noFill/>
          <a:ln w="9525">
            <a:noFill/>
            <a:miter lim="800000"/>
            <a:headEnd/>
            <a:tailEnd/>
          </a:ln>
        </p:spPr>
      </p:pic>
      <p:pic>
        <p:nvPicPr>
          <p:cNvPr id="38937"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3938588" y="1474788"/>
            <a:ext cx="838200" cy="409575"/>
          </a:xfrm>
          <a:prstGeom prst="rect">
            <a:avLst/>
          </a:prstGeom>
          <a:noFill/>
          <a:ln w="9525">
            <a:noFill/>
            <a:miter lim="800000"/>
            <a:headEnd/>
            <a:tailEnd/>
          </a:ln>
        </p:spPr>
      </p:pic>
      <p:pic>
        <p:nvPicPr>
          <p:cNvPr id="38938"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3956050" y="3962400"/>
            <a:ext cx="838200" cy="411163"/>
          </a:xfrm>
          <a:prstGeom prst="rect">
            <a:avLst/>
          </a:prstGeom>
          <a:noFill/>
          <a:ln w="9525">
            <a:noFill/>
            <a:miter lim="800000"/>
            <a:headEnd/>
            <a:tailEnd/>
          </a:ln>
        </p:spPr>
      </p:pic>
      <p:pic>
        <p:nvPicPr>
          <p:cNvPr id="38939" name="Picture 3" descr="E:\yinfeifei\2012年工作项目\UFIDA用友 2012\用友 王曼曼\20120223 信息化企业从U8AIO开始PPT美化\png图\未标题-72.png"/>
          <p:cNvPicPr>
            <a:picLocks noChangeAspect="1" noChangeArrowheads="1"/>
          </p:cNvPicPr>
          <p:nvPr/>
        </p:nvPicPr>
        <p:blipFill>
          <a:blip r:embed="rId7" cstate="print"/>
          <a:srcRect/>
          <a:stretch>
            <a:fillRect/>
          </a:stretch>
        </p:blipFill>
        <p:spPr bwMode="auto">
          <a:xfrm>
            <a:off x="2681288" y="3962400"/>
            <a:ext cx="838200" cy="411163"/>
          </a:xfrm>
          <a:prstGeom prst="rect">
            <a:avLst/>
          </a:prstGeom>
          <a:noFill/>
          <a:ln w="9525">
            <a:noFill/>
            <a:miter lim="800000"/>
            <a:headEnd/>
            <a:tailEnd/>
          </a:ln>
        </p:spPr>
      </p:pic>
      <p:pic>
        <p:nvPicPr>
          <p:cNvPr id="38940" name="Picture 3"/>
          <p:cNvPicPr>
            <a:picLocks noChangeAspect="1" noChangeArrowheads="1"/>
          </p:cNvPicPr>
          <p:nvPr/>
        </p:nvPicPr>
        <p:blipFill>
          <a:blip r:embed="rId8" cstate="print"/>
          <a:srcRect/>
          <a:stretch>
            <a:fillRect/>
          </a:stretch>
        </p:blipFill>
        <p:spPr bwMode="auto">
          <a:xfrm>
            <a:off x="8308975" y="1533525"/>
            <a:ext cx="682625" cy="325438"/>
          </a:xfrm>
          <a:prstGeom prst="rect">
            <a:avLst/>
          </a:prstGeom>
          <a:noFill/>
          <a:ln w="9525">
            <a:noFill/>
            <a:miter lim="800000"/>
            <a:headEnd/>
            <a:tailEnd/>
          </a:ln>
        </p:spPr>
      </p:pic>
      <p:pic>
        <p:nvPicPr>
          <p:cNvPr id="38941" name="Picture 5" descr="C:\Documents and Settings\lu\桌面\images\未标题-1_03.png"/>
          <p:cNvPicPr>
            <a:picLocks noChangeAspect="1" noChangeArrowheads="1"/>
          </p:cNvPicPr>
          <p:nvPr/>
        </p:nvPicPr>
        <p:blipFill>
          <a:blip r:embed="rId9" cstate="print"/>
          <a:srcRect/>
          <a:stretch>
            <a:fillRect/>
          </a:stretch>
        </p:blipFill>
        <p:spPr bwMode="auto">
          <a:xfrm>
            <a:off x="5203825" y="1533525"/>
            <a:ext cx="768350" cy="363538"/>
          </a:xfrm>
          <a:prstGeom prst="rect">
            <a:avLst/>
          </a:prstGeom>
          <a:noFill/>
          <a:ln w="9525">
            <a:noFill/>
            <a:miter lim="800000"/>
            <a:headEnd/>
            <a:tailEnd/>
          </a:ln>
        </p:spPr>
      </p:pic>
      <p:pic>
        <p:nvPicPr>
          <p:cNvPr id="38942" name="Picture 5" descr="C:\Documents and Settings\lu\桌面\images\未标题-1_03.png"/>
          <p:cNvPicPr>
            <a:picLocks noChangeAspect="1" noChangeArrowheads="1"/>
          </p:cNvPicPr>
          <p:nvPr/>
        </p:nvPicPr>
        <p:blipFill>
          <a:blip r:embed="rId9" cstate="print"/>
          <a:srcRect/>
          <a:stretch>
            <a:fillRect/>
          </a:stretch>
        </p:blipFill>
        <p:spPr bwMode="auto">
          <a:xfrm>
            <a:off x="6156325" y="1533525"/>
            <a:ext cx="766763" cy="363538"/>
          </a:xfrm>
          <a:prstGeom prst="rect">
            <a:avLst/>
          </a:prstGeom>
          <a:noFill/>
          <a:ln w="9525">
            <a:noFill/>
            <a:miter lim="800000"/>
            <a:headEnd/>
            <a:tailEnd/>
          </a:ln>
        </p:spPr>
      </p:pic>
      <p:pic>
        <p:nvPicPr>
          <p:cNvPr id="38943" name="Picture 3"/>
          <p:cNvPicPr>
            <a:picLocks noChangeAspect="1" noChangeArrowheads="1"/>
          </p:cNvPicPr>
          <p:nvPr/>
        </p:nvPicPr>
        <p:blipFill>
          <a:blip r:embed="rId8" cstate="print"/>
          <a:srcRect/>
          <a:stretch>
            <a:fillRect/>
          </a:stretch>
        </p:blipFill>
        <p:spPr bwMode="auto">
          <a:xfrm>
            <a:off x="6594475" y="2282825"/>
            <a:ext cx="681038" cy="325438"/>
          </a:xfrm>
          <a:prstGeom prst="rect">
            <a:avLst/>
          </a:prstGeom>
          <a:noFill/>
          <a:ln w="9525">
            <a:noFill/>
            <a:miter lim="800000"/>
            <a:headEnd/>
            <a:tailEnd/>
          </a:ln>
        </p:spPr>
      </p:pic>
      <p:pic>
        <p:nvPicPr>
          <p:cNvPr id="38944" name="Picture 5" descr="E:\yinfeifei\2012年工作项目\UFIDA用友 2012\用友 王曼曼\20120223 信息化企业从U8AIO开始PPT美化\1png图\未标题-37.png"/>
          <p:cNvPicPr>
            <a:picLocks noChangeAspect="1" noChangeArrowheads="1"/>
          </p:cNvPicPr>
          <p:nvPr/>
        </p:nvPicPr>
        <p:blipFill>
          <a:blip r:embed="rId10" cstate="print"/>
          <a:srcRect/>
          <a:stretch>
            <a:fillRect/>
          </a:stretch>
        </p:blipFill>
        <p:spPr bwMode="auto">
          <a:xfrm>
            <a:off x="5327650" y="2265363"/>
            <a:ext cx="906463" cy="403225"/>
          </a:xfrm>
          <a:prstGeom prst="rect">
            <a:avLst/>
          </a:prstGeom>
          <a:noFill/>
          <a:ln w="9525">
            <a:noFill/>
            <a:miter lim="800000"/>
            <a:headEnd/>
            <a:tailEnd/>
          </a:ln>
        </p:spPr>
      </p:pic>
      <p:pic>
        <p:nvPicPr>
          <p:cNvPr id="38945" name="Picture 5" descr="E:\yinfeifei\2012年工作项目\UFIDA用友 2012\用友 王曼曼\20120223 信息化企业从U8AIO开始PPT美化\1png图\未标题-37.png"/>
          <p:cNvPicPr>
            <a:picLocks noChangeAspect="1" noChangeArrowheads="1"/>
          </p:cNvPicPr>
          <p:nvPr/>
        </p:nvPicPr>
        <p:blipFill>
          <a:blip r:embed="rId10" cstate="print"/>
          <a:srcRect/>
          <a:stretch>
            <a:fillRect/>
          </a:stretch>
        </p:blipFill>
        <p:spPr bwMode="auto">
          <a:xfrm>
            <a:off x="5327650" y="3171825"/>
            <a:ext cx="906463" cy="401638"/>
          </a:xfrm>
          <a:prstGeom prst="rect">
            <a:avLst/>
          </a:prstGeom>
          <a:noFill/>
          <a:ln w="9525">
            <a:noFill/>
            <a:miter lim="800000"/>
            <a:headEnd/>
            <a:tailEnd/>
          </a:ln>
        </p:spPr>
      </p:pic>
      <p:pic>
        <p:nvPicPr>
          <p:cNvPr id="38946" name="Picture 5" descr="E:\yinfeifei\2012年工作项目\UFIDA用友 2012\用友 王曼曼\20120223 信息化企业从U8AIO开始PPT美化\1png图\未标题-37.png"/>
          <p:cNvPicPr>
            <a:picLocks noChangeAspect="1" noChangeArrowheads="1"/>
          </p:cNvPicPr>
          <p:nvPr/>
        </p:nvPicPr>
        <p:blipFill>
          <a:blip r:embed="rId10" cstate="print"/>
          <a:srcRect/>
          <a:stretch>
            <a:fillRect/>
          </a:stretch>
        </p:blipFill>
        <p:spPr bwMode="auto">
          <a:xfrm>
            <a:off x="5386388" y="5461000"/>
            <a:ext cx="906462" cy="401638"/>
          </a:xfrm>
          <a:prstGeom prst="rect">
            <a:avLst/>
          </a:prstGeom>
          <a:noFill/>
          <a:ln w="9525">
            <a:noFill/>
            <a:miter lim="800000"/>
            <a:headEnd/>
            <a:tailEnd/>
          </a:ln>
        </p:spPr>
      </p:pic>
      <p:pic>
        <p:nvPicPr>
          <p:cNvPr id="38947" name="Picture 5" descr="E:\yinfeifei\2012年工作项目\UFIDA用友 2012\用友 王曼曼\20120223 信息化企业从U8AIO开始PPT美化\1png图\未标题-37.png"/>
          <p:cNvPicPr>
            <a:picLocks noChangeAspect="1" noChangeArrowheads="1"/>
          </p:cNvPicPr>
          <p:nvPr/>
        </p:nvPicPr>
        <p:blipFill>
          <a:blip r:embed="rId10" cstate="print"/>
          <a:srcRect/>
          <a:stretch>
            <a:fillRect/>
          </a:stretch>
        </p:blipFill>
        <p:spPr bwMode="auto">
          <a:xfrm>
            <a:off x="5381625" y="4749800"/>
            <a:ext cx="908050" cy="403225"/>
          </a:xfrm>
          <a:prstGeom prst="rect">
            <a:avLst/>
          </a:prstGeom>
          <a:noFill/>
          <a:ln w="9525">
            <a:noFill/>
            <a:miter lim="800000"/>
            <a:headEnd/>
            <a:tailEnd/>
          </a:ln>
        </p:spPr>
      </p:pic>
      <p:pic>
        <p:nvPicPr>
          <p:cNvPr id="38948" name="Picture 5" descr="E:\yinfeifei\2012年工作项目\UFIDA用友 2012\用友 王曼曼\20120223 信息化企业从U8AIO开始PPT美化\1png图\未标题-37.png"/>
          <p:cNvPicPr>
            <a:picLocks noChangeAspect="1" noChangeArrowheads="1"/>
          </p:cNvPicPr>
          <p:nvPr/>
        </p:nvPicPr>
        <p:blipFill>
          <a:blip r:embed="rId10" cstate="print"/>
          <a:srcRect/>
          <a:stretch>
            <a:fillRect/>
          </a:stretch>
        </p:blipFill>
        <p:spPr bwMode="auto">
          <a:xfrm>
            <a:off x="6546850" y="3171825"/>
            <a:ext cx="906463" cy="401638"/>
          </a:xfrm>
          <a:prstGeom prst="rect">
            <a:avLst/>
          </a:prstGeom>
          <a:noFill/>
          <a:ln w="9525">
            <a:noFill/>
            <a:miter lim="800000"/>
            <a:headEnd/>
            <a:tailEnd/>
          </a:ln>
        </p:spPr>
      </p:pic>
      <p:pic>
        <p:nvPicPr>
          <p:cNvPr id="38949" name="Picture 5" descr="E:\yinfeifei\2012年工作项目\UFIDA用友 2012\用友 王曼曼\20120223 信息化企业从U8AIO开始PPT美化\1png图\未标题-37.png"/>
          <p:cNvPicPr>
            <a:picLocks noChangeAspect="1" noChangeArrowheads="1"/>
          </p:cNvPicPr>
          <p:nvPr/>
        </p:nvPicPr>
        <p:blipFill>
          <a:blip r:embed="rId10" cstate="print"/>
          <a:srcRect/>
          <a:stretch>
            <a:fillRect/>
          </a:stretch>
        </p:blipFill>
        <p:spPr bwMode="auto">
          <a:xfrm>
            <a:off x="6865938" y="4749800"/>
            <a:ext cx="906462" cy="403225"/>
          </a:xfrm>
          <a:prstGeom prst="rect">
            <a:avLst/>
          </a:prstGeom>
          <a:noFill/>
          <a:ln w="9525">
            <a:noFill/>
            <a:miter lim="800000"/>
            <a:headEnd/>
            <a:tailEnd/>
          </a:ln>
        </p:spPr>
      </p:pic>
      <p:sp>
        <p:nvSpPr>
          <p:cNvPr id="139" name="圆角矩形 138"/>
          <p:cNvSpPr/>
          <p:nvPr/>
        </p:nvSpPr>
        <p:spPr>
          <a:xfrm>
            <a:off x="5448300" y="3865563"/>
            <a:ext cx="708025" cy="604837"/>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en-US" kern="0" dirty="0">
              <a:solidFill>
                <a:sysClr val="windowText" lastClr="000000"/>
              </a:solidFill>
              <a:latin typeface="微软雅黑" pitchFamily="34" charset="-122"/>
              <a:ea typeface="微软雅黑" pitchFamily="34" charset="-122"/>
            </a:endParaRPr>
          </a:p>
        </p:txBody>
      </p:sp>
      <p:cxnSp>
        <p:nvCxnSpPr>
          <p:cNvPr id="140" name="直接连接符 139"/>
          <p:cNvCxnSpPr/>
          <p:nvPr/>
        </p:nvCxnSpPr>
        <p:spPr>
          <a:xfrm>
            <a:off x="1220788" y="1695450"/>
            <a:ext cx="0" cy="131445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1009650" y="2063750"/>
            <a:ext cx="211138"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1000125" y="2709863"/>
            <a:ext cx="220663"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220788" y="1692275"/>
            <a:ext cx="20955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220788" y="2378075"/>
            <a:ext cx="20955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220788" y="3009900"/>
            <a:ext cx="20955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525713" y="1706563"/>
            <a:ext cx="0" cy="3965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2335213" y="1706563"/>
            <a:ext cx="34448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2346325" y="5672138"/>
            <a:ext cx="17145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2354263" y="4979988"/>
            <a:ext cx="17145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2354263" y="4325938"/>
            <a:ext cx="17145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a:off x="2354263" y="3703638"/>
            <a:ext cx="17145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2354263" y="3009900"/>
            <a:ext cx="17145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a:off x="2354263" y="2390775"/>
            <a:ext cx="17145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575050" y="1023938"/>
            <a:ext cx="304800" cy="0"/>
          </a:xfrm>
          <a:prstGeom prst="line">
            <a:avLst/>
          </a:prstGeom>
          <a:ln w="127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94250" y="1023938"/>
            <a:ext cx="304800" cy="0"/>
          </a:xfrm>
          <a:prstGeom prst="line">
            <a:avLst/>
          </a:prstGeom>
          <a:ln w="127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a:off x="3562350" y="1706563"/>
            <a:ext cx="346075"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4838700" y="1706563"/>
            <a:ext cx="344488"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5995988" y="1692275"/>
            <a:ext cx="147637" cy="317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6950075" y="1668463"/>
            <a:ext cx="204788" cy="635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a:off x="8016875" y="1695450"/>
            <a:ext cx="257175" cy="476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肘形连接符 160"/>
          <p:cNvCxnSpPr>
            <a:stCxn id="121" idx="0"/>
            <a:endCxn id="126" idx="2"/>
          </p:cNvCxnSpPr>
          <p:nvPr/>
        </p:nvCxnSpPr>
        <p:spPr>
          <a:xfrm rot="5400000" flipH="1" flipV="1">
            <a:off x="3956050" y="1854201"/>
            <a:ext cx="371475" cy="431800"/>
          </a:xfrm>
          <a:prstGeom prst="bentConnector3">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肘形连接符 161"/>
          <p:cNvCxnSpPr>
            <a:stCxn id="121" idx="2"/>
            <a:endCxn id="123" idx="0"/>
          </p:cNvCxnSpPr>
          <p:nvPr/>
        </p:nvCxnSpPr>
        <p:spPr>
          <a:xfrm rot="16200000" flipH="1">
            <a:off x="3898106" y="2694782"/>
            <a:ext cx="504825" cy="449262"/>
          </a:xfrm>
          <a:prstGeom prst="bentConnector3">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肘形连接符 270"/>
          <p:cNvCxnSpPr>
            <a:stCxn id="122" idx="2"/>
          </p:cNvCxnSpPr>
          <p:nvPr/>
        </p:nvCxnSpPr>
        <p:spPr>
          <a:xfrm rot="5400000">
            <a:off x="4443412" y="2598738"/>
            <a:ext cx="252413" cy="388938"/>
          </a:xfrm>
          <a:prstGeom prst="bentConnector2">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124" idx="0"/>
          </p:cNvCxnSpPr>
          <p:nvPr/>
        </p:nvCxnSpPr>
        <p:spPr>
          <a:xfrm flipV="1">
            <a:off x="4375150" y="4373563"/>
            <a:ext cx="0" cy="37782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4375150" y="3573463"/>
            <a:ext cx="0" cy="37941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25" idx="3"/>
            <a:endCxn id="123" idx="1"/>
          </p:cNvCxnSpPr>
          <p:nvPr/>
        </p:nvCxnSpPr>
        <p:spPr>
          <a:xfrm>
            <a:off x="3519488" y="3376613"/>
            <a:ext cx="43656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128" idx="0"/>
            <a:endCxn id="125" idx="2"/>
          </p:cNvCxnSpPr>
          <p:nvPr/>
        </p:nvCxnSpPr>
        <p:spPr>
          <a:xfrm flipV="1">
            <a:off x="3100388" y="3582988"/>
            <a:ext cx="0" cy="37941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肘形连接符 167"/>
          <p:cNvCxnSpPr>
            <a:stCxn id="119" idx="0"/>
            <a:endCxn id="122" idx="0"/>
          </p:cNvCxnSpPr>
          <p:nvPr/>
        </p:nvCxnSpPr>
        <p:spPr>
          <a:xfrm rot="5400000" flipH="1" flipV="1">
            <a:off x="3932238" y="1423988"/>
            <a:ext cx="12700" cy="1663700"/>
          </a:xfrm>
          <a:prstGeom prst="bentConnector3">
            <a:avLst>
              <a:gd name="adj1" fmla="val 1466669"/>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9" name="肘形连接符 168"/>
          <p:cNvCxnSpPr>
            <a:stCxn id="135" idx="1"/>
            <a:endCxn id="133" idx="1"/>
          </p:cNvCxnSpPr>
          <p:nvPr/>
        </p:nvCxnSpPr>
        <p:spPr>
          <a:xfrm rot="10800000">
            <a:off x="5327650" y="2466975"/>
            <a:ext cx="58738" cy="3194050"/>
          </a:xfrm>
          <a:prstGeom prst="bentConnector3">
            <a:avLst>
              <a:gd name="adj1" fmla="val 300245"/>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p:cNvCxnSpPr>
            <a:endCxn id="133" idx="0"/>
          </p:cNvCxnSpPr>
          <p:nvPr/>
        </p:nvCxnSpPr>
        <p:spPr>
          <a:xfrm rot="16200000" flipH="1">
            <a:off x="5503862" y="1989138"/>
            <a:ext cx="360363" cy="192088"/>
          </a:xfrm>
          <a:prstGeom prst="bentConnector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133" idx="2"/>
          </p:cNvCxnSpPr>
          <p:nvPr/>
        </p:nvCxnSpPr>
        <p:spPr>
          <a:xfrm flipH="1">
            <a:off x="5780088" y="2668588"/>
            <a:ext cx="0" cy="50323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a:off x="5810250" y="3582988"/>
            <a:ext cx="1588" cy="27622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5835650" y="5184775"/>
            <a:ext cx="1588" cy="27622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flipH="1">
            <a:off x="5835650" y="4518025"/>
            <a:ext cx="1588" cy="23336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6302375" y="4994275"/>
            <a:ext cx="517525"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肘形连接符 283"/>
          <p:cNvCxnSpPr/>
          <p:nvPr/>
        </p:nvCxnSpPr>
        <p:spPr>
          <a:xfrm rot="16200000" flipV="1">
            <a:off x="4673600" y="3228975"/>
            <a:ext cx="3230563" cy="296863"/>
          </a:xfrm>
          <a:prstGeom prst="bentConnector4">
            <a:avLst>
              <a:gd name="adj1" fmla="val 85978"/>
              <a:gd name="adj2" fmla="val 14834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肘形连接符 284"/>
          <p:cNvCxnSpPr/>
          <p:nvPr/>
        </p:nvCxnSpPr>
        <p:spPr>
          <a:xfrm flipH="1" flipV="1">
            <a:off x="7143750" y="1762125"/>
            <a:ext cx="136525" cy="739775"/>
          </a:xfrm>
          <a:prstGeom prst="bentConnector5">
            <a:avLst>
              <a:gd name="adj1" fmla="val -168327"/>
              <a:gd name="adj2" fmla="val 36269"/>
              <a:gd name="adj3" fmla="val 2246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6248400" y="3376613"/>
            <a:ext cx="29051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990" name="矩形 178"/>
          <p:cNvSpPr>
            <a:spLocks noChangeArrowheads="1"/>
          </p:cNvSpPr>
          <p:nvPr/>
        </p:nvSpPr>
        <p:spPr bwMode="auto">
          <a:xfrm>
            <a:off x="2754313" y="885825"/>
            <a:ext cx="646112"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审批流</a:t>
            </a:r>
          </a:p>
        </p:txBody>
      </p:sp>
      <p:sp>
        <p:nvSpPr>
          <p:cNvPr id="38991" name="矩形 179"/>
          <p:cNvSpPr>
            <a:spLocks noChangeArrowheads="1"/>
          </p:cNvSpPr>
          <p:nvPr/>
        </p:nvSpPr>
        <p:spPr bwMode="auto">
          <a:xfrm>
            <a:off x="3910013" y="898525"/>
            <a:ext cx="800100"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预警系统</a:t>
            </a:r>
          </a:p>
        </p:txBody>
      </p:sp>
      <p:sp>
        <p:nvSpPr>
          <p:cNvPr id="38992" name="矩形 180"/>
          <p:cNvSpPr>
            <a:spLocks noChangeArrowheads="1"/>
          </p:cNvSpPr>
          <p:nvPr/>
        </p:nvSpPr>
        <p:spPr bwMode="auto">
          <a:xfrm>
            <a:off x="5132388" y="885825"/>
            <a:ext cx="866775"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授权</a:t>
            </a:r>
            <a:r>
              <a:rPr lang="en-US" altLang="zh-CN" sz="1200">
                <a:solidFill>
                  <a:schemeClr val="bg1"/>
                </a:solidFill>
                <a:latin typeface="微软雅黑" pitchFamily="34" charset="-122"/>
                <a:ea typeface="微软雅黑" pitchFamily="34" charset="-122"/>
              </a:rPr>
              <a:t>/</a:t>
            </a:r>
            <a:r>
              <a:rPr lang="zh-CN" altLang="en-US" sz="1200">
                <a:solidFill>
                  <a:schemeClr val="bg1"/>
                </a:solidFill>
                <a:latin typeface="微软雅黑" pitchFamily="34" charset="-122"/>
                <a:ea typeface="微软雅黑" pitchFamily="34" charset="-122"/>
              </a:rPr>
              <a:t>控制</a:t>
            </a:r>
          </a:p>
        </p:txBody>
      </p:sp>
      <p:sp>
        <p:nvSpPr>
          <p:cNvPr id="38993" name="矩形 181"/>
          <p:cNvSpPr>
            <a:spLocks noChangeArrowheads="1"/>
          </p:cNvSpPr>
          <p:nvPr/>
        </p:nvSpPr>
        <p:spPr bwMode="auto">
          <a:xfrm>
            <a:off x="142875" y="1927225"/>
            <a:ext cx="800100"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客户订单</a:t>
            </a:r>
          </a:p>
        </p:txBody>
      </p:sp>
      <p:sp>
        <p:nvSpPr>
          <p:cNvPr id="38994" name="矩形 182"/>
          <p:cNvSpPr>
            <a:spLocks noChangeArrowheads="1"/>
          </p:cNvSpPr>
          <p:nvPr/>
        </p:nvSpPr>
        <p:spPr bwMode="auto">
          <a:xfrm>
            <a:off x="134938" y="2574925"/>
            <a:ext cx="800100"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销售预测</a:t>
            </a:r>
          </a:p>
        </p:txBody>
      </p:sp>
      <p:sp>
        <p:nvSpPr>
          <p:cNvPr id="38995" name="矩形 183"/>
          <p:cNvSpPr>
            <a:spLocks noChangeArrowheads="1"/>
          </p:cNvSpPr>
          <p:nvPr/>
        </p:nvSpPr>
        <p:spPr bwMode="auto">
          <a:xfrm>
            <a:off x="1620838" y="1595438"/>
            <a:ext cx="517525" cy="276225"/>
          </a:xfrm>
          <a:prstGeom prst="rect">
            <a:avLst/>
          </a:prstGeom>
          <a:noFill/>
          <a:ln w="9525">
            <a:noFill/>
            <a:miter lim="800000"/>
            <a:headEnd/>
            <a:tailEnd/>
          </a:ln>
        </p:spPr>
        <p:txBody>
          <a:bodyPr wrap="none">
            <a:spAutoFit/>
          </a:bodyPr>
          <a:lstStyle/>
          <a:p>
            <a:pPr algn="ctr"/>
            <a:r>
              <a:rPr lang="en-US" altLang="zh-CN" sz="1200">
                <a:solidFill>
                  <a:schemeClr val="bg1"/>
                </a:solidFill>
                <a:latin typeface="微软雅黑" pitchFamily="34" charset="-122"/>
                <a:ea typeface="微软雅黑" pitchFamily="34" charset="-122"/>
              </a:rPr>
              <a:t>MPS</a:t>
            </a:r>
            <a:endParaRPr lang="zh-CN" altLang="en-US" sz="1200">
              <a:solidFill>
                <a:schemeClr val="bg1"/>
              </a:solidFill>
              <a:latin typeface="微软雅黑" pitchFamily="34" charset="-122"/>
              <a:ea typeface="微软雅黑" pitchFamily="34" charset="-122"/>
            </a:endParaRPr>
          </a:p>
        </p:txBody>
      </p:sp>
      <p:sp>
        <p:nvSpPr>
          <p:cNvPr id="38996" name="矩形 184"/>
          <p:cNvSpPr>
            <a:spLocks noChangeArrowheads="1"/>
          </p:cNvSpPr>
          <p:nvPr/>
        </p:nvSpPr>
        <p:spPr bwMode="auto">
          <a:xfrm>
            <a:off x="1614488" y="2255838"/>
            <a:ext cx="531812" cy="277812"/>
          </a:xfrm>
          <a:prstGeom prst="rect">
            <a:avLst/>
          </a:prstGeom>
          <a:noFill/>
          <a:ln w="9525">
            <a:noFill/>
            <a:miter lim="800000"/>
            <a:headEnd/>
            <a:tailEnd/>
          </a:ln>
        </p:spPr>
        <p:txBody>
          <a:bodyPr wrap="none">
            <a:spAutoFit/>
          </a:bodyPr>
          <a:lstStyle/>
          <a:p>
            <a:pPr algn="ctr"/>
            <a:r>
              <a:rPr lang="en-US" altLang="zh-CN" sz="1200">
                <a:solidFill>
                  <a:schemeClr val="bg1"/>
                </a:solidFill>
                <a:latin typeface="微软雅黑" pitchFamily="34" charset="-122"/>
                <a:ea typeface="微软雅黑" pitchFamily="34" charset="-122"/>
              </a:rPr>
              <a:t>MRP</a:t>
            </a:r>
            <a:endParaRPr lang="zh-CN" altLang="en-US" sz="1200">
              <a:solidFill>
                <a:schemeClr val="bg1"/>
              </a:solidFill>
              <a:latin typeface="微软雅黑" pitchFamily="34" charset="-122"/>
              <a:ea typeface="微软雅黑" pitchFamily="34" charset="-122"/>
            </a:endParaRPr>
          </a:p>
        </p:txBody>
      </p:sp>
      <p:sp>
        <p:nvSpPr>
          <p:cNvPr id="38997" name="矩形 185"/>
          <p:cNvSpPr>
            <a:spLocks noChangeArrowheads="1"/>
          </p:cNvSpPr>
          <p:nvPr/>
        </p:nvSpPr>
        <p:spPr bwMode="auto">
          <a:xfrm>
            <a:off x="1631950" y="2898775"/>
            <a:ext cx="484188" cy="276225"/>
          </a:xfrm>
          <a:prstGeom prst="rect">
            <a:avLst/>
          </a:prstGeom>
          <a:noFill/>
          <a:ln w="9525">
            <a:noFill/>
            <a:miter lim="800000"/>
            <a:headEnd/>
            <a:tailEnd/>
          </a:ln>
        </p:spPr>
        <p:txBody>
          <a:bodyPr wrap="none">
            <a:spAutoFit/>
          </a:bodyPr>
          <a:lstStyle/>
          <a:p>
            <a:pPr algn="ctr"/>
            <a:r>
              <a:rPr lang="en-US" altLang="zh-CN" sz="1200">
                <a:solidFill>
                  <a:schemeClr val="bg1"/>
                </a:solidFill>
                <a:latin typeface="微软雅黑" pitchFamily="34" charset="-122"/>
                <a:ea typeface="微软雅黑" pitchFamily="34" charset="-122"/>
              </a:rPr>
              <a:t>PTO</a:t>
            </a:r>
            <a:endParaRPr lang="zh-CN" altLang="en-US" sz="1200">
              <a:solidFill>
                <a:schemeClr val="bg1"/>
              </a:solidFill>
              <a:latin typeface="微软雅黑" pitchFamily="34" charset="-122"/>
              <a:ea typeface="微软雅黑" pitchFamily="34" charset="-122"/>
            </a:endParaRPr>
          </a:p>
        </p:txBody>
      </p:sp>
      <p:sp>
        <p:nvSpPr>
          <p:cNvPr id="38998" name="矩形 186"/>
          <p:cNvSpPr>
            <a:spLocks noChangeArrowheads="1"/>
          </p:cNvSpPr>
          <p:nvPr/>
        </p:nvSpPr>
        <p:spPr bwMode="auto">
          <a:xfrm>
            <a:off x="1604963" y="3584575"/>
            <a:ext cx="503237" cy="276225"/>
          </a:xfrm>
          <a:prstGeom prst="rect">
            <a:avLst/>
          </a:prstGeom>
          <a:noFill/>
          <a:ln w="9525">
            <a:noFill/>
            <a:miter lim="800000"/>
            <a:headEnd/>
            <a:tailEnd/>
          </a:ln>
        </p:spPr>
        <p:txBody>
          <a:bodyPr wrap="none">
            <a:spAutoFit/>
          </a:bodyPr>
          <a:lstStyle/>
          <a:p>
            <a:pPr algn="ctr"/>
            <a:r>
              <a:rPr lang="en-US" altLang="zh-CN" sz="1200">
                <a:solidFill>
                  <a:schemeClr val="bg1"/>
                </a:solidFill>
                <a:latin typeface="微软雅黑" pitchFamily="34" charset="-122"/>
                <a:ea typeface="微软雅黑" pitchFamily="34" charset="-122"/>
              </a:rPr>
              <a:t>ROP</a:t>
            </a:r>
            <a:endParaRPr lang="zh-CN" altLang="en-US" sz="1200">
              <a:solidFill>
                <a:schemeClr val="bg1"/>
              </a:solidFill>
              <a:latin typeface="微软雅黑" pitchFamily="34" charset="-122"/>
              <a:ea typeface="微软雅黑" pitchFamily="34" charset="-122"/>
            </a:endParaRPr>
          </a:p>
        </p:txBody>
      </p:sp>
      <p:sp>
        <p:nvSpPr>
          <p:cNvPr id="38999" name="矩形 187"/>
          <p:cNvSpPr>
            <a:spLocks noChangeArrowheads="1"/>
          </p:cNvSpPr>
          <p:nvPr/>
        </p:nvSpPr>
        <p:spPr bwMode="auto">
          <a:xfrm>
            <a:off x="1473200" y="4194175"/>
            <a:ext cx="800100"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临时采购</a:t>
            </a:r>
          </a:p>
        </p:txBody>
      </p:sp>
      <p:sp>
        <p:nvSpPr>
          <p:cNvPr id="39000" name="矩形 188"/>
          <p:cNvSpPr>
            <a:spLocks noChangeArrowheads="1"/>
          </p:cNvSpPr>
          <p:nvPr/>
        </p:nvSpPr>
        <p:spPr bwMode="auto">
          <a:xfrm>
            <a:off x="1633538" y="4852988"/>
            <a:ext cx="492125"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请购</a:t>
            </a:r>
          </a:p>
        </p:txBody>
      </p:sp>
      <p:sp>
        <p:nvSpPr>
          <p:cNvPr id="39001" name="矩形 189"/>
          <p:cNvSpPr>
            <a:spLocks noChangeArrowheads="1"/>
          </p:cNvSpPr>
          <p:nvPr/>
        </p:nvSpPr>
        <p:spPr bwMode="auto">
          <a:xfrm>
            <a:off x="1497013" y="5534025"/>
            <a:ext cx="800100"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采购合同</a:t>
            </a:r>
          </a:p>
        </p:txBody>
      </p:sp>
      <p:sp>
        <p:nvSpPr>
          <p:cNvPr id="39002" name="矩形 190"/>
          <p:cNvSpPr>
            <a:spLocks noChangeArrowheads="1"/>
          </p:cNvSpPr>
          <p:nvPr/>
        </p:nvSpPr>
        <p:spPr bwMode="auto">
          <a:xfrm>
            <a:off x="2719388" y="1552575"/>
            <a:ext cx="800100"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采购计划</a:t>
            </a:r>
          </a:p>
        </p:txBody>
      </p:sp>
      <p:sp>
        <p:nvSpPr>
          <p:cNvPr id="39003" name="矩形 191"/>
          <p:cNvSpPr>
            <a:spLocks noChangeArrowheads="1"/>
          </p:cNvSpPr>
          <p:nvPr/>
        </p:nvSpPr>
        <p:spPr bwMode="auto">
          <a:xfrm>
            <a:off x="3994150" y="1552575"/>
            <a:ext cx="800100"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采购订单</a:t>
            </a:r>
          </a:p>
        </p:txBody>
      </p:sp>
      <p:sp>
        <p:nvSpPr>
          <p:cNvPr id="39004" name="矩形 192"/>
          <p:cNvSpPr>
            <a:spLocks noChangeArrowheads="1"/>
          </p:cNvSpPr>
          <p:nvPr/>
        </p:nvSpPr>
        <p:spPr bwMode="auto">
          <a:xfrm>
            <a:off x="5264150" y="1576388"/>
            <a:ext cx="647700"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到货单</a:t>
            </a:r>
          </a:p>
        </p:txBody>
      </p:sp>
      <p:sp>
        <p:nvSpPr>
          <p:cNvPr id="39005" name="矩形 193"/>
          <p:cNvSpPr>
            <a:spLocks noChangeArrowheads="1"/>
          </p:cNvSpPr>
          <p:nvPr/>
        </p:nvSpPr>
        <p:spPr bwMode="auto">
          <a:xfrm>
            <a:off x="6062663" y="1584325"/>
            <a:ext cx="954087"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采购入库单</a:t>
            </a:r>
          </a:p>
        </p:txBody>
      </p:sp>
      <p:sp>
        <p:nvSpPr>
          <p:cNvPr id="39006" name="矩形 194"/>
          <p:cNvSpPr>
            <a:spLocks noChangeArrowheads="1"/>
          </p:cNvSpPr>
          <p:nvPr/>
        </p:nvSpPr>
        <p:spPr bwMode="auto">
          <a:xfrm>
            <a:off x="8405813" y="1557338"/>
            <a:ext cx="493712"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使用</a:t>
            </a:r>
          </a:p>
        </p:txBody>
      </p:sp>
      <p:sp>
        <p:nvSpPr>
          <p:cNvPr id="39007" name="矩形 195"/>
          <p:cNvSpPr>
            <a:spLocks noChangeArrowheads="1"/>
          </p:cNvSpPr>
          <p:nvPr/>
        </p:nvSpPr>
        <p:spPr bwMode="auto">
          <a:xfrm>
            <a:off x="6518275" y="2306638"/>
            <a:ext cx="800100"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采购发票</a:t>
            </a:r>
          </a:p>
        </p:txBody>
      </p:sp>
      <p:sp>
        <p:nvSpPr>
          <p:cNvPr id="39008" name="矩形 196"/>
          <p:cNvSpPr>
            <a:spLocks noChangeArrowheads="1"/>
          </p:cNvSpPr>
          <p:nvPr/>
        </p:nvSpPr>
        <p:spPr bwMode="auto">
          <a:xfrm>
            <a:off x="2706688" y="2322513"/>
            <a:ext cx="800100"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配额生单</a:t>
            </a:r>
          </a:p>
        </p:txBody>
      </p:sp>
      <p:sp>
        <p:nvSpPr>
          <p:cNvPr id="39009" name="矩形 197"/>
          <p:cNvSpPr>
            <a:spLocks noChangeArrowheads="1"/>
          </p:cNvSpPr>
          <p:nvPr/>
        </p:nvSpPr>
        <p:spPr bwMode="auto">
          <a:xfrm>
            <a:off x="3544888" y="2322513"/>
            <a:ext cx="800100"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比价生单</a:t>
            </a:r>
          </a:p>
        </p:txBody>
      </p:sp>
      <p:sp>
        <p:nvSpPr>
          <p:cNvPr id="39010" name="矩形 198"/>
          <p:cNvSpPr>
            <a:spLocks noChangeArrowheads="1"/>
          </p:cNvSpPr>
          <p:nvPr/>
        </p:nvSpPr>
        <p:spPr bwMode="auto">
          <a:xfrm>
            <a:off x="4375150" y="2322513"/>
            <a:ext cx="800100" cy="27781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人工比价</a:t>
            </a:r>
          </a:p>
        </p:txBody>
      </p:sp>
      <p:sp>
        <p:nvSpPr>
          <p:cNvPr id="39011" name="矩形 199"/>
          <p:cNvSpPr>
            <a:spLocks noChangeArrowheads="1"/>
          </p:cNvSpPr>
          <p:nvPr/>
        </p:nvSpPr>
        <p:spPr bwMode="auto">
          <a:xfrm>
            <a:off x="2630488" y="3238500"/>
            <a:ext cx="954087"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供应商管理</a:t>
            </a:r>
          </a:p>
        </p:txBody>
      </p:sp>
      <p:sp>
        <p:nvSpPr>
          <p:cNvPr id="39012" name="矩形 200"/>
          <p:cNvSpPr>
            <a:spLocks noChangeArrowheads="1"/>
          </p:cNvSpPr>
          <p:nvPr/>
        </p:nvSpPr>
        <p:spPr bwMode="auto">
          <a:xfrm>
            <a:off x="2630488" y="4029075"/>
            <a:ext cx="954087"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供应商评估</a:t>
            </a:r>
          </a:p>
        </p:txBody>
      </p:sp>
      <p:sp>
        <p:nvSpPr>
          <p:cNvPr id="39013" name="矩形 201"/>
          <p:cNvSpPr>
            <a:spLocks noChangeArrowheads="1"/>
          </p:cNvSpPr>
          <p:nvPr/>
        </p:nvSpPr>
        <p:spPr bwMode="auto">
          <a:xfrm>
            <a:off x="3897313" y="3167063"/>
            <a:ext cx="954087" cy="461962"/>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供应商存货</a:t>
            </a:r>
            <a:r>
              <a:rPr lang="en-US" altLang="zh-CN" sz="1200">
                <a:solidFill>
                  <a:schemeClr val="bg1"/>
                </a:solidFill>
                <a:latin typeface="微软雅黑" pitchFamily="34" charset="-122"/>
                <a:ea typeface="微软雅黑" pitchFamily="34" charset="-122"/>
              </a:rPr>
              <a:t/>
            </a:r>
            <a:br>
              <a:rPr lang="en-US" altLang="zh-CN" sz="1200">
                <a:solidFill>
                  <a:schemeClr val="bg1"/>
                </a:solidFill>
                <a:latin typeface="微软雅黑" pitchFamily="34" charset="-122"/>
                <a:ea typeface="微软雅黑" pitchFamily="34" charset="-122"/>
              </a:rPr>
            </a:br>
            <a:r>
              <a:rPr lang="zh-CN" altLang="en-US" sz="1200">
                <a:solidFill>
                  <a:schemeClr val="bg1"/>
                </a:solidFill>
                <a:latin typeface="微软雅黑" pitchFamily="34" charset="-122"/>
                <a:ea typeface="微软雅黑" pitchFamily="34" charset="-122"/>
              </a:rPr>
              <a:t>价格表</a:t>
            </a:r>
          </a:p>
        </p:txBody>
      </p:sp>
      <p:sp>
        <p:nvSpPr>
          <p:cNvPr id="39014" name="矩形 202"/>
          <p:cNvSpPr>
            <a:spLocks noChangeArrowheads="1"/>
          </p:cNvSpPr>
          <p:nvPr/>
        </p:nvSpPr>
        <p:spPr bwMode="auto">
          <a:xfrm>
            <a:off x="3984625" y="4037013"/>
            <a:ext cx="800100"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接受报价</a:t>
            </a:r>
          </a:p>
        </p:txBody>
      </p:sp>
      <p:sp>
        <p:nvSpPr>
          <p:cNvPr id="39015" name="矩形 203"/>
          <p:cNvSpPr>
            <a:spLocks noChangeArrowheads="1"/>
          </p:cNvSpPr>
          <p:nvPr/>
        </p:nvSpPr>
        <p:spPr bwMode="auto">
          <a:xfrm>
            <a:off x="4127500" y="4841875"/>
            <a:ext cx="493713"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询价</a:t>
            </a:r>
          </a:p>
        </p:txBody>
      </p:sp>
      <p:sp>
        <p:nvSpPr>
          <p:cNvPr id="39016" name="矩形 204"/>
          <p:cNvSpPr>
            <a:spLocks noChangeArrowheads="1"/>
          </p:cNvSpPr>
          <p:nvPr/>
        </p:nvSpPr>
        <p:spPr bwMode="auto">
          <a:xfrm>
            <a:off x="5451475" y="2332038"/>
            <a:ext cx="646113" cy="276225"/>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请检单</a:t>
            </a:r>
          </a:p>
        </p:txBody>
      </p:sp>
      <p:sp>
        <p:nvSpPr>
          <p:cNvPr id="39017" name="矩形 205"/>
          <p:cNvSpPr>
            <a:spLocks noChangeArrowheads="1"/>
          </p:cNvSpPr>
          <p:nvPr/>
        </p:nvSpPr>
        <p:spPr bwMode="auto">
          <a:xfrm>
            <a:off x="5468938" y="3243263"/>
            <a:ext cx="646112" cy="276225"/>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检验单</a:t>
            </a:r>
          </a:p>
        </p:txBody>
      </p:sp>
      <p:sp>
        <p:nvSpPr>
          <p:cNvPr id="39018" name="矩形 206"/>
          <p:cNvSpPr>
            <a:spLocks noChangeArrowheads="1"/>
          </p:cNvSpPr>
          <p:nvPr/>
        </p:nvSpPr>
        <p:spPr bwMode="auto">
          <a:xfrm>
            <a:off x="5402263" y="3944938"/>
            <a:ext cx="800100" cy="461962"/>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合格让步</a:t>
            </a:r>
            <a:r>
              <a:rPr lang="en-US" altLang="zh-CN" sz="1200">
                <a:latin typeface="微软雅黑" pitchFamily="34" charset="-122"/>
                <a:ea typeface="微软雅黑" pitchFamily="34" charset="-122"/>
              </a:rPr>
              <a:t/>
            </a:r>
            <a:br>
              <a:rPr lang="en-US" altLang="zh-CN" sz="1200">
                <a:latin typeface="微软雅黑" pitchFamily="34" charset="-122"/>
                <a:ea typeface="微软雅黑" pitchFamily="34" charset="-122"/>
              </a:rPr>
            </a:br>
            <a:r>
              <a:rPr lang="zh-CN" altLang="en-US" sz="1200">
                <a:latin typeface="微软雅黑" pitchFamily="34" charset="-122"/>
                <a:ea typeface="微软雅黑" pitchFamily="34" charset="-122"/>
              </a:rPr>
              <a:t>接收</a:t>
            </a:r>
          </a:p>
        </p:txBody>
      </p:sp>
      <p:sp>
        <p:nvSpPr>
          <p:cNvPr id="39019" name="矩形 207"/>
          <p:cNvSpPr>
            <a:spLocks noChangeArrowheads="1"/>
          </p:cNvSpPr>
          <p:nvPr/>
        </p:nvSpPr>
        <p:spPr bwMode="auto">
          <a:xfrm>
            <a:off x="5516563" y="4725988"/>
            <a:ext cx="646112" cy="461962"/>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不良品</a:t>
            </a:r>
            <a:r>
              <a:rPr lang="en-US" altLang="zh-CN" sz="1200">
                <a:latin typeface="微软雅黑" pitchFamily="34" charset="-122"/>
                <a:ea typeface="微软雅黑" pitchFamily="34" charset="-122"/>
              </a:rPr>
              <a:t/>
            </a:r>
            <a:br>
              <a:rPr lang="en-US" altLang="zh-CN" sz="1200">
                <a:latin typeface="微软雅黑" pitchFamily="34" charset="-122"/>
                <a:ea typeface="微软雅黑" pitchFamily="34" charset="-122"/>
              </a:rPr>
            </a:br>
            <a:r>
              <a:rPr lang="zh-CN" altLang="en-US" sz="1200">
                <a:latin typeface="微软雅黑" pitchFamily="34" charset="-122"/>
                <a:ea typeface="微软雅黑" pitchFamily="34" charset="-122"/>
              </a:rPr>
              <a:t>处理单</a:t>
            </a:r>
          </a:p>
        </p:txBody>
      </p:sp>
      <p:sp>
        <p:nvSpPr>
          <p:cNvPr id="39020" name="矩形 208"/>
          <p:cNvSpPr>
            <a:spLocks noChangeArrowheads="1"/>
          </p:cNvSpPr>
          <p:nvPr/>
        </p:nvSpPr>
        <p:spPr bwMode="auto">
          <a:xfrm>
            <a:off x="5592763" y="5522913"/>
            <a:ext cx="493712" cy="277812"/>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分拣</a:t>
            </a:r>
          </a:p>
        </p:txBody>
      </p:sp>
      <p:sp>
        <p:nvSpPr>
          <p:cNvPr id="39021" name="矩形 209"/>
          <p:cNvSpPr>
            <a:spLocks noChangeArrowheads="1"/>
          </p:cNvSpPr>
          <p:nvPr/>
        </p:nvSpPr>
        <p:spPr bwMode="auto">
          <a:xfrm>
            <a:off x="6602413" y="3157538"/>
            <a:ext cx="800100" cy="461962"/>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检验标准</a:t>
            </a:r>
            <a:r>
              <a:rPr lang="en-US" altLang="zh-CN" sz="1200">
                <a:latin typeface="微软雅黑" pitchFamily="34" charset="-122"/>
                <a:ea typeface="微软雅黑" pitchFamily="34" charset="-122"/>
              </a:rPr>
              <a:t/>
            </a:r>
            <a:br>
              <a:rPr lang="en-US" altLang="zh-CN" sz="1200">
                <a:latin typeface="微软雅黑" pitchFamily="34" charset="-122"/>
                <a:ea typeface="微软雅黑" pitchFamily="34" charset="-122"/>
              </a:rPr>
            </a:br>
            <a:r>
              <a:rPr lang="en-US" altLang="zh-CN" sz="1200">
                <a:latin typeface="微软雅黑" pitchFamily="34" charset="-122"/>
                <a:ea typeface="微软雅黑" pitchFamily="34" charset="-122"/>
              </a:rPr>
              <a:t>GB2828</a:t>
            </a:r>
            <a:endParaRPr lang="zh-CN" altLang="en-US" sz="1200">
              <a:latin typeface="微软雅黑" pitchFamily="34" charset="-122"/>
              <a:ea typeface="微软雅黑" pitchFamily="34" charset="-122"/>
            </a:endParaRPr>
          </a:p>
        </p:txBody>
      </p:sp>
      <p:sp>
        <p:nvSpPr>
          <p:cNvPr id="39022" name="矩形 210"/>
          <p:cNvSpPr>
            <a:spLocks noChangeArrowheads="1"/>
          </p:cNvSpPr>
          <p:nvPr/>
        </p:nvSpPr>
        <p:spPr bwMode="auto">
          <a:xfrm>
            <a:off x="6918325" y="4727575"/>
            <a:ext cx="800100" cy="461963"/>
          </a:xfrm>
          <a:prstGeom prst="rect">
            <a:avLst/>
          </a:prstGeom>
          <a:noFill/>
          <a:ln w="9525">
            <a:noFill/>
            <a:miter lim="800000"/>
            <a:headEnd/>
            <a:tailEnd/>
          </a:ln>
        </p:spPr>
        <p:txBody>
          <a:bodyPr wrap="none">
            <a:spAutoFit/>
          </a:bodyPr>
          <a:lstStyle/>
          <a:p>
            <a:pPr algn="ctr"/>
            <a:r>
              <a:rPr lang="zh-CN" altLang="en-US" sz="1200">
                <a:latin typeface="微软雅黑" pitchFamily="34" charset="-122"/>
                <a:ea typeface="微软雅黑" pitchFamily="34" charset="-122"/>
              </a:rPr>
              <a:t>不合格品</a:t>
            </a:r>
            <a:r>
              <a:rPr lang="en-US" altLang="zh-CN" sz="1200">
                <a:latin typeface="微软雅黑" pitchFamily="34" charset="-122"/>
                <a:ea typeface="微软雅黑" pitchFamily="34" charset="-122"/>
              </a:rPr>
              <a:t/>
            </a:r>
            <a:br>
              <a:rPr lang="en-US" altLang="zh-CN" sz="1200">
                <a:latin typeface="微软雅黑" pitchFamily="34" charset="-122"/>
                <a:ea typeface="微软雅黑" pitchFamily="34" charset="-122"/>
              </a:rPr>
            </a:br>
            <a:r>
              <a:rPr lang="zh-CN" altLang="en-US" sz="1200">
                <a:latin typeface="微软雅黑" pitchFamily="34" charset="-122"/>
                <a:ea typeface="微软雅黑" pitchFamily="34" charset="-122"/>
              </a:rPr>
              <a:t>记录单</a:t>
            </a:r>
          </a:p>
        </p:txBody>
      </p:sp>
      <p:pic>
        <p:nvPicPr>
          <p:cNvPr id="39023" name="Picture 5" descr="C:\Documents and Settings\lu\桌面\images\未标题-1_03.png"/>
          <p:cNvPicPr>
            <a:picLocks noChangeAspect="1" noChangeArrowheads="1"/>
          </p:cNvPicPr>
          <p:nvPr/>
        </p:nvPicPr>
        <p:blipFill>
          <a:blip r:embed="rId11" cstate="print"/>
          <a:srcRect/>
          <a:stretch>
            <a:fillRect/>
          </a:stretch>
        </p:blipFill>
        <p:spPr bwMode="auto">
          <a:xfrm>
            <a:off x="7154863" y="1533525"/>
            <a:ext cx="804862" cy="350838"/>
          </a:xfrm>
          <a:prstGeom prst="rect">
            <a:avLst/>
          </a:prstGeom>
          <a:noFill/>
          <a:ln w="9525">
            <a:noFill/>
            <a:miter lim="800000"/>
            <a:headEnd/>
            <a:tailEnd/>
          </a:ln>
        </p:spPr>
      </p:pic>
      <p:sp>
        <p:nvSpPr>
          <p:cNvPr id="213" name="矩形 212"/>
          <p:cNvSpPr/>
          <p:nvPr/>
        </p:nvSpPr>
        <p:spPr>
          <a:xfrm>
            <a:off x="7080250" y="1576388"/>
            <a:ext cx="954088" cy="276225"/>
          </a:xfrm>
          <a:prstGeom prst="rect">
            <a:avLst/>
          </a:prstGeom>
        </p:spPr>
        <p:txBody>
          <a:bodyPr wrap="none">
            <a:spAutoFit/>
          </a:bodyPr>
          <a:lstStyle/>
          <a:p>
            <a:pPr algn="ctr">
              <a:defRPr/>
            </a:pPr>
            <a:r>
              <a:rPr lang="zh-CN" altLang="en-US" sz="1200" dirty="0">
                <a:solidFill>
                  <a:schemeClr val="bg1"/>
                </a:solidFill>
                <a:latin typeface="+mn-ea"/>
                <a:ea typeface="+mn-ea"/>
              </a:rPr>
              <a:t>材料出库单</a:t>
            </a:r>
          </a:p>
        </p:txBody>
      </p:sp>
      <p:pic>
        <p:nvPicPr>
          <p:cNvPr id="39025" name="Picture 3"/>
          <p:cNvPicPr>
            <a:picLocks noChangeAspect="1" noChangeArrowheads="1"/>
          </p:cNvPicPr>
          <p:nvPr/>
        </p:nvPicPr>
        <p:blipFill>
          <a:blip r:embed="rId8" cstate="print"/>
          <a:srcRect/>
          <a:stretch>
            <a:fillRect/>
          </a:stretch>
        </p:blipFill>
        <p:spPr bwMode="auto">
          <a:xfrm>
            <a:off x="7369175" y="2800350"/>
            <a:ext cx="682625" cy="325438"/>
          </a:xfrm>
          <a:prstGeom prst="rect">
            <a:avLst/>
          </a:prstGeom>
          <a:noFill/>
          <a:ln w="9525">
            <a:noFill/>
            <a:miter lim="800000"/>
            <a:headEnd/>
            <a:tailEnd/>
          </a:ln>
        </p:spPr>
      </p:pic>
      <p:pic>
        <p:nvPicPr>
          <p:cNvPr id="39026" name="Picture 3"/>
          <p:cNvPicPr>
            <a:picLocks noChangeAspect="1" noChangeArrowheads="1"/>
          </p:cNvPicPr>
          <p:nvPr/>
        </p:nvPicPr>
        <p:blipFill>
          <a:blip r:embed="rId8" cstate="print"/>
          <a:srcRect/>
          <a:stretch>
            <a:fillRect/>
          </a:stretch>
        </p:blipFill>
        <p:spPr bwMode="auto">
          <a:xfrm>
            <a:off x="7373938" y="3587750"/>
            <a:ext cx="682625" cy="325438"/>
          </a:xfrm>
          <a:prstGeom prst="rect">
            <a:avLst/>
          </a:prstGeom>
          <a:noFill/>
          <a:ln w="9525">
            <a:noFill/>
            <a:miter lim="800000"/>
            <a:headEnd/>
            <a:tailEnd/>
          </a:ln>
        </p:spPr>
      </p:pic>
      <p:pic>
        <p:nvPicPr>
          <p:cNvPr id="39027" name="Picture 3"/>
          <p:cNvPicPr>
            <a:picLocks noChangeAspect="1" noChangeArrowheads="1"/>
          </p:cNvPicPr>
          <p:nvPr/>
        </p:nvPicPr>
        <p:blipFill>
          <a:blip r:embed="rId8" cstate="print"/>
          <a:srcRect/>
          <a:stretch>
            <a:fillRect/>
          </a:stretch>
        </p:blipFill>
        <p:spPr bwMode="auto">
          <a:xfrm>
            <a:off x="7386638" y="4360863"/>
            <a:ext cx="681037" cy="327025"/>
          </a:xfrm>
          <a:prstGeom prst="rect">
            <a:avLst/>
          </a:prstGeom>
          <a:noFill/>
          <a:ln w="9525">
            <a:noFill/>
            <a:miter lim="800000"/>
            <a:headEnd/>
            <a:tailEnd/>
          </a:ln>
        </p:spPr>
      </p:pic>
      <p:pic>
        <p:nvPicPr>
          <p:cNvPr id="39028" name="Picture 3"/>
          <p:cNvPicPr>
            <a:picLocks noChangeAspect="1" noChangeArrowheads="1"/>
          </p:cNvPicPr>
          <p:nvPr/>
        </p:nvPicPr>
        <p:blipFill>
          <a:blip r:embed="rId8" cstate="print"/>
          <a:srcRect/>
          <a:stretch>
            <a:fillRect/>
          </a:stretch>
        </p:blipFill>
        <p:spPr bwMode="auto">
          <a:xfrm>
            <a:off x="8331200" y="3157538"/>
            <a:ext cx="682625" cy="325437"/>
          </a:xfrm>
          <a:prstGeom prst="rect">
            <a:avLst/>
          </a:prstGeom>
          <a:noFill/>
          <a:ln w="9525">
            <a:noFill/>
            <a:miter lim="800000"/>
            <a:headEnd/>
            <a:tailEnd/>
          </a:ln>
        </p:spPr>
      </p:pic>
      <p:cxnSp>
        <p:nvCxnSpPr>
          <p:cNvPr id="218" name="直接连接符 217"/>
          <p:cNvCxnSpPr/>
          <p:nvPr/>
        </p:nvCxnSpPr>
        <p:spPr>
          <a:xfrm flipH="1">
            <a:off x="6169025" y="4194175"/>
            <a:ext cx="24765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030" name="矩形 218"/>
          <p:cNvSpPr>
            <a:spLocks noChangeArrowheads="1"/>
          </p:cNvSpPr>
          <p:nvPr/>
        </p:nvSpPr>
        <p:spPr bwMode="auto">
          <a:xfrm>
            <a:off x="6378575" y="4094163"/>
            <a:ext cx="277813" cy="277812"/>
          </a:xfrm>
          <a:prstGeom prst="rect">
            <a:avLst/>
          </a:prstGeom>
          <a:noFill/>
          <a:ln w="9525">
            <a:noFill/>
            <a:miter lim="800000"/>
            <a:headEnd/>
            <a:tailEnd/>
          </a:ln>
        </p:spPr>
        <p:txBody>
          <a:bodyPr wrap="none">
            <a:spAutoFit/>
          </a:bodyPr>
          <a:lstStyle/>
          <a:p>
            <a:pPr algn="ctr"/>
            <a:r>
              <a:rPr lang="en-US" altLang="zh-CN" sz="1200">
                <a:latin typeface="微软雅黑" pitchFamily="34" charset="-122"/>
                <a:ea typeface="微软雅黑" pitchFamily="34" charset="-122"/>
              </a:rPr>
              <a:t>Y</a:t>
            </a:r>
            <a:endParaRPr lang="zh-CN" altLang="en-US" sz="1200">
              <a:latin typeface="微软雅黑" pitchFamily="34" charset="-122"/>
              <a:ea typeface="微软雅黑" pitchFamily="34" charset="-122"/>
            </a:endParaRPr>
          </a:p>
        </p:txBody>
      </p:sp>
      <p:sp>
        <p:nvSpPr>
          <p:cNvPr id="39031" name="矩形 219"/>
          <p:cNvSpPr>
            <a:spLocks noChangeArrowheads="1"/>
          </p:cNvSpPr>
          <p:nvPr/>
        </p:nvSpPr>
        <p:spPr bwMode="auto">
          <a:xfrm>
            <a:off x="5783263" y="4497388"/>
            <a:ext cx="311150" cy="276225"/>
          </a:xfrm>
          <a:prstGeom prst="rect">
            <a:avLst/>
          </a:prstGeom>
          <a:noFill/>
          <a:ln w="9525">
            <a:noFill/>
            <a:miter lim="800000"/>
            <a:headEnd/>
            <a:tailEnd/>
          </a:ln>
        </p:spPr>
        <p:txBody>
          <a:bodyPr wrap="none">
            <a:spAutoFit/>
          </a:bodyPr>
          <a:lstStyle/>
          <a:p>
            <a:pPr algn="ctr"/>
            <a:r>
              <a:rPr lang="en-US" altLang="zh-CN" sz="1200">
                <a:latin typeface="微软雅黑" pitchFamily="34" charset="-122"/>
                <a:ea typeface="微软雅黑" pitchFamily="34" charset="-122"/>
              </a:rPr>
              <a:t>N</a:t>
            </a:r>
            <a:endParaRPr lang="zh-CN" altLang="en-US" sz="1200">
              <a:latin typeface="微软雅黑" pitchFamily="34" charset="-122"/>
              <a:ea typeface="微软雅黑" pitchFamily="34" charset="-122"/>
            </a:endParaRPr>
          </a:p>
        </p:txBody>
      </p:sp>
      <p:sp>
        <p:nvSpPr>
          <p:cNvPr id="221" name="矩形 220"/>
          <p:cNvSpPr/>
          <p:nvPr/>
        </p:nvSpPr>
        <p:spPr>
          <a:xfrm>
            <a:off x="6386513" y="4303713"/>
            <a:ext cx="319087" cy="738187"/>
          </a:xfrm>
          <a:prstGeom prst="rect">
            <a:avLst/>
          </a:prstGeom>
        </p:spPr>
        <p:txBody>
          <a:bodyPr wrap="none">
            <a:spAutoFit/>
          </a:bodyPr>
          <a:lstStyle/>
          <a:p>
            <a:pPr algn="ctr">
              <a:defRPr/>
            </a:pPr>
            <a:r>
              <a:rPr lang="zh-CN" altLang="en-US" sz="1050" dirty="0">
                <a:latin typeface="微软雅黑" pitchFamily="34" charset="-122"/>
                <a:ea typeface="微软雅黑" pitchFamily="34" charset="-122"/>
              </a:rPr>
              <a:t>降</a:t>
            </a:r>
            <a:r>
              <a:rPr lang="en-US" altLang="zh-CN" sz="1050" dirty="0">
                <a:latin typeface="微软雅黑" pitchFamily="34" charset="-122"/>
                <a:ea typeface="微软雅黑" pitchFamily="34" charset="-122"/>
              </a:rPr>
              <a:t/>
            </a:r>
            <a:br>
              <a:rPr lang="en-US" altLang="zh-CN" sz="1050" dirty="0">
                <a:latin typeface="微软雅黑" pitchFamily="34" charset="-122"/>
                <a:ea typeface="微软雅黑" pitchFamily="34" charset="-122"/>
              </a:rPr>
            </a:br>
            <a:r>
              <a:rPr lang="zh-CN" altLang="en-US" sz="1050" dirty="0">
                <a:latin typeface="微软雅黑" pitchFamily="34" charset="-122"/>
                <a:ea typeface="微软雅黑" pitchFamily="34" charset="-122"/>
              </a:rPr>
              <a:t>级</a:t>
            </a:r>
            <a:endParaRPr lang="en-US" altLang="zh-CN" sz="1050" dirty="0">
              <a:latin typeface="微软雅黑" pitchFamily="34" charset="-122"/>
              <a:ea typeface="微软雅黑" pitchFamily="34" charset="-122"/>
            </a:endParaRPr>
          </a:p>
          <a:p>
            <a:pPr algn="ctr">
              <a:defRPr/>
            </a:pPr>
            <a:r>
              <a:rPr lang="zh-CN" altLang="en-US" sz="1050" dirty="0">
                <a:latin typeface="微软雅黑" pitchFamily="34" charset="-122"/>
                <a:ea typeface="微软雅黑" pitchFamily="34" charset="-122"/>
              </a:rPr>
              <a:t>数</a:t>
            </a:r>
            <a:r>
              <a:rPr lang="en-US" altLang="zh-CN" sz="1050" dirty="0">
                <a:latin typeface="微软雅黑" pitchFamily="34" charset="-122"/>
                <a:ea typeface="微软雅黑" pitchFamily="34" charset="-122"/>
              </a:rPr>
              <a:t/>
            </a:r>
            <a:br>
              <a:rPr lang="en-US" altLang="zh-CN" sz="1050" dirty="0">
                <a:latin typeface="微软雅黑" pitchFamily="34" charset="-122"/>
                <a:ea typeface="微软雅黑" pitchFamily="34" charset="-122"/>
              </a:rPr>
            </a:br>
            <a:r>
              <a:rPr lang="zh-CN" altLang="en-US" sz="1050" dirty="0">
                <a:latin typeface="微软雅黑" pitchFamily="34" charset="-122"/>
                <a:ea typeface="微软雅黑" pitchFamily="34" charset="-122"/>
              </a:rPr>
              <a:t>量</a:t>
            </a:r>
          </a:p>
        </p:txBody>
      </p:sp>
      <p:sp>
        <p:nvSpPr>
          <p:cNvPr id="222" name="矩形 221"/>
          <p:cNvSpPr/>
          <p:nvPr/>
        </p:nvSpPr>
        <p:spPr>
          <a:xfrm>
            <a:off x="6169025" y="5053013"/>
            <a:ext cx="723900" cy="254000"/>
          </a:xfrm>
          <a:prstGeom prst="rect">
            <a:avLst/>
          </a:prstGeom>
        </p:spPr>
        <p:txBody>
          <a:bodyPr wrap="none">
            <a:spAutoFit/>
          </a:bodyPr>
          <a:lstStyle/>
          <a:p>
            <a:pPr algn="ctr">
              <a:defRPr/>
            </a:pPr>
            <a:r>
              <a:rPr lang="zh-CN" altLang="en-US" sz="1050" dirty="0">
                <a:latin typeface="微软雅黑" pitchFamily="34" charset="-122"/>
                <a:ea typeface="微软雅黑" pitchFamily="34" charset="-122"/>
              </a:rPr>
              <a:t>报废数量</a:t>
            </a:r>
          </a:p>
        </p:txBody>
      </p:sp>
      <p:pic>
        <p:nvPicPr>
          <p:cNvPr id="39034" name="Picture 5" descr="E:\yinfeifei\2012年工作项目\UFIDA用友 2012\用友 王曼曼\20120223 信息化企业从U8AIO开始PPT美化\2png图\图片5.png"/>
          <p:cNvPicPr>
            <a:picLocks noChangeAspect="1" noChangeArrowheads="1"/>
          </p:cNvPicPr>
          <p:nvPr/>
        </p:nvPicPr>
        <p:blipFill>
          <a:blip r:embed="rId3" cstate="print"/>
          <a:srcRect/>
          <a:stretch>
            <a:fillRect/>
          </a:stretch>
        </p:blipFill>
        <p:spPr bwMode="auto">
          <a:xfrm>
            <a:off x="8269288" y="2301875"/>
            <a:ext cx="760412" cy="461963"/>
          </a:xfrm>
          <a:prstGeom prst="rect">
            <a:avLst/>
          </a:prstGeom>
          <a:noFill/>
          <a:ln w="9525">
            <a:noFill/>
            <a:miter lim="800000"/>
            <a:headEnd/>
            <a:tailEnd/>
          </a:ln>
        </p:spPr>
      </p:pic>
      <p:pic>
        <p:nvPicPr>
          <p:cNvPr id="39035" name="Picture 5" descr="C:\Documents and Settings\lu\桌面\images\未标题-1_03.png"/>
          <p:cNvPicPr>
            <a:picLocks noChangeAspect="1" noChangeArrowheads="1"/>
          </p:cNvPicPr>
          <p:nvPr/>
        </p:nvPicPr>
        <p:blipFill>
          <a:blip r:embed="rId12" cstate="print"/>
          <a:srcRect/>
          <a:stretch>
            <a:fillRect/>
          </a:stretch>
        </p:blipFill>
        <p:spPr bwMode="auto">
          <a:xfrm>
            <a:off x="8383588" y="3897313"/>
            <a:ext cx="658812" cy="541337"/>
          </a:xfrm>
          <a:prstGeom prst="rect">
            <a:avLst/>
          </a:prstGeom>
          <a:noFill/>
          <a:ln w="9525">
            <a:noFill/>
            <a:miter lim="800000"/>
            <a:headEnd/>
            <a:tailEnd/>
          </a:ln>
        </p:spPr>
      </p:pic>
      <p:cxnSp>
        <p:nvCxnSpPr>
          <p:cNvPr id="225" name="直接箭头连接符 224"/>
          <p:cNvCxnSpPr/>
          <p:nvPr/>
        </p:nvCxnSpPr>
        <p:spPr>
          <a:xfrm>
            <a:off x="8670925" y="1887538"/>
            <a:ext cx="3175" cy="398462"/>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p:nvPr/>
        </p:nvCxnSpPr>
        <p:spPr>
          <a:xfrm>
            <a:off x="7751763" y="3152775"/>
            <a:ext cx="3175" cy="39846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肘形连接符 226"/>
          <p:cNvCxnSpPr>
            <a:stCxn id="214" idx="0"/>
            <a:endCxn id="131" idx="2"/>
          </p:cNvCxnSpPr>
          <p:nvPr/>
        </p:nvCxnSpPr>
        <p:spPr>
          <a:xfrm rot="16200000" flipV="1">
            <a:off x="6673057" y="1762919"/>
            <a:ext cx="903287" cy="1171575"/>
          </a:xfrm>
          <a:prstGeom prst="bentConnector3">
            <a:avLst>
              <a:gd name="adj1" fmla="val 74377"/>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a:endCxn id="212" idx="2"/>
          </p:cNvCxnSpPr>
          <p:nvPr/>
        </p:nvCxnSpPr>
        <p:spPr>
          <a:xfrm flipV="1">
            <a:off x="7558088" y="1884363"/>
            <a:ext cx="0" cy="242887"/>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7212013" y="5715000"/>
            <a:ext cx="114300" cy="0"/>
          </a:xfrm>
          <a:prstGeom prst="line">
            <a:avLst/>
          </a:prstGeom>
          <a:ln w="127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8134350" y="5716588"/>
            <a:ext cx="114300" cy="0"/>
          </a:xfrm>
          <a:prstGeom prst="line">
            <a:avLst/>
          </a:prstGeom>
          <a:ln w="1270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1" name="肘形连接符 230"/>
          <p:cNvCxnSpPr/>
          <p:nvPr/>
        </p:nvCxnSpPr>
        <p:spPr>
          <a:xfrm>
            <a:off x="8075613" y="3751263"/>
            <a:ext cx="17462" cy="765175"/>
          </a:xfrm>
          <a:prstGeom prst="bentConnector3">
            <a:avLst>
              <a:gd name="adj1" fmla="val 663731"/>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a:off x="8191500" y="4159250"/>
            <a:ext cx="18256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肘形连接符 232"/>
          <p:cNvCxnSpPr>
            <a:stCxn id="223" idx="1"/>
            <a:endCxn id="217" idx="1"/>
          </p:cNvCxnSpPr>
          <p:nvPr/>
        </p:nvCxnSpPr>
        <p:spPr>
          <a:xfrm rot="10800000" flipH="1" flipV="1">
            <a:off x="8269288" y="2532063"/>
            <a:ext cx="61912" cy="787400"/>
          </a:xfrm>
          <a:prstGeom prst="bentConnector3">
            <a:avLst>
              <a:gd name="adj1" fmla="val -94537"/>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直接箭头连接符 233"/>
          <p:cNvCxnSpPr/>
          <p:nvPr/>
        </p:nvCxnSpPr>
        <p:spPr>
          <a:xfrm flipH="1">
            <a:off x="8053388" y="2974975"/>
            <a:ext cx="15398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046" name="矩形 234"/>
          <p:cNvSpPr>
            <a:spLocks noChangeArrowheads="1"/>
          </p:cNvSpPr>
          <p:nvPr/>
        </p:nvSpPr>
        <p:spPr bwMode="auto">
          <a:xfrm>
            <a:off x="7318375" y="2836863"/>
            <a:ext cx="800100"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采购结算</a:t>
            </a:r>
          </a:p>
        </p:txBody>
      </p:sp>
      <p:sp>
        <p:nvSpPr>
          <p:cNvPr id="39047" name="矩形 235"/>
          <p:cNvSpPr>
            <a:spLocks noChangeArrowheads="1"/>
          </p:cNvSpPr>
          <p:nvPr/>
        </p:nvSpPr>
        <p:spPr bwMode="auto">
          <a:xfrm>
            <a:off x="7315200" y="3609975"/>
            <a:ext cx="800100"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应付系统</a:t>
            </a:r>
          </a:p>
        </p:txBody>
      </p:sp>
      <p:sp>
        <p:nvSpPr>
          <p:cNvPr id="39048" name="矩形 236"/>
          <p:cNvSpPr>
            <a:spLocks noChangeArrowheads="1"/>
          </p:cNvSpPr>
          <p:nvPr/>
        </p:nvSpPr>
        <p:spPr bwMode="auto">
          <a:xfrm>
            <a:off x="7334250" y="4386263"/>
            <a:ext cx="800100" cy="27622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付款系统</a:t>
            </a:r>
          </a:p>
        </p:txBody>
      </p:sp>
      <p:sp>
        <p:nvSpPr>
          <p:cNvPr id="39049" name="矩形 237"/>
          <p:cNvSpPr>
            <a:spLocks noChangeArrowheads="1"/>
          </p:cNvSpPr>
          <p:nvPr/>
        </p:nvSpPr>
        <p:spPr bwMode="auto">
          <a:xfrm>
            <a:off x="8270875" y="3181350"/>
            <a:ext cx="800100" cy="277813"/>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采购发票</a:t>
            </a:r>
          </a:p>
        </p:txBody>
      </p:sp>
      <p:sp>
        <p:nvSpPr>
          <p:cNvPr id="239" name="矩形 238"/>
          <p:cNvSpPr/>
          <p:nvPr/>
        </p:nvSpPr>
        <p:spPr>
          <a:xfrm>
            <a:off x="8256588" y="2298700"/>
            <a:ext cx="800100" cy="461963"/>
          </a:xfrm>
          <a:prstGeom prst="rect">
            <a:avLst/>
          </a:prstGeom>
        </p:spPr>
        <p:txBody>
          <a:bodyPr wrap="none">
            <a:spAutoFit/>
          </a:bodyPr>
          <a:lstStyle/>
          <a:p>
            <a:pPr algn="ctr">
              <a:defRPr/>
            </a:pPr>
            <a:r>
              <a:rPr lang="en-US" altLang="zh-CN" sz="1200" dirty="0">
                <a:solidFill>
                  <a:schemeClr val="bg1"/>
                </a:solidFill>
                <a:latin typeface="+mn-ea"/>
                <a:ea typeface="+mn-ea"/>
              </a:rPr>
              <a:t>VMI</a:t>
            </a:r>
          </a:p>
          <a:p>
            <a:pPr algn="ctr">
              <a:defRPr/>
            </a:pPr>
            <a:r>
              <a:rPr lang="zh-CN" altLang="en-US" sz="1200" dirty="0">
                <a:solidFill>
                  <a:schemeClr val="bg1"/>
                </a:solidFill>
                <a:latin typeface="+mn-ea"/>
                <a:ea typeface="+mn-ea"/>
              </a:rPr>
              <a:t>消耗汇总</a:t>
            </a:r>
          </a:p>
        </p:txBody>
      </p:sp>
      <p:cxnSp>
        <p:nvCxnSpPr>
          <p:cNvPr id="240" name="直接箭头连接符 239"/>
          <p:cNvCxnSpPr/>
          <p:nvPr/>
        </p:nvCxnSpPr>
        <p:spPr>
          <a:xfrm>
            <a:off x="8680450" y="2752725"/>
            <a:ext cx="1588" cy="40005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6437313" y="5499100"/>
            <a:ext cx="800100" cy="460375"/>
          </a:xfrm>
          <a:prstGeom prst="rect">
            <a:avLst/>
          </a:prstGeom>
        </p:spPr>
        <p:txBody>
          <a:bodyPr wrap="none">
            <a:spAutoFit/>
          </a:bodyPr>
          <a:lstStyle/>
          <a:p>
            <a:pPr algn="ctr">
              <a:defRPr/>
            </a:pPr>
            <a:r>
              <a:rPr lang="en-US" altLang="zh-CN" sz="1200" dirty="0">
                <a:solidFill>
                  <a:schemeClr val="bg1"/>
                </a:solidFill>
                <a:latin typeface="+mn-ea"/>
                <a:ea typeface="+mn-ea"/>
              </a:rPr>
              <a:t>VMI</a:t>
            </a:r>
          </a:p>
          <a:p>
            <a:pPr algn="ctr">
              <a:defRPr/>
            </a:pPr>
            <a:r>
              <a:rPr lang="zh-CN" altLang="en-US" sz="1200" dirty="0">
                <a:solidFill>
                  <a:schemeClr val="bg1"/>
                </a:solidFill>
                <a:latin typeface="+mn-ea"/>
                <a:ea typeface="+mn-ea"/>
              </a:rPr>
              <a:t>库存查询</a:t>
            </a:r>
          </a:p>
        </p:txBody>
      </p:sp>
      <p:pic>
        <p:nvPicPr>
          <p:cNvPr id="39053" name="Picture 5" descr="E:\yinfeifei\2012年工作项目\UFIDA用友 2012\用友 王曼曼\20120223 信息化企业从U8AIO开始PPT美化\2png图\图片5.png"/>
          <p:cNvPicPr>
            <a:picLocks noChangeAspect="1" noChangeArrowheads="1"/>
          </p:cNvPicPr>
          <p:nvPr/>
        </p:nvPicPr>
        <p:blipFill>
          <a:blip r:embed="rId3" cstate="print"/>
          <a:srcRect/>
          <a:stretch>
            <a:fillRect/>
          </a:stretch>
        </p:blipFill>
        <p:spPr bwMode="auto">
          <a:xfrm>
            <a:off x="8269288" y="5513388"/>
            <a:ext cx="760412" cy="463550"/>
          </a:xfrm>
          <a:prstGeom prst="rect">
            <a:avLst/>
          </a:prstGeom>
          <a:noFill/>
          <a:ln w="9525">
            <a:noFill/>
            <a:miter lim="800000"/>
            <a:headEnd/>
            <a:tailEnd/>
          </a:ln>
        </p:spPr>
      </p:pic>
      <p:pic>
        <p:nvPicPr>
          <p:cNvPr id="39054" name="Picture 5" descr="E:\yinfeifei\2012年工作项目\UFIDA用友 2012\用友 王曼曼\20120223 信息化企业从U8AIO开始PPT美化\2png图\图片5.png"/>
          <p:cNvPicPr>
            <a:picLocks noChangeAspect="1" noChangeArrowheads="1"/>
          </p:cNvPicPr>
          <p:nvPr/>
        </p:nvPicPr>
        <p:blipFill>
          <a:blip r:embed="rId3" cstate="print"/>
          <a:srcRect/>
          <a:stretch>
            <a:fillRect/>
          </a:stretch>
        </p:blipFill>
        <p:spPr bwMode="auto">
          <a:xfrm>
            <a:off x="7353300" y="5513388"/>
            <a:ext cx="762000" cy="463550"/>
          </a:xfrm>
          <a:prstGeom prst="rect">
            <a:avLst/>
          </a:prstGeom>
          <a:noFill/>
          <a:ln w="9525">
            <a:noFill/>
            <a:miter lim="800000"/>
            <a:headEnd/>
            <a:tailEnd/>
          </a:ln>
        </p:spPr>
      </p:pic>
      <p:sp>
        <p:nvSpPr>
          <p:cNvPr id="244" name="矩形 243"/>
          <p:cNvSpPr/>
          <p:nvPr/>
        </p:nvSpPr>
        <p:spPr>
          <a:xfrm>
            <a:off x="7404100" y="5514975"/>
            <a:ext cx="646113" cy="461963"/>
          </a:xfrm>
          <a:prstGeom prst="rect">
            <a:avLst/>
          </a:prstGeom>
        </p:spPr>
        <p:txBody>
          <a:bodyPr wrap="none">
            <a:spAutoFit/>
          </a:bodyPr>
          <a:lstStyle/>
          <a:p>
            <a:pPr algn="ctr">
              <a:defRPr/>
            </a:pPr>
            <a:r>
              <a:rPr lang="en-US" altLang="zh-CN" sz="1200" dirty="0">
                <a:solidFill>
                  <a:schemeClr val="bg1"/>
                </a:solidFill>
                <a:latin typeface="+mn-ea"/>
                <a:ea typeface="+mn-ea"/>
              </a:rPr>
              <a:t>VMI</a:t>
            </a:r>
          </a:p>
          <a:p>
            <a:pPr algn="ctr">
              <a:defRPr/>
            </a:pPr>
            <a:r>
              <a:rPr lang="zh-CN" altLang="en-US" sz="1200" dirty="0">
                <a:solidFill>
                  <a:schemeClr val="bg1"/>
                </a:solidFill>
                <a:latin typeface="+mn-ea"/>
                <a:ea typeface="+mn-ea"/>
              </a:rPr>
              <a:t>对账单</a:t>
            </a:r>
          </a:p>
        </p:txBody>
      </p:sp>
      <p:sp>
        <p:nvSpPr>
          <p:cNvPr id="245" name="矩形 244"/>
          <p:cNvSpPr/>
          <p:nvPr/>
        </p:nvSpPr>
        <p:spPr>
          <a:xfrm>
            <a:off x="8250238" y="5508625"/>
            <a:ext cx="800100" cy="461963"/>
          </a:xfrm>
          <a:prstGeom prst="rect">
            <a:avLst/>
          </a:prstGeom>
        </p:spPr>
        <p:txBody>
          <a:bodyPr wrap="none">
            <a:spAutoFit/>
          </a:bodyPr>
          <a:lstStyle/>
          <a:p>
            <a:pPr algn="ctr">
              <a:defRPr/>
            </a:pPr>
            <a:r>
              <a:rPr lang="en-US" altLang="zh-CN" sz="1200" dirty="0">
                <a:solidFill>
                  <a:schemeClr val="bg1"/>
                </a:solidFill>
                <a:latin typeface="+mn-ea"/>
                <a:ea typeface="+mn-ea"/>
              </a:rPr>
              <a:t>VMI</a:t>
            </a:r>
          </a:p>
          <a:p>
            <a:pPr algn="ctr">
              <a:defRPr/>
            </a:pPr>
            <a:r>
              <a:rPr lang="zh-CN" altLang="en-US" sz="1200" dirty="0">
                <a:solidFill>
                  <a:schemeClr val="bg1"/>
                </a:solidFill>
                <a:latin typeface="+mn-ea"/>
                <a:ea typeface="+mn-ea"/>
              </a:rPr>
              <a:t>结算统计</a:t>
            </a:r>
          </a:p>
        </p:txBody>
      </p:sp>
      <p:sp>
        <p:nvSpPr>
          <p:cNvPr id="246" name="矩形 245"/>
          <p:cNvSpPr/>
          <p:nvPr/>
        </p:nvSpPr>
        <p:spPr>
          <a:xfrm>
            <a:off x="8466138" y="4029075"/>
            <a:ext cx="493712" cy="277813"/>
          </a:xfrm>
          <a:prstGeom prst="rect">
            <a:avLst/>
          </a:prstGeom>
        </p:spPr>
        <p:txBody>
          <a:bodyPr wrap="none">
            <a:spAutoFit/>
          </a:bodyPr>
          <a:lstStyle/>
          <a:p>
            <a:pPr algn="ctr">
              <a:defRPr/>
            </a:pPr>
            <a:r>
              <a:rPr lang="zh-CN" altLang="en-US" sz="1200" dirty="0">
                <a:solidFill>
                  <a:schemeClr val="bg1"/>
                </a:solidFill>
                <a:latin typeface="+mn-ea"/>
                <a:ea typeface="+mn-ea"/>
              </a:rPr>
              <a:t>核销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slide(fromRight)">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5" name="Rectangle 7"/>
          <p:cNvSpPr>
            <a:spLocks noChangeArrowheads="1"/>
          </p:cNvSpPr>
          <p:nvPr/>
        </p:nvSpPr>
        <p:spPr bwMode="auto">
          <a:xfrm>
            <a:off x="584695" y="1389796"/>
            <a:ext cx="3640015" cy="4653582"/>
          </a:xfrm>
          <a:prstGeom prst="rect">
            <a:avLst/>
          </a:prstGeom>
          <a:noFill/>
          <a:ln w="6350">
            <a:noFill/>
            <a:miter lim="800000"/>
            <a:headEnd/>
            <a:tailEnd/>
          </a:ln>
          <a:effectLst/>
        </p:spPr>
        <p:txBody>
          <a:bodyPr lIns="0" tIns="0" rIns="0" bIns="0">
            <a:spAutoFit/>
          </a:bodyPr>
          <a:lstStyle/>
          <a:p>
            <a:pPr marL="190500" lvl="1" indent="-188913" algn="l" defTabSz="330200">
              <a:lnSpc>
                <a:spcPct val="140000"/>
              </a:lnSpc>
              <a:spcBef>
                <a:spcPct val="20000"/>
              </a:spcBef>
              <a:buFontTx/>
              <a:buChar char="•"/>
              <a:tabLst>
                <a:tab pos="8521700" algn="r"/>
              </a:tabLst>
            </a:pPr>
            <a:r>
              <a:rPr kumimoji="1" lang="zh-CN" altLang="de-DE" b="0" dirty="0"/>
              <a:t>供应商管理(选择、评价、谈判、数据维护、解决冲突、寻找新的供应商)</a:t>
            </a:r>
          </a:p>
          <a:p>
            <a:pPr marL="190500" lvl="1" indent="-188913" algn="l" defTabSz="330200">
              <a:lnSpc>
                <a:spcPct val="140000"/>
              </a:lnSpc>
              <a:spcBef>
                <a:spcPct val="20000"/>
              </a:spcBef>
              <a:buFontTx/>
              <a:buChar char="•"/>
              <a:tabLst>
                <a:tab pos="8521700" algn="r"/>
              </a:tabLst>
            </a:pPr>
            <a:r>
              <a:rPr kumimoji="1" lang="zh-CN" altLang="de-DE" b="0" dirty="0"/>
              <a:t>供应市场的研究和分析</a:t>
            </a:r>
          </a:p>
          <a:p>
            <a:pPr marL="190500" lvl="1" indent="-188913" algn="l" defTabSz="330200">
              <a:lnSpc>
                <a:spcPct val="140000"/>
              </a:lnSpc>
              <a:spcBef>
                <a:spcPct val="20000"/>
              </a:spcBef>
              <a:buFontTx/>
              <a:buChar char="•"/>
              <a:tabLst>
                <a:tab pos="8521700" algn="r"/>
              </a:tabLst>
            </a:pPr>
            <a:r>
              <a:rPr kumimoji="1" lang="zh-CN" altLang="de-DE" b="0" dirty="0"/>
              <a:t>制定降低成本的计划和具体实施</a:t>
            </a:r>
          </a:p>
          <a:p>
            <a:pPr marL="190500" lvl="1" indent="-188913" algn="l" defTabSz="330200">
              <a:lnSpc>
                <a:spcPct val="140000"/>
              </a:lnSpc>
              <a:spcBef>
                <a:spcPct val="20000"/>
              </a:spcBef>
              <a:buFontTx/>
              <a:buChar char="•"/>
              <a:tabLst>
                <a:tab pos="8521700" algn="r"/>
              </a:tabLst>
            </a:pPr>
            <a:r>
              <a:rPr kumimoji="1" lang="zh-CN" altLang="de-DE" b="0" dirty="0"/>
              <a:t>改善采购流程的计划和实施</a:t>
            </a:r>
          </a:p>
          <a:p>
            <a:pPr marL="190500" lvl="1" indent="-188913" algn="l" defTabSz="330200">
              <a:lnSpc>
                <a:spcPct val="140000"/>
              </a:lnSpc>
              <a:spcBef>
                <a:spcPct val="20000"/>
              </a:spcBef>
              <a:buFontTx/>
              <a:buChar char="•"/>
              <a:tabLst>
                <a:tab pos="8521700" algn="r"/>
              </a:tabLst>
            </a:pPr>
            <a:r>
              <a:rPr kumimoji="1" lang="zh-CN" altLang="de-DE" b="0" dirty="0"/>
              <a:t>制定采购战略和采购策略</a:t>
            </a:r>
          </a:p>
          <a:p>
            <a:pPr marL="190500" lvl="1" indent="-188913" algn="l" defTabSz="330200">
              <a:lnSpc>
                <a:spcPct val="140000"/>
              </a:lnSpc>
              <a:spcBef>
                <a:spcPct val="20000"/>
              </a:spcBef>
              <a:buFontTx/>
              <a:buChar char="•"/>
              <a:tabLst>
                <a:tab pos="8521700" algn="r"/>
              </a:tabLst>
            </a:pPr>
            <a:r>
              <a:rPr kumimoji="1" lang="zh-CN" altLang="de-DE" b="0" dirty="0"/>
              <a:t>对交货期、成本、供应商数量、付款期等重要指标负责</a:t>
            </a:r>
          </a:p>
          <a:p>
            <a:pPr marL="190500" lvl="1" indent="-188913" algn="l" defTabSz="330200">
              <a:lnSpc>
                <a:spcPct val="140000"/>
              </a:lnSpc>
              <a:spcBef>
                <a:spcPct val="20000"/>
              </a:spcBef>
              <a:buFontTx/>
              <a:buChar char="•"/>
              <a:tabLst>
                <a:tab pos="8521700" algn="r"/>
              </a:tabLst>
            </a:pPr>
            <a:r>
              <a:rPr kumimoji="1" lang="zh-CN" altLang="de-DE" b="0" dirty="0"/>
              <a:t>标准合同的制定</a:t>
            </a:r>
          </a:p>
          <a:p>
            <a:pPr marL="190500" lvl="1" indent="-188913" algn="l" defTabSz="330200">
              <a:lnSpc>
                <a:spcPct val="140000"/>
              </a:lnSpc>
              <a:spcBef>
                <a:spcPct val="20000"/>
              </a:spcBef>
              <a:buFontTx/>
              <a:buChar char="•"/>
              <a:tabLst>
                <a:tab pos="8521700" algn="r"/>
              </a:tabLst>
            </a:pPr>
            <a:r>
              <a:rPr kumimoji="1" lang="zh-CN" altLang="de-DE" b="0" dirty="0"/>
              <a:t>支持新产品开发</a:t>
            </a:r>
          </a:p>
        </p:txBody>
      </p:sp>
      <p:sp>
        <p:nvSpPr>
          <p:cNvPr id="258056" name="Rectangle 8"/>
          <p:cNvSpPr>
            <a:spLocks noChangeArrowheads="1"/>
          </p:cNvSpPr>
          <p:nvPr/>
        </p:nvSpPr>
        <p:spPr bwMode="auto">
          <a:xfrm>
            <a:off x="4851783" y="1371654"/>
            <a:ext cx="3640015" cy="3490186"/>
          </a:xfrm>
          <a:prstGeom prst="rect">
            <a:avLst/>
          </a:prstGeom>
          <a:noFill/>
          <a:ln w="6350">
            <a:noFill/>
            <a:miter lim="800000"/>
            <a:headEnd/>
            <a:tailEnd/>
          </a:ln>
          <a:effectLst/>
        </p:spPr>
        <p:txBody>
          <a:bodyPr lIns="0" tIns="0" rIns="0" bIns="0">
            <a:spAutoFit/>
          </a:bodyPr>
          <a:lstStyle/>
          <a:p>
            <a:pPr marL="190500" lvl="1" indent="-188913" algn="l" defTabSz="330200">
              <a:lnSpc>
                <a:spcPct val="140000"/>
              </a:lnSpc>
              <a:spcBef>
                <a:spcPct val="20000"/>
              </a:spcBef>
              <a:buFontTx/>
              <a:buChar char="•"/>
              <a:tabLst>
                <a:tab pos="8521700" algn="r"/>
              </a:tabLst>
            </a:pPr>
            <a:r>
              <a:rPr kumimoji="1" lang="zh-CN" altLang="de-DE" b="0" dirty="0"/>
              <a:t>需求预测</a:t>
            </a:r>
          </a:p>
          <a:p>
            <a:pPr marL="190500" lvl="1" indent="-188913" algn="l" defTabSz="330200">
              <a:lnSpc>
                <a:spcPct val="140000"/>
              </a:lnSpc>
              <a:spcBef>
                <a:spcPct val="20000"/>
              </a:spcBef>
              <a:buFontTx/>
              <a:buChar char="•"/>
              <a:tabLst>
                <a:tab pos="8521700" algn="r"/>
              </a:tabLst>
            </a:pPr>
            <a:r>
              <a:rPr kumimoji="1" lang="zh-CN" altLang="de-DE" b="0" dirty="0"/>
              <a:t>制定物料需求计划</a:t>
            </a:r>
          </a:p>
          <a:p>
            <a:pPr marL="190500" lvl="1" indent="-188913" algn="l" defTabSz="330200">
              <a:lnSpc>
                <a:spcPct val="140000"/>
              </a:lnSpc>
              <a:spcBef>
                <a:spcPct val="20000"/>
              </a:spcBef>
              <a:buFontTx/>
              <a:buChar char="•"/>
              <a:tabLst>
                <a:tab pos="8521700" algn="r"/>
              </a:tabLst>
            </a:pPr>
            <a:r>
              <a:rPr kumimoji="1" lang="zh-CN" altLang="de-DE" b="0" dirty="0"/>
              <a:t>下订单</a:t>
            </a:r>
          </a:p>
          <a:p>
            <a:pPr marL="190500" lvl="1" indent="-188913" algn="l" defTabSz="330200">
              <a:lnSpc>
                <a:spcPct val="140000"/>
              </a:lnSpc>
              <a:spcBef>
                <a:spcPct val="20000"/>
              </a:spcBef>
              <a:buFontTx/>
              <a:buChar char="•"/>
              <a:tabLst>
                <a:tab pos="8521700" algn="r"/>
              </a:tabLst>
            </a:pPr>
            <a:r>
              <a:rPr kumimoji="1" lang="zh-CN" altLang="de-DE" b="0" dirty="0"/>
              <a:t>库存管理(指库存水平)</a:t>
            </a:r>
          </a:p>
          <a:p>
            <a:pPr marL="190500" lvl="1" indent="-188913" algn="l" defTabSz="330200">
              <a:lnSpc>
                <a:spcPct val="140000"/>
              </a:lnSpc>
              <a:spcBef>
                <a:spcPct val="20000"/>
              </a:spcBef>
              <a:buFontTx/>
              <a:buChar char="•"/>
              <a:tabLst>
                <a:tab pos="8521700" algn="r"/>
              </a:tabLst>
            </a:pPr>
            <a:r>
              <a:rPr kumimoji="1" lang="zh-CN" altLang="de-DE" b="0" dirty="0"/>
              <a:t>货物的接收</a:t>
            </a:r>
          </a:p>
          <a:p>
            <a:pPr marL="190500" lvl="1" indent="-188913" algn="l" defTabSz="330200">
              <a:lnSpc>
                <a:spcPct val="140000"/>
              </a:lnSpc>
              <a:spcBef>
                <a:spcPct val="20000"/>
              </a:spcBef>
              <a:buFontTx/>
              <a:buChar char="•"/>
              <a:tabLst>
                <a:tab pos="8521700" algn="r"/>
              </a:tabLst>
            </a:pPr>
            <a:r>
              <a:rPr kumimoji="1" lang="zh-CN" altLang="de-DE" b="0" dirty="0"/>
              <a:t>支付</a:t>
            </a:r>
          </a:p>
          <a:p>
            <a:pPr marL="190500" lvl="1" indent="-188913" algn="l" defTabSz="330200">
              <a:lnSpc>
                <a:spcPct val="140000"/>
              </a:lnSpc>
              <a:spcBef>
                <a:spcPct val="20000"/>
              </a:spcBef>
              <a:buFontTx/>
              <a:buChar char="•"/>
              <a:tabLst>
                <a:tab pos="8521700" algn="r"/>
              </a:tabLst>
            </a:pPr>
            <a:r>
              <a:rPr kumimoji="1" lang="zh-CN" altLang="de-DE" b="0" dirty="0"/>
              <a:t>与生产部门的协调</a:t>
            </a:r>
          </a:p>
          <a:p>
            <a:pPr marL="190500" lvl="1" indent="-188913" algn="l" defTabSz="330200">
              <a:lnSpc>
                <a:spcPct val="140000"/>
              </a:lnSpc>
              <a:spcBef>
                <a:spcPct val="20000"/>
              </a:spcBef>
              <a:buFontTx/>
              <a:buChar char="•"/>
              <a:tabLst>
                <a:tab pos="8521700" algn="r"/>
              </a:tabLst>
            </a:pPr>
            <a:r>
              <a:rPr kumimoji="1" lang="zh-CN" altLang="de-DE" b="0" dirty="0"/>
              <a:t>过程控制</a:t>
            </a:r>
          </a:p>
        </p:txBody>
      </p:sp>
      <p:sp>
        <p:nvSpPr>
          <p:cNvPr id="258057" name="Rectangle 9"/>
          <p:cNvSpPr>
            <a:spLocks noChangeArrowheads="1"/>
          </p:cNvSpPr>
          <p:nvPr/>
        </p:nvSpPr>
        <p:spPr bwMode="auto">
          <a:xfrm>
            <a:off x="584695" y="1389796"/>
            <a:ext cx="3758711" cy="4553738"/>
          </a:xfrm>
          <a:prstGeom prst="rect">
            <a:avLst/>
          </a:prstGeom>
          <a:noFill/>
          <a:ln w="6350">
            <a:solidFill>
              <a:schemeClr val="tx1"/>
            </a:solidFill>
            <a:miter lim="800000"/>
            <a:headEnd/>
            <a:tailEnd/>
          </a:ln>
          <a:effectLst/>
        </p:spPr>
        <p:txBody>
          <a:bodyPr wrap="none" lIns="0" tIns="0" rIns="0" bIns="0" anchor="ctr"/>
          <a:lstStyle/>
          <a:p>
            <a:endParaRPr lang="zh-CN" altLang="en-US"/>
          </a:p>
        </p:txBody>
      </p:sp>
      <p:sp>
        <p:nvSpPr>
          <p:cNvPr id="258058" name="Rectangle 10"/>
          <p:cNvSpPr>
            <a:spLocks noChangeArrowheads="1"/>
          </p:cNvSpPr>
          <p:nvPr/>
        </p:nvSpPr>
        <p:spPr bwMode="auto">
          <a:xfrm>
            <a:off x="4775585" y="1375651"/>
            <a:ext cx="3758711" cy="4567883"/>
          </a:xfrm>
          <a:prstGeom prst="rect">
            <a:avLst/>
          </a:prstGeom>
          <a:noFill/>
          <a:ln w="6350">
            <a:solidFill>
              <a:schemeClr val="tx1"/>
            </a:solidFill>
            <a:miter lim="800000"/>
            <a:headEnd/>
            <a:tailEnd/>
          </a:ln>
          <a:effectLst/>
        </p:spPr>
        <p:txBody>
          <a:bodyPr wrap="none" lIns="0" tIns="0" rIns="0" bIns="0" anchor="ctr"/>
          <a:lstStyle/>
          <a:p>
            <a:endParaRPr lang="zh-CN" altLang="en-US"/>
          </a:p>
        </p:txBody>
      </p:sp>
      <p:pic>
        <p:nvPicPr>
          <p:cNvPr id="12" name="Picture 3" descr="E:\yinfeifei\2012年工作项目\UFIDA用友 2012\用友 王曼曼\20120223 信息化企业从U8AIO开始PPT美化\1png图\5.png"/>
          <p:cNvPicPr>
            <a:picLocks noChangeAspect="1" noChangeArrowheads="1"/>
          </p:cNvPicPr>
          <p:nvPr/>
        </p:nvPicPr>
        <p:blipFill>
          <a:blip r:embed="rId2" cstate="print"/>
          <a:srcRect/>
          <a:stretch>
            <a:fillRect/>
          </a:stretch>
        </p:blipFill>
        <p:spPr bwMode="auto">
          <a:xfrm>
            <a:off x="584695" y="856409"/>
            <a:ext cx="3733702" cy="382117"/>
          </a:xfrm>
          <a:prstGeom prst="rect">
            <a:avLst/>
          </a:prstGeom>
          <a:noFill/>
          <a:ln w="9525">
            <a:noFill/>
            <a:miter lim="800000"/>
            <a:headEnd/>
            <a:tailEnd/>
          </a:ln>
        </p:spPr>
      </p:pic>
      <p:sp>
        <p:nvSpPr>
          <p:cNvPr id="13" name="标题 12"/>
          <p:cNvSpPr>
            <a:spLocks noGrp="1"/>
          </p:cNvSpPr>
          <p:nvPr>
            <p:ph type="title"/>
          </p:nvPr>
        </p:nvSpPr>
        <p:spPr/>
        <p:txBody>
          <a:bodyPr/>
          <a:lstStyle/>
          <a:p>
            <a:pPr lvl="1"/>
            <a:r>
              <a:rPr lang="zh-CN" altLang="en-US" sz="2400" dirty="0" smtClean="0">
                <a:solidFill>
                  <a:srgbClr val="FF0000"/>
                </a:solidFill>
                <a:latin typeface="+mn-ea"/>
                <a:ea typeface="+mn-ea"/>
              </a:rPr>
              <a:t>关键业务应用  战略性采购</a:t>
            </a:r>
            <a:r>
              <a:rPr lang="zh-CN" altLang="en-US" sz="2400" kern="1200" dirty="0" smtClean="0">
                <a:solidFill>
                  <a:srgbClr val="FF0000"/>
                </a:solidFill>
                <a:latin typeface="+mn-ea"/>
                <a:ea typeface="+mn-ea"/>
              </a:rPr>
              <a:t/>
            </a:r>
            <a:br>
              <a:rPr lang="zh-CN" altLang="en-US" sz="2400" kern="1200" dirty="0" smtClean="0">
                <a:solidFill>
                  <a:srgbClr val="FF0000"/>
                </a:solidFill>
                <a:latin typeface="+mn-ea"/>
                <a:ea typeface="+mn-ea"/>
              </a:rPr>
            </a:br>
            <a:endParaRPr lang="zh-CN" altLang="en-US" dirty="0">
              <a:latin typeface="+mn-ea"/>
              <a:ea typeface="+mn-ea"/>
            </a:endParaRPr>
          </a:p>
        </p:txBody>
      </p:sp>
      <p:sp>
        <p:nvSpPr>
          <p:cNvPr id="258052" name="Text Box 4"/>
          <p:cNvSpPr txBox="1">
            <a:spLocks noChangeArrowheads="1"/>
          </p:cNvSpPr>
          <p:nvPr/>
        </p:nvSpPr>
        <p:spPr bwMode="auto">
          <a:xfrm>
            <a:off x="798775" y="899952"/>
            <a:ext cx="3260480" cy="276999"/>
          </a:xfrm>
          <a:prstGeom prst="rect">
            <a:avLst/>
          </a:prstGeom>
          <a:noFill/>
          <a:ln w="6350">
            <a:noFill/>
            <a:miter lim="800000"/>
            <a:headEnd/>
            <a:tailEnd/>
          </a:ln>
          <a:effectLst/>
        </p:spPr>
        <p:txBody>
          <a:bodyPr lIns="0" tIns="0" rIns="0" bIns="0" anchor="ctr">
            <a:spAutoFit/>
          </a:bodyPr>
          <a:lstStyle/>
          <a:p>
            <a:r>
              <a:rPr lang="zh-CN" altLang="en-US" dirty="0">
                <a:solidFill>
                  <a:schemeClr val="bg1"/>
                </a:solidFill>
              </a:rPr>
              <a:t>战略性采购</a:t>
            </a:r>
          </a:p>
        </p:txBody>
      </p:sp>
      <p:pic>
        <p:nvPicPr>
          <p:cNvPr id="14" name="Picture 3" descr="E:\yinfeifei\2012年工作项目\UFIDA用友 2012\用友 王曼曼\20120223 信息化企业从U8AIO开始PPT美化\1png图\5.png"/>
          <p:cNvPicPr>
            <a:picLocks noChangeAspect="1" noChangeArrowheads="1"/>
          </p:cNvPicPr>
          <p:nvPr/>
        </p:nvPicPr>
        <p:blipFill>
          <a:blip r:embed="rId2" cstate="print"/>
          <a:srcRect/>
          <a:stretch>
            <a:fillRect/>
          </a:stretch>
        </p:blipFill>
        <p:spPr bwMode="auto">
          <a:xfrm>
            <a:off x="4801858" y="838268"/>
            <a:ext cx="3722686" cy="380990"/>
          </a:xfrm>
          <a:prstGeom prst="rect">
            <a:avLst/>
          </a:prstGeom>
          <a:noFill/>
          <a:ln w="9525">
            <a:noFill/>
            <a:miter lim="800000"/>
            <a:headEnd/>
            <a:tailEnd/>
          </a:ln>
        </p:spPr>
      </p:pic>
      <p:sp>
        <p:nvSpPr>
          <p:cNvPr id="258054" name="Text Box 6"/>
          <p:cNvSpPr txBox="1">
            <a:spLocks noChangeArrowheads="1"/>
          </p:cNvSpPr>
          <p:nvPr/>
        </p:nvSpPr>
        <p:spPr bwMode="auto">
          <a:xfrm>
            <a:off x="4958528" y="885438"/>
            <a:ext cx="3260481" cy="276999"/>
          </a:xfrm>
          <a:prstGeom prst="rect">
            <a:avLst/>
          </a:prstGeom>
          <a:noFill/>
          <a:ln w="6350">
            <a:noFill/>
            <a:miter lim="800000"/>
            <a:headEnd/>
            <a:tailEnd/>
          </a:ln>
          <a:effectLst/>
        </p:spPr>
        <p:txBody>
          <a:bodyPr lIns="0" tIns="0" rIns="0" bIns="0" anchor="ctr">
            <a:spAutoFit/>
          </a:bodyPr>
          <a:lstStyle/>
          <a:p>
            <a:r>
              <a:rPr lang="zh-CN" altLang="en-US" dirty="0">
                <a:solidFill>
                  <a:schemeClr val="bg1"/>
                </a:solidFill>
              </a:rPr>
              <a:t>操作性采购</a:t>
            </a:r>
          </a:p>
        </p:txBody>
      </p:sp>
      <p:sp>
        <p:nvSpPr>
          <p:cNvPr id="15" name="Oval 3"/>
          <p:cNvSpPr>
            <a:spLocks noChangeArrowheads="1"/>
          </p:cNvSpPr>
          <p:nvPr/>
        </p:nvSpPr>
        <p:spPr bwMode="auto">
          <a:xfrm>
            <a:off x="3916354" y="609674"/>
            <a:ext cx="960438" cy="936625"/>
          </a:xfrm>
          <a:prstGeom prst="ellipse">
            <a:avLst/>
          </a:prstGeom>
          <a:solidFill>
            <a:srgbClr val="CC0000"/>
          </a:solidFill>
          <a:ln w="6350">
            <a:noFill/>
            <a:round/>
            <a:headEnd/>
            <a:tailEnd/>
          </a:ln>
        </p:spPr>
        <p:txBody>
          <a:bodyPr wrap="none" lIns="0" tIns="0" rIns="0" bIns="0" anchor="ctr"/>
          <a:lstStyle/>
          <a:p>
            <a:pPr algn="ctr"/>
            <a:r>
              <a:rPr lang="en-US" altLang="zh-CN" b="1">
                <a:solidFill>
                  <a:schemeClr val="bg1"/>
                </a:solidFill>
                <a:latin typeface="微软雅黑" pitchFamily="34" charset="-122"/>
                <a:ea typeface="微软雅黑" pitchFamily="34" charset="-122"/>
              </a:rPr>
              <a:t>PK</a:t>
            </a:r>
            <a:endParaRPr lang="zh-CN" altLang="en-US" b="1">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标题 1"/>
          <p:cNvSpPr>
            <a:spLocks noGrp="1"/>
          </p:cNvSpPr>
          <p:nvPr>
            <p:ph type="title"/>
          </p:nvPr>
        </p:nvSpPr>
        <p:spPr bwMode="auto">
          <a:xfrm>
            <a:off x="304800" y="152400"/>
            <a:ext cx="7391400" cy="4254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3.3.1.2 </a:t>
            </a:r>
            <a:r>
              <a:rPr lang="zh-CN" altLang="en-US" dirty="0" smtClean="0"/>
              <a:t>供应商管理库存</a:t>
            </a:r>
          </a:p>
        </p:txBody>
      </p:sp>
      <p:pic>
        <p:nvPicPr>
          <p:cNvPr id="40966" name="Picture 3" descr="E:\yinfeifei\2012年工作项目\UFIDA用友 2012\用友 王曼曼\20120223 信息化企业从U8AIO开始PPT美化\1png图\5.png"/>
          <p:cNvPicPr>
            <a:picLocks noChangeAspect="1" noChangeArrowheads="1"/>
          </p:cNvPicPr>
          <p:nvPr/>
        </p:nvPicPr>
        <p:blipFill>
          <a:blip r:embed="rId2" cstate="print"/>
          <a:srcRect/>
          <a:stretch>
            <a:fillRect/>
          </a:stretch>
        </p:blipFill>
        <p:spPr bwMode="auto">
          <a:xfrm>
            <a:off x="746129" y="4846638"/>
            <a:ext cx="3341688" cy="342900"/>
          </a:xfrm>
          <a:prstGeom prst="rect">
            <a:avLst/>
          </a:prstGeom>
          <a:noFill/>
          <a:ln w="9525">
            <a:noFill/>
            <a:miter lim="800000"/>
            <a:headEnd/>
            <a:tailEnd/>
          </a:ln>
        </p:spPr>
      </p:pic>
      <p:sp>
        <p:nvSpPr>
          <p:cNvPr id="15" name="内容占位符 4"/>
          <p:cNvSpPr txBox="1">
            <a:spLocks/>
          </p:cNvSpPr>
          <p:nvPr/>
        </p:nvSpPr>
        <p:spPr>
          <a:xfrm>
            <a:off x="820742" y="4799013"/>
            <a:ext cx="3598862" cy="992579"/>
          </a:xfrm>
          <a:prstGeom prst="rect">
            <a:avLst/>
          </a:prstGeom>
          <a:noFill/>
          <a:ln w="9525">
            <a:noFill/>
            <a:miter lim="800000"/>
            <a:headEnd/>
            <a:tailEnd/>
          </a:ln>
        </p:spPr>
        <p:txBody>
          <a:bodyPr>
            <a:spAutoFit/>
          </a:bodyPr>
          <a:lstStyle>
            <a:lvl1pPr marL="342900" indent="-342900" algn="l" defTabSz="914400" rtl="0" eaLnBrk="1" latinLnBrk="0" hangingPunct="1">
              <a:lnSpc>
                <a:spcPct val="150000"/>
              </a:lnSpc>
              <a:spcBef>
                <a:spcPct val="20000"/>
              </a:spcBef>
              <a:buFontTx/>
              <a:buBlip>
                <a:blip r:embed="rId3"/>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4"/>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5"/>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Arial" charset="0"/>
              <a:buNone/>
              <a:defRPr/>
            </a:pPr>
            <a:r>
              <a:rPr kumimoji="1" lang="en-US" altLang="zh-CN" sz="1400" b="1" dirty="0">
                <a:solidFill>
                  <a:schemeClr val="bg1"/>
                </a:solidFill>
              </a:rPr>
              <a:t>VMI</a:t>
            </a:r>
            <a:r>
              <a:rPr kumimoji="1" lang="zh-CN" altLang="en-US" sz="1400" b="1" dirty="0">
                <a:solidFill>
                  <a:schemeClr val="bg1"/>
                </a:solidFill>
              </a:rPr>
              <a:t>业务特点：</a:t>
            </a:r>
            <a:endParaRPr kumimoji="1" lang="en-US" altLang="zh-CN" sz="1400" b="1" dirty="0" smtClean="0">
              <a:solidFill>
                <a:schemeClr val="bg1"/>
              </a:solidFill>
            </a:endParaRPr>
          </a:p>
          <a:p>
            <a:pPr>
              <a:spcBef>
                <a:spcPct val="0"/>
              </a:spcBef>
              <a:buFont typeface="Arial" charset="0"/>
              <a:buNone/>
              <a:defRPr/>
            </a:pPr>
            <a:endParaRPr kumimoji="1" lang="en-US" altLang="zh-CN" sz="500" b="1" dirty="0" smtClean="0">
              <a:solidFill>
                <a:schemeClr val="bg1"/>
              </a:solidFill>
            </a:endParaRPr>
          </a:p>
          <a:p>
            <a:pPr marL="266700" indent="-266700">
              <a:lnSpc>
                <a:spcPct val="100000"/>
              </a:lnSpc>
              <a:spcBef>
                <a:spcPct val="0"/>
              </a:spcBef>
              <a:buFontTx/>
              <a:buBlip>
                <a:blip r:embed="rId5"/>
              </a:buBlip>
              <a:defRPr/>
            </a:pPr>
            <a:r>
              <a:rPr kumimoji="1" lang="zh-CN" altLang="en-US" sz="1000" dirty="0" smtClean="0"/>
              <a:t>供需</a:t>
            </a:r>
            <a:r>
              <a:rPr kumimoji="1" lang="zh-CN" altLang="en-US" sz="1000" dirty="0"/>
              <a:t>双方合作稳定，供应商业不易被替换；</a:t>
            </a:r>
          </a:p>
          <a:p>
            <a:pPr marL="266700" indent="-266700">
              <a:lnSpc>
                <a:spcPct val="100000"/>
              </a:lnSpc>
              <a:spcBef>
                <a:spcPct val="0"/>
              </a:spcBef>
              <a:buFontTx/>
              <a:buBlip>
                <a:blip r:embed="rId5"/>
              </a:buBlip>
              <a:defRPr/>
            </a:pPr>
            <a:r>
              <a:rPr kumimoji="1" lang="zh-CN" altLang="en-US" sz="1000" dirty="0" smtClean="0"/>
              <a:t>按</a:t>
            </a:r>
            <a:r>
              <a:rPr kumimoji="1" lang="zh-CN" altLang="en-US" sz="1000" dirty="0"/>
              <a:t>需供货、补货；</a:t>
            </a:r>
          </a:p>
          <a:p>
            <a:pPr marL="266700" indent="-266700">
              <a:lnSpc>
                <a:spcPct val="100000"/>
              </a:lnSpc>
              <a:spcBef>
                <a:spcPct val="0"/>
              </a:spcBef>
              <a:buFontTx/>
              <a:buBlip>
                <a:blip r:embed="rId5"/>
              </a:buBlip>
              <a:defRPr/>
            </a:pPr>
            <a:r>
              <a:rPr kumimoji="1" lang="zh-CN" altLang="en-US" sz="1000" dirty="0" smtClean="0"/>
              <a:t>通常</a:t>
            </a:r>
            <a:r>
              <a:rPr kumimoji="1" lang="zh-CN" altLang="en-US" sz="1000" dirty="0"/>
              <a:t>适用于使用量大、价值度高、规律耗用的物料</a:t>
            </a:r>
            <a:r>
              <a:rPr kumimoji="1" lang="zh-CN" altLang="en-US" sz="1000" dirty="0" smtClean="0"/>
              <a:t>。</a:t>
            </a:r>
            <a:endParaRPr kumimoji="1" lang="zh-CN" altLang="en-US" sz="1000" dirty="0"/>
          </a:p>
        </p:txBody>
      </p:sp>
      <p:pic>
        <p:nvPicPr>
          <p:cNvPr id="40968" name="Picture 3" descr="E:\yinfeifei\2012年工作项目\UFIDA用友 2012\用友 王曼曼\20120223 信息化企业从U8AIO开始PPT美化\1png图\5.png"/>
          <p:cNvPicPr>
            <a:picLocks noChangeAspect="1" noChangeArrowheads="1"/>
          </p:cNvPicPr>
          <p:nvPr/>
        </p:nvPicPr>
        <p:blipFill>
          <a:blip r:embed="rId2" cstate="print"/>
          <a:srcRect/>
          <a:stretch>
            <a:fillRect/>
          </a:stretch>
        </p:blipFill>
        <p:spPr bwMode="auto">
          <a:xfrm>
            <a:off x="744544" y="5791138"/>
            <a:ext cx="3341688" cy="341313"/>
          </a:xfrm>
          <a:prstGeom prst="rect">
            <a:avLst/>
          </a:prstGeom>
          <a:noFill/>
          <a:ln w="9525">
            <a:noFill/>
            <a:miter lim="800000"/>
            <a:headEnd/>
            <a:tailEnd/>
          </a:ln>
        </p:spPr>
      </p:pic>
      <p:sp>
        <p:nvSpPr>
          <p:cNvPr id="17" name="内容占位符 4"/>
          <p:cNvSpPr txBox="1">
            <a:spLocks/>
          </p:cNvSpPr>
          <p:nvPr/>
        </p:nvSpPr>
        <p:spPr>
          <a:xfrm>
            <a:off x="803186" y="5775241"/>
            <a:ext cx="3598862" cy="854075"/>
          </a:xfrm>
          <a:prstGeom prst="rect">
            <a:avLst/>
          </a:prstGeom>
          <a:noFill/>
          <a:ln w="9525">
            <a:noFill/>
            <a:miter lim="800000"/>
            <a:headEnd/>
            <a:tailEnd/>
          </a:ln>
        </p:spPr>
        <p:txBody>
          <a:bodyPr>
            <a:spAutoFit/>
          </a:bodyPr>
          <a:lstStyle>
            <a:lvl1pPr marL="342900" indent="-342900" algn="l" defTabSz="914400" rtl="0" eaLnBrk="1" latinLnBrk="0" hangingPunct="1">
              <a:lnSpc>
                <a:spcPct val="150000"/>
              </a:lnSpc>
              <a:spcBef>
                <a:spcPct val="20000"/>
              </a:spcBef>
              <a:buFontTx/>
              <a:buBlip>
                <a:blip r:embed="rId3"/>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4"/>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5"/>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Arial" charset="0"/>
              <a:buNone/>
              <a:defRPr/>
            </a:pPr>
            <a:r>
              <a:rPr kumimoji="1" lang="en-US" altLang="zh-CN" sz="1400" b="1" dirty="0">
                <a:solidFill>
                  <a:schemeClr val="bg1"/>
                </a:solidFill>
              </a:rPr>
              <a:t>VMI</a:t>
            </a:r>
            <a:r>
              <a:rPr kumimoji="1" lang="zh-CN" altLang="en-US" sz="1400" b="1" dirty="0">
                <a:solidFill>
                  <a:schemeClr val="bg1"/>
                </a:solidFill>
              </a:rPr>
              <a:t>管理难点：</a:t>
            </a:r>
            <a:endParaRPr kumimoji="1" lang="en-US" altLang="zh-CN" sz="1400" b="1" dirty="0" smtClean="0">
              <a:solidFill>
                <a:schemeClr val="bg1"/>
              </a:solidFill>
            </a:endParaRPr>
          </a:p>
          <a:p>
            <a:pPr>
              <a:spcBef>
                <a:spcPct val="0"/>
              </a:spcBef>
              <a:buFont typeface="Arial" charset="0"/>
              <a:buNone/>
              <a:defRPr/>
            </a:pPr>
            <a:endParaRPr kumimoji="1" lang="en-US" altLang="zh-CN" sz="500" b="1" dirty="0" smtClean="0">
              <a:solidFill>
                <a:schemeClr val="bg1"/>
              </a:solidFill>
            </a:endParaRPr>
          </a:p>
          <a:p>
            <a:pPr marL="266700" indent="-266700">
              <a:lnSpc>
                <a:spcPct val="100000"/>
              </a:lnSpc>
              <a:spcBef>
                <a:spcPct val="0"/>
              </a:spcBef>
              <a:buFontTx/>
              <a:buBlip>
                <a:blip r:embed="rId5"/>
              </a:buBlip>
              <a:defRPr/>
            </a:pPr>
            <a:r>
              <a:rPr kumimoji="1" lang="zh-CN" altLang="en-US" sz="1000" dirty="0"/>
              <a:t>库存水平控制；</a:t>
            </a:r>
          </a:p>
          <a:p>
            <a:pPr marL="266700" indent="-266700">
              <a:lnSpc>
                <a:spcPct val="100000"/>
              </a:lnSpc>
              <a:spcBef>
                <a:spcPct val="0"/>
              </a:spcBef>
              <a:buFontTx/>
              <a:buBlip>
                <a:blip r:embed="rId5"/>
              </a:buBlip>
              <a:defRPr/>
            </a:pPr>
            <a:r>
              <a:rPr kumimoji="1" lang="zh-CN" altLang="en-US" sz="1000" dirty="0" smtClean="0"/>
              <a:t>供应可视化。</a:t>
            </a:r>
            <a:endParaRPr kumimoji="1" lang="zh-CN" altLang="en-US" sz="1000" dirty="0"/>
          </a:p>
        </p:txBody>
      </p:sp>
      <p:grpSp>
        <p:nvGrpSpPr>
          <p:cNvPr id="40972" name="组合 1"/>
          <p:cNvGrpSpPr>
            <a:grpSpLocks/>
          </p:cNvGrpSpPr>
          <p:nvPr/>
        </p:nvGrpSpPr>
        <p:grpSpPr bwMode="auto">
          <a:xfrm>
            <a:off x="4784623" y="5257752"/>
            <a:ext cx="3673475" cy="1146175"/>
            <a:chOff x="5299770" y="4754607"/>
            <a:chExt cx="3672408" cy="1146468"/>
          </a:xfrm>
        </p:grpSpPr>
        <p:pic>
          <p:nvPicPr>
            <p:cNvPr id="41110" name="Picture 3" descr="E:\yinfeifei\2012年工作项目\UFIDA用友 2012\用友 王曼曼\20120223 信息化企业从U8AIO开始PPT美化\1png图\5.png"/>
            <p:cNvPicPr>
              <a:picLocks noChangeAspect="1" noChangeArrowheads="1"/>
            </p:cNvPicPr>
            <p:nvPr/>
          </p:nvPicPr>
          <p:blipFill>
            <a:blip r:embed="rId2" cstate="print"/>
            <a:srcRect/>
            <a:stretch>
              <a:fillRect/>
            </a:stretch>
          </p:blipFill>
          <p:spPr bwMode="auto">
            <a:xfrm>
              <a:off x="5299770" y="4802825"/>
              <a:ext cx="3341483" cy="342163"/>
            </a:xfrm>
            <a:prstGeom prst="rect">
              <a:avLst/>
            </a:prstGeom>
            <a:noFill/>
            <a:ln w="9525">
              <a:noFill/>
              <a:miter lim="800000"/>
              <a:headEnd/>
              <a:tailEnd/>
            </a:ln>
          </p:spPr>
        </p:pic>
        <p:sp>
          <p:nvSpPr>
            <p:cNvPr id="24" name="内容占位符 4"/>
            <p:cNvSpPr txBox="1">
              <a:spLocks/>
            </p:cNvSpPr>
            <p:nvPr/>
          </p:nvSpPr>
          <p:spPr>
            <a:xfrm>
              <a:off x="5374361" y="4754607"/>
              <a:ext cx="3597817" cy="1146468"/>
            </a:xfrm>
            <a:prstGeom prst="rect">
              <a:avLst/>
            </a:prstGeom>
            <a:noFill/>
            <a:ln w="9525">
              <a:noFill/>
              <a:miter lim="800000"/>
              <a:headEnd/>
              <a:tailEnd/>
            </a:ln>
          </p:spPr>
          <p:txBody>
            <a:bodyPr>
              <a:spAutoFit/>
            </a:bodyPr>
            <a:lstStyle>
              <a:lvl1pPr marL="342900" indent="-342900" algn="l" defTabSz="914400" rtl="0" eaLnBrk="1" latinLnBrk="0" hangingPunct="1">
                <a:lnSpc>
                  <a:spcPct val="150000"/>
                </a:lnSpc>
                <a:spcBef>
                  <a:spcPct val="20000"/>
                </a:spcBef>
                <a:buFontTx/>
                <a:buBlip>
                  <a:blip r:embed="rId3"/>
                </a:buBlip>
                <a:defRPr sz="2400" kern="1200">
                  <a:solidFill>
                    <a:schemeClr val="tx1"/>
                  </a:solidFill>
                  <a:latin typeface="微软雅黑" pitchFamily="34" charset="-122"/>
                  <a:ea typeface="微软雅黑" pitchFamily="34" charset="-122"/>
                  <a:cs typeface="+mn-cs"/>
                </a:defRPr>
              </a:lvl1pPr>
              <a:lvl2pPr marL="715963" indent="-352425" algn="l" defTabSz="914400" rtl="0" eaLnBrk="1" latinLnBrk="0" hangingPunct="1">
                <a:lnSpc>
                  <a:spcPct val="150000"/>
                </a:lnSpc>
                <a:spcBef>
                  <a:spcPct val="20000"/>
                </a:spcBef>
                <a:buFontTx/>
                <a:buBlip>
                  <a:blip r:embed="rId4"/>
                </a:buBlip>
                <a:defRPr sz="2000" kern="1200">
                  <a:solidFill>
                    <a:schemeClr val="tx1"/>
                  </a:solidFill>
                  <a:latin typeface="微软雅黑" pitchFamily="34" charset="-122"/>
                  <a:ea typeface="微软雅黑" pitchFamily="34" charset="-122"/>
                  <a:cs typeface="+mn-cs"/>
                </a:defRPr>
              </a:lvl2pPr>
              <a:lvl3pPr marL="1101725" indent="-374650" algn="l" defTabSz="914400" rtl="0" eaLnBrk="1" latinLnBrk="0" hangingPunct="1">
                <a:lnSpc>
                  <a:spcPct val="150000"/>
                </a:lnSpc>
                <a:spcBef>
                  <a:spcPct val="20000"/>
                </a:spcBef>
                <a:buFontTx/>
                <a:buBlip>
                  <a:blip r:embed="rId5"/>
                </a:buBlip>
                <a:defRPr sz="18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Arial" charset="0"/>
                <a:buNone/>
                <a:defRPr/>
              </a:pPr>
              <a:r>
                <a:rPr kumimoji="1" lang="zh-CN" altLang="en-US" sz="1400" b="1" dirty="0">
                  <a:solidFill>
                    <a:schemeClr val="bg1"/>
                  </a:solidFill>
                </a:rPr>
                <a:t>客户价值：</a:t>
              </a:r>
              <a:endParaRPr kumimoji="1" lang="en-US" altLang="zh-CN" sz="1400" b="1" dirty="0" smtClean="0">
                <a:solidFill>
                  <a:schemeClr val="bg1"/>
                </a:solidFill>
              </a:endParaRPr>
            </a:p>
            <a:p>
              <a:pPr>
                <a:spcBef>
                  <a:spcPct val="0"/>
                </a:spcBef>
                <a:buFont typeface="Arial" charset="0"/>
                <a:buNone/>
                <a:defRPr/>
              </a:pPr>
              <a:endParaRPr kumimoji="1" lang="en-US" altLang="zh-CN" sz="500" b="1" dirty="0" smtClean="0">
                <a:solidFill>
                  <a:schemeClr val="bg1"/>
                </a:solidFill>
              </a:endParaRPr>
            </a:p>
            <a:p>
              <a:pPr marL="266700" indent="-266700">
                <a:lnSpc>
                  <a:spcPct val="100000"/>
                </a:lnSpc>
                <a:spcBef>
                  <a:spcPct val="0"/>
                </a:spcBef>
                <a:buFontTx/>
                <a:buBlip>
                  <a:blip r:embed="rId5"/>
                </a:buBlip>
                <a:defRPr/>
              </a:pPr>
              <a:r>
                <a:rPr kumimoji="1" lang="zh-CN" altLang="en-US" sz="1000" dirty="0" smtClean="0"/>
                <a:t>及时</a:t>
              </a:r>
              <a:r>
                <a:rPr kumimoji="1" lang="zh-CN" altLang="en-US" sz="1000" dirty="0"/>
                <a:t>供货，快速响应；</a:t>
              </a:r>
            </a:p>
            <a:p>
              <a:pPr marL="266700" indent="-266700">
                <a:lnSpc>
                  <a:spcPct val="100000"/>
                </a:lnSpc>
                <a:spcBef>
                  <a:spcPct val="0"/>
                </a:spcBef>
                <a:buFontTx/>
                <a:buBlip>
                  <a:blip r:embed="rId5"/>
                </a:buBlip>
                <a:defRPr/>
              </a:pPr>
              <a:r>
                <a:rPr kumimoji="1" lang="zh-CN" altLang="en-US" sz="1000" dirty="0" smtClean="0"/>
                <a:t>降低</a:t>
              </a:r>
              <a:r>
                <a:rPr kumimoji="1" lang="zh-CN" altLang="en-US" sz="1000" dirty="0"/>
                <a:t>库存水平；</a:t>
              </a:r>
            </a:p>
            <a:p>
              <a:pPr marL="266700" indent="-266700">
                <a:lnSpc>
                  <a:spcPct val="100000"/>
                </a:lnSpc>
                <a:spcBef>
                  <a:spcPct val="0"/>
                </a:spcBef>
                <a:buFontTx/>
                <a:buBlip>
                  <a:blip r:embed="rId5"/>
                </a:buBlip>
                <a:defRPr/>
              </a:pPr>
              <a:r>
                <a:rPr kumimoji="1" lang="zh-CN" altLang="en-US" sz="1000" dirty="0" smtClean="0"/>
                <a:t>提高</a:t>
              </a:r>
              <a:r>
                <a:rPr kumimoji="1" lang="zh-CN" altLang="en-US" sz="1000" dirty="0"/>
                <a:t>生产稳定性；</a:t>
              </a:r>
            </a:p>
            <a:p>
              <a:pPr marL="266700" indent="-266700">
                <a:lnSpc>
                  <a:spcPct val="100000"/>
                </a:lnSpc>
                <a:spcBef>
                  <a:spcPct val="0"/>
                </a:spcBef>
                <a:buFontTx/>
                <a:buBlip>
                  <a:blip r:embed="rId5"/>
                </a:buBlip>
                <a:defRPr/>
              </a:pPr>
              <a:r>
                <a:rPr kumimoji="1" lang="zh-CN" altLang="en-US" sz="1000" dirty="0" smtClean="0"/>
                <a:t>提高</a:t>
              </a:r>
              <a:r>
                <a:rPr kumimoji="1" lang="zh-CN" altLang="en-US" sz="1000" dirty="0"/>
                <a:t>供应链绩效。</a:t>
              </a:r>
            </a:p>
          </p:txBody>
        </p:sp>
      </p:grpSp>
      <p:grpSp>
        <p:nvGrpSpPr>
          <p:cNvPr id="154" name="组合 153"/>
          <p:cNvGrpSpPr/>
          <p:nvPr/>
        </p:nvGrpSpPr>
        <p:grpSpPr>
          <a:xfrm>
            <a:off x="606409" y="762070"/>
            <a:ext cx="7775491" cy="3868689"/>
            <a:chOff x="606409" y="762070"/>
            <a:chExt cx="7775491" cy="3868689"/>
          </a:xfrm>
        </p:grpSpPr>
        <p:sp>
          <p:nvSpPr>
            <p:cNvPr id="25" name="圆角矩形 24"/>
            <p:cNvSpPr/>
            <p:nvPr/>
          </p:nvSpPr>
          <p:spPr bwMode="auto">
            <a:xfrm>
              <a:off x="606409" y="762070"/>
              <a:ext cx="7775491" cy="3868689"/>
            </a:xfrm>
            <a:prstGeom prst="roundRect">
              <a:avLst>
                <a:gd name="adj" fmla="val 1133"/>
              </a:avLst>
            </a:prstGeom>
            <a:solidFill>
              <a:schemeClr val="bg1">
                <a:lumMod val="85000"/>
                <a:alpha val="39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latin typeface="微软雅黑" pitchFamily="34" charset="-122"/>
              </a:endParaRPr>
            </a:p>
          </p:txBody>
        </p:sp>
        <p:grpSp>
          <p:nvGrpSpPr>
            <p:cNvPr id="41027" name="组合 25"/>
            <p:cNvGrpSpPr>
              <a:grpSpLocks/>
            </p:cNvGrpSpPr>
            <p:nvPr/>
          </p:nvGrpSpPr>
          <p:grpSpPr bwMode="auto">
            <a:xfrm>
              <a:off x="735115" y="839444"/>
              <a:ext cx="7540282" cy="222215"/>
              <a:chOff x="5076056" y="1340768"/>
              <a:chExt cx="4329445" cy="206805"/>
            </a:xfrm>
          </p:grpSpPr>
          <p:pic>
            <p:nvPicPr>
              <p:cNvPr id="41107" name="Picture 2" descr="E:\2012\120326-PPT\图\未标题-60.png"/>
              <p:cNvPicPr>
                <a:picLocks noChangeAspect="1" noChangeArrowheads="1"/>
              </p:cNvPicPr>
              <p:nvPr/>
            </p:nvPicPr>
            <p:blipFill>
              <a:blip r:embed="rId6" cstate="print"/>
              <a:srcRect r="82388"/>
              <a:stretch>
                <a:fillRect/>
              </a:stretch>
            </p:blipFill>
            <p:spPr bwMode="auto">
              <a:xfrm>
                <a:off x="5076056" y="1340768"/>
                <a:ext cx="216024" cy="206805"/>
              </a:xfrm>
              <a:prstGeom prst="rect">
                <a:avLst/>
              </a:prstGeom>
              <a:noFill/>
              <a:ln w="9525">
                <a:noFill/>
                <a:miter lim="800000"/>
                <a:headEnd/>
                <a:tailEnd/>
              </a:ln>
            </p:spPr>
          </p:pic>
          <p:pic>
            <p:nvPicPr>
              <p:cNvPr id="41108" name="Picture 2" descr="E:\2012\120326-PPT\图\未标题-60.png"/>
              <p:cNvPicPr>
                <a:picLocks noChangeArrowheads="1"/>
              </p:cNvPicPr>
              <p:nvPr/>
            </p:nvPicPr>
            <p:blipFill>
              <a:blip r:embed="rId6" cstate="print"/>
              <a:srcRect l="17612" r="17810"/>
              <a:stretch>
                <a:fillRect/>
              </a:stretch>
            </p:blipFill>
            <p:spPr bwMode="auto">
              <a:xfrm>
                <a:off x="5292080" y="1340768"/>
                <a:ext cx="3924000" cy="206805"/>
              </a:xfrm>
              <a:prstGeom prst="rect">
                <a:avLst/>
              </a:prstGeom>
              <a:noFill/>
              <a:ln w="9525">
                <a:noFill/>
                <a:miter lim="800000"/>
                <a:headEnd/>
                <a:tailEnd/>
              </a:ln>
            </p:spPr>
          </p:pic>
          <p:pic>
            <p:nvPicPr>
              <p:cNvPr id="41109" name="Picture 2" descr="E:\2012\120326-PPT\图\未标题-60.png"/>
              <p:cNvPicPr>
                <a:picLocks noChangeAspect="1" noChangeArrowheads="1"/>
              </p:cNvPicPr>
              <p:nvPr/>
            </p:nvPicPr>
            <p:blipFill>
              <a:blip r:embed="rId6" cstate="print"/>
              <a:srcRect r="82388"/>
              <a:stretch>
                <a:fillRect/>
              </a:stretch>
            </p:blipFill>
            <p:spPr bwMode="auto">
              <a:xfrm flipH="1">
                <a:off x="9189477" y="1340768"/>
                <a:ext cx="216024" cy="206805"/>
              </a:xfrm>
              <a:prstGeom prst="rect">
                <a:avLst/>
              </a:prstGeom>
              <a:noFill/>
              <a:ln w="9525">
                <a:noFill/>
                <a:miter lim="800000"/>
                <a:headEnd/>
                <a:tailEnd/>
              </a:ln>
            </p:spPr>
          </p:pic>
        </p:grpSp>
        <p:pic>
          <p:nvPicPr>
            <p:cNvPr id="41028" name="Picture 4" descr="E:\2012\120326-PPT\图\未标题-54.png"/>
            <p:cNvPicPr>
              <a:picLocks noChangeArrowheads="1"/>
            </p:cNvPicPr>
            <p:nvPr/>
          </p:nvPicPr>
          <p:blipFill>
            <a:blip r:embed="rId7" cstate="print"/>
            <a:srcRect/>
            <a:stretch>
              <a:fillRect/>
            </a:stretch>
          </p:blipFill>
          <p:spPr bwMode="auto">
            <a:xfrm>
              <a:off x="3266855" y="1322951"/>
              <a:ext cx="877780" cy="232096"/>
            </a:xfrm>
            <a:prstGeom prst="rect">
              <a:avLst/>
            </a:prstGeom>
            <a:noFill/>
            <a:ln w="9525">
              <a:noFill/>
              <a:miter lim="800000"/>
              <a:headEnd/>
              <a:tailEnd/>
            </a:ln>
          </p:spPr>
        </p:pic>
        <p:pic>
          <p:nvPicPr>
            <p:cNvPr id="41029" name="Picture 4" descr="E:\2012\120326-PPT\图\未标题-54.png"/>
            <p:cNvPicPr>
              <a:picLocks noChangeArrowheads="1"/>
            </p:cNvPicPr>
            <p:nvPr/>
          </p:nvPicPr>
          <p:blipFill>
            <a:blip r:embed="rId7" cstate="print"/>
            <a:srcRect/>
            <a:stretch>
              <a:fillRect/>
            </a:stretch>
          </p:blipFill>
          <p:spPr bwMode="auto">
            <a:xfrm>
              <a:off x="4262338" y="1322951"/>
              <a:ext cx="877780" cy="232096"/>
            </a:xfrm>
            <a:prstGeom prst="rect">
              <a:avLst/>
            </a:prstGeom>
            <a:noFill/>
            <a:ln w="9525">
              <a:noFill/>
              <a:miter lim="800000"/>
              <a:headEnd/>
              <a:tailEnd/>
            </a:ln>
          </p:spPr>
        </p:pic>
        <p:pic>
          <p:nvPicPr>
            <p:cNvPr id="41030" name="Picture 4" descr="E:\2012\120326-PPT\图\未标题-54.png"/>
            <p:cNvPicPr>
              <a:picLocks noChangeArrowheads="1"/>
            </p:cNvPicPr>
            <p:nvPr/>
          </p:nvPicPr>
          <p:blipFill>
            <a:blip r:embed="rId7" cstate="print"/>
            <a:srcRect/>
            <a:stretch>
              <a:fillRect/>
            </a:stretch>
          </p:blipFill>
          <p:spPr bwMode="auto">
            <a:xfrm>
              <a:off x="2240146" y="1961221"/>
              <a:ext cx="877780" cy="232096"/>
            </a:xfrm>
            <a:prstGeom prst="rect">
              <a:avLst/>
            </a:prstGeom>
            <a:noFill/>
            <a:ln w="9525">
              <a:noFill/>
              <a:miter lim="800000"/>
              <a:headEnd/>
              <a:tailEnd/>
            </a:ln>
          </p:spPr>
        </p:pic>
        <p:pic>
          <p:nvPicPr>
            <p:cNvPr id="41031" name="Picture 4" descr="E:\2012\120326-PPT\图\未标题-54.png"/>
            <p:cNvPicPr>
              <a:picLocks noChangeArrowheads="1"/>
            </p:cNvPicPr>
            <p:nvPr/>
          </p:nvPicPr>
          <p:blipFill>
            <a:blip r:embed="rId7" cstate="print"/>
            <a:srcRect/>
            <a:stretch>
              <a:fillRect/>
            </a:stretch>
          </p:blipFill>
          <p:spPr bwMode="auto">
            <a:xfrm>
              <a:off x="5281241" y="1961221"/>
              <a:ext cx="877780" cy="232096"/>
            </a:xfrm>
            <a:prstGeom prst="rect">
              <a:avLst/>
            </a:prstGeom>
            <a:noFill/>
            <a:ln w="9525">
              <a:noFill/>
              <a:miter lim="800000"/>
              <a:headEnd/>
              <a:tailEnd/>
            </a:ln>
          </p:spPr>
        </p:pic>
        <p:pic>
          <p:nvPicPr>
            <p:cNvPr id="41032" name="Picture 4" descr="E:\2012\120326-PPT\图\未标题-54.png"/>
            <p:cNvPicPr>
              <a:picLocks noChangeArrowheads="1"/>
            </p:cNvPicPr>
            <p:nvPr/>
          </p:nvPicPr>
          <p:blipFill>
            <a:blip r:embed="rId7" cstate="print"/>
            <a:srcRect/>
            <a:stretch>
              <a:fillRect/>
            </a:stretch>
          </p:blipFill>
          <p:spPr bwMode="auto">
            <a:xfrm>
              <a:off x="6167126" y="1961221"/>
              <a:ext cx="1065876" cy="232096"/>
            </a:xfrm>
            <a:prstGeom prst="rect">
              <a:avLst/>
            </a:prstGeom>
            <a:noFill/>
            <a:ln w="9525">
              <a:noFill/>
              <a:miter lim="800000"/>
              <a:headEnd/>
              <a:tailEnd/>
            </a:ln>
          </p:spPr>
        </p:pic>
        <p:pic>
          <p:nvPicPr>
            <p:cNvPr id="41033" name="Picture 4" descr="E:\2012\120326-PPT\图\未标题-54.png"/>
            <p:cNvPicPr>
              <a:picLocks noChangeArrowheads="1"/>
            </p:cNvPicPr>
            <p:nvPr/>
          </p:nvPicPr>
          <p:blipFill>
            <a:blip r:embed="rId7" cstate="print"/>
            <a:srcRect/>
            <a:stretch>
              <a:fillRect/>
            </a:stretch>
          </p:blipFill>
          <p:spPr bwMode="auto">
            <a:xfrm>
              <a:off x="7382003" y="1961221"/>
              <a:ext cx="877780" cy="232096"/>
            </a:xfrm>
            <a:prstGeom prst="rect">
              <a:avLst/>
            </a:prstGeom>
            <a:noFill/>
            <a:ln w="9525">
              <a:noFill/>
              <a:miter lim="800000"/>
              <a:headEnd/>
              <a:tailEnd/>
            </a:ln>
          </p:spPr>
        </p:pic>
        <p:pic>
          <p:nvPicPr>
            <p:cNvPr id="41034" name="Picture 4" descr="E:\2012\120326-PPT\图\未标题-54.png"/>
            <p:cNvPicPr>
              <a:picLocks noChangeArrowheads="1"/>
            </p:cNvPicPr>
            <p:nvPr/>
          </p:nvPicPr>
          <p:blipFill>
            <a:blip r:embed="rId7" cstate="print"/>
            <a:srcRect/>
            <a:stretch>
              <a:fillRect/>
            </a:stretch>
          </p:blipFill>
          <p:spPr bwMode="auto">
            <a:xfrm>
              <a:off x="7382003" y="4205047"/>
              <a:ext cx="877780" cy="232096"/>
            </a:xfrm>
            <a:prstGeom prst="rect">
              <a:avLst/>
            </a:prstGeom>
            <a:noFill/>
            <a:ln w="9525">
              <a:noFill/>
              <a:miter lim="800000"/>
              <a:headEnd/>
              <a:tailEnd/>
            </a:ln>
          </p:spPr>
        </p:pic>
        <p:pic>
          <p:nvPicPr>
            <p:cNvPr id="41035" name="Picture 4" descr="E:\2012\120326-PPT\图\未标题-54.png"/>
            <p:cNvPicPr>
              <a:picLocks noChangeArrowheads="1"/>
            </p:cNvPicPr>
            <p:nvPr/>
          </p:nvPicPr>
          <p:blipFill>
            <a:blip r:embed="rId7" cstate="print"/>
            <a:srcRect/>
            <a:stretch>
              <a:fillRect/>
            </a:stretch>
          </p:blipFill>
          <p:spPr bwMode="auto">
            <a:xfrm>
              <a:off x="5845341" y="4205047"/>
              <a:ext cx="877780" cy="232096"/>
            </a:xfrm>
            <a:prstGeom prst="rect">
              <a:avLst/>
            </a:prstGeom>
            <a:noFill/>
            <a:ln w="9525">
              <a:noFill/>
              <a:miter lim="800000"/>
              <a:headEnd/>
              <a:tailEnd/>
            </a:ln>
          </p:spPr>
        </p:pic>
        <p:pic>
          <p:nvPicPr>
            <p:cNvPr id="41036" name="Picture 4" descr="E:\2012\120326-PPT\图\未标题-54.png"/>
            <p:cNvPicPr>
              <a:picLocks noChangeArrowheads="1"/>
            </p:cNvPicPr>
            <p:nvPr/>
          </p:nvPicPr>
          <p:blipFill>
            <a:blip r:embed="rId7" cstate="print"/>
            <a:srcRect/>
            <a:stretch>
              <a:fillRect/>
            </a:stretch>
          </p:blipFill>
          <p:spPr bwMode="auto">
            <a:xfrm>
              <a:off x="4262338" y="4205047"/>
              <a:ext cx="877780" cy="232096"/>
            </a:xfrm>
            <a:prstGeom prst="rect">
              <a:avLst/>
            </a:prstGeom>
            <a:noFill/>
            <a:ln w="9525">
              <a:noFill/>
              <a:miter lim="800000"/>
              <a:headEnd/>
              <a:tailEnd/>
            </a:ln>
          </p:spPr>
        </p:pic>
        <p:pic>
          <p:nvPicPr>
            <p:cNvPr id="41037" name="Picture 4" descr="E:\2012\120326-PPT\图\未标题-54.png"/>
            <p:cNvPicPr>
              <a:picLocks noChangeArrowheads="1"/>
            </p:cNvPicPr>
            <p:nvPr/>
          </p:nvPicPr>
          <p:blipFill>
            <a:blip r:embed="rId7" cstate="print"/>
            <a:srcRect/>
            <a:stretch>
              <a:fillRect/>
            </a:stretch>
          </p:blipFill>
          <p:spPr bwMode="auto">
            <a:xfrm>
              <a:off x="2240146" y="3586057"/>
              <a:ext cx="877780" cy="232096"/>
            </a:xfrm>
            <a:prstGeom prst="rect">
              <a:avLst/>
            </a:prstGeom>
            <a:noFill/>
            <a:ln w="9525">
              <a:noFill/>
              <a:miter lim="800000"/>
              <a:headEnd/>
              <a:tailEnd/>
            </a:ln>
          </p:spPr>
        </p:pic>
        <p:pic>
          <p:nvPicPr>
            <p:cNvPr id="41038" name="Picture 4" descr="E:\2012\120326-PPT\图\未标题-54.png"/>
            <p:cNvPicPr>
              <a:picLocks noChangeArrowheads="1"/>
            </p:cNvPicPr>
            <p:nvPr/>
          </p:nvPicPr>
          <p:blipFill>
            <a:blip r:embed="rId7" cstate="print"/>
            <a:srcRect/>
            <a:stretch>
              <a:fillRect/>
            </a:stretch>
          </p:blipFill>
          <p:spPr bwMode="auto">
            <a:xfrm>
              <a:off x="1142827" y="3034808"/>
              <a:ext cx="877780" cy="232096"/>
            </a:xfrm>
            <a:prstGeom prst="rect">
              <a:avLst/>
            </a:prstGeom>
            <a:noFill/>
            <a:ln w="9525">
              <a:noFill/>
              <a:miter lim="800000"/>
              <a:headEnd/>
              <a:tailEnd/>
            </a:ln>
          </p:spPr>
        </p:pic>
        <p:pic>
          <p:nvPicPr>
            <p:cNvPr id="41039" name="Picture 5" descr="E:\2012\120326-PPT\图\未标题-67.png"/>
            <p:cNvPicPr>
              <a:picLocks noChangeArrowheads="1"/>
            </p:cNvPicPr>
            <p:nvPr/>
          </p:nvPicPr>
          <p:blipFill>
            <a:blip r:embed="rId8" cstate="print"/>
            <a:srcRect/>
            <a:stretch>
              <a:fillRect/>
            </a:stretch>
          </p:blipFill>
          <p:spPr bwMode="auto">
            <a:xfrm>
              <a:off x="5406652" y="1322951"/>
              <a:ext cx="877780" cy="232096"/>
            </a:xfrm>
            <a:prstGeom prst="rect">
              <a:avLst/>
            </a:prstGeom>
            <a:noFill/>
            <a:ln w="9525">
              <a:noFill/>
              <a:miter lim="800000"/>
              <a:headEnd/>
              <a:tailEnd/>
            </a:ln>
          </p:spPr>
        </p:pic>
        <p:pic>
          <p:nvPicPr>
            <p:cNvPr id="41040" name="Picture 5" descr="E:\2012\120326-PPT\图\未标题-67.png"/>
            <p:cNvPicPr>
              <a:picLocks noChangeArrowheads="1"/>
            </p:cNvPicPr>
            <p:nvPr/>
          </p:nvPicPr>
          <p:blipFill>
            <a:blip r:embed="rId8" cstate="print"/>
            <a:srcRect/>
            <a:stretch>
              <a:fillRect/>
            </a:stretch>
          </p:blipFill>
          <p:spPr bwMode="auto">
            <a:xfrm>
              <a:off x="3266855" y="1961221"/>
              <a:ext cx="877780" cy="232096"/>
            </a:xfrm>
            <a:prstGeom prst="rect">
              <a:avLst/>
            </a:prstGeom>
            <a:noFill/>
            <a:ln w="9525">
              <a:noFill/>
              <a:miter lim="800000"/>
              <a:headEnd/>
              <a:tailEnd/>
            </a:ln>
          </p:spPr>
        </p:pic>
        <p:pic>
          <p:nvPicPr>
            <p:cNvPr id="41041" name="Picture 4" descr="E:\2012\120326-PPT\图\未标题-54.png"/>
            <p:cNvPicPr>
              <a:picLocks noChangeArrowheads="1"/>
            </p:cNvPicPr>
            <p:nvPr/>
          </p:nvPicPr>
          <p:blipFill>
            <a:blip r:embed="rId7" cstate="print"/>
            <a:srcRect/>
            <a:stretch>
              <a:fillRect/>
            </a:stretch>
          </p:blipFill>
          <p:spPr bwMode="auto">
            <a:xfrm>
              <a:off x="4262338" y="1883834"/>
              <a:ext cx="877780" cy="386869"/>
            </a:xfrm>
            <a:prstGeom prst="rect">
              <a:avLst/>
            </a:prstGeom>
            <a:noFill/>
            <a:ln w="9525">
              <a:noFill/>
              <a:miter lim="800000"/>
              <a:headEnd/>
              <a:tailEnd/>
            </a:ln>
          </p:spPr>
        </p:pic>
        <p:pic>
          <p:nvPicPr>
            <p:cNvPr id="41042" name="Picture 4" descr="E:\2012\120326-PPT\图\未标题-54.png"/>
            <p:cNvPicPr>
              <a:picLocks noChangeArrowheads="1"/>
            </p:cNvPicPr>
            <p:nvPr/>
          </p:nvPicPr>
          <p:blipFill>
            <a:blip r:embed="rId7" cstate="print"/>
            <a:srcRect/>
            <a:stretch>
              <a:fillRect/>
            </a:stretch>
          </p:blipFill>
          <p:spPr bwMode="auto">
            <a:xfrm>
              <a:off x="2240146" y="2425450"/>
              <a:ext cx="1254111" cy="386869"/>
            </a:xfrm>
            <a:prstGeom prst="rect">
              <a:avLst/>
            </a:prstGeom>
            <a:noFill/>
            <a:ln w="9525">
              <a:noFill/>
              <a:miter lim="800000"/>
              <a:headEnd/>
              <a:tailEnd/>
            </a:ln>
          </p:spPr>
        </p:pic>
        <p:pic>
          <p:nvPicPr>
            <p:cNvPr id="41043" name="Picture 4" descr="E:\2012\120326-PPT\图\未标题-54.png"/>
            <p:cNvPicPr>
              <a:picLocks noChangeArrowheads="1"/>
            </p:cNvPicPr>
            <p:nvPr/>
          </p:nvPicPr>
          <p:blipFill>
            <a:blip r:embed="rId7" cstate="print"/>
            <a:srcRect/>
            <a:stretch>
              <a:fillRect/>
            </a:stretch>
          </p:blipFill>
          <p:spPr bwMode="auto">
            <a:xfrm>
              <a:off x="5845341" y="2425450"/>
              <a:ext cx="877780" cy="386869"/>
            </a:xfrm>
            <a:prstGeom prst="rect">
              <a:avLst/>
            </a:prstGeom>
            <a:noFill/>
            <a:ln w="9525">
              <a:noFill/>
              <a:miter lim="800000"/>
              <a:headEnd/>
              <a:tailEnd/>
            </a:ln>
          </p:spPr>
        </p:pic>
        <p:pic>
          <p:nvPicPr>
            <p:cNvPr id="41044" name="Picture 6" descr="E:\2012\120326-PPT\图\未标题-47.png"/>
            <p:cNvPicPr>
              <a:picLocks noChangeArrowheads="1"/>
            </p:cNvPicPr>
            <p:nvPr/>
          </p:nvPicPr>
          <p:blipFill>
            <a:blip r:embed="rId9" cstate="print"/>
            <a:srcRect/>
            <a:stretch>
              <a:fillRect/>
            </a:stretch>
          </p:blipFill>
          <p:spPr bwMode="auto">
            <a:xfrm>
              <a:off x="1142827" y="3586057"/>
              <a:ext cx="877780" cy="232096"/>
            </a:xfrm>
            <a:prstGeom prst="rect">
              <a:avLst/>
            </a:prstGeom>
            <a:noFill/>
            <a:ln w="9525">
              <a:noFill/>
              <a:miter lim="800000"/>
              <a:headEnd/>
              <a:tailEnd/>
            </a:ln>
          </p:spPr>
        </p:pic>
        <p:pic>
          <p:nvPicPr>
            <p:cNvPr id="41045" name="Picture 6" descr="E:\2012\120326-PPT\图\未标题-47.png"/>
            <p:cNvPicPr>
              <a:picLocks noChangeArrowheads="1"/>
            </p:cNvPicPr>
            <p:nvPr/>
          </p:nvPicPr>
          <p:blipFill>
            <a:blip r:embed="rId9" cstate="print"/>
            <a:srcRect/>
            <a:stretch>
              <a:fillRect/>
            </a:stretch>
          </p:blipFill>
          <p:spPr bwMode="auto">
            <a:xfrm>
              <a:off x="1142827" y="2502837"/>
              <a:ext cx="877780" cy="232096"/>
            </a:xfrm>
            <a:prstGeom prst="rect">
              <a:avLst/>
            </a:prstGeom>
            <a:noFill/>
            <a:ln w="9525">
              <a:noFill/>
              <a:miter lim="800000"/>
              <a:headEnd/>
              <a:tailEnd/>
            </a:ln>
          </p:spPr>
        </p:pic>
        <p:pic>
          <p:nvPicPr>
            <p:cNvPr id="41046" name="Picture 6" descr="E:\2012\120326-PPT\图\未标题-47.png"/>
            <p:cNvPicPr>
              <a:picLocks noChangeArrowheads="1"/>
            </p:cNvPicPr>
            <p:nvPr/>
          </p:nvPicPr>
          <p:blipFill>
            <a:blip r:embed="rId9" cstate="print"/>
            <a:srcRect/>
            <a:stretch>
              <a:fillRect/>
            </a:stretch>
          </p:blipFill>
          <p:spPr bwMode="auto">
            <a:xfrm>
              <a:off x="5845341" y="3044441"/>
              <a:ext cx="877780" cy="232096"/>
            </a:xfrm>
            <a:prstGeom prst="rect">
              <a:avLst/>
            </a:prstGeom>
            <a:noFill/>
            <a:ln w="9525">
              <a:noFill/>
              <a:miter lim="800000"/>
              <a:headEnd/>
              <a:tailEnd/>
            </a:ln>
          </p:spPr>
        </p:pic>
        <p:pic>
          <p:nvPicPr>
            <p:cNvPr id="41047" name="Picture 6" descr="E:\2012\120326-PPT\图\未标题-47.png"/>
            <p:cNvPicPr>
              <a:picLocks noChangeArrowheads="1"/>
            </p:cNvPicPr>
            <p:nvPr/>
          </p:nvPicPr>
          <p:blipFill>
            <a:blip r:embed="rId9" cstate="print"/>
            <a:srcRect/>
            <a:stretch>
              <a:fillRect/>
            </a:stretch>
          </p:blipFill>
          <p:spPr bwMode="auto">
            <a:xfrm>
              <a:off x="6832515" y="3044441"/>
              <a:ext cx="877780" cy="232096"/>
            </a:xfrm>
            <a:prstGeom prst="rect">
              <a:avLst/>
            </a:prstGeom>
            <a:noFill/>
            <a:ln w="9525">
              <a:noFill/>
              <a:miter lim="800000"/>
              <a:headEnd/>
              <a:tailEnd/>
            </a:ln>
          </p:spPr>
        </p:pic>
        <p:pic>
          <p:nvPicPr>
            <p:cNvPr id="41048" name="Picture 7" descr="E:\2012\120326-PPT\图\未标题-111.png"/>
            <p:cNvPicPr>
              <a:picLocks noChangeAspect="1" noChangeArrowheads="1"/>
            </p:cNvPicPr>
            <p:nvPr/>
          </p:nvPicPr>
          <p:blipFill>
            <a:blip r:embed="rId10" cstate="print"/>
            <a:srcRect/>
            <a:stretch>
              <a:fillRect/>
            </a:stretch>
          </p:blipFill>
          <p:spPr bwMode="auto">
            <a:xfrm>
              <a:off x="735115" y="1187471"/>
              <a:ext cx="304466" cy="464243"/>
            </a:xfrm>
            <a:prstGeom prst="rect">
              <a:avLst/>
            </a:prstGeom>
            <a:noFill/>
            <a:ln w="9525">
              <a:noFill/>
              <a:miter lim="800000"/>
              <a:headEnd/>
              <a:tailEnd/>
            </a:ln>
          </p:spPr>
        </p:pic>
        <p:pic>
          <p:nvPicPr>
            <p:cNvPr id="41049" name="Picture 7" descr="E:\2012\120326-PPT\图\未标题-111.png"/>
            <p:cNvPicPr>
              <a:picLocks noChangeAspect="1" noChangeArrowheads="1"/>
            </p:cNvPicPr>
            <p:nvPr/>
          </p:nvPicPr>
          <p:blipFill>
            <a:blip r:embed="rId10" cstate="print"/>
            <a:srcRect/>
            <a:stretch>
              <a:fillRect/>
            </a:stretch>
          </p:blipFill>
          <p:spPr bwMode="auto">
            <a:xfrm>
              <a:off x="735115" y="1719501"/>
              <a:ext cx="304466" cy="512670"/>
            </a:xfrm>
            <a:prstGeom prst="rect">
              <a:avLst/>
            </a:prstGeom>
            <a:noFill/>
            <a:ln w="9525">
              <a:noFill/>
              <a:miter lim="800000"/>
              <a:headEnd/>
              <a:tailEnd/>
            </a:ln>
          </p:spPr>
        </p:pic>
        <p:pic>
          <p:nvPicPr>
            <p:cNvPr id="41050" name="Picture 7" descr="E:\2012\120326-PPT\图\未标题-111.png"/>
            <p:cNvPicPr>
              <a:picLocks noChangeAspect="1" noChangeArrowheads="1"/>
            </p:cNvPicPr>
            <p:nvPr/>
          </p:nvPicPr>
          <p:blipFill>
            <a:blip r:embed="rId10" cstate="print"/>
            <a:srcRect/>
            <a:stretch>
              <a:fillRect/>
            </a:stretch>
          </p:blipFill>
          <p:spPr bwMode="auto">
            <a:xfrm>
              <a:off x="735115" y="2348078"/>
              <a:ext cx="304466" cy="464243"/>
            </a:xfrm>
            <a:prstGeom prst="rect">
              <a:avLst/>
            </a:prstGeom>
            <a:noFill/>
            <a:ln w="9525">
              <a:noFill/>
              <a:miter lim="800000"/>
              <a:headEnd/>
              <a:tailEnd/>
            </a:ln>
          </p:spPr>
        </p:pic>
        <p:pic>
          <p:nvPicPr>
            <p:cNvPr id="41051" name="Picture 7" descr="E:\2012\120326-PPT\图\未标题-111.png"/>
            <p:cNvPicPr>
              <a:picLocks noChangeAspect="1" noChangeArrowheads="1"/>
            </p:cNvPicPr>
            <p:nvPr/>
          </p:nvPicPr>
          <p:blipFill>
            <a:blip r:embed="rId10" cstate="print"/>
            <a:srcRect/>
            <a:stretch>
              <a:fillRect/>
            </a:stretch>
          </p:blipFill>
          <p:spPr bwMode="auto">
            <a:xfrm>
              <a:off x="735115" y="2889693"/>
              <a:ext cx="304466" cy="464243"/>
            </a:xfrm>
            <a:prstGeom prst="rect">
              <a:avLst/>
            </a:prstGeom>
            <a:noFill/>
            <a:ln w="9525">
              <a:noFill/>
              <a:miter lim="800000"/>
              <a:headEnd/>
              <a:tailEnd/>
            </a:ln>
          </p:spPr>
        </p:pic>
        <p:pic>
          <p:nvPicPr>
            <p:cNvPr id="41052" name="Picture 7" descr="E:\2012\120326-PPT\图\未标题-111.png"/>
            <p:cNvPicPr>
              <a:picLocks noChangeAspect="1" noChangeArrowheads="1"/>
            </p:cNvPicPr>
            <p:nvPr/>
          </p:nvPicPr>
          <p:blipFill>
            <a:blip r:embed="rId10" cstate="print"/>
            <a:srcRect/>
            <a:stretch>
              <a:fillRect/>
            </a:stretch>
          </p:blipFill>
          <p:spPr bwMode="auto">
            <a:xfrm>
              <a:off x="735115" y="3479785"/>
              <a:ext cx="304466" cy="464243"/>
            </a:xfrm>
            <a:prstGeom prst="rect">
              <a:avLst/>
            </a:prstGeom>
            <a:noFill/>
            <a:ln w="9525">
              <a:noFill/>
              <a:miter lim="800000"/>
              <a:headEnd/>
              <a:tailEnd/>
            </a:ln>
          </p:spPr>
        </p:pic>
        <p:pic>
          <p:nvPicPr>
            <p:cNvPr id="41053" name="Picture 7" descr="E:\2012\120326-PPT\图\未标题-111.png"/>
            <p:cNvPicPr>
              <a:picLocks noChangeAspect="1" noChangeArrowheads="1"/>
            </p:cNvPicPr>
            <p:nvPr/>
          </p:nvPicPr>
          <p:blipFill>
            <a:blip r:embed="rId10" cstate="print"/>
            <a:srcRect/>
            <a:stretch>
              <a:fillRect/>
            </a:stretch>
          </p:blipFill>
          <p:spPr bwMode="auto">
            <a:xfrm>
              <a:off x="735115" y="4050300"/>
              <a:ext cx="304466" cy="464243"/>
            </a:xfrm>
            <a:prstGeom prst="rect">
              <a:avLst/>
            </a:prstGeom>
            <a:noFill/>
            <a:ln w="9525">
              <a:noFill/>
              <a:miter lim="800000"/>
              <a:headEnd/>
              <a:tailEnd/>
            </a:ln>
          </p:spPr>
        </p:pic>
        <p:sp>
          <p:nvSpPr>
            <p:cNvPr id="41054" name="TextBox 26"/>
            <p:cNvSpPr txBox="1">
              <a:spLocks noChangeArrowheads="1"/>
            </p:cNvSpPr>
            <p:nvPr/>
          </p:nvSpPr>
          <p:spPr bwMode="auto">
            <a:xfrm>
              <a:off x="3821315" y="839444"/>
              <a:ext cx="1027954" cy="231498"/>
            </a:xfrm>
            <a:prstGeom prst="rect">
              <a:avLst/>
            </a:prstGeom>
            <a:noFill/>
            <a:ln w="9525">
              <a:noFill/>
              <a:miter lim="800000"/>
              <a:headEnd/>
              <a:tailEnd/>
            </a:ln>
          </p:spPr>
          <p:txBody>
            <a:bodyPr wrap="none">
              <a:spAutoFit/>
            </a:bodyPr>
            <a:lstStyle/>
            <a:p>
              <a:pPr algn="ctr"/>
              <a:r>
                <a:rPr lang="en-US" altLang="zh-CN" sz="1100">
                  <a:solidFill>
                    <a:schemeClr val="bg1"/>
                  </a:solidFill>
                  <a:latin typeface="微软雅黑" pitchFamily="34" charset="-122"/>
                  <a:ea typeface="微软雅黑" pitchFamily="34" charset="-122"/>
                </a:rPr>
                <a:t>VMI</a:t>
              </a:r>
              <a:r>
                <a:rPr lang="zh-CN" altLang="en-US" sz="1100">
                  <a:solidFill>
                    <a:schemeClr val="bg1"/>
                  </a:solidFill>
                  <a:latin typeface="微软雅黑" pitchFamily="34" charset="-122"/>
                  <a:ea typeface="微软雅黑" pitchFamily="34" charset="-122"/>
                </a:rPr>
                <a:t>流程</a:t>
              </a:r>
              <a:endParaRPr lang="en-US" altLang="zh-CN" sz="1100">
                <a:solidFill>
                  <a:schemeClr val="bg1"/>
                </a:solidFill>
                <a:latin typeface="微软雅黑" pitchFamily="34" charset="-122"/>
                <a:ea typeface="微软雅黑" pitchFamily="34" charset="-122"/>
              </a:endParaRPr>
            </a:p>
          </p:txBody>
        </p:sp>
        <p:sp>
          <p:nvSpPr>
            <p:cNvPr id="41055" name="TextBox 26"/>
            <p:cNvSpPr txBox="1">
              <a:spLocks noChangeArrowheads="1"/>
            </p:cNvSpPr>
            <p:nvPr/>
          </p:nvSpPr>
          <p:spPr bwMode="auto">
            <a:xfrm>
              <a:off x="3368749" y="1323602"/>
              <a:ext cx="678975" cy="231498"/>
            </a:xfrm>
            <a:prstGeom prst="rect">
              <a:avLst/>
            </a:prstGeom>
            <a:noFill/>
            <a:ln w="9525">
              <a:noFill/>
              <a:miter lim="800000"/>
              <a:headEnd/>
              <a:tailEnd/>
            </a:ln>
          </p:spPr>
          <p:txBody>
            <a:bodyPr wrap="none">
              <a:spAutoFit/>
            </a:bodyPr>
            <a:lstStyle/>
            <a:p>
              <a:pPr algn="ctr"/>
              <a:r>
                <a:rPr lang="zh-CN" altLang="en-US" sz="1100">
                  <a:latin typeface="微软雅黑" pitchFamily="34" charset="-122"/>
                  <a:ea typeface="微软雅黑" pitchFamily="34" charset="-122"/>
                </a:rPr>
                <a:t>报检</a:t>
              </a:r>
              <a:endParaRPr lang="en-US" altLang="zh-CN" sz="1100">
                <a:latin typeface="微软雅黑" pitchFamily="34" charset="-122"/>
                <a:ea typeface="微软雅黑" pitchFamily="34" charset="-122"/>
              </a:endParaRPr>
            </a:p>
          </p:txBody>
        </p:sp>
        <p:sp>
          <p:nvSpPr>
            <p:cNvPr id="41056" name="TextBox 26"/>
            <p:cNvSpPr txBox="1">
              <a:spLocks noChangeArrowheads="1"/>
            </p:cNvSpPr>
            <p:nvPr/>
          </p:nvSpPr>
          <p:spPr bwMode="auto">
            <a:xfrm>
              <a:off x="4372038" y="1313319"/>
              <a:ext cx="678975" cy="231498"/>
            </a:xfrm>
            <a:prstGeom prst="rect">
              <a:avLst/>
            </a:prstGeom>
            <a:noFill/>
            <a:ln w="9525">
              <a:noFill/>
              <a:miter lim="800000"/>
              <a:headEnd/>
              <a:tailEnd/>
            </a:ln>
          </p:spPr>
          <p:txBody>
            <a:bodyPr wrap="none">
              <a:spAutoFit/>
            </a:bodyPr>
            <a:lstStyle/>
            <a:p>
              <a:pPr algn="ctr"/>
              <a:r>
                <a:rPr lang="zh-CN" altLang="en-US" sz="1100">
                  <a:latin typeface="微软雅黑" pitchFamily="34" charset="-122"/>
                  <a:ea typeface="微软雅黑" pitchFamily="34" charset="-122"/>
                </a:rPr>
                <a:t>检查</a:t>
              </a:r>
              <a:endParaRPr lang="en-US" altLang="zh-CN" sz="1100">
                <a:latin typeface="微软雅黑" pitchFamily="34" charset="-122"/>
                <a:ea typeface="微软雅黑" pitchFamily="34" charset="-122"/>
              </a:endParaRPr>
            </a:p>
          </p:txBody>
        </p:sp>
        <p:sp>
          <p:nvSpPr>
            <p:cNvPr id="41057" name="TextBox 26"/>
            <p:cNvSpPr txBox="1">
              <a:spLocks noChangeArrowheads="1"/>
            </p:cNvSpPr>
            <p:nvPr/>
          </p:nvSpPr>
          <p:spPr bwMode="auto">
            <a:xfrm>
              <a:off x="5500737" y="1313319"/>
              <a:ext cx="678975" cy="231498"/>
            </a:xfrm>
            <a:prstGeom prst="rect">
              <a:avLst/>
            </a:prstGeom>
            <a:noFill/>
            <a:ln w="9525">
              <a:noFill/>
              <a:miter lim="800000"/>
              <a:headEnd/>
              <a:tailEnd/>
            </a:ln>
          </p:spPr>
          <p:txBody>
            <a:bodyPr wrap="none">
              <a:spAutoFit/>
            </a:bodyPr>
            <a:lstStyle/>
            <a:p>
              <a:pPr algn="ctr"/>
              <a:r>
                <a:rPr lang="zh-CN" altLang="en-US" sz="1100">
                  <a:solidFill>
                    <a:schemeClr val="bg1"/>
                  </a:solidFill>
                  <a:latin typeface="微软雅黑" pitchFamily="34" charset="-122"/>
                  <a:ea typeface="微软雅黑" pitchFamily="34" charset="-122"/>
                </a:rPr>
                <a:t>合格</a:t>
              </a:r>
              <a:endParaRPr lang="en-US" altLang="zh-CN" sz="1100">
                <a:solidFill>
                  <a:schemeClr val="bg1"/>
                </a:solidFill>
                <a:latin typeface="微软雅黑" pitchFamily="34" charset="-122"/>
                <a:ea typeface="微软雅黑" pitchFamily="34" charset="-122"/>
              </a:endParaRPr>
            </a:p>
          </p:txBody>
        </p:sp>
        <p:cxnSp>
          <p:nvCxnSpPr>
            <p:cNvPr id="57" name="直接箭头连接符 56"/>
            <p:cNvCxnSpPr>
              <a:stCxn id="27" idx="3"/>
              <a:endCxn id="28" idx="1"/>
            </p:cNvCxnSpPr>
            <p:nvPr/>
          </p:nvCxnSpPr>
          <p:spPr bwMode="auto">
            <a:xfrm>
              <a:off x="4145022" y="1439260"/>
              <a:ext cx="116093"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8" idx="3"/>
              <a:endCxn id="38" idx="1"/>
            </p:cNvCxnSpPr>
            <p:nvPr/>
          </p:nvCxnSpPr>
          <p:spPr bwMode="auto">
            <a:xfrm>
              <a:off x="5140108" y="1439260"/>
              <a:ext cx="265356"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9" idx="0"/>
              <a:endCxn id="27" idx="2"/>
            </p:cNvCxnSpPr>
            <p:nvPr/>
          </p:nvCxnSpPr>
          <p:spPr bwMode="auto">
            <a:xfrm flipV="1">
              <a:off x="3705528" y="1555253"/>
              <a:ext cx="0" cy="405974"/>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29" idx="3"/>
              <a:endCxn id="39" idx="1"/>
            </p:cNvCxnSpPr>
            <p:nvPr/>
          </p:nvCxnSpPr>
          <p:spPr bwMode="auto">
            <a:xfrm>
              <a:off x="3116767" y="2077219"/>
              <a:ext cx="149263"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9" idx="3"/>
              <a:endCxn id="40" idx="1"/>
            </p:cNvCxnSpPr>
            <p:nvPr/>
          </p:nvCxnSpPr>
          <p:spPr bwMode="auto">
            <a:xfrm>
              <a:off x="4145022" y="2077219"/>
              <a:ext cx="116093"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41057" idx="2"/>
              <a:endCxn id="40" idx="0"/>
            </p:cNvCxnSpPr>
            <p:nvPr/>
          </p:nvCxnSpPr>
          <p:spPr bwMode="auto">
            <a:xfrm rot="5400000">
              <a:off x="5100298" y="1145333"/>
              <a:ext cx="339449" cy="1138821"/>
            </a:xfrm>
            <a:prstGeom prst="bentConnector3">
              <a:avLst>
                <a:gd name="adj1" fmla="val 50000"/>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0" idx="3"/>
              <a:endCxn id="30" idx="1"/>
            </p:cNvCxnSpPr>
            <p:nvPr/>
          </p:nvCxnSpPr>
          <p:spPr bwMode="auto">
            <a:xfrm>
              <a:off x="5140108" y="2077219"/>
              <a:ext cx="140971"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形状 68"/>
            <p:cNvCxnSpPr>
              <a:stCxn id="38" idx="3"/>
              <a:endCxn id="31" idx="0"/>
            </p:cNvCxnSpPr>
            <p:nvPr/>
          </p:nvCxnSpPr>
          <p:spPr bwMode="auto">
            <a:xfrm>
              <a:off x="6284457" y="1439260"/>
              <a:ext cx="414619" cy="521966"/>
            </a:xfrm>
            <a:prstGeom prst="bentConnector2">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31" idx="3"/>
              <a:endCxn id="32" idx="1"/>
            </p:cNvCxnSpPr>
            <p:nvPr/>
          </p:nvCxnSpPr>
          <p:spPr bwMode="auto">
            <a:xfrm>
              <a:off x="7232554" y="2077219"/>
              <a:ext cx="149263"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bwMode="auto">
            <a:xfrm flipV="1">
              <a:off x="2699384" y="2167626"/>
              <a:ext cx="0" cy="271217"/>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40" idx="2"/>
              <a:endCxn id="36" idx="0"/>
            </p:cNvCxnSpPr>
            <p:nvPr/>
          </p:nvCxnSpPr>
          <p:spPr bwMode="auto">
            <a:xfrm rot="5400000">
              <a:off x="3031897" y="1918110"/>
              <a:ext cx="1316855" cy="2020578"/>
            </a:xfrm>
            <a:prstGeom prst="bentConnector3">
              <a:avLst>
                <a:gd name="adj1" fmla="val 50000"/>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44" idx="3"/>
              <a:endCxn id="41" idx="1"/>
            </p:cNvCxnSpPr>
            <p:nvPr/>
          </p:nvCxnSpPr>
          <p:spPr bwMode="auto">
            <a:xfrm>
              <a:off x="2019409" y="2619654"/>
              <a:ext cx="221131" cy="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37" idx="0"/>
              <a:endCxn id="44" idx="2"/>
            </p:cNvCxnSpPr>
            <p:nvPr/>
          </p:nvCxnSpPr>
          <p:spPr bwMode="auto">
            <a:xfrm flipV="1">
              <a:off x="1582677" y="2735646"/>
              <a:ext cx="0" cy="29851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3" idx="0"/>
              <a:endCxn id="37" idx="2"/>
            </p:cNvCxnSpPr>
            <p:nvPr/>
          </p:nvCxnSpPr>
          <p:spPr bwMode="auto">
            <a:xfrm flipV="1">
              <a:off x="1582677" y="3266142"/>
              <a:ext cx="0" cy="320685"/>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形状 84"/>
            <p:cNvCxnSpPr/>
            <p:nvPr/>
          </p:nvCxnSpPr>
          <p:spPr bwMode="auto">
            <a:xfrm rot="16200000" flipH="1">
              <a:off x="5205201" y="2487455"/>
              <a:ext cx="967172" cy="378686"/>
            </a:xfrm>
            <a:prstGeom prst="bentConnector2">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45" idx="0"/>
              <a:endCxn id="42" idx="2"/>
            </p:cNvCxnSpPr>
            <p:nvPr/>
          </p:nvCxnSpPr>
          <p:spPr bwMode="auto">
            <a:xfrm flipV="1">
              <a:off x="6284457" y="2812407"/>
              <a:ext cx="0" cy="231985"/>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形状 88"/>
            <p:cNvCxnSpPr>
              <a:stCxn id="42" idx="3"/>
              <a:endCxn id="46" idx="0"/>
            </p:cNvCxnSpPr>
            <p:nvPr/>
          </p:nvCxnSpPr>
          <p:spPr bwMode="auto">
            <a:xfrm>
              <a:off x="6723955" y="2619654"/>
              <a:ext cx="547298" cy="424738"/>
            </a:xfrm>
            <a:prstGeom prst="bentConnector2">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形状 90"/>
            <p:cNvCxnSpPr>
              <a:stCxn id="46" idx="3"/>
              <a:endCxn id="33" idx="0"/>
            </p:cNvCxnSpPr>
            <p:nvPr/>
          </p:nvCxnSpPr>
          <p:spPr bwMode="auto">
            <a:xfrm>
              <a:off x="7710748" y="3160384"/>
              <a:ext cx="110566" cy="1043932"/>
            </a:xfrm>
            <a:prstGeom prst="bentConnector2">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46" idx="2"/>
              <a:endCxn id="34" idx="0"/>
            </p:cNvCxnSpPr>
            <p:nvPr/>
          </p:nvCxnSpPr>
          <p:spPr bwMode="auto">
            <a:xfrm rot="5400000">
              <a:off x="6313886" y="3246949"/>
              <a:ext cx="927940" cy="986794"/>
            </a:xfrm>
            <a:prstGeom prst="bentConnector3">
              <a:avLst>
                <a:gd name="adj1" fmla="val 50000"/>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45" idx="2"/>
              <a:endCxn id="34" idx="0"/>
            </p:cNvCxnSpPr>
            <p:nvPr/>
          </p:nvCxnSpPr>
          <p:spPr bwMode="auto">
            <a:xfrm>
              <a:off x="6284457" y="3276377"/>
              <a:ext cx="0" cy="927940"/>
            </a:xfrm>
            <a:prstGeom prst="straightConnector1">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45" idx="2"/>
              <a:endCxn id="35" idx="0"/>
            </p:cNvCxnSpPr>
            <p:nvPr/>
          </p:nvCxnSpPr>
          <p:spPr bwMode="auto">
            <a:xfrm rot="5400000">
              <a:off x="5028566" y="2948424"/>
              <a:ext cx="927940" cy="1583845"/>
            </a:xfrm>
            <a:prstGeom prst="bentConnector3">
              <a:avLst>
                <a:gd name="adj1" fmla="val 50000"/>
              </a:avLst>
            </a:prstGeom>
            <a:ln w="635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079" name="TextBox 26"/>
            <p:cNvSpPr txBox="1">
              <a:spLocks noChangeArrowheads="1"/>
            </p:cNvSpPr>
            <p:nvPr/>
          </p:nvSpPr>
          <p:spPr bwMode="auto">
            <a:xfrm>
              <a:off x="3368749" y="1949230"/>
              <a:ext cx="678975" cy="231498"/>
            </a:xfrm>
            <a:prstGeom prst="rect">
              <a:avLst/>
            </a:prstGeom>
            <a:noFill/>
            <a:ln w="9525">
              <a:noFill/>
              <a:miter lim="800000"/>
              <a:headEnd/>
              <a:tailEnd/>
            </a:ln>
          </p:spPr>
          <p:txBody>
            <a:bodyPr wrap="none">
              <a:spAutoFit/>
            </a:bodyPr>
            <a:lstStyle/>
            <a:p>
              <a:pPr algn="ctr"/>
              <a:r>
                <a:rPr lang="zh-CN" altLang="en-US" sz="800" dirty="0">
                  <a:solidFill>
                    <a:schemeClr val="bg1"/>
                  </a:solidFill>
                  <a:latin typeface="微软雅黑" pitchFamily="34" charset="-122"/>
                  <a:ea typeface="微软雅黑" pitchFamily="34" charset="-122"/>
                </a:rPr>
                <a:t>质检</a:t>
              </a:r>
              <a:endParaRPr lang="en-US" altLang="zh-CN" sz="800" dirty="0">
                <a:solidFill>
                  <a:schemeClr val="bg1"/>
                </a:solidFill>
                <a:latin typeface="微软雅黑" pitchFamily="34" charset="-122"/>
                <a:ea typeface="微软雅黑" pitchFamily="34" charset="-122"/>
              </a:endParaRPr>
            </a:p>
          </p:txBody>
        </p:sp>
        <p:sp>
          <p:nvSpPr>
            <p:cNvPr id="41080" name="TextBox 26"/>
            <p:cNvSpPr txBox="1">
              <a:spLocks noChangeArrowheads="1"/>
            </p:cNvSpPr>
            <p:nvPr/>
          </p:nvSpPr>
          <p:spPr bwMode="auto">
            <a:xfrm>
              <a:off x="2365460" y="1949230"/>
              <a:ext cx="678975" cy="231498"/>
            </a:xfrm>
            <a:prstGeom prst="rect">
              <a:avLst/>
            </a:prstGeom>
            <a:noFill/>
            <a:ln w="9525">
              <a:noFill/>
              <a:miter lim="800000"/>
              <a:headEnd/>
              <a:tailEnd/>
            </a:ln>
          </p:spPr>
          <p:txBody>
            <a:bodyPr wrap="none">
              <a:spAutoFit/>
            </a:bodyPr>
            <a:lstStyle/>
            <a:p>
              <a:pPr algn="ctr"/>
              <a:r>
                <a:rPr lang="zh-CN" altLang="en-US" sz="800" dirty="0">
                  <a:latin typeface="微软雅黑" pitchFamily="34" charset="-122"/>
                  <a:ea typeface="微软雅黑" pitchFamily="34" charset="-122"/>
                </a:rPr>
                <a:t>收货</a:t>
              </a:r>
              <a:endParaRPr lang="en-US" altLang="zh-CN" sz="800" dirty="0">
                <a:latin typeface="微软雅黑" pitchFamily="34" charset="-122"/>
                <a:ea typeface="微软雅黑" pitchFamily="34" charset="-122"/>
              </a:endParaRPr>
            </a:p>
          </p:txBody>
        </p:sp>
        <p:sp>
          <p:nvSpPr>
            <p:cNvPr id="41081" name="TextBox 26"/>
            <p:cNvSpPr txBox="1">
              <a:spLocks noChangeArrowheads="1"/>
            </p:cNvSpPr>
            <p:nvPr/>
          </p:nvSpPr>
          <p:spPr bwMode="auto">
            <a:xfrm>
              <a:off x="4114812" y="1828842"/>
              <a:ext cx="1219168" cy="369332"/>
            </a:xfrm>
            <a:prstGeom prst="rect">
              <a:avLst/>
            </a:prstGeom>
            <a:noFill/>
            <a:ln w="9525">
              <a:noFill/>
              <a:miter lim="800000"/>
              <a:headEnd/>
              <a:tailEnd/>
            </a:ln>
          </p:spPr>
          <p:txBody>
            <a:bodyPr wrap="square">
              <a:spAutoFit/>
            </a:bodyPr>
            <a:lstStyle/>
            <a:p>
              <a:pPr algn="ctr"/>
              <a:r>
                <a:rPr lang="zh-CN" altLang="en-US" sz="900" dirty="0">
                  <a:latin typeface="微软雅黑" pitchFamily="34" charset="-122"/>
                  <a:ea typeface="微软雅黑" pitchFamily="34" charset="-122"/>
                </a:rPr>
                <a:t>入代官仓</a:t>
              </a:r>
              <a:endParaRPr lang="en-US" altLang="zh-CN" sz="900" dirty="0">
                <a:latin typeface="微软雅黑" pitchFamily="34" charset="-122"/>
                <a:ea typeface="微软雅黑" pitchFamily="34" charset="-122"/>
              </a:endParaRPr>
            </a:p>
            <a:p>
              <a:pPr algn="ctr"/>
              <a:r>
                <a:rPr lang="en-US" altLang="zh-CN" sz="900" dirty="0">
                  <a:latin typeface="微软雅黑" pitchFamily="34" charset="-122"/>
                  <a:ea typeface="微软雅黑" pitchFamily="34" charset="-122"/>
                </a:rPr>
                <a:t>(</a:t>
              </a:r>
              <a:r>
                <a:rPr lang="zh-CN" altLang="en-US" sz="900" dirty="0">
                  <a:latin typeface="微软雅黑" pitchFamily="34" charset="-122"/>
                  <a:ea typeface="微软雅黑" pitchFamily="34" charset="-122"/>
                </a:rPr>
                <a:t>盘点</a:t>
              </a:r>
              <a:r>
                <a:rPr lang="en-US" altLang="zh-CN" sz="900" dirty="0">
                  <a:latin typeface="微软雅黑" pitchFamily="34" charset="-122"/>
                  <a:ea typeface="微软雅黑" pitchFamily="34" charset="-122"/>
                </a:rPr>
                <a:t>,</a:t>
              </a:r>
              <a:r>
                <a:rPr lang="zh-CN" altLang="en-US" sz="900" dirty="0">
                  <a:latin typeface="微软雅黑" pitchFamily="34" charset="-122"/>
                  <a:ea typeface="微软雅黑" pitchFamily="34" charset="-122"/>
                </a:rPr>
                <a:t>挑拨</a:t>
              </a:r>
              <a:r>
                <a:rPr lang="en-US" altLang="zh-CN" sz="900" dirty="0" smtClean="0">
                  <a:latin typeface="微软雅黑" pitchFamily="34" charset="-122"/>
                  <a:ea typeface="微软雅黑" pitchFamily="34" charset="-122"/>
                </a:rPr>
                <a:t>,</a:t>
              </a:r>
              <a:r>
                <a:rPr lang="zh-CN" altLang="en-US" sz="900" dirty="0" smtClean="0">
                  <a:latin typeface="微软雅黑" pitchFamily="34" charset="-122"/>
                  <a:ea typeface="微软雅黑" pitchFamily="34" charset="-122"/>
                </a:rPr>
                <a:t>移</a:t>
              </a:r>
              <a:r>
                <a:rPr lang="zh-CN" altLang="en-US" sz="900" dirty="0">
                  <a:latin typeface="微软雅黑" pitchFamily="34" charset="-122"/>
                  <a:ea typeface="微软雅黑" pitchFamily="34" charset="-122"/>
                </a:rPr>
                <a:t>库等</a:t>
              </a:r>
              <a:r>
                <a:rPr lang="en-US" altLang="zh-CN" sz="900" dirty="0">
                  <a:latin typeface="微软雅黑" pitchFamily="34" charset="-122"/>
                  <a:ea typeface="微软雅黑" pitchFamily="34" charset="-122"/>
                </a:rPr>
                <a:t>)</a:t>
              </a:r>
            </a:p>
          </p:txBody>
        </p:sp>
        <p:sp>
          <p:nvSpPr>
            <p:cNvPr id="41082" name="TextBox 26"/>
            <p:cNvSpPr txBox="1">
              <a:spLocks noChangeArrowheads="1"/>
            </p:cNvSpPr>
            <p:nvPr/>
          </p:nvSpPr>
          <p:spPr bwMode="auto">
            <a:xfrm>
              <a:off x="5417298" y="1949230"/>
              <a:ext cx="595035" cy="215444"/>
            </a:xfrm>
            <a:prstGeom prst="rect">
              <a:avLst/>
            </a:prstGeom>
            <a:noFill/>
            <a:ln w="9525">
              <a:noFill/>
              <a:miter lim="800000"/>
              <a:headEnd/>
              <a:tailEnd/>
            </a:ln>
          </p:spPr>
          <p:txBody>
            <a:bodyPr wrap="none">
              <a:spAutoFit/>
            </a:bodyPr>
            <a:lstStyle/>
            <a:p>
              <a:pPr algn="ctr"/>
              <a:r>
                <a:rPr lang="zh-CN" altLang="en-US" sz="800" dirty="0" smtClean="0">
                  <a:latin typeface="微软雅黑" pitchFamily="34" charset="-122"/>
                  <a:ea typeface="微软雅黑" pitchFamily="34" charset="-122"/>
                </a:rPr>
                <a:t>按期汇</a:t>
              </a:r>
              <a:r>
                <a:rPr lang="zh-CN" altLang="en-US" sz="800" dirty="0">
                  <a:latin typeface="微软雅黑" pitchFamily="34" charset="-122"/>
                  <a:ea typeface="微软雅黑" pitchFamily="34" charset="-122"/>
                </a:rPr>
                <a:t>总</a:t>
              </a:r>
              <a:endParaRPr lang="en-US" altLang="zh-CN" sz="800" dirty="0">
                <a:latin typeface="微软雅黑" pitchFamily="34" charset="-122"/>
                <a:ea typeface="微软雅黑" pitchFamily="34" charset="-122"/>
              </a:endParaRPr>
            </a:p>
          </p:txBody>
        </p:sp>
        <p:sp>
          <p:nvSpPr>
            <p:cNvPr id="41083" name="TextBox 26"/>
            <p:cNvSpPr txBox="1">
              <a:spLocks noChangeArrowheads="1"/>
            </p:cNvSpPr>
            <p:nvPr/>
          </p:nvSpPr>
          <p:spPr bwMode="auto">
            <a:xfrm>
              <a:off x="6002383" y="1946944"/>
              <a:ext cx="1393684"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代管不良品仓</a:t>
              </a:r>
              <a:endParaRPr lang="en-US" altLang="zh-CN" sz="800">
                <a:latin typeface="微软雅黑" pitchFamily="34" charset="-122"/>
                <a:ea typeface="微软雅黑" pitchFamily="34" charset="-122"/>
              </a:endParaRPr>
            </a:p>
          </p:txBody>
        </p:sp>
        <p:sp>
          <p:nvSpPr>
            <p:cNvPr id="41084" name="TextBox 26"/>
            <p:cNvSpPr txBox="1">
              <a:spLocks noChangeArrowheads="1"/>
            </p:cNvSpPr>
            <p:nvPr/>
          </p:nvSpPr>
          <p:spPr bwMode="auto">
            <a:xfrm>
              <a:off x="7299534" y="1949230"/>
              <a:ext cx="1036331"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退回货物</a:t>
              </a:r>
              <a:endParaRPr lang="en-US" altLang="zh-CN" sz="800">
                <a:latin typeface="微软雅黑" pitchFamily="34" charset="-122"/>
                <a:ea typeface="微软雅黑" pitchFamily="34" charset="-122"/>
              </a:endParaRPr>
            </a:p>
          </p:txBody>
        </p:sp>
        <p:sp>
          <p:nvSpPr>
            <p:cNvPr id="41085" name="TextBox 26"/>
            <p:cNvSpPr txBox="1">
              <a:spLocks noChangeArrowheads="1"/>
            </p:cNvSpPr>
            <p:nvPr/>
          </p:nvSpPr>
          <p:spPr bwMode="auto">
            <a:xfrm>
              <a:off x="2405038" y="2377575"/>
              <a:ext cx="926857" cy="461665"/>
            </a:xfrm>
            <a:prstGeom prst="rect">
              <a:avLst/>
            </a:prstGeom>
            <a:noFill/>
            <a:ln w="9525">
              <a:noFill/>
              <a:miter lim="800000"/>
              <a:headEnd/>
              <a:tailEnd/>
            </a:ln>
          </p:spPr>
          <p:txBody>
            <a:bodyPr wrap="none">
              <a:spAutoFit/>
            </a:bodyPr>
            <a:lstStyle/>
            <a:p>
              <a:pPr algn="ctr"/>
              <a:r>
                <a:rPr lang="zh-CN" altLang="en-US" sz="800" dirty="0">
                  <a:latin typeface="微软雅黑" pitchFamily="34" charset="-122"/>
                  <a:ea typeface="微软雅黑" pitchFamily="34" charset="-122"/>
                </a:rPr>
                <a:t>根据采购计划</a:t>
              </a:r>
              <a:r>
                <a:rPr lang="en-US" altLang="zh-CN" sz="800" dirty="0">
                  <a:latin typeface="微软雅黑" pitchFamily="34" charset="-122"/>
                  <a:ea typeface="微软雅黑" pitchFamily="34" charset="-122"/>
                </a:rPr>
                <a:t>,</a:t>
              </a:r>
              <a:r>
                <a:rPr lang="zh-CN" altLang="en-US" sz="800" dirty="0">
                  <a:latin typeface="微软雅黑" pitchFamily="34" charset="-122"/>
                  <a:ea typeface="微软雅黑" pitchFamily="34" charset="-122"/>
                </a:rPr>
                <a:t>制</a:t>
              </a:r>
              <a:endParaRPr lang="en-US" altLang="zh-CN" sz="800" dirty="0">
                <a:latin typeface="微软雅黑" pitchFamily="34" charset="-122"/>
                <a:ea typeface="微软雅黑" pitchFamily="34" charset="-122"/>
              </a:endParaRPr>
            </a:p>
            <a:p>
              <a:pPr algn="ctr"/>
              <a:r>
                <a:rPr lang="zh-CN" altLang="en-US" sz="800" dirty="0">
                  <a:latin typeface="微软雅黑" pitchFamily="34" charset="-122"/>
                  <a:ea typeface="微软雅黑" pitchFamily="34" charset="-122"/>
                </a:rPr>
                <a:t>定发货计划并根</a:t>
              </a:r>
              <a:endParaRPr lang="en-US" altLang="zh-CN" sz="800" dirty="0">
                <a:latin typeface="微软雅黑" pitchFamily="34" charset="-122"/>
                <a:ea typeface="微软雅黑" pitchFamily="34" charset="-122"/>
              </a:endParaRPr>
            </a:p>
            <a:p>
              <a:pPr algn="ctr"/>
              <a:r>
                <a:rPr lang="zh-CN" altLang="en-US" sz="800" dirty="0">
                  <a:latin typeface="微软雅黑" pitchFamily="34" charset="-122"/>
                  <a:ea typeface="微软雅黑" pitchFamily="34" charset="-122"/>
                </a:rPr>
                <a:t>据发货计划发货</a:t>
              </a:r>
              <a:endParaRPr lang="en-US" altLang="zh-CN" sz="800" dirty="0">
                <a:latin typeface="微软雅黑" pitchFamily="34" charset="-122"/>
                <a:ea typeface="微软雅黑" pitchFamily="34" charset="-122"/>
              </a:endParaRPr>
            </a:p>
          </p:txBody>
        </p:sp>
        <p:sp>
          <p:nvSpPr>
            <p:cNvPr id="41086" name="TextBox 26"/>
            <p:cNvSpPr txBox="1">
              <a:spLocks noChangeArrowheads="1"/>
            </p:cNvSpPr>
            <p:nvPr/>
          </p:nvSpPr>
          <p:spPr bwMode="auto">
            <a:xfrm>
              <a:off x="1058083" y="2504123"/>
              <a:ext cx="1036331"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采购计划</a:t>
              </a:r>
              <a:endParaRPr lang="en-US" altLang="zh-CN" sz="800">
                <a:latin typeface="微软雅黑" pitchFamily="34" charset="-122"/>
                <a:ea typeface="微软雅黑" pitchFamily="34" charset="-122"/>
              </a:endParaRPr>
            </a:p>
          </p:txBody>
        </p:sp>
        <p:sp>
          <p:nvSpPr>
            <p:cNvPr id="41087" name="TextBox 26"/>
            <p:cNvSpPr txBox="1">
              <a:spLocks noChangeArrowheads="1"/>
            </p:cNvSpPr>
            <p:nvPr/>
          </p:nvSpPr>
          <p:spPr bwMode="auto">
            <a:xfrm>
              <a:off x="1147423" y="2959441"/>
              <a:ext cx="857652" cy="363782"/>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制定采</a:t>
              </a:r>
              <a:endParaRPr lang="en-US" altLang="zh-CN" sz="800">
                <a:latin typeface="微软雅黑" pitchFamily="34" charset="-122"/>
                <a:ea typeface="微软雅黑" pitchFamily="34" charset="-122"/>
              </a:endParaRPr>
            </a:p>
            <a:p>
              <a:pPr algn="ctr"/>
              <a:r>
                <a:rPr lang="zh-CN" altLang="en-US" sz="800">
                  <a:latin typeface="微软雅黑" pitchFamily="34" charset="-122"/>
                  <a:ea typeface="微软雅黑" pitchFamily="34" charset="-122"/>
                </a:rPr>
                <a:t>购计划</a:t>
              </a:r>
              <a:endParaRPr lang="en-US" altLang="zh-CN" sz="800">
                <a:latin typeface="微软雅黑" pitchFamily="34" charset="-122"/>
                <a:ea typeface="微软雅黑" pitchFamily="34" charset="-122"/>
              </a:endParaRPr>
            </a:p>
          </p:txBody>
        </p:sp>
        <p:sp>
          <p:nvSpPr>
            <p:cNvPr id="41088" name="TextBox 26"/>
            <p:cNvSpPr txBox="1">
              <a:spLocks noChangeArrowheads="1"/>
            </p:cNvSpPr>
            <p:nvPr/>
          </p:nvSpPr>
          <p:spPr bwMode="auto">
            <a:xfrm>
              <a:off x="1058083" y="3520973"/>
              <a:ext cx="1036330" cy="363782"/>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生产计划</a:t>
              </a:r>
              <a:endParaRPr lang="en-US" altLang="zh-CN" sz="800">
                <a:latin typeface="微软雅黑" pitchFamily="34" charset="-122"/>
                <a:ea typeface="微软雅黑" pitchFamily="34" charset="-122"/>
              </a:endParaRPr>
            </a:p>
            <a:p>
              <a:pPr algn="ctr"/>
              <a:r>
                <a:rPr lang="zh-CN" altLang="en-US" sz="800">
                  <a:latin typeface="微软雅黑" pitchFamily="34" charset="-122"/>
                  <a:ea typeface="微软雅黑" pitchFamily="34" charset="-122"/>
                </a:rPr>
                <a:t>等信息</a:t>
              </a:r>
              <a:endParaRPr lang="en-US" altLang="zh-CN" sz="800">
                <a:latin typeface="微软雅黑" pitchFamily="34" charset="-122"/>
                <a:ea typeface="微软雅黑" pitchFamily="34" charset="-122"/>
              </a:endParaRPr>
            </a:p>
          </p:txBody>
        </p:sp>
        <p:sp>
          <p:nvSpPr>
            <p:cNvPr id="41089" name="TextBox 26"/>
            <p:cNvSpPr txBox="1">
              <a:spLocks noChangeArrowheads="1"/>
            </p:cNvSpPr>
            <p:nvPr/>
          </p:nvSpPr>
          <p:spPr bwMode="auto">
            <a:xfrm>
              <a:off x="2165263" y="3580718"/>
              <a:ext cx="1036331"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生产领用</a:t>
              </a:r>
              <a:endParaRPr lang="en-US" altLang="zh-CN" sz="800">
                <a:latin typeface="微软雅黑" pitchFamily="34" charset="-122"/>
                <a:ea typeface="微软雅黑" pitchFamily="34" charset="-122"/>
              </a:endParaRPr>
            </a:p>
          </p:txBody>
        </p:sp>
        <p:sp>
          <p:nvSpPr>
            <p:cNvPr id="41090" name="TextBox 26"/>
            <p:cNvSpPr txBox="1">
              <a:spLocks noChangeArrowheads="1"/>
            </p:cNvSpPr>
            <p:nvPr/>
          </p:nvSpPr>
          <p:spPr bwMode="auto">
            <a:xfrm>
              <a:off x="5931526" y="2391083"/>
              <a:ext cx="721672" cy="461665"/>
            </a:xfrm>
            <a:prstGeom prst="rect">
              <a:avLst/>
            </a:prstGeom>
            <a:noFill/>
            <a:ln w="9525">
              <a:noFill/>
              <a:miter lim="800000"/>
              <a:headEnd/>
              <a:tailEnd/>
            </a:ln>
          </p:spPr>
          <p:txBody>
            <a:bodyPr wrap="none">
              <a:spAutoFit/>
            </a:bodyPr>
            <a:lstStyle/>
            <a:p>
              <a:pPr algn="ctr"/>
              <a:r>
                <a:rPr lang="zh-CN" altLang="en-US" sz="800" dirty="0">
                  <a:latin typeface="微软雅黑" pitchFamily="34" charset="-122"/>
                  <a:ea typeface="微软雅黑" pitchFamily="34" charset="-122"/>
                </a:rPr>
                <a:t>确认</a:t>
              </a:r>
              <a:r>
                <a:rPr lang="en-US" altLang="zh-CN" sz="800" dirty="0">
                  <a:latin typeface="微软雅黑" pitchFamily="34" charset="-122"/>
                  <a:ea typeface="微软雅黑" pitchFamily="34" charset="-122"/>
                </a:rPr>
                <a:t>,</a:t>
              </a:r>
              <a:r>
                <a:rPr lang="zh-CN" altLang="en-US" sz="800" dirty="0">
                  <a:latin typeface="微软雅黑" pitchFamily="34" charset="-122"/>
                  <a:ea typeface="微软雅黑" pitchFamily="34" charset="-122"/>
                </a:rPr>
                <a:t>并根据</a:t>
              </a:r>
              <a:endParaRPr lang="en-US" altLang="zh-CN" sz="800" dirty="0">
                <a:latin typeface="微软雅黑" pitchFamily="34" charset="-122"/>
                <a:ea typeface="微软雅黑" pitchFamily="34" charset="-122"/>
              </a:endParaRPr>
            </a:p>
            <a:p>
              <a:pPr algn="ctr"/>
              <a:r>
                <a:rPr lang="zh-CN" altLang="en-US" sz="800" dirty="0">
                  <a:latin typeface="微软雅黑" pitchFamily="34" charset="-122"/>
                  <a:ea typeface="微软雅黑" pitchFamily="34" charset="-122"/>
                </a:rPr>
                <a:t>确认后的结</a:t>
              </a:r>
              <a:endParaRPr lang="en-US" altLang="zh-CN" sz="800" dirty="0">
                <a:latin typeface="微软雅黑" pitchFamily="34" charset="-122"/>
                <a:ea typeface="微软雅黑" pitchFamily="34" charset="-122"/>
              </a:endParaRPr>
            </a:p>
            <a:p>
              <a:pPr algn="ctr"/>
              <a:r>
                <a:rPr lang="zh-CN" altLang="en-US" sz="800" dirty="0">
                  <a:latin typeface="微软雅黑" pitchFamily="34" charset="-122"/>
                  <a:ea typeface="微软雅黑" pitchFamily="34" charset="-122"/>
                </a:rPr>
                <a:t>果开具发票</a:t>
              </a:r>
              <a:endParaRPr lang="en-US" altLang="zh-CN" sz="800" dirty="0">
                <a:latin typeface="微软雅黑" pitchFamily="34" charset="-122"/>
                <a:ea typeface="微软雅黑" pitchFamily="34" charset="-122"/>
              </a:endParaRPr>
            </a:p>
          </p:txBody>
        </p:sp>
        <p:sp>
          <p:nvSpPr>
            <p:cNvPr id="41091" name="TextBox 26"/>
            <p:cNvSpPr txBox="1">
              <a:spLocks noChangeArrowheads="1"/>
            </p:cNvSpPr>
            <p:nvPr/>
          </p:nvSpPr>
          <p:spPr bwMode="auto">
            <a:xfrm>
              <a:off x="5662757" y="3039101"/>
              <a:ext cx="1215007"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消耗汇总表</a:t>
              </a:r>
              <a:endParaRPr lang="en-US" altLang="zh-CN" sz="800">
                <a:latin typeface="微软雅黑" pitchFamily="34" charset="-122"/>
                <a:ea typeface="微软雅黑" pitchFamily="34" charset="-122"/>
              </a:endParaRPr>
            </a:p>
          </p:txBody>
        </p:sp>
        <p:sp>
          <p:nvSpPr>
            <p:cNvPr id="41092" name="TextBox 26"/>
            <p:cNvSpPr txBox="1">
              <a:spLocks noChangeArrowheads="1"/>
            </p:cNvSpPr>
            <p:nvPr/>
          </p:nvSpPr>
          <p:spPr bwMode="auto">
            <a:xfrm>
              <a:off x="6744623" y="3039101"/>
              <a:ext cx="1036331"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采购发票</a:t>
              </a:r>
              <a:endParaRPr lang="en-US" altLang="zh-CN" sz="800">
                <a:latin typeface="微软雅黑" pitchFamily="34" charset="-122"/>
                <a:ea typeface="微软雅黑" pitchFamily="34" charset="-122"/>
              </a:endParaRPr>
            </a:p>
          </p:txBody>
        </p:sp>
        <p:sp>
          <p:nvSpPr>
            <p:cNvPr id="41093" name="TextBox 26"/>
            <p:cNvSpPr txBox="1">
              <a:spLocks noChangeArrowheads="1"/>
            </p:cNvSpPr>
            <p:nvPr/>
          </p:nvSpPr>
          <p:spPr bwMode="auto">
            <a:xfrm>
              <a:off x="5752094" y="4140984"/>
              <a:ext cx="1036330" cy="363782"/>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采购结算</a:t>
              </a:r>
              <a:endParaRPr lang="en-US" altLang="zh-CN" sz="800">
                <a:latin typeface="微软雅黑" pitchFamily="34" charset="-122"/>
                <a:ea typeface="微软雅黑" pitchFamily="34" charset="-122"/>
              </a:endParaRPr>
            </a:p>
            <a:p>
              <a:pPr algn="ctr"/>
              <a:r>
                <a:rPr lang="zh-CN" altLang="en-US" sz="800">
                  <a:latin typeface="微软雅黑" pitchFamily="34" charset="-122"/>
                  <a:ea typeface="微软雅黑" pitchFamily="34" charset="-122"/>
                </a:rPr>
                <a:t>确认成本</a:t>
              </a:r>
              <a:endParaRPr lang="en-US" altLang="zh-CN" sz="800">
                <a:latin typeface="微软雅黑" pitchFamily="34" charset="-122"/>
                <a:ea typeface="微软雅黑" pitchFamily="34" charset="-122"/>
              </a:endParaRPr>
            </a:p>
          </p:txBody>
        </p:sp>
        <p:sp>
          <p:nvSpPr>
            <p:cNvPr id="41094" name="TextBox 26"/>
            <p:cNvSpPr txBox="1">
              <a:spLocks noChangeArrowheads="1"/>
            </p:cNvSpPr>
            <p:nvPr/>
          </p:nvSpPr>
          <p:spPr bwMode="auto">
            <a:xfrm>
              <a:off x="7478744" y="4211322"/>
              <a:ext cx="678975"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付款</a:t>
              </a:r>
              <a:endParaRPr lang="en-US" altLang="zh-CN" sz="800">
                <a:latin typeface="微软雅黑" pitchFamily="34" charset="-122"/>
                <a:ea typeface="微软雅黑" pitchFamily="34" charset="-122"/>
              </a:endParaRPr>
            </a:p>
          </p:txBody>
        </p:sp>
        <p:sp>
          <p:nvSpPr>
            <p:cNvPr id="41095" name="TextBox 26"/>
            <p:cNvSpPr txBox="1">
              <a:spLocks noChangeArrowheads="1"/>
            </p:cNvSpPr>
            <p:nvPr/>
          </p:nvSpPr>
          <p:spPr bwMode="auto">
            <a:xfrm>
              <a:off x="4171843" y="4206346"/>
              <a:ext cx="1036330" cy="231498"/>
            </a:xfrm>
            <a:prstGeom prst="rect">
              <a:avLst/>
            </a:prstGeom>
            <a:noFill/>
            <a:ln w="9525">
              <a:noFill/>
              <a:miter lim="800000"/>
              <a:headEnd/>
              <a:tailEnd/>
            </a:ln>
          </p:spPr>
          <p:txBody>
            <a:bodyPr wrap="none">
              <a:spAutoFit/>
            </a:bodyPr>
            <a:lstStyle/>
            <a:p>
              <a:pPr algn="ctr"/>
              <a:r>
                <a:rPr lang="zh-CN" altLang="en-US" sz="800">
                  <a:latin typeface="微软雅黑" pitchFamily="34" charset="-122"/>
                  <a:ea typeface="微软雅黑" pitchFamily="34" charset="-122"/>
                </a:rPr>
                <a:t>成本暂估</a:t>
              </a:r>
              <a:endParaRPr lang="en-US" altLang="zh-CN" sz="800">
                <a:latin typeface="微软雅黑" pitchFamily="34" charset="-122"/>
                <a:ea typeface="微软雅黑" pitchFamily="34" charset="-122"/>
              </a:endParaRPr>
            </a:p>
          </p:txBody>
        </p:sp>
        <p:sp>
          <p:nvSpPr>
            <p:cNvPr id="41096" name="TextBox 26"/>
            <p:cNvSpPr txBox="1">
              <a:spLocks noChangeArrowheads="1"/>
            </p:cNvSpPr>
            <p:nvPr/>
          </p:nvSpPr>
          <p:spPr bwMode="auto">
            <a:xfrm>
              <a:off x="647574" y="1259859"/>
              <a:ext cx="455627" cy="297640"/>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质</a:t>
              </a:r>
              <a:endParaRPr lang="en-US" altLang="zh-CN" sz="600">
                <a:latin typeface="微软雅黑" pitchFamily="34" charset="-122"/>
                <a:ea typeface="微软雅黑" pitchFamily="34" charset="-122"/>
              </a:endParaRPr>
            </a:p>
            <a:p>
              <a:pPr algn="ctr"/>
              <a:r>
                <a:rPr lang="zh-CN" altLang="en-US" sz="600">
                  <a:latin typeface="微软雅黑" pitchFamily="34" charset="-122"/>
                  <a:ea typeface="微软雅黑" pitchFamily="34" charset="-122"/>
                </a:rPr>
                <a:t>检</a:t>
              </a:r>
              <a:endParaRPr lang="en-US" altLang="zh-CN" sz="600">
                <a:latin typeface="微软雅黑" pitchFamily="34" charset="-122"/>
                <a:ea typeface="微软雅黑" pitchFamily="34" charset="-122"/>
              </a:endParaRPr>
            </a:p>
          </p:txBody>
        </p:sp>
        <p:sp>
          <p:nvSpPr>
            <p:cNvPr id="41097" name="TextBox 26"/>
            <p:cNvSpPr txBox="1">
              <a:spLocks noChangeArrowheads="1"/>
            </p:cNvSpPr>
            <p:nvPr/>
          </p:nvSpPr>
          <p:spPr bwMode="auto">
            <a:xfrm>
              <a:off x="647570" y="1680971"/>
              <a:ext cx="455629" cy="595280"/>
            </a:xfrm>
            <a:prstGeom prst="rect">
              <a:avLst/>
            </a:prstGeom>
            <a:noFill/>
            <a:ln w="9525">
              <a:noFill/>
              <a:miter lim="800000"/>
              <a:headEnd/>
              <a:tailEnd/>
            </a:ln>
          </p:spPr>
          <p:txBody>
            <a:bodyPr wrap="none">
              <a:spAutoFit/>
            </a:bodyPr>
            <a:lstStyle/>
            <a:p>
              <a:pPr algn="ctr"/>
              <a:r>
                <a:rPr lang="zh-CN" altLang="en-US" sz="600" dirty="0">
                  <a:latin typeface="微软雅黑" pitchFamily="34" charset="-122"/>
                  <a:ea typeface="微软雅黑" pitchFamily="34" charset="-122"/>
                </a:rPr>
                <a:t>物</a:t>
              </a:r>
              <a:endParaRPr lang="en-US" altLang="zh-CN" sz="600" dirty="0">
                <a:latin typeface="微软雅黑" pitchFamily="34" charset="-122"/>
                <a:ea typeface="微软雅黑" pitchFamily="34" charset="-122"/>
              </a:endParaRPr>
            </a:p>
            <a:p>
              <a:pPr algn="ctr"/>
              <a:r>
                <a:rPr lang="zh-CN" altLang="en-US" sz="600" dirty="0">
                  <a:latin typeface="微软雅黑" pitchFamily="34" charset="-122"/>
                  <a:ea typeface="微软雅黑" pitchFamily="34" charset="-122"/>
                </a:rPr>
                <a:t>控</a:t>
              </a:r>
              <a:endParaRPr lang="en-US" altLang="zh-CN" sz="600" dirty="0">
                <a:latin typeface="微软雅黑" pitchFamily="34" charset="-122"/>
                <a:ea typeface="微软雅黑" pitchFamily="34" charset="-122"/>
              </a:endParaRPr>
            </a:p>
            <a:p>
              <a:pPr algn="ctr"/>
              <a:r>
                <a:rPr lang="zh-CN" altLang="en-US" sz="600" dirty="0">
                  <a:latin typeface="微软雅黑" pitchFamily="34" charset="-122"/>
                  <a:ea typeface="微软雅黑" pitchFamily="34" charset="-122"/>
                </a:rPr>
                <a:t>和</a:t>
              </a:r>
              <a:endParaRPr lang="en-US" altLang="zh-CN" sz="600" dirty="0">
                <a:latin typeface="微软雅黑" pitchFamily="34" charset="-122"/>
                <a:ea typeface="微软雅黑" pitchFamily="34" charset="-122"/>
              </a:endParaRPr>
            </a:p>
            <a:p>
              <a:pPr algn="ctr"/>
              <a:r>
                <a:rPr lang="zh-CN" altLang="en-US" sz="600" dirty="0">
                  <a:latin typeface="微软雅黑" pitchFamily="34" charset="-122"/>
                  <a:ea typeface="微软雅黑" pitchFamily="34" charset="-122"/>
                </a:rPr>
                <a:t>仓</a:t>
              </a:r>
              <a:endParaRPr lang="en-US" altLang="zh-CN" sz="600" dirty="0">
                <a:latin typeface="微软雅黑" pitchFamily="34" charset="-122"/>
                <a:ea typeface="微软雅黑" pitchFamily="34" charset="-122"/>
              </a:endParaRPr>
            </a:p>
            <a:p>
              <a:pPr algn="ctr"/>
              <a:r>
                <a:rPr lang="zh-CN" altLang="en-US" sz="600" dirty="0">
                  <a:latin typeface="微软雅黑" pitchFamily="34" charset="-122"/>
                  <a:ea typeface="微软雅黑" pitchFamily="34" charset="-122"/>
                </a:rPr>
                <a:t>管</a:t>
              </a:r>
              <a:endParaRPr lang="en-US" altLang="zh-CN" sz="600" dirty="0">
                <a:latin typeface="微软雅黑" pitchFamily="34" charset="-122"/>
                <a:ea typeface="微软雅黑" pitchFamily="34" charset="-122"/>
              </a:endParaRPr>
            </a:p>
          </p:txBody>
        </p:sp>
        <p:sp>
          <p:nvSpPr>
            <p:cNvPr id="41098" name="TextBox 26"/>
            <p:cNvSpPr txBox="1">
              <a:spLocks noChangeArrowheads="1"/>
            </p:cNvSpPr>
            <p:nvPr/>
          </p:nvSpPr>
          <p:spPr bwMode="auto">
            <a:xfrm>
              <a:off x="647572" y="2386919"/>
              <a:ext cx="455627" cy="396853"/>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供</a:t>
              </a:r>
              <a:endParaRPr lang="en-US" altLang="zh-CN" sz="600">
                <a:latin typeface="微软雅黑" pitchFamily="34" charset="-122"/>
                <a:ea typeface="微软雅黑" pitchFamily="34" charset="-122"/>
              </a:endParaRPr>
            </a:p>
            <a:p>
              <a:pPr algn="ctr"/>
              <a:r>
                <a:rPr lang="zh-CN" altLang="en-US" sz="600">
                  <a:latin typeface="微软雅黑" pitchFamily="34" charset="-122"/>
                  <a:ea typeface="微软雅黑" pitchFamily="34" charset="-122"/>
                </a:rPr>
                <a:t>应</a:t>
              </a:r>
              <a:endParaRPr lang="en-US" altLang="zh-CN" sz="600">
                <a:latin typeface="微软雅黑" pitchFamily="34" charset="-122"/>
                <a:ea typeface="微软雅黑" pitchFamily="34" charset="-122"/>
              </a:endParaRPr>
            </a:p>
            <a:p>
              <a:pPr algn="ctr"/>
              <a:r>
                <a:rPr lang="zh-CN" altLang="en-US" sz="600">
                  <a:latin typeface="微软雅黑" pitchFamily="34" charset="-122"/>
                  <a:ea typeface="微软雅黑" pitchFamily="34" charset="-122"/>
                </a:rPr>
                <a:t>商</a:t>
              </a:r>
              <a:endParaRPr lang="en-US" altLang="zh-CN" sz="600">
                <a:latin typeface="微软雅黑" pitchFamily="34" charset="-122"/>
                <a:ea typeface="微软雅黑" pitchFamily="34" charset="-122"/>
              </a:endParaRPr>
            </a:p>
          </p:txBody>
        </p:sp>
        <p:sp>
          <p:nvSpPr>
            <p:cNvPr id="41099" name="TextBox 26"/>
            <p:cNvSpPr txBox="1">
              <a:spLocks noChangeArrowheads="1"/>
            </p:cNvSpPr>
            <p:nvPr/>
          </p:nvSpPr>
          <p:spPr bwMode="auto">
            <a:xfrm>
              <a:off x="647570" y="2952498"/>
              <a:ext cx="455627" cy="297640"/>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采</a:t>
              </a:r>
              <a:endParaRPr lang="en-US" altLang="zh-CN" sz="600">
                <a:latin typeface="微软雅黑" pitchFamily="34" charset="-122"/>
                <a:ea typeface="微软雅黑" pitchFamily="34" charset="-122"/>
              </a:endParaRPr>
            </a:p>
            <a:p>
              <a:pPr algn="ctr"/>
              <a:r>
                <a:rPr lang="zh-CN" altLang="en-US" sz="600">
                  <a:latin typeface="微软雅黑" pitchFamily="34" charset="-122"/>
                  <a:ea typeface="微软雅黑" pitchFamily="34" charset="-122"/>
                </a:rPr>
                <a:t>购</a:t>
              </a:r>
              <a:endParaRPr lang="en-US" altLang="zh-CN" sz="600">
                <a:latin typeface="微软雅黑" pitchFamily="34" charset="-122"/>
                <a:ea typeface="微软雅黑" pitchFamily="34" charset="-122"/>
              </a:endParaRPr>
            </a:p>
          </p:txBody>
        </p:sp>
        <p:sp>
          <p:nvSpPr>
            <p:cNvPr id="41100" name="TextBox 26"/>
            <p:cNvSpPr txBox="1">
              <a:spLocks noChangeArrowheads="1"/>
            </p:cNvSpPr>
            <p:nvPr/>
          </p:nvSpPr>
          <p:spPr bwMode="auto">
            <a:xfrm>
              <a:off x="647569" y="3559381"/>
              <a:ext cx="455627" cy="297640"/>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生</a:t>
              </a:r>
              <a:endParaRPr lang="en-US" altLang="zh-CN" sz="600">
                <a:latin typeface="微软雅黑" pitchFamily="34" charset="-122"/>
                <a:ea typeface="微软雅黑" pitchFamily="34" charset="-122"/>
              </a:endParaRPr>
            </a:p>
            <a:p>
              <a:pPr algn="ctr"/>
              <a:r>
                <a:rPr lang="zh-CN" altLang="en-US" sz="600">
                  <a:latin typeface="微软雅黑" pitchFamily="34" charset="-122"/>
                  <a:ea typeface="微软雅黑" pitchFamily="34" charset="-122"/>
                </a:rPr>
                <a:t>产</a:t>
              </a:r>
              <a:endParaRPr lang="en-US" altLang="zh-CN" sz="600">
                <a:latin typeface="微软雅黑" pitchFamily="34" charset="-122"/>
                <a:ea typeface="微软雅黑" pitchFamily="34" charset="-122"/>
              </a:endParaRPr>
            </a:p>
          </p:txBody>
        </p:sp>
        <p:sp>
          <p:nvSpPr>
            <p:cNvPr id="41101" name="TextBox 26"/>
            <p:cNvSpPr txBox="1">
              <a:spLocks noChangeArrowheads="1"/>
            </p:cNvSpPr>
            <p:nvPr/>
          </p:nvSpPr>
          <p:spPr bwMode="auto">
            <a:xfrm>
              <a:off x="647567" y="4149617"/>
              <a:ext cx="455627" cy="297640"/>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财</a:t>
              </a:r>
              <a:endParaRPr lang="en-US" altLang="zh-CN" sz="600">
                <a:latin typeface="微软雅黑" pitchFamily="34" charset="-122"/>
                <a:ea typeface="微软雅黑" pitchFamily="34" charset="-122"/>
              </a:endParaRPr>
            </a:p>
            <a:p>
              <a:pPr algn="ctr"/>
              <a:r>
                <a:rPr lang="zh-CN" altLang="en-US" sz="600">
                  <a:latin typeface="微软雅黑" pitchFamily="34" charset="-122"/>
                  <a:ea typeface="微软雅黑" pitchFamily="34" charset="-122"/>
                </a:rPr>
                <a:t>务</a:t>
              </a:r>
              <a:endParaRPr lang="en-US" altLang="zh-CN" sz="600">
                <a:latin typeface="微软雅黑" pitchFamily="34" charset="-122"/>
                <a:ea typeface="微软雅黑" pitchFamily="34" charset="-122"/>
              </a:endParaRPr>
            </a:p>
          </p:txBody>
        </p:sp>
        <p:sp>
          <p:nvSpPr>
            <p:cNvPr id="41102" name="TextBox 26"/>
            <p:cNvSpPr txBox="1">
              <a:spLocks noChangeArrowheads="1"/>
            </p:cNvSpPr>
            <p:nvPr/>
          </p:nvSpPr>
          <p:spPr bwMode="auto">
            <a:xfrm>
              <a:off x="3633531" y="1690555"/>
              <a:ext cx="402583" cy="198427"/>
            </a:xfrm>
            <a:prstGeom prst="rect">
              <a:avLst/>
            </a:prstGeom>
            <a:noFill/>
            <a:ln w="9525">
              <a:noFill/>
              <a:miter lim="800000"/>
              <a:headEnd/>
              <a:tailEnd/>
            </a:ln>
          </p:spPr>
          <p:txBody>
            <a:bodyPr wrap="none">
              <a:spAutoFit/>
            </a:bodyPr>
            <a:lstStyle/>
            <a:p>
              <a:pPr algn="ctr"/>
              <a:r>
                <a:rPr lang="en-US" altLang="zh-CN" sz="600">
                  <a:latin typeface="微软雅黑" pitchFamily="34" charset="-122"/>
                  <a:ea typeface="微软雅黑" pitchFamily="34" charset="-122"/>
                </a:rPr>
                <a:t>Y</a:t>
              </a:r>
            </a:p>
          </p:txBody>
        </p:sp>
        <p:sp>
          <p:nvSpPr>
            <p:cNvPr id="41103" name="TextBox 26"/>
            <p:cNvSpPr txBox="1">
              <a:spLocks noChangeArrowheads="1"/>
            </p:cNvSpPr>
            <p:nvPr/>
          </p:nvSpPr>
          <p:spPr bwMode="auto">
            <a:xfrm>
              <a:off x="3995805" y="1845926"/>
              <a:ext cx="430503" cy="198427"/>
            </a:xfrm>
            <a:prstGeom prst="rect">
              <a:avLst/>
            </a:prstGeom>
            <a:noFill/>
            <a:ln w="9525">
              <a:noFill/>
              <a:miter lim="800000"/>
              <a:headEnd/>
              <a:tailEnd/>
            </a:ln>
          </p:spPr>
          <p:txBody>
            <a:bodyPr wrap="none">
              <a:spAutoFit/>
            </a:bodyPr>
            <a:lstStyle/>
            <a:p>
              <a:pPr algn="ctr"/>
              <a:r>
                <a:rPr lang="en-US" altLang="zh-CN" sz="600">
                  <a:latin typeface="微软雅黑" pitchFamily="34" charset="-122"/>
                  <a:ea typeface="微软雅黑" pitchFamily="34" charset="-122"/>
                </a:rPr>
                <a:t>N</a:t>
              </a:r>
            </a:p>
          </p:txBody>
        </p:sp>
        <p:sp>
          <p:nvSpPr>
            <p:cNvPr id="41104" name="TextBox 26"/>
            <p:cNvSpPr txBox="1">
              <a:spLocks noChangeArrowheads="1"/>
            </p:cNvSpPr>
            <p:nvPr/>
          </p:nvSpPr>
          <p:spPr bwMode="auto">
            <a:xfrm>
              <a:off x="5013053" y="1690555"/>
              <a:ext cx="402583" cy="198427"/>
            </a:xfrm>
            <a:prstGeom prst="rect">
              <a:avLst/>
            </a:prstGeom>
            <a:noFill/>
            <a:ln w="9525">
              <a:noFill/>
              <a:miter lim="800000"/>
              <a:headEnd/>
              <a:tailEnd/>
            </a:ln>
          </p:spPr>
          <p:txBody>
            <a:bodyPr wrap="none">
              <a:spAutoFit/>
            </a:bodyPr>
            <a:lstStyle/>
            <a:p>
              <a:pPr algn="ctr"/>
              <a:r>
                <a:rPr lang="en-US" altLang="zh-CN" sz="600">
                  <a:latin typeface="微软雅黑" pitchFamily="34" charset="-122"/>
                  <a:ea typeface="微软雅黑" pitchFamily="34" charset="-122"/>
                </a:rPr>
                <a:t>Y</a:t>
              </a:r>
            </a:p>
          </p:txBody>
        </p:sp>
        <p:sp>
          <p:nvSpPr>
            <p:cNvPr id="41105" name="TextBox 26"/>
            <p:cNvSpPr txBox="1">
              <a:spLocks noChangeArrowheads="1"/>
            </p:cNvSpPr>
            <p:nvPr/>
          </p:nvSpPr>
          <p:spPr bwMode="auto">
            <a:xfrm>
              <a:off x="5657081" y="2884857"/>
              <a:ext cx="1259676" cy="198427"/>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发给供应商确认</a:t>
              </a:r>
              <a:endParaRPr lang="en-US" altLang="zh-CN" sz="600">
                <a:latin typeface="微软雅黑" pitchFamily="34" charset="-122"/>
                <a:ea typeface="微软雅黑" pitchFamily="34" charset="-122"/>
              </a:endParaRPr>
            </a:p>
          </p:txBody>
        </p:sp>
        <p:sp>
          <p:nvSpPr>
            <p:cNvPr id="41106" name="TextBox 26"/>
            <p:cNvSpPr txBox="1">
              <a:spLocks noChangeArrowheads="1"/>
            </p:cNvSpPr>
            <p:nvPr/>
          </p:nvSpPr>
          <p:spPr bwMode="auto">
            <a:xfrm>
              <a:off x="5724085" y="3547526"/>
              <a:ext cx="1125668" cy="198427"/>
            </a:xfrm>
            <a:prstGeom prst="rect">
              <a:avLst/>
            </a:prstGeom>
            <a:noFill/>
            <a:ln w="9525">
              <a:noFill/>
              <a:miter lim="800000"/>
              <a:headEnd/>
              <a:tailEnd/>
            </a:ln>
          </p:spPr>
          <p:txBody>
            <a:bodyPr wrap="none">
              <a:spAutoFit/>
            </a:bodyPr>
            <a:lstStyle/>
            <a:p>
              <a:pPr algn="ctr"/>
              <a:r>
                <a:rPr lang="zh-CN" altLang="en-US" sz="600">
                  <a:latin typeface="微软雅黑" pitchFamily="34" charset="-122"/>
                  <a:ea typeface="微软雅黑" pitchFamily="34" charset="-122"/>
                </a:rPr>
                <a:t>确认后的汇总</a:t>
              </a:r>
              <a:endParaRPr lang="en-US" altLang="zh-CN" sz="600">
                <a:latin typeface="微软雅黑" pitchFamily="34" charset="-122"/>
                <a:ea typeface="微软雅黑" pitchFamily="34" charset="-122"/>
              </a:endParaRPr>
            </a:p>
          </p:txBody>
        </p:sp>
      </p:gr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prstGeom prst="rect">
            <a:avLst/>
          </a:prstGeom>
        </p:spPr>
        <p:txBody>
          <a:bodyPr/>
          <a:lstStyle/>
          <a:p>
            <a:r>
              <a:rPr lang="zh-CN" altLang="en-US" sz="2800" dirty="0" smtClean="0">
                <a:solidFill>
                  <a:srgbClr val="FF0000"/>
                </a:solidFill>
                <a:latin typeface="+mn-ea"/>
                <a:ea typeface="+mn-ea"/>
              </a:rPr>
              <a:t>关键应用业务  采购询价、比价管理</a:t>
            </a:r>
            <a:endParaRPr lang="zh-CN" altLang="en-US" sz="2800" dirty="0">
              <a:solidFill>
                <a:srgbClr val="FF0000"/>
              </a:solidFill>
              <a:latin typeface="+mn-ea"/>
              <a:ea typeface="+mn-ea"/>
            </a:endParaRPr>
          </a:p>
        </p:txBody>
      </p:sp>
      <p:sp>
        <p:nvSpPr>
          <p:cNvPr id="2" name="内容占位符 1"/>
          <p:cNvSpPr>
            <a:spLocks noGrp="1"/>
          </p:cNvSpPr>
          <p:nvPr>
            <p:ph idx="4294967295"/>
          </p:nvPr>
        </p:nvSpPr>
        <p:spPr>
          <a:xfrm>
            <a:off x="381110" y="914466"/>
            <a:ext cx="8286750" cy="1430338"/>
          </a:xfrm>
          <a:prstGeom prst="rect">
            <a:avLst/>
          </a:prstGeom>
        </p:spPr>
        <p:txBody>
          <a:bodyPr/>
          <a:lstStyle/>
          <a:p>
            <a:pPr>
              <a:buNone/>
            </a:pPr>
            <a:r>
              <a:rPr lang="en-US" sz="1600" dirty="0" smtClean="0">
                <a:latin typeface="楷体_GB2312" pitchFamily="49" charset="-122"/>
                <a:ea typeface="楷体_GB2312" pitchFamily="49" charset="-122"/>
              </a:rPr>
              <a:t>1</a:t>
            </a:r>
            <a:r>
              <a:rPr lang="zh-CN" altLang="en-US" sz="1600" dirty="0" smtClean="0">
                <a:latin typeface="楷体_GB2312" pitchFamily="49" charset="-122"/>
                <a:ea typeface="楷体_GB2312" pitchFamily="49" charset="-122"/>
              </a:rPr>
              <a:t>、企业为得到最理想的采购价格，通过询价方式进行比价采购，由于物料品种繁多，询价工作量巨大，通常无法及时准确的记录及分析询价的供应商价格及价格变动情况，很难做到货比三家；</a:t>
            </a:r>
          </a:p>
          <a:p>
            <a:pPr>
              <a:buNone/>
            </a:pPr>
            <a:r>
              <a:rPr lang="en-US" sz="1600" dirty="0" smtClean="0">
                <a:latin typeface="楷体_GB2312" pitchFamily="49" charset="-122"/>
                <a:ea typeface="楷体_GB2312" pitchFamily="49" charset="-122"/>
              </a:rPr>
              <a:t>2</a:t>
            </a:r>
            <a:r>
              <a:rPr lang="zh-CN" altLang="en-US" sz="1600" dirty="0" smtClean="0">
                <a:latin typeface="楷体_GB2312" pitchFamily="49" charset="-122"/>
                <a:ea typeface="楷体_GB2312" pitchFamily="49" charset="-122"/>
              </a:rPr>
              <a:t>、没有科学合理的手段进行价格控制，易滋生采购业务人员渎职的温床；</a:t>
            </a:r>
          </a:p>
          <a:p>
            <a:pPr>
              <a:buNone/>
            </a:pPr>
            <a:r>
              <a:rPr lang="en-US" sz="1600" dirty="0" smtClean="0">
                <a:latin typeface="楷体_GB2312" pitchFamily="49" charset="-122"/>
                <a:ea typeface="楷体_GB2312" pitchFamily="49" charset="-122"/>
              </a:rPr>
              <a:t>3</a:t>
            </a:r>
            <a:r>
              <a:rPr lang="zh-CN" altLang="en-US" sz="1600" dirty="0" smtClean="0">
                <a:latin typeface="楷体_GB2312" pitchFamily="49" charset="-122"/>
                <a:ea typeface="楷体_GB2312" pitchFamily="49" charset="-122"/>
              </a:rPr>
              <a:t>、未经审核的供应商进入采购体系，采购质量无法保证，质量成本居高不下；</a:t>
            </a:r>
          </a:p>
          <a:p>
            <a:endParaRPr lang="zh-CN" altLang="en-US" sz="1600" dirty="0"/>
          </a:p>
        </p:txBody>
      </p:sp>
      <p:pic>
        <p:nvPicPr>
          <p:cNvPr id="63490" name="Picture 2" descr="询价场景"/>
          <p:cNvPicPr>
            <a:picLocks noChangeAspect="1" noChangeArrowheads="1"/>
          </p:cNvPicPr>
          <p:nvPr/>
        </p:nvPicPr>
        <p:blipFill>
          <a:blip r:embed="rId2" cstate="print">
            <a:clrChange>
              <a:clrFrom>
                <a:srgbClr val="FFFFFF"/>
              </a:clrFrom>
              <a:clrTo>
                <a:srgbClr val="FFFFFF">
                  <a:alpha val="0"/>
                </a:srgbClr>
              </a:clrTo>
            </a:clrChange>
            <a:lum bright="-30000" contrast="10000"/>
          </a:blip>
          <a:srcRect/>
          <a:stretch>
            <a:fillRect/>
          </a:stretch>
        </p:blipFill>
        <p:spPr bwMode="auto">
          <a:xfrm>
            <a:off x="395536" y="2420888"/>
            <a:ext cx="5410200" cy="4032448"/>
          </a:xfrm>
          <a:prstGeom prst="rect">
            <a:avLst/>
          </a:prstGeom>
          <a:noFill/>
          <a:ln w="9525">
            <a:noFill/>
            <a:miter lim="800000"/>
            <a:headEnd/>
            <a:tailEnd/>
          </a:ln>
        </p:spPr>
      </p:pic>
      <p:sp>
        <p:nvSpPr>
          <p:cNvPr id="63491" name="Text Box 3"/>
          <p:cNvSpPr txBox="1">
            <a:spLocks noChangeArrowheads="1"/>
          </p:cNvSpPr>
          <p:nvPr/>
        </p:nvSpPr>
        <p:spPr bwMode="auto">
          <a:xfrm>
            <a:off x="5867366" y="2438426"/>
            <a:ext cx="3048000" cy="41908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FF"/>
                </a:solidFill>
                <a:effectLst/>
                <a:latin typeface="Calibri" pitchFamily="34" charset="0"/>
                <a:ea typeface="宋体" pitchFamily="2" charset="-122"/>
              </a:rPr>
              <a:t>客户应用价值：</a:t>
            </a:r>
            <a:endParaRPr kumimoji="0" lang="zh-CN" altLang="en-US" sz="2000" b="1" i="0" u="none" strike="noStrike" cap="none" normalizeH="0" baseline="0" dirty="0" smtClean="0">
              <a:ln>
                <a:noFill/>
              </a:ln>
              <a:solidFill>
                <a:srgbClr val="0000FF"/>
              </a:solidFill>
              <a:effectLst/>
              <a:latin typeface="Times New Roman" pitchFamily="18" charset="0"/>
              <a:ea typeface="宋体" pitchFamily="2" charset="-122"/>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rPr>
              <a:t>1</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rPr>
              <a:t>、建立详尽、完整的供应商询价档案；</a:t>
            </a: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rPr>
              <a:t>2</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rPr>
              <a:t>、清晰的分析供应商报价波动及市场报价趋势</a:t>
            </a:r>
          </a:p>
          <a:p>
            <a:pPr marL="6350" marR="0" lvl="1"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rPr>
              <a:t>3</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rPr>
              <a:t>、建立严格的供应商价格体系，既保障物料的品质，又使企业最大程度降低采购成本；</a:t>
            </a:r>
          </a:p>
          <a:p>
            <a:pPr marL="6350" marR="0" lvl="1"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楷体_GB2312" pitchFamily="49" charset="-122"/>
                <a:ea typeface="楷体_GB2312" pitchFamily="49" charset="-122"/>
              </a:rPr>
              <a:t>4</a:t>
            </a:r>
            <a:r>
              <a:rPr kumimoji="0" lang="zh-CN" altLang="en-US" sz="1600" b="0" i="0" u="none" strike="noStrike" cap="none" normalizeH="0" baseline="0" dirty="0" smtClean="0">
                <a:ln>
                  <a:noFill/>
                </a:ln>
                <a:solidFill>
                  <a:schemeClr val="tx1"/>
                </a:solidFill>
                <a:effectLst/>
                <a:latin typeface="楷体_GB2312" pitchFamily="49" charset="-122"/>
                <a:ea typeface="楷体_GB2312" pitchFamily="49" charset="-122"/>
              </a:rPr>
              <a:t>、价格信息相对透明，同步传递到相关部门，有效控制渎职行为；  </a:t>
            </a:r>
            <a:endParaRPr kumimoji="0" lang="zh-CN" sz="2800" b="0" i="0" u="none" strike="noStrike" cap="none" normalizeH="0" baseline="0" dirty="0" smtClean="0">
              <a:ln>
                <a:noFill/>
              </a:ln>
              <a:solidFill>
                <a:schemeClr val="tx1"/>
              </a:solidFill>
              <a:effectLst/>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95536" y="4221088"/>
            <a:ext cx="2520280" cy="1414289"/>
            <a:chOff x="1296" y="2064"/>
            <a:chExt cx="2621" cy="1462"/>
          </a:xfrm>
        </p:grpSpPr>
        <p:pic>
          <p:nvPicPr>
            <p:cNvPr id="246787" name="Picture 3" descr="a_2_a_map2"/>
            <p:cNvPicPr>
              <a:picLocks noChangeAspect="1" noChangeArrowheads="1"/>
            </p:cNvPicPr>
            <p:nvPr/>
          </p:nvPicPr>
          <p:blipFill>
            <a:blip r:embed="rId3" cstate="print"/>
            <a:srcRect/>
            <a:stretch>
              <a:fillRect/>
            </a:stretch>
          </p:blipFill>
          <p:spPr bwMode="auto">
            <a:xfrm>
              <a:off x="1296" y="2064"/>
              <a:ext cx="2621" cy="1462"/>
            </a:xfrm>
            <a:prstGeom prst="rect">
              <a:avLst/>
            </a:prstGeom>
            <a:noFill/>
          </p:spPr>
        </p:pic>
        <p:pic>
          <p:nvPicPr>
            <p:cNvPr id="246788" name="Picture 4" descr="t"/>
            <p:cNvPicPr>
              <a:picLocks noChangeAspect="1" noChangeArrowheads="1"/>
            </p:cNvPicPr>
            <p:nvPr/>
          </p:nvPicPr>
          <p:blipFill>
            <a:blip r:embed="rId4" cstate="print"/>
            <a:srcRect/>
            <a:stretch>
              <a:fillRect/>
            </a:stretch>
          </p:blipFill>
          <p:spPr bwMode="auto">
            <a:xfrm>
              <a:off x="2976" y="2496"/>
              <a:ext cx="432" cy="353"/>
            </a:xfrm>
            <a:prstGeom prst="rect">
              <a:avLst/>
            </a:prstGeom>
            <a:noFill/>
          </p:spPr>
        </p:pic>
      </p:grpSp>
      <p:sp>
        <p:nvSpPr>
          <p:cNvPr id="246792" name="AutoShape 8"/>
          <p:cNvSpPr>
            <a:spLocks noChangeArrowheads="1"/>
          </p:cNvSpPr>
          <p:nvPr/>
        </p:nvSpPr>
        <p:spPr bwMode="auto">
          <a:xfrm flipH="1">
            <a:off x="761999" y="1409700"/>
            <a:ext cx="3280677" cy="1225550"/>
          </a:xfrm>
          <a:prstGeom prst="wedgeRoundRectCallout">
            <a:avLst>
              <a:gd name="adj1" fmla="val -58662"/>
              <a:gd name="adj2" fmla="val 93005"/>
              <a:gd name="adj3" fmla="val 16667"/>
            </a:avLst>
          </a:prstGeom>
          <a:noFill/>
          <a:ln w="38100" algn="ctr">
            <a:noFill/>
            <a:miter lim="800000"/>
            <a:headEnd/>
            <a:tailEnd/>
          </a:ln>
          <a:effectLst/>
        </p:spPr>
        <p:txBody>
          <a:bodyPr/>
          <a:lstStyle/>
          <a:p>
            <a:endParaRPr kumimoji="1" lang="zh-CN" altLang="zh-CN" sz="1800">
              <a:latin typeface="宋体" pitchFamily="2" charset="-122"/>
              <a:ea typeface="宋体" pitchFamily="2" charset="-122"/>
            </a:endParaRPr>
          </a:p>
        </p:txBody>
      </p:sp>
      <p:pic>
        <p:nvPicPr>
          <p:cNvPr id="246798" name="Picture 14" descr="10-6"/>
          <p:cNvPicPr>
            <a:picLocks noChangeAspect="1" noChangeArrowheads="1"/>
          </p:cNvPicPr>
          <p:nvPr/>
        </p:nvPicPr>
        <p:blipFill>
          <a:blip r:embed="rId5" cstate="print">
            <a:lum bright="10000" contrast="14000"/>
          </a:blip>
          <a:srcRect/>
          <a:stretch>
            <a:fillRect/>
          </a:stretch>
        </p:blipFill>
        <p:spPr bwMode="auto">
          <a:xfrm rot="21181500">
            <a:off x="1677363" y="5193325"/>
            <a:ext cx="655429" cy="990101"/>
          </a:xfrm>
          <a:prstGeom prst="rect">
            <a:avLst/>
          </a:prstGeom>
          <a:noFill/>
          <a:ln w="9525">
            <a:noFill/>
            <a:miter lim="800000"/>
            <a:headEnd/>
            <a:tailEnd/>
          </a:ln>
        </p:spPr>
      </p:pic>
      <p:sp>
        <p:nvSpPr>
          <p:cNvPr id="14" name="标题 13"/>
          <p:cNvSpPr>
            <a:spLocks noGrp="1"/>
          </p:cNvSpPr>
          <p:nvPr>
            <p:ph type="title"/>
          </p:nvPr>
        </p:nvSpPr>
        <p:spPr/>
        <p:txBody>
          <a:bodyPr/>
          <a:lstStyle/>
          <a:p>
            <a:r>
              <a:rPr lang="zh-CN" altLang="en-US" sz="2800" dirty="0" smtClean="0">
                <a:solidFill>
                  <a:srgbClr val="FF0000"/>
                </a:solidFill>
                <a:latin typeface="+mn-ea"/>
                <a:ea typeface="+mn-ea"/>
              </a:rPr>
              <a:t>关键应用业务  供应商管理</a:t>
            </a:r>
            <a:r>
              <a:rPr lang="zh-CN" altLang="en-US" sz="2800" dirty="0" smtClean="0">
                <a:solidFill>
                  <a:srgbClr val="CC0000"/>
                </a:solidFill>
                <a:latin typeface="+mn-ea"/>
                <a:ea typeface="+mn-ea"/>
              </a:rPr>
              <a:t/>
            </a:r>
            <a:br>
              <a:rPr lang="zh-CN" altLang="en-US" sz="2800" dirty="0" smtClean="0">
                <a:solidFill>
                  <a:srgbClr val="CC0000"/>
                </a:solidFill>
                <a:latin typeface="+mn-ea"/>
                <a:ea typeface="+mn-ea"/>
              </a:rPr>
            </a:br>
            <a:endParaRPr lang="zh-CN" altLang="en-US" sz="2800" dirty="0">
              <a:latin typeface="+mn-ea"/>
              <a:ea typeface="+mn-ea"/>
            </a:endParaRPr>
          </a:p>
        </p:txBody>
      </p:sp>
      <p:sp>
        <p:nvSpPr>
          <p:cNvPr id="15" name="Text Box 7"/>
          <p:cNvSpPr txBox="1">
            <a:spLocks noChangeArrowheads="1"/>
          </p:cNvSpPr>
          <p:nvPr/>
        </p:nvSpPr>
        <p:spPr bwMode="auto">
          <a:xfrm>
            <a:off x="2123728" y="5517232"/>
            <a:ext cx="1008112" cy="461665"/>
          </a:xfrm>
          <a:prstGeom prst="rect">
            <a:avLst/>
          </a:prstGeom>
          <a:noFill/>
          <a:ln w="9525">
            <a:noFill/>
            <a:miter lim="800000"/>
            <a:headEnd/>
            <a:tailEnd/>
          </a:ln>
          <a:effectLst/>
        </p:spPr>
        <p:txBody>
          <a:bodyPr wrap="square">
            <a:spAutoFit/>
          </a:bodyPr>
          <a:lstStyle/>
          <a:p>
            <a:pPr algn="ctr">
              <a:buFont typeface="Wingdings" pitchFamily="2" charset="2"/>
              <a:buNone/>
            </a:pPr>
            <a:r>
              <a:rPr kumimoji="1" lang="zh-CN" altLang="en-US" sz="1200" dirty="0">
                <a:latin typeface="宋体" pitchFamily="2" charset="-122"/>
                <a:ea typeface="宋体" pitchFamily="2" charset="-122"/>
              </a:rPr>
              <a:t>哪些供应厂家比较好</a:t>
            </a:r>
            <a:r>
              <a:rPr kumimoji="1" lang="zh-CN" altLang="en-US" sz="1200" dirty="0" smtClean="0">
                <a:latin typeface="宋体" pitchFamily="2" charset="-122"/>
                <a:ea typeface="宋体" pitchFamily="2" charset="-122"/>
              </a:rPr>
              <a:t>？</a:t>
            </a:r>
            <a:endParaRPr kumimoji="1" lang="zh-CN" altLang="en-US" sz="1200" dirty="0">
              <a:latin typeface="宋体" pitchFamily="2" charset="-122"/>
              <a:ea typeface="宋体" pitchFamily="2" charset="-122"/>
            </a:endParaRPr>
          </a:p>
        </p:txBody>
      </p:sp>
      <p:sp>
        <p:nvSpPr>
          <p:cNvPr id="10" name="AutoShape 3"/>
          <p:cNvSpPr>
            <a:spLocks noChangeArrowheads="1"/>
          </p:cNvSpPr>
          <p:nvPr/>
        </p:nvSpPr>
        <p:spPr bwMode="auto">
          <a:xfrm>
            <a:off x="1043609" y="1503483"/>
            <a:ext cx="1261352" cy="504000"/>
          </a:xfrm>
          <a:prstGeom prst="homePlate">
            <a:avLst>
              <a:gd name="adj" fmla="val 27232"/>
            </a:avLst>
          </a:prstGeom>
          <a:gradFill rotWithShape="1">
            <a:gsLst>
              <a:gs pos="0">
                <a:srgbClr val="3399FF"/>
              </a:gs>
              <a:gs pos="100000">
                <a:srgbClr val="0044A8"/>
              </a:gs>
            </a:gsLst>
            <a:lin ang="5400000" scaled="1"/>
          </a:gradFill>
          <a:ln w="6350" algn="ctr">
            <a:noFill/>
            <a:round/>
            <a:headEnd/>
            <a:tailEnd/>
          </a:ln>
          <a:effectLst>
            <a:prstShdw prst="shdw17" dist="17961" dir="13500000">
              <a:srgbClr val="1F5C99"/>
            </a:prstShdw>
          </a:effectLst>
        </p:spPr>
        <p:txBody>
          <a:bodyPr wrap="none" anchor="ctr"/>
          <a:lstStyle/>
          <a:p>
            <a:pPr marL="342900" indent="-342900" algn="ctr" eaLnBrk="0" hangingPunct="0">
              <a:spcBef>
                <a:spcPct val="20000"/>
              </a:spcBef>
              <a:buClr>
                <a:srgbClr val="E1B40C"/>
              </a:buClr>
              <a:buSzPct val="80000"/>
              <a:buFont typeface="Wingdings" pitchFamily="2" charset="2"/>
              <a:buNone/>
            </a:pPr>
            <a:r>
              <a:rPr lang="zh-CN" altLang="en-US" sz="1400" b="1" dirty="0">
                <a:solidFill>
                  <a:schemeClr val="bg1"/>
                </a:solidFill>
                <a:ea typeface="微软雅黑" pitchFamily="34" charset="-122"/>
              </a:rPr>
              <a:t>供应商认证管理</a:t>
            </a:r>
          </a:p>
        </p:txBody>
      </p:sp>
      <p:sp>
        <p:nvSpPr>
          <p:cNvPr id="11" name="AutoShape 4"/>
          <p:cNvSpPr>
            <a:spLocks noChangeArrowheads="1"/>
          </p:cNvSpPr>
          <p:nvPr/>
        </p:nvSpPr>
        <p:spPr bwMode="auto">
          <a:xfrm>
            <a:off x="1058123" y="2708976"/>
            <a:ext cx="1261352" cy="504000"/>
          </a:xfrm>
          <a:prstGeom prst="homePlate">
            <a:avLst>
              <a:gd name="adj" fmla="val 21193"/>
            </a:avLst>
          </a:prstGeom>
          <a:gradFill rotWithShape="1">
            <a:gsLst>
              <a:gs pos="0">
                <a:srgbClr val="3399FF"/>
              </a:gs>
              <a:gs pos="100000">
                <a:srgbClr val="0044A8"/>
              </a:gs>
            </a:gsLst>
            <a:lin ang="5400000" scaled="1"/>
          </a:gradFill>
          <a:ln w="6350" algn="ctr">
            <a:noFill/>
            <a:round/>
            <a:headEnd/>
            <a:tailEnd/>
          </a:ln>
          <a:effectLst>
            <a:prstShdw prst="shdw17" dist="17961" dir="13500000">
              <a:srgbClr val="1F5C99"/>
            </a:prstShdw>
          </a:effectLst>
        </p:spPr>
        <p:txBody>
          <a:bodyPr wrap="none" anchor="ctr"/>
          <a:lstStyle/>
          <a:p>
            <a:pPr marL="342900" indent="-342900" algn="ctr" eaLnBrk="0" hangingPunct="0">
              <a:spcBef>
                <a:spcPct val="20000"/>
              </a:spcBef>
              <a:buClr>
                <a:srgbClr val="E1B40C"/>
              </a:buClr>
              <a:buSzPct val="80000"/>
              <a:buFont typeface="Wingdings" pitchFamily="2" charset="2"/>
              <a:buNone/>
            </a:pPr>
            <a:r>
              <a:rPr lang="zh-CN" altLang="en-US" sz="1400" b="1" dirty="0">
                <a:solidFill>
                  <a:schemeClr val="bg1"/>
                </a:solidFill>
                <a:ea typeface="微软雅黑" pitchFamily="34" charset="-122"/>
              </a:rPr>
              <a:t>供应商绩效管理</a:t>
            </a:r>
          </a:p>
        </p:txBody>
      </p:sp>
      <p:sp>
        <p:nvSpPr>
          <p:cNvPr id="12" name="AutoShape 5"/>
          <p:cNvSpPr>
            <a:spLocks noChangeArrowheads="1"/>
          </p:cNvSpPr>
          <p:nvPr/>
        </p:nvSpPr>
        <p:spPr bwMode="auto">
          <a:xfrm>
            <a:off x="1063886" y="3342478"/>
            <a:ext cx="1261352" cy="468000"/>
          </a:xfrm>
          <a:prstGeom prst="homePlate">
            <a:avLst>
              <a:gd name="adj" fmla="val 19469"/>
            </a:avLst>
          </a:prstGeom>
          <a:gradFill rotWithShape="1">
            <a:gsLst>
              <a:gs pos="0">
                <a:srgbClr val="3399FF"/>
              </a:gs>
              <a:gs pos="100000">
                <a:srgbClr val="0044A8"/>
              </a:gs>
            </a:gsLst>
            <a:lin ang="5400000" scaled="1"/>
          </a:gradFill>
          <a:ln w="6350" algn="ctr">
            <a:noFill/>
            <a:round/>
            <a:headEnd/>
            <a:tailEnd/>
          </a:ln>
          <a:effectLst>
            <a:prstShdw prst="shdw17" dist="17961" dir="13500000">
              <a:srgbClr val="1F5C99"/>
            </a:prstShdw>
          </a:effectLst>
        </p:spPr>
        <p:txBody>
          <a:bodyPr wrap="none" anchor="ctr"/>
          <a:lstStyle/>
          <a:p>
            <a:pPr marL="342900" indent="-342900" algn="ctr" eaLnBrk="0" hangingPunct="0">
              <a:spcBef>
                <a:spcPct val="20000"/>
              </a:spcBef>
              <a:buClr>
                <a:srgbClr val="E1B40C"/>
              </a:buClr>
              <a:buSzPct val="80000"/>
              <a:buFont typeface="Wingdings" pitchFamily="2" charset="2"/>
              <a:buNone/>
            </a:pPr>
            <a:r>
              <a:rPr lang="zh-CN" altLang="en-US" sz="1400" b="1" dirty="0">
                <a:solidFill>
                  <a:schemeClr val="bg1"/>
                </a:solidFill>
                <a:ea typeface="微软雅黑" pitchFamily="34" charset="-122"/>
              </a:rPr>
              <a:t>供应商协同管理</a:t>
            </a:r>
          </a:p>
        </p:txBody>
      </p:sp>
      <p:grpSp>
        <p:nvGrpSpPr>
          <p:cNvPr id="3" name="Group 70"/>
          <p:cNvGrpSpPr>
            <a:grpSpLocks/>
          </p:cNvGrpSpPr>
          <p:nvPr/>
        </p:nvGrpSpPr>
        <p:grpSpPr bwMode="auto">
          <a:xfrm>
            <a:off x="2316002" y="1484784"/>
            <a:ext cx="5928775" cy="641188"/>
            <a:chOff x="1271" y="1253"/>
            <a:chExt cx="4170" cy="712"/>
          </a:xfrm>
          <a:gradFill>
            <a:gsLst>
              <a:gs pos="0">
                <a:srgbClr val="FFFFFF"/>
              </a:gs>
              <a:gs pos="100000">
                <a:srgbClr val="FFFFFF">
                  <a:gamma/>
                  <a:shade val="84706"/>
                  <a:invGamma/>
                </a:srgbClr>
              </a:gs>
            </a:gsLst>
            <a:lin ang="5400000" scaled="1"/>
          </a:gradFill>
        </p:grpSpPr>
        <p:sp>
          <p:nvSpPr>
            <p:cNvPr id="16" name="Freeform 7"/>
            <p:cNvSpPr>
              <a:spLocks/>
            </p:cNvSpPr>
            <p:nvPr/>
          </p:nvSpPr>
          <p:spPr bwMode="auto">
            <a:xfrm>
              <a:off x="1271" y="1253"/>
              <a:ext cx="4170" cy="635"/>
            </a:xfrm>
            <a:custGeom>
              <a:avLst/>
              <a:gdLst>
                <a:gd name="T0" fmla="*/ 2510 w 4538"/>
                <a:gd name="T1" fmla="*/ 0 h 1080"/>
                <a:gd name="T2" fmla="*/ 0 w 4538"/>
                <a:gd name="T3" fmla="*/ 0 h 1080"/>
                <a:gd name="T4" fmla="*/ 57 w 4538"/>
                <a:gd name="T5" fmla="*/ 13 h 1080"/>
                <a:gd name="T6" fmla="*/ 0 w 4538"/>
                <a:gd name="T7" fmla="*/ 26 h 1080"/>
                <a:gd name="T8" fmla="*/ 2510 w 4538"/>
                <a:gd name="T9" fmla="*/ 26 h 1080"/>
                <a:gd name="T10" fmla="*/ 2510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pFill/>
            <a:ln w="6350">
              <a:solidFill>
                <a:schemeClr val="bg1"/>
              </a:solidFill>
              <a:round/>
              <a:headEnd/>
              <a:tailEnd/>
            </a:ln>
          </p:spPr>
          <p:txBody>
            <a:bodyPr/>
            <a:lstStyle/>
            <a:p>
              <a:pPr>
                <a:spcBef>
                  <a:spcPct val="20000"/>
                </a:spcBef>
                <a:buClr>
                  <a:srgbClr val="E1B40C"/>
                </a:buClr>
                <a:buSzPct val="80000"/>
                <a:buFont typeface="Wingdings" pitchFamily="2" charset="2"/>
                <a:buChar char="n"/>
                <a:defRPr/>
              </a:pPr>
              <a:endParaRPr lang="zh-CN" altLang="en-US" sz="1800">
                <a:latin typeface="微软雅黑" pitchFamily="34" charset="-122"/>
                <a:ea typeface="微软雅黑" pitchFamily="34" charset="-122"/>
              </a:endParaRPr>
            </a:p>
          </p:txBody>
        </p:sp>
        <p:sp>
          <p:nvSpPr>
            <p:cNvPr id="17" name="Rectangle 8"/>
            <p:cNvSpPr>
              <a:spLocks noChangeArrowheads="1"/>
            </p:cNvSpPr>
            <p:nvPr/>
          </p:nvSpPr>
          <p:spPr bwMode="auto">
            <a:xfrm>
              <a:off x="1380" y="1316"/>
              <a:ext cx="4020" cy="649"/>
            </a:xfrm>
            <a:prstGeom prst="rect">
              <a:avLst/>
            </a:prstGeom>
            <a:noFill/>
            <a:ln w="9525" algn="ctr">
              <a:noFill/>
              <a:miter lim="800000"/>
              <a:headEnd/>
              <a:tailEnd/>
            </a:ln>
          </p:spPr>
          <p:txBody>
            <a:bodyPr>
              <a:spAutoFit/>
            </a:bodyPr>
            <a:lstStyle/>
            <a:p>
              <a:pPr>
                <a:buSzPct val="80000"/>
                <a:buFontTx/>
                <a:buBlip>
                  <a:blip r:embed="rId6"/>
                </a:buBlip>
                <a:defRPr/>
              </a:pPr>
              <a:r>
                <a:rPr lang="zh-CN" altLang="en-US" sz="1600" dirty="0" smtClean="0">
                  <a:latin typeface="微软雅黑" pitchFamily="34" charset="-122"/>
                  <a:ea typeface="微软雅黑" pitchFamily="34" charset="-122"/>
                </a:rPr>
                <a:t>设立</a:t>
              </a:r>
              <a:r>
                <a:rPr lang="zh-CN" altLang="en-US" sz="1600" dirty="0">
                  <a:latin typeface="微软雅黑" pitchFamily="34" charset="-122"/>
                  <a:ea typeface="微软雅黑" pitchFamily="34" charset="-122"/>
                </a:rPr>
                <a:t>供应商</a:t>
              </a:r>
              <a:r>
                <a:rPr lang="zh-CN" altLang="en-US" sz="1600" dirty="0" smtClean="0">
                  <a:latin typeface="微软雅黑" pitchFamily="34" charset="-122"/>
                  <a:ea typeface="微软雅黑" pitchFamily="34" charset="-122"/>
                </a:rPr>
                <a:t>认证档案</a:t>
              </a:r>
              <a:r>
                <a:rPr lang="zh-CN" altLang="en-US" sz="1600" dirty="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在</a:t>
              </a:r>
              <a:r>
                <a:rPr lang="zh-CN" altLang="en-US" sz="1600" dirty="0">
                  <a:latin typeface="微软雅黑" pitchFamily="34" charset="-122"/>
                  <a:ea typeface="微软雅黑" pitchFamily="34" charset="-122"/>
                </a:rPr>
                <a:t>进行供应商寻找时</a:t>
              </a:r>
              <a:r>
                <a:rPr lang="zh-CN" altLang="en-US" sz="1600" dirty="0" smtClean="0">
                  <a:latin typeface="微软雅黑" pitchFamily="34" charset="-122"/>
                  <a:ea typeface="微软雅黑" pitchFamily="34" charset="-122"/>
                </a:rPr>
                <a:t>，确保</a:t>
              </a:r>
              <a:r>
                <a:rPr lang="zh-CN" altLang="en-US" sz="1600" dirty="0">
                  <a:latin typeface="微软雅黑" pitchFamily="34" charset="-122"/>
                  <a:ea typeface="微软雅黑" pitchFamily="34" charset="-122"/>
                </a:rPr>
                <a:t>找到合格的供应商资源</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grpSp>
      <p:grpSp>
        <p:nvGrpSpPr>
          <p:cNvPr id="4" name="Group 65"/>
          <p:cNvGrpSpPr>
            <a:grpSpLocks/>
          </p:cNvGrpSpPr>
          <p:nvPr/>
        </p:nvGrpSpPr>
        <p:grpSpPr bwMode="auto">
          <a:xfrm>
            <a:off x="2359919" y="2647312"/>
            <a:ext cx="5901642" cy="616874"/>
            <a:chOff x="1279" y="2704"/>
            <a:chExt cx="4186" cy="685"/>
          </a:xfrm>
          <a:gradFill>
            <a:gsLst>
              <a:gs pos="0">
                <a:srgbClr val="FFFFFF"/>
              </a:gs>
              <a:gs pos="100000">
                <a:srgbClr val="FFFFFF">
                  <a:gamma/>
                  <a:shade val="84706"/>
                  <a:invGamma/>
                </a:srgbClr>
              </a:gs>
            </a:gsLst>
            <a:lin ang="5400000" scaled="1"/>
          </a:gradFill>
        </p:grpSpPr>
        <p:sp>
          <p:nvSpPr>
            <p:cNvPr id="19" name="Freeform 10"/>
            <p:cNvSpPr>
              <a:spLocks/>
            </p:cNvSpPr>
            <p:nvPr/>
          </p:nvSpPr>
          <p:spPr bwMode="auto">
            <a:xfrm>
              <a:off x="1279" y="2704"/>
              <a:ext cx="4172" cy="635"/>
            </a:xfrm>
            <a:custGeom>
              <a:avLst/>
              <a:gdLst>
                <a:gd name="T0" fmla="*/ 2520 w 4538"/>
                <a:gd name="T1" fmla="*/ 0 h 1080"/>
                <a:gd name="T2" fmla="*/ 0 w 4538"/>
                <a:gd name="T3" fmla="*/ 0 h 1080"/>
                <a:gd name="T4" fmla="*/ 58 w 4538"/>
                <a:gd name="T5" fmla="*/ 13 h 1080"/>
                <a:gd name="T6" fmla="*/ 0 w 4538"/>
                <a:gd name="T7" fmla="*/ 26 h 1080"/>
                <a:gd name="T8" fmla="*/ 2520 w 4538"/>
                <a:gd name="T9" fmla="*/ 26 h 1080"/>
                <a:gd name="T10" fmla="*/ 2520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pFill/>
            <a:ln w="6350">
              <a:solidFill>
                <a:schemeClr val="bg1"/>
              </a:solidFill>
              <a:round/>
              <a:headEnd/>
              <a:tailEnd/>
            </a:ln>
          </p:spPr>
          <p:txBody>
            <a:bodyPr/>
            <a:lstStyle/>
            <a:p>
              <a:pPr>
                <a:spcBef>
                  <a:spcPct val="20000"/>
                </a:spcBef>
                <a:buClr>
                  <a:srgbClr val="E1B40C"/>
                </a:buClr>
                <a:buSzPct val="80000"/>
                <a:buFont typeface="Wingdings" pitchFamily="2" charset="2"/>
                <a:buChar char="n"/>
                <a:defRPr/>
              </a:pPr>
              <a:endParaRPr lang="zh-CN" altLang="en-US" sz="1800">
                <a:latin typeface="微软雅黑" pitchFamily="34" charset="-122"/>
                <a:ea typeface="微软雅黑" pitchFamily="34" charset="-122"/>
              </a:endParaRPr>
            </a:p>
          </p:txBody>
        </p:sp>
        <p:sp>
          <p:nvSpPr>
            <p:cNvPr id="20" name="Rectangle 11"/>
            <p:cNvSpPr>
              <a:spLocks noChangeArrowheads="1"/>
            </p:cNvSpPr>
            <p:nvPr/>
          </p:nvSpPr>
          <p:spPr bwMode="auto">
            <a:xfrm>
              <a:off x="1389" y="2740"/>
              <a:ext cx="4076" cy="649"/>
            </a:xfrm>
            <a:prstGeom prst="rect">
              <a:avLst/>
            </a:prstGeom>
            <a:noFill/>
            <a:ln w="9525" algn="ctr">
              <a:noFill/>
              <a:miter lim="800000"/>
              <a:headEnd/>
              <a:tailEnd/>
            </a:ln>
          </p:spPr>
          <p:txBody>
            <a:bodyPr>
              <a:spAutoFit/>
            </a:bodyPr>
            <a:lstStyle/>
            <a:p>
              <a:pPr>
                <a:buSzPct val="80000"/>
                <a:buFontTx/>
                <a:buBlip>
                  <a:blip r:embed="rId6"/>
                </a:buBlip>
                <a:defRPr/>
              </a:pPr>
              <a:r>
                <a:rPr lang="zh-CN" altLang="en-US" sz="1600" dirty="0" smtClean="0">
                  <a:latin typeface="微软雅黑" pitchFamily="34" charset="-122"/>
                  <a:ea typeface="微软雅黑" pitchFamily="34" charset="-122"/>
                </a:rPr>
                <a:t>建立</a:t>
              </a:r>
              <a:r>
                <a:rPr lang="zh-CN" altLang="en-US" sz="1600" dirty="0">
                  <a:latin typeface="微软雅黑" pitchFamily="34" charset="-122"/>
                  <a:ea typeface="微软雅黑" pitchFamily="34" charset="-122"/>
                </a:rPr>
                <a:t>供应商绩效评价体系，以对现有供应商的绩效进行评价和管理，提高供应商的供货能力和确保供货质量。</a:t>
              </a:r>
            </a:p>
          </p:txBody>
        </p:sp>
      </p:grpSp>
      <p:grpSp>
        <p:nvGrpSpPr>
          <p:cNvPr id="5" name="Group 69"/>
          <p:cNvGrpSpPr>
            <a:grpSpLocks/>
          </p:cNvGrpSpPr>
          <p:nvPr/>
        </p:nvGrpSpPr>
        <p:grpSpPr bwMode="auto">
          <a:xfrm>
            <a:off x="2356212" y="3230210"/>
            <a:ext cx="5891034" cy="644790"/>
            <a:chOff x="1271" y="3430"/>
            <a:chExt cx="4194" cy="716"/>
          </a:xfrm>
          <a:gradFill>
            <a:gsLst>
              <a:gs pos="0">
                <a:srgbClr val="FFFFFF"/>
              </a:gs>
              <a:gs pos="100000">
                <a:srgbClr val="FFFFFF">
                  <a:gamma/>
                  <a:shade val="84706"/>
                  <a:invGamma/>
                </a:srgbClr>
              </a:gs>
            </a:gsLst>
            <a:lin ang="5400000" scaled="1"/>
          </a:gradFill>
        </p:grpSpPr>
        <p:sp>
          <p:nvSpPr>
            <p:cNvPr id="22" name="Freeform 16"/>
            <p:cNvSpPr>
              <a:spLocks/>
            </p:cNvSpPr>
            <p:nvPr/>
          </p:nvSpPr>
          <p:spPr bwMode="auto">
            <a:xfrm>
              <a:off x="1271" y="3430"/>
              <a:ext cx="4194" cy="635"/>
            </a:xfrm>
            <a:custGeom>
              <a:avLst/>
              <a:gdLst>
                <a:gd name="T0" fmla="*/ 2613 w 4538"/>
                <a:gd name="T1" fmla="*/ 0 h 1080"/>
                <a:gd name="T2" fmla="*/ 0 w 4538"/>
                <a:gd name="T3" fmla="*/ 0 h 1080"/>
                <a:gd name="T4" fmla="*/ 61 w 4538"/>
                <a:gd name="T5" fmla="*/ 13 h 1080"/>
                <a:gd name="T6" fmla="*/ 0 w 4538"/>
                <a:gd name="T7" fmla="*/ 26 h 1080"/>
                <a:gd name="T8" fmla="*/ 2613 w 4538"/>
                <a:gd name="T9" fmla="*/ 26 h 1080"/>
                <a:gd name="T10" fmla="*/ 2613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pFill/>
            <a:ln w="6350">
              <a:solidFill>
                <a:schemeClr val="bg1"/>
              </a:solidFill>
              <a:round/>
              <a:headEnd/>
              <a:tailEnd/>
            </a:ln>
          </p:spPr>
          <p:txBody>
            <a:bodyPr/>
            <a:lstStyle/>
            <a:p>
              <a:pPr>
                <a:spcBef>
                  <a:spcPct val="20000"/>
                </a:spcBef>
                <a:buClr>
                  <a:srgbClr val="E1B40C"/>
                </a:buClr>
                <a:buSzPct val="80000"/>
                <a:buFont typeface="Wingdings" pitchFamily="2" charset="2"/>
                <a:buChar char="n"/>
                <a:defRPr/>
              </a:pPr>
              <a:endParaRPr lang="zh-CN" altLang="en-US" sz="1800">
                <a:latin typeface="微软雅黑" pitchFamily="34" charset="-122"/>
                <a:ea typeface="微软雅黑" pitchFamily="34" charset="-122"/>
              </a:endParaRPr>
            </a:p>
          </p:txBody>
        </p:sp>
        <p:sp>
          <p:nvSpPr>
            <p:cNvPr id="23" name="Rectangle 17"/>
            <p:cNvSpPr>
              <a:spLocks noChangeArrowheads="1"/>
            </p:cNvSpPr>
            <p:nvPr/>
          </p:nvSpPr>
          <p:spPr bwMode="auto">
            <a:xfrm>
              <a:off x="1407" y="3497"/>
              <a:ext cx="4036" cy="649"/>
            </a:xfrm>
            <a:prstGeom prst="rect">
              <a:avLst/>
            </a:prstGeom>
            <a:noFill/>
            <a:ln w="9525" algn="ctr">
              <a:noFill/>
              <a:miter lim="800000"/>
              <a:headEnd/>
              <a:tailEnd/>
            </a:ln>
          </p:spPr>
          <p:txBody>
            <a:bodyPr>
              <a:spAutoFit/>
            </a:bodyPr>
            <a:lstStyle/>
            <a:p>
              <a:pPr>
                <a:buSzPct val="80000"/>
                <a:buFontTx/>
                <a:buBlip>
                  <a:blip r:embed="rId6"/>
                </a:buBlip>
                <a:defRPr/>
              </a:pPr>
              <a:r>
                <a:rPr lang="zh-CN" altLang="en-US" sz="1600" dirty="0">
                  <a:latin typeface="微软雅黑" pitchFamily="34" charset="-122"/>
                  <a:ea typeface="微软雅黑" pitchFamily="34" charset="-122"/>
                </a:rPr>
                <a:t>电子商时代</a:t>
              </a:r>
              <a:r>
                <a:rPr lang="zh-CN" altLang="en-US" sz="1600" dirty="0" smtClean="0">
                  <a:latin typeface="微软雅黑" pitchFamily="34" charset="-122"/>
                  <a:ea typeface="微软雅黑" pitchFamily="34" charset="-122"/>
                </a:rPr>
                <a:t>，运用</a:t>
              </a:r>
              <a:r>
                <a:rPr lang="en-US" altLang="zh-CN" sz="1600" dirty="0" smtClean="0">
                  <a:latin typeface="微软雅黑" pitchFamily="34" charset="-122"/>
                  <a:ea typeface="微软雅黑" pitchFamily="34" charset="-122"/>
                </a:rPr>
                <a:t>Internet </a:t>
              </a:r>
              <a:r>
                <a:rPr lang="en-US" altLang="zh-CN" sz="1600" dirty="0" err="1" smtClean="0">
                  <a:latin typeface="微软雅黑" pitchFamily="34" charset="-122"/>
                  <a:ea typeface="微软雅黑" pitchFamily="34" charset="-122"/>
                </a:rPr>
                <a:t>实现与供应商的协同</a:t>
              </a:r>
              <a:r>
                <a:rPr lang="zh-CN" altLang="en-US" sz="1600" dirty="0" smtClean="0">
                  <a:latin typeface="微软雅黑" pitchFamily="34" charset="-122"/>
                  <a:ea typeface="微软雅黑" pitchFamily="34" charset="-122"/>
                </a:rPr>
                <a:t>、</a:t>
              </a:r>
              <a:r>
                <a:rPr lang="en-US" altLang="zh-CN" sz="1600" dirty="0" err="1" smtClean="0">
                  <a:latin typeface="微软雅黑" pitchFamily="34" charset="-122"/>
                  <a:ea typeface="微软雅黑" pitchFamily="34" charset="-122"/>
                </a:rPr>
                <a:t>提高企业供应链反应速度</a:t>
              </a:r>
              <a:r>
                <a:rPr lang="zh-CN" altLang="en-US" sz="1600" dirty="0" smtClean="0">
                  <a:latin typeface="微软雅黑" pitchFamily="34" charset="-122"/>
                  <a:ea typeface="微软雅黑" pitchFamily="34" charset="-122"/>
                </a:rPr>
                <a:t>、</a:t>
              </a:r>
              <a:r>
                <a:rPr lang="en-US" altLang="zh-CN" sz="1600" dirty="0" err="1" smtClean="0">
                  <a:latin typeface="微软雅黑" pitchFamily="34" charset="-122"/>
                  <a:ea typeface="微软雅黑" pitchFamily="34" charset="-122"/>
                </a:rPr>
                <a:t>提高供货能力</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grpSp>
      <p:sp>
        <p:nvSpPr>
          <p:cNvPr id="24" name="AutoShape 47"/>
          <p:cNvSpPr>
            <a:spLocks noChangeArrowheads="1"/>
          </p:cNvSpPr>
          <p:nvPr/>
        </p:nvSpPr>
        <p:spPr bwMode="auto">
          <a:xfrm>
            <a:off x="1063886" y="908720"/>
            <a:ext cx="1261352" cy="504000"/>
          </a:xfrm>
          <a:prstGeom prst="homePlate">
            <a:avLst>
              <a:gd name="adj" fmla="val 23057"/>
            </a:avLst>
          </a:prstGeom>
          <a:gradFill rotWithShape="1">
            <a:gsLst>
              <a:gs pos="0">
                <a:srgbClr val="3399FF"/>
              </a:gs>
              <a:gs pos="100000">
                <a:srgbClr val="0044A8"/>
              </a:gs>
            </a:gsLst>
            <a:lin ang="5400000" scaled="1"/>
          </a:gradFill>
          <a:ln w="6350" algn="ctr">
            <a:noFill/>
            <a:round/>
            <a:headEnd/>
            <a:tailEnd/>
          </a:ln>
          <a:effectLst>
            <a:prstShdw prst="shdw17" dist="17961" dir="13500000">
              <a:srgbClr val="1F5C99"/>
            </a:prstShdw>
          </a:effectLst>
        </p:spPr>
        <p:txBody>
          <a:bodyPr wrap="none" anchor="ctr"/>
          <a:lstStyle/>
          <a:p>
            <a:pPr marL="342900" indent="-342900" algn="ctr" eaLnBrk="0" hangingPunct="0">
              <a:spcBef>
                <a:spcPct val="20000"/>
              </a:spcBef>
              <a:buClr>
                <a:srgbClr val="E1B40C"/>
              </a:buClr>
              <a:buSzPct val="80000"/>
              <a:buFont typeface="Wingdings" pitchFamily="2" charset="2"/>
              <a:buNone/>
            </a:pPr>
            <a:r>
              <a:rPr lang="zh-CN" altLang="en-US" sz="1400" b="1" dirty="0">
                <a:solidFill>
                  <a:schemeClr val="bg1"/>
                </a:solidFill>
                <a:ea typeface="微软雅黑" pitchFamily="34" charset="-122"/>
              </a:rPr>
              <a:t>供应商档案管理</a:t>
            </a:r>
          </a:p>
        </p:txBody>
      </p:sp>
      <p:grpSp>
        <p:nvGrpSpPr>
          <p:cNvPr id="6" name="Group 68"/>
          <p:cNvGrpSpPr>
            <a:grpSpLocks/>
          </p:cNvGrpSpPr>
          <p:nvPr/>
        </p:nvGrpSpPr>
        <p:grpSpPr bwMode="auto">
          <a:xfrm>
            <a:off x="2339752" y="836391"/>
            <a:ext cx="5901643" cy="648393"/>
            <a:chOff x="1226" y="626"/>
            <a:chExt cx="4194" cy="720"/>
          </a:xfrm>
          <a:gradFill>
            <a:gsLst>
              <a:gs pos="0">
                <a:srgbClr val="FFFFFF"/>
              </a:gs>
              <a:gs pos="100000">
                <a:srgbClr val="FFFFFF">
                  <a:gamma/>
                  <a:shade val="84706"/>
                  <a:invGamma/>
                </a:srgbClr>
              </a:gs>
            </a:gsLst>
            <a:lin ang="5400000" scaled="1"/>
          </a:gradFill>
        </p:grpSpPr>
        <p:sp>
          <p:nvSpPr>
            <p:cNvPr id="26" name="Freeform 48"/>
            <p:cNvSpPr>
              <a:spLocks/>
            </p:cNvSpPr>
            <p:nvPr/>
          </p:nvSpPr>
          <p:spPr bwMode="auto">
            <a:xfrm>
              <a:off x="1226" y="626"/>
              <a:ext cx="4194" cy="627"/>
            </a:xfrm>
            <a:custGeom>
              <a:avLst/>
              <a:gdLst>
                <a:gd name="T0" fmla="*/ 2613 w 4538"/>
                <a:gd name="T1" fmla="*/ 0 h 1080"/>
                <a:gd name="T2" fmla="*/ 0 w 4538"/>
                <a:gd name="T3" fmla="*/ 0 h 1080"/>
                <a:gd name="T4" fmla="*/ 61 w 4538"/>
                <a:gd name="T5" fmla="*/ 13 h 1080"/>
                <a:gd name="T6" fmla="*/ 0 w 4538"/>
                <a:gd name="T7" fmla="*/ 26 h 1080"/>
                <a:gd name="T8" fmla="*/ 2613 w 4538"/>
                <a:gd name="T9" fmla="*/ 26 h 1080"/>
                <a:gd name="T10" fmla="*/ 2613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pFill/>
            <a:ln w="6350">
              <a:solidFill>
                <a:schemeClr val="bg1"/>
              </a:solidFill>
              <a:round/>
              <a:headEnd/>
              <a:tailEnd/>
            </a:ln>
          </p:spPr>
          <p:txBody>
            <a:bodyPr/>
            <a:lstStyle/>
            <a:p>
              <a:pPr>
                <a:spcBef>
                  <a:spcPct val="20000"/>
                </a:spcBef>
                <a:buClr>
                  <a:srgbClr val="E1B40C"/>
                </a:buClr>
                <a:buSzPct val="80000"/>
                <a:buFont typeface="Wingdings" pitchFamily="2" charset="2"/>
                <a:buChar char="n"/>
                <a:defRPr/>
              </a:pPr>
              <a:endParaRPr lang="zh-CN" altLang="en-US" sz="1800">
                <a:latin typeface="微软雅黑" pitchFamily="34" charset="-122"/>
                <a:ea typeface="微软雅黑" pitchFamily="34" charset="-122"/>
              </a:endParaRPr>
            </a:p>
          </p:txBody>
        </p:sp>
        <p:sp>
          <p:nvSpPr>
            <p:cNvPr id="27" name="Rectangle 49"/>
            <p:cNvSpPr>
              <a:spLocks noChangeArrowheads="1"/>
            </p:cNvSpPr>
            <p:nvPr/>
          </p:nvSpPr>
          <p:spPr bwMode="auto">
            <a:xfrm>
              <a:off x="1320" y="697"/>
              <a:ext cx="4036" cy="649"/>
            </a:xfrm>
            <a:prstGeom prst="rect">
              <a:avLst/>
            </a:prstGeom>
            <a:noFill/>
            <a:ln w="9525" algn="ctr">
              <a:noFill/>
              <a:miter lim="800000"/>
              <a:headEnd/>
              <a:tailEnd/>
            </a:ln>
          </p:spPr>
          <p:txBody>
            <a:bodyPr>
              <a:spAutoFit/>
            </a:bodyPr>
            <a:lstStyle/>
            <a:p>
              <a:pPr>
                <a:buSzPct val="80000"/>
                <a:buFontTx/>
                <a:buBlip>
                  <a:blip r:embed="rId6"/>
                </a:buBlip>
                <a:defRPr/>
              </a:pPr>
              <a:r>
                <a:rPr lang="zh-CN" altLang="en-US" sz="1600" dirty="0" smtClean="0">
                  <a:latin typeface="微软雅黑" pitchFamily="34" charset="-122"/>
                  <a:ea typeface="微软雅黑" pitchFamily="34" charset="-122"/>
                </a:rPr>
                <a:t>供应商档案管理，能够通过多纬度记录供应商生命周期的业务相关信息，实现企业供应商资源的共享和有效维护；</a:t>
              </a:r>
              <a:endParaRPr lang="zh-CN" altLang="en-US" sz="1600" dirty="0">
                <a:latin typeface="微软雅黑" pitchFamily="34" charset="-122"/>
                <a:ea typeface="微软雅黑" pitchFamily="34" charset="-122"/>
              </a:endParaRPr>
            </a:p>
          </p:txBody>
        </p:sp>
      </p:grpSp>
      <p:grpSp>
        <p:nvGrpSpPr>
          <p:cNvPr id="7" name="Group 67"/>
          <p:cNvGrpSpPr>
            <a:grpSpLocks/>
          </p:cNvGrpSpPr>
          <p:nvPr/>
        </p:nvGrpSpPr>
        <p:grpSpPr bwMode="auto">
          <a:xfrm>
            <a:off x="2342766" y="2060849"/>
            <a:ext cx="5901642" cy="637443"/>
            <a:chOff x="1290" y="2138"/>
            <a:chExt cx="4194" cy="758"/>
          </a:xfrm>
          <a:gradFill>
            <a:gsLst>
              <a:gs pos="0">
                <a:srgbClr val="FFFFFF"/>
              </a:gs>
              <a:gs pos="100000">
                <a:srgbClr val="FFFFFF">
                  <a:gamma/>
                  <a:shade val="84706"/>
                  <a:invGamma/>
                </a:srgbClr>
              </a:gs>
            </a:gsLst>
            <a:lin ang="5400000" scaled="1"/>
          </a:gradFill>
        </p:grpSpPr>
        <p:sp>
          <p:nvSpPr>
            <p:cNvPr id="29" name="Freeform 62"/>
            <p:cNvSpPr>
              <a:spLocks/>
            </p:cNvSpPr>
            <p:nvPr/>
          </p:nvSpPr>
          <p:spPr bwMode="auto">
            <a:xfrm>
              <a:off x="1290" y="2138"/>
              <a:ext cx="4194" cy="680"/>
            </a:xfrm>
            <a:custGeom>
              <a:avLst/>
              <a:gdLst>
                <a:gd name="T0" fmla="*/ 2613 w 4538"/>
                <a:gd name="T1" fmla="*/ 0 h 1080"/>
                <a:gd name="T2" fmla="*/ 0 w 4538"/>
                <a:gd name="T3" fmla="*/ 0 h 1080"/>
                <a:gd name="T4" fmla="*/ 61 w 4538"/>
                <a:gd name="T5" fmla="*/ 21 h 1080"/>
                <a:gd name="T6" fmla="*/ 0 w 4538"/>
                <a:gd name="T7" fmla="*/ 42 h 1080"/>
                <a:gd name="T8" fmla="*/ 2613 w 4538"/>
                <a:gd name="T9" fmla="*/ 42 h 1080"/>
                <a:gd name="T10" fmla="*/ 2613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pFill/>
            <a:ln w="6350">
              <a:solidFill>
                <a:schemeClr val="bg1"/>
              </a:solidFill>
              <a:round/>
              <a:headEnd/>
              <a:tailEnd/>
            </a:ln>
          </p:spPr>
          <p:txBody>
            <a:bodyPr/>
            <a:lstStyle/>
            <a:p>
              <a:pPr>
                <a:spcBef>
                  <a:spcPct val="20000"/>
                </a:spcBef>
                <a:buClr>
                  <a:srgbClr val="E1B40C"/>
                </a:buClr>
                <a:buSzPct val="80000"/>
                <a:buFont typeface="Wingdings" pitchFamily="2" charset="2"/>
                <a:buChar char="n"/>
                <a:defRPr/>
              </a:pPr>
              <a:endParaRPr lang="zh-CN" altLang="en-US" sz="1800">
                <a:latin typeface="微软雅黑" pitchFamily="34" charset="-122"/>
                <a:ea typeface="微软雅黑" pitchFamily="34" charset="-122"/>
              </a:endParaRPr>
            </a:p>
          </p:txBody>
        </p:sp>
        <p:sp>
          <p:nvSpPr>
            <p:cNvPr id="30" name="Rectangle 63"/>
            <p:cNvSpPr>
              <a:spLocks noChangeArrowheads="1"/>
            </p:cNvSpPr>
            <p:nvPr/>
          </p:nvSpPr>
          <p:spPr bwMode="auto">
            <a:xfrm>
              <a:off x="1381" y="2201"/>
              <a:ext cx="4048" cy="695"/>
            </a:xfrm>
            <a:prstGeom prst="rect">
              <a:avLst/>
            </a:prstGeom>
            <a:noFill/>
            <a:ln w="9525" algn="ctr">
              <a:noFill/>
              <a:miter lim="800000"/>
              <a:headEnd/>
              <a:tailEnd/>
            </a:ln>
          </p:spPr>
          <p:txBody>
            <a:bodyPr>
              <a:spAutoFit/>
            </a:bodyPr>
            <a:lstStyle/>
            <a:p>
              <a:pPr>
                <a:buSzPct val="80000"/>
                <a:buFontTx/>
                <a:buBlip>
                  <a:blip r:embed="rId6"/>
                </a:buBlip>
                <a:defRPr/>
              </a:pPr>
              <a:r>
                <a:rPr lang="zh-CN" altLang="en-US" sz="1600" dirty="0" smtClean="0">
                  <a:latin typeface="微软雅黑" pitchFamily="34" charset="-122"/>
                  <a:ea typeface="微软雅黑" pitchFamily="34" charset="-122"/>
                </a:rPr>
                <a:t>在</a:t>
              </a:r>
              <a:r>
                <a:rPr lang="zh-CN" altLang="en-US" sz="1600" dirty="0">
                  <a:latin typeface="微软雅黑" pitchFamily="34" charset="-122"/>
                  <a:ea typeface="微软雅黑" pitchFamily="34" charset="-122"/>
                </a:rPr>
                <a:t>采购业务流程中增加对供应商和物料认证的控制，以确保物料的质量。</a:t>
              </a:r>
            </a:p>
          </p:txBody>
        </p:sp>
      </p:grpSp>
      <p:sp>
        <p:nvSpPr>
          <p:cNvPr id="31" name="AutoShape 64"/>
          <p:cNvSpPr>
            <a:spLocks noChangeArrowheads="1"/>
          </p:cNvSpPr>
          <p:nvPr/>
        </p:nvSpPr>
        <p:spPr bwMode="auto">
          <a:xfrm>
            <a:off x="1043609" y="2115930"/>
            <a:ext cx="1260910" cy="504000"/>
          </a:xfrm>
          <a:prstGeom prst="homePlate">
            <a:avLst>
              <a:gd name="adj" fmla="val 20832"/>
            </a:avLst>
          </a:prstGeom>
          <a:gradFill rotWithShape="1">
            <a:gsLst>
              <a:gs pos="0">
                <a:srgbClr val="3399FF"/>
              </a:gs>
              <a:gs pos="100000">
                <a:srgbClr val="0044A8"/>
              </a:gs>
            </a:gsLst>
            <a:lin ang="5400000" scaled="1"/>
          </a:gradFill>
          <a:ln w="6350" algn="ctr">
            <a:noFill/>
            <a:round/>
            <a:headEnd/>
            <a:tailEnd/>
          </a:ln>
          <a:effectLst>
            <a:prstShdw prst="shdw17" dist="17961" dir="13500000">
              <a:srgbClr val="1F5C99"/>
            </a:prstShdw>
          </a:effectLst>
        </p:spPr>
        <p:txBody>
          <a:bodyPr wrap="none" anchor="ctr"/>
          <a:lstStyle/>
          <a:p>
            <a:pPr marL="342900" indent="-342900" algn="ctr" eaLnBrk="0" hangingPunct="0">
              <a:spcBef>
                <a:spcPct val="20000"/>
              </a:spcBef>
              <a:buClr>
                <a:srgbClr val="E1B40C"/>
              </a:buClr>
              <a:buSzPct val="80000"/>
              <a:buFont typeface="Wingdings" pitchFamily="2" charset="2"/>
              <a:buNone/>
            </a:pPr>
            <a:r>
              <a:rPr lang="zh-CN" altLang="en-US" sz="1400" b="1" dirty="0">
                <a:solidFill>
                  <a:schemeClr val="bg1"/>
                </a:solidFill>
                <a:ea typeface="微软雅黑" pitchFamily="34" charset="-122"/>
              </a:rPr>
              <a:t>供应商交易管理</a:t>
            </a:r>
          </a:p>
        </p:txBody>
      </p:sp>
      <p:pic>
        <p:nvPicPr>
          <p:cNvPr id="32" name="Picture 5" descr="E:\yinfeifei\2012年工作项目\UFIDA用友 2012\用友 王曼曼\20120223 信息化企业从U8AIO开始PPT美化\4png图\未标题-10.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779912" y="4077072"/>
            <a:ext cx="4292600" cy="2160240"/>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3851920" y="4437112"/>
            <a:ext cx="4032448" cy="1754326"/>
          </a:xfrm>
          <a:prstGeom prst="rect">
            <a:avLst/>
          </a:prstGeom>
          <a:noFill/>
        </p:spPr>
        <p:txBody>
          <a:bodyPr wrap="square" rtlCol="0">
            <a:spAutoFit/>
          </a:bodyPr>
          <a:lstStyle/>
          <a:p>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、建立供应商准入</a:t>
            </a:r>
            <a:r>
              <a:rPr lang="zh-CN" altLang="en-US" sz="1800" dirty="0" smtClean="0">
                <a:latin typeface="微软雅黑" pitchFamily="34" charset="-122"/>
                <a:ea typeface="微软雅黑" pitchFamily="34" charset="-122"/>
              </a:rPr>
              <a:t>体系</a:t>
            </a:r>
            <a:endParaRPr lang="zh-CN" altLang="en-US" sz="1800" dirty="0">
              <a:latin typeface="微软雅黑" pitchFamily="34" charset="-122"/>
              <a:ea typeface="微软雅黑" pitchFamily="34" charset="-122"/>
            </a:endParaRPr>
          </a:p>
          <a:p>
            <a:r>
              <a:rPr lang="en-US" altLang="zh-CN" sz="1800" dirty="0">
                <a:latin typeface="微软雅黑" pitchFamily="34" charset="-122"/>
                <a:ea typeface="微软雅黑" pitchFamily="34" charset="-122"/>
              </a:rPr>
              <a:t>2</a:t>
            </a:r>
            <a:r>
              <a:rPr lang="zh-CN" altLang="en-US" sz="1800" dirty="0">
                <a:latin typeface="微软雅黑" pitchFamily="34" charset="-122"/>
                <a:ea typeface="微软雅黑" pitchFamily="34" charset="-122"/>
              </a:rPr>
              <a:t>、制定配额，减少人为干预，增加供应商忠诚度</a:t>
            </a:r>
          </a:p>
          <a:p>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、建立供应商评价体系，提高供应商的质量</a:t>
            </a:r>
          </a:p>
          <a:p>
            <a:r>
              <a:rPr lang="en-US" altLang="zh-CN" sz="1800" dirty="0">
                <a:latin typeface="微软雅黑" pitchFamily="34" charset="-122"/>
                <a:ea typeface="微软雅黑" pitchFamily="34" charset="-122"/>
              </a:rPr>
              <a:t>4</a:t>
            </a:r>
            <a:r>
              <a:rPr lang="zh-CN" altLang="en-US" sz="1800" dirty="0">
                <a:latin typeface="微软雅黑" pitchFamily="34" charset="-122"/>
                <a:ea typeface="微软雅黑" pitchFamily="34" charset="-122"/>
              </a:rPr>
              <a:t>、建立企业忠诚的供应商团队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4"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84245"/>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47811"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368619"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51381"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仓储物流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仓储物流管理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4952990" y="4648168"/>
            <a:ext cx="1916112" cy="533386"/>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62" name="Rectangle 2"/>
          <p:cNvSpPr>
            <a:spLocks noGrp="1" noChangeArrowheads="1"/>
          </p:cNvSpPr>
          <p:nvPr>
            <p:ph type="title"/>
          </p:nvPr>
        </p:nvSpPr>
        <p:spPr>
          <a:noFill/>
          <a:ln/>
        </p:spPr>
        <p:txBody>
          <a:bodyPr bIns="12700" anchor="t"/>
          <a:lstStyle/>
          <a:p>
            <a:pPr>
              <a:lnSpc>
                <a:spcPct val="100000"/>
              </a:lnSpc>
              <a:spcBef>
                <a:spcPct val="20000"/>
              </a:spcBef>
            </a:pPr>
            <a:r>
              <a:rPr lang="zh-CN" altLang="en-US" sz="2400" dirty="0"/>
              <a:t>供应链管理下的库存管理</a:t>
            </a:r>
          </a:p>
        </p:txBody>
      </p:sp>
      <p:grpSp>
        <p:nvGrpSpPr>
          <p:cNvPr id="2" name="Group 3"/>
          <p:cNvGrpSpPr>
            <a:grpSpLocks/>
          </p:cNvGrpSpPr>
          <p:nvPr/>
        </p:nvGrpSpPr>
        <p:grpSpPr bwMode="auto">
          <a:xfrm>
            <a:off x="3452813" y="979488"/>
            <a:ext cx="2103437" cy="457200"/>
            <a:chOff x="2223" y="912"/>
            <a:chExt cx="1325" cy="288"/>
          </a:xfrm>
        </p:grpSpPr>
        <p:sp>
          <p:nvSpPr>
            <p:cNvPr id="4341764" name="Rectangle 4"/>
            <p:cNvSpPr>
              <a:spLocks noChangeArrowheads="1"/>
            </p:cNvSpPr>
            <p:nvPr/>
          </p:nvSpPr>
          <p:spPr bwMode="auto">
            <a:xfrm>
              <a:off x="2223" y="912"/>
              <a:ext cx="1324" cy="287"/>
            </a:xfrm>
            <a:prstGeom prst="rect">
              <a:avLst/>
            </a:prstGeom>
            <a:solidFill>
              <a:srgbClr val="8B9EB4"/>
            </a:solidFill>
            <a:ln w="9525">
              <a:noFill/>
              <a:miter lim="800000"/>
              <a:headEnd/>
              <a:tailEnd/>
            </a:ln>
            <a:effectLst/>
          </p:spPr>
          <p:txBody>
            <a:bodyPr wrap="none" lIns="115888" tIns="57150" rIns="115888" bIns="57150" anchor="ctr"/>
            <a:lstStyle/>
            <a:p>
              <a:pPr algn="ctr" defTabSz="1428750" eaLnBrk="0" hangingPunct="0"/>
              <a:r>
                <a:rPr kumimoji="1" lang="zh-CN" altLang="en-US" sz="2000">
                  <a:effectLst/>
                  <a:latin typeface="Arial" pitchFamily="34" charset="0"/>
                </a:rPr>
                <a:t>库存管理</a:t>
              </a:r>
            </a:p>
          </p:txBody>
        </p:sp>
        <p:sp>
          <p:nvSpPr>
            <p:cNvPr id="4341765" name="Freeform 5"/>
            <p:cNvSpPr>
              <a:spLocks/>
            </p:cNvSpPr>
            <p:nvPr/>
          </p:nvSpPr>
          <p:spPr bwMode="auto">
            <a:xfrm>
              <a:off x="2223" y="912"/>
              <a:ext cx="1325" cy="288"/>
            </a:xfrm>
            <a:custGeom>
              <a:avLst/>
              <a:gdLst/>
              <a:ahLst/>
              <a:cxnLst>
                <a:cxn ang="0">
                  <a:pos x="0" y="287"/>
                </a:cxn>
                <a:cxn ang="0">
                  <a:pos x="1324" y="287"/>
                </a:cxn>
                <a:cxn ang="0">
                  <a:pos x="1324" y="0"/>
                </a:cxn>
              </a:cxnLst>
              <a:rect l="0" t="0" r="r" b="b"/>
              <a:pathLst>
                <a:path w="1325" h="288">
                  <a:moveTo>
                    <a:pt x="0" y="287"/>
                  </a:moveTo>
                  <a:lnTo>
                    <a:pt x="1324" y="287"/>
                  </a:lnTo>
                  <a:lnTo>
                    <a:pt x="1324" y="0"/>
                  </a:lnTo>
                </a:path>
              </a:pathLst>
            </a:custGeom>
            <a:noFill/>
            <a:ln w="25400" cap="rnd" cmpd="sng">
              <a:solidFill>
                <a:schemeClr val="bg2"/>
              </a:solidFill>
              <a:prstDash val="solid"/>
              <a:round/>
              <a:headEnd type="none" w="sm" len="sm"/>
              <a:tailEnd type="none" w="sm" len="sm"/>
            </a:ln>
            <a:effectLst/>
          </p:spPr>
          <p:txBody>
            <a:bodyPr/>
            <a:lstStyle/>
            <a:p>
              <a:pPr algn="ctr"/>
              <a:endParaRPr lang="zh-CN" altLang="en-US"/>
            </a:p>
          </p:txBody>
        </p:sp>
        <p:sp>
          <p:nvSpPr>
            <p:cNvPr id="4341766" name="Freeform 6"/>
            <p:cNvSpPr>
              <a:spLocks/>
            </p:cNvSpPr>
            <p:nvPr/>
          </p:nvSpPr>
          <p:spPr bwMode="auto">
            <a:xfrm>
              <a:off x="2223" y="912"/>
              <a:ext cx="1325" cy="288"/>
            </a:xfrm>
            <a:custGeom>
              <a:avLst/>
              <a:gdLst/>
              <a:ahLst/>
              <a:cxnLst>
                <a:cxn ang="0">
                  <a:pos x="1324" y="0"/>
                </a:cxn>
                <a:cxn ang="0">
                  <a:pos x="0" y="0"/>
                </a:cxn>
                <a:cxn ang="0">
                  <a:pos x="0" y="287"/>
                </a:cxn>
              </a:cxnLst>
              <a:rect l="0" t="0" r="r" b="b"/>
              <a:pathLst>
                <a:path w="1325" h="288">
                  <a:moveTo>
                    <a:pt x="1324" y="0"/>
                  </a:moveTo>
                  <a:lnTo>
                    <a:pt x="0" y="0"/>
                  </a:lnTo>
                  <a:lnTo>
                    <a:pt x="0" y="287"/>
                  </a:lnTo>
                </a:path>
              </a:pathLst>
            </a:custGeom>
            <a:noFill/>
            <a:ln w="25400" cap="rnd" cmpd="sng">
              <a:solidFill>
                <a:srgbClr val="FFFFFF"/>
              </a:solidFill>
              <a:prstDash val="solid"/>
              <a:round/>
              <a:headEnd type="none" w="sm" len="sm"/>
              <a:tailEnd type="none" w="sm" len="sm"/>
            </a:ln>
            <a:effectLst/>
          </p:spPr>
          <p:txBody>
            <a:bodyPr/>
            <a:lstStyle/>
            <a:p>
              <a:pPr algn="ctr"/>
              <a:endParaRPr lang="zh-CN" altLang="en-US"/>
            </a:p>
          </p:txBody>
        </p:sp>
      </p:grpSp>
      <p:grpSp>
        <p:nvGrpSpPr>
          <p:cNvPr id="3" name="Group 7"/>
          <p:cNvGrpSpPr>
            <a:grpSpLocks/>
          </p:cNvGrpSpPr>
          <p:nvPr/>
        </p:nvGrpSpPr>
        <p:grpSpPr bwMode="auto">
          <a:xfrm>
            <a:off x="5783263" y="642938"/>
            <a:ext cx="1446212" cy="1092200"/>
            <a:chOff x="3691" y="664"/>
            <a:chExt cx="911" cy="688"/>
          </a:xfrm>
        </p:grpSpPr>
        <p:sp>
          <p:nvSpPr>
            <p:cNvPr id="4341768" name="Freeform 8"/>
            <p:cNvSpPr>
              <a:spLocks/>
            </p:cNvSpPr>
            <p:nvPr/>
          </p:nvSpPr>
          <p:spPr bwMode="auto">
            <a:xfrm>
              <a:off x="4552" y="664"/>
              <a:ext cx="50" cy="551"/>
            </a:xfrm>
            <a:custGeom>
              <a:avLst/>
              <a:gdLst/>
              <a:ahLst/>
              <a:cxnLst>
                <a:cxn ang="0">
                  <a:pos x="15" y="0"/>
                </a:cxn>
                <a:cxn ang="0">
                  <a:pos x="49" y="550"/>
                </a:cxn>
                <a:cxn ang="0">
                  <a:pos x="0" y="550"/>
                </a:cxn>
                <a:cxn ang="0">
                  <a:pos x="15" y="0"/>
                </a:cxn>
              </a:cxnLst>
              <a:rect l="0" t="0" r="r" b="b"/>
              <a:pathLst>
                <a:path w="50" h="551">
                  <a:moveTo>
                    <a:pt x="15" y="0"/>
                  </a:moveTo>
                  <a:lnTo>
                    <a:pt x="49" y="550"/>
                  </a:lnTo>
                  <a:lnTo>
                    <a:pt x="0" y="550"/>
                  </a:lnTo>
                  <a:lnTo>
                    <a:pt x="15" y="0"/>
                  </a:lnTo>
                </a:path>
              </a:pathLst>
            </a:custGeom>
            <a:solidFill>
              <a:schemeClr val="tx2"/>
            </a:solidFill>
            <a:ln w="9525" cap="rnd">
              <a:noFill/>
              <a:round/>
              <a:headEnd/>
              <a:tailEnd/>
            </a:ln>
            <a:effectLst/>
          </p:spPr>
          <p:txBody>
            <a:bodyPr/>
            <a:lstStyle/>
            <a:p>
              <a:endParaRPr lang="zh-CN" altLang="en-US"/>
            </a:p>
          </p:txBody>
        </p:sp>
        <p:sp>
          <p:nvSpPr>
            <p:cNvPr id="4341769" name="Rectangle 9"/>
            <p:cNvSpPr>
              <a:spLocks noChangeArrowheads="1"/>
            </p:cNvSpPr>
            <p:nvPr/>
          </p:nvSpPr>
          <p:spPr bwMode="auto">
            <a:xfrm>
              <a:off x="3794" y="668"/>
              <a:ext cx="771" cy="584"/>
            </a:xfrm>
            <a:prstGeom prst="rect">
              <a:avLst/>
            </a:prstGeom>
            <a:solidFill>
              <a:srgbClr val="676767"/>
            </a:solidFill>
            <a:ln w="9525">
              <a:noFill/>
              <a:miter lim="800000"/>
              <a:headEnd/>
              <a:tailEnd/>
            </a:ln>
            <a:effectLst/>
          </p:spPr>
          <p:txBody>
            <a:bodyPr wrap="none" anchor="ctr"/>
            <a:lstStyle/>
            <a:p>
              <a:endParaRPr lang="zh-CN" altLang="en-US"/>
            </a:p>
          </p:txBody>
        </p:sp>
        <p:sp>
          <p:nvSpPr>
            <p:cNvPr id="4341770" name="Freeform 10"/>
            <p:cNvSpPr>
              <a:spLocks/>
            </p:cNvSpPr>
            <p:nvPr/>
          </p:nvSpPr>
          <p:spPr bwMode="auto">
            <a:xfrm>
              <a:off x="4517" y="702"/>
              <a:ext cx="50" cy="549"/>
            </a:xfrm>
            <a:custGeom>
              <a:avLst/>
              <a:gdLst/>
              <a:ahLst/>
              <a:cxnLst>
                <a:cxn ang="0">
                  <a:pos x="15" y="0"/>
                </a:cxn>
                <a:cxn ang="0">
                  <a:pos x="49" y="548"/>
                </a:cxn>
                <a:cxn ang="0">
                  <a:pos x="0" y="548"/>
                </a:cxn>
                <a:cxn ang="0">
                  <a:pos x="15" y="0"/>
                </a:cxn>
              </a:cxnLst>
              <a:rect l="0" t="0" r="r" b="b"/>
              <a:pathLst>
                <a:path w="50" h="549">
                  <a:moveTo>
                    <a:pt x="15" y="0"/>
                  </a:moveTo>
                  <a:lnTo>
                    <a:pt x="49" y="548"/>
                  </a:lnTo>
                  <a:lnTo>
                    <a:pt x="0" y="548"/>
                  </a:lnTo>
                  <a:lnTo>
                    <a:pt x="15" y="0"/>
                  </a:lnTo>
                </a:path>
              </a:pathLst>
            </a:custGeom>
            <a:solidFill>
              <a:srgbClr val="474747"/>
            </a:solidFill>
            <a:ln w="9525" cap="rnd">
              <a:noFill/>
              <a:round/>
              <a:headEnd/>
              <a:tailEnd/>
            </a:ln>
            <a:effectLst/>
          </p:spPr>
          <p:txBody>
            <a:bodyPr/>
            <a:lstStyle/>
            <a:p>
              <a:endParaRPr lang="zh-CN" altLang="en-US"/>
            </a:p>
          </p:txBody>
        </p:sp>
        <p:sp>
          <p:nvSpPr>
            <p:cNvPr id="4341771" name="Rectangle 11"/>
            <p:cNvSpPr>
              <a:spLocks noChangeArrowheads="1"/>
            </p:cNvSpPr>
            <p:nvPr/>
          </p:nvSpPr>
          <p:spPr bwMode="auto">
            <a:xfrm>
              <a:off x="3759" y="702"/>
              <a:ext cx="772" cy="582"/>
            </a:xfrm>
            <a:prstGeom prst="rect">
              <a:avLst/>
            </a:prstGeom>
            <a:solidFill>
              <a:srgbClr val="919191"/>
            </a:solidFill>
            <a:ln w="9525">
              <a:noFill/>
              <a:miter lim="800000"/>
              <a:headEnd/>
              <a:tailEnd/>
            </a:ln>
            <a:effectLst/>
          </p:spPr>
          <p:txBody>
            <a:bodyPr wrap="none" anchor="ctr"/>
            <a:lstStyle/>
            <a:p>
              <a:endParaRPr lang="zh-CN" altLang="en-US"/>
            </a:p>
          </p:txBody>
        </p:sp>
        <p:sp>
          <p:nvSpPr>
            <p:cNvPr id="4341772" name="Freeform 12"/>
            <p:cNvSpPr>
              <a:spLocks/>
            </p:cNvSpPr>
            <p:nvPr/>
          </p:nvSpPr>
          <p:spPr bwMode="auto">
            <a:xfrm>
              <a:off x="4484" y="732"/>
              <a:ext cx="51" cy="552"/>
            </a:xfrm>
            <a:custGeom>
              <a:avLst/>
              <a:gdLst/>
              <a:ahLst/>
              <a:cxnLst>
                <a:cxn ang="0">
                  <a:pos x="15" y="0"/>
                </a:cxn>
                <a:cxn ang="0">
                  <a:pos x="50" y="551"/>
                </a:cxn>
                <a:cxn ang="0">
                  <a:pos x="0" y="551"/>
                </a:cxn>
                <a:cxn ang="0">
                  <a:pos x="15" y="0"/>
                </a:cxn>
              </a:cxnLst>
              <a:rect l="0" t="0" r="r" b="b"/>
              <a:pathLst>
                <a:path w="51" h="552">
                  <a:moveTo>
                    <a:pt x="15" y="0"/>
                  </a:moveTo>
                  <a:lnTo>
                    <a:pt x="50" y="551"/>
                  </a:lnTo>
                  <a:lnTo>
                    <a:pt x="0" y="551"/>
                  </a:lnTo>
                  <a:lnTo>
                    <a:pt x="15" y="0"/>
                  </a:lnTo>
                </a:path>
              </a:pathLst>
            </a:custGeom>
            <a:solidFill>
              <a:srgbClr val="676767"/>
            </a:solidFill>
            <a:ln w="9525" cap="rnd">
              <a:noFill/>
              <a:round/>
              <a:headEnd/>
              <a:tailEnd/>
            </a:ln>
            <a:effectLst/>
          </p:spPr>
          <p:txBody>
            <a:bodyPr/>
            <a:lstStyle/>
            <a:p>
              <a:endParaRPr lang="zh-CN" altLang="en-US"/>
            </a:p>
          </p:txBody>
        </p:sp>
        <p:sp>
          <p:nvSpPr>
            <p:cNvPr id="4341773" name="Rectangle 13"/>
            <p:cNvSpPr>
              <a:spLocks noChangeArrowheads="1"/>
            </p:cNvSpPr>
            <p:nvPr/>
          </p:nvSpPr>
          <p:spPr bwMode="auto">
            <a:xfrm>
              <a:off x="3725" y="734"/>
              <a:ext cx="772" cy="585"/>
            </a:xfrm>
            <a:prstGeom prst="rect">
              <a:avLst/>
            </a:prstGeom>
            <a:solidFill>
              <a:srgbClr val="ABABAB"/>
            </a:solidFill>
            <a:ln w="9525">
              <a:noFill/>
              <a:miter lim="800000"/>
              <a:headEnd/>
              <a:tailEnd/>
            </a:ln>
            <a:effectLst/>
          </p:spPr>
          <p:txBody>
            <a:bodyPr wrap="none" anchor="ctr"/>
            <a:lstStyle/>
            <a:p>
              <a:endParaRPr lang="zh-CN" altLang="en-US"/>
            </a:p>
          </p:txBody>
        </p:sp>
        <p:sp>
          <p:nvSpPr>
            <p:cNvPr id="4341774" name="Freeform 14"/>
            <p:cNvSpPr>
              <a:spLocks/>
            </p:cNvSpPr>
            <p:nvPr/>
          </p:nvSpPr>
          <p:spPr bwMode="auto">
            <a:xfrm>
              <a:off x="4451" y="769"/>
              <a:ext cx="49" cy="551"/>
            </a:xfrm>
            <a:custGeom>
              <a:avLst/>
              <a:gdLst/>
              <a:ahLst/>
              <a:cxnLst>
                <a:cxn ang="0">
                  <a:pos x="14" y="0"/>
                </a:cxn>
                <a:cxn ang="0">
                  <a:pos x="48" y="550"/>
                </a:cxn>
                <a:cxn ang="0">
                  <a:pos x="0" y="550"/>
                </a:cxn>
                <a:cxn ang="0">
                  <a:pos x="14" y="0"/>
                </a:cxn>
              </a:cxnLst>
              <a:rect l="0" t="0" r="r" b="b"/>
              <a:pathLst>
                <a:path w="49" h="551">
                  <a:moveTo>
                    <a:pt x="14" y="0"/>
                  </a:moveTo>
                  <a:lnTo>
                    <a:pt x="48" y="550"/>
                  </a:lnTo>
                  <a:lnTo>
                    <a:pt x="0" y="550"/>
                  </a:lnTo>
                  <a:lnTo>
                    <a:pt x="14" y="0"/>
                  </a:lnTo>
                </a:path>
              </a:pathLst>
            </a:custGeom>
            <a:solidFill>
              <a:srgbClr val="919191"/>
            </a:solidFill>
            <a:ln w="9525" cap="rnd">
              <a:noFill/>
              <a:round/>
              <a:headEnd/>
              <a:tailEnd/>
            </a:ln>
            <a:effectLst/>
          </p:spPr>
          <p:txBody>
            <a:bodyPr/>
            <a:lstStyle/>
            <a:p>
              <a:endParaRPr lang="zh-CN" altLang="en-US"/>
            </a:p>
          </p:txBody>
        </p:sp>
        <p:grpSp>
          <p:nvGrpSpPr>
            <p:cNvPr id="4" name="Group 15"/>
            <p:cNvGrpSpPr>
              <a:grpSpLocks/>
            </p:cNvGrpSpPr>
            <p:nvPr/>
          </p:nvGrpSpPr>
          <p:grpSpPr bwMode="auto">
            <a:xfrm>
              <a:off x="3691" y="768"/>
              <a:ext cx="771" cy="584"/>
              <a:chOff x="3691" y="768"/>
              <a:chExt cx="771" cy="584"/>
            </a:xfrm>
          </p:grpSpPr>
          <p:sp>
            <p:nvSpPr>
              <p:cNvPr id="4341776" name="Rectangle 16"/>
              <p:cNvSpPr>
                <a:spLocks noChangeArrowheads="1"/>
              </p:cNvSpPr>
              <p:nvPr/>
            </p:nvSpPr>
            <p:spPr bwMode="auto">
              <a:xfrm>
                <a:off x="3691" y="768"/>
                <a:ext cx="771" cy="584"/>
              </a:xfrm>
              <a:prstGeom prst="rect">
                <a:avLst/>
              </a:prstGeom>
              <a:solidFill>
                <a:srgbClr val="CECECE"/>
              </a:solidFill>
              <a:ln w="9525">
                <a:noFill/>
                <a:miter lim="800000"/>
                <a:headEnd/>
                <a:tailEnd/>
              </a:ln>
              <a:effectLst/>
            </p:spPr>
            <p:txBody>
              <a:bodyPr wrap="none" anchor="ctr"/>
              <a:lstStyle/>
              <a:p>
                <a:endParaRPr lang="zh-CN" altLang="en-US"/>
              </a:p>
            </p:txBody>
          </p:sp>
          <p:grpSp>
            <p:nvGrpSpPr>
              <p:cNvPr id="5" name="Group 17"/>
              <p:cNvGrpSpPr>
                <a:grpSpLocks/>
              </p:cNvGrpSpPr>
              <p:nvPr/>
            </p:nvGrpSpPr>
            <p:grpSpPr bwMode="auto">
              <a:xfrm>
                <a:off x="3776" y="849"/>
                <a:ext cx="613" cy="420"/>
                <a:chOff x="3776" y="849"/>
                <a:chExt cx="613" cy="420"/>
              </a:xfrm>
            </p:grpSpPr>
            <p:sp>
              <p:nvSpPr>
                <p:cNvPr id="4341778" name="Line 18"/>
                <p:cNvSpPr>
                  <a:spLocks noChangeShapeType="1"/>
                </p:cNvSpPr>
                <p:nvPr/>
              </p:nvSpPr>
              <p:spPr bwMode="auto">
                <a:xfrm>
                  <a:off x="3776" y="849"/>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sp>
              <p:nvSpPr>
                <p:cNvPr id="4341779" name="Line 19"/>
                <p:cNvSpPr>
                  <a:spLocks noChangeShapeType="1"/>
                </p:cNvSpPr>
                <p:nvPr/>
              </p:nvSpPr>
              <p:spPr bwMode="auto">
                <a:xfrm>
                  <a:off x="3776" y="919"/>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sp>
              <p:nvSpPr>
                <p:cNvPr id="4341780" name="Line 20"/>
                <p:cNvSpPr>
                  <a:spLocks noChangeShapeType="1"/>
                </p:cNvSpPr>
                <p:nvPr/>
              </p:nvSpPr>
              <p:spPr bwMode="auto">
                <a:xfrm>
                  <a:off x="3776" y="989"/>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sp>
              <p:nvSpPr>
                <p:cNvPr id="4341781" name="Line 21"/>
                <p:cNvSpPr>
                  <a:spLocks noChangeShapeType="1"/>
                </p:cNvSpPr>
                <p:nvPr/>
              </p:nvSpPr>
              <p:spPr bwMode="auto">
                <a:xfrm>
                  <a:off x="3776" y="1059"/>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sp>
              <p:nvSpPr>
                <p:cNvPr id="4341782" name="Line 22"/>
                <p:cNvSpPr>
                  <a:spLocks noChangeShapeType="1"/>
                </p:cNvSpPr>
                <p:nvPr/>
              </p:nvSpPr>
              <p:spPr bwMode="auto">
                <a:xfrm>
                  <a:off x="3776" y="1130"/>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sp>
              <p:nvSpPr>
                <p:cNvPr id="4341783" name="Line 23"/>
                <p:cNvSpPr>
                  <a:spLocks noChangeShapeType="1"/>
                </p:cNvSpPr>
                <p:nvPr/>
              </p:nvSpPr>
              <p:spPr bwMode="auto">
                <a:xfrm>
                  <a:off x="3776" y="1199"/>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sp>
              <p:nvSpPr>
                <p:cNvPr id="4341784" name="Line 24"/>
                <p:cNvSpPr>
                  <a:spLocks noChangeShapeType="1"/>
                </p:cNvSpPr>
                <p:nvPr/>
              </p:nvSpPr>
              <p:spPr bwMode="auto">
                <a:xfrm>
                  <a:off x="3776" y="1269"/>
                  <a:ext cx="613" cy="0"/>
                </a:xfrm>
                <a:prstGeom prst="line">
                  <a:avLst/>
                </a:prstGeom>
                <a:noFill/>
                <a:ln w="25400">
                  <a:solidFill>
                    <a:schemeClr val="tx1"/>
                  </a:solidFill>
                  <a:round/>
                  <a:headEnd type="none" w="sm" len="sm"/>
                  <a:tailEnd type="none" w="sm" len="sm"/>
                </a:ln>
                <a:effectLst/>
              </p:spPr>
              <p:txBody>
                <a:bodyPr wrap="none" anchor="ctr"/>
                <a:lstStyle/>
                <a:p>
                  <a:endParaRPr lang="zh-CN" altLang="en-US"/>
                </a:p>
              </p:txBody>
            </p:sp>
          </p:grpSp>
          <p:grpSp>
            <p:nvGrpSpPr>
              <p:cNvPr id="6" name="Group 25"/>
              <p:cNvGrpSpPr>
                <a:grpSpLocks/>
              </p:cNvGrpSpPr>
              <p:nvPr/>
            </p:nvGrpSpPr>
            <p:grpSpPr bwMode="auto">
              <a:xfrm>
                <a:off x="3697" y="782"/>
                <a:ext cx="27" cy="550"/>
                <a:chOff x="3697" y="782"/>
                <a:chExt cx="27" cy="550"/>
              </a:xfrm>
            </p:grpSpPr>
            <p:sp>
              <p:nvSpPr>
                <p:cNvPr id="4341786" name="Oval 26"/>
                <p:cNvSpPr>
                  <a:spLocks noChangeArrowheads="1"/>
                </p:cNvSpPr>
                <p:nvPr/>
              </p:nvSpPr>
              <p:spPr bwMode="auto">
                <a:xfrm>
                  <a:off x="3697" y="782"/>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87" name="Oval 27"/>
                <p:cNvSpPr>
                  <a:spLocks noChangeArrowheads="1"/>
                </p:cNvSpPr>
                <p:nvPr/>
              </p:nvSpPr>
              <p:spPr bwMode="auto">
                <a:xfrm>
                  <a:off x="3697" y="830"/>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88" name="Oval 28"/>
                <p:cNvSpPr>
                  <a:spLocks noChangeArrowheads="1"/>
                </p:cNvSpPr>
                <p:nvPr/>
              </p:nvSpPr>
              <p:spPr bwMode="auto">
                <a:xfrm>
                  <a:off x="3697" y="877"/>
                  <a:ext cx="27" cy="26"/>
                </a:xfrm>
                <a:prstGeom prst="ellipse">
                  <a:avLst/>
                </a:prstGeom>
                <a:solidFill>
                  <a:srgbClr val="CECECE"/>
                </a:solidFill>
                <a:ln w="9525">
                  <a:noFill/>
                  <a:round/>
                  <a:headEnd/>
                  <a:tailEnd/>
                </a:ln>
                <a:effectLst/>
              </p:spPr>
              <p:txBody>
                <a:bodyPr wrap="none" anchor="ctr"/>
                <a:lstStyle/>
                <a:p>
                  <a:endParaRPr lang="zh-CN" altLang="en-US"/>
                </a:p>
              </p:txBody>
            </p:sp>
            <p:sp>
              <p:nvSpPr>
                <p:cNvPr id="4341789" name="Oval 29"/>
                <p:cNvSpPr>
                  <a:spLocks noChangeArrowheads="1"/>
                </p:cNvSpPr>
                <p:nvPr/>
              </p:nvSpPr>
              <p:spPr bwMode="auto">
                <a:xfrm>
                  <a:off x="3697" y="925"/>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0" name="Oval 30"/>
                <p:cNvSpPr>
                  <a:spLocks noChangeArrowheads="1"/>
                </p:cNvSpPr>
                <p:nvPr/>
              </p:nvSpPr>
              <p:spPr bwMode="auto">
                <a:xfrm>
                  <a:off x="3697" y="973"/>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1" name="Oval 31"/>
                <p:cNvSpPr>
                  <a:spLocks noChangeArrowheads="1"/>
                </p:cNvSpPr>
                <p:nvPr/>
              </p:nvSpPr>
              <p:spPr bwMode="auto">
                <a:xfrm>
                  <a:off x="3697" y="1020"/>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2" name="Oval 32"/>
                <p:cNvSpPr>
                  <a:spLocks noChangeArrowheads="1"/>
                </p:cNvSpPr>
                <p:nvPr/>
              </p:nvSpPr>
              <p:spPr bwMode="auto">
                <a:xfrm>
                  <a:off x="3697" y="1068"/>
                  <a:ext cx="27" cy="26"/>
                </a:xfrm>
                <a:prstGeom prst="ellipse">
                  <a:avLst/>
                </a:prstGeom>
                <a:solidFill>
                  <a:srgbClr val="CECECE"/>
                </a:solidFill>
                <a:ln w="9525">
                  <a:noFill/>
                  <a:round/>
                  <a:headEnd/>
                  <a:tailEnd/>
                </a:ln>
                <a:effectLst/>
              </p:spPr>
              <p:txBody>
                <a:bodyPr wrap="none" anchor="ctr"/>
                <a:lstStyle/>
                <a:p>
                  <a:endParaRPr lang="zh-CN" altLang="en-US"/>
                </a:p>
              </p:txBody>
            </p:sp>
            <p:sp>
              <p:nvSpPr>
                <p:cNvPr id="4341793" name="Oval 33"/>
                <p:cNvSpPr>
                  <a:spLocks noChangeArrowheads="1"/>
                </p:cNvSpPr>
                <p:nvPr/>
              </p:nvSpPr>
              <p:spPr bwMode="auto">
                <a:xfrm>
                  <a:off x="3697" y="1115"/>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4" name="Oval 34"/>
                <p:cNvSpPr>
                  <a:spLocks noChangeArrowheads="1"/>
                </p:cNvSpPr>
                <p:nvPr/>
              </p:nvSpPr>
              <p:spPr bwMode="auto">
                <a:xfrm>
                  <a:off x="3697" y="1164"/>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5" name="Oval 35"/>
                <p:cNvSpPr>
                  <a:spLocks noChangeArrowheads="1"/>
                </p:cNvSpPr>
                <p:nvPr/>
              </p:nvSpPr>
              <p:spPr bwMode="auto">
                <a:xfrm>
                  <a:off x="3697" y="1212"/>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6" name="Oval 36"/>
                <p:cNvSpPr>
                  <a:spLocks noChangeArrowheads="1"/>
                </p:cNvSpPr>
                <p:nvPr/>
              </p:nvSpPr>
              <p:spPr bwMode="auto">
                <a:xfrm>
                  <a:off x="3697" y="1259"/>
                  <a:ext cx="27" cy="25"/>
                </a:xfrm>
                <a:prstGeom prst="ellipse">
                  <a:avLst/>
                </a:prstGeom>
                <a:solidFill>
                  <a:srgbClr val="CECECE"/>
                </a:solidFill>
                <a:ln w="9525">
                  <a:noFill/>
                  <a:round/>
                  <a:headEnd/>
                  <a:tailEnd/>
                </a:ln>
                <a:effectLst/>
              </p:spPr>
              <p:txBody>
                <a:bodyPr wrap="none" anchor="ctr"/>
                <a:lstStyle/>
                <a:p>
                  <a:endParaRPr lang="zh-CN" altLang="en-US"/>
                </a:p>
              </p:txBody>
            </p:sp>
            <p:sp>
              <p:nvSpPr>
                <p:cNvPr id="4341797" name="Oval 37"/>
                <p:cNvSpPr>
                  <a:spLocks noChangeArrowheads="1"/>
                </p:cNvSpPr>
                <p:nvPr/>
              </p:nvSpPr>
              <p:spPr bwMode="auto">
                <a:xfrm>
                  <a:off x="3697" y="1307"/>
                  <a:ext cx="27" cy="25"/>
                </a:xfrm>
                <a:prstGeom prst="ellipse">
                  <a:avLst/>
                </a:prstGeom>
                <a:solidFill>
                  <a:srgbClr val="CECECE"/>
                </a:solidFill>
                <a:ln w="9525">
                  <a:noFill/>
                  <a:round/>
                  <a:headEnd/>
                  <a:tailEnd/>
                </a:ln>
                <a:effectLst/>
              </p:spPr>
              <p:txBody>
                <a:bodyPr wrap="none" anchor="ctr"/>
                <a:lstStyle/>
                <a:p>
                  <a:endParaRPr lang="zh-CN" altLang="en-US"/>
                </a:p>
              </p:txBody>
            </p:sp>
          </p:grpSp>
          <p:grpSp>
            <p:nvGrpSpPr>
              <p:cNvPr id="7" name="Group 38"/>
              <p:cNvGrpSpPr>
                <a:grpSpLocks/>
              </p:cNvGrpSpPr>
              <p:nvPr/>
            </p:nvGrpSpPr>
            <p:grpSpPr bwMode="auto">
              <a:xfrm>
                <a:off x="4425" y="782"/>
                <a:ext cx="26" cy="550"/>
                <a:chOff x="4425" y="782"/>
                <a:chExt cx="26" cy="550"/>
              </a:xfrm>
            </p:grpSpPr>
            <p:sp>
              <p:nvSpPr>
                <p:cNvPr id="4341799" name="Oval 39"/>
                <p:cNvSpPr>
                  <a:spLocks noChangeArrowheads="1"/>
                </p:cNvSpPr>
                <p:nvPr/>
              </p:nvSpPr>
              <p:spPr bwMode="auto">
                <a:xfrm>
                  <a:off x="4425" y="782"/>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0" name="Oval 40"/>
                <p:cNvSpPr>
                  <a:spLocks noChangeArrowheads="1"/>
                </p:cNvSpPr>
                <p:nvPr/>
              </p:nvSpPr>
              <p:spPr bwMode="auto">
                <a:xfrm>
                  <a:off x="4425" y="830"/>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1" name="Oval 41"/>
                <p:cNvSpPr>
                  <a:spLocks noChangeArrowheads="1"/>
                </p:cNvSpPr>
                <p:nvPr/>
              </p:nvSpPr>
              <p:spPr bwMode="auto">
                <a:xfrm>
                  <a:off x="4425" y="877"/>
                  <a:ext cx="26" cy="26"/>
                </a:xfrm>
                <a:prstGeom prst="ellipse">
                  <a:avLst/>
                </a:prstGeom>
                <a:solidFill>
                  <a:srgbClr val="CECECE"/>
                </a:solidFill>
                <a:ln w="9525">
                  <a:noFill/>
                  <a:round/>
                  <a:headEnd/>
                  <a:tailEnd/>
                </a:ln>
                <a:effectLst/>
              </p:spPr>
              <p:txBody>
                <a:bodyPr wrap="none" anchor="ctr"/>
                <a:lstStyle/>
                <a:p>
                  <a:endParaRPr lang="zh-CN" altLang="en-US"/>
                </a:p>
              </p:txBody>
            </p:sp>
            <p:sp>
              <p:nvSpPr>
                <p:cNvPr id="4341802" name="Oval 42"/>
                <p:cNvSpPr>
                  <a:spLocks noChangeArrowheads="1"/>
                </p:cNvSpPr>
                <p:nvPr/>
              </p:nvSpPr>
              <p:spPr bwMode="auto">
                <a:xfrm>
                  <a:off x="4425" y="925"/>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3" name="Oval 43"/>
                <p:cNvSpPr>
                  <a:spLocks noChangeArrowheads="1"/>
                </p:cNvSpPr>
                <p:nvPr/>
              </p:nvSpPr>
              <p:spPr bwMode="auto">
                <a:xfrm>
                  <a:off x="4425" y="973"/>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4" name="Oval 44"/>
                <p:cNvSpPr>
                  <a:spLocks noChangeArrowheads="1"/>
                </p:cNvSpPr>
                <p:nvPr/>
              </p:nvSpPr>
              <p:spPr bwMode="auto">
                <a:xfrm>
                  <a:off x="4425" y="1020"/>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5" name="Oval 45"/>
                <p:cNvSpPr>
                  <a:spLocks noChangeArrowheads="1"/>
                </p:cNvSpPr>
                <p:nvPr/>
              </p:nvSpPr>
              <p:spPr bwMode="auto">
                <a:xfrm>
                  <a:off x="4425" y="1068"/>
                  <a:ext cx="26" cy="26"/>
                </a:xfrm>
                <a:prstGeom prst="ellipse">
                  <a:avLst/>
                </a:prstGeom>
                <a:solidFill>
                  <a:srgbClr val="CECECE"/>
                </a:solidFill>
                <a:ln w="9525">
                  <a:noFill/>
                  <a:round/>
                  <a:headEnd/>
                  <a:tailEnd/>
                </a:ln>
                <a:effectLst/>
              </p:spPr>
              <p:txBody>
                <a:bodyPr wrap="none" anchor="ctr"/>
                <a:lstStyle/>
                <a:p>
                  <a:endParaRPr lang="zh-CN" altLang="en-US"/>
                </a:p>
              </p:txBody>
            </p:sp>
            <p:sp>
              <p:nvSpPr>
                <p:cNvPr id="4341806" name="Oval 46"/>
                <p:cNvSpPr>
                  <a:spLocks noChangeArrowheads="1"/>
                </p:cNvSpPr>
                <p:nvPr/>
              </p:nvSpPr>
              <p:spPr bwMode="auto">
                <a:xfrm>
                  <a:off x="4425" y="1115"/>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7" name="Oval 47"/>
                <p:cNvSpPr>
                  <a:spLocks noChangeArrowheads="1"/>
                </p:cNvSpPr>
                <p:nvPr/>
              </p:nvSpPr>
              <p:spPr bwMode="auto">
                <a:xfrm>
                  <a:off x="4425" y="1164"/>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8" name="Oval 48"/>
                <p:cNvSpPr>
                  <a:spLocks noChangeArrowheads="1"/>
                </p:cNvSpPr>
                <p:nvPr/>
              </p:nvSpPr>
              <p:spPr bwMode="auto">
                <a:xfrm>
                  <a:off x="4425" y="1212"/>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09" name="Oval 49"/>
                <p:cNvSpPr>
                  <a:spLocks noChangeArrowheads="1"/>
                </p:cNvSpPr>
                <p:nvPr/>
              </p:nvSpPr>
              <p:spPr bwMode="auto">
                <a:xfrm>
                  <a:off x="4425" y="1259"/>
                  <a:ext cx="26" cy="25"/>
                </a:xfrm>
                <a:prstGeom prst="ellipse">
                  <a:avLst/>
                </a:prstGeom>
                <a:solidFill>
                  <a:srgbClr val="CECECE"/>
                </a:solidFill>
                <a:ln w="9525">
                  <a:noFill/>
                  <a:round/>
                  <a:headEnd/>
                  <a:tailEnd/>
                </a:ln>
                <a:effectLst/>
              </p:spPr>
              <p:txBody>
                <a:bodyPr wrap="none" anchor="ctr"/>
                <a:lstStyle/>
                <a:p>
                  <a:endParaRPr lang="zh-CN" altLang="en-US"/>
                </a:p>
              </p:txBody>
            </p:sp>
            <p:sp>
              <p:nvSpPr>
                <p:cNvPr id="4341810" name="Oval 50"/>
                <p:cNvSpPr>
                  <a:spLocks noChangeArrowheads="1"/>
                </p:cNvSpPr>
                <p:nvPr/>
              </p:nvSpPr>
              <p:spPr bwMode="auto">
                <a:xfrm>
                  <a:off x="4425" y="1307"/>
                  <a:ext cx="26" cy="25"/>
                </a:xfrm>
                <a:prstGeom prst="ellipse">
                  <a:avLst/>
                </a:prstGeom>
                <a:solidFill>
                  <a:srgbClr val="CECECE"/>
                </a:solidFill>
                <a:ln w="9525">
                  <a:noFill/>
                  <a:round/>
                  <a:headEnd/>
                  <a:tailEnd/>
                </a:ln>
                <a:effectLst/>
              </p:spPr>
              <p:txBody>
                <a:bodyPr wrap="none" anchor="ctr"/>
                <a:lstStyle/>
                <a:p>
                  <a:endParaRPr lang="zh-CN" altLang="en-US"/>
                </a:p>
              </p:txBody>
            </p:sp>
          </p:grpSp>
        </p:grpSp>
        <p:grpSp>
          <p:nvGrpSpPr>
            <p:cNvPr id="8" name="Group 51"/>
            <p:cNvGrpSpPr>
              <a:grpSpLocks/>
            </p:cNvGrpSpPr>
            <p:nvPr/>
          </p:nvGrpSpPr>
          <p:grpSpPr bwMode="auto">
            <a:xfrm>
              <a:off x="3710" y="802"/>
              <a:ext cx="35" cy="498"/>
              <a:chOff x="3710" y="802"/>
              <a:chExt cx="35" cy="498"/>
            </a:xfrm>
          </p:grpSpPr>
          <p:sp>
            <p:nvSpPr>
              <p:cNvPr id="4341812" name="Oval 52"/>
              <p:cNvSpPr>
                <a:spLocks noChangeArrowheads="1"/>
              </p:cNvSpPr>
              <p:nvPr/>
            </p:nvSpPr>
            <p:spPr bwMode="auto">
              <a:xfrm>
                <a:off x="3710" y="802"/>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13" name="Oval 53"/>
              <p:cNvSpPr>
                <a:spLocks noChangeArrowheads="1"/>
              </p:cNvSpPr>
              <p:nvPr/>
            </p:nvSpPr>
            <p:spPr bwMode="auto">
              <a:xfrm>
                <a:off x="3710" y="860"/>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14" name="Oval 54"/>
              <p:cNvSpPr>
                <a:spLocks noChangeArrowheads="1"/>
              </p:cNvSpPr>
              <p:nvPr/>
            </p:nvSpPr>
            <p:spPr bwMode="auto">
              <a:xfrm>
                <a:off x="3710" y="918"/>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15" name="Oval 55"/>
              <p:cNvSpPr>
                <a:spLocks noChangeArrowheads="1"/>
              </p:cNvSpPr>
              <p:nvPr/>
            </p:nvSpPr>
            <p:spPr bwMode="auto">
              <a:xfrm>
                <a:off x="3710" y="975"/>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16" name="Oval 56"/>
              <p:cNvSpPr>
                <a:spLocks noChangeArrowheads="1"/>
              </p:cNvSpPr>
              <p:nvPr/>
            </p:nvSpPr>
            <p:spPr bwMode="auto">
              <a:xfrm>
                <a:off x="3710" y="1034"/>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17" name="Oval 57"/>
              <p:cNvSpPr>
                <a:spLocks noChangeArrowheads="1"/>
              </p:cNvSpPr>
              <p:nvPr/>
            </p:nvSpPr>
            <p:spPr bwMode="auto">
              <a:xfrm>
                <a:off x="3710" y="1092"/>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18" name="Oval 58"/>
              <p:cNvSpPr>
                <a:spLocks noChangeArrowheads="1"/>
              </p:cNvSpPr>
              <p:nvPr/>
            </p:nvSpPr>
            <p:spPr bwMode="auto">
              <a:xfrm>
                <a:off x="3710" y="1150"/>
                <a:ext cx="35" cy="34"/>
              </a:xfrm>
              <a:prstGeom prst="ellipse">
                <a:avLst/>
              </a:prstGeom>
              <a:solidFill>
                <a:srgbClr val="FFFFFF"/>
              </a:solidFill>
              <a:ln w="9525">
                <a:noFill/>
                <a:round/>
                <a:headEnd/>
                <a:tailEnd/>
              </a:ln>
              <a:effectLst/>
            </p:spPr>
            <p:txBody>
              <a:bodyPr wrap="none" anchor="ctr"/>
              <a:lstStyle/>
              <a:p>
                <a:endParaRPr lang="zh-CN" altLang="en-US"/>
              </a:p>
            </p:txBody>
          </p:sp>
          <p:sp>
            <p:nvSpPr>
              <p:cNvPr id="4341819" name="Oval 59"/>
              <p:cNvSpPr>
                <a:spLocks noChangeArrowheads="1"/>
              </p:cNvSpPr>
              <p:nvPr/>
            </p:nvSpPr>
            <p:spPr bwMode="auto">
              <a:xfrm>
                <a:off x="3710" y="1208"/>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0" name="Oval 60"/>
              <p:cNvSpPr>
                <a:spLocks noChangeArrowheads="1"/>
              </p:cNvSpPr>
              <p:nvPr/>
            </p:nvSpPr>
            <p:spPr bwMode="auto">
              <a:xfrm>
                <a:off x="3710" y="1265"/>
                <a:ext cx="35" cy="35"/>
              </a:xfrm>
              <a:prstGeom prst="ellipse">
                <a:avLst/>
              </a:prstGeom>
              <a:solidFill>
                <a:srgbClr val="FFFFFF"/>
              </a:solidFill>
              <a:ln w="9525">
                <a:noFill/>
                <a:round/>
                <a:headEnd/>
                <a:tailEnd/>
              </a:ln>
              <a:effectLst/>
            </p:spPr>
            <p:txBody>
              <a:bodyPr wrap="none" anchor="ctr"/>
              <a:lstStyle/>
              <a:p>
                <a:endParaRPr lang="zh-CN" altLang="en-US"/>
              </a:p>
            </p:txBody>
          </p:sp>
        </p:grpSp>
        <p:grpSp>
          <p:nvGrpSpPr>
            <p:cNvPr id="9" name="Group 61"/>
            <p:cNvGrpSpPr>
              <a:grpSpLocks/>
            </p:cNvGrpSpPr>
            <p:nvPr/>
          </p:nvGrpSpPr>
          <p:grpSpPr bwMode="auto">
            <a:xfrm>
              <a:off x="4406" y="802"/>
              <a:ext cx="35" cy="498"/>
              <a:chOff x="4406" y="802"/>
              <a:chExt cx="35" cy="498"/>
            </a:xfrm>
          </p:grpSpPr>
          <p:sp>
            <p:nvSpPr>
              <p:cNvPr id="4341822" name="Oval 62"/>
              <p:cNvSpPr>
                <a:spLocks noChangeArrowheads="1"/>
              </p:cNvSpPr>
              <p:nvPr/>
            </p:nvSpPr>
            <p:spPr bwMode="auto">
              <a:xfrm>
                <a:off x="4406" y="802"/>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3" name="Oval 63"/>
              <p:cNvSpPr>
                <a:spLocks noChangeArrowheads="1"/>
              </p:cNvSpPr>
              <p:nvPr/>
            </p:nvSpPr>
            <p:spPr bwMode="auto">
              <a:xfrm>
                <a:off x="4406" y="860"/>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4" name="Oval 64"/>
              <p:cNvSpPr>
                <a:spLocks noChangeArrowheads="1"/>
              </p:cNvSpPr>
              <p:nvPr/>
            </p:nvSpPr>
            <p:spPr bwMode="auto">
              <a:xfrm>
                <a:off x="4406" y="918"/>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5" name="Oval 65"/>
              <p:cNvSpPr>
                <a:spLocks noChangeArrowheads="1"/>
              </p:cNvSpPr>
              <p:nvPr/>
            </p:nvSpPr>
            <p:spPr bwMode="auto">
              <a:xfrm>
                <a:off x="4406" y="975"/>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6" name="Oval 66"/>
              <p:cNvSpPr>
                <a:spLocks noChangeArrowheads="1"/>
              </p:cNvSpPr>
              <p:nvPr/>
            </p:nvSpPr>
            <p:spPr bwMode="auto">
              <a:xfrm>
                <a:off x="4406" y="1034"/>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7" name="Oval 67"/>
              <p:cNvSpPr>
                <a:spLocks noChangeArrowheads="1"/>
              </p:cNvSpPr>
              <p:nvPr/>
            </p:nvSpPr>
            <p:spPr bwMode="auto">
              <a:xfrm>
                <a:off x="4406" y="1092"/>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28" name="Oval 68"/>
              <p:cNvSpPr>
                <a:spLocks noChangeArrowheads="1"/>
              </p:cNvSpPr>
              <p:nvPr/>
            </p:nvSpPr>
            <p:spPr bwMode="auto">
              <a:xfrm>
                <a:off x="4406" y="1150"/>
                <a:ext cx="35" cy="34"/>
              </a:xfrm>
              <a:prstGeom prst="ellipse">
                <a:avLst/>
              </a:prstGeom>
              <a:solidFill>
                <a:srgbClr val="FFFFFF"/>
              </a:solidFill>
              <a:ln w="9525">
                <a:noFill/>
                <a:round/>
                <a:headEnd/>
                <a:tailEnd/>
              </a:ln>
              <a:effectLst/>
            </p:spPr>
            <p:txBody>
              <a:bodyPr wrap="none" anchor="ctr"/>
              <a:lstStyle/>
              <a:p>
                <a:endParaRPr lang="zh-CN" altLang="en-US"/>
              </a:p>
            </p:txBody>
          </p:sp>
          <p:sp>
            <p:nvSpPr>
              <p:cNvPr id="4341829" name="Oval 69"/>
              <p:cNvSpPr>
                <a:spLocks noChangeArrowheads="1"/>
              </p:cNvSpPr>
              <p:nvPr/>
            </p:nvSpPr>
            <p:spPr bwMode="auto">
              <a:xfrm>
                <a:off x="4406" y="1208"/>
                <a:ext cx="35" cy="35"/>
              </a:xfrm>
              <a:prstGeom prst="ellipse">
                <a:avLst/>
              </a:prstGeom>
              <a:solidFill>
                <a:srgbClr val="FFFFFF"/>
              </a:solidFill>
              <a:ln w="9525">
                <a:noFill/>
                <a:round/>
                <a:headEnd/>
                <a:tailEnd/>
              </a:ln>
              <a:effectLst/>
            </p:spPr>
            <p:txBody>
              <a:bodyPr wrap="none" anchor="ctr"/>
              <a:lstStyle/>
              <a:p>
                <a:endParaRPr lang="zh-CN" altLang="en-US"/>
              </a:p>
            </p:txBody>
          </p:sp>
          <p:sp>
            <p:nvSpPr>
              <p:cNvPr id="4341830" name="Oval 70"/>
              <p:cNvSpPr>
                <a:spLocks noChangeArrowheads="1"/>
              </p:cNvSpPr>
              <p:nvPr/>
            </p:nvSpPr>
            <p:spPr bwMode="auto">
              <a:xfrm>
                <a:off x="4406" y="1265"/>
                <a:ext cx="35" cy="35"/>
              </a:xfrm>
              <a:prstGeom prst="ellipse">
                <a:avLst/>
              </a:prstGeom>
              <a:solidFill>
                <a:srgbClr val="FFFFFF"/>
              </a:solidFill>
              <a:ln w="9525">
                <a:noFill/>
                <a:round/>
                <a:headEnd/>
                <a:tailEnd/>
              </a:ln>
              <a:effectLst/>
            </p:spPr>
            <p:txBody>
              <a:bodyPr wrap="none" anchor="ctr"/>
              <a:lstStyle/>
              <a:p>
                <a:endParaRPr lang="zh-CN" altLang="en-US"/>
              </a:p>
            </p:txBody>
          </p:sp>
        </p:grpSp>
      </p:grpSp>
      <p:grpSp>
        <p:nvGrpSpPr>
          <p:cNvPr id="10" name="Group 71"/>
          <p:cNvGrpSpPr>
            <a:grpSpLocks/>
          </p:cNvGrpSpPr>
          <p:nvPr/>
        </p:nvGrpSpPr>
        <p:grpSpPr bwMode="auto">
          <a:xfrm>
            <a:off x="152400" y="2528888"/>
            <a:ext cx="2900363" cy="817562"/>
            <a:chOff x="144" y="1888"/>
            <a:chExt cx="1827" cy="515"/>
          </a:xfrm>
        </p:grpSpPr>
        <p:sp>
          <p:nvSpPr>
            <p:cNvPr id="4341832" name="Rectangle 72"/>
            <p:cNvSpPr>
              <a:spLocks noChangeArrowheads="1"/>
            </p:cNvSpPr>
            <p:nvPr/>
          </p:nvSpPr>
          <p:spPr bwMode="auto">
            <a:xfrm>
              <a:off x="144" y="1888"/>
              <a:ext cx="1826" cy="505"/>
            </a:xfrm>
            <a:prstGeom prst="rect">
              <a:avLst/>
            </a:prstGeom>
            <a:solidFill>
              <a:srgbClr val="ABB9C9"/>
            </a:solidFill>
            <a:ln w="9525">
              <a:noFill/>
              <a:miter lim="800000"/>
              <a:headEnd/>
              <a:tailEnd/>
            </a:ln>
            <a:effectLst/>
          </p:spPr>
          <p:txBody>
            <a:bodyPr wrap="none" lIns="115888" tIns="57150" rIns="115888" bIns="57150" anchor="ctr"/>
            <a:lstStyle/>
            <a:p>
              <a:pPr defTabSz="1428750" eaLnBrk="0" hangingPunct="0"/>
              <a:r>
                <a:rPr kumimoji="1" lang="zh-CN" altLang="en-US" sz="2000">
                  <a:effectLst/>
                  <a:latin typeface="Arial" pitchFamily="34" charset="0"/>
                </a:rPr>
                <a:t>库存事务处理</a:t>
              </a:r>
            </a:p>
          </p:txBody>
        </p:sp>
        <p:sp>
          <p:nvSpPr>
            <p:cNvPr id="4341833" name="Freeform 73"/>
            <p:cNvSpPr>
              <a:spLocks/>
            </p:cNvSpPr>
            <p:nvPr/>
          </p:nvSpPr>
          <p:spPr bwMode="auto">
            <a:xfrm>
              <a:off x="144" y="1888"/>
              <a:ext cx="1827" cy="511"/>
            </a:xfrm>
            <a:custGeom>
              <a:avLst/>
              <a:gdLst/>
              <a:ahLst/>
              <a:cxnLst>
                <a:cxn ang="0">
                  <a:pos x="1826" y="0"/>
                </a:cxn>
                <a:cxn ang="0">
                  <a:pos x="0" y="0"/>
                </a:cxn>
                <a:cxn ang="0">
                  <a:pos x="0" y="510"/>
                </a:cxn>
              </a:cxnLst>
              <a:rect l="0" t="0" r="r" b="b"/>
              <a:pathLst>
                <a:path w="1827" h="511">
                  <a:moveTo>
                    <a:pt x="1826" y="0"/>
                  </a:moveTo>
                  <a:lnTo>
                    <a:pt x="0" y="0"/>
                  </a:lnTo>
                  <a:lnTo>
                    <a:pt x="0" y="510"/>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34" name="Freeform 74"/>
            <p:cNvSpPr>
              <a:spLocks/>
            </p:cNvSpPr>
            <p:nvPr/>
          </p:nvSpPr>
          <p:spPr bwMode="auto">
            <a:xfrm>
              <a:off x="144" y="1888"/>
              <a:ext cx="1827" cy="515"/>
            </a:xfrm>
            <a:custGeom>
              <a:avLst/>
              <a:gdLst/>
              <a:ahLst/>
              <a:cxnLst>
                <a:cxn ang="0">
                  <a:pos x="0" y="514"/>
                </a:cxn>
                <a:cxn ang="0">
                  <a:pos x="1826" y="514"/>
                </a:cxn>
                <a:cxn ang="0">
                  <a:pos x="1826" y="0"/>
                </a:cxn>
              </a:cxnLst>
              <a:rect l="0" t="0" r="r" b="b"/>
              <a:pathLst>
                <a:path w="1827" h="515">
                  <a:moveTo>
                    <a:pt x="0" y="514"/>
                  </a:moveTo>
                  <a:lnTo>
                    <a:pt x="1826" y="514"/>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sp>
          <p:nvSpPr>
            <p:cNvPr id="4341835" name="Rectangle 75"/>
            <p:cNvSpPr>
              <a:spLocks noChangeArrowheads="1"/>
            </p:cNvSpPr>
            <p:nvPr/>
          </p:nvSpPr>
          <p:spPr bwMode="auto">
            <a:xfrm>
              <a:off x="328" y="1941"/>
              <a:ext cx="1179" cy="407"/>
            </a:xfrm>
            <a:prstGeom prst="rect">
              <a:avLst/>
            </a:prstGeom>
            <a:noFill/>
            <a:ln w="9525">
              <a:noFill/>
              <a:miter lim="800000"/>
              <a:headEnd/>
              <a:tailEnd/>
            </a:ln>
            <a:effectLst/>
          </p:spPr>
          <p:txBody>
            <a:bodyPr wrap="none" anchor="ctr"/>
            <a:lstStyle/>
            <a:p>
              <a:endParaRPr lang="zh-CN" altLang="en-US"/>
            </a:p>
          </p:txBody>
        </p:sp>
      </p:grpSp>
      <p:grpSp>
        <p:nvGrpSpPr>
          <p:cNvPr id="11" name="Group 76"/>
          <p:cNvGrpSpPr>
            <a:grpSpLocks/>
          </p:cNvGrpSpPr>
          <p:nvPr/>
        </p:nvGrpSpPr>
        <p:grpSpPr bwMode="auto">
          <a:xfrm>
            <a:off x="152400" y="3433763"/>
            <a:ext cx="2900363" cy="422275"/>
            <a:chOff x="144" y="2458"/>
            <a:chExt cx="1827" cy="266"/>
          </a:xfrm>
        </p:grpSpPr>
        <p:sp>
          <p:nvSpPr>
            <p:cNvPr id="4341837" name="Rectangle 77"/>
            <p:cNvSpPr>
              <a:spLocks noChangeArrowheads="1"/>
            </p:cNvSpPr>
            <p:nvPr/>
          </p:nvSpPr>
          <p:spPr bwMode="auto">
            <a:xfrm>
              <a:off x="144" y="2458"/>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dirty="0">
                  <a:effectLst/>
                  <a:latin typeface="Arial" pitchFamily="34" charset="0"/>
                </a:rPr>
                <a:t>库存收货</a:t>
              </a:r>
            </a:p>
          </p:txBody>
        </p:sp>
        <p:sp>
          <p:nvSpPr>
            <p:cNvPr id="4341838" name="Freeform 78"/>
            <p:cNvSpPr>
              <a:spLocks/>
            </p:cNvSpPr>
            <p:nvPr/>
          </p:nvSpPr>
          <p:spPr bwMode="auto">
            <a:xfrm>
              <a:off x="144" y="2458"/>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39" name="Freeform 79"/>
            <p:cNvSpPr>
              <a:spLocks/>
            </p:cNvSpPr>
            <p:nvPr/>
          </p:nvSpPr>
          <p:spPr bwMode="auto">
            <a:xfrm>
              <a:off x="144" y="2458"/>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2" name="Group 80"/>
          <p:cNvGrpSpPr>
            <a:grpSpLocks/>
          </p:cNvGrpSpPr>
          <p:nvPr/>
        </p:nvGrpSpPr>
        <p:grpSpPr bwMode="auto">
          <a:xfrm>
            <a:off x="3124200" y="2528888"/>
            <a:ext cx="2743200" cy="817562"/>
            <a:chOff x="2050" y="1888"/>
            <a:chExt cx="1661" cy="515"/>
          </a:xfrm>
        </p:grpSpPr>
        <p:sp>
          <p:nvSpPr>
            <p:cNvPr id="4341841" name="Rectangle 81"/>
            <p:cNvSpPr>
              <a:spLocks noChangeArrowheads="1"/>
            </p:cNvSpPr>
            <p:nvPr/>
          </p:nvSpPr>
          <p:spPr bwMode="auto">
            <a:xfrm>
              <a:off x="2050" y="1888"/>
              <a:ext cx="1660" cy="505"/>
            </a:xfrm>
            <a:prstGeom prst="rect">
              <a:avLst/>
            </a:prstGeom>
            <a:solidFill>
              <a:srgbClr val="ABB9C9"/>
            </a:solidFill>
            <a:ln w="9525">
              <a:noFill/>
              <a:miter lim="800000"/>
              <a:headEnd/>
              <a:tailEnd/>
            </a:ln>
            <a:effectLst/>
          </p:spPr>
          <p:txBody>
            <a:bodyPr wrap="none" lIns="115888" tIns="57150" rIns="115888" bIns="57150" anchor="ctr"/>
            <a:lstStyle/>
            <a:p>
              <a:pPr defTabSz="1428750" eaLnBrk="0" hangingPunct="0"/>
              <a:r>
                <a:rPr kumimoji="1" lang="zh-CN" altLang="en-US" sz="2000">
                  <a:effectLst/>
                  <a:latin typeface="Arial" pitchFamily="34" charset="0"/>
                </a:rPr>
                <a:t>库存状态</a:t>
              </a:r>
            </a:p>
          </p:txBody>
        </p:sp>
        <p:sp>
          <p:nvSpPr>
            <p:cNvPr id="4341842" name="Freeform 82"/>
            <p:cNvSpPr>
              <a:spLocks/>
            </p:cNvSpPr>
            <p:nvPr/>
          </p:nvSpPr>
          <p:spPr bwMode="auto">
            <a:xfrm>
              <a:off x="2050" y="1888"/>
              <a:ext cx="1661" cy="511"/>
            </a:xfrm>
            <a:custGeom>
              <a:avLst/>
              <a:gdLst/>
              <a:ahLst/>
              <a:cxnLst>
                <a:cxn ang="0">
                  <a:pos x="1660" y="0"/>
                </a:cxn>
                <a:cxn ang="0">
                  <a:pos x="0" y="0"/>
                </a:cxn>
                <a:cxn ang="0">
                  <a:pos x="0" y="510"/>
                </a:cxn>
              </a:cxnLst>
              <a:rect l="0" t="0" r="r" b="b"/>
              <a:pathLst>
                <a:path w="1661" h="511">
                  <a:moveTo>
                    <a:pt x="1660" y="0"/>
                  </a:moveTo>
                  <a:lnTo>
                    <a:pt x="0" y="0"/>
                  </a:lnTo>
                  <a:lnTo>
                    <a:pt x="0" y="510"/>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43" name="Freeform 83"/>
            <p:cNvSpPr>
              <a:spLocks/>
            </p:cNvSpPr>
            <p:nvPr/>
          </p:nvSpPr>
          <p:spPr bwMode="auto">
            <a:xfrm>
              <a:off x="2050" y="1888"/>
              <a:ext cx="1661" cy="515"/>
            </a:xfrm>
            <a:custGeom>
              <a:avLst/>
              <a:gdLst/>
              <a:ahLst/>
              <a:cxnLst>
                <a:cxn ang="0">
                  <a:pos x="0" y="514"/>
                </a:cxn>
                <a:cxn ang="0">
                  <a:pos x="1660" y="514"/>
                </a:cxn>
                <a:cxn ang="0">
                  <a:pos x="1660" y="0"/>
                </a:cxn>
              </a:cxnLst>
              <a:rect l="0" t="0" r="r" b="b"/>
              <a:pathLst>
                <a:path w="1661" h="515">
                  <a:moveTo>
                    <a:pt x="0" y="514"/>
                  </a:moveTo>
                  <a:lnTo>
                    <a:pt x="1660" y="514"/>
                  </a:lnTo>
                  <a:lnTo>
                    <a:pt x="1660"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3" name="Group 84"/>
          <p:cNvGrpSpPr>
            <a:grpSpLocks/>
          </p:cNvGrpSpPr>
          <p:nvPr/>
        </p:nvGrpSpPr>
        <p:grpSpPr bwMode="auto">
          <a:xfrm>
            <a:off x="5943600" y="2513013"/>
            <a:ext cx="2957513" cy="815975"/>
            <a:chOff x="3936" y="1843"/>
            <a:chExt cx="1815" cy="514"/>
          </a:xfrm>
        </p:grpSpPr>
        <p:sp>
          <p:nvSpPr>
            <p:cNvPr id="4341845" name="Rectangle 85"/>
            <p:cNvSpPr>
              <a:spLocks noChangeArrowheads="1"/>
            </p:cNvSpPr>
            <p:nvPr/>
          </p:nvSpPr>
          <p:spPr bwMode="auto">
            <a:xfrm>
              <a:off x="3936" y="1843"/>
              <a:ext cx="1814" cy="505"/>
            </a:xfrm>
            <a:prstGeom prst="rect">
              <a:avLst/>
            </a:prstGeom>
            <a:solidFill>
              <a:srgbClr val="ABB9C9"/>
            </a:solidFill>
            <a:ln w="9525">
              <a:noFill/>
              <a:miter lim="800000"/>
              <a:headEnd/>
              <a:tailEnd/>
            </a:ln>
            <a:effectLst/>
          </p:spPr>
          <p:txBody>
            <a:bodyPr wrap="none" lIns="115888" tIns="57150" rIns="115888" bIns="57150" anchor="ctr"/>
            <a:lstStyle/>
            <a:p>
              <a:pPr defTabSz="1428750" eaLnBrk="0" hangingPunct="0"/>
              <a:r>
                <a:rPr kumimoji="1" lang="zh-CN" altLang="en-US" sz="2000">
                  <a:effectLst/>
                  <a:latin typeface="Arial" pitchFamily="34" charset="0"/>
                </a:rPr>
                <a:t>库存分析与评估</a:t>
              </a:r>
            </a:p>
          </p:txBody>
        </p:sp>
        <p:sp>
          <p:nvSpPr>
            <p:cNvPr id="4341846" name="Freeform 86"/>
            <p:cNvSpPr>
              <a:spLocks/>
            </p:cNvSpPr>
            <p:nvPr/>
          </p:nvSpPr>
          <p:spPr bwMode="auto">
            <a:xfrm>
              <a:off x="3936" y="1843"/>
              <a:ext cx="1815" cy="511"/>
            </a:xfrm>
            <a:custGeom>
              <a:avLst/>
              <a:gdLst/>
              <a:ahLst/>
              <a:cxnLst>
                <a:cxn ang="0">
                  <a:pos x="1814" y="0"/>
                </a:cxn>
                <a:cxn ang="0">
                  <a:pos x="0" y="0"/>
                </a:cxn>
                <a:cxn ang="0">
                  <a:pos x="0" y="510"/>
                </a:cxn>
              </a:cxnLst>
              <a:rect l="0" t="0" r="r" b="b"/>
              <a:pathLst>
                <a:path w="1815" h="511">
                  <a:moveTo>
                    <a:pt x="1814" y="0"/>
                  </a:moveTo>
                  <a:lnTo>
                    <a:pt x="0" y="0"/>
                  </a:lnTo>
                  <a:lnTo>
                    <a:pt x="0" y="510"/>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47" name="Freeform 87"/>
            <p:cNvSpPr>
              <a:spLocks/>
            </p:cNvSpPr>
            <p:nvPr/>
          </p:nvSpPr>
          <p:spPr bwMode="auto">
            <a:xfrm>
              <a:off x="3936" y="1843"/>
              <a:ext cx="1815" cy="514"/>
            </a:xfrm>
            <a:custGeom>
              <a:avLst/>
              <a:gdLst/>
              <a:ahLst/>
              <a:cxnLst>
                <a:cxn ang="0">
                  <a:pos x="0" y="513"/>
                </a:cxn>
                <a:cxn ang="0">
                  <a:pos x="1814" y="513"/>
                </a:cxn>
                <a:cxn ang="0">
                  <a:pos x="1814" y="0"/>
                </a:cxn>
              </a:cxnLst>
              <a:rect l="0" t="0" r="r" b="b"/>
              <a:pathLst>
                <a:path w="1815" h="514">
                  <a:moveTo>
                    <a:pt x="0" y="513"/>
                  </a:moveTo>
                  <a:lnTo>
                    <a:pt x="1814" y="513"/>
                  </a:lnTo>
                  <a:lnTo>
                    <a:pt x="1814"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sp>
          <p:nvSpPr>
            <p:cNvPr id="4341848" name="Rectangle 88"/>
            <p:cNvSpPr>
              <a:spLocks noChangeArrowheads="1"/>
            </p:cNvSpPr>
            <p:nvPr/>
          </p:nvSpPr>
          <p:spPr bwMode="auto">
            <a:xfrm>
              <a:off x="4119" y="1895"/>
              <a:ext cx="1172" cy="408"/>
            </a:xfrm>
            <a:prstGeom prst="rect">
              <a:avLst/>
            </a:prstGeom>
            <a:noFill/>
            <a:ln w="9525">
              <a:noFill/>
              <a:miter lim="800000"/>
              <a:headEnd/>
              <a:tailEnd/>
            </a:ln>
            <a:effectLst/>
          </p:spPr>
          <p:txBody>
            <a:bodyPr wrap="none" anchor="ctr"/>
            <a:lstStyle/>
            <a:p>
              <a:endParaRPr lang="zh-CN" altLang="en-US"/>
            </a:p>
          </p:txBody>
        </p:sp>
      </p:grpSp>
      <p:sp>
        <p:nvSpPr>
          <p:cNvPr id="4341849" name="Freeform 89"/>
          <p:cNvSpPr>
            <a:spLocks/>
          </p:cNvSpPr>
          <p:nvPr/>
        </p:nvSpPr>
        <p:spPr bwMode="auto">
          <a:xfrm>
            <a:off x="152400" y="1558925"/>
            <a:ext cx="4230688" cy="844550"/>
          </a:xfrm>
          <a:custGeom>
            <a:avLst/>
            <a:gdLst/>
            <a:ahLst/>
            <a:cxnLst>
              <a:cxn ang="0">
                <a:pos x="0" y="531"/>
              </a:cxn>
              <a:cxn ang="0">
                <a:pos x="2664" y="0"/>
              </a:cxn>
              <a:cxn ang="0">
                <a:pos x="1731" y="525"/>
              </a:cxn>
              <a:cxn ang="0">
                <a:pos x="0" y="531"/>
              </a:cxn>
            </a:cxnLst>
            <a:rect l="0" t="0" r="r" b="b"/>
            <a:pathLst>
              <a:path w="2665" h="532">
                <a:moveTo>
                  <a:pt x="0" y="531"/>
                </a:moveTo>
                <a:lnTo>
                  <a:pt x="2664" y="0"/>
                </a:lnTo>
                <a:lnTo>
                  <a:pt x="1731" y="525"/>
                </a:lnTo>
                <a:lnTo>
                  <a:pt x="0" y="531"/>
                </a:lnTo>
              </a:path>
            </a:pathLst>
          </a:custGeom>
          <a:solidFill>
            <a:schemeClr val="folHlink"/>
          </a:solidFill>
          <a:ln w="9525" cap="rnd">
            <a:noFill/>
            <a:round/>
            <a:headEnd/>
            <a:tailEnd/>
          </a:ln>
          <a:effectLst/>
        </p:spPr>
        <p:txBody>
          <a:bodyPr/>
          <a:lstStyle/>
          <a:p>
            <a:endParaRPr lang="zh-CN" altLang="en-US"/>
          </a:p>
        </p:txBody>
      </p:sp>
      <p:sp>
        <p:nvSpPr>
          <p:cNvPr id="4341850" name="Freeform 90"/>
          <p:cNvSpPr>
            <a:spLocks/>
          </p:cNvSpPr>
          <p:nvPr/>
        </p:nvSpPr>
        <p:spPr bwMode="auto">
          <a:xfrm>
            <a:off x="4648200" y="1574800"/>
            <a:ext cx="4203700" cy="828675"/>
          </a:xfrm>
          <a:custGeom>
            <a:avLst/>
            <a:gdLst/>
            <a:ahLst/>
            <a:cxnLst>
              <a:cxn ang="0">
                <a:pos x="2654" y="521"/>
              </a:cxn>
              <a:cxn ang="0">
                <a:pos x="0" y="0"/>
              </a:cxn>
              <a:cxn ang="0">
                <a:pos x="922" y="515"/>
              </a:cxn>
              <a:cxn ang="0">
                <a:pos x="2654" y="521"/>
              </a:cxn>
            </a:cxnLst>
            <a:rect l="0" t="0" r="r" b="b"/>
            <a:pathLst>
              <a:path w="2655" h="522">
                <a:moveTo>
                  <a:pt x="2654" y="521"/>
                </a:moveTo>
                <a:lnTo>
                  <a:pt x="0" y="0"/>
                </a:lnTo>
                <a:lnTo>
                  <a:pt x="922" y="515"/>
                </a:lnTo>
                <a:lnTo>
                  <a:pt x="2654" y="521"/>
                </a:lnTo>
              </a:path>
            </a:pathLst>
          </a:custGeom>
          <a:solidFill>
            <a:schemeClr val="folHlink"/>
          </a:solidFill>
          <a:ln w="9525" cap="rnd">
            <a:noFill/>
            <a:round/>
            <a:headEnd/>
            <a:tailEnd/>
          </a:ln>
          <a:effectLst/>
        </p:spPr>
        <p:txBody>
          <a:bodyPr/>
          <a:lstStyle/>
          <a:p>
            <a:endParaRPr lang="zh-CN" altLang="en-US"/>
          </a:p>
        </p:txBody>
      </p:sp>
      <p:sp>
        <p:nvSpPr>
          <p:cNvPr id="4341851" name="AutoShape 91"/>
          <p:cNvSpPr>
            <a:spLocks noChangeArrowheads="1"/>
          </p:cNvSpPr>
          <p:nvPr/>
        </p:nvSpPr>
        <p:spPr bwMode="auto">
          <a:xfrm>
            <a:off x="3178175" y="1558925"/>
            <a:ext cx="2646363" cy="842963"/>
          </a:xfrm>
          <a:prstGeom prst="triangle">
            <a:avLst>
              <a:gd name="adj" fmla="val 49995"/>
            </a:avLst>
          </a:prstGeom>
          <a:solidFill>
            <a:schemeClr val="folHlink"/>
          </a:solidFill>
          <a:ln w="9525">
            <a:noFill/>
            <a:miter lim="800000"/>
            <a:headEnd/>
            <a:tailEnd/>
          </a:ln>
          <a:effectLst/>
        </p:spPr>
        <p:txBody>
          <a:bodyPr wrap="none" anchor="ctr"/>
          <a:lstStyle/>
          <a:p>
            <a:endParaRPr lang="zh-CN" altLang="en-US"/>
          </a:p>
        </p:txBody>
      </p:sp>
      <p:grpSp>
        <p:nvGrpSpPr>
          <p:cNvPr id="14" name="Group 92"/>
          <p:cNvGrpSpPr>
            <a:grpSpLocks/>
          </p:cNvGrpSpPr>
          <p:nvPr/>
        </p:nvGrpSpPr>
        <p:grpSpPr bwMode="auto">
          <a:xfrm>
            <a:off x="152400" y="3897313"/>
            <a:ext cx="2900363" cy="422275"/>
            <a:chOff x="144" y="2776"/>
            <a:chExt cx="1827" cy="266"/>
          </a:xfrm>
        </p:grpSpPr>
        <p:sp>
          <p:nvSpPr>
            <p:cNvPr id="4341853" name="Rectangle 93"/>
            <p:cNvSpPr>
              <a:spLocks noChangeArrowheads="1"/>
            </p:cNvSpPr>
            <p:nvPr/>
          </p:nvSpPr>
          <p:spPr bwMode="auto">
            <a:xfrm>
              <a:off x="144" y="2776"/>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库存发货</a:t>
              </a:r>
            </a:p>
          </p:txBody>
        </p:sp>
        <p:sp>
          <p:nvSpPr>
            <p:cNvPr id="4341854" name="Freeform 94"/>
            <p:cNvSpPr>
              <a:spLocks/>
            </p:cNvSpPr>
            <p:nvPr/>
          </p:nvSpPr>
          <p:spPr bwMode="auto">
            <a:xfrm>
              <a:off x="144" y="2776"/>
              <a:ext cx="1827" cy="264"/>
            </a:xfrm>
            <a:custGeom>
              <a:avLst/>
              <a:gdLst/>
              <a:ahLst/>
              <a:cxnLst>
                <a:cxn ang="0">
                  <a:pos x="1826" y="0"/>
                </a:cxn>
                <a:cxn ang="0">
                  <a:pos x="0" y="0"/>
                </a:cxn>
                <a:cxn ang="0">
                  <a:pos x="0" y="263"/>
                </a:cxn>
              </a:cxnLst>
              <a:rect l="0" t="0" r="r" b="b"/>
              <a:pathLst>
                <a:path w="1827" h="264">
                  <a:moveTo>
                    <a:pt x="1826" y="0"/>
                  </a:moveTo>
                  <a:lnTo>
                    <a:pt x="0" y="0"/>
                  </a:lnTo>
                  <a:lnTo>
                    <a:pt x="0" y="263"/>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55" name="Freeform 95"/>
            <p:cNvSpPr>
              <a:spLocks/>
            </p:cNvSpPr>
            <p:nvPr/>
          </p:nvSpPr>
          <p:spPr bwMode="auto">
            <a:xfrm>
              <a:off x="144" y="2776"/>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5" name="Group 96"/>
          <p:cNvGrpSpPr>
            <a:grpSpLocks/>
          </p:cNvGrpSpPr>
          <p:nvPr/>
        </p:nvGrpSpPr>
        <p:grpSpPr bwMode="auto">
          <a:xfrm>
            <a:off x="152400" y="4395788"/>
            <a:ext cx="2900363" cy="422275"/>
            <a:chOff x="144" y="3095"/>
            <a:chExt cx="1827" cy="266"/>
          </a:xfrm>
        </p:grpSpPr>
        <p:sp>
          <p:nvSpPr>
            <p:cNvPr id="4341857" name="Rectangle 97"/>
            <p:cNvSpPr>
              <a:spLocks noChangeArrowheads="1"/>
            </p:cNvSpPr>
            <p:nvPr/>
          </p:nvSpPr>
          <p:spPr bwMode="auto">
            <a:xfrm>
              <a:off x="144" y="3095"/>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库存货物计划预留</a:t>
              </a:r>
            </a:p>
          </p:txBody>
        </p:sp>
        <p:sp>
          <p:nvSpPr>
            <p:cNvPr id="4341858" name="Freeform 98"/>
            <p:cNvSpPr>
              <a:spLocks/>
            </p:cNvSpPr>
            <p:nvPr/>
          </p:nvSpPr>
          <p:spPr bwMode="auto">
            <a:xfrm>
              <a:off x="144" y="3095"/>
              <a:ext cx="1827" cy="264"/>
            </a:xfrm>
            <a:custGeom>
              <a:avLst/>
              <a:gdLst/>
              <a:ahLst/>
              <a:cxnLst>
                <a:cxn ang="0">
                  <a:pos x="1826" y="0"/>
                </a:cxn>
                <a:cxn ang="0">
                  <a:pos x="0" y="0"/>
                </a:cxn>
                <a:cxn ang="0">
                  <a:pos x="0" y="263"/>
                </a:cxn>
              </a:cxnLst>
              <a:rect l="0" t="0" r="r" b="b"/>
              <a:pathLst>
                <a:path w="1827" h="264">
                  <a:moveTo>
                    <a:pt x="1826" y="0"/>
                  </a:moveTo>
                  <a:lnTo>
                    <a:pt x="0" y="0"/>
                  </a:lnTo>
                  <a:lnTo>
                    <a:pt x="0" y="263"/>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59" name="Freeform 99"/>
            <p:cNvSpPr>
              <a:spLocks/>
            </p:cNvSpPr>
            <p:nvPr/>
          </p:nvSpPr>
          <p:spPr bwMode="auto">
            <a:xfrm>
              <a:off x="144" y="3095"/>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6" name="Group 100"/>
          <p:cNvGrpSpPr>
            <a:grpSpLocks/>
          </p:cNvGrpSpPr>
          <p:nvPr/>
        </p:nvGrpSpPr>
        <p:grpSpPr bwMode="auto">
          <a:xfrm>
            <a:off x="152400" y="4887913"/>
            <a:ext cx="2900363" cy="422275"/>
            <a:chOff x="144" y="3414"/>
            <a:chExt cx="1827" cy="266"/>
          </a:xfrm>
        </p:grpSpPr>
        <p:sp>
          <p:nvSpPr>
            <p:cNvPr id="4341861" name="Rectangle 101"/>
            <p:cNvSpPr>
              <a:spLocks noChangeArrowheads="1"/>
            </p:cNvSpPr>
            <p:nvPr/>
          </p:nvSpPr>
          <p:spPr bwMode="auto">
            <a:xfrm>
              <a:off x="144" y="3414"/>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dirty="0" smtClean="0">
                  <a:effectLst/>
                  <a:latin typeface="Arial" pitchFamily="34" charset="0"/>
                </a:rPr>
                <a:t>库存调拨</a:t>
              </a:r>
              <a:endParaRPr kumimoji="1" lang="zh-CN" altLang="en-US" sz="1600" dirty="0">
                <a:effectLst/>
                <a:latin typeface="Arial" pitchFamily="34" charset="0"/>
              </a:endParaRPr>
            </a:p>
          </p:txBody>
        </p:sp>
        <p:sp>
          <p:nvSpPr>
            <p:cNvPr id="4341862" name="Freeform 102"/>
            <p:cNvSpPr>
              <a:spLocks/>
            </p:cNvSpPr>
            <p:nvPr/>
          </p:nvSpPr>
          <p:spPr bwMode="auto">
            <a:xfrm>
              <a:off x="144" y="3414"/>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63" name="Freeform 103"/>
            <p:cNvSpPr>
              <a:spLocks/>
            </p:cNvSpPr>
            <p:nvPr/>
          </p:nvSpPr>
          <p:spPr bwMode="auto">
            <a:xfrm>
              <a:off x="144" y="3414"/>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7" name="Group 104"/>
          <p:cNvGrpSpPr>
            <a:grpSpLocks/>
          </p:cNvGrpSpPr>
          <p:nvPr/>
        </p:nvGrpSpPr>
        <p:grpSpPr bwMode="auto">
          <a:xfrm>
            <a:off x="5943600" y="3394075"/>
            <a:ext cx="2947988" cy="438150"/>
            <a:chOff x="3903" y="2433"/>
            <a:chExt cx="1857" cy="276"/>
          </a:xfrm>
        </p:grpSpPr>
        <p:sp>
          <p:nvSpPr>
            <p:cNvPr id="4341865" name="Rectangle 105"/>
            <p:cNvSpPr>
              <a:spLocks noChangeArrowheads="1"/>
            </p:cNvSpPr>
            <p:nvPr/>
          </p:nvSpPr>
          <p:spPr bwMode="auto">
            <a:xfrm>
              <a:off x="3912" y="2433"/>
              <a:ext cx="1847" cy="27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en-US" altLang="zh-CN" sz="1600">
                  <a:effectLst/>
                  <a:latin typeface="Arial" pitchFamily="34" charset="0"/>
                </a:rPr>
                <a:t>ABC</a:t>
              </a:r>
              <a:r>
                <a:rPr kumimoji="1" lang="zh-CN" altLang="en-US" sz="1600">
                  <a:effectLst/>
                  <a:latin typeface="Arial" pitchFamily="34" charset="0"/>
                </a:rPr>
                <a:t>分析</a:t>
              </a:r>
            </a:p>
          </p:txBody>
        </p:sp>
        <p:sp>
          <p:nvSpPr>
            <p:cNvPr id="4341866" name="Freeform 106"/>
            <p:cNvSpPr>
              <a:spLocks/>
            </p:cNvSpPr>
            <p:nvPr/>
          </p:nvSpPr>
          <p:spPr bwMode="auto">
            <a:xfrm>
              <a:off x="3903" y="2433"/>
              <a:ext cx="1857" cy="273"/>
            </a:xfrm>
            <a:custGeom>
              <a:avLst/>
              <a:gdLst/>
              <a:ahLst/>
              <a:cxnLst>
                <a:cxn ang="0">
                  <a:pos x="1856" y="0"/>
                </a:cxn>
                <a:cxn ang="0">
                  <a:pos x="0" y="0"/>
                </a:cxn>
                <a:cxn ang="0">
                  <a:pos x="0" y="272"/>
                </a:cxn>
              </a:cxnLst>
              <a:rect l="0" t="0" r="r" b="b"/>
              <a:pathLst>
                <a:path w="1857" h="273">
                  <a:moveTo>
                    <a:pt x="1856" y="0"/>
                  </a:moveTo>
                  <a:lnTo>
                    <a:pt x="0" y="0"/>
                  </a:lnTo>
                  <a:lnTo>
                    <a:pt x="0" y="27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67" name="Freeform 107"/>
            <p:cNvSpPr>
              <a:spLocks/>
            </p:cNvSpPr>
            <p:nvPr/>
          </p:nvSpPr>
          <p:spPr bwMode="auto">
            <a:xfrm>
              <a:off x="3903" y="2433"/>
              <a:ext cx="1857" cy="276"/>
            </a:xfrm>
            <a:custGeom>
              <a:avLst/>
              <a:gdLst/>
              <a:ahLst/>
              <a:cxnLst>
                <a:cxn ang="0">
                  <a:pos x="0" y="275"/>
                </a:cxn>
                <a:cxn ang="0">
                  <a:pos x="1856" y="275"/>
                </a:cxn>
                <a:cxn ang="0">
                  <a:pos x="1856" y="0"/>
                </a:cxn>
              </a:cxnLst>
              <a:rect l="0" t="0" r="r" b="b"/>
              <a:pathLst>
                <a:path w="1857" h="276">
                  <a:moveTo>
                    <a:pt x="0" y="275"/>
                  </a:moveTo>
                  <a:lnTo>
                    <a:pt x="1856" y="275"/>
                  </a:lnTo>
                  <a:lnTo>
                    <a:pt x="185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8" name="Group 108"/>
          <p:cNvGrpSpPr>
            <a:grpSpLocks/>
          </p:cNvGrpSpPr>
          <p:nvPr/>
        </p:nvGrpSpPr>
        <p:grpSpPr bwMode="auto">
          <a:xfrm>
            <a:off x="5943600" y="3881438"/>
            <a:ext cx="2947988" cy="438150"/>
            <a:chOff x="3903" y="2758"/>
            <a:chExt cx="1857" cy="276"/>
          </a:xfrm>
        </p:grpSpPr>
        <p:sp>
          <p:nvSpPr>
            <p:cNvPr id="4341869" name="Rectangle 109"/>
            <p:cNvSpPr>
              <a:spLocks noChangeArrowheads="1"/>
            </p:cNvSpPr>
            <p:nvPr/>
          </p:nvSpPr>
          <p:spPr bwMode="auto">
            <a:xfrm>
              <a:off x="3912" y="2758"/>
              <a:ext cx="1847" cy="27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库存资产评估</a:t>
              </a:r>
            </a:p>
          </p:txBody>
        </p:sp>
        <p:sp>
          <p:nvSpPr>
            <p:cNvPr id="4341870" name="Freeform 110"/>
            <p:cNvSpPr>
              <a:spLocks/>
            </p:cNvSpPr>
            <p:nvPr/>
          </p:nvSpPr>
          <p:spPr bwMode="auto">
            <a:xfrm>
              <a:off x="3903" y="2758"/>
              <a:ext cx="1857" cy="273"/>
            </a:xfrm>
            <a:custGeom>
              <a:avLst/>
              <a:gdLst/>
              <a:ahLst/>
              <a:cxnLst>
                <a:cxn ang="0">
                  <a:pos x="1856" y="0"/>
                </a:cxn>
                <a:cxn ang="0">
                  <a:pos x="0" y="0"/>
                </a:cxn>
                <a:cxn ang="0">
                  <a:pos x="0" y="272"/>
                </a:cxn>
              </a:cxnLst>
              <a:rect l="0" t="0" r="r" b="b"/>
              <a:pathLst>
                <a:path w="1857" h="273">
                  <a:moveTo>
                    <a:pt x="1856" y="0"/>
                  </a:moveTo>
                  <a:lnTo>
                    <a:pt x="0" y="0"/>
                  </a:lnTo>
                  <a:lnTo>
                    <a:pt x="0" y="27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71" name="Freeform 111"/>
            <p:cNvSpPr>
              <a:spLocks/>
            </p:cNvSpPr>
            <p:nvPr/>
          </p:nvSpPr>
          <p:spPr bwMode="auto">
            <a:xfrm>
              <a:off x="3903" y="2758"/>
              <a:ext cx="1857" cy="276"/>
            </a:xfrm>
            <a:custGeom>
              <a:avLst/>
              <a:gdLst/>
              <a:ahLst/>
              <a:cxnLst>
                <a:cxn ang="0">
                  <a:pos x="0" y="275"/>
                </a:cxn>
                <a:cxn ang="0">
                  <a:pos x="1856" y="275"/>
                </a:cxn>
                <a:cxn ang="0">
                  <a:pos x="1856" y="0"/>
                </a:cxn>
              </a:cxnLst>
              <a:rect l="0" t="0" r="r" b="b"/>
              <a:pathLst>
                <a:path w="1857" h="276">
                  <a:moveTo>
                    <a:pt x="0" y="275"/>
                  </a:moveTo>
                  <a:lnTo>
                    <a:pt x="1856" y="275"/>
                  </a:lnTo>
                  <a:lnTo>
                    <a:pt x="185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19" name="Group 112"/>
          <p:cNvGrpSpPr>
            <a:grpSpLocks/>
          </p:cNvGrpSpPr>
          <p:nvPr/>
        </p:nvGrpSpPr>
        <p:grpSpPr bwMode="auto">
          <a:xfrm>
            <a:off x="5943600" y="4395788"/>
            <a:ext cx="2947988" cy="438150"/>
            <a:chOff x="3903" y="3083"/>
            <a:chExt cx="1857" cy="276"/>
          </a:xfrm>
        </p:grpSpPr>
        <p:sp>
          <p:nvSpPr>
            <p:cNvPr id="4341873" name="Rectangle 113"/>
            <p:cNvSpPr>
              <a:spLocks noChangeArrowheads="1"/>
            </p:cNvSpPr>
            <p:nvPr/>
          </p:nvSpPr>
          <p:spPr bwMode="auto">
            <a:xfrm>
              <a:off x="3912" y="3083"/>
              <a:ext cx="1847" cy="27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覆盖范围</a:t>
              </a:r>
            </a:p>
          </p:txBody>
        </p:sp>
        <p:sp>
          <p:nvSpPr>
            <p:cNvPr id="4341874" name="Freeform 114"/>
            <p:cNvSpPr>
              <a:spLocks/>
            </p:cNvSpPr>
            <p:nvPr/>
          </p:nvSpPr>
          <p:spPr bwMode="auto">
            <a:xfrm>
              <a:off x="3903" y="3083"/>
              <a:ext cx="1857" cy="274"/>
            </a:xfrm>
            <a:custGeom>
              <a:avLst/>
              <a:gdLst/>
              <a:ahLst/>
              <a:cxnLst>
                <a:cxn ang="0">
                  <a:pos x="1856" y="0"/>
                </a:cxn>
                <a:cxn ang="0">
                  <a:pos x="0" y="0"/>
                </a:cxn>
                <a:cxn ang="0">
                  <a:pos x="0" y="273"/>
                </a:cxn>
              </a:cxnLst>
              <a:rect l="0" t="0" r="r" b="b"/>
              <a:pathLst>
                <a:path w="1857" h="274">
                  <a:moveTo>
                    <a:pt x="1856" y="0"/>
                  </a:moveTo>
                  <a:lnTo>
                    <a:pt x="0" y="0"/>
                  </a:lnTo>
                  <a:lnTo>
                    <a:pt x="0" y="273"/>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75" name="Freeform 115"/>
            <p:cNvSpPr>
              <a:spLocks/>
            </p:cNvSpPr>
            <p:nvPr/>
          </p:nvSpPr>
          <p:spPr bwMode="auto">
            <a:xfrm>
              <a:off x="3903" y="3083"/>
              <a:ext cx="1857" cy="276"/>
            </a:xfrm>
            <a:custGeom>
              <a:avLst/>
              <a:gdLst/>
              <a:ahLst/>
              <a:cxnLst>
                <a:cxn ang="0">
                  <a:pos x="0" y="275"/>
                </a:cxn>
                <a:cxn ang="0">
                  <a:pos x="1856" y="275"/>
                </a:cxn>
                <a:cxn ang="0">
                  <a:pos x="1856" y="0"/>
                </a:cxn>
              </a:cxnLst>
              <a:rect l="0" t="0" r="r" b="b"/>
              <a:pathLst>
                <a:path w="1857" h="276">
                  <a:moveTo>
                    <a:pt x="0" y="275"/>
                  </a:moveTo>
                  <a:lnTo>
                    <a:pt x="1856" y="275"/>
                  </a:lnTo>
                  <a:lnTo>
                    <a:pt x="185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0" name="Group 116"/>
          <p:cNvGrpSpPr>
            <a:grpSpLocks/>
          </p:cNvGrpSpPr>
          <p:nvPr/>
        </p:nvGrpSpPr>
        <p:grpSpPr bwMode="auto">
          <a:xfrm>
            <a:off x="5943600" y="5386388"/>
            <a:ext cx="2947988" cy="438150"/>
            <a:chOff x="3903" y="3805"/>
            <a:chExt cx="1857" cy="276"/>
          </a:xfrm>
        </p:grpSpPr>
        <p:sp>
          <p:nvSpPr>
            <p:cNvPr id="4341877" name="Rectangle 117"/>
            <p:cNvSpPr>
              <a:spLocks noChangeArrowheads="1"/>
            </p:cNvSpPr>
            <p:nvPr/>
          </p:nvSpPr>
          <p:spPr bwMode="auto">
            <a:xfrm>
              <a:off x="3912" y="3805"/>
              <a:ext cx="1847" cy="27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dirty="0" smtClean="0">
                  <a:latin typeface="Arial" pitchFamily="34" charset="0"/>
                </a:rPr>
                <a:t>库存</a:t>
              </a:r>
              <a:r>
                <a:rPr kumimoji="1" lang="zh-CN" altLang="en-US" sz="1600" dirty="0" smtClean="0">
                  <a:effectLst/>
                  <a:latin typeface="Arial" pitchFamily="34" charset="0"/>
                </a:rPr>
                <a:t>分析</a:t>
              </a:r>
              <a:endParaRPr kumimoji="1" lang="zh-CN" altLang="en-US" sz="1600" dirty="0">
                <a:effectLst/>
                <a:latin typeface="Arial" pitchFamily="34" charset="0"/>
              </a:endParaRPr>
            </a:p>
          </p:txBody>
        </p:sp>
        <p:sp>
          <p:nvSpPr>
            <p:cNvPr id="4341878" name="Freeform 118"/>
            <p:cNvSpPr>
              <a:spLocks/>
            </p:cNvSpPr>
            <p:nvPr/>
          </p:nvSpPr>
          <p:spPr bwMode="auto">
            <a:xfrm>
              <a:off x="3903" y="3805"/>
              <a:ext cx="1857" cy="273"/>
            </a:xfrm>
            <a:custGeom>
              <a:avLst/>
              <a:gdLst/>
              <a:ahLst/>
              <a:cxnLst>
                <a:cxn ang="0">
                  <a:pos x="1856" y="0"/>
                </a:cxn>
                <a:cxn ang="0">
                  <a:pos x="0" y="0"/>
                </a:cxn>
                <a:cxn ang="0">
                  <a:pos x="0" y="272"/>
                </a:cxn>
              </a:cxnLst>
              <a:rect l="0" t="0" r="r" b="b"/>
              <a:pathLst>
                <a:path w="1857" h="273">
                  <a:moveTo>
                    <a:pt x="1856" y="0"/>
                  </a:moveTo>
                  <a:lnTo>
                    <a:pt x="0" y="0"/>
                  </a:lnTo>
                  <a:lnTo>
                    <a:pt x="0" y="27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79" name="Freeform 119"/>
            <p:cNvSpPr>
              <a:spLocks/>
            </p:cNvSpPr>
            <p:nvPr/>
          </p:nvSpPr>
          <p:spPr bwMode="auto">
            <a:xfrm>
              <a:off x="3903" y="3805"/>
              <a:ext cx="1857" cy="276"/>
            </a:xfrm>
            <a:custGeom>
              <a:avLst/>
              <a:gdLst/>
              <a:ahLst/>
              <a:cxnLst>
                <a:cxn ang="0">
                  <a:pos x="0" y="275"/>
                </a:cxn>
                <a:cxn ang="0">
                  <a:pos x="1856" y="275"/>
                </a:cxn>
                <a:cxn ang="0">
                  <a:pos x="1856" y="0"/>
                </a:cxn>
              </a:cxnLst>
              <a:rect l="0" t="0" r="r" b="b"/>
              <a:pathLst>
                <a:path w="1857" h="276">
                  <a:moveTo>
                    <a:pt x="0" y="275"/>
                  </a:moveTo>
                  <a:lnTo>
                    <a:pt x="1856" y="275"/>
                  </a:lnTo>
                  <a:lnTo>
                    <a:pt x="185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1" name="Group 120"/>
          <p:cNvGrpSpPr>
            <a:grpSpLocks/>
          </p:cNvGrpSpPr>
          <p:nvPr/>
        </p:nvGrpSpPr>
        <p:grpSpPr bwMode="auto">
          <a:xfrm>
            <a:off x="5943600" y="4875213"/>
            <a:ext cx="2947988" cy="434975"/>
            <a:chOff x="3903" y="3414"/>
            <a:chExt cx="1857" cy="334"/>
          </a:xfrm>
        </p:grpSpPr>
        <p:sp>
          <p:nvSpPr>
            <p:cNvPr id="4341881" name="Rectangle 121"/>
            <p:cNvSpPr>
              <a:spLocks noChangeArrowheads="1"/>
            </p:cNvSpPr>
            <p:nvPr/>
          </p:nvSpPr>
          <p:spPr bwMode="auto">
            <a:xfrm>
              <a:off x="3912" y="3414"/>
              <a:ext cx="1847" cy="327"/>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dirty="0" smtClean="0">
                  <a:effectLst/>
                  <a:latin typeface="Arial" pitchFamily="34" charset="0"/>
                </a:rPr>
                <a:t>呆滞料</a:t>
              </a:r>
              <a:r>
                <a:rPr kumimoji="1" lang="en-US" altLang="zh-CN" sz="1600" dirty="0" smtClean="0">
                  <a:effectLst/>
                  <a:latin typeface="Arial" pitchFamily="34" charset="0"/>
                </a:rPr>
                <a:t>/</a:t>
              </a:r>
              <a:r>
                <a:rPr kumimoji="1" lang="zh-CN" altLang="en-US" sz="1600" dirty="0">
                  <a:effectLst/>
                  <a:latin typeface="Arial" pitchFamily="34" charset="0"/>
                </a:rPr>
                <a:t>库存周转率</a:t>
              </a:r>
            </a:p>
          </p:txBody>
        </p:sp>
        <p:sp>
          <p:nvSpPr>
            <p:cNvPr id="4341882" name="Freeform 122"/>
            <p:cNvSpPr>
              <a:spLocks/>
            </p:cNvSpPr>
            <p:nvPr/>
          </p:nvSpPr>
          <p:spPr bwMode="auto">
            <a:xfrm>
              <a:off x="3903" y="3414"/>
              <a:ext cx="1857" cy="330"/>
            </a:xfrm>
            <a:custGeom>
              <a:avLst/>
              <a:gdLst/>
              <a:ahLst/>
              <a:cxnLst>
                <a:cxn ang="0">
                  <a:pos x="1856" y="0"/>
                </a:cxn>
                <a:cxn ang="0">
                  <a:pos x="0" y="0"/>
                </a:cxn>
                <a:cxn ang="0">
                  <a:pos x="0" y="329"/>
                </a:cxn>
              </a:cxnLst>
              <a:rect l="0" t="0" r="r" b="b"/>
              <a:pathLst>
                <a:path w="1857" h="330">
                  <a:moveTo>
                    <a:pt x="1856" y="0"/>
                  </a:moveTo>
                  <a:lnTo>
                    <a:pt x="0" y="0"/>
                  </a:lnTo>
                  <a:lnTo>
                    <a:pt x="0" y="329"/>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83" name="Freeform 123"/>
            <p:cNvSpPr>
              <a:spLocks/>
            </p:cNvSpPr>
            <p:nvPr/>
          </p:nvSpPr>
          <p:spPr bwMode="auto">
            <a:xfrm>
              <a:off x="3903" y="3414"/>
              <a:ext cx="1857" cy="334"/>
            </a:xfrm>
            <a:custGeom>
              <a:avLst/>
              <a:gdLst/>
              <a:ahLst/>
              <a:cxnLst>
                <a:cxn ang="0">
                  <a:pos x="0" y="333"/>
                </a:cxn>
                <a:cxn ang="0">
                  <a:pos x="1856" y="333"/>
                </a:cxn>
                <a:cxn ang="0">
                  <a:pos x="1856" y="0"/>
                </a:cxn>
              </a:cxnLst>
              <a:rect l="0" t="0" r="r" b="b"/>
              <a:pathLst>
                <a:path w="1857" h="334">
                  <a:moveTo>
                    <a:pt x="0" y="333"/>
                  </a:moveTo>
                  <a:lnTo>
                    <a:pt x="1856" y="333"/>
                  </a:lnTo>
                  <a:lnTo>
                    <a:pt x="185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2" name="Group 124"/>
          <p:cNvGrpSpPr>
            <a:grpSpLocks/>
          </p:cNvGrpSpPr>
          <p:nvPr/>
        </p:nvGrpSpPr>
        <p:grpSpPr bwMode="auto">
          <a:xfrm>
            <a:off x="3124200" y="3405188"/>
            <a:ext cx="2743200" cy="422275"/>
            <a:chOff x="2016" y="2506"/>
            <a:chExt cx="1827" cy="266"/>
          </a:xfrm>
        </p:grpSpPr>
        <p:sp>
          <p:nvSpPr>
            <p:cNvPr id="4341885" name="Rectangle 125"/>
            <p:cNvSpPr>
              <a:spLocks noChangeArrowheads="1"/>
            </p:cNvSpPr>
            <p:nvPr/>
          </p:nvSpPr>
          <p:spPr bwMode="auto">
            <a:xfrm>
              <a:off x="2016" y="2506"/>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物料</a:t>
              </a:r>
              <a:r>
                <a:rPr kumimoji="1" lang="en-US" altLang="zh-CN" sz="1600">
                  <a:effectLst/>
                  <a:latin typeface="Arial" pitchFamily="34" charset="0"/>
                </a:rPr>
                <a:t>/</a:t>
              </a:r>
              <a:r>
                <a:rPr kumimoji="1" lang="zh-CN" altLang="en-US" sz="1600">
                  <a:effectLst/>
                  <a:latin typeface="Arial" pitchFamily="34" charset="0"/>
                </a:rPr>
                <a:t>工厂</a:t>
              </a:r>
              <a:r>
                <a:rPr kumimoji="1" lang="en-US" altLang="zh-CN" sz="1600">
                  <a:effectLst/>
                  <a:latin typeface="Arial" pitchFamily="34" charset="0"/>
                </a:rPr>
                <a:t>/</a:t>
              </a:r>
              <a:r>
                <a:rPr kumimoji="1" lang="zh-CN" altLang="en-US" sz="1600">
                  <a:effectLst/>
                  <a:latin typeface="Arial" pitchFamily="34" charset="0"/>
                </a:rPr>
                <a:t>库存地的库存状态</a:t>
              </a:r>
            </a:p>
          </p:txBody>
        </p:sp>
        <p:sp>
          <p:nvSpPr>
            <p:cNvPr id="4341886" name="Freeform 126"/>
            <p:cNvSpPr>
              <a:spLocks/>
            </p:cNvSpPr>
            <p:nvPr/>
          </p:nvSpPr>
          <p:spPr bwMode="auto">
            <a:xfrm>
              <a:off x="2016" y="2506"/>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87" name="Freeform 127"/>
            <p:cNvSpPr>
              <a:spLocks/>
            </p:cNvSpPr>
            <p:nvPr/>
          </p:nvSpPr>
          <p:spPr bwMode="auto">
            <a:xfrm>
              <a:off x="2016" y="2506"/>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3" name="Group 128"/>
          <p:cNvGrpSpPr>
            <a:grpSpLocks/>
          </p:cNvGrpSpPr>
          <p:nvPr/>
        </p:nvGrpSpPr>
        <p:grpSpPr bwMode="auto">
          <a:xfrm>
            <a:off x="3124200" y="3897313"/>
            <a:ext cx="2743200" cy="422275"/>
            <a:chOff x="2016" y="2824"/>
            <a:chExt cx="1827" cy="266"/>
          </a:xfrm>
        </p:grpSpPr>
        <p:sp>
          <p:nvSpPr>
            <p:cNvPr id="4341889" name="Rectangle 129"/>
            <p:cNvSpPr>
              <a:spLocks noChangeArrowheads="1"/>
            </p:cNvSpPr>
            <p:nvPr/>
          </p:nvSpPr>
          <p:spPr bwMode="auto">
            <a:xfrm>
              <a:off x="2016" y="2824"/>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需求</a:t>
              </a:r>
              <a:r>
                <a:rPr kumimoji="1" lang="en-US" altLang="zh-CN" sz="1600">
                  <a:effectLst/>
                  <a:latin typeface="Arial" pitchFamily="34" charset="0"/>
                </a:rPr>
                <a:t>/</a:t>
              </a:r>
              <a:r>
                <a:rPr kumimoji="1" lang="zh-CN" altLang="en-US" sz="1600">
                  <a:effectLst/>
                  <a:latin typeface="Arial" pitchFamily="34" charset="0"/>
                </a:rPr>
                <a:t>库存动态表</a:t>
              </a:r>
            </a:p>
          </p:txBody>
        </p:sp>
        <p:sp>
          <p:nvSpPr>
            <p:cNvPr id="4341890" name="Freeform 130"/>
            <p:cNvSpPr>
              <a:spLocks/>
            </p:cNvSpPr>
            <p:nvPr/>
          </p:nvSpPr>
          <p:spPr bwMode="auto">
            <a:xfrm>
              <a:off x="2016" y="2824"/>
              <a:ext cx="1827" cy="264"/>
            </a:xfrm>
            <a:custGeom>
              <a:avLst/>
              <a:gdLst/>
              <a:ahLst/>
              <a:cxnLst>
                <a:cxn ang="0">
                  <a:pos x="1826" y="0"/>
                </a:cxn>
                <a:cxn ang="0">
                  <a:pos x="0" y="0"/>
                </a:cxn>
                <a:cxn ang="0">
                  <a:pos x="0" y="263"/>
                </a:cxn>
              </a:cxnLst>
              <a:rect l="0" t="0" r="r" b="b"/>
              <a:pathLst>
                <a:path w="1827" h="264">
                  <a:moveTo>
                    <a:pt x="1826" y="0"/>
                  </a:moveTo>
                  <a:lnTo>
                    <a:pt x="0" y="0"/>
                  </a:lnTo>
                  <a:lnTo>
                    <a:pt x="0" y="263"/>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91" name="Freeform 131"/>
            <p:cNvSpPr>
              <a:spLocks/>
            </p:cNvSpPr>
            <p:nvPr/>
          </p:nvSpPr>
          <p:spPr bwMode="auto">
            <a:xfrm>
              <a:off x="2016" y="2824"/>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4" name="Group 132"/>
          <p:cNvGrpSpPr>
            <a:grpSpLocks/>
          </p:cNvGrpSpPr>
          <p:nvPr/>
        </p:nvGrpSpPr>
        <p:grpSpPr bwMode="auto">
          <a:xfrm>
            <a:off x="3124200" y="4395788"/>
            <a:ext cx="2743200" cy="422275"/>
            <a:chOff x="2016" y="3143"/>
            <a:chExt cx="1827" cy="266"/>
          </a:xfrm>
        </p:grpSpPr>
        <p:sp>
          <p:nvSpPr>
            <p:cNvPr id="4341893" name="Rectangle 133"/>
            <p:cNvSpPr>
              <a:spLocks noChangeArrowheads="1"/>
            </p:cNvSpPr>
            <p:nvPr/>
          </p:nvSpPr>
          <p:spPr bwMode="auto">
            <a:xfrm>
              <a:off x="2016" y="3143"/>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库存物料明细帐</a:t>
              </a:r>
            </a:p>
          </p:txBody>
        </p:sp>
        <p:sp>
          <p:nvSpPr>
            <p:cNvPr id="4341894" name="Freeform 134"/>
            <p:cNvSpPr>
              <a:spLocks/>
            </p:cNvSpPr>
            <p:nvPr/>
          </p:nvSpPr>
          <p:spPr bwMode="auto">
            <a:xfrm>
              <a:off x="2016" y="3143"/>
              <a:ext cx="1827" cy="264"/>
            </a:xfrm>
            <a:custGeom>
              <a:avLst/>
              <a:gdLst/>
              <a:ahLst/>
              <a:cxnLst>
                <a:cxn ang="0">
                  <a:pos x="1826" y="0"/>
                </a:cxn>
                <a:cxn ang="0">
                  <a:pos x="0" y="0"/>
                </a:cxn>
                <a:cxn ang="0">
                  <a:pos x="0" y="263"/>
                </a:cxn>
              </a:cxnLst>
              <a:rect l="0" t="0" r="r" b="b"/>
              <a:pathLst>
                <a:path w="1827" h="264">
                  <a:moveTo>
                    <a:pt x="1826" y="0"/>
                  </a:moveTo>
                  <a:lnTo>
                    <a:pt x="0" y="0"/>
                  </a:lnTo>
                  <a:lnTo>
                    <a:pt x="0" y="263"/>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95" name="Freeform 135"/>
            <p:cNvSpPr>
              <a:spLocks/>
            </p:cNvSpPr>
            <p:nvPr/>
          </p:nvSpPr>
          <p:spPr bwMode="auto">
            <a:xfrm>
              <a:off x="2016" y="3143"/>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5" name="Group 136"/>
          <p:cNvGrpSpPr>
            <a:grpSpLocks/>
          </p:cNvGrpSpPr>
          <p:nvPr/>
        </p:nvGrpSpPr>
        <p:grpSpPr bwMode="auto">
          <a:xfrm>
            <a:off x="3124200" y="4887913"/>
            <a:ext cx="2743200" cy="422275"/>
            <a:chOff x="2016" y="3462"/>
            <a:chExt cx="1827" cy="266"/>
          </a:xfrm>
        </p:grpSpPr>
        <p:sp>
          <p:nvSpPr>
            <p:cNvPr id="4341897" name="Rectangle 137"/>
            <p:cNvSpPr>
              <a:spLocks noChangeArrowheads="1"/>
            </p:cNvSpPr>
            <p:nvPr/>
          </p:nvSpPr>
          <p:spPr bwMode="auto">
            <a:xfrm>
              <a:off x="2016" y="3462"/>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库存金额明细帐</a:t>
              </a:r>
            </a:p>
          </p:txBody>
        </p:sp>
        <p:sp>
          <p:nvSpPr>
            <p:cNvPr id="4341898" name="Freeform 138"/>
            <p:cNvSpPr>
              <a:spLocks/>
            </p:cNvSpPr>
            <p:nvPr/>
          </p:nvSpPr>
          <p:spPr bwMode="auto">
            <a:xfrm>
              <a:off x="2016" y="3462"/>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899" name="Freeform 139"/>
            <p:cNvSpPr>
              <a:spLocks/>
            </p:cNvSpPr>
            <p:nvPr/>
          </p:nvSpPr>
          <p:spPr bwMode="auto">
            <a:xfrm>
              <a:off x="2016" y="3462"/>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6" name="Group 140"/>
          <p:cNvGrpSpPr>
            <a:grpSpLocks/>
          </p:cNvGrpSpPr>
          <p:nvPr/>
        </p:nvGrpSpPr>
        <p:grpSpPr bwMode="auto">
          <a:xfrm>
            <a:off x="152400" y="5878513"/>
            <a:ext cx="2900363" cy="422275"/>
            <a:chOff x="144" y="4006"/>
            <a:chExt cx="1827" cy="266"/>
          </a:xfrm>
        </p:grpSpPr>
        <p:sp>
          <p:nvSpPr>
            <p:cNvPr id="4341901" name="Rectangle 141"/>
            <p:cNvSpPr>
              <a:spLocks noChangeArrowheads="1"/>
            </p:cNvSpPr>
            <p:nvPr/>
          </p:nvSpPr>
          <p:spPr bwMode="auto">
            <a:xfrm>
              <a:off x="144" y="4006"/>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dirty="0">
                  <a:effectLst/>
                  <a:latin typeface="Arial" pitchFamily="34" charset="0"/>
                </a:rPr>
                <a:t>特殊库存</a:t>
              </a:r>
            </a:p>
          </p:txBody>
        </p:sp>
        <p:sp>
          <p:nvSpPr>
            <p:cNvPr id="4341902" name="Freeform 142"/>
            <p:cNvSpPr>
              <a:spLocks/>
            </p:cNvSpPr>
            <p:nvPr/>
          </p:nvSpPr>
          <p:spPr bwMode="auto">
            <a:xfrm>
              <a:off x="144" y="4006"/>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903" name="Freeform 143"/>
            <p:cNvSpPr>
              <a:spLocks/>
            </p:cNvSpPr>
            <p:nvPr/>
          </p:nvSpPr>
          <p:spPr bwMode="auto">
            <a:xfrm>
              <a:off x="144" y="4006"/>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7" name="Group 144"/>
          <p:cNvGrpSpPr>
            <a:grpSpLocks/>
          </p:cNvGrpSpPr>
          <p:nvPr/>
        </p:nvGrpSpPr>
        <p:grpSpPr bwMode="auto">
          <a:xfrm>
            <a:off x="152400" y="5386388"/>
            <a:ext cx="2900363" cy="422275"/>
            <a:chOff x="144" y="3706"/>
            <a:chExt cx="1827" cy="266"/>
          </a:xfrm>
        </p:grpSpPr>
        <p:sp>
          <p:nvSpPr>
            <p:cNvPr id="4341905" name="Rectangle 145"/>
            <p:cNvSpPr>
              <a:spLocks noChangeArrowheads="1"/>
            </p:cNvSpPr>
            <p:nvPr/>
          </p:nvSpPr>
          <p:spPr bwMode="auto">
            <a:xfrm>
              <a:off x="144" y="3706"/>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dirty="0">
                  <a:effectLst/>
                  <a:latin typeface="Arial" pitchFamily="34" charset="0"/>
                </a:rPr>
                <a:t>库存盘点</a:t>
              </a:r>
            </a:p>
          </p:txBody>
        </p:sp>
        <p:sp>
          <p:nvSpPr>
            <p:cNvPr id="4341906" name="Freeform 146"/>
            <p:cNvSpPr>
              <a:spLocks/>
            </p:cNvSpPr>
            <p:nvPr/>
          </p:nvSpPr>
          <p:spPr bwMode="auto">
            <a:xfrm>
              <a:off x="144" y="3706"/>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907" name="Freeform 147"/>
            <p:cNvSpPr>
              <a:spLocks/>
            </p:cNvSpPr>
            <p:nvPr/>
          </p:nvSpPr>
          <p:spPr bwMode="auto">
            <a:xfrm>
              <a:off x="144" y="3706"/>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grpSp>
        <p:nvGrpSpPr>
          <p:cNvPr id="28" name="Group 148"/>
          <p:cNvGrpSpPr>
            <a:grpSpLocks/>
          </p:cNvGrpSpPr>
          <p:nvPr/>
        </p:nvGrpSpPr>
        <p:grpSpPr bwMode="auto">
          <a:xfrm>
            <a:off x="3124200" y="5386388"/>
            <a:ext cx="2743200" cy="422275"/>
            <a:chOff x="2016" y="3798"/>
            <a:chExt cx="1827" cy="266"/>
          </a:xfrm>
        </p:grpSpPr>
        <p:sp>
          <p:nvSpPr>
            <p:cNvPr id="4341909" name="Rectangle 149"/>
            <p:cNvSpPr>
              <a:spLocks noChangeArrowheads="1"/>
            </p:cNvSpPr>
            <p:nvPr/>
          </p:nvSpPr>
          <p:spPr bwMode="auto">
            <a:xfrm>
              <a:off x="2016" y="3798"/>
              <a:ext cx="1826" cy="260"/>
            </a:xfrm>
            <a:prstGeom prst="rect">
              <a:avLst/>
            </a:prstGeom>
            <a:solidFill>
              <a:srgbClr val="CECECE"/>
            </a:solidFill>
            <a:ln w="9525">
              <a:noFill/>
              <a:miter lim="800000"/>
              <a:headEnd/>
              <a:tailEnd/>
            </a:ln>
            <a:effectLst/>
          </p:spPr>
          <p:txBody>
            <a:bodyPr wrap="none" lIns="115888" tIns="57150" rIns="115888" bIns="57150" anchor="ctr"/>
            <a:lstStyle/>
            <a:p>
              <a:pPr algn="l" defTabSz="1428750" eaLnBrk="0" hangingPunct="0"/>
              <a:r>
                <a:rPr kumimoji="1" lang="zh-CN" altLang="en-US" sz="1600">
                  <a:effectLst/>
                  <a:latin typeface="Arial" pitchFamily="34" charset="0"/>
                </a:rPr>
                <a:t>物料多种价格与价值管理</a:t>
              </a:r>
            </a:p>
          </p:txBody>
        </p:sp>
        <p:sp>
          <p:nvSpPr>
            <p:cNvPr id="4341910" name="Freeform 150"/>
            <p:cNvSpPr>
              <a:spLocks/>
            </p:cNvSpPr>
            <p:nvPr/>
          </p:nvSpPr>
          <p:spPr bwMode="auto">
            <a:xfrm>
              <a:off x="2016" y="3798"/>
              <a:ext cx="1827" cy="263"/>
            </a:xfrm>
            <a:custGeom>
              <a:avLst/>
              <a:gdLst/>
              <a:ahLst/>
              <a:cxnLst>
                <a:cxn ang="0">
                  <a:pos x="1826" y="0"/>
                </a:cxn>
                <a:cxn ang="0">
                  <a:pos x="0" y="0"/>
                </a:cxn>
                <a:cxn ang="0">
                  <a:pos x="0" y="262"/>
                </a:cxn>
              </a:cxnLst>
              <a:rect l="0" t="0" r="r" b="b"/>
              <a:pathLst>
                <a:path w="1827" h="263">
                  <a:moveTo>
                    <a:pt x="1826" y="0"/>
                  </a:moveTo>
                  <a:lnTo>
                    <a:pt x="0" y="0"/>
                  </a:lnTo>
                  <a:lnTo>
                    <a:pt x="0" y="262"/>
                  </a:lnTo>
                </a:path>
              </a:pathLst>
            </a:custGeom>
            <a:noFill/>
            <a:ln w="25400" cap="rnd" cmpd="sng">
              <a:solidFill>
                <a:srgbClr val="FFFFFF"/>
              </a:solidFill>
              <a:prstDash val="solid"/>
              <a:round/>
              <a:headEnd type="none" w="sm" len="sm"/>
              <a:tailEnd type="none" w="sm" len="sm"/>
            </a:ln>
            <a:effectLst/>
          </p:spPr>
          <p:txBody>
            <a:bodyPr/>
            <a:lstStyle/>
            <a:p>
              <a:endParaRPr lang="zh-CN" altLang="en-US"/>
            </a:p>
          </p:txBody>
        </p:sp>
        <p:sp>
          <p:nvSpPr>
            <p:cNvPr id="4341911" name="Freeform 151"/>
            <p:cNvSpPr>
              <a:spLocks/>
            </p:cNvSpPr>
            <p:nvPr/>
          </p:nvSpPr>
          <p:spPr bwMode="auto">
            <a:xfrm>
              <a:off x="2016" y="3798"/>
              <a:ext cx="1827" cy="266"/>
            </a:xfrm>
            <a:custGeom>
              <a:avLst/>
              <a:gdLst/>
              <a:ahLst/>
              <a:cxnLst>
                <a:cxn ang="0">
                  <a:pos x="0" y="265"/>
                </a:cxn>
                <a:cxn ang="0">
                  <a:pos x="1826" y="265"/>
                </a:cxn>
                <a:cxn ang="0">
                  <a:pos x="1826" y="0"/>
                </a:cxn>
              </a:cxnLst>
              <a:rect l="0" t="0" r="r" b="b"/>
              <a:pathLst>
                <a:path w="1827" h="266">
                  <a:moveTo>
                    <a:pt x="0" y="265"/>
                  </a:moveTo>
                  <a:lnTo>
                    <a:pt x="1826" y="265"/>
                  </a:lnTo>
                  <a:lnTo>
                    <a:pt x="1826" y="0"/>
                  </a:lnTo>
                </a:path>
              </a:pathLst>
            </a:custGeom>
            <a:noFill/>
            <a:ln w="25400" cap="rnd" cmpd="sng">
              <a:solidFill>
                <a:schemeClr val="bg2"/>
              </a:solidFill>
              <a:prstDash val="solid"/>
              <a:round/>
              <a:headEnd type="none" w="sm" len="sm"/>
              <a:tailEnd type="none" w="sm" len="sm"/>
            </a:ln>
            <a:effec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868" name="Rectangle 540"/>
          <p:cNvSpPr>
            <a:spLocks noChangeArrowheads="1"/>
          </p:cNvSpPr>
          <p:nvPr/>
        </p:nvSpPr>
        <p:spPr bwMode="auto">
          <a:xfrm>
            <a:off x="0" y="0"/>
            <a:ext cx="8229600" cy="620713"/>
          </a:xfrm>
          <a:prstGeom prst="rect">
            <a:avLst/>
          </a:prstGeom>
          <a:noFill/>
          <a:ln w="9525" algn="ctr">
            <a:noFill/>
            <a:miter lim="800000"/>
            <a:headEnd/>
            <a:tailEnd/>
          </a:ln>
          <a:effectLst/>
        </p:spPr>
        <p:txBody>
          <a:bodyPr anchor="ctr"/>
          <a:lstStyle/>
          <a:p>
            <a:endParaRPr lang="zh-CN" altLang="en-US" sz="3200" b="1" dirty="0">
              <a:solidFill>
                <a:srgbClr val="FF0000"/>
              </a:solidFill>
              <a:latin typeface="黑体" pitchFamily="49" charset="-122"/>
              <a:ea typeface="黑体" pitchFamily="49" charset="-122"/>
            </a:endParaRPr>
          </a:p>
        </p:txBody>
      </p:sp>
      <p:sp>
        <p:nvSpPr>
          <p:cNvPr id="544" name="标题 543"/>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2400" dirty="0" smtClean="0">
                <a:solidFill>
                  <a:srgbClr val="FF0000"/>
                </a:solidFill>
              </a:rPr>
              <a:t>科学的库存规划管理体系</a:t>
            </a:r>
          </a:p>
        </p:txBody>
      </p:sp>
      <p:grpSp>
        <p:nvGrpSpPr>
          <p:cNvPr id="2" name="组合 548"/>
          <p:cNvGrpSpPr/>
          <p:nvPr/>
        </p:nvGrpSpPr>
        <p:grpSpPr>
          <a:xfrm>
            <a:off x="609704" y="1125256"/>
            <a:ext cx="8000790" cy="5123070"/>
            <a:chOff x="1732712" y="1238306"/>
            <a:chExt cx="6192000" cy="4608000"/>
          </a:xfrm>
        </p:grpSpPr>
        <p:pic>
          <p:nvPicPr>
            <p:cNvPr id="550" name="Picture 9" descr="E:\2012\120326-PPT\图\x13.png"/>
            <p:cNvPicPr>
              <a:picLocks noChangeArrowheads="1"/>
            </p:cNvPicPr>
            <p:nvPr/>
          </p:nvPicPr>
          <p:blipFill>
            <a:blip r:embed="rId2" cstate="print"/>
            <a:srcRect/>
            <a:stretch>
              <a:fillRect/>
            </a:stretch>
          </p:blipFill>
          <p:spPr bwMode="auto">
            <a:xfrm>
              <a:off x="1732712" y="1238306"/>
              <a:ext cx="6192000" cy="4608000"/>
            </a:xfrm>
            <a:prstGeom prst="rect">
              <a:avLst/>
            </a:prstGeom>
            <a:noFill/>
          </p:spPr>
        </p:pic>
        <p:pic>
          <p:nvPicPr>
            <p:cNvPr id="551" name="Picture 8" descr="E:\yinfeifei\2012年工作项目\UFIDA用友 2012\用友 王曼曼\20120223 信息化企业从U8AIO开始PPT美化\png图\未标题-7.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20175" y="1609772"/>
              <a:ext cx="6019762" cy="540000"/>
            </a:xfrm>
            <a:prstGeom prst="rect">
              <a:avLst/>
            </a:prstGeom>
            <a:solidFill>
              <a:srgbClr val="B7DEE8"/>
            </a:solidFill>
            <a:ln>
              <a:noFill/>
            </a:ln>
            <a:extLst/>
          </p:spPr>
        </p:pic>
        <p:sp>
          <p:nvSpPr>
            <p:cNvPr id="552" name="矩形 551"/>
            <p:cNvSpPr/>
            <p:nvPr/>
          </p:nvSpPr>
          <p:spPr>
            <a:xfrm>
              <a:off x="1818317" y="2190781"/>
              <a:ext cx="6019762" cy="1981148"/>
            </a:xfrm>
            <a:prstGeom prst="rect">
              <a:avLst/>
            </a:prstGeom>
            <a:solidFill>
              <a:srgbClr val="EBF1D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pic>
          <p:nvPicPr>
            <p:cNvPr id="553" name="Picture 8" descr="E:\yinfeifei\2012年工作项目\UFIDA用友 2012\用友 王曼曼\20120223 信息化企业从U8AIO开始PPT美化\png图\未标题-7.png"/>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20175" y="4219552"/>
              <a:ext cx="6019762" cy="540000"/>
            </a:xfrm>
            <a:prstGeom prst="rect">
              <a:avLst/>
            </a:prstGeom>
            <a:solidFill>
              <a:srgbClr val="B7DEE8"/>
            </a:solidFill>
            <a:ln>
              <a:noFill/>
            </a:ln>
            <a:extLst/>
          </p:spPr>
        </p:pic>
        <p:sp>
          <p:nvSpPr>
            <p:cNvPr id="554" name="矩形 553"/>
            <p:cNvSpPr/>
            <p:nvPr/>
          </p:nvSpPr>
          <p:spPr>
            <a:xfrm>
              <a:off x="1818317" y="4800561"/>
              <a:ext cx="6019762" cy="942951"/>
            </a:xfrm>
            <a:prstGeom prst="rect">
              <a:avLst/>
            </a:prstGeom>
            <a:solidFill>
              <a:srgbClr val="EBF1D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nvGrpSpPr>
            <p:cNvPr id="3" name="组合 573"/>
            <p:cNvGrpSpPr/>
            <p:nvPr/>
          </p:nvGrpSpPr>
          <p:grpSpPr>
            <a:xfrm>
              <a:off x="3082805" y="1741000"/>
              <a:ext cx="870914" cy="277544"/>
              <a:chOff x="9448673" y="1148290"/>
              <a:chExt cx="870914" cy="277544"/>
            </a:xfrm>
          </p:grpSpPr>
          <p:pic>
            <p:nvPicPr>
              <p:cNvPr id="601" name="Picture 3" descr="E:\2012\120326-PPT\png图\未标题-39.png"/>
              <p:cNvPicPr>
                <a:picLocks noChangeAspect="1" noChangeArrowheads="1"/>
              </p:cNvPicPr>
              <p:nvPr/>
            </p:nvPicPr>
            <p:blipFill>
              <a:blip r:embed="rId4" cstate="print"/>
              <a:srcRect/>
              <a:stretch>
                <a:fillRect/>
              </a:stretch>
            </p:blipFill>
            <p:spPr bwMode="auto">
              <a:xfrm>
                <a:off x="9448673" y="1148290"/>
                <a:ext cx="870914" cy="277544"/>
              </a:xfrm>
              <a:prstGeom prst="rect">
                <a:avLst/>
              </a:prstGeom>
              <a:noFill/>
            </p:spPr>
          </p:pic>
          <p:sp>
            <p:nvSpPr>
              <p:cNvPr id="602" name="TextBox 601"/>
              <p:cNvSpPr txBox="1"/>
              <p:nvPr/>
            </p:nvSpPr>
            <p:spPr>
              <a:xfrm>
                <a:off x="9594325" y="1161006"/>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采购入库</a:t>
                </a:r>
                <a:endParaRPr lang="zh-CN" altLang="en-US" sz="1100" dirty="0">
                  <a:latin typeface="微软雅黑" pitchFamily="34" charset="-122"/>
                  <a:ea typeface="微软雅黑" pitchFamily="34" charset="-122"/>
                </a:endParaRPr>
              </a:p>
            </p:txBody>
          </p:sp>
        </p:grpSp>
        <p:grpSp>
          <p:nvGrpSpPr>
            <p:cNvPr id="4" name="组合 574"/>
            <p:cNvGrpSpPr/>
            <p:nvPr/>
          </p:nvGrpSpPr>
          <p:grpSpPr>
            <a:xfrm>
              <a:off x="4268367" y="1741000"/>
              <a:ext cx="870914" cy="277544"/>
              <a:chOff x="11277425" y="1148290"/>
              <a:chExt cx="870914" cy="277544"/>
            </a:xfrm>
          </p:grpSpPr>
          <p:pic>
            <p:nvPicPr>
              <p:cNvPr id="599" name="Picture 3" descr="E:\2012\120326-PPT\png图\未标题-39.png"/>
              <p:cNvPicPr>
                <a:picLocks noChangeAspect="1" noChangeArrowheads="1"/>
              </p:cNvPicPr>
              <p:nvPr/>
            </p:nvPicPr>
            <p:blipFill>
              <a:blip r:embed="rId4" cstate="print"/>
              <a:srcRect/>
              <a:stretch>
                <a:fillRect/>
              </a:stretch>
            </p:blipFill>
            <p:spPr bwMode="auto">
              <a:xfrm>
                <a:off x="11277425" y="1148290"/>
                <a:ext cx="870914" cy="277544"/>
              </a:xfrm>
              <a:prstGeom prst="rect">
                <a:avLst/>
              </a:prstGeom>
              <a:noFill/>
            </p:spPr>
          </p:pic>
          <p:sp>
            <p:nvSpPr>
              <p:cNvPr id="600" name="TextBox 599"/>
              <p:cNvSpPr txBox="1"/>
              <p:nvPr/>
            </p:nvSpPr>
            <p:spPr>
              <a:xfrm>
                <a:off x="11423077" y="1161006"/>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生产入库</a:t>
                </a:r>
                <a:endParaRPr lang="zh-CN" altLang="en-US" sz="1100" dirty="0">
                  <a:latin typeface="微软雅黑" pitchFamily="34" charset="-122"/>
                  <a:ea typeface="微软雅黑" pitchFamily="34" charset="-122"/>
                </a:endParaRPr>
              </a:p>
            </p:txBody>
          </p:sp>
        </p:grpSp>
        <p:grpSp>
          <p:nvGrpSpPr>
            <p:cNvPr id="5" name="组合 575"/>
            <p:cNvGrpSpPr/>
            <p:nvPr/>
          </p:nvGrpSpPr>
          <p:grpSpPr>
            <a:xfrm>
              <a:off x="5505354" y="1741000"/>
              <a:ext cx="870914" cy="277544"/>
              <a:chOff x="13106177" y="1148290"/>
              <a:chExt cx="870914" cy="277544"/>
            </a:xfrm>
          </p:grpSpPr>
          <p:pic>
            <p:nvPicPr>
              <p:cNvPr id="597" name="Picture 3" descr="E:\2012\120326-PPT\png图\未标题-39.png"/>
              <p:cNvPicPr>
                <a:picLocks noChangeAspect="1" noChangeArrowheads="1"/>
              </p:cNvPicPr>
              <p:nvPr/>
            </p:nvPicPr>
            <p:blipFill>
              <a:blip r:embed="rId4" cstate="print"/>
              <a:srcRect/>
              <a:stretch>
                <a:fillRect/>
              </a:stretch>
            </p:blipFill>
            <p:spPr bwMode="auto">
              <a:xfrm>
                <a:off x="13106177" y="1148290"/>
                <a:ext cx="870914" cy="277544"/>
              </a:xfrm>
              <a:prstGeom prst="rect">
                <a:avLst/>
              </a:prstGeom>
              <a:noFill/>
            </p:spPr>
          </p:pic>
          <p:sp>
            <p:nvSpPr>
              <p:cNvPr id="598" name="TextBox 597"/>
              <p:cNvSpPr txBox="1"/>
              <p:nvPr/>
            </p:nvSpPr>
            <p:spPr>
              <a:xfrm>
                <a:off x="13251829" y="1161006"/>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销售退回</a:t>
                </a:r>
                <a:endParaRPr lang="zh-CN" altLang="en-US" sz="1100" dirty="0">
                  <a:latin typeface="微软雅黑" pitchFamily="34" charset="-122"/>
                  <a:ea typeface="微软雅黑" pitchFamily="34" charset="-122"/>
                </a:endParaRPr>
              </a:p>
            </p:txBody>
          </p:sp>
        </p:grpSp>
        <p:grpSp>
          <p:nvGrpSpPr>
            <p:cNvPr id="6" name="组合 576"/>
            <p:cNvGrpSpPr/>
            <p:nvPr/>
          </p:nvGrpSpPr>
          <p:grpSpPr>
            <a:xfrm>
              <a:off x="6738571" y="1741000"/>
              <a:ext cx="870914" cy="277544"/>
              <a:chOff x="14782533" y="1148290"/>
              <a:chExt cx="870914" cy="277544"/>
            </a:xfrm>
          </p:grpSpPr>
          <p:pic>
            <p:nvPicPr>
              <p:cNvPr id="595" name="Picture 3" descr="E:\2012\120326-PPT\png图\未标题-39.png"/>
              <p:cNvPicPr>
                <a:picLocks noChangeAspect="1" noChangeArrowheads="1"/>
              </p:cNvPicPr>
              <p:nvPr/>
            </p:nvPicPr>
            <p:blipFill>
              <a:blip r:embed="rId4" cstate="print"/>
              <a:srcRect/>
              <a:stretch>
                <a:fillRect/>
              </a:stretch>
            </p:blipFill>
            <p:spPr bwMode="auto">
              <a:xfrm>
                <a:off x="14782533" y="1148290"/>
                <a:ext cx="870914" cy="277544"/>
              </a:xfrm>
              <a:prstGeom prst="rect">
                <a:avLst/>
              </a:prstGeom>
              <a:noFill/>
            </p:spPr>
          </p:pic>
          <p:sp>
            <p:nvSpPr>
              <p:cNvPr id="596" name="TextBox 595"/>
              <p:cNvSpPr txBox="1"/>
              <p:nvPr/>
            </p:nvSpPr>
            <p:spPr>
              <a:xfrm>
                <a:off x="14928185" y="1161006"/>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其它入库</a:t>
                </a:r>
                <a:endParaRPr lang="zh-CN" altLang="en-US" sz="1100" dirty="0">
                  <a:latin typeface="微软雅黑" pitchFamily="34" charset="-122"/>
                  <a:ea typeface="微软雅黑" pitchFamily="34" charset="-122"/>
                </a:endParaRPr>
              </a:p>
            </p:txBody>
          </p:sp>
        </p:grpSp>
        <p:grpSp>
          <p:nvGrpSpPr>
            <p:cNvPr id="7" name="组合 577"/>
            <p:cNvGrpSpPr/>
            <p:nvPr/>
          </p:nvGrpSpPr>
          <p:grpSpPr>
            <a:xfrm>
              <a:off x="4268367" y="4350780"/>
              <a:ext cx="870914" cy="277544"/>
              <a:chOff x="11277425" y="4495774"/>
              <a:chExt cx="870914" cy="277544"/>
            </a:xfrm>
          </p:grpSpPr>
          <p:pic>
            <p:nvPicPr>
              <p:cNvPr id="593" name="Picture 3" descr="E:\2012\120326-PPT\png图\未标题-39.png"/>
              <p:cNvPicPr>
                <a:picLocks noChangeAspect="1" noChangeArrowheads="1"/>
              </p:cNvPicPr>
              <p:nvPr/>
            </p:nvPicPr>
            <p:blipFill>
              <a:blip r:embed="rId4" cstate="print"/>
              <a:srcRect/>
              <a:stretch>
                <a:fillRect/>
              </a:stretch>
            </p:blipFill>
            <p:spPr bwMode="auto">
              <a:xfrm>
                <a:off x="11277425" y="4495774"/>
                <a:ext cx="870914" cy="277544"/>
              </a:xfrm>
              <a:prstGeom prst="rect">
                <a:avLst/>
              </a:prstGeom>
              <a:noFill/>
            </p:spPr>
          </p:pic>
          <p:sp>
            <p:nvSpPr>
              <p:cNvPr id="594" name="TextBox 593"/>
              <p:cNvSpPr txBox="1"/>
              <p:nvPr/>
            </p:nvSpPr>
            <p:spPr>
              <a:xfrm>
                <a:off x="11423077" y="4508490"/>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销售出库</a:t>
                </a:r>
                <a:endParaRPr lang="zh-CN" altLang="en-US" sz="1100" dirty="0">
                  <a:latin typeface="微软雅黑" pitchFamily="34" charset="-122"/>
                  <a:ea typeface="微软雅黑" pitchFamily="34" charset="-122"/>
                </a:endParaRPr>
              </a:p>
            </p:txBody>
          </p:sp>
        </p:grpSp>
        <p:grpSp>
          <p:nvGrpSpPr>
            <p:cNvPr id="8" name="组合 579"/>
            <p:cNvGrpSpPr/>
            <p:nvPr/>
          </p:nvGrpSpPr>
          <p:grpSpPr>
            <a:xfrm>
              <a:off x="5435944" y="4350780"/>
              <a:ext cx="1009735" cy="277544"/>
              <a:chOff x="13129854" y="4495774"/>
              <a:chExt cx="1009735" cy="277544"/>
            </a:xfrm>
          </p:grpSpPr>
          <p:pic>
            <p:nvPicPr>
              <p:cNvPr id="591" name="Picture 3" descr="E:\2012\120326-PPT\png图\未标题-39.png"/>
              <p:cNvPicPr>
                <a:picLocks noChangeAspect="1" noChangeArrowheads="1"/>
              </p:cNvPicPr>
              <p:nvPr/>
            </p:nvPicPr>
            <p:blipFill>
              <a:blip r:embed="rId4" cstate="print"/>
              <a:srcRect/>
              <a:stretch>
                <a:fillRect/>
              </a:stretch>
            </p:blipFill>
            <p:spPr bwMode="auto">
              <a:xfrm>
                <a:off x="13129854" y="4495774"/>
                <a:ext cx="1009735" cy="277544"/>
              </a:xfrm>
              <a:prstGeom prst="rect">
                <a:avLst/>
              </a:prstGeom>
              <a:noFill/>
            </p:spPr>
          </p:pic>
          <p:sp>
            <p:nvSpPr>
              <p:cNvPr id="592" name="TextBox 591"/>
              <p:cNvSpPr txBox="1"/>
              <p:nvPr/>
            </p:nvSpPr>
            <p:spPr>
              <a:xfrm>
                <a:off x="13235743" y="4508490"/>
                <a:ext cx="797955"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生产领料出库</a:t>
                </a:r>
                <a:endParaRPr lang="zh-CN" altLang="en-US" sz="1100" dirty="0">
                  <a:latin typeface="微软雅黑" pitchFamily="34" charset="-122"/>
                  <a:ea typeface="微软雅黑" pitchFamily="34" charset="-122"/>
                </a:endParaRPr>
              </a:p>
            </p:txBody>
          </p:sp>
        </p:grpSp>
        <p:grpSp>
          <p:nvGrpSpPr>
            <p:cNvPr id="9" name="组合 580"/>
            <p:cNvGrpSpPr/>
            <p:nvPr/>
          </p:nvGrpSpPr>
          <p:grpSpPr>
            <a:xfrm>
              <a:off x="6738571" y="4350780"/>
              <a:ext cx="870914" cy="277544"/>
              <a:chOff x="14782533" y="4494668"/>
              <a:chExt cx="870914" cy="277544"/>
            </a:xfrm>
          </p:grpSpPr>
          <p:pic>
            <p:nvPicPr>
              <p:cNvPr id="589" name="Picture 3" descr="E:\2012\120326-PPT\png图\未标题-39.png"/>
              <p:cNvPicPr>
                <a:picLocks noChangeAspect="1" noChangeArrowheads="1"/>
              </p:cNvPicPr>
              <p:nvPr/>
            </p:nvPicPr>
            <p:blipFill>
              <a:blip r:embed="rId4" cstate="print"/>
              <a:srcRect/>
              <a:stretch>
                <a:fillRect/>
              </a:stretch>
            </p:blipFill>
            <p:spPr bwMode="auto">
              <a:xfrm>
                <a:off x="14782533" y="4494668"/>
                <a:ext cx="870914" cy="277544"/>
              </a:xfrm>
              <a:prstGeom prst="rect">
                <a:avLst/>
              </a:prstGeom>
              <a:noFill/>
            </p:spPr>
          </p:pic>
          <p:sp>
            <p:nvSpPr>
              <p:cNvPr id="590" name="TextBox 589"/>
              <p:cNvSpPr txBox="1"/>
              <p:nvPr/>
            </p:nvSpPr>
            <p:spPr>
              <a:xfrm>
                <a:off x="14928185" y="4507384"/>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其他出库</a:t>
                </a:r>
                <a:endParaRPr lang="zh-CN" altLang="en-US" sz="1100" dirty="0">
                  <a:latin typeface="微软雅黑" pitchFamily="34" charset="-122"/>
                  <a:ea typeface="微软雅黑" pitchFamily="34" charset="-122"/>
                </a:endParaRPr>
              </a:p>
            </p:txBody>
          </p:sp>
        </p:grpSp>
        <p:sp>
          <p:nvSpPr>
            <p:cNvPr id="562" name="TextBox 561"/>
            <p:cNvSpPr txBox="1"/>
            <p:nvPr/>
          </p:nvSpPr>
          <p:spPr>
            <a:xfrm>
              <a:off x="2081464" y="1741273"/>
              <a:ext cx="778106" cy="304516"/>
            </a:xfrm>
            <a:prstGeom prst="rect">
              <a:avLst/>
            </a:prstGeom>
            <a:noFill/>
          </p:spPr>
          <p:txBody>
            <a:bodyPr wrap="none" rtlCol="0">
              <a:spAutoFit/>
            </a:bodyPr>
            <a:lstStyle/>
            <a:p>
              <a:pPr algn="ctr"/>
              <a:r>
                <a:rPr lang="zh-CN" altLang="en-US" sz="1600" b="1" dirty="0" smtClean="0">
                  <a:latin typeface="微软雅黑" pitchFamily="34" charset="-122"/>
                  <a:ea typeface="微软雅黑" pitchFamily="34" charset="-122"/>
                </a:rPr>
                <a:t>入库作业</a:t>
              </a:r>
              <a:endParaRPr lang="zh-CN" altLang="en-US" sz="1600" b="1" dirty="0">
                <a:latin typeface="微软雅黑" pitchFamily="34" charset="-122"/>
                <a:ea typeface="微软雅黑" pitchFamily="34" charset="-122"/>
              </a:endParaRPr>
            </a:p>
          </p:txBody>
        </p:sp>
        <p:sp>
          <p:nvSpPr>
            <p:cNvPr id="563" name="TextBox 562"/>
            <p:cNvSpPr txBox="1"/>
            <p:nvPr/>
          </p:nvSpPr>
          <p:spPr>
            <a:xfrm>
              <a:off x="2081464" y="3070627"/>
              <a:ext cx="778106" cy="304516"/>
            </a:xfrm>
            <a:prstGeom prst="rect">
              <a:avLst/>
            </a:prstGeom>
            <a:noFill/>
          </p:spPr>
          <p:txBody>
            <a:bodyPr wrap="none" rtlCol="0">
              <a:spAutoFit/>
            </a:bodyPr>
            <a:lstStyle/>
            <a:p>
              <a:pPr algn="ctr"/>
              <a:r>
                <a:rPr lang="zh-CN" altLang="en-US" sz="1600" b="1" dirty="0" smtClean="0">
                  <a:latin typeface="微软雅黑" pitchFamily="34" charset="-122"/>
                  <a:ea typeface="微软雅黑" pitchFamily="34" charset="-122"/>
                </a:rPr>
                <a:t>库内作业</a:t>
              </a:r>
              <a:endParaRPr lang="zh-CN" altLang="en-US" sz="1600" b="1" dirty="0">
                <a:latin typeface="微软雅黑" pitchFamily="34" charset="-122"/>
                <a:ea typeface="微软雅黑" pitchFamily="34" charset="-122"/>
              </a:endParaRPr>
            </a:p>
          </p:txBody>
        </p:sp>
        <p:sp>
          <p:nvSpPr>
            <p:cNvPr id="564" name="TextBox 563"/>
            <p:cNvSpPr txBox="1"/>
            <p:nvPr/>
          </p:nvSpPr>
          <p:spPr>
            <a:xfrm>
              <a:off x="2081464" y="4351053"/>
              <a:ext cx="778106" cy="304516"/>
            </a:xfrm>
            <a:prstGeom prst="rect">
              <a:avLst/>
            </a:prstGeom>
            <a:noFill/>
          </p:spPr>
          <p:txBody>
            <a:bodyPr wrap="none" rtlCol="0">
              <a:spAutoFit/>
            </a:bodyPr>
            <a:lstStyle/>
            <a:p>
              <a:pPr algn="ctr"/>
              <a:r>
                <a:rPr lang="zh-CN" altLang="en-US" sz="1600" b="1" dirty="0" smtClean="0">
                  <a:latin typeface="微软雅黑" pitchFamily="34" charset="-122"/>
                  <a:ea typeface="微软雅黑" pitchFamily="34" charset="-122"/>
                </a:rPr>
                <a:t>出库作业</a:t>
              </a:r>
              <a:endParaRPr lang="zh-CN" altLang="en-US" sz="1600" b="1" dirty="0">
                <a:latin typeface="微软雅黑" pitchFamily="34" charset="-122"/>
                <a:ea typeface="微软雅黑" pitchFamily="34" charset="-122"/>
              </a:endParaRPr>
            </a:p>
          </p:txBody>
        </p:sp>
        <p:sp>
          <p:nvSpPr>
            <p:cNvPr id="565" name="TextBox 564"/>
            <p:cNvSpPr txBox="1"/>
            <p:nvPr/>
          </p:nvSpPr>
          <p:spPr>
            <a:xfrm>
              <a:off x="2081464" y="5133537"/>
              <a:ext cx="778106" cy="304516"/>
            </a:xfrm>
            <a:prstGeom prst="rect">
              <a:avLst/>
            </a:prstGeom>
            <a:noFill/>
          </p:spPr>
          <p:txBody>
            <a:bodyPr wrap="none" rtlCol="0">
              <a:spAutoFit/>
            </a:bodyPr>
            <a:lstStyle/>
            <a:p>
              <a:pPr algn="ctr"/>
              <a:r>
                <a:rPr lang="zh-CN" altLang="en-US" sz="1600" b="1" dirty="0" smtClean="0">
                  <a:latin typeface="微软雅黑" pitchFamily="34" charset="-122"/>
                  <a:ea typeface="微软雅黑" pitchFamily="34" charset="-122"/>
                </a:rPr>
                <a:t>库存信息</a:t>
              </a:r>
              <a:endParaRPr lang="zh-CN" altLang="en-US" sz="1600" b="1" dirty="0">
                <a:latin typeface="微软雅黑" pitchFamily="34" charset="-122"/>
                <a:ea typeface="微软雅黑" pitchFamily="34" charset="-122"/>
              </a:endParaRPr>
            </a:p>
          </p:txBody>
        </p:sp>
        <p:sp>
          <p:nvSpPr>
            <p:cNvPr id="566" name="TextBox 565"/>
            <p:cNvSpPr txBox="1"/>
            <p:nvPr/>
          </p:nvSpPr>
          <p:spPr>
            <a:xfrm>
              <a:off x="4084103" y="2438426"/>
              <a:ext cx="1088256" cy="1453373"/>
            </a:xfrm>
            <a:prstGeom prst="rect">
              <a:avLst/>
            </a:prstGeom>
            <a:noFill/>
          </p:spPr>
          <p:txBody>
            <a:bodyPr wrap="none" rtlCol="0">
              <a:spAutoFit/>
            </a:bodyPr>
            <a:lstStyle/>
            <a:p>
              <a:pPr marL="171450" indent="-171450">
                <a:buBlip>
                  <a:blip r:embed="rId5"/>
                </a:buBlip>
              </a:pPr>
              <a:r>
                <a:rPr lang="zh-CN" altLang="en-US" sz="1100" dirty="0" smtClean="0">
                  <a:latin typeface="微软雅黑" pitchFamily="34" charset="-122"/>
                  <a:ea typeface="微软雅黑" pitchFamily="34" charset="-122"/>
                </a:rPr>
                <a:t>仓位管理</a:t>
              </a:r>
              <a:endParaRPr lang="en-US" altLang="zh-CN" sz="1100" dirty="0" smtClean="0">
                <a:latin typeface="微软雅黑" pitchFamily="34" charset="-122"/>
                <a:ea typeface="微软雅黑" pitchFamily="34" charset="-122"/>
              </a:endParaRPr>
            </a:p>
            <a:p>
              <a:pPr marL="171450" indent="-171450">
                <a:buBlip>
                  <a:blip r:embed="rId5"/>
                </a:buBlip>
              </a:pPr>
              <a:r>
                <a:rPr lang="zh-CN" altLang="en-US" sz="1100" dirty="0" smtClean="0">
                  <a:latin typeface="微软雅黑" pitchFamily="34" charset="-122"/>
                  <a:ea typeface="微软雅黑" pitchFamily="34" charset="-122"/>
                </a:rPr>
                <a:t>换包装</a:t>
              </a:r>
              <a:endParaRPr lang="en-US" altLang="zh-CN" sz="1100" dirty="0" smtClean="0">
                <a:latin typeface="微软雅黑" pitchFamily="34" charset="-122"/>
                <a:ea typeface="微软雅黑" pitchFamily="34" charset="-122"/>
              </a:endParaRPr>
            </a:p>
            <a:p>
              <a:pPr marL="171450" indent="-171450">
                <a:buBlip>
                  <a:blip r:embed="rId5"/>
                </a:buBlip>
              </a:pPr>
              <a:r>
                <a:rPr lang="zh-CN" altLang="en-US" sz="1100" dirty="0" smtClean="0">
                  <a:latin typeface="微软雅黑" pitchFamily="34" charset="-122"/>
                  <a:ea typeface="微软雅黑" pitchFamily="34" charset="-122"/>
                </a:rPr>
                <a:t>批次</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序列号管理</a:t>
              </a:r>
              <a:endParaRPr lang="en-US" altLang="zh-CN" sz="1100" dirty="0" smtClean="0">
                <a:latin typeface="微软雅黑" pitchFamily="34" charset="-122"/>
                <a:ea typeface="微软雅黑" pitchFamily="34" charset="-122"/>
              </a:endParaRPr>
            </a:p>
            <a:p>
              <a:pPr marL="171450" indent="-171450">
                <a:buBlip>
                  <a:blip r:embed="rId5"/>
                </a:buBlip>
              </a:pPr>
              <a:r>
                <a:rPr lang="en-US" altLang="zh-CN" sz="1100" dirty="0" smtClean="0">
                  <a:latin typeface="微软雅黑" pitchFamily="34" charset="-122"/>
                  <a:ea typeface="微软雅黑" pitchFamily="34" charset="-122"/>
                </a:rPr>
                <a:t>VMI</a:t>
              </a:r>
            </a:p>
            <a:p>
              <a:pPr marL="171450" indent="-171450">
                <a:buBlip>
                  <a:blip r:embed="rId5"/>
                </a:buBlip>
              </a:pPr>
              <a:r>
                <a:rPr lang="zh-CN" altLang="en-US" sz="1100" dirty="0" smtClean="0">
                  <a:latin typeface="微软雅黑" pitchFamily="34" charset="-122"/>
                  <a:ea typeface="微软雅黑" pitchFamily="34" charset="-122"/>
                </a:rPr>
                <a:t>预留</a:t>
              </a:r>
              <a:endParaRPr lang="en-US" altLang="zh-CN" sz="1100" dirty="0" smtClean="0">
                <a:latin typeface="微软雅黑" pitchFamily="34" charset="-122"/>
                <a:ea typeface="微软雅黑" pitchFamily="34" charset="-122"/>
              </a:endParaRPr>
            </a:p>
            <a:p>
              <a:pPr marL="171450" indent="-171450">
                <a:buBlip>
                  <a:blip r:embed="rId5"/>
                </a:buBlip>
              </a:pPr>
              <a:r>
                <a:rPr lang="zh-CN" altLang="en-US" sz="1100" dirty="0" smtClean="0">
                  <a:latin typeface="微软雅黑" pitchFamily="34" charset="-122"/>
                  <a:ea typeface="微软雅黑" pitchFamily="34" charset="-122"/>
                </a:rPr>
                <a:t>待检</a:t>
              </a:r>
              <a:endParaRPr lang="en-US" altLang="zh-CN" sz="1100" dirty="0" smtClean="0">
                <a:latin typeface="微软雅黑" pitchFamily="34" charset="-122"/>
                <a:ea typeface="微软雅黑" pitchFamily="34" charset="-122"/>
              </a:endParaRPr>
            </a:p>
            <a:p>
              <a:pPr marL="171450" indent="-171450">
                <a:buBlip>
                  <a:blip r:embed="rId5"/>
                </a:buBlip>
              </a:pPr>
              <a:r>
                <a:rPr lang="zh-CN" altLang="en-US" sz="1100" dirty="0" smtClean="0">
                  <a:latin typeface="微软雅黑" pitchFamily="34" charset="-122"/>
                  <a:ea typeface="微软雅黑" pitchFamily="34" charset="-122"/>
                </a:rPr>
                <a:t>不合格品处理</a:t>
              </a:r>
              <a:endParaRPr lang="en-US" altLang="zh-CN" sz="1100" dirty="0" smtClean="0">
                <a:latin typeface="微软雅黑" pitchFamily="34" charset="-122"/>
                <a:ea typeface="微软雅黑" pitchFamily="34" charset="-122"/>
              </a:endParaRPr>
            </a:p>
            <a:p>
              <a:pPr marL="171450" indent="-171450">
                <a:buBlip>
                  <a:blip r:embed="rId5"/>
                </a:buBlip>
              </a:pPr>
              <a:r>
                <a:rPr lang="zh-CN" altLang="en-US" sz="1100" dirty="0" smtClean="0">
                  <a:latin typeface="微软雅黑" pitchFamily="34" charset="-122"/>
                  <a:ea typeface="微软雅黑" pitchFamily="34" charset="-122"/>
                </a:rPr>
                <a:t>周期盘点</a:t>
              </a:r>
              <a:endParaRPr lang="en-US" altLang="zh-CN" sz="1100" dirty="0" smtClean="0">
                <a:latin typeface="微软雅黑" pitchFamily="34" charset="-122"/>
                <a:ea typeface="微软雅黑" pitchFamily="34" charset="-122"/>
              </a:endParaRPr>
            </a:p>
            <a:p>
              <a:pPr marL="171450" indent="-171450">
                <a:buBlip>
                  <a:blip r:embed="rId5"/>
                </a:buBlip>
              </a:pPr>
              <a:r>
                <a:rPr lang="zh-CN" altLang="en-US" sz="1100" dirty="0" smtClean="0">
                  <a:latin typeface="微软雅黑" pitchFamily="34" charset="-122"/>
                  <a:ea typeface="微软雅黑" pitchFamily="34" charset="-122"/>
                </a:rPr>
                <a:t>条码管理</a:t>
              </a:r>
              <a:endParaRPr lang="en-US" altLang="zh-CN" sz="1100" dirty="0" smtClean="0">
                <a:latin typeface="微软雅黑" pitchFamily="34" charset="-122"/>
                <a:ea typeface="微软雅黑" pitchFamily="34" charset="-122"/>
              </a:endParaRPr>
            </a:p>
          </p:txBody>
        </p:sp>
        <p:sp>
          <p:nvSpPr>
            <p:cNvPr id="567" name="TextBox 566"/>
            <p:cNvSpPr txBox="1"/>
            <p:nvPr/>
          </p:nvSpPr>
          <p:spPr>
            <a:xfrm>
              <a:off x="5547774" y="2775044"/>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产成品库</a:t>
              </a:r>
              <a:endParaRPr lang="zh-CN" altLang="en-US" sz="1100" dirty="0">
                <a:latin typeface="微软雅黑" pitchFamily="34" charset="-122"/>
                <a:ea typeface="微软雅黑" pitchFamily="34" charset="-122"/>
              </a:endParaRPr>
            </a:p>
          </p:txBody>
        </p:sp>
        <p:sp>
          <p:nvSpPr>
            <p:cNvPr id="568" name="TextBox 567"/>
            <p:cNvSpPr txBox="1"/>
            <p:nvPr/>
          </p:nvSpPr>
          <p:spPr>
            <a:xfrm>
              <a:off x="7061008" y="2775044"/>
              <a:ext cx="470436"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寄售库</a:t>
              </a:r>
              <a:endParaRPr lang="zh-CN" altLang="en-US" sz="1100" dirty="0">
                <a:latin typeface="微软雅黑" pitchFamily="34" charset="-122"/>
                <a:ea typeface="微软雅黑" pitchFamily="34" charset="-122"/>
              </a:endParaRPr>
            </a:p>
          </p:txBody>
        </p:sp>
        <p:sp>
          <p:nvSpPr>
            <p:cNvPr id="569" name="TextBox 568"/>
            <p:cNvSpPr txBox="1"/>
            <p:nvPr/>
          </p:nvSpPr>
          <p:spPr>
            <a:xfrm>
              <a:off x="6274295" y="2946491"/>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库间作业</a:t>
              </a:r>
              <a:endParaRPr lang="zh-CN" altLang="en-US" sz="1100" dirty="0">
                <a:latin typeface="微软雅黑" pitchFamily="34" charset="-122"/>
                <a:ea typeface="微软雅黑" pitchFamily="34" charset="-122"/>
              </a:endParaRPr>
            </a:p>
          </p:txBody>
        </p:sp>
        <p:sp>
          <p:nvSpPr>
            <p:cNvPr id="570" name="TextBox 569"/>
            <p:cNvSpPr txBox="1"/>
            <p:nvPr/>
          </p:nvSpPr>
          <p:spPr>
            <a:xfrm>
              <a:off x="5602360" y="3479876"/>
              <a:ext cx="470436"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部品库</a:t>
              </a:r>
              <a:endParaRPr lang="zh-CN" altLang="en-US" sz="1100" dirty="0">
                <a:latin typeface="微软雅黑" pitchFamily="34" charset="-122"/>
                <a:ea typeface="微软雅黑" pitchFamily="34" charset="-122"/>
              </a:endParaRPr>
            </a:p>
          </p:txBody>
        </p:sp>
        <p:sp>
          <p:nvSpPr>
            <p:cNvPr id="571" name="TextBox 570"/>
            <p:cNvSpPr txBox="1"/>
            <p:nvPr/>
          </p:nvSpPr>
          <p:spPr>
            <a:xfrm>
              <a:off x="7061008" y="3479876"/>
              <a:ext cx="470436"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现场仓</a:t>
              </a:r>
              <a:endParaRPr lang="zh-CN" altLang="en-US" sz="1100" dirty="0">
                <a:latin typeface="微软雅黑" pitchFamily="34" charset="-122"/>
                <a:ea typeface="微软雅黑" pitchFamily="34" charset="-122"/>
              </a:endParaRPr>
            </a:p>
          </p:txBody>
        </p:sp>
        <p:sp>
          <p:nvSpPr>
            <p:cNvPr id="572" name="TextBox 571"/>
            <p:cNvSpPr txBox="1"/>
            <p:nvPr/>
          </p:nvSpPr>
          <p:spPr>
            <a:xfrm>
              <a:off x="6274295" y="3251283"/>
              <a:ext cx="579609" cy="235308"/>
            </a:xfrm>
            <a:prstGeom prst="rect">
              <a:avLst/>
            </a:prstGeom>
            <a:noFill/>
          </p:spPr>
          <p:txBody>
            <a:bodyPr wrap="none" rtlCol="0">
              <a:spAutoFit/>
            </a:bodyPr>
            <a:lstStyle/>
            <a:p>
              <a:pPr algn="ctr"/>
              <a:r>
                <a:rPr lang="zh-CN" altLang="en-US" sz="1100" dirty="0" smtClean="0">
                  <a:latin typeface="微软雅黑" pitchFamily="34" charset="-122"/>
                  <a:ea typeface="微软雅黑" pitchFamily="34" charset="-122"/>
                </a:rPr>
                <a:t>转仓调拨</a:t>
              </a:r>
              <a:endParaRPr lang="zh-CN" altLang="en-US" sz="1100" dirty="0">
                <a:latin typeface="微软雅黑" pitchFamily="34" charset="-122"/>
                <a:ea typeface="微软雅黑" pitchFamily="34" charset="-122"/>
              </a:endParaRPr>
            </a:p>
          </p:txBody>
        </p:sp>
        <p:sp>
          <p:nvSpPr>
            <p:cNvPr id="573" name="TextBox 572"/>
            <p:cNvSpPr txBox="1"/>
            <p:nvPr/>
          </p:nvSpPr>
          <p:spPr>
            <a:xfrm>
              <a:off x="4175474" y="4918093"/>
              <a:ext cx="931940" cy="692082"/>
            </a:xfrm>
            <a:prstGeom prst="rect">
              <a:avLst/>
            </a:prstGeom>
            <a:noFill/>
          </p:spPr>
          <p:txBody>
            <a:bodyPr wrap="none" rtlCol="0">
              <a:spAutoFit/>
            </a:bodyPr>
            <a:lstStyle/>
            <a:p>
              <a:r>
                <a:rPr lang="zh-CN" altLang="en-US" sz="1100" b="1" dirty="0" smtClean="0">
                  <a:latin typeface="微软雅黑" pitchFamily="34" charset="-122"/>
                  <a:ea typeface="微软雅黑" pitchFamily="34" charset="-122"/>
                </a:rPr>
                <a:t>基础信息</a:t>
              </a:r>
              <a:endParaRPr lang="en-US" altLang="zh-CN" sz="1100" b="1" dirty="0" smtClean="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收发存存报表</a:t>
              </a:r>
              <a:endParaRPr lang="en-US" altLang="zh-CN" sz="1100" dirty="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盘点表</a:t>
              </a:r>
              <a:endParaRPr lang="en-US" altLang="zh-CN" sz="1100" dirty="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库存台账</a:t>
              </a:r>
              <a:endParaRPr lang="en-US" altLang="zh-CN" sz="1100" dirty="0">
                <a:latin typeface="微软雅黑" pitchFamily="34" charset="-122"/>
                <a:ea typeface="微软雅黑" pitchFamily="34" charset="-122"/>
              </a:endParaRPr>
            </a:p>
          </p:txBody>
        </p:sp>
        <p:sp>
          <p:nvSpPr>
            <p:cNvPr id="574" name="TextBox 573"/>
            <p:cNvSpPr txBox="1"/>
            <p:nvPr/>
          </p:nvSpPr>
          <p:spPr>
            <a:xfrm>
              <a:off x="5357959" y="4918093"/>
              <a:ext cx="1026226" cy="692082"/>
            </a:xfrm>
            <a:prstGeom prst="rect">
              <a:avLst/>
            </a:prstGeom>
            <a:noFill/>
          </p:spPr>
          <p:txBody>
            <a:bodyPr wrap="none" rtlCol="0">
              <a:spAutoFit/>
            </a:bodyPr>
            <a:lstStyle/>
            <a:p>
              <a:r>
                <a:rPr lang="zh-CN" altLang="en-US" sz="1100" b="1" dirty="0" smtClean="0">
                  <a:latin typeface="微软雅黑" pitchFamily="34" charset="-122"/>
                  <a:ea typeface="微软雅黑" pitchFamily="34" charset="-122"/>
                </a:rPr>
                <a:t>管理信息</a:t>
              </a:r>
              <a:endParaRPr lang="en-US" altLang="zh-CN" sz="1100" b="1" dirty="0" smtClean="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可用量</a:t>
              </a:r>
              <a:endParaRPr lang="en-US" altLang="zh-CN" sz="1100" dirty="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库存展望</a:t>
              </a:r>
              <a:endParaRPr lang="en-US" altLang="zh-CN" sz="1100" dirty="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超储</a:t>
              </a:r>
              <a:r>
                <a:rPr lang="en-US" altLang="zh-CN" sz="1100" dirty="0">
                  <a:latin typeface="微软雅黑" pitchFamily="34" charset="-122"/>
                  <a:ea typeface="微软雅黑" pitchFamily="34" charset="-122"/>
                </a:rPr>
                <a:t>/</a:t>
              </a:r>
              <a:r>
                <a:rPr lang="zh-CN" altLang="en-US" sz="1100" dirty="0">
                  <a:latin typeface="微软雅黑" pitchFamily="34" charset="-122"/>
                  <a:ea typeface="微软雅黑" pitchFamily="34" charset="-122"/>
                </a:rPr>
                <a:t>短缺</a:t>
              </a:r>
              <a:r>
                <a:rPr lang="en-US" altLang="zh-CN" sz="1100" dirty="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货龄</a:t>
              </a:r>
              <a:endParaRPr lang="en-US" altLang="zh-CN" sz="1100" dirty="0" smtClean="0">
                <a:latin typeface="微软雅黑" pitchFamily="34" charset="-122"/>
                <a:ea typeface="微软雅黑" pitchFamily="34" charset="-122"/>
              </a:endParaRPr>
            </a:p>
          </p:txBody>
        </p:sp>
        <p:sp>
          <p:nvSpPr>
            <p:cNvPr id="575" name="TextBox 574"/>
            <p:cNvSpPr txBox="1"/>
            <p:nvPr/>
          </p:nvSpPr>
          <p:spPr>
            <a:xfrm>
              <a:off x="6773919" y="4918093"/>
              <a:ext cx="713594" cy="692082"/>
            </a:xfrm>
            <a:prstGeom prst="rect">
              <a:avLst/>
            </a:prstGeom>
            <a:noFill/>
          </p:spPr>
          <p:txBody>
            <a:bodyPr wrap="none" rtlCol="0">
              <a:spAutoFit/>
            </a:bodyPr>
            <a:lstStyle/>
            <a:p>
              <a:r>
                <a:rPr lang="zh-CN" altLang="en-US" sz="1100" b="1" dirty="0" smtClean="0">
                  <a:latin typeface="微软雅黑" pitchFamily="34" charset="-122"/>
                  <a:ea typeface="微软雅黑" pitchFamily="34" charset="-122"/>
                </a:rPr>
                <a:t>库存稽核</a:t>
              </a:r>
              <a:endParaRPr lang="en-US" altLang="zh-CN" sz="1100" b="1" dirty="0" smtClean="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与存货帐</a:t>
              </a:r>
              <a:endParaRPr lang="en-US" altLang="zh-CN" sz="1100" dirty="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与货位账</a:t>
              </a:r>
              <a:endParaRPr lang="en-US" altLang="zh-CN" sz="1100" dirty="0">
                <a:latin typeface="微软雅黑" pitchFamily="34" charset="-122"/>
                <a:ea typeface="微软雅黑" pitchFamily="34" charset="-122"/>
              </a:endParaRPr>
            </a:p>
            <a:p>
              <a:pPr marL="171450" indent="-171450">
                <a:buBlip>
                  <a:blip r:embed="rId5"/>
                </a:buBlip>
              </a:pPr>
              <a:r>
                <a:rPr lang="zh-CN" altLang="en-US" sz="1100" dirty="0">
                  <a:latin typeface="微软雅黑" pitchFamily="34" charset="-122"/>
                  <a:ea typeface="微软雅黑" pitchFamily="34" charset="-122"/>
                </a:rPr>
                <a:t>与实盘数</a:t>
              </a:r>
              <a:endParaRPr lang="en-US" altLang="zh-CN" sz="1100" dirty="0">
                <a:latin typeface="微软雅黑" pitchFamily="34" charset="-122"/>
                <a:ea typeface="微软雅黑" pitchFamily="34" charset="-122"/>
              </a:endParaRPr>
            </a:p>
          </p:txBody>
        </p:sp>
        <p:grpSp>
          <p:nvGrpSpPr>
            <p:cNvPr id="10" name="组合 596"/>
            <p:cNvGrpSpPr/>
            <p:nvPr/>
          </p:nvGrpSpPr>
          <p:grpSpPr>
            <a:xfrm>
              <a:off x="6009327" y="2055177"/>
              <a:ext cx="1066667" cy="288000"/>
              <a:chOff x="-2101483" y="-168170"/>
              <a:chExt cx="1066667" cy="288000"/>
            </a:xfrm>
          </p:grpSpPr>
          <p:pic>
            <p:nvPicPr>
              <p:cNvPr id="587" name="Picture 4" descr="E:\2012\120326-PPT\png图\未标题-74.png"/>
              <p:cNvPicPr>
                <a:picLocks noChangeAspect="1" noChangeArrowheads="1"/>
              </p:cNvPicPr>
              <p:nvPr/>
            </p:nvPicPr>
            <p:blipFill>
              <a:blip r:embed="rId6" cstate="print"/>
              <a:srcRect/>
              <a:stretch>
                <a:fillRect/>
              </a:stretch>
            </p:blipFill>
            <p:spPr bwMode="auto">
              <a:xfrm>
                <a:off x="-2101483" y="-168170"/>
                <a:ext cx="1066667" cy="288000"/>
              </a:xfrm>
              <a:prstGeom prst="rect">
                <a:avLst/>
              </a:prstGeom>
              <a:noFill/>
            </p:spPr>
          </p:pic>
          <p:sp>
            <p:nvSpPr>
              <p:cNvPr id="588" name="TextBox 587"/>
              <p:cNvSpPr txBox="1"/>
              <p:nvPr/>
            </p:nvSpPr>
            <p:spPr>
              <a:xfrm>
                <a:off x="-1977673" y="-147280"/>
                <a:ext cx="819046" cy="235308"/>
              </a:xfrm>
              <a:prstGeom prst="rect">
                <a:avLst/>
              </a:prstGeom>
              <a:noFill/>
            </p:spPr>
            <p:txBody>
              <a:bodyPr wrap="none" rtlCol="0">
                <a:spAutoFit/>
              </a:bodyPr>
              <a:lstStyle/>
              <a:p>
                <a:pPr algn="ctr"/>
                <a:r>
                  <a:rPr lang="zh-CN" altLang="en-US" sz="1100" dirty="0" smtClean="0">
                    <a:solidFill>
                      <a:schemeClr val="bg1"/>
                    </a:solidFill>
                    <a:latin typeface="微软雅黑" pitchFamily="34" charset="-122"/>
                    <a:ea typeface="微软雅黑" pitchFamily="34" charset="-122"/>
                  </a:rPr>
                  <a:t>远程</a:t>
                </a:r>
                <a:r>
                  <a:rPr lang="en-US" altLang="zh-CN" sz="1100" dirty="0" smtClean="0">
                    <a:solidFill>
                      <a:schemeClr val="bg1"/>
                    </a:solidFill>
                    <a:latin typeface="微软雅黑" pitchFamily="34" charset="-122"/>
                    <a:ea typeface="微软雅黑" pitchFamily="34" charset="-122"/>
                  </a:rPr>
                  <a:t>WEB</a:t>
                </a:r>
                <a:r>
                  <a:rPr lang="zh-CN" altLang="en-US" sz="1100" dirty="0" smtClean="0">
                    <a:solidFill>
                      <a:schemeClr val="bg1"/>
                    </a:solidFill>
                    <a:latin typeface="微软雅黑" pitchFamily="34" charset="-122"/>
                    <a:ea typeface="微软雅黑" pitchFamily="34" charset="-122"/>
                  </a:rPr>
                  <a:t>应用</a:t>
                </a:r>
                <a:endParaRPr lang="zh-CN" altLang="en-US" sz="1100" dirty="0">
                  <a:solidFill>
                    <a:schemeClr val="bg1"/>
                  </a:solidFill>
                  <a:latin typeface="微软雅黑" pitchFamily="34" charset="-122"/>
                  <a:ea typeface="微软雅黑" pitchFamily="34" charset="-122"/>
                </a:endParaRPr>
              </a:p>
            </p:txBody>
          </p:sp>
        </p:grpSp>
        <p:sp>
          <p:nvSpPr>
            <p:cNvPr id="577" name="右箭头 576"/>
            <p:cNvSpPr/>
            <p:nvPr/>
          </p:nvSpPr>
          <p:spPr>
            <a:xfrm rot="5400000">
              <a:off x="1970709" y="2390801"/>
              <a:ext cx="1009627" cy="304793"/>
            </a:xfrm>
            <a:prstGeom prst="rightArrow">
              <a:avLst>
                <a:gd name="adj1" fmla="val 50001"/>
                <a:gd name="adj2" fmla="val 50000"/>
              </a:avLst>
            </a:prstGeom>
            <a:solidFill>
              <a:srgbClr val="8A92AB"/>
            </a:solidFill>
            <a:ln w="38100">
              <a:no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latin typeface="微软雅黑" pitchFamily="34" charset="-122"/>
                <a:ea typeface="微软雅黑" pitchFamily="34" charset="-122"/>
              </a:endParaRPr>
            </a:p>
          </p:txBody>
        </p:sp>
        <p:sp>
          <p:nvSpPr>
            <p:cNvPr id="578" name="右箭头 577"/>
            <p:cNvSpPr/>
            <p:nvPr/>
          </p:nvSpPr>
          <p:spPr>
            <a:xfrm rot="5400000">
              <a:off x="1970709" y="3705219"/>
              <a:ext cx="1009627" cy="304793"/>
            </a:xfrm>
            <a:prstGeom prst="rightArrow">
              <a:avLst>
                <a:gd name="adj1" fmla="val 50001"/>
                <a:gd name="adj2" fmla="val 50000"/>
              </a:avLst>
            </a:prstGeom>
            <a:solidFill>
              <a:srgbClr val="8A92AB"/>
            </a:solidFill>
            <a:ln w="38100">
              <a:no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latin typeface="微软雅黑" pitchFamily="34" charset="-122"/>
                <a:ea typeface="微软雅黑" pitchFamily="34" charset="-122"/>
              </a:endParaRPr>
            </a:p>
          </p:txBody>
        </p:sp>
        <p:sp>
          <p:nvSpPr>
            <p:cNvPr id="579" name="右箭头 578"/>
            <p:cNvSpPr/>
            <p:nvPr/>
          </p:nvSpPr>
          <p:spPr>
            <a:xfrm rot="5400000">
              <a:off x="2246928" y="4724366"/>
              <a:ext cx="457188" cy="304793"/>
            </a:xfrm>
            <a:prstGeom prst="rightArrow">
              <a:avLst>
                <a:gd name="adj1" fmla="val 50001"/>
                <a:gd name="adj2" fmla="val 50000"/>
              </a:avLst>
            </a:prstGeom>
            <a:solidFill>
              <a:srgbClr val="8A92AB"/>
            </a:solidFill>
            <a:ln w="38100">
              <a:no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latin typeface="微软雅黑" pitchFamily="34" charset="-122"/>
                <a:ea typeface="微软雅黑" pitchFamily="34" charset="-122"/>
              </a:endParaRPr>
            </a:p>
          </p:txBody>
        </p:sp>
        <p:cxnSp>
          <p:nvCxnSpPr>
            <p:cNvPr id="580" name="直接箭头连接符 579"/>
            <p:cNvCxnSpPr/>
            <p:nvPr/>
          </p:nvCxnSpPr>
          <p:spPr>
            <a:xfrm>
              <a:off x="6214138" y="3222708"/>
              <a:ext cx="720000"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1" name="TextBox 580"/>
            <p:cNvSpPr txBox="1"/>
            <p:nvPr/>
          </p:nvSpPr>
          <p:spPr>
            <a:xfrm>
              <a:off x="4399960" y="1238308"/>
              <a:ext cx="857505" cy="332200"/>
            </a:xfrm>
            <a:prstGeom prst="rect">
              <a:avLst/>
            </a:prstGeom>
            <a:noFill/>
          </p:spPr>
          <p:txBody>
            <a:bodyPr wrap="none" rtlCol="0">
              <a:spAutoFit/>
            </a:bodyPr>
            <a:lstStyle/>
            <a:p>
              <a:pPr algn="ctr"/>
              <a:r>
                <a:rPr lang="zh-CN" altLang="en-US" b="1" dirty="0" smtClean="0">
                  <a:latin typeface="微软雅黑" pitchFamily="34" charset="-122"/>
                  <a:ea typeface="微软雅黑" pitchFamily="34" charset="-122"/>
                </a:rPr>
                <a:t>库存管理</a:t>
              </a:r>
              <a:endParaRPr lang="zh-CN" altLang="en-US" b="1" dirty="0">
                <a:latin typeface="微软雅黑" pitchFamily="34" charset="-122"/>
                <a:ea typeface="微软雅黑" pitchFamily="34" charset="-122"/>
              </a:endParaRPr>
            </a:p>
          </p:txBody>
        </p:sp>
        <p:pic>
          <p:nvPicPr>
            <p:cNvPr id="582" name="Picture 10" descr="E:\2012\120326-PPT\图\x30.png"/>
            <p:cNvPicPr>
              <a:picLocks noChangeAspect="1" noChangeArrowheads="1"/>
            </p:cNvPicPr>
            <p:nvPr/>
          </p:nvPicPr>
          <p:blipFill>
            <a:blip r:embed="rId7" cstate="print"/>
            <a:srcRect/>
            <a:stretch>
              <a:fillRect/>
            </a:stretch>
          </p:blipFill>
          <p:spPr bwMode="auto">
            <a:xfrm>
              <a:off x="2971842" y="2438426"/>
              <a:ext cx="152276" cy="404831"/>
            </a:xfrm>
            <a:prstGeom prst="rect">
              <a:avLst/>
            </a:prstGeom>
            <a:noFill/>
          </p:spPr>
        </p:pic>
        <p:pic>
          <p:nvPicPr>
            <p:cNvPr id="583" name="Picture 10" descr="E:\2012\120326-PPT\图\x30.png"/>
            <p:cNvPicPr>
              <a:picLocks noChangeAspect="1" noChangeArrowheads="1"/>
            </p:cNvPicPr>
            <p:nvPr/>
          </p:nvPicPr>
          <p:blipFill>
            <a:blip r:embed="rId7" cstate="print"/>
            <a:srcRect/>
            <a:stretch>
              <a:fillRect/>
            </a:stretch>
          </p:blipFill>
          <p:spPr bwMode="auto">
            <a:xfrm>
              <a:off x="2971842" y="3505198"/>
              <a:ext cx="152276" cy="404831"/>
            </a:xfrm>
            <a:prstGeom prst="rect">
              <a:avLst/>
            </a:prstGeom>
            <a:noFill/>
          </p:spPr>
        </p:pic>
        <p:pic>
          <p:nvPicPr>
            <p:cNvPr id="584" name="Picture 10" descr="E:\2012\120326-PPT\图\x30.png"/>
            <p:cNvPicPr>
              <a:picLocks noChangeAspect="1" noChangeArrowheads="1"/>
            </p:cNvPicPr>
            <p:nvPr/>
          </p:nvPicPr>
          <p:blipFill>
            <a:blip r:embed="rId7" cstate="print"/>
            <a:srcRect/>
            <a:stretch>
              <a:fillRect/>
            </a:stretch>
          </p:blipFill>
          <p:spPr bwMode="auto">
            <a:xfrm>
              <a:off x="6476950" y="2490783"/>
              <a:ext cx="152276" cy="404831"/>
            </a:xfrm>
            <a:prstGeom prst="rect">
              <a:avLst/>
            </a:prstGeom>
            <a:noFill/>
          </p:spPr>
        </p:pic>
        <p:pic>
          <p:nvPicPr>
            <p:cNvPr id="585" name="Picture 11" descr="E:\2012\120326-PPT\图\仓库.png"/>
            <p:cNvPicPr>
              <a:picLocks noChangeAspect="1" noChangeArrowheads="1"/>
            </p:cNvPicPr>
            <p:nvPr/>
          </p:nvPicPr>
          <p:blipFill>
            <a:blip r:embed="rId8" cstate="print"/>
            <a:srcRect/>
            <a:stretch>
              <a:fillRect/>
            </a:stretch>
          </p:blipFill>
          <p:spPr bwMode="auto">
            <a:xfrm>
              <a:off x="5486376" y="3048010"/>
              <a:ext cx="714357" cy="421287"/>
            </a:xfrm>
            <a:prstGeom prst="rect">
              <a:avLst/>
            </a:prstGeom>
            <a:noFill/>
          </p:spPr>
        </p:pic>
        <p:pic>
          <p:nvPicPr>
            <p:cNvPr id="586" name="Picture 11" descr="E:\2012\120326-PPT\图\仓库.png"/>
            <p:cNvPicPr>
              <a:picLocks noChangeAspect="1" noChangeArrowheads="1"/>
            </p:cNvPicPr>
            <p:nvPr/>
          </p:nvPicPr>
          <p:blipFill>
            <a:blip r:embed="rId8" cstate="print"/>
            <a:srcRect/>
            <a:stretch>
              <a:fillRect/>
            </a:stretch>
          </p:blipFill>
          <p:spPr bwMode="auto">
            <a:xfrm>
              <a:off x="6915090" y="3048010"/>
              <a:ext cx="714357" cy="421287"/>
            </a:xfrm>
            <a:prstGeom prst="rect">
              <a:avLst/>
            </a:prstGeom>
            <a:noFill/>
          </p:spPr>
        </p:pic>
      </p:gr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AutoShape 2"/>
          <p:cNvSpPr>
            <a:spLocks noChangeArrowheads="1"/>
          </p:cNvSpPr>
          <p:nvPr/>
        </p:nvSpPr>
        <p:spPr bwMode="auto">
          <a:xfrm>
            <a:off x="6629400" y="4648168"/>
            <a:ext cx="1752500" cy="1676432"/>
          </a:xfrm>
          <a:prstGeom prst="wedgeEllipseCallout">
            <a:avLst>
              <a:gd name="adj1" fmla="val -113880"/>
              <a:gd name="adj2" fmla="val 26925"/>
            </a:avLst>
          </a:prstGeom>
          <a:solidFill>
            <a:srgbClr val="FF99CC"/>
          </a:solidFill>
          <a:ln w="9525">
            <a:noFill/>
            <a:miter lim="800000"/>
            <a:headEnd/>
            <a:tailEnd/>
          </a:ln>
          <a:effectLst/>
        </p:spPr>
        <p:txBody>
          <a:bodyPr/>
          <a:lstStyle/>
          <a:p>
            <a:pPr eaLnBrk="0" hangingPunct="0">
              <a:lnSpc>
                <a:spcPct val="70000"/>
              </a:lnSpc>
              <a:spcBef>
                <a:spcPct val="50000"/>
              </a:spcBef>
            </a:pPr>
            <a:r>
              <a:rPr kumimoji="0" lang="zh-CN" altLang="en-US" u="sng" dirty="0" smtClean="0">
                <a:latin typeface="Impact" pitchFamily="34" charset="0"/>
                <a:ea typeface="隶书" pitchFamily="49" charset="-122"/>
              </a:rPr>
              <a:t>货位</a:t>
            </a:r>
            <a:r>
              <a:rPr kumimoji="0" lang="zh-CN" altLang="en-US" u="sng" dirty="0">
                <a:latin typeface="Impact" pitchFamily="34" charset="0"/>
                <a:ea typeface="隶书" pitchFamily="49" charset="-122"/>
              </a:rPr>
              <a:t>类：</a:t>
            </a:r>
          </a:p>
          <a:p>
            <a:pPr eaLnBrk="0" hangingPunct="0">
              <a:lnSpc>
                <a:spcPct val="70000"/>
              </a:lnSpc>
              <a:spcBef>
                <a:spcPct val="50000"/>
              </a:spcBef>
            </a:pPr>
            <a:r>
              <a:rPr kumimoji="0" lang="zh-CN" altLang="en-US" sz="1800" dirty="0">
                <a:latin typeface="Impact" pitchFamily="34" charset="0"/>
                <a:ea typeface="隶书" pitchFamily="49" charset="-122"/>
              </a:rPr>
              <a:t>高架仓位</a:t>
            </a:r>
          </a:p>
          <a:p>
            <a:pPr eaLnBrk="0" hangingPunct="0">
              <a:lnSpc>
                <a:spcPct val="70000"/>
              </a:lnSpc>
              <a:spcBef>
                <a:spcPct val="50000"/>
              </a:spcBef>
            </a:pPr>
            <a:r>
              <a:rPr kumimoji="0" lang="zh-CN" altLang="en-US" sz="1800" dirty="0">
                <a:latin typeface="Impact" pitchFamily="34" charset="0"/>
                <a:ea typeface="隶书" pitchFamily="49" charset="-122"/>
              </a:rPr>
              <a:t>堆放仓位</a:t>
            </a:r>
          </a:p>
          <a:p>
            <a:pPr eaLnBrk="0" hangingPunct="0">
              <a:lnSpc>
                <a:spcPct val="70000"/>
              </a:lnSpc>
              <a:spcBef>
                <a:spcPct val="50000"/>
              </a:spcBef>
            </a:pPr>
            <a:r>
              <a:rPr kumimoji="0" lang="zh-CN" altLang="en-US" sz="1800" dirty="0">
                <a:latin typeface="Impact" pitchFamily="34" charset="0"/>
                <a:ea typeface="隶书" pitchFamily="49" charset="-122"/>
              </a:rPr>
              <a:t>托盘仓位</a:t>
            </a:r>
          </a:p>
        </p:txBody>
      </p:sp>
      <p:sp>
        <p:nvSpPr>
          <p:cNvPr id="481283" name="AutoShape 3"/>
          <p:cNvSpPr>
            <a:spLocks noChangeArrowheads="1"/>
          </p:cNvSpPr>
          <p:nvPr/>
        </p:nvSpPr>
        <p:spPr bwMode="auto">
          <a:xfrm>
            <a:off x="6172158" y="1371654"/>
            <a:ext cx="1371530" cy="2971800"/>
          </a:xfrm>
          <a:prstGeom prst="wedgeRectCallout">
            <a:avLst>
              <a:gd name="adj1" fmla="val -94306"/>
              <a:gd name="adj2" fmla="val 53153"/>
            </a:avLst>
          </a:prstGeom>
          <a:solidFill>
            <a:srgbClr val="FFFF66"/>
          </a:solidFill>
          <a:ln w="9525">
            <a:noFill/>
            <a:miter lim="800000"/>
            <a:headEnd/>
            <a:tailEnd/>
          </a:ln>
          <a:effectLst>
            <a:outerShdw dist="107763" dir="8100000" algn="ctr" rotWithShape="0">
              <a:schemeClr val="bg2"/>
            </a:outerShdw>
          </a:effectLst>
        </p:spPr>
        <p:txBody>
          <a:bodyPr/>
          <a:lstStyle/>
          <a:p>
            <a:pPr eaLnBrk="0" hangingPunct="0">
              <a:spcBef>
                <a:spcPct val="50000"/>
              </a:spcBef>
            </a:pPr>
            <a:r>
              <a:rPr kumimoji="0" lang="zh-CN" altLang="en-US" u="sng">
                <a:latin typeface="Impact" pitchFamily="34" charset="0"/>
                <a:ea typeface="隶书" pitchFamily="49" charset="-122"/>
              </a:rPr>
              <a:t>库位类：</a:t>
            </a:r>
          </a:p>
          <a:p>
            <a:pPr eaLnBrk="0" hangingPunct="0">
              <a:lnSpc>
                <a:spcPct val="60000"/>
              </a:lnSpc>
              <a:spcBef>
                <a:spcPct val="50000"/>
              </a:spcBef>
            </a:pPr>
            <a:r>
              <a:rPr kumimoji="0" lang="zh-CN" altLang="en-US" sz="1800">
                <a:latin typeface="Impact" pitchFamily="34" charset="0"/>
                <a:ea typeface="隶书" pitchFamily="49" charset="-122"/>
              </a:rPr>
              <a:t>产成品库</a:t>
            </a:r>
          </a:p>
          <a:p>
            <a:pPr eaLnBrk="0" hangingPunct="0">
              <a:lnSpc>
                <a:spcPct val="60000"/>
              </a:lnSpc>
              <a:spcBef>
                <a:spcPct val="50000"/>
              </a:spcBef>
            </a:pPr>
            <a:r>
              <a:rPr kumimoji="0" lang="zh-CN" altLang="en-US" sz="1800">
                <a:latin typeface="Impact" pitchFamily="34" charset="0"/>
                <a:ea typeface="隶书" pitchFamily="49" charset="-122"/>
              </a:rPr>
              <a:t>半成品库</a:t>
            </a:r>
          </a:p>
          <a:p>
            <a:pPr eaLnBrk="0" hangingPunct="0">
              <a:lnSpc>
                <a:spcPct val="60000"/>
              </a:lnSpc>
              <a:spcBef>
                <a:spcPct val="50000"/>
              </a:spcBef>
            </a:pPr>
            <a:r>
              <a:rPr kumimoji="0" lang="zh-CN" altLang="en-US" sz="1800">
                <a:latin typeface="Impact" pitchFamily="34" charset="0"/>
                <a:ea typeface="隶书" pitchFamily="49" charset="-122"/>
              </a:rPr>
              <a:t>原材料库</a:t>
            </a:r>
          </a:p>
          <a:p>
            <a:pPr eaLnBrk="0" hangingPunct="0">
              <a:lnSpc>
                <a:spcPct val="60000"/>
              </a:lnSpc>
              <a:spcBef>
                <a:spcPct val="50000"/>
              </a:spcBef>
            </a:pPr>
            <a:r>
              <a:rPr kumimoji="0" lang="zh-CN" altLang="en-US" sz="1800">
                <a:latin typeface="Impact" pitchFamily="34" charset="0"/>
                <a:ea typeface="隶书" pitchFamily="49" charset="-122"/>
              </a:rPr>
              <a:t>辅料库</a:t>
            </a:r>
          </a:p>
          <a:p>
            <a:pPr eaLnBrk="0" hangingPunct="0">
              <a:lnSpc>
                <a:spcPct val="60000"/>
              </a:lnSpc>
              <a:spcBef>
                <a:spcPct val="50000"/>
              </a:spcBef>
            </a:pPr>
            <a:r>
              <a:rPr kumimoji="0" lang="zh-CN" altLang="en-US" sz="1800">
                <a:latin typeface="Impact" pitchFamily="34" charset="0"/>
                <a:ea typeface="隶书" pitchFamily="49" charset="-122"/>
              </a:rPr>
              <a:t>不合格品库</a:t>
            </a:r>
          </a:p>
          <a:p>
            <a:pPr eaLnBrk="0" hangingPunct="0">
              <a:lnSpc>
                <a:spcPct val="60000"/>
              </a:lnSpc>
              <a:spcBef>
                <a:spcPct val="50000"/>
              </a:spcBef>
            </a:pPr>
            <a:r>
              <a:rPr kumimoji="0" lang="zh-CN" altLang="en-US" sz="1800">
                <a:latin typeface="Impact" pitchFamily="34" charset="0"/>
                <a:ea typeface="隶书" pitchFamily="49" charset="-122"/>
              </a:rPr>
              <a:t>赠品仓</a:t>
            </a:r>
          </a:p>
          <a:p>
            <a:pPr eaLnBrk="0" hangingPunct="0">
              <a:lnSpc>
                <a:spcPct val="60000"/>
              </a:lnSpc>
              <a:spcBef>
                <a:spcPct val="50000"/>
              </a:spcBef>
            </a:pPr>
            <a:r>
              <a:rPr kumimoji="0" lang="zh-CN" altLang="en-US" sz="1800">
                <a:latin typeface="Impact" pitchFamily="34" charset="0"/>
                <a:ea typeface="隶书" pitchFamily="49" charset="-122"/>
              </a:rPr>
              <a:t>待检仓</a:t>
            </a:r>
          </a:p>
          <a:p>
            <a:pPr algn="ctr" eaLnBrk="0" hangingPunct="0"/>
            <a:endParaRPr kumimoji="0" lang="en-US" altLang="zh-CN">
              <a:latin typeface="Impact" pitchFamily="34" charset="0"/>
            </a:endParaRPr>
          </a:p>
        </p:txBody>
      </p:sp>
      <p:sp>
        <p:nvSpPr>
          <p:cNvPr id="481285" name="AutoShape 5"/>
          <p:cNvSpPr>
            <a:spLocks noChangeArrowheads="1"/>
          </p:cNvSpPr>
          <p:nvPr/>
        </p:nvSpPr>
        <p:spPr bwMode="auto">
          <a:xfrm>
            <a:off x="533400" y="2743200"/>
            <a:ext cx="2438400" cy="2743200"/>
          </a:xfrm>
          <a:prstGeom prst="wedgeRoundRectCallout">
            <a:avLst>
              <a:gd name="adj1" fmla="val 92384"/>
              <a:gd name="adj2" fmla="val -3588"/>
              <a:gd name="adj3" fmla="val 16667"/>
            </a:avLst>
          </a:prstGeom>
          <a:solidFill>
            <a:srgbClr val="99FFCC"/>
          </a:solidFill>
          <a:ln w="9525">
            <a:noFill/>
            <a:miter lim="800000"/>
            <a:headEnd/>
            <a:tailEnd/>
          </a:ln>
          <a:effectLst>
            <a:outerShdw dist="107763" dir="2700000" algn="ctr" rotWithShape="0">
              <a:schemeClr val="bg2"/>
            </a:outerShdw>
          </a:effectLst>
        </p:spPr>
        <p:txBody>
          <a:bodyPr/>
          <a:lstStyle/>
          <a:p>
            <a:pPr eaLnBrk="0" hangingPunct="0">
              <a:spcBef>
                <a:spcPct val="50000"/>
              </a:spcBef>
            </a:pPr>
            <a:r>
              <a:rPr kumimoji="0" lang="zh-CN" altLang="en-US" u="sng">
                <a:latin typeface="Impact" pitchFamily="34" charset="0"/>
                <a:ea typeface="隶书" pitchFamily="49" charset="-122"/>
              </a:rPr>
              <a:t>物料类型：</a:t>
            </a:r>
          </a:p>
          <a:p>
            <a:pPr eaLnBrk="0" hangingPunct="0">
              <a:spcBef>
                <a:spcPct val="50000"/>
              </a:spcBef>
            </a:pPr>
            <a:r>
              <a:rPr kumimoji="0" lang="zh-CN" altLang="en-US" sz="1800">
                <a:latin typeface="Impact" pitchFamily="34" charset="0"/>
                <a:ea typeface="隶书" pitchFamily="49" charset="-122"/>
              </a:rPr>
              <a:t>产成品</a:t>
            </a:r>
          </a:p>
          <a:p>
            <a:pPr eaLnBrk="0" hangingPunct="0">
              <a:spcBef>
                <a:spcPct val="50000"/>
              </a:spcBef>
            </a:pPr>
            <a:r>
              <a:rPr kumimoji="0" lang="zh-CN" altLang="en-US" sz="1800">
                <a:latin typeface="Impact" pitchFamily="34" charset="0"/>
                <a:ea typeface="隶书" pitchFamily="49" charset="-122"/>
              </a:rPr>
              <a:t>半成品</a:t>
            </a:r>
          </a:p>
          <a:p>
            <a:pPr eaLnBrk="0" hangingPunct="0">
              <a:spcBef>
                <a:spcPct val="50000"/>
              </a:spcBef>
            </a:pPr>
            <a:r>
              <a:rPr kumimoji="0" lang="zh-CN" altLang="en-US" sz="1800">
                <a:latin typeface="Impact" pitchFamily="34" charset="0"/>
                <a:ea typeface="隶书" pitchFamily="49" charset="-122"/>
              </a:rPr>
              <a:t>原材料</a:t>
            </a:r>
          </a:p>
          <a:p>
            <a:pPr eaLnBrk="0" hangingPunct="0">
              <a:spcBef>
                <a:spcPct val="50000"/>
              </a:spcBef>
            </a:pPr>
            <a:r>
              <a:rPr kumimoji="0" lang="zh-CN" altLang="en-US" sz="1800">
                <a:latin typeface="Impact" pitchFamily="34" charset="0"/>
                <a:ea typeface="隶书" pitchFamily="49" charset="-122"/>
              </a:rPr>
              <a:t>辅料</a:t>
            </a:r>
          </a:p>
          <a:p>
            <a:pPr eaLnBrk="0" hangingPunct="0">
              <a:spcBef>
                <a:spcPct val="50000"/>
              </a:spcBef>
            </a:pPr>
            <a:r>
              <a:rPr kumimoji="0" lang="zh-CN" altLang="en-US" sz="1800">
                <a:latin typeface="Impact" pitchFamily="34" charset="0"/>
                <a:ea typeface="隶书" pitchFamily="49" charset="-122"/>
              </a:rPr>
              <a:t>设备</a:t>
            </a:r>
          </a:p>
        </p:txBody>
      </p:sp>
      <p:sp>
        <p:nvSpPr>
          <p:cNvPr id="481286" name="AutoShape 6"/>
          <p:cNvSpPr>
            <a:spLocks noChangeArrowheads="1"/>
          </p:cNvSpPr>
          <p:nvPr/>
        </p:nvSpPr>
        <p:spPr bwMode="auto">
          <a:xfrm rot="3392829">
            <a:off x="2666207" y="3131344"/>
            <a:ext cx="3429000" cy="1881187"/>
          </a:xfrm>
          <a:custGeom>
            <a:avLst/>
            <a:gdLst>
              <a:gd name="G0" fmla="+- 143662 0 0"/>
              <a:gd name="G1" fmla="+- -9754327 0 0"/>
              <a:gd name="G2" fmla="+- 143662 0 -9754327"/>
              <a:gd name="G3" fmla="+- 10800 0 0"/>
              <a:gd name="G4" fmla="+- 0 0 143662"/>
              <a:gd name="T0" fmla="*/ 360 256 1"/>
              <a:gd name="T1" fmla="*/ 0 256 1"/>
              <a:gd name="G5" fmla="+- G2 T0 T1"/>
              <a:gd name="G6" fmla="?: G2 G2 G5"/>
              <a:gd name="G7" fmla="+- 0 0 G6"/>
              <a:gd name="G8" fmla="+- 5673 0 0"/>
              <a:gd name="G9" fmla="+- 0 0 -9754327"/>
              <a:gd name="G10" fmla="+- 5673 0 2700"/>
              <a:gd name="G11" fmla="cos G10 143662"/>
              <a:gd name="G12" fmla="sin G10 143662"/>
              <a:gd name="G13" fmla="cos 13500 143662"/>
              <a:gd name="G14" fmla="sin 13500 143662"/>
              <a:gd name="G15" fmla="+- G11 10800 0"/>
              <a:gd name="G16" fmla="+- G12 10800 0"/>
              <a:gd name="G17" fmla="+- G13 10800 0"/>
              <a:gd name="G18" fmla="+- G14 10800 0"/>
              <a:gd name="G19" fmla="*/ 5673 1 2"/>
              <a:gd name="G20" fmla="+- G19 5400 0"/>
              <a:gd name="G21" fmla="cos G20 143662"/>
              <a:gd name="G22" fmla="sin G20 143662"/>
              <a:gd name="G23" fmla="+- G21 10800 0"/>
              <a:gd name="G24" fmla="+- G12 G23 G22"/>
              <a:gd name="G25" fmla="+- G22 G23 G11"/>
              <a:gd name="G26" fmla="cos 10800 143662"/>
              <a:gd name="G27" fmla="sin 10800 143662"/>
              <a:gd name="G28" fmla="cos 5673 143662"/>
              <a:gd name="G29" fmla="sin 5673 143662"/>
              <a:gd name="G30" fmla="+- G26 10800 0"/>
              <a:gd name="G31" fmla="+- G27 10800 0"/>
              <a:gd name="G32" fmla="+- G28 10800 0"/>
              <a:gd name="G33" fmla="+- G29 10800 0"/>
              <a:gd name="G34" fmla="+- G19 5400 0"/>
              <a:gd name="G35" fmla="cos G34 -9754327"/>
              <a:gd name="G36" fmla="sin G34 -9754327"/>
              <a:gd name="G37" fmla="+/ -9754327 143662 2"/>
              <a:gd name="T2" fmla="*/ 180 256 1"/>
              <a:gd name="T3" fmla="*/ 0 256 1"/>
              <a:gd name="G38" fmla="+- G37 T2 T3"/>
              <a:gd name="G39" fmla="?: G2 G37 G38"/>
              <a:gd name="G40" fmla="cos 10800 G39"/>
              <a:gd name="G41" fmla="sin 10800 G39"/>
              <a:gd name="G42" fmla="cos 5673 G39"/>
              <a:gd name="G43" fmla="sin 5673 G39"/>
              <a:gd name="G44" fmla="+- G40 10800 0"/>
              <a:gd name="G45" fmla="+- G41 10800 0"/>
              <a:gd name="G46" fmla="+- G42 10800 0"/>
              <a:gd name="G47" fmla="+- G43 10800 0"/>
              <a:gd name="G48" fmla="+- G35 10800 0"/>
              <a:gd name="G49" fmla="+- G36 10800 0"/>
              <a:gd name="T4" fmla="*/ 13899 w 21600"/>
              <a:gd name="T5" fmla="*/ 454 h 21600"/>
              <a:gd name="T6" fmla="*/ 3751 w 21600"/>
              <a:gd name="T7" fmla="*/ 6537 h 21600"/>
              <a:gd name="T8" fmla="*/ 12427 w 21600"/>
              <a:gd name="T9" fmla="*/ 5365 h 21600"/>
              <a:gd name="T10" fmla="*/ 24290 w 21600"/>
              <a:gd name="T11" fmla="*/ 11316 h 21600"/>
              <a:gd name="T12" fmla="*/ 18828 w 21600"/>
              <a:gd name="T13" fmla="*/ 16375 h 21600"/>
              <a:gd name="T14" fmla="*/ 13770 w 21600"/>
              <a:gd name="T15" fmla="*/ 109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468" y="11016"/>
                </a:moveTo>
                <a:cubicBezTo>
                  <a:pt x="16471" y="10944"/>
                  <a:pt x="16473" y="10872"/>
                  <a:pt x="16473" y="10800"/>
                </a:cubicBezTo>
                <a:cubicBezTo>
                  <a:pt x="16473" y="7666"/>
                  <a:pt x="13933" y="5127"/>
                  <a:pt x="10800" y="5127"/>
                </a:cubicBezTo>
                <a:cubicBezTo>
                  <a:pt x="8814" y="5126"/>
                  <a:pt x="6973" y="6165"/>
                  <a:pt x="5945" y="7864"/>
                </a:cubicBezTo>
                <a:lnTo>
                  <a:pt x="1558" y="5211"/>
                </a:lnTo>
                <a:cubicBezTo>
                  <a:pt x="3514" y="1976"/>
                  <a:pt x="7019" y="-1"/>
                  <a:pt x="10800" y="0"/>
                </a:cubicBezTo>
                <a:cubicBezTo>
                  <a:pt x="16764" y="0"/>
                  <a:pt x="21600" y="4835"/>
                  <a:pt x="21600" y="10800"/>
                </a:cubicBezTo>
                <a:cubicBezTo>
                  <a:pt x="21600" y="10937"/>
                  <a:pt x="21597" y="11075"/>
                  <a:pt x="21592" y="11213"/>
                </a:cubicBezTo>
                <a:lnTo>
                  <a:pt x="24290" y="11316"/>
                </a:lnTo>
                <a:lnTo>
                  <a:pt x="18828" y="16375"/>
                </a:lnTo>
                <a:lnTo>
                  <a:pt x="13770" y="10913"/>
                </a:lnTo>
                <a:lnTo>
                  <a:pt x="16468" y="11016"/>
                </a:lnTo>
                <a:close/>
              </a:path>
            </a:pathLst>
          </a:custGeom>
          <a:solidFill>
            <a:srgbClr val="CC9900"/>
          </a:solidFill>
          <a:ln w="9525">
            <a:noFill/>
            <a:miter lim="800000"/>
            <a:headEnd/>
            <a:tailEnd/>
          </a:ln>
          <a:effectLst/>
        </p:spPr>
        <p:txBody>
          <a:bodyPr wrap="none" anchor="ctr"/>
          <a:lstStyle/>
          <a:p>
            <a:endParaRPr lang="zh-CN" altLang="en-US"/>
          </a:p>
        </p:txBody>
      </p:sp>
      <p:grpSp>
        <p:nvGrpSpPr>
          <p:cNvPr id="2" name="Group 7"/>
          <p:cNvGrpSpPr>
            <a:grpSpLocks/>
          </p:cNvGrpSpPr>
          <p:nvPr/>
        </p:nvGrpSpPr>
        <p:grpSpPr bwMode="auto">
          <a:xfrm>
            <a:off x="3481388" y="2971800"/>
            <a:ext cx="1014412" cy="1228725"/>
            <a:chOff x="2999" y="2487"/>
            <a:chExt cx="303" cy="390"/>
          </a:xfrm>
        </p:grpSpPr>
        <p:sp>
          <p:nvSpPr>
            <p:cNvPr id="481288" name="Freeform 8"/>
            <p:cNvSpPr>
              <a:spLocks noEditPoints="1"/>
            </p:cNvSpPr>
            <p:nvPr/>
          </p:nvSpPr>
          <p:spPr bwMode="auto">
            <a:xfrm>
              <a:off x="2999" y="2487"/>
              <a:ext cx="301" cy="390"/>
            </a:xfrm>
            <a:custGeom>
              <a:avLst/>
              <a:gdLst/>
              <a:ahLst/>
              <a:cxnLst>
                <a:cxn ang="0">
                  <a:pos x="40" y="3"/>
                </a:cxn>
                <a:cxn ang="0">
                  <a:pos x="27" y="24"/>
                </a:cxn>
                <a:cxn ang="0">
                  <a:pos x="28" y="43"/>
                </a:cxn>
                <a:cxn ang="0">
                  <a:pos x="16" y="61"/>
                </a:cxn>
                <a:cxn ang="0">
                  <a:pos x="1" y="81"/>
                </a:cxn>
                <a:cxn ang="0">
                  <a:pos x="8" y="121"/>
                </a:cxn>
                <a:cxn ang="0">
                  <a:pos x="16" y="177"/>
                </a:cxn>
                <a:cxn ang="0">
                  <a:pos x="23" y="196"/>
                </a:cxn>
                <a:cxn ang="0">
                  <a:pos x="31" y="204"/>
                </a:cxn>
                <a:cxn ang="0">
                  <a:pos x="31" y="226"/>
                </a:cxn>
                <a:cxn ang="0">
                  <a:pos x="30" y="259"/>
                </a:cxn>
                <a:cxn ang="0">
                  <a:pos x="21" y="316"/>
                </a:cxn>
                <a:cxn ang="0">
                  <a:pos x="22" y="361"/>
                </a:cxn>
                <a:cxn ang="0">
                  <a:pos x="41" y="382"/>
                </a:cxn>
                <a:cxn ang="0">
                  <a:pos x="91" y="381"/>
                </a:cxn>
                <a:cxn ang="0">
                  <a:pos x="82" y="372"/>
                </a:cxn>
                <a:cxn ang="0">
                  <a:pos x="68" y="372"/>
                </a:cxn>
                <a:cxn ang="0">
                  <a:pos x="60" y="364"/>
                </a:cxn>
                <a:cxn ang="0">
                  <a:pos x="57" y="361"/>
                </a:cxn>
                <a:cxn ang="0">
                  <a:pos x="64" y="303"/>
                </a:cxn>
                <a:cxn ang="0">
                  <a:pos x="76" y="232"/>
                </a:cxn>
                <a:cxn ang="0">
                  <a:pos x="99" y="232"/>
                </a:cxn>
                <a:cxn ang="0">
                  <a:pos x="114" y="228"/>
                </a:cxn>
                <a:cxn ang="0">
                  <a:pos x="105" y="247"/>
                </a:cxn>
                <a:cxn ang="0">
                  <a:pos x="95" y="284"/>
                </a:cxn>
                <a:cxn ang="0">
                  <a:pos x="91" y="323"/>
                </a:cxn>
                <a:cxn ang="0">
                  <a:pos x="98" y="342"/>
                </a:cxn>
                <a:cxn ang="0">
                  <a:pos x="104" y="386"/>
                </a:cxn>
                <a:cxn ang="0">
                  <a:pos x="134" y="389"/>
                </a:cxn>
                <a:cxn ang="0">
                  <a:pos x="149" y="382"/>
                </a:cxn>
                <a:cxn ang="0">
                  <a:pos x="190" y="111"/>
                </a:cxn>
                <a:cxn ang="0">
                  <a:pos x="175" y="83"/>
                </a:cxn>
                <a:cxn ang="0">
                  <a:pos x="140" y="101"/>
                </a:cxn>
                <a:cxn ang="0">
                  <a:pos x="122" y="82"/>
                </a:cxn>
                <a:cxn ang="0">
                  <a:pos x="113" y="105"/>
                </a:cxn>
                <a:cxn ang="0">
                  <a:pos x="82" y="108"/>
                </a:cxn>
                <a:cxn ang="0">
                  <a:pos x="67" y="73"/>
                </a:cxn>
                <a:cxn ang="0">
                  <a:pos x="59" y="62"/>
                </a:cxn>
                <a:cxn ang="0">
                  <a:pos x="66" y="58"/>
                </a:cxn>
                <a:cxn ang="0">
                  <a:pos x="71" y="50"/>
                </a:cxn>
                <a:cxn ang="0">
                  <a:pos x="75" y="37"/>
                </a:cxn>
                <a:cxn ang="0">
                  <a:pos x="95" y="28"/>
                </a:cxn>
                <a:cxn ang="0">
                  <a:pos x="76" y="17"/>
                </a:cxn>
                <a:cxn ang="0">
                  <a:pos x="66" y="1"/>
                </a:cxn>
                <a:cxn ang="0">
                  <a:pos x="158" y="189"/>
                </a:cxn>
                <a:cxn ang="0">
                  <a:pos x="113" y="157"/>
                </a:cxn>
                <a:cxn ang="0">
                  <a:pos x="139" y="199"/>
                </a:cxn>
                <a:cxn ang="0">
                  <a:pos x="117" y="189"/>
                </a:cxn>
                <a:cxn ang="0">
                  <a:pos x="85" y="162"/>
                </a:cxn>
                <a:cxn ang="0">
                  <a:pos x="149" y="255"/>
                </a:cxn>
                <a:cxn ang="0">
                  <a:pos x="125" y="300"/>
                </a:cxn>
                <a:cxn ang="0">
                  <a:pos x="134" y="310"/>
                </a:cxn>
                <a:cxn ang="0">
                  <a:pos x="154" y="280"/>
                </a:cxn>
                <a:cxn ang="0">
                  <a:pos x="140" y="320"/>
                </a:cxn>
                <a:cxn ang="0">
                  <a:pos x="158" y="343"/>
                </a:cxn>
                <a:cxn ang="0">
                  <a:pos x="157" y="272"/>
                </a:cxn>
                <a:cxn ang="0">
                  <a:pos x="117" y="154"/>
                </a:cxn>
                <a:cxn ang="0">
                  <a:pos x="121" y="126"/>
                </a:cxn>
                <a:cxn ang="0">
                  <a:pos x="141" y="118"/>
                </a:cxn>
                <a:cxn ang="0">
                  <a:pos x="158" y="372"/>
                </a:cxn>
              </a:cxnLst>
              <a:rect l="0" t="0" r="r" b="b"/>
              <a:pathLst>
                <a:path w="301" h="390">
                  <a:moveTo>
                    <a:pt x="53" y="0"/>
                  </a:moveTo>
                  <a:lnTo>
                    <a:pt x="51" y="0"/>
                  </a:lnTo>
                  <a:lnTo>
                    <a:pt x="50" y="0"/>
                  </a:lnTo>
                  <a:lnTo>
                    <a:pt x="49" y="0"/>
                  </a:lnTo>
                  <a:lnTo>
                    <a:pt x="48" y="0"/>
                  </a:lnTo>
                  <a:lnTo>
                    <a:pt x="48" y="0"/>
                  </a:lnTo>
                  <a:lnTo>
                    <a:pt x="46" y="0"/>
                  </a:lnTo>
                  <a:lnTo>
                    <a:pt x="45" y="0"/>
                  </a:lnTo>
                  <a:lnTo>
                    <a:pt x="44" y="1"/>
                  </a:lnTo>
                  <a:lnTo>
                    <a:pt x="44" y="1"/>
                  </a:lnTo>
                  <a:lnTo>
                    <a:pt x="43" y="1"/>
                  </a:lnTo>
                  <a:lnTo>
                    <a:pt x="43" y="1"/>
                  </a:lnTo>
                  <a:lnTo>
                    <a:pt x="41" y="2"/>
                  </a:lnTo>
                  <a:lnTo>
                    <a:pt x="41" y="2"/>
                  </a:lnTo>
                  <a:lnTo>
                    <a:pt x="40" y="2"/>
                  </a:lnTo>
                  <a:lnTo>
                    <a:pt x="40" y="3"/>
                  </a:lnTo>
                  <a:lnTo>
                    <a:pt x="40" y="3"/>
                  </a:lnTo>
                  <a:lnTo>
                    <a:pt x="31" y="6"/>
                  </a:lnTo>
                  <a:lnTo>
                    <a:pt x="31" y="7"/>
                  </a:lnTo>
                  <a:lnTo>
                    <a:pt x="30" y="8"/>
                  </a:lnTo>
                  <a:lnTo>
                    <a:pt x="30" y="9"/>
                  </a:lnTo>
                  <a:lnTo>
                    <a:pt x="30" y="10"/>
                  </a:lnTo>
                  <a:lnTo>
                    <a:pt x="28" y="11"/>
                  </a:lnTo>
                  <a:lnTo>
                    <a:pt x="27" y="13"/>
                  </a:lnTo>
                  <a:lnTo>
                    <a:pt x="27" y="15"/>
                  </a:lnTo>
                  <a:lnTo>
                    <a:pt x="26" y="16"/>
                  </a:lnTo>
                  <a:lnTo>
                    <a:pt x="26" y="16"/>
                  </a:lnTo>
                  <a:lnTo>
                    <a:pt x="26" y="19"/>
                  </a:lnTo>
                  <a:lnTo>
                    <a:pt x="26" y="21"/>
                  </a:lnTo>
                  <a:lnTo>
                    <a:pt x="26" y="21"/>
                  </a:lnTo>
                  <a:lnTo>
                    <a:pt x="26" y="22"/>
                  </a:lnTo>
                  <a:lnTo>
                    <a:pt x="26" y="23"/>
                  </a:lnTo>
                  <a:lnTo>
                    <a:pt x="27" y="24"/>
                  </a:lnTo>
                  <a:lnTo>
                    <a:pt x="27" y="24"/>
                  </a:lnTo>
                  <a:lnTo>
                    <a:pt x="27" y="25"/>
                  </a:lnTo>
                  <a:lnTo>
                    <a:pt x="27" y="25"/>
                  </a:lnTo>
                  <a:lnTo>
                    <a:pt x="27" y="26"/>
                  </a:lnTo>
                  <a:lnTo>
                    <a:pt x="26" y="29"/>
                  </a:lnTo>
                  <a:lnTo>
                    <a:pt x="26" y="30"/>
                  </a:lnTo>
                  <a:lnTo>
                    <a:pt x="25" y="32"/>
                  </a:lnTo>
                  <a:lnTo>
                    <a:pt x="25" y="35"/>
                  </a:lnTo>
                  <a:lnTo>
                    <a:pt x="26" y="37"/>
                  </a:lnTo>
                  <a:lnTo>
                    <a:pt x="26" y="39"/>
                  </a:lnTo>
                  <a:lnTo>
                    <a:pt x="26" y="41"/>
                  </a:lnTo>
                  <a:lnTo>
                    <a:pt x="27" y="38"/>
                  </a:lnTo>
                  <a:lnTo>
                    <a:pt x="27" y="39"/>
                  </a:lnTo>
                  <a:lnTo>
                    <a:pt x="27" y="40"/>
                  </a:lnTo>
                  <a:lnTo>
                    <a:pt x="27" y="40"/>
                  </a:lnTo>
                  <a:lnTo>
                    <a:pt x="27" y="41"/>
                  </a:lnTo>
                  <a:lnTo>
                    <a:pt x="27" y="43"/>
                  </a:lnTo>
                  <a:lnTo>
                    <a:pt x="28" y="43"/>
                  </a:lnTo>
                  <a:lnTo>
                    <a:pt x="28" y="44"/>
                  </a:lnTo>
                  <a:lnTo>
                    <a:pt x="28" y="44"/>
                  </a:lnTo>
                  <a:lnTo>
                    <a:pt x="23" y="44"/>
                  </a:lnTo>
                  <a:lnTo>
                    <a:pt x="23" y="45"/>
                  </a:lnTo>
                  <a:lnTo>
                    <a:pt x="22" y="46"/>
                  </a:lnTo>
                  <a:lnTo>
                    <a:pt x="22" y="48"/>
                  </a:lnTo>
                  <a:lnTo>
                    <a:pt x="21" y="50"/>
                  </a:lnTo>
                  <a:lnTo>
                    <a:pt x="21" y="52"/>
                  </a:lnTo>
                  <a:lnTo>
                    <a:pt x="21" y="53"/>
                  </a:lnTo>
                  <a:lnTo>
                    <a:pt x="21" y="55"/>
                  </a:lnTo>
                  <a:lnTo>
                    <a:pt x="21" y="57"/>
                  </a:lnTo>
                  <a:lnTo>
                    <a:pt x="19" y="57"/>
                  </a:lnTo>
                  <a:lnTo>
                    <a:pt x="19" y="58"/>
                  </a:lnTo>
                  <a:lnTo>
                    <a:pt x="18" y="58"/>
                  </a:lnTo>
                  <a:lnTo>
                    <a:pt x="17" y="59"/>
                  </a:lnTo>
                  <a:lnTo>
                    <a:pt x="17" y="60"/>
                  </a:lnTo>
                  <a:lnTo>
                    <a:pt x="16" y="61"/>
                  </a:lnTo>
                  <a:lnTo>
                    <a:pt x="14" y="62"/>
                  </a:lnTo>
                  <a:lnTo>
                    <a:pt x="13" y="64"/>
                  </a:lnTo>
                  <a:lnTo>
                    <a:pt x="12" y="65"/>
                  </a:lnTo>
                  <a:lnTo>
                    <a:pt x="10" y="66"/>
                  </a:lnTo>
                  <a:lnTo>
                    <a:pt x="9" y="67"/>
                  </a:lnTo>
                  <a:lnTo>
                    <a:pt x="8" y="68"/>
                  </a:lnTo>
                  <a:lnTo>
                    <a:pt x="7" y="69"/>
                  </a:lnTo>
                  <a:lnTo>
                    <a:pt x="7" y="70"/>
                  </a:lnTo>
                  <a:lnTo>
                    <a:pt x="5" y="73"/>
                  </a:lnTo>
                  <a:lnTo>
                    <a:pt x="5" y="74"/>
                  </a:lnTo>
                  <a:lnTo>
                    <a:pt x="4" y="75"/>
                  </a:lnTo>
                  <a:lnTo>
                    <a:pt x="4" y="75"/>
                  </a:lnTo>
                  <a:lnTo>
                    <a:pt x="4" y="76"/>
                  </a:lnTo>
                  <a:lnTo>
                    <a:pt x="3" y="77"/>
                  </a:lnTo>
                  <a:lnTo>
                    <a:pt x="3" y="79"/>
                  </a:lnTo>
                  <a:lnTo>
                    <a:pt x="3" y="80"/>
                  </a:lnTo>
                  <a:lnTo>
                    <a:pt x="1" y="81"/>
                  </a:lnTo>
                  <a:lnTo>
                    <a:pt x="0" y="82"/>
                  </a:lnTo>
                  <a:lnTo>
                    <a:pt x="0" y="87"/>
                  </a:lnTo>
                  <a:lnTo>
                    <a:pt x="0" y="89"/>
                  </a:lnTo>
                  <a:lnTo>
                    <a:pt x="0" y="91"/>
                  </a:lnTo>
                  <a:lnTo>
                    <a:pt x="0" y="92"/>
                  </a:lnTo>
                  <a:lnTo>
                    <a:pt x="0" y="95"/>
                  </a:lnTo>
                  <a:lnTo>
                    <a:pt x="0" y="97"/>
                  </a:lnTo>
                  <a:lnTo>
                    <a:pt x="0" y="99"/>
                  </a:lnTo>
                  <a:lnTo>
                    <a:pt x="0" y="102"/>
                  </a:lnTo>
                  <a:lnTo>
                    <a:pt x="0" y="104"/>
                  </a:lnTo>
                  <a:lnTo>
                    <a:pt x="1" y="106"/>
                  </a:lnTo>
                  <a:lnTo>
                    <a:pt x="3" y="109"/>
                  </a:lnTo>
                  <a:lnTo>
                    <a:pt x="3" y="112"/>
                  </a:lnTo>
                  <a:lnTo>
                    <a:pt x="4" y="114"/>
                  </a:lnTo>
                  <a:lnTo>
                    <a:pt x="5" y="117"/>
                  </a:lnTo>
                  <a:lnTo>
                    <a:pt x="7" y="119"/>
                  </a:lnTo>
                  <a:lnTo>
                    <a:pt x="8" y="121"/>
                  </a:lnTo>
                  <a:lnTo>
                    <a:pt x="9" y="124"/>
                  </a:lnTo>
                  <a:lnTo>
                    <a:pt x="8" y="127"/>
                  </a:lnTo>
                  <a:lnTo>
                    <a:pt x="8" y="133"/>
                  </a:lnTo>
                  <a:lnTo>
                    <a:pt x="8" y="138"/>
                  </a:lnTo>
                  <a:lnTo>
                    <a:pt x="8" y="142"/>
                  </a:lnTo>
                  <a:lnTo>
                    <a:pt x="9" y="146"/>
                  </a:lnTo>
                  <a:lnTo>
                    <a:pt x="9" y="148"/>
                  </a:lnTo>
                  <a:lnTo>
                    <a:pt x="10" y="152"/>
                  </a:lnTo>
                  <a:lnTo>
                    <a:pt x="10" y="155"/>
                  </a:lnTo>
                  <a:lnTo>
                    <a:pt x="12" y="157"/>
                  </a:lnTo>
                  <a:lnTo>
                    <a:pt x="12" y="161"/>
                  </a:lnTo>
                  <a:lnTo>
                    <a:pt x="13" y="163"/>
                  </a:lnTo>
                  <a:lnTo>
                    <a:pt x="14" y="167"/>
                  </a:lnTo>
                  <a:lnTo>
                    <a:pt x="14" y="169"/>
                  </a:lnTo>
                  <a:lnTo>
                    <a:pt x="16" y="171"/>
                  </a:lnTo>
                  <a:lnTo>
                    <a:pt x="16" y="175"/>
                  </a:lnTo>
                  <a:lnTo>
                    <a:pt x="16" y="177"/>
                  </a:lnTo>
                  <a:lnTo>
                    <a:pt x="16" y="179"/>
                  </a:lnTo>
                  <a:lnTo>
                    <a:pt x="16" y="182"/>
                  </a:lnTo>
                  <a:lnTo>
                    <a:pt x="16" y="184"/>
                  </a:lnTo>
                  <a:lnTo>
                    <a:pt x="17" y="186"/>
                  </a:lnTo>
                  <a:lnTo>
                    <a:pt x="17" y="187"/>
                  </a:lnTo>
                  <a:lnTo>
                    <a:pt x="18" y="189"/>
                  </a:lnTo>
                  <a:lnTo>
                    <a:pt x="18" y="189"/>
                  </a:lnTo>
                  <a:lnTo>
                    <a:pt x="18" y="190"/>
                  </a:lnTo>
                  <a:lnTo>
                    <a:pt x="19" y="191"/>
                  </a:lnTo>
                  <a:lnTo>
                    <a:pt x="19" y="192"/>
                  </a:lnTo>
                  <a:lnTo>
                    <a:pt x="21" y="193"/>
                  </a:lnTo>
                  <a:lnTo>
                    <a:pt x="22" y="193"/>
                  </a:lnTo>
                  <a:lnTo>
                    <a:pt x="22" y="194"/>
                  </a:lnTo>
                  <a:lnTo>
                    <a:pt x="22" y="194"/>
                  </a:lnTo>
                  <a:lnTo>
                    <a:pt x="23" y="194"/>
                  </a:lnTo>
                  <a:lnTo>
                    <a:pt x="23" y="194"/>
                  </a:lnTo>
                  <a:lnTo>
                    <a:pt x="23" y="196"/>
                  </a:lnTo>
                  <a:lnTo>
                    <a:pt x="23" y="196"/>
                  </a:lnTo>
                  <a:lnTo>
                    <a:pt x="25" y="196"/>
                  </a:lnTo>
                  <a:lnTo>
                    <a:pt x="25" y="197"/>
                  </a:lnTo>
                  <a:lnTo>
                    <a:pt x="25" y="197"/>
                  </a:lnTo>
                  <a:lnTo>
                    <a:pt x="25" y="197"/>
                  </a:lnTo>
                  <a:lnTo>
                    <a:pt x="26" y="198"/>
                  </a:lnTo>
                  <a:lnTo>
                    <a:pt x="26" y="198"/>
                  </a:lnTo>
                  <a:lnTo>
                    <a:pt x="26" y="199"/>
                  </a:lnTo>
                  <a:lnTo>
                    <a:pt x="26" y="199"/>
                  </a:lnTo>
                  <a:lnTo>
                    <a:pt x="26" y="200"/>
                  </a:lnTo>
                  <a:lnTo>
                    <a:pt x="26" y="200"/>
                  </a:lnTo>
                  <a:lnTo>
                    <a:pt x="27" y="201"/>
                  </a:lnTo>
                  <a:lnTo>
                    <a:pt x="27" y="201"/>
                  </a:lnTo>
                  <a:lnTo>
                    <a:pt x="28" y="203"/>
                  </a:lnTo>
                  <a:lnTo>
                    <a:pt x="28" y="203"/>
                  </a:lnTo>
                  <a:lnTo>
                    <a:pt x="30" y="204"/>
                  </a:lnTo>
                  <a:lnTo>
                    <a:pt x="31" y="204"/>
                  </a:lnTo>
                  <a:lnTo>
                    <a:pt x="31" y="205"/>
                  </a:lnTo>
                  <a:lnTo>
                    <a:pt x="31" y="205"/>
                  </a:lnTo>
                  <a:lnTo>
                    <a:pt x="31" y="205"/>
                  </a:lnTo>
                  <a:lnTo>
                    <a:pt x="31" y="206"/>
                  </a:lnTo>
                  <a:lnTo>
                    <a:pt x="31" y="206"/>
                  </a:lnTo>
                  <a:lnTo>
                    <a:pt x="31" y="207"/>
                  </a:lnTo>
                  <a:lnTo>
                    <a:pt x="31" y="207"/>
                  </a:lnTo>
                  <a:lnTo>
                    <a:pt x="30" y="208"/>
                  </a:lnTo>
                  <a:lnTo>
                    <a:pt x="30" y="208"/>
                  </a:lnTo>
                  <a:lnTo>
                    <a:pt x="30" y="208"/>
                  </a:lnTo>
                  <a:lnTo>
                    <a:pt x="30" y="212"/>
                  </a:lnTo>
                  <a:lnTo>
                    <a:pt x="30" y="214"/>
                  </a:lnTo>
                  <a:lnTo>
                    <a:pt x="30" y="218"/>
                  </a:lnTo>
                  <a:lnTo>
                    <a:pt x="30" y="221"/>
                  </a:lnTo>
                  <a:lnTo>
                    <a:pt x="31" y="222"/>
                  </a:lnTo>
                  <a:lnTo>
                    <a:pt x="31" y="223"/>
                  </a:lnTo>
                  <a:lnTo>
                    <a:pt x="31" y="226"/>
                  </a:lnTo>
                  <a:lnTo>
                    <a:pt x="31" y="228"/>
                  </a:lnTo>
                  <a:lnTo>
                    <a:pt x="31" y="230"/>
                  </a:lnTo>
                  <a:lnTo>
                    <a:pt x="31" y="234"/>
                  </a:lnTo>
                  <a:lnTo>
                    <a:pt x="31" y="237"/>
                  </a:lnTo>
                  <a:lnTo>
                    <a:pt x="32" y="241"/>
                  </a:lnTo>
                  <a:lnTo>
                    <a:pt x="32" y="244"/>
                  </a:lnTo>
                  <a:lnTo>
                    <a:pt x="34" y="248"/>
                  </a:lnTo>
                  <a:lnTo>
                    <a:pt x="32" y="251"/>
                  </a:lnTo>
                  <a:lnTo>
                    <a:pt x="32" y="255"/>
                  </a:lnTo>
                  <a:lnTo>
                    <a:pt x="32" y="256"/>
                  </a:lnTo>
                  <a:lnTo>
                    <a:pt x="32" y="256"/>
                  </a:lnTo>
                  <a:lnTo>
                    <a:pt x="31" y="257"/>
                  </a:lnTo>
                  <a:lnTo>
                    <a:pt x="31" y="257"/>
                  </a:lnTo>
                  <a:lnTo>
                    <a:pt x="31" y="258"/>
                  </a:lnTo>
                  <a:lnTo>
                    <a:pt x="30" y="258"/>
                  </a:lnTo>
                  <a:lnTo>
                    <a:pt x="30" y="259"/>
                  </a:lnTo>
                  <a:lnTo>
                    <a:pt x="30" y="259"/>
                  </a:lnTo>
                  <a:lnTo>
                    <a:pt x="30" y="262"/>
                  </a:lnTo>
                  <a:lnTo>
                    <a:pt x="30" y="263"/>
                  </a:lnTo>
                  <a:lnTo>
                    <a:pt x="30" y="265"/>
                  </a:lnTo>
                  <a:lnTo>
                    <a:pt x="30" y="266"/>
                  </a:lnTo>
                  <a:lnTo>
                    <a:pt x="31" y="269"/>
                  </a:lnTo>
                  <a:lnTo>
                    <a:pt x="31" y="270"/>
                  </a:lnTo>
                  <a:lnTo>
                    <a:pt x="31" y="271"/>
                  </a:lnTo>
                  <a:lnTo>
                    <a:pt x="32" y="273"/>
                  </a:lnTo>
                  <a:lnTo>
                    <a:pt x="30" y="276"/>
                  </a:lnTo>
                  <a:lnTo>
                    <a:pt x="28" y="281"/>
                  </a:lnTo>
                  <a:lnTo>
                    <a:pt x="27" y="286"/>
                  </a:lnTo>
                  <a:lnTo>
                    <a:pt x="26" y="291"/>
                  </a:lnTo>
                  <a:lnTo>
                    <a:pt x="25" y="295"/>
                  </a:lnTo>
                  <a:lnTo>
                    <a:pt x="23" y="301"/>
                  </a:lnTo>
                  <a:lnTo>
                    <a:pt x="23" y="306"/>
                  </a:lnTo>
                  <a:lnTo>
                    <a:pt x="22" y="310"/>
                  </a:lnTo>
                  <a:lnTo>
                    <a:pt x="21" y="316"/>
                  </a:lnTo>
                  <a:lnTo>
                    <a:pt x="21" y="321"/>
                  </a:lnTo>
                  <a:lnTo>
                    <a:pt x="21" y="327"/>
                  </a:lnTo>
                  <a:lnTo>
                    <a:pt x="19" y="332"/>
                  </a:lnTo>
                  <a:lnTo>
                    <a:pt x="19" y="337"/>
                  </a:lnTo>
                  <a:lnTo>
                    <a:pt x="19" y="343"/>
                  </a:lnTo>
                  <a:lnTo>
                    <a:pt x="19" y="347"/>
                  </a:lnTo>
                  <a:lnTo>
                    <a:pt x="19" y="353"/>
                  </a:lnTo>
                  <a:lnTo>
                    <a:pt x="19" y="359"/>
                  </a:lnTo>
                  <a:lnTo>
                    <a:pt x="19" y="359"/>
                  </a:lnTo>
                  <a:lnTo>
                    <a:pt x="19" y="359"/>
                  </a:lnTo>
                  <a:lnTo>
                    <a:pt x="19" y="360"/>
                  </a:lnTo>
                  <a:lnTo>
                    <a:pt x="19" y="360"/>
                  </a:lnTo>
                  <a:lnTo>
                    <a:pt x="21" y="360"/>
                  </a:lnTo>
                  <a:lnTo>
                    <a:pt x="21" y="360"/>
                  </a:lnTo>
                  <a:lnTo>
                    <a:pt x="21" y="360"/>
                  </a:lnTo>
                  <a:lnTo>
                    <a:pt x="22" y="360"/>
                  </a:lnTo>
                  <a:lnTo>
                    <a:pt x="22" y="361"/>
                  </a:lnTo>
                  <a:lnTo>
                    <a:pt x="21" y="362"/>
                  </a:lnTo>
                  <a:lnTo>
                    <a:pt x="21" y="364"/>
                  </a:lnTo>
                  <a:lnTo>
                    <a:pt x="21" y="365"/>
                  </a:lnTo>
                  <a:lnTo>
                    <a:pt x="19" y="366"/>
                  </a:lnTo>
                  <a:lnTo>
                    <a:pt x="19" y="367"/>
                  </a:lnTo>
                  <a:lnTo>
                    <a:pt x="19" y="369"/>
                  </a:lnTo>
                  <a:lnTo>
                    <a:pt x="18" y="372"/>
                  </a:lnTo>
                  <a:lnTo>
                    <a:pt x="18" y="373"/>
                  </a:lnTo>
                  <a:lnTo>
                    <a:pt x="18" y="375"/>
                  </a:lnTo>
                  <a:lnTo>
                    <a:pt x="19" y="378"/>
                  </a:lnTo>
                  <a:lnTo>
                    <a:pt x="19" y="379"/>
                  </a:lnTo>
                  <a:lnTo>
                    <a:pt x="17" y="381"/>
                  </a:lnTo>
                  <a:lnTo>
                    <a:pt x="18" y="387"/>
                  </a:lnTo>
                  <a:lnTo>
                    <a:pt x="19" y="388"/>
                  </a:lnTo>
                  <a:lnTo>
                    <a:pt x="40" y="388"/>
                  </a:lnTo>
                  <a:lnTo>
                    <a:pt x="41" y="386"/>
                  </a:lnTo>
                  <a:lnTo>
                    <a:pt x="41" y="382"/>
                  </a:lnTo>
                  <a:lnTo>
                    <a:pt x="57" y="383"/>
                  </a:lnTo>
                  <a:lnTo>
                    <a:pt x="57" y="386"/>
                  </a:lnTo>
                  <a:lnTo>
                    <a:pt x="59" y="387"/>
                  </a:lnTo>
                  <a:lnTo>
                    <a:pt x="62" y="387"/>
                  </a:lnTo>
                  <a:lnTo>
                    <a:pt x="64" y="387"/>
                  </a:lnTo>
                  <a:lnTo>
                    <a:pt x="67" y="387"/>
                  </a:lnTo>
                  <a:lnTo>
                    <a:pt x="69" y="387"/>
                  </a:lnTo>
                  <a:lnTo>
                    <a:pt x="72" y="387"/>
                  </a:lnTo>
                  <a:lnTo>
                    <a:pt x="75" y="387"/>
                  </a:lnTo>
                  <a:lnTo>
                    <a:pt x="76" y="386"/>
                  </a:lnTo>
                  <a:lnTo>
                    <a:pt x="78" y="386"/>
                  </a:lnTo>
                  <a:lnTo>
                    <a:pt x="81" y="384"/>
                  </a:lnTo>
                  <a:lnTo>
                    <a:pt x="84" y="384"/>
                  </a:lnTo>
                  <a:lnTo>
                    <a:pt x="86" y="383"/>
                  </a:lnTo>
                  <a:lnTo>
                    <a:pt x="87" y="383"/>
                  </a:lnTo>
                  <a:lnTo>
                    <a:pt x="90" y="382"/>
                  </a:lnTo>
                  <a:lnTo>
                    <a:pt x="91" y="381"/>
                  </a:lnTo>
                  <a:lnTo>
                    <a:pt x="93" y="381"/>
                  </a:lnTo>
                  <a:lnTo>
                    <a:pt x="91" y="375"/>
                  </a:lnTo>
                  <a:lnTo>
                    <a:pt x="91" y="375"/>
                  </a:lnTo>
                  <a:lnTo>
                    <a:pt x="91" y="375"/>
                  </a:lnTo>
                  <a:lnTo>
                    <a:pt x="91" y="374"/>
                  </a:lnTo>
                  <a:lnTo>
                    <a:pt x="91" y="373"/>
                  </a:lnTo>
                  <a:lnTo>
                    <a:pt x="90" y="372"/>
                  </a:lnTo>
                  <a:lnTo>
                    <a:pt x="90" y="372"/>
                  </a:lnTo>
                  <a:lnTo>
                    <a:pt x="89" y="372"/>
                  </a:lnTo>
                  <a:lnTo>
                    <a:pt x="89" y="372"/>
                  </a:lnTo>
                  <a:lnTo>
                    <a:pt x="87" y="372"/>
                  </a:lnTo>
                  <a:lnTo>
                    <a:pt x="86" y="372"/>
                  </a:lnTo>
                  <a:lnTo>
                    <a:pt x="86" y="372"/>
                  </a:lnTo>
                  <a:lnTo>
                    <a:pt x="85" y="372"/>
                  </a:lnTo>
                  <a:lnTo>
                    <a:pt x="84" y="372"/>
                  </a:lnTo>
                  <a:lnTo>
                    <a:pt x="84" y="372"/>
                  </a:lnTo>
                  <a:lnTo>
                    <a:pt x="82" y="372"/>
                  </a:lnTo>
                  <a:lnTo>
                    <a:pt x="82" y="372"/>
                  </a:lnTo>
                  <a:lnTo>
                    <a:pt x="81" y="372"/>
                  </a:lnTo>
                  <a:lnTo>
                    <a:pt x="81" y="372"/>
                  </a:lnTo>
                  <a:lnTo>
                    <a:pt x="80" y="372"/>
                  </a:lnTo>
                  <a:lnTo>
                    <a:pt x="78" y="373"/>
                  </a:lnTo>
                  <a:lnTo>
                    <a:pt x="77" y="373"/>
                  </a:lnTo>
                  <a:lnTo>
                    <a:pt x="77" y="373"/>
                  </a:lnTo>
                  <a:lnTo>
                    <a:pt x="76" y="373"/>
                  </a:lnTo>
                  <a:lnTo>
                    <a:pt x="75" y="373"/>
                  </a:lnTo>
                  <a:lnTo>
                    <a:pt x="73" y="373"/>
                  </a:lnTo>
                  <a:lnTo>
                    <a:pt x="72" y="373"/>
                  </a:lnTo>
                  <a:lnTo>
                    <a:pt x="72" y="373"/>
                  </a:lnTo>
                  <a:lnTo>
                    <a:pt x="71" y="373"/>
                  </a:lnTo>
                  <a:lnTo>
                    <a:pt x="69" y="372"/>
                  </a:lnTo>
                  <a:lnTo>
                    <a:pt x="69" y="372"/>
                  </a:lnTo>
                  <a:lnTo>
                    <a:pt x="69" y="372"/>
                  </a:lnTo>
                  <a:lnTo>
                    <a:pt x="68" y="372"/>
                  </a:lnTo>
                  <a:lnTo>
                    <a:pt x="68" y="372"/>
                  </a:lnTo>
                  <a:lnTo>
                    <a:pt x="68" y="372"/>
                  </a:lnTo>
                  <a:lnTo>
                    <a:pt x="67" y="371"/>
                  </a:lnTo>
                  <a:lnTo>
                    <a:pt x="67" y="371"/>
                  </a:lnTo>
                  <a:lnTo>
                    <a:pt x="67" y="371"/>
                  </a:lnTo>
                  <a:lnTo>
                    <a:pt x="67" y="369"/>
                  </a:lnTo>
                  <a:lnTo>
                    <a:pt x="66" y="369"/>
                  </a:lnTo>
                  <a:lnTo>
                    <a:pt x="66" y="368"/>
                  </a:lnTo>
                  <a:lnTo>
                    <a:pt x="66" y="367"/>
                  </a:lnTo>
                  <a:lnTo>
                    <a:pt x="64" y="367"/>
                  </a:lnTo>
                  <a:lnTo>
                    <a:pt x="64" y="366"/>
                  </a:lnTo>
                  <a:lnTo>
                    <a:pt x="64" y="366"/>
                  </a:lnTo>
                  <a:lnTo>
                    <a:pt x="63" y="365"/>
                  </a:lnTo>
                  <a:lnTo>
                    <a:pt x="63" y="365"/>
                  </a:lnTo>
                  <a:lnTo>
                    <a:pt x="62" y="365"/>
                  </a:lnTo>
                  <a:lnTo>
                    <a:pt x="62" y="365"/>
                  </a:lnTo>
                  <a:lnTo>
                    <a:pt x="60" y="364"/>
                  </a:lnTo>
                  <a:lnTo>
                    <a:pt x="60" y="364"/>
                  </a:lnTo>
                  <a:lnTo>
                    <a:pt x="59" y="364"/>
                  </a:lnTo>
                  <a:lnTo>
                    <a:pt x="59" y="364"/>
                  </a:lnTo>
                  <a:lnTo>
                    <a:pt x="58" y="364"/>
                  </a:lnTo>
                  <a:lnTo>
                    <a:pt x="57" y="364"/>
                  </a:lnTo>
                  <a:lnTo>
                    <a:pt x="57" y="362"/>
                  </a:lnTo>
                  <a:lnTo>
                    <a:pt x="57" y="362"/>
                  </a:lnTo>
                  <a:lnTo>
                    <a:pt x="57" y="361"/>
                  </a:lnTo>
                  <a:lnTo>
                    <a:pt x="55" y="361"/>
                  </a:lnTo>
                  <a:lnTo>
                    <a:pt x="55" y="361"/>
                  </a:lnTo>
                  <a:lnTo>
                    <a:pt x="55" y="361"/>
                  </a:lnTo>
                  <a:lnTo>
                    <a:pt x="55" y="362"/>
                  </a:lnTo>
                  <a:lnTo>
                    <a:pt x="54" y="362"/>
                  </a:lnTo>
                  <a:lnTo>
                    <a:pt x="54" y="362"/>
                  </a:lnTo>
                  <a:lnTo>
                    <a:pt x="55" y="361"/>
                  </a:lnTo>
                  <a:lnTo>
                    <a:pt x="55" y="361"/>
                  </a:lnTo>
                  <a:lnTo>
                    <a:pt x="57" y="361"/>
                  </a:lnTo>
                  <a:lnTo>
                    <a:pt x="57" y="361"/>
                  </a:lnTo>
                  <a:lnTo>
                    <a:pt x="57" y="360"/>
                  </a:lnTo>
                  <a:lnTo>
                    <a:pt x="58" y="360"/>
                  </a:lnTo>
                  <a:lnTo>
                    <a:pt x="58" y="360"/>
                  </a:lnTo>
                  <a:lnTo>
                    <a:pt x="58" y="358"/>
                  </a:lnTo>
                  <a:lnTo>
                    <a:pt x="58" y="356"/>
                  </a:lnTo>
                  <a:lnTo>
                    <a:pt x="59" y="353"/>
                  </a:lnTo>
                  <a:lnTo>
                    <a:pt x="59" y="351"/>
                  </a:lnTo>
                  <a:lnTo>
                    <a:pt x="59" y="349"/>
                  </a:lnTo>
                  <a:lnTo>
                    <a:pt x="60" y="346"/>
                  </a:lnTo>
                  <a:lnTo>
                    <a:pt x="60" y="344"/>
                  </a:lnTo>
                  <a:lnTo>
                    <a:pt x="60" y="342"/>
                  </a:lnTo>
                  <a:lnTo>
                    <a:pt x="62" y="334"/>
                  </a:lnTo>
                  <a:lnTo>
                    <a:pt x="63" y="327"/>
                  </a:lnTo>
                  <a:lnTo>
                    <a:pt x="63" y="318"/>
                  </a:lnTo>
                  <a:lnTo>
                    <a:pt x="64" y="311"/>
                  </a:lnTo>
                  <a:lnTo>
                    <a:pt x="64" y="303"/>
                  </a:lnTo>
                  <a:lnTo>
                    <a:pt x="66" y="295"/>
                  </a:lnTo>
                  <a:lnTo>
                    <a:pt x="66" y="288"/>
                  </a:lnTo>
                  <a:lnTo>
                    <a:pt x="67" y="281"/>
                  </a:lnTo>
                  <a:lnTo>
                    <a:pt x="67" y="279"/>
                  </a:lnTo>
                  <a:lnTo>
                    <a:pt x="67" y="276"/>
                  </a:lnTo>
                  <a:lnTo>
                    <a:pt x="68" y="273"/>
                  </a:lnTo>
                  <a:lnTo>
                    <a:pt x="68" y="270"/>
                  </a:lnTo>
                  <a:lnTo>
                    <a:pt x="68" y="266"/>
                  </a:lnTo>
                  <a:lnTo>
                    <a:pt x="68" y="264"/>
                  </a:lnTo>
                  <a:lnTo>
                    <a:pt x="69" y="260"/>
                  </a:lnTo>
                  <a:lnTo>
                    <a:pt x="69" y="258"/>
                  </a:lnTo>
                  <a:lnTo>
                    <a:pt x="71" y="255"/>
                  </a:lnTo>
                  <a:lnTo>
                    <a:pt x="72" y="250"/>
                  </a:lnTo>
                  <a:lnTo>
                    <a:pt x="73" y="245"/>
                  </a:lnTo>
                  <a:lnTo>
                    <a:pt x="75" y="241"/>
                  </a:lnTo>
                  <a:lnTo>
                    <a:pt x="76" y="236"/>
                  </a:lnTo>
                  <a:lnTo>
                    <a:pt x="76" y="232"/>
                  </a:lnTo>
                  <a:lnTo>
                    <a:pt x="77" y="227"/>
                  </a:lnTo>
                  <a:lnTo>
                    <a:pt x="77" y="222"/>
                  </a:lnTo>
                  <a:lnTo>
                    <a:pt x="78" y="223"/>
                  </a:lnTo>
                  <a:lnTo>
                    <a:pt x="80" y="223"/>
                  </a:lnTo>
                  <a:lnTo>
                    <a:pt x="81" y="225"/>
                  </a:lnTo>
                  <a:lnTo>
                    <a:pt x="82" y="225"/>
                  </a:lnTo>
                  <a:lnTo>
                    <a:pt x="84" y="226"/>
                  </a:lnTo>
                  <a:lnTo>
                    <a:pt x="85" y="227"/>
                  </a:lnTo>
                  <a:lnTo>
                    <a:pt x="86" y="227"/>
                  </a:lnTo>
                  <a:lnTo>
                    <a:pt x="89" y="228"/>
                  </a:lnTo>
                  <a:lnTo>
                    <a:pt x="90" y="228"/>
                  </a:lnTo>
                  <a:lnTo>
                    <a:pt x="91" y="229"/>
                  </a:lnTo>
                  <a:lnTo>
                    <a:pt x="93" y="229"/>
                  </a:lnTo>
                  <a:lnTo>
                    <a:pt x="95" y="230"/>
                  </a:lnTo>
                  <a:lnTo>
                    <a:pt x="96" y="230"/>
                  </a:lnTo>
                  <a:lnTo>
                    <a:pt x="98" y="232"/>
                  </a:lnTo>
                  <a:lnTo>
                    <a:pt x="99" y="232"/>
                  </a:lnTo>
                  <a:lnTo>
                    <a:pt x="101" y="232"/>
                  </a:lnTo>
                  <a:lnTo>
                    <a:pt x="101" y="232"/>
                  </a:lnTo>
                  <a:lnTo>
                    <a:pt x="103" y="232"/>
                  </a:lnTo>
                  <a:lnTo>
                    <a:pt x="104" y="232"/>
                  </a:lnTo>
                  <a:lnTo>
                    <a:pt x="105" y="230"/>
                  </a:lnTo>
                  <a:lnTo>
                    <a:pt x="107" y="230"/>
                  </a:lnTo>
                  <a:lnTo>
                    <a:pt x="108" y="229"/>
                  </a:lnTo>
                  <a:lnTo>
                    <a:pt x="108" y="229"/>
                  </a:lnTo>
                  <a:lnTo>
                    <a:pt x="109" y="229"/>
                  </a:lnTo>
                  <a:lnTo>
                    <a:pt x="110" y="228"/>
                  </a:lnTo>
                  <a:lnTo>
                    <a:pt x="112" y="228"/>
                  </a:lnTo>
                  <a:lnTo>
                    <a:pt x="113" y="228"/>
                  </a:lnTo>
                  <a:lnTo>
                    <a:pt x="113" y="227"/>
                  </a:lnTo>
                  <a:lnTo>
                    <a:pt x="114" y="227"/>
                  </a:lnTo>
                  <a:lnTo>
                    <a:pt x="114" y="228"/>
                  </a:lnTo>
                  <a:lnTo>
                    <a:pt x="114" y="228"/>
                  </a:lnTo>
                  <a:lnTo>
                    <a:pt x="114" y="228"/>
                  </a:lnTo>
                  <a:lnTo>
                    <a:pt x="114" y="228"/>
                  </a:lnTo>
                  <a:lnTo>
                    <a:pt x="114" y="229"/>
                  </a:lnTo>
                  <a:lnTo>
                    <a:pt x="113" y="229"/>
                  </a:lnTo>
                  <a:lnTo>
                    <a:pt x="113" y="229"/>
                  </a:lnTo>
                  <a:lnTo>
                    <a:pt x="113" y="229"/>
                  </a:lnTo>
                  <a:lnTo>
                    <a:pt x="112" y="229"/>
                  </a:lnTo>
                  <a:lnTo>
                    <a:pt x="112" y="230"/>
                  </a:lnTo>
                  <a:lnTo>
                    <a:pt x="112" y="230"/>
                  </a:lnTo>
                  <a:lnTo>
                    <a:pt x="110" y="238"/>
                  </a:lnTo>
                  <a:lnTo>
                    <a:pt x="109" y="240"/>
                  </a:lnTo>
                  <a:lnTo>
                    <a:pt x="109" y="241"/>
                  </a:lnTo>
                  <a:lnTo>
                    <a:pt x="108" y="241"/>
                  </a:lnTo>
                  <a:lnTo>
                    <a:pt x="108" y="242"/>
                  </a:lnTo>
                  <a:lnTo>
                    <a:pt x="107" y="243"/>
                  </a:lnTo>
                  <a:lnTo>
                    <a:pt x="107" y="244"/>
                  </a:lnTo>
                  <a:lnTo>
                    <a:pt x="107" y="245"/>
                  </a:lnTo>
                  <a:lnTo>
                    <a:pt x="105" y="247"/>
                  </a:lnTo>
                  <a:lnTo>
                    <a:pt x="105" y="248"/>
                  </a:lnTo>
                  <a:lnTo>
                    <a:pt x="104" y="250"/>
                  </a:lnTo>
                  <a:lnTo>
                    <a:pt x="104" y="251"/>
                  </a:lnTo>
                  <a:lnTo>
                    <a:pt x="103" y="254"/>
                  </a:lnTo>
                  <a:lnTo>
                    <a:pt x="101" y="256"/>
                  </a:lnTo>
                  <a:lnTo>
                    <a:pt x="101" y="257"/>
                  </a:lnTo>
                  <a:lnTo>
                    <a:pt x="100" y="259"/>
                  </a:lnTo>
                  <a:lnTo>
                    <a:pt x="99" y="262"/>
                  </a:lnTo>
                  <a:lnTo>
                    <a:pt x="99" y="264"/>
                  </a:lnTo>
                  <a:lnTo>
                    <a:pt x="98" y="266"/>
                  </a:lnTo>
                  <a:lnTo>
                    <a:pt x="96" y="270"/>
                  </a:lnTo>
                  <a:lnTo>
                    <a:pt x="96" y="272"/>
                  </a:lnTo>
                  <a:lnTo>
                    <a:pt x="95" y="274"/>
                  </a:lnTo>
                  <a:lnTo>
                    <a:pt x="95" y="277"/>
                  </a:lnTo>
                  <a:lnTo>
                    <a:pt x="95" y="280"/>
                  </a:lnTo>
                  <a:lnTo>
                    <a:pt x="95" y="283"/>
                  </a:lnTo>
                  <a:lnTo>
                    <a:pt x="95" y="284"/>
                  </a:lnTo>
                  <a:lnTo>
                    <a:pt x="95" y="286"/>
                  </a:lnTo>
                  <a:lnTo>
                    <a:pt x="95" y="287"/>
                  </a:lnTo>
                  <a:lnTo>
                    <a:pt x="95" y="288"/>
                  </a:lnTo>
                  <a:lnTo>
                    <a:pt x="95" y="292"/>
                  </a:lnTo>
                  <a:lnTo>
                    <a:pt x="95" y="296"/>
                  </a:lnTo>
                  <a:lnTo>
                    <a:pt x="95" y="300"/>
                  </a:lnTo>
                  <a:lnTo>
                    <a:pt x="95" y="303"/>
                  </a:lnTo>
                  <a:lnTo>
                    <a:pt x="95" y="306"/>
                  </a:lnTo>
                  <a:lnTo>
                    <a:pt x="94" y="308"/>
                  </a:lnTo>
                  <a:lnTo>
                    <a:pt x="94" y="310"/>
                  </a:lnTo>
                  <a:lnTo>
                    <a:pt x="93" y="313"/>
                  </a:lnTo>
                  <a:lnTo>
                    <a:pt x="93" y="315"/>
                  </a:lnTo>
                  <a:lnTo>
                    <a:pt x="91" y="317"/>
                  </a:lnTo>
                  <a:lnTo>
                    <a:pt x="91" y="320"/>
                  </a:lnTo>
                  <a:lnTo>
                    <a:pt x="91" y="323"/>
                  </a:lnTo>
                  <a:lnTo>
                    <a:pt x="91" y="323"/>
                  </a:lnTo>
                  <a:lnTo>
                    <a:pt x="91" y="323"/>
                  </a:lnTo>
                  <a:lnTo>
                    <a:pt x="90" y="323"/>
                  </a:lnTo>
                  <a:lnTo>
                    <a:pt x="90" y="323"/>
                  </a:lnTo>
                  <a:lnTo>
                    <a:pt x="90" y="324"/>
                  </a:lnTo>
                  <a:lnTo>
                    <a:pt x="90" y="324"/>
                  </a:lnTo>
                  <a:lnTo>
                    <a:pt x="89" y="324"/>
                  </a:lnTo>
                  <a:lnTo>
                    <a:pt x="89" y="324"/>
                  </a:lnTo>
                  <a:lnTo>
                    <a:pt x="89" y="331"/>
                  </a:lnTo>
                  <a:lnTo>
                    <a:pt x="103" y="331"/>
                  </a:lnTo>
                  <a:lnTo>
                    <a:pt x="113" y="331"/>
                  </a:lnTo>
                  <a:lnTo>
                    <a:pt x="112" y="332"/>
                  </a:lnTo>
                  <a:lnTo>
                    <a:pt x="109" y="332"/>
                  </a:lnTo>
                  <a:lnTo>
                    <a:pt x="107" y="334"/>
                  </a:lnTo>
                  <a:lnTo>
                    <a:pt x="104" y="335"/>
                  </a:lnTo>
                  <a:lnTo>
                    <a:pt x="103" y="337"/>
                  </a:lnTo>
                  <a:lnTo>
                    <a:pt x="100" y="338"/>
                  </a:lnTo>
                  <a:lnTo>
                    <a:pt x="99" y="339"/>
                  </a:lnTo>
                  <a:lnTo>
                    <a:pt x="98" y="342"/>
                  </a:lnTo>
                  <a:lnTo>
                    <a:pt x="96" y="344"/>
                  </a:lnTo>
                  <a:lnTo>
                    <a:pt x="95" y="346"/>
                  </a:lnTo>
                  <a:lnTo>
                    <a:pt x="94" y="349"/>
                  </a:lnTo>
                  <a:lnTo>
                    <a:pt x="93" y="351"/>
                  </a:lnTo>
                  <a:lnTo>
                    <a:pt x="91" y="353"/>
                  </a:lnTo>
                  <a:lnTo>
                    <a:pt x="91" y="356"/>
                  </a:lnTo>
                  <a:lnTo>
                    <a:pt x="91" y="358"/>
                  </a:lnTo>
                  <a:lnTo>
                    <a:pt x="90" y="361"/>
                  </a:lnTo>
                  <a:lnTo>
                    <a:pt x="91" y="365"/>
                  </a:lnTo>
                  <a:lnTo>
                    <a:pt x="91" y="368"/>
                  </a:lnTo>
                  <a:lnTo>
                    <a:pt x="93" y="371"/>
                  </a:lnTo>
                  <a:lnTo>
                    <a:pt x="94" y="374"/>
                  </a:lnTo>
                  <a:lnTo>
                    <a:pt x="95" y="376"/>
                  </a:lnTo>
                  <a:lnTo>
                    <a:pt x="96" y="379"/>
                  </a:lnTo>
                  <a:lnTo>
                    <a:pt x="99" y="381"/>
                  </a:lnTo>
                  <a:lnTo>
                    <a:pt x="101" y="383"/>
                  </a:lnTo>
                  <a:lnTo>
                    <a:pt x="104" y="386"/>
                  </a:lnTo>
                  <a:lnTo>
                    <a:pt x="107" y="387"/>
                  </a:lnTo>
                  <a:lnTo>
                    <a:pt x="109" y="388"/>
                  </a:lnTo>
                  <a:lnTo>
                    <a:pt x="112" y="389"/>
                  </a:lnTo>
                  <a:lnTo>
                    <a:pt x="114" y="390"/>
                  </a:lnTo>
                  <a:lnTo>
                    <a:pt x="117" y="390"/>
                  </a:lnTo>
                  <a:lnTo>
                    <a:pt x="119" y="390"/>
                  </a:lnTo>
                  <a:lnTo>
                    <a:pt x="122" y="390"/>
                  </a:lnTo>
                  <a:lnTo>
                    <a:pt x="123" y="390"/>
                  </a:lnTo>
                  <a:lnTo>
                    <a:pt x="125" y="390"/>
                  </a:lnTo>
                  <a:lnTo>
                    <a:pt x="126" y="390"/>
                  </a:lnTo>
                  <a:lnTo>
                    <a:pt x="127" y="390"/>
                  </a:lnTo>
                  <a:lnTo>
                    <a:pt x="127" y="390"/>
                  </a:lnTo>
                  <a:lnTo>
                    <a:pt x="128" y="390"/>
                  </a:lnTo>
                  <a:lnTo>
                    <a:pt x="130" y="390"/>
                  </a:lnTo>
                  <a:lnTo>
                    <a:pt x="131" y="389"/>
                  </a:lnTo>
                  <a:lnTo>
                    <a:pt x="132" y="389"/>
                  </a:lnTo>
                  <a:lnTo>
                    <a:pt x="134" y="389"/>
                  </a:lnTo>
                  <a:lnTo>
                    <a:pt x="135" y="388"/>
                  </a:lnTo>
                  <a:lnTo>
                    <a:pt x="136" y="388"/>
                  </a:lnTo>
                  <a:lnTo>
                    <a:pt x="136" y="388"/>
                  </a:lnTo>
                  <a:lnTo>
                    <a:pt x="137" y="387"/>
                  </a:lnTo>
                  <a:lnTo>
                    <a:pt x="139" y="387"/>
                  </a:lnTo>
                  <a:lnTo>
                    <a:pt x="140" y="386"/>
                  </a:lnTo>
                  <a:lnTo>
                    <a:pt x="140" y="386"/>
                  </a:lnTo>
                  <a:lnTo>
                    <a:pt x="141" y="386"/>
                  </a:lnTo>
                  <a:lnTo>
                    <a:pt x="141" y="386"/>
                  </a:lnTo>
                  <a:lnTo>
                    <a:pt x="142" y="384"/>
                  </a:lnTo>
                  <a:lnTo>
                    <a:pt x="144" y="384"/>
                  </a:lnTo>
                  <a:lnTo>
                    <a:pt x="144" y="384"/>
                  </a:lnTo>
                  <a:lnTo>
                    <a:pt x="145" y="383"/>
                  </a:lnTo>
                  <a:lnTo>
                    <a:pt x="146" y="383"/>
                  </a:lnTo>
                  <a:lnTo>
                    <a:pt x="146" y="382"/>
                  </a:lnTo>
                  <a:lnTo>
                    <a:pt x="148" y="382"/>
                  </a:lnTo>
                  <a:lnTo>
                    <a:pt x="149" y="382"/>
                  </a:lnTo>
                  <a:lnTo>
                    <a:pt x="149" y="381"/>
                  </a:lnTo>
                  <a:lnTo>
                    <a:pt x="150" y="381"/>
                  </a:lnTo>
                  <a:lnTo>
                    <a:pt x="150" y="380"/>
                  </a:lnTo>
                  <a:lnTo>
                    <a:pt x="151" y="380"/>
                  </a:lnTo>
                  <a:lnTo>
                    <a:pt x="151" y="379"/>
                  </a:lnTo>
                  <a:lnTo>
                    <a:pt x="160" y="386"/>
                  </a:lnTo>
                  <a:lnTo>
                    <a:pt x="160" y="388"/>
                  </a:lnTo>
                  <a:lnTo>
                    <a:pt x="294" y="387"/>
                  </a:lnTo>
                  <a:lnTo>
                    <a:pt x="301" y="375"/>
                  </a:lnTo>
                  <a:lnTo>
                    <a:pt x="299" y="244"/>
                  </a:lnTo>
                  <a:lnTo>
                    <a:pt x="191" y="244"/>
                  </a:lnTo>
                  <a:lnTo>
                    <a:pt x="180" y="248"/>
                  </a:lnTo>
                  <a:lnTo>
                    <a:pt x="181" y="378"/>
                  </a:lnTo>
                  <a:lnTo>
                    <a:pt x="176" y="378"/>
                  </a:lnTo>
                  <a:lnTo>
                    <a:pt x="172" y="380"/>
                  </a:lnTo>
                  <a:lnTo>
                    <a:pt x="166" y="124"/>
                  </a:lnTo>
                  <a:lnTo>
                    <a:pt x="190" y="111"/>
                  </a:lnTo>
                  <a:lnTo>
                    <a:pt x="190" y="110"/>
                  </a:lnTo>
                  <a:lnTo>
                    <a:pt x="190" y="108"/>
                  </a:lnTo>
                  <a:lnTo>
                    <a:pt x="189" y="106"/>
                  </a:lnTo>
                  <a:lnTo>
                    <a:pt x="189" y="104"/>
                  </a:lnTo>
                  <a:lnTo>
                    <a:pt x="187" y="102"/>
                  </a:lnTo>
                  <a:lnTo>
                    <a:pt x="187" y="101"/>
                  </a:lnTo>
                  <a:lnTo>
                    <a:pt x="186" y="98"/>
                  </a:lnTo>
                  <a:lnTo>
                    <a:pt x="185" y="96"/>
                  </a:lnTo>
                  <a:lnTo>
                    <a:pt x="184" y="94"/>
                  </a:lnTo>
                  <a:lnTo>
                    <a:pt x="182" y="91"/>
                  </a:lnTo>
                  <a:lnTo>
                    <a:pt x="182" y="90"/>
                  </a:lnTo>
                  <a:lnTo>
                    <a:pt x="181" y="88"/>
                  </a:lnTo>
                  <a:lnTo>
                    <a:pt x="180" y="87"/>
                  </a:lnTo>
                  <a:lnTo>
                    <a:pt x="178" y="86"/>
                  </a:lnTo>
                  <a:lnTo>
                    <a:pt x="177" y="84"/>
                  </a:lnTo>
                  <a:lnTo>
                    <a:pt x="176" y="83"/>
                  </a:lnTo>
                  <a:lnTo>
                    <a:pt x="175" y="83"/>
                  </a:lnTo>
                  <a:lnTo>
                    <a:pt x="173" y="82"/>
                  </a:lnTo>
                  <a:lnTo>
                    <a:pt x="172" y="82"/>
                  </a:lnTo>
                  <a:lnTo>
                    <a:pt x="172" y="82"/>
                  </a:lnTo>
                  <a:lnTo>
                    <a:pt x="171" y="82"/>
                  </a:lnTo>
                  <a:lnTo>
                    <a:pt x="169" y="82"/>
                  </a:lnTo>
                  <a:lnTo>
                    <a:pt x="169" y="83"/>
                  </a:lnTo>
                  <a:lnTo>
                    <a:pt x="168" y="83"/>
                  </a:lnTo>
                  <a:lnTo>
                    <a:pt x="167" y="83"/>
                  </a:lnTo>
                  <a:lnTo>
                    <a:pt x="167" y="84"/>
                  </a:lnTo>
                  <a:lnTo>
                    <a:pt x="166" y="84"/>
                  </a:lnTo>
                  <a:lnTo>
                    <a:pt x="166" y="86"/>
                  </a:lnTo>
                  <a:lnTo>
                    <a:pt x="164" y="86"/>
                  </a:lnTo>
                  <a:lnTo>
                    <a:pt x="164" y="87"/>
                  </a:lnTo>
                  <a:lnTo>
                    <a:pt x="163" y="87"/>
                  </a:lnTo>
                  <a:lnTo>
                    <a:pt x="163" y="87"/>
                  </a:lnTo>
                  <a:lnTo>
                    <a:pt x="140" y="102"/>
                  </a:lnTo>
                  <a:lnTo>
                    <a:pt x="140" y="101"/>
                  </a:lnTo>
                  <a:lnTo>
                    <a:pt x="140" y="99"/>
                  </a:lnTo>
                  <a:lnTo>
                    <a:pt x="140" y="97"/>
                  </a:lnTo>
                  <a:lnTo>
                    <a:pt x="140" y="96"/>
                  </a:lnTo>
                  <a:lnTo>
                    <a:pt x="140" y="96"/>
                  </a:lnTo>
                  <a:lnTo>
                    <a:pt x="140" y="96"/>
                  </a:lnTo>
                  <a:lnTo>
                    <a:pt x="140" y="96"/>
                  </a:lnTo>
                  <a:lnTo>
                    <a:pt x="139" y="95"/>
                  </a:lnTo>
                  <a:lnTo>
                    <a:pt x="139" y="95"/>
                  </a:lnTo>
                  <a:lnTo>
                    <a:pt x="139" y="95"/>
                  </a:lnTo>
                  <a:lnTo>
                    <a:pt x="139" y="95"/>
                  </a:lnTo>
                  <a:lnTo>
                    <a:pt x="139" y="95"/>
                  </a:lnTo>
                  <a:lnTo>
                    <a:pt x="139" y="94"/>
                  </a:lnTo>
                  <a:lnTo>
                    <a:pt x="137" y="92"/>
                  </a:lnTo>
                  <a:lnTo>
                    <a:pt x="137" y="92"/>
                  </a:lnTo>
                  <a:lnTo>
                    <a:pt x="137" y="91"/>
                  </a:lnTo>
                  <a:lnTo>
                    <a:pt x="130" y="91"/>
                  </a:lnTo>
                  <a:lnTo>
                    <a:pt x="122" y="82"/>
                  </a:lnTo>
                  <a:lnTo>
                    <a:pt x="121" y="83"/>
                  </a:lnTo>
                  <a:lnTo>
                    <a:pt x="127" y="91"/>
                  </a:lnTo>
                  <a:lnTo>
                    <a:pt x="127" y="92"/>
                  </a:lnTo>
                  <a:lnTo>
                    <a:pt x="126" y="92"/>
                  </a:lnTo>
                  <a:lnTo>
                    <a:pt x="125" y="92"/>
                  </a:lnTo>
                  <a:lnTo>
                    <a:pt x="123" y="94"/>
                  </a:lnTo>
                  <a:lnTo>
                    <a:pt x="122" y="95"/>
                  </a:lnTo>
                  <a:lnTo>
                    <a:pt x="122" y="95"/>
                  </a:lnTo>
                  <a:lnTo>
                    <a:pt x="121" y="96"/>
                  </a:lnTo>
                  <a:lnTo>
                    <a:pt x="119" y="97"/>
                  </a:lnTo>
                  <a:lnTo>
                    <a:pt x="118" y="98"/>
                  </a:lnTo>
                  <a:lnTo>
                    <a:pt x="117" y="99"/>
                  </a:lnTo>
                  <a:lnTo>
                    <a:pt x="116" y="101"/>
                  </a:lnTo>
                  <a:lnTo>
                    <a:pt x="116" y="102"/>
                  </a:lnTo>
                  <a:lnTo>
                    <a:pt x="114" y="103"/>
                  </a:lnTo>
                  <a:lnTo>
                    <a:pt x="113" y="104"/>
                  </a:lnTo>
                  <a:lnTo>
                    <a:pt x="113" y="105"/>
                  </a:lnTo>
                  <a:lnTo>
                    <a:pt x="112" y="106"/>
                  </a:lnTo>
                  <a:lnTo>
                    <a:pt x="98" y="113"/>
                  </a:lnTo>
                  <a:lnTo>
                    <a:pt x="96" y="113"/>
                  </a:lnTo>
                  <a:lnTo>
                    <a:pt x="96" y="112"/>
                  </a:lnTo>
                  <a:lnTo>
                    <a:pt x="95" y="112"/>
                  </a:lnTo>
                  <a:lnTo>
                    <a:pt x="94" y="112"/>
                  </a:lnTo>
                  <a:lnTo>
                    <a:pt x="94" y="112"/>
                  </a:lnTo>
                  <a:lnTo>
                    <a:pt x="93" y="112"/>
                  </a:lnTo>
                  <a:lnTo>
                    <a:pt x="91" y="112"/>
                  </a:lnTo>
                  <a:lnTo>
                    <a:pt x="90" y="112"/>
                  </a:lnTo>
                  <a:lnTo>
                    <a:pt x="85" y="108"/>
                  </a:lnTo>
                  <a:lnTo>
                    <a:pt x="85" y="108"/>
                  </a:lnTo>
                  <a:lnTo>
                    <a:pt x="85" y="108"/>
                  </a:lnTo>
                  <a:lnTo>
                    <a:pt x="84" y="108"/>
                  </a:lnTo>
                  <a:lnTo>
                    <a:pt x="84" y="108"/>
                  </a:lnTo>
                  <a:lnTo>
                    <a:pt x="84" y="108"/>
                  </a:lnTo>
                  <a:lnTo>
                    <a:pt x="82" y="108"/>
                  </a:lnTo>
                  <a:lnTo>
                    <a:pt x="82" y="108"/>
                  </a:lnTo>
                  <a:lnTo>
                    <a:pt x="82" y="108"/>
                  </a:lnTo>
                  <a:lnTo>
                    <a:pt x="81" y="106"/>
                  </a:lnTo>
                  <a:lnTo>
                    <a:pt x="80" y="103"/>
                  </a:lnTo>
                  <a:lnTo>
                    <a:pt x="80" y="99"/>
                  </a:lnTo>
                  <a:lnTo>
                    <a:pt x="78" y="97"/>
                  </a:lnTo>
                  <a:lnTo>
                    <a:pt x="77" y="94"/>
                  </a:lnTo>
                  <a:lnTo>
                    <a:pt x="76" y="91"/>
                  </a:lnTo>
                  <a:lnTo>
                    <a:pt x="75" y="88"/>
                  </a:lnTo>
                  <a:lnTo>
                    <a:pt x="73" y="86"/>
                  </a:lnTo>
                  <a:lnTo>
                    <a:pt x="72" y="83"/>
                  </a:lnTo>
                  <a:lnTo>
                    <a:pt x="69" y="83"/>
                  </a:lnTo>
                  <a:lnTo>
                    <a:pt x="68" y="82"/>
                  </a:lnTo>
                  <a:lnTo>
                    <a:pt x="68" y="80"/>
                  </a:lnTo>
                  <a:lnTo>
                    <a:pt x="67" y="77"/>
                  </a:lnTo>
                  <a:lnTo>
                    <a:pt x="67" y="75"/>
                  </a:lnTo>
                  <a:lnTo>
                    <a:pt x="67" y="73"/>
                  </a:lnTo>
                  <a:lnTo>
                    <a:pt x="66" y="72"/>
                  </a:lnTo>
                  <a:lnTo>
                    <a:pt x="66" y="69"/>
                  </a:lnTo>
                  <a:lnTo>
                    <a:pt x="66" y="69"/>
                  </a:lnTo>
                  <a:lnTo>
                    <a:pt x="64" y="68"/>
                  </a:lnTo>
                  <a:lnTo>
                    <a:pt x="63" y="67"/>
                  </a:lnTo>
                  <a:lnTo>
                    <a:pt x="63" y="67"/>
                  </a:lnTo>
                  <a:lnTo>
                    <a:pt x="62" y="66"/>
                  </a:lnTo>
                  <a:lnTo>
                    <a:pt x="60" y="65"/>
                  </a:lnTo>
                  <a:lnTo>
                    <a:pt x="60" y="65"/>
                  </a:lnTo>
                  <a:lnTo>
                    <a:pt x="60" y="64"/>
                  </a:lnTo>
                  <a:lnTo>
                    <a:pt x="60" y="64"/>
                  </a:lnTo>
                  <a:lnTo>
                    <a:pt x="60" y="64"/>
                  </a:lnTo>
                  <a:lnTo>
                    <a:pt x="59" y="64"/>
                  </a:lnTo>
                  <a:lnTo>
                    <a:pt x="59" y="62"/>
                  </a:lnTo>
                  <a:lnTo>
                    <a:pt x="59" y="62"/>
                  </a:lnTo>
                  <a:lnTo>
                    <a:pt x="59" y="62"/>
                  </a:lnTo>
                  <a:lnTo>
                    <a:pt x="59" y="62"/>
                  </a:lnTo>
                  <a:lnTo>
                    <a:pt x="58" y="62"/>
                  </a:lnTo>
                  <a:lnTo>
                    <a:pt x="59" y="62"/>
                  </a:lnTo>
                  <a:lnTo>
                    <a:pt x="59" y="62"/>
                  </a:lnTo>
                  <a:lnTo>
                    <a:pt x="60" y="62"/>
                  </a:lnTo>
                  <a:lnTo>
                    <a:pt x="60" y="62"/>
                  </a:lnTo>
                  <a:lnTo>
                    <a:pt x="62" y="62"/>
                  </a:lnTo>
                  <a:lnTo>
                    <a:pt x="62" y="61"/>
                  </a:lnTo>
                  <a:lnTo>
                    <a:pt x="63" y="61"/>
                  </a:lnTo>
                  <a:lnTo>
                    <a:pt x="64" y="61"/>
                  </a:lnTo>
                  <a:lnTo>
                    <a:pt x="64" y="60"/>
                  </a:lnTo>
                  <a:lnTo>
                    <a:pt x="64" y="60"/>
                  </a:lnTo>
                  <a:lnTo>
                    <a:pt x="64" y="60"/>
                  </a:lnTo>
                  <a:lnTo>
                    <a:pt x="64" y="59"/>
                  </a:lnTo>
                  <a:lnTo>
                    <a:pt x="64" y="59"/>
                  </a:lnTo>
                  <a:lnTo>
                    <a:pt x="66" y="58"/>
                  </a:lnTo>
                  <a:lnTo>
                    <a:pt x="66" y="58"/>
                  </a:lnTo>
                  <a:lnTo>
                    <a:pt x="66" y="58"/>
                  </a:lnTo>
                  <a:lnTo>
                    <a:pt x="67" y="58"/>
                  </a:lnTo>
                  <a:lnTo>
                    <a:pt x="67" y="57"/>
                  </a:lnTo>
                  <a:lnTo>
                    <a:pt x="67" y="57"/>
                  </a:lnTo>
                  <a:lnTo>
                    <a:pt x="67" y="57"/>
                  </a:lnTo>
                  <a:lnTo>
                    <a:pt x="67" y="57"/>
                  </a:lnTo>
                  <a:lnTo>
                    <a:pt x="68" y="55"/>
                  </a:lnTo>
                  <a:lnTo>
                    <a:pt x="67" y="55"/>
                  </a:lnTo>
                  <a:lnTo>
                    <a:pt x="67" y="54"/>
                  </a:lnTo>
                  <a:lnTo>
                    <a:pt x="68" y="53"/>
                  </a:lnTo>
                  <a:lnTo>
                    <a:pt x="68" y="52"/>
                  </a:lnTo>
                  <a:lnTo>
                    <a:pt x="68" y="51"/>
                  </a:lnTo>
                  <a:lnTo>
                    <a:pt x="68" y="50"/>
                  </a:lnTo>
                  <a:lnTo>
                    <a:pt x="69" y="50"/>
                  </a:lnTo>
                  <a:lnTo>
                    <a:pt x="69" y="50"/>
                  </a:lnTo>
                  <a:lnTo>
                    <a:pt x="69" y="50"/>
                  </a:lnTo>
                  <a:lnTo>
                    <a:pt x="71" y="50"/>
                  </a:lnTo>
                  <a:lnTo>
                    <a:pt x="71" y="50"/>
                  </a:lnTo>
                  <a:lnTo>
                    <a:pt x="72" y="50"/>
                  </a:lnTo>
                  <a:lnTo>
                    <a:pt x="72" y="50"/>
                  </a:lnTo>
                  <a:lnTo>
                    <a:pt x="72" y="50"/>
                  </a:lnTo>
                  <a:lnTo>
                    <a:pt x="73" y="48"/>
                  </a:lnTo>
                  <a:lnTo>
                    <a:pt x="73" y="48"/>
                  </a:lnTo>
                  <a:lnTo>
                    <a:pt x="73" y="47"/>
                  </a:lnTo>
                  <a:lnTo>
                    <a:pt x="73" y="46"/>
                  </a:lnTo>
                  <a:lnTo>
                    <a:pt x="71" y="43"/>
                  </a:lnTo>
                  <a:lnTo>
                    <a:pt x="72" y="41"/>
                  </a:lnTo>
                  <a:lnTo>
                    <a:pt x="72" y="40"/>
                  </a:lnTo>
                  <a:lnTo>
                    <a:pt x="72" y="40"/>
                  </a:lnTo>
                  <a:lnTo>
                    <a:pt x="72" y="39"/>
                  </a:lnTo>
                  <a:lnTo>
                    <a:pt x="72" y="38"/>
                  </a:lnTo>
                  <a:lnTo>
                    <a:pt x="73" y="38"/>
                  </a:lnTo>
                  <a:lnTo>
                    <a:pt x="73" y="37"/>
                  </a:lnTo>
                  <a:lnTo>
                    <a:pt x="73" y="36"/>
                  </a:lnTo>
                  <a:lnTo>
                    <a:pt x="75" y="37"/>
                  </a:lnTo>
                  <a:lnTo>
                    <a:pt x="77" y="37"/>
                  </a:lnTo>
                  <a:lnTo>
                    <a:pt x="78" y="37"/>
                  </a:lnTo>
                  <a:lnTo>
                    <a:pt x="81" y="37"/>
                  </a:lnTo>
                  <a:lnTo>
                    <a:pt x="82" y="36"/>
                  </a:lnTo>
                  <a:lnTo>
                    <a:pt x="85" y="36"/>
                  </a:lnTo>
                  <a:lnTo>
                    <a:pt x="86" y="36"/>
                  </a:lnTo>
                  <a:lnTo>
                    <a:pt x="87" y="35"/>
                  </a:lnTo>
                  <a:lnTo>
                    <a:pt x="89" y="33"/>
                  </a:lnTo>
                  <a:lnTo>
                    <a:pt x="90" y="33"/>
                  </a:lnTo>
                  <a:lnTo>
                    <a:pt x="91" y="32"/>
                  </a:lnTo>
                  <a:lnTo>
                    <a:pt x="93" y="31"/>
                  </a:lnTo>
                  <a:lnTo>
                    <a:pt x="94" y="30"/>
                  </a:lnTo>
                  <a:lnTo>
                    <a:pt x="95" y="30"/>
                  </a:lnTo>
                  <a:lnTo>
                    <a:pt x="95" y="29"/>
                  </a:lnTo>
                  <a:lnTo>
                    <a:pt x="95" y="29"/>
                  </a:lnTo>
                  <a:lnTo>
                    <a:pt x="95" y="28"/>
                  </a:lnTo>
                  <a:lnTo>
                    <a:pt x="95" y="28"/>
                  </a:lnTo>
                  <a:lnTo>
                    <a:pt x="94" y="26"/>
                  </a:lnTo>
                  <a:lnTo>
                    <a:pt x="93" y="26"/>
                  </a:lnTo>
                  <a:lnTo>
                    <a:pt x="91" y="25"/>
                  </a:lnTo>
                  <a:lnTo>
                    <a:pt x="90" y="25"/>
                  </a:lnTo>
                  <a:lnTo>
                    <a:pt x="87" y="24"/>
                  </a:lnTo>
                  <a:lnTo>
                    <a:pt x="86" y="24"/>
                  </a:lnTo>
                  <a:lnTo>
                    <a:pt x="85" y="24"/>
                  </a:lnTo>
                  <a:lnTo>
                    <a:pt x="84" y="23"/>
                  </a:lnTo>
                  <a:lnTo>
                    <a:pt x="81" y="23"/>
                  </a:lnTo>
                  <a:lnTo>
                    <a:pt x="80" y="23"/>
                  </a:lnTo>
                  <a:lnTo>
                    <a:pt x="80" y="22"/>
                  </a:lnTo>
                  <a:lnTo>
                    <a:pt x="78" y="22"/>
                  </a:lnTo>
                  <a:lnTo>
                    <a:pt x="78" y="22"/>
                  </a:lnTo>
                  <a:lnTo>
                    <a:pt x="77" y="22"/>
                  </a:lnTo>
                  <a:lnTo>
                    <a:pt x="77" y="21"/>
                  </a:lnTo>
                  <a:lnTo>
                    <a:pt x="77" y="18"/>
                  </a:lnTo>
                  <a:lnTo>
                    <a:pt x="76" y="17"/>
                  </a:lnTo>
                  <a:lnTo>
                    <a:pt x="76" y="15"/>
                  </a:lnTo>
                  <a:lnTo>
                    <a:pt x="75" y="13"/>
                  </a:lnTo>
                  <a:lnTo>
                    <a:pt x="75" y="11"/>
                  </a:lnTo>
                  <a:lnTo>
                    <a:pt x="75" y="9"/>
                  </a:lnTo>
                  <a:lnTo>
                    <a:pt x="75" y="8"/>
                  </a:lnTo>
                  <a:lnTo>
                    <a:pt x="73" y="7"/>
                  </a:lnTo>
                  <a:lnTo>
                    <a:pt x="73" y="6"/>
                  </a:lnTo>
                  <a:lnTo>
                    <a:pt x="73" y="6"/>
                  </a:lnTo>
                  <a:lnTo>
                    <a:pt x="72" y="4"/>
                  </a:lnTo>
                  <a:lnTo>
                    <a:pt x="72" y="3"/>
                  </a:lnTo>
                  <a:lnTo>
                    <a:pt x="71" y="3"/>
                  </a:lnTo>
                  <a:lnTo>
                    <a:pt x="71" y="2"/>
                  </a:lnTo>
                  <a:lnTo>
                    <a:pt x="69" y="1"/>
                  </a:lnTo>
                  <a:lnTo>
                    <a:pt x="68" y="1"/>
                  </a:lnTo>
                  <a:lnTo>
                    <a:pt x="67" y="1"/>
                  </a:lnTo>
                  <a:lnTo>
                    <a:pt x="66" y="1"/>
                  </a:lnTo>
                  <a:lnTo>
                    <a:pt x="66" y="1"/>
                  </a:lnTo>
                  <a:lnTo>
                    <a:pt x="64" y="1"/>
                  </a:lnTo>
                  <a:lnTo>
                    <a:pt x="63" y="1"/>
                  </a:lnTo>
                  <a:lnTo>
                    <a:pt x="62" y="1"/>
                  </a:lnTo>
                  <a:lnTo>
                    <a:pt x="60" y="0"/>
                  </a:lnTo>
                  <a:lnTo>
                    <a:pt x="60" y="0"/>
                  </a:lnTo>
                  <a:lnTo>
                    <a:pt x="59" y="0"/>
                  </a:lnTo>
                  <a:lnTo>
                    <a:pt x="58" y="0"/>
                  </a:lnTo>
                  <a:lnTo>
                    <a:pt x="57" y="0"/>
                  </a:lnTo>
                  <a:lnTo>
                    <a:pt x="55" y="0"/>
                  </a:lnTo>
                  <a:lnTo>
                    <a:pt x="54" y="0"/>
                  </a:lnTo>
                  <a:lnTo>
                    <a:pt x="54" y="0"/>
                  </a:lnTo>
                  <a:lnTo>
                    <a:pt x="53" y="0"/>
                  </a:lnTo>
                  <a:lnTo>
                    <a:pt x="53" y="0"/>
                  </a:lnTo>
                  <a:close/>
                  <a:moveTo>
                    <a:pt x="158" y="189"/>
                  </a:moveTo>
                  <a:lnTo>
                    <a:pt x="157" y="153"/>
                  </a:lnTo>
                  <a:lnTo>
                    <a:pt x="153" y="189"/>
                  </a:lnTo>
                  <a:lnTo>
                    <a:pt x="158" y="189"/>
                  </a:lnTo>
                  <a:lnTo>
                    <a:pt x="158" y="189"/>
                  </a:lnTo>
                  <a:close/>
                  <a:moveTo>
                    <a:pt x="109" y="130"/>
                  </a:moveTo>
                  <a:lnTo>
                    <a:pt x="108" y="132"/>
                  </a:lnTo>
                  <a:lnTo>
                    <a:pt x="108" y="134"/>
                  </a:lnTo>
                  <a:lnTo>
                    <a:pt x="107" y="137"/>
                  </a:lnTo>
                  <a:lnTo>
                    <a:pt x="107" y="139"/>
                  </a:lnTo>
                  <a:lnTo>
                    <a:pt x="107" y="141"/>
                  </a:lnTo>
                  <a:lnTo>
                    <a:pt x="107" y="142"/>
                  </a:lnTo>
                  <a:lnTo>
                    <a:pt x="107" y="145"/>
                  </a:lnTo>
                  <a:lnTo>
                    <a:pt x="107" y="146"/>
                  </a:lnTo>
                  <a:lnTo>
                    <a:pt x="107" y="148"/>
                  </a:lnTo>
                  <a:lnTo>
                    <a:pt x="108" y="149"/>
                  </a:lnTo>
                  <a:lnTo>
                    <a:pt x="108" y="150"/>
                  </a:lnTo>
                  <a:lnTo>
                    <a:pt x="109" y="153"/>
                  </a:lnTo>
                  <a:lnTo>
                    <a:pt x="110" y="154"/>
                  </a:lnTo>
                  <a:lnTo>
                    <a:pt x="112" y="155"/>
                  </a:lnTo>
                  <a:lnTo>
                    <a:pt x="113" y="157"/>
                  </a:lnTo>
                  <a:lnTo>
                    <a:pt x="114" y="159"/>
                  </a:lnTo>
                  <a:lnTo>
                    <a:pt x="141" y="189"/>
                  </a:lnTo>
                  <a:lnTo>
                    <a:pt x="151" y="194"/>
                  </a:lnTo>
                  <a:lnTo>
                    <a:pt x="154" y="193"/>
                  </a:lnTo>
                  <a:lnTo>
                    <a:pt x="153" y="211"/>
                  </a:lnTo>
                  <a:lnTo>
                    <a:pt x="151" y="210"/>
                  </a:lnTo>
                  <a:lnTo>
                    <a:pt x="150" y="208"/>
                  </a:lnTo>
                  <a:lnTo>
                    <a:pt x="150" y="207"/>
                  </a:lnTo>
                  <a:lnTo>
                    <a:pt x="149" y="207"/>
                  </a:lnTo>
                  <a:lnTo>
                    <a:pt x="148" y="206"/>
                  </a:lnTo>
                  <a:lnTo>
                    <a:pt x="146" y="205"/>
                  </a:lnTo>
                  <a:lnTo>
                    <a:pt x="145" y="204"/>
                  </a:lnTo>
                  <a:lnTo>
                    <a:pt x="144" y="203"/>
                  </a:lnTo>
                  <a:lnTo>
                    <a:pt x="142" y="203"/>
                  </a:lnTo>
                  <a:lnTo>
                    <a:pt x="141" y="201"/>
                  </a:lnTo>
                  <a:lnTo>
                    <a:pt x="140" y="200"/>
                  </a:lnTo>
                  <a:lnTo>
                    <a:pt x="139" y="199"/>
                  </a:lnTo>
                  <a:lnTo>
                    <a:pt x="137" y="199"/>
                  </a:lnTo>
                  <a:lnTo>
                    <a:pt x="136" y="198"/>
                  </a:lnTo>
                  <a:lnTo>
                    <a:pt x="135" y="198"/>
                  </a:lnTo>
                  <a:lnTo>
                    <a:pt x="134" y="197"/>
                  </a:lnTo>
                  <a:lnTo>
                    <a:pt x="132" y="196"/>
                  </a:lnTo>
                  <a:lnTo>
                    <a:pt x="131" y="196"/>
                  </a:lnTo>
                  <a:lnTo>
                    <a:pt x="130" y="194"/>
                  </a:lnTo>
                  <a:lnTo>
                    <a:pt x="128" y="194"/>
                  </a:lnTo>
                  <a:lnTo>
                    <a:pt x="127" y="193"/>
                  </a:lnTo>
                  <a:lnTo>
                    <a:pt x="126" y="193"/>
                  </a:lnTo>
                  <a:lnTo>
                    <a:pt x="125" y="192"/>
                  </a:lnTo>
                  <a:lnTo>
                    <a:pt x="123" y="192"/>
                  </a:lnTo>
                  <a:lnTo>
                    <a:pt x="122" y="191"/>
                  </a:lnTo>
                  <a:lnTo>
                    <a:pt x="121" y="191"/>
                  </a:lnTo>
                  <a:lnTo>
                    <a:pt x="119" y="190"/>
                  </a:lnTo>
                  <a:lnTo>
                    <a:pt x="118" y="190"/>
                  </a:lnTo>
                  <a:lnTo>
                    <a:pt x="117" y="189"/>
                  </a:lnTo>
                  <a:lnTo>
                    <a:pt x="117" y="189"/>
                  </a:lnTo>
                  <a:lnTo>
                    <a:pt x="116" y="187"/>
                  </a:lnTo>
                  <a:lnTo>
                    <a:pt x="114" y="187"/>
                  </a:lnTo>
                  <a:lnTo>
                    <a:pt x="84" y="175"/>
                  </a:lnTo>
                  <a:lnTo>
                    <a:pt x="82" y="174"/>
                  </a:lnTo>
                  <a:lnTo>
                    <a:pt x="82" y="174"/>
                  </a:lnTo>
                  <a:lnTo>
                    <a:pt x="84" y="172"/>
                  </a:lnTo>
                  <a:lnTo>
                    <a:pt x="84" y="172"/>
                  </a:lnTo>
                  <a:lnTo>
                    <a:pt x="84" y="171"/>
                  </a:lnTo>
                  <a:lnTo>
                    <a:pt x="85" y="171"/>
                  </a:lnTo>
                  <a:lnTo>
                    <a:pt x="85" y="170"/>
                  </a:lnTo>
                  <a:lnTo>
                    <a:pt x="85" y="170"/>
                  </a:lnTo>
                  <a:lnTo>
                    <a:pt x="85" y="169"/>
                  </a:lnTo>
                  <a:lnTo>
                    <a:pt x="85" y="168"/>
                  </a:lnTo>
                  <a:lnTo>
                    <a:pt x="85" y="165"/>
                  </a:lnTo>
                  <a:lnTo>
                    <a:pt x="85" y="164"/>
                  </a:lnTo>
                  <a:lnTo>
                    <a:pt x="85" y="162"/>
                  </a:lnTo>
                  <a:lnTo>
                    <a:pt x="84" y="160"/>
                  </a:lnTo>
                  <a:lnTo>
                    <a:pt x="84" y="157"/>
                  </a:lnTo>
                  <a:lnTo>
                    <a:pt x="84" y="156"/>
                  </a:lnTo>
                  <a:lnTo>
                    <a:pt x="84" y="155"/>
                  </a:lnTo>
                  <a:lnTo>
                    <a:pt x="82" y="152"/>
                  </a:lnTo>
                  <a:lnTo>
                    <a:pt x="82" y="148"/>
                  </a:lnTo>
                  <a:lnTo>
                    <a:pt x="82" y="143"/>
                  </a:lnTo>
                  <a:lnTo>
                    <a:pt x="82" y="140"/>
                  </a:lnTo>
                  <a:lnTo>
                    <a:pt x="109" y="130"/>
                  </a:lnTo>
                  <a:lnTo>
                    <a:pt x="109" y="130"/>
                  </a:lnTo>
                  <a:close/>
                  <a:moveTo>
                    <a:pt x="153" y="230"/>
                  </a:moveTo>
                  <a:lnTo>
                    <a:pt x="151" y="234"/>
                  </a:lnTo>
                  <a:lnTo>
                    <a:pt x="151" y="238"/>
                  </a:lnTo>
                  <a:lnTo>
                    <a:pt x="150" y="242"/>
                  </a:lnTo>
                  <a:lnTo>
                    <a:pt x="150" y="245"/>
                  </a:lnTo>
                  <a:lnTo>
                    <a:pt x="150" y="250"/>
                  </a:lnTo>
                  <a:lnTo>
                    <a:pt x="149" y="255"/>
                  </a:lnTo>
                  <a:lnTo>
                    <a:pt x="149" y="258"/>
                  </a:lnTo>
                  <a:lnTo>
                    <a:pt x="149" y="263"/>
                  </a:lnTo>
                  <a:lnTo>
                    <a:pt x="149" y="266"/>
                  </a:lnTo>
                  <a:lnTo>
                    <a:pt x="148" y="271"/>
                  </a:lnTo>
                  <a:lnTo>
                    <a:pt x="148" y="274"/>
                  </a:lnTo>
                  <a:lnTo>
                    <a:pt x="146" y="278"/>
                  </a:lnTo>
                  <a:lnTo>
                    <a:pt x="145" y="283"/>
                  </a:lnTo>
                  <a:lnTo>
                    <a:pt x="144" y="285"/>
                  </a:lnTo>
                  <a:lnTo>
                    <a:pt x="142" y="288"/>
                  </a:lnTo>
                  <a:lnTo>
                    <a:pt x="140" y="292"/>
                  </a:lnTo>
                  <a:lnTo>
                    <a:pt x="139" y="294"/>
                  </a:lnTo>
                  <a:lnTo>
                    <a:pt x="130" y="294"/>
                  </a:lnTo>
                  <a:lnTo>
                    <a:pt x="125" y="294"/>
                  </a:lnTo>
                  <a:lnTo>
                    <a:pt x="125" y="294"/>
                  </a:lnTo>
                  <a:lnTo>
                    <a:pt x="123" y="296"/>
                  </a:lnTo>
                  <a:lnTo>
                    <a:pt x="125" y="298"/>
                  </a:lnTo>
                  <a:lnTo>
                    <a:pt x="125" y="300"/>
                  </a:lnTo>
                  <a:lnTo>
                    <a:pt x="125" y="301"/>
                  </a:lnTo>
                  <a:lnTo>
                    <a:pt x="125" y="302"/>
                  </a:lnTo>
                  <a:lnTo>
                    <a:pt x="126" y="303"/>
                  </a:lnTo>
                  <a:lnTo>
                    <a:pt x="126" y="303"/>
                  </a:lnTo>
                  <a:lnTo>
                    <a:pt x="127" y="305"/>
                  </a:lnTo>
                  <a:lnTo>
                    <a:pt x="127" y="305"/>
                  </a:lnTo>
                  <a:lnTo>
                    <a:pt x="127" y="306"/>
                  </a:lnTo>
                  <a:lnTo>
                    <a:pt x="128" y="306"/>
                  </a:lnTo>
                  <a:lnTo>
                    <a:pt x="128" y="307"/>
                  </a:lnTo>
                  <a:lnTo>
                    <a:pt x="130" y="307"/>
                  </a:lnTo>
                  <a:lnTo>
                    <a:pt x="130" y="308"/>
                  </a:lnTo>
                  <a:lnTo>
                    <a:pt x="131" y="308"/>
                  </a:lnTo>
                  <a:lnTo>
                    <a:pt x="131" y="309"/>
                  </a:lnTo>
                  <a:lnTo>
                    <a:pt x="132" y="309"/>
                  </a:lnTo>
                  <a:lnTo>
                    <a:pt x="132" y="309"/>
                  </a:lnTo>
                  <a:lnTo>
                    <a:pt x="134" y="310"/>
                  </a:lnTo>
                  <a:lnTo>
                    <a:pt x="134" y="310"/>
                  </a:lnTo>
                  <a:lnTo>
                    <a:pt x="135" y="310"/>
                  </a:lnTo>
                  <a:lnTo>
                    <a:pt x="135" y="310"/>
                  </a:lnTo>
                  <a:lnTo>
                    <a:pt x="135" y="311"/>
                  </a:lnTo>
                  <a:lnTo>
                    <a:pt x="135" y="311"/>
                  </a:lnTo>
                  <a:lnTo>
                    <a:pt x="136" y="311"/>
                  </a:lnTo>
                  <a:lnTo>
                    <a:pt x="136" y="311"/>
                  </a:lnTo>
                  <a:lnTo>
                    <a:pt x="136" y="311"/>
                  </a:lnTo>
                  <a:lnTo>
                    <a:pt x="136" y="313"/>
                  </a:lnTo>
                  <a:lnTo>
                    <a:pt x="153" y="277"/>
                  </a:lnTo>
                  <a:lnTo>
                    <a:pt x="153" y="230"/>
                  </a:lnTo>
                  <a:lnTo>
                    <a:pt x="153" y="230"/>
                  </a:lnTo>
                  <a:close/>
                  <a:moveTo>
                    <a:pt x="154" y="280"/>
                  </a:moveTo>
                  <a:lnTo>
                    <a:pt x="137" y="316"/>
                  </a:lnTo>
                  <a:lnTo>
                    <a:pt x="137" y="314"/>
                  </a:lnTo>
                  <a:lnTo>
                    <a:pt x="153" y="279"/>
                  </a:lnTo>
                  <a:lnTo>
                    <a:pt x="154" y="280"/>
                  </a:lnTo>
                  <a:lnTo>
                    <a:pt x="154" y="280"/>
                  </a:lnTo>
                  <a:close/>
                  <a:moveTo>
                    <a:pt x="154" y="284"/>
                  </a:moveTo>
                  <a:lnTo>
                    <a:pt x="154" y="321"/>
                  </a:lnTo>
                  <a:lnTo>
                    <a:pt x="153" y="321"/>
                  </a:lnTo>
                  <a:lnTo>
                    <a:pt x="153" y="321"/>
                  </a:lnTo>
                  <a:lnTo>
                    <a:pt x="153" y="320"/>
                  </a:lnTo>
                  <a:lnTo>
                    <a:pt x="151" y="320"/>
                  </a:lnTo>
                  <a:lnTo>
                    <a:pt x="151" y="320"/>
                  </a:lnTo>
                  <a:lnTo>
                    <a:pt x="150" y="320"/>
                  </a:lnTo>
                  <a:lnTo>
                    <a:pt x="150" y="320"/>
                  </a:lnTo>
                  <a:lnTo>
                    <a:pt x="149" y="320"/>
                  </a:lnTo>
                  <a:lnTo>
                    <a:pt x="148" y="320"/>
                  </a:lnTo>
                  <a:lnTo>
                    <a:pt x="148" y="320"/>
                  </a:lnTo>
                  <a:lnTo>
                    <a:pt x="146" y="320"/>
                  </a:lnTo>
                  <a:lnTo>
                    <a:pt x="145" y="320"/>
                  </a:lnTo>
                  <a:lnTo>
                    <a:pt x="144" y="320"/>
                  </a:lnTo>
                  <a:lnTo>
                    <a:pt x="142" y="320"/>
                  </a:lnTo>
                  <a:lnTo>
                    <a:pt x="140" y="320"/>
                  </a:lnTo>
                  <a:lnTo>
                    <a:pt x="139" y="320"/>
                  </a:lnTo>
                  <a:lnTo>
                    <a:pt x="139" y="318"/>
                  </a:lnTo>
                  <a:lnTo>
                    <a:pt x="154" y="284"/>
                  </a:lnTo>
                  <a:lnTo>
                    <a:pt x="154" y="284"/>
                  </a:lnTo>
                  <a:close/>
                  <a:moveTo>
                    <a:pt x="159" y="281"/>
                  </a:moveTo>
                  <a:lnTo>
                    <a:pt x="155" y="283"/>
                  </a:lnTo>
                  <a:lnTo>
                    <a:pt x="155" y="322"/>
                  </a:lnTo>
                  <a:lnTo>
                    <a:pt x="155" y="324"/>
                  </a:lnTo>
                  <a:lnTo>
                    <a:pt x="158" y="327"/>
                  </a:lnTo>
                  <a:lnTo>
                    <a:pt x="158" y="329"/>
                  </a:lnTo>
                  <a:lnTo>
                    <a:pt x="155" y="330"/>
                  </a:lnTo>
                  <a:lnTo>
                    <a:pt x="155" y="338"/>
                  </a:lnTo>
                  <a:lnTo>
                    <a:pt x="157" y="339"/>
                  </a:lnTo>
                  <a:lnTo>
                    <a:pt x="157" y="339"/>
                  </a:lnTo>
                  <a:lnTo>
                    <a:pt x="157" y="340"/>
                  </a:lnTo>
                  <a:lnTo>
                    <a:pt x="158" y="342"/>
                  </a:lnTo>
                  <a:lnTo>
                    <a:pt x="158" y="343"/>
                  </a:lnTo>
                  <a:lnTo>
                    <a:pt x="159" y="343"/>
                  </a:lnTo>
                  <a:lnTo>
                    <a:pt x="159" y="344"/>
                  </a:lnTo>
                  <a:lnTo>
                    <a:pt x="160" y="345"/>
                  </a:lnTo>
                  <a:lnTo>
                    <a:pt x="159" y="281"/>
                  </a:lnTo>
                  <a:lnTo>
                    <a:pt x="159" y="281"/>
                  </a:lnTo>
                  <a:close/>
                  <a:moveTo>
                    <a:pt x="158" y="193"/>
                  </a:moveTo>
                  <a:lnTo>
                    <a:pt x="154" y="193"/>
                  </a:lnTo>
                  <a:lnTo>
                    <a:pt x="154" y="198"/>
                  </a:lnTo>
                  <a:lnTo>
                    <a:pt x="154" y="212"/>
                  </a:lnTo>
                  <a:lnTo>
                    <a:pt x="157" y="218"/>
                  </a:lnTo>
                  <a:lnTo>
                    <a:pt x="154" y="229"/>
                  </a:lnTo>
                  <a:lnTo>
                    <a:pt x="154" y="272"/>
                  </a:lnTo>
                  <a:lnTo>
                    <a:pt x="154" y="272"/>
                  </a:lnTo>
                  <a:lnTo>
                    <a:pt x="155" y="272"/>
                  </a:lnTo>
                  <a:lnTo>
                    <a:pt x="155" y="272"/>
                  </a:lnTo>
                  <a:lnTo>
                    <a:pt x="157" y="272"/>
                  </a:lnTo>
                  <a:lnTo>
                    <a:pt x="157" y="272"/>
                  </a:lnTo>
                  <a:lnTo>
                    <a:pt x="158" y="272"/>
                  </a:lnTo>
                  <a:lnTo>
                    <a:pt x="158" y="271"/>
                  </a:lnTo>
                  <a:lnTo>
                    <a:pt x="159" y="271"/>
                  </a:lnTo>
                  <a:lnTo>
                    <a:pt x="158" y="193"/>
                  </a:lnTo>
                  <a:lnTo>
                    <a:pt x="158" y="193"/>
                  </a:lnTo>
                  <a:close/>
                  <a:moveTo>
                    <a:pt x="151" y="112"/>
                  </a:moveTo>
                  <a:lnTo>
                    <a:pt x="157" y="118"/>
                  </a:lnTo>
                  <a:lnTo>
                    <a:pt x="155" y="121"/>
                  </a:lnTo>
                  <a:lnTo>
                    <a:pt x="155" y="127"/>
                  </a:lnTo>
                  <a:lnTo>
                    <a:pt x="155" y="137"/>
                  </a:lnTo>
                  <a:lnTo>
                    <a:pt x="157" y="149"/>
                  </a:lnTo>
                  <a:lnTo>
                    <a:pt x="151" y="189"/>
                  </a:lnTo>
                  <a:lnTo>
                    <a:pt x="151" y="190"/>
                  </a:lnTo>
                  <a:lnTo>
                    <a:pt x="145" y="184"/>
                  </a:lnTo>
                  <a:lnTo>
                    <a:pt x="118" y="157"/>
                  </a:lnTo>
                  <a:lnTo>
                    <a:pt x="118" y="156"/>
                  </a:lnTo>
                  <a:lnTo>
                    <a:pt x="117" y="154"/>
                  </a:lnTo>
                  <a:lnTo>
                    <a:pt x="116" y="153"/>
                  </a:lnTo>
                  <a:lnTo>
                    <a:pt x="114" y="150"/>
                  </a:lnTo>
                  <a:lnTo>
                    <a:pt x="114" y="149"/>
                  </a:lnTo>
                  <a:lnTo>
                    <a:pt x="113" y="147"/>
                  </a:lnTo>
                  <a:lnTo>
                    <a:pt x="113" y="146"/>
                  </a:lnTo>
                  <a:lnTo>
                    <a:pt x="113" y="143"/>
                  </a:lnTo>
                  <a:lnTo>
                    <a:pt x="113" y="142"/>
                  </a:lnTo>
                  <a:lnTo>
                    <a:pt x="113" y="140"/>
                  </a:lnTo>
                  <a:lnTo>
                    <a:pt x="113" y="138"/>
                  </a:lnTo>
                  <a:lnTo>
                    <a:pt x="113" y="137"/>
                  </a:lnTo>
                  <a:lnTo>
                    <a:pt x="113" y="134"/>
                  </a:lnTo>
                  <a:lnTo>
                    <a:pt x="114" y="132"/>
                  </a:lnTo>
                  <a:lnTo>
                    <a:pt x="116" y="130"/>
                  </a:lnTo>
                  <a:lnTo>
                    <a:pt x="117" y="127"/>
                  </a:lnTo>
                  <a:lnTo>
                    <a:pt x="118" y="127"/>
                  </a:lnTo>
                  <a:lnTo>
                    <a:pt x="119" y="126"/>
                  </a:lnTo>
                  <a:lnTo>
                    <a:pt x="121" y="126"/>
                  </a:lnTo>
                  <a:lnTo>
                    <a:pt x="122" y="126"/>
                  </a:lnTo>
                  <a:lnTo>
                    <a:pt x="123" y="126"/>
                  </a:lnTo>
                  <a:lnTo>
                    <a:pt x="125" y="126"/>
                  </a:lnTo>
                  <a:lnTo>
                    <a:pt x="126" y="125"/>
                  </a:lnTo>
                  <a:lnTo>
                    <a:pt x="128" y="125"/>
                  </a:lnTo>
                  <a:lnTo>
                    <a:pt x="130" y="125"/>
                  </a:lnTo>
                  <a:lnTo>
                    <a:pt x="131" y="124"/>
                  </a:lnTo>
                  <a:lnTo>
                    <a:pt x="132" y="124"/>
                  </a:lnTo>
                  <a:lnTo>
                    <a:pt x="134" y="124"/>
                  </a:lnTo>
                  <a:lnTo>
                    <a:pt x="135" y="123"/>
                  </a:lnTo>
                  <a:lnTo>
                    <a:pt x="136" y="123"/>
                  </a:lnTo>
                  <a:lnTo>
                    <a:pt x="137" y="121"/>
                  </a:lnTo>
                  <a:lnTo>
                    <a:pt x="139" y="121"/>
                  </a:lnTo>
                  <a:lnTo>
                    <a:pt x="139" y="120"/>
                  </a:lnTo>
                  <a:lnTo>
                    <a:pt x="140" y="120"/>
                  </a:lnTo>
                  <a:lnTo>
                    <a:pt x="140" y="119"/>
                  </a:lnTo>
                  <a:lnTo>
                    <a:pt x="141" y="118"/>
                  </a:lnTo>
                  <a:lnTo>
                    <a:pt x="141" y="117"/>
                  </a:lnTo>
                  <a:lnTo>
                    <a:pt x="142" y="116"/>
                  </a:lnTo>
                  <a:lnTo>
                    <a:pt x="142" y="116"/>
                  </a:lnTo>
                  <a:lnTo>
                    <a:pt x="144" y="114"/>
                  </a:lnTo>
                  <a:lnTo>
                    <a:pt x="151" y="112"/>
                  </a:lnTo>
                  <a:lnTo>
                    <a:pt x="151" y="112"/>
                  </a:lnTo>
                  <a:close/>
                  <a:moveTo>
                    <a:pt x="160" y="379"/>
                  </a:moveTo>
                  <a:lnTo>
                    <a:pt x="160" y="384"/>
                  </a:lnTo>
                  <a:lnTo>
                    <a:pt x="153" y="379"/>
                  </a:lnTo>
                  <a:lnTo>
                    <a:pt x="155" y="375"/>
                  </a:lnTo>
                  <a:lnTo>
                    <a:pt x="160" y="379"/>
                  </a:lnTo>
                  <a:lnTo>
                    <a:pt x="160" y="379"/>
                  </a:lnTo>
                  <a:close/>
                  <a:moveTo>
                    <a:pt x="160" y="366"/>
                  </a:moveTo>
                  <a:lnTo>
                    <a:pt x="160" y="376"/>
                  </a:lnTo>
                  <a:lnTo>
                    <a:pt x="157" y="374"/>
                  </a:lnTo>
                  <a:lnTo>
                    <a:pt x="158" y="373"/>
                  </a:lnTo>
                  <a:lnTo>
                    <a:pt x="158" y="372"/>
                  </a:lnTo>
                  <a:lnTo>
                    <a:pt x="158" y="371"/>
                  </a:lnTo>
                  <a:lnTo>
                    <a:pt x="159" y="369"/>
                  </a:lnTo>
                  <a:lnTo>
                    <a:pt x="159" y="369"/>
                  </a:lnTo>
                  <a:lnTo>
                    <a:pt x="159" y="368"/>
                  </a:lnTo>
                  <a:lnTo>
                    <a:pt x="160" y="367"/>
                  </a:lnTo>
                  <a:lnTo>
                    <a:pt x="160" y="366"/>
                  </a:lnTo>
                  <a:lnTo>
                    <a:pt x="160" y="366"/>
                  </a:lnTo>
                  <a:close/>
                </a:path>
              </a:pathLst>
            </a:custGeom>
            <a:solidFill>
              <a:srgbClr val="000000"/>
            </a:solidFill>
            <a:ln w="9525">
              <a:noFill/>
              <a:round/>
              <a:headEnd/>
              <a:tailEnd/>
            </a:ln>
          </p:spPr>
          <p:txBody>
            <a:bodyPr/>
            <a:lstStyle/>
            <a:p>
              <a:endParaRPr lang="zh-CN" altLang="en-US"/>
            </a:p>
          </p:txBody>
        </p:sp>
        <p:sp>
          <p:nvSpPr>
            <p:cNvPr id="481289" name="Freeform 9"/>
            <p:cNvSpPr>
              <a:spLocks/>
            </p:cNvSpPr>
            <p:nvPr/>
          </p:nvSpPr>
          <p:spPr bwMode="auto">
            <a:xfrm>
              <a:off x="3081" y="2579"/>
              <a:ext cx="66" cy="48"/>
            </a:xfrm>
            <a:custGeom>
              <a:avLst/>
              <a:gdLst/>
              <a:ahLst/>
              <a:cxnLst>
                <a:cxn ang="0">
                  <a:pos x="59" y="12"/>
                </a:cxn>
                <a:cxn ang="0">
                  <a:pos x="60" y="12"/>
                </a:cxn>
                <a:cxn ang="0">
                  <a:pos x="63" y="13"/>
                </a:cxn>
                <a:cxn ang="0">
                  <a:pos x="64" y="14"/>
                </a:cxn>
                <a:cxn ang="0">
                  <a:pos x="66" y="14"/>
                </a:cxn>
                <a:cxn ang="0">
                  <a:pos x="66" y="16"/>
                </a:cxn>
                <a:cxn ang="0">
                  <a:pos x="66" y="19"/>
                </a:cxn>
                <a:cxn ang="0">
                  <a:pos x="63" y="21"/>
                </a:cxn>
                <a:cxn ang="0">
                  <a:pos x="62" y="24"/>
                </a:cxn>
                <a:cxn ang="0">
                  <a:pos x="59" y="26"/>
                </a:cxn>
                <a:cxn ang="0">
                  <a:pos x="57" y="29"/>
                </a:cxn>
                <a:cxn ang="0">
                  <a:pos x="54" y="31"/>
                </a:cxn>
                <a:cxn ang="0">
                  <a:pos x="50" y="32"/>
                </a:cxn>
                <a:cxn ang="0">
                  <a:pos x="46" y="33"/>
                </a:cxn>
                <a:cxn ang="0">
                  <a:pos x="41" y="34"/>
                </a:cxn>
                <a:cxn ang="0">
                  <a:pos x="37" y="35"/>
                </a:cxn>
                <a:cxn ang="0">
                  <a:pos x="35" y="35"/>
                </a:cxn>
                <a:cxn ang="0">
                  <a:pos x="34" y="36"/>
                </a:cxn>
                <a:cxn ang="0">
                  <a:pos x="32" y="38"/>
                </a:cxn>
                <a:cxn ang="0">
                  <a:pos x="31" y="38"/>
                </a:cxn>
                <a:cxn ang="0">
                  <a:pos x="30" y="38"/>
                </a:cxn>
                <a:cxn ang="0">
                  <a:pos x="27" y="38"/>
                </a:cxn>
                <a:cxn ang="0">
                  <a:pos x="2" y="48"/>
                </a:cxn>
                <a:cxn ang="0">
                  <a:pos x="3" y="45"/>
                </a:cxn>
                <a:cxn ang="0">
                  <a:pos x="4" y="41"/>
                </a:cxn>
                <a:cxn ang="0">
                  <a:pos x="0" y="33"/>
                </a:cxn>
                <a:cxn ang="0">
                  <a:pos x="2" y="29"/>
                </a:cxn>
                <a:cxn ang="0">
                  <a:pos x="4" y="26"/>
                </a:cxn>
                <a:cxn ang="0">
                  <a:pos x="8" y="24"/>
                </a:cxn>
                <a:cxn ang="0">
                  <a:pos x="11" y="21"/>
                </a:cxn>
                <a:cxn ang="0">
                  <a:pos x="14" y="21"/>
                </a:cxn>
                <a:cxn ang="0">
                  <a:pos x="31" y="13"/>
                </a:cxn>
                <a:cxn ang="0">
                  <a:pos x="34" y="11"/>
                </a:cxn>
                <a:cxn ang="0">
                  <a:pos x="36" y="6"/>
                </a:cxn>
                <a:cxn ang="0">
                  <a:pos x="40" y="4"/>
                </a:cxn>
                <a:cxn ang="0">
                  <a:pos x="43" y="0"/>
                </a:cxn>
                <a:cxn ang="0">
                  <a:pos x="45" y="0"/>
                </a:cxn>
                <a:cxn ang="0">
                  <a:pos x="55" y="0"/>
                </a:cxn>
                <a:cxn ang="0">
                  <a:pos x="57" y="3"/>
                </a:cxn>
                <a:cxn ang="0">
                  <a:pos x="57" y="3"/>
                </a:cxn>
                <a:cxn ang="0">
                  <a:pos x="58" y="4"/>
                </a:cxn>
                <a:cxn ang="0">
                  <a:pos x="59" y="5"/>
                </a:cxn>
                <a:cxn ang="0">
                  <a:pos x="58" y="10"/>
                </a:cxn>
              </a:cxnLst>
              <a:rect l="0" t="0" r="r" b="b"/>
              <a:pathLst>
                <a:path w="66" h="48">
                  <a:moveTo>
                    <a:pt x="57" y="11"/>
                  </a:moveTo>
                  <a:lnTo>
                    <a:pt x="59" y="12"/>
                  </a:lnTo>
                  <a:lnTo>
                    <a:pt x="59" y="12"/>
                  </a:lnTo>
                  <a:lnTo>
                    <a:pt x="60" y="12"/>
                  </a:lnTo>
                  <a:lnTo>
                    <a:pt x="60" y="12"/>
                  </a:lnTo>
                  <a:lnTo>
                    <a:pt x="60" y="12"/>
                  </a:lnTo>
                  <a:lnTo>
                    <a:pt x="62" y="12"/>
                  </a:lnTo>
                  <a:lnTo>
                    <a:pt x="62" y="12"/>
                  </a:lnTo>
                  <a:lnTo>
                    <a:pt x="63" y="13"/>
                  </a:lnTo>
                  <a:lnTo>
                    <a:pt x="63" y="13"/>
                  </a:lnTo>
                  <a:lnTo>
                    <a:pt x="64" y="13"/>
                  </a:lnTo>
                  <a:lnTo>
                    <a:pt x="64" y="14"/>
                  </a:lnTo>
                  <a:lnTo>
                    <a:pt x="64" y="14"/>
                  </a:lnTo>
                  <a:lnTo>
                    <a:pt x="64" y="14"/>
                  </a:lnTo>
                  <a:lnTo>
                    <a:pt x="66" y="14"/>
                  </a:lnTo>
                  <a:lnTo>
                    <a:pt x="66" y="16"/>
                  </a:lnTo>
                  <a:lnTo>
                    <a:pt x="66" y="16"/>
                  </a:lnTo>
                  <a:lnTo>
                    <a:pt x="66" y="16"/>
                  </a:lnTo>
                  <a:lnTo>
                    <a:pt x="66" y="17"/>
                  </a:lnTo>
                  <a:lnTo>
                    <a:pt x="66" y="18"/>
                  </a:lnTo>
                  <a:lnTo>
                    <a:pt x="66" y="19"/>
                  </a:lnTo>
                  <a:lnTo>
                    <a:pt x="64" y="20"/>
                  </a:lnTo>
                  <a:lnTo>
                    <a:pt x="64" y="21"/>
                  </a:lnTo>
                  <a:lnTo>
                    <a:pt x="63" y="21"/>
                  </a:lnTo>
                  <a:lnTo>
                    <a:pt x="63" y="22"/>
                  </a:lnTo>
                  <a:lnTo>
                    <a:pt x="62" y="22"/>
                  </a:lnTo>
                  <a:lnTo>
                    <a:pt x="62" y="24"/>
                  </a:lnTo>
                  <a:lnTo>
                    <a:pt x="60" y="24"/>
                  </a:lnTo>
                  <a:lnTo>
                    <a:pt x="59" y="25"/>
                  </a:lnTo>
                  <a:lnTo>
                    <a:pt x="59" y="26"/>
                  </a:lnTo>
                  <a:lnTo>
                    <a:pt x="58" y="27"/>
                  </a:lnTo>
                  <a:lnTo>
                    <a:pt x="58" y="28"/>
                  </a:lnTo>
                  <a:lnTo>
                    <a:pt x="57" y="29"/>
                  </a:lnTo>
                  <a:lnTo>
                    <a:pt x="57" y="29"/>
                  </a:lnTo>
                  <a:lnTo>
                    <a:pt x="55" y="29"/>
                  </a:lnTo>
                  <a:lnTo>
                    <a:pt x="54" y="31"/>
                  </a:lnTo>
                  <a:lnTo>
                    <a:pt x="53" y="31"/>
                  </a:lnTo>
                  <a:lnTo>
                    <a:pt x="52" y="32"/>
                  </a:lnTo>
                  <a:lnTo>
                    <a:pt x="50" y="32"/>
                  </a:lnTo>
                  <a:lnTo>
                    <a:pt x="49" y="32"/>
                  </a:lnTo>
                  <a:lnTo>
                    <a:pt x="48" y="33"/>
                  </a:lnTo>
                  <a:lnTo>
                    <a:pt x="46" y="33"/>
                  </a:lnTo>
                  <a:lnTo>
                    <a:pt x="45" y="33"/>
                  </a:lnTo>
                  <a:lnTo>
                    <a:pt x="44" y="34"/>
                  </a:lnTo>
                  <a:lnTo>
                    <a:pt x="41" y="34"/>
                  </a:lnTo>
                  <a:lnTo>
                    <a:pt x="40" y="34"/>
                  </a:lnTo>
                  <a:lnTo>
                    <a:pt x="39" y="34"/>
                  </a:lnTo>
                  <a:lnTo>
                    <a:pt x="37" y="35"/>
                  </a:lnTo>
                  <a:lnTo>
                    <a:pt x="36" y="35"/>
                  </a:lnTo>
                  <a:lnTo>
                    <a:pt x="35" y="35"/>
                  </a:lnTo>
                  <a:lnTo>
                    <a:pt x="35" y="35"/>
                  </a:lnTo>
                  <a:lnTo>
                    <a:pt x="35" y="36"/>
                  </a:lnTo>
                  <a:lnTo>
                    <a:pt x="34" y="36"/>
                  </a:lnTo>
                  <a:lnTo>
                    <a:pt x="34" y="36"/>
                  </a:lnTo>
                  <a:lnTo>
                    <a:pt x="32" y="38"/>
                  </a:lnTo>
                  <a:lnTo>
                    <a:pt x="32" y="38"/>
                  </a:lnTo>
                  <a:lnTo>
                    <a:pt x="32" y="38"/>
                  </a:lnTo>
                  <a:lnTo>
                    <a:pt x="32" y="38"/>
                  </a:lnTo>
                  <a:lnTo>
                    <a:pt x="31" y="38"/>
                  </a:lnTo>
                  <a:lnTo>
                    <a:pt x="31" y="38"/>
                  </a:lnTo>
                  <a:lnTo>
                    <a:pt x="30" y="38"/>
                  </a:lnTo>
                  <a:lnTo>
                    <a:pt x="30" y="38"/>
                  </a:lnTo>
                  <a:lnTo>
                    <a:pt x="30" y="38"/>
                  </a:lnTo>
                  <a:lnTo>
                    <a:pt x="28" y="38"/>
                  </a:lnTo>
                  <a:lnTo>
                    <a:pt x="28" y="38"/>
                  </a:lnTo>
                  <a:lnTo>
                    <a:pt x="27" y="38"/>
                  </a:lnTo>
                  <a:lnTo>
                    <a:pt x="0" y="48"/>
                  </a:lnTo>
                  <a:lnTo>
                    <a:pt x="0" y="48"/>
                  </a:lnTo>
                  <a:lnTo>
                    <a:pt x="2" y="48"/>
                  </a:lnTo>
                  <a:lnTo>
                    <a:pt x="2" y="47"/>
                  </a:lnTo>
                  <a:lnTo>
                    <a:pt x="3" y="46"/>
                  </a:lnTo>
                  <a:lnTo>
                    <a:pt x="3" y="45"/>
                  </a:lnTo>
                  <a:lnTo>
                    <a:pt x="4" y="43"/>
                  </a:lnTo>
                  <a:lnTo>
                    <a:pt x="4" y="42"/>
                  </a:lnTo>
                  <a:lnTo>
                    <a:pt x="4" y="41"/>
                  </a:lnTo>
                  <a:lnTo>
                    <a:pt x="4" y="41"/>
                  </a:lnTo>
                  <a:lnTo>
                    <a:pt x="4" y="33"/>
                  </a:lnTo>
                  <a:lnTo>
                    <a:pt x="0" y="33"/>
                  </a:lnTo>
                  <a:lnTo>
                    <a:pt x="0" y="32"/>
                  </a:lnTo>
                  <a:lnTo>
                    <a:pt x="2" y="31"/>
                  </a:lnTo>
                  <a:lnTo>
                    <a:pt x="2" y="29"/>
                  </a:lnTo>
                  <a:lnTo>
                    <a:pt x="3" y="28"/>
                  </a:lnTo>
                  <a:lnTo>
                    <a:pt x="4" y="27"/>
                  </a:lnTo>
                  <a:lnTo>
                    <a:pt x="4" y="26"/>
                  </a:lnTo>
                  <a:lnTo>
                    <a:pt x="5" y="25"/>
                  </a:lnTo>
                  <a:lnTo>
                    <a:pt x="7" y="24"/>
                  </a:lnTo>
                  <a:lnTo>
                    <a:pt x="8" y="24"/>
                  </a:lnTo>
                  <a:lnTo>
                    <a:pt x="9" y="22"/>
                  </a:lnTo>
                  <a:lnTo>
                    <a:pt x="9" y="22"/>
                  </a:lnTo>
                  <a:lnTo>
                    <a:pt x="11" y="21"/>
                  </a:lnTo>
                  <a:lnTo>
                    <a:pt x="12" y="21"/>
                  </a:lnTo>
                  <a:lnTo>
                    <a:pt x="13" y="21"/>
                  </a:lnTo>
                  <a:lnTo>
                    <a:pt x="14" y="21"/>
                  </a:lnTo>
                  <a:lnTo>
                    <a:pt x="17" y="21"/>
                  </a:lnTo>
                  <a:lnTo>
                    <a:pt x="30" y="14"/>
                  </a:lnTo>
                  <a:lnTo>
                    <a:pt x="31" y="13"/>
                  </a:lnTo>
                  <a:lnTo>
                    <a:pt x="32" y="12"/>
                  </a:lnTo>
                  <a:lnTo>
                    <a:pt x="32" y="11"/>
                  </a:lnTo>
                  <a:lnTo>
                    <a:pt x="34" y="11"/>
                  </a:lnTo>
                  <a:lnTo>
                    <a:pt x="35" y="9"/>
                  </a:lnTo>
                  <a:lnTo>
                    <a:pt x="35" y="7"/>
                  </a:lnTo>
                  <a:lnTo>
                    <a:pt x="36" y="6"/>
                  </a:lnTo>
                  <a:lnTo>
                    <a:pt x="37" y="5"/>
                  </a:lnTo>
                  <a:lnTo>
                    <a:pt x="39" y="4"/>
                  </a:lnTo>
                  <a:lnTo>
                    <a:pt x="40" y="4"/>
                  </a:lnTo>
                  <a:lnTo>
                    <a:pt x="41" y="3"/>
                  </a:lnTo>
                  <a:lnTo>
                    <a:pt x="41" y="2"/>
                  </a:lnTo>
                  <a:lnTo>
                    <a:pt x="43" y="0"/>
                  </a:lnTo>
                  <a:lnTo>
                    <a:pt x="44" y="0"/>
                  </a:lnTo>
                  <a:lnTo>
                    <a:pt x="45" y="0"/>
                  </a:lnTo>
                  <a:lnTo>
                    <a:pt x="45" y="0"/>
                  </a:lnTo>
                  <a:lnTo>
                    <a:pt x="50" y="0"/>
                  </a:lnTo>
                  <a:lnTo>
                    <a:pt x="55" y="0"/>
                  </a:lnTo>
                  <a:lnTo>
                    <a:pt x="55" y="0"/>
                  </a:lnTo>
                  <a:lnTo>
                    <a:pt x="57" y="0"/>
                  </a:lnTo>
                  <a:lnTo>
                    <a:pt x="57" y="2"/>
                  </a:lnTo>
                  <a:lnTo>
                    <a:pt x="57" y="3"/>
                  </a:lnTo>
                  <a:lnTo>
                    <a:pt x="57" y="3"/>
                  </a:lnTo>
                  <a:lnTo>
                    <a:pt x="57" y="3"/>
                  </a:lnTo>
                  <a:lnTo>
                    <a:pt x="57" y="3"/>
                  </a:lnTo>
                  <a:lnTo>
                    <a:pt x="58" y="3"/>
                  </a:lnTo>
                  <a:lnTo>
                    <a:pt x="58" y="4"/>
                  </a:lnTo>
                  <a:lnTo>
                    <a:pt x="58" y="4"/>
                  </a:lnTo>
                  <a:lnTo>
                    <a:pt x="58" y="4"/>
                  </a:lnTo>
                  <a:lnTo>
                    <a:pt x="58" y="4"/>
                  </a:lnTo>
                  <a:lnTo>
                    <a:pt x="59" y="5"/>
                  </a:lnTo>
                  <a:lnTo>
                    <a:pt x="59" y="7"/>
                  </a:lnTo>
                  <a:lnTo>
                    <a:pt x="59" y="9"/>
                  </a:lnTo>
                  <a:lnTo>
                    <a:pt x="58" y="10"/>
                  </a:lnTo>
                  <a:lnTo>
                    <a:pt x="57" y="11"/>
                  </a:lnTo>
                  <a:close/>
                </a:path>
              </a:pathLst>
            </a:custGeom>
            <a:solidFill>
              <a:srgbClr val="FFBA8E"/>
            </a:solidFill>
            <a:ln w="9525">
              <a:noFill/>
              <a:round/>
              <a:headEnd/>
              <a:tailEnd/>
            </a:ln>
          </p:spPr>
          <p:txBody>
            <a:bodyPr/>
            <a:lstStyle/>
            <a:p>
              <a:endParaRPr lang="zh-CN" altLang="en-US"/>
            </a:p>
          </p:txBody>
        </p:sp>
        <p:sp>
          <p:nvSpPr>
            <p:cNvPr id="481290" name="Freeform 10"/>
            <p:cNvSpPr>
              <a:spLocks/>
            </p:cNvSpPr>
            <p:nvPr/>
          </p:nvSpPr>
          <p:spPr bwMode="auto">
            <a:xfrm>
              <a:off x="3081" y="2579"/>
              <a:ext cx="66" cy="48"/>
            </a:xfrm>
            <a:custGeom>
              <a:avLst/>
              <a:gdLst/>
              <a:ahLst/>
              <a:cxnLst>
                <a:cxn ang="0">
                  <a:pos x="59" y="12"/>
                </a:cxn>
                <a:cxn ang="0">
                  <a:pos x="60" y="12"/>
                </a:cxn>
                <a:cxn ang="0">
                  <a:pos x="63" y="13"/>
                </a:cxn>
                <a:cxn ang="0">
                  <a:pos x="64" y="14"/>
                </a:cxn>
                <a:cxn ang="0">
                  <a:pos x="66" y="14"/>
                </a:cxn>
                <a:cxn ang="0">
                  <a:pos x="66" y="16"/>
                </a:cxn>
                <a:cxn ang="0">
                  <a:pos x="66" y="19"/>
                </a:cxn>
                <a:cxn ang="0">
                  <a:pos x="63" y="21"/>
                </a:cxn>
                <a:cxn ang="0">
                  <a:pos x="62" y="24"/>
                </a:cxn>
                <a:cxn ang="0">
                  <a:pos x="59" y="26"/>
                </a:cxn>
                <a:cxn ang="0">
                  <a:pos x="57" y="29"/>
                </a:cxn>
                <a:cxn ang="0">
                  <a:pos x="54" y="31"/>
                </a:cxn>
                <a:cxn ang="0">
                  <a:pos x="50" y="32"/>
                </a:cxn>
                <a:cxn ang="0">
                  <a:pos x="46" y="33"/>
                </a:cxn>
                <a:cxn ang="0">
                  <a:pos x="41" y="34"/>
                </a:cxn>
                <a:cxn ang="0">
                  <a:pos x="37" y="35"/>
                </a:cxn>
                <a:cxn ang="0">
                  <a:pos x="35" y="35"/>
                </a:cxn>
                <a:cxn ang="0">
                  <a:pos x="34" y="36"/>
                </a:cxn>
                <a:cxn ang="0">
                  <a:pos x="32" y="38"/>
                </a:cxn>
                <a:cxn ang="0">
                  <a:pos x="31" y="38"/>
                </a:cxn>
                <a:cxn ang="0">
                  <a:pos x="30" y="38"/>
                </a:cxn>
                <a:cxn ang="0">
                  <a:pos x="27" y="38"/>
                </a:cxn>
                <a:cxn ang="0">
                  <a:pos x="2" y="48"/>
                </a:cxn>
                <a:cxn ang="0">
                  <a:pos x="3" y="45"/>
                </a:cxn>
                <a:cxn ang="0">
                  <a:pos x="4" y="41"/>
                </a:cxn>
                <a:cxn ang="0">
                  <a:pos x="0" y="33"/>
                </a:cxn>
                <a:cxn ang="0">
                  <a:pos x="2" y="29"/>
                </a:cxn>
                <a:cxn ang="0">
                  <a:pos x="4" y="26"/>
                </a:cxn>
                <a:cxn ang="0">
                  <a:pos x="8" y="24"/>
                </a:cxn>
                <a:cxn ang="0">
                  <a:pos x="11" y="21"/>
                </a:cxn>
                <a:cxn ang="0">
                  <a:pos x="14" y="21"/>
                </a:cxn>
                <a:cxn ang="0">
                  <a:pos x="31" y="13"/>
                </a:cxn>
                <a:cxn ang="0">
                  <a:pos x="34" y="11"/>
                </a:cxn>
                <a:cxn ang="0">
                  <a:pos x="36" y="6"/>
                </a:cxn>
                <a:cxn ang="0">
                  <a:pos x="40" y="4"/>
                </a:cxn>
                <a:cxn ang="0">
                  <a:pos x="43" y="0"/>
                </a:cxn>
                <a:cxn ang="0">
                  <a:pos x="45" y="0"/>
                </a:cxn>
                <a:cxn ang="0">
                  <a:pos x="55" y="0"/>
                </a:cxn>
                <a:cxn ang="0">
                  <a:pos x="57" y="3"/>
                </a:cxn>
                <a:cxn ang="0">
                  <a:pos x="57" y="3"/>
                </a:cxn>
                <a:cxn ang="0">
                  <a:pos x="58" y="4"/>
                </a:cxn>
                <a:cxn ang="0">
                  <a:pos x="59" y="5"/>
                </a:cxn>
                <a:cxn ang="0">
                  <a:pos x="58" y="10"/>
                </a:cxn>
              </a:cxnLst>
              <a:rect l="0" t="0" r="r" b="b"/>
              <a:pathLst>
                <a:path w="66" h="48">
                  <a:moveTo>
                    <a:pt x="57" y="11"/>
                  </a:moveTo>
                  <a:lnTo>
                    <a:pt x="59" y="12"/>
                  </a:lnTo>
                  <a:lnTo>
                    <a:pt x="59" y="12"/>
                  </a:lnTo>
                  <a:lnTo>
                    <a:pt x="60" y="12"/>
                  </a:lnTo>
                  <a:lnTo>
                    <a:pt x="60" y="12"/>
                  </a:lnTo>
                  <a:lnTo>
                    <a:pt x="60" y="12"/>
                  </a:lnTo>
                  <a:lnTo>
                    <a:pt x="62" y="12"/>
                  </a:lnTo>
                  <a:lnTo>
                    <a:pt x="62" y="12"/>
                  </a:lnTo>
                  <a:lnTo>
                    <a:pt x="63" y="13"/>
                  </a:lnTo>
                  <a:lnTo>
                    <a:pt x="63" y="13"/>
                  </a:lnTo>
                  <a:lnTo>
                    <a:pt x="64" y="13"/>
                  </a:lnTo>
                  <a:lnTo>
                    <a:pt x="64" y="14"/>
                  </a:lnTo>
                  <a:lnTo>
                    <a:pt x="64" y="14"/>
                  </a:lnTo>
                  <a:lnTo>
                    <a:pt x="64" y="14"/>
                  </a:lnTo>
                  <a:lnTo>
                    <a:pt x="66" y="14"/>
                  </a:lnTo>
                  <a:lnTo>
                    <a:pt x="66" y="16"/>
                  </a:lnTo>
                  <a:lnTo>
                    <a:pt x="66" y="16"/>
                  </a:lnTo>
                  <a:lnTo>
                    <a:pt x="66" y="16"/>
                  </a:lnTo>
                  <a:lnTo>
                    <a:pt x="66" y="17"/>
                  </a:lnTo>
                  <a:lnTo>
                    <a:pt x="66" y="18"/>
                  </a:lnTo>
                  <a:lnTo>
                    <a:pt x="66" y="19"/>
                  </a:lnTo>
                  <a:lnTo>
                    <a:pt x="64" y="20"/>
                  </a:lnTo>
                  <a:lnTo>
                    <a:pt x="64" y="21"/>
                  </a:lnTo>
                  <a:lnTo>
                    <a:pt x="63" y="21"/>
                  </a:lnTo>
                  <a:lnTo>
                    <a:pt x="63" y="22"/>
                  </a:lnTo>
                  <a:lnTo>
                    <a:pt x="62" y="22"/>
                  </a:lnTo>
                  <a:lnTo>
                    <a:pt x="62" y="24"/>
                  </a:lnTo>
                  <a:lnTo>
                    <a:pt x="60" y="24"/>
                  </a:lnTo>
                  <a:lnTo>
                    <a:pt x="59" y="25"/>
                  </a:lnTo>
                  <a:lnTo>
                    <a:pt x="59" y="26"/>
                  </a:lnTo>
                  <a:lnTo>
                    <a:pt x="58" y="27"/>
                  </a:lnTo>
                  <a:lnTo>
                    <a:pt x="58" y="28"/>
                  </a:lnTo>
                  <a:lnTo>
                    <a:pt x="57" y="29"/>
                  </a:lnTo>
                  <a:lnTo>
                    <a:pt x="57" y="29"/>
                  </a:lnTo>
                  <a:lnTo>
                    <a:pt x="55" y="29"/>
                  </a:lnTo>
                  <a:lnTo>
                    <a:pt x="54" y="31"/>
                  </a:lnTo>
                  <a:lnTo>
                    <a:pt x="53" y="31"/>
                  </a:lnTo>
                  <a:lnTo>
                    <a:pt x="52" y="32"/>
                  </a:lnTo>
                  <a:lnTo>
                    <a:pt x="50" y="32"/>
                  </a:lnTo>
                  <a:lnTo>
                    <a:pt x="49" y="32"/>
                  </a:lnTo>
                  <a:lnTo>
                    <a:pt x="48" y="33"/>
                  </a:lnTo>
                  <a:lnTo>
                    <a:pt x="46" y="33"/>
                  </a:lnTo>
                  <a:lnTo>
                    <a:pt x="45" y="33"/>
                  </a:lnTo>
                  <a:lnTo>
                    <a:pt x="44" y="34"/>
                  </a:lnTo>
                  <a:lnTo>
                    <a:pt x="41" y="34"/>
                  </a:lnTo>
                  <a:lnTo>
                    <a:pt x="40" y="34"/>
                  </a:lnTo>
                  <a:lnTo>
                    <a:pt x="39" y="34"/>
                  </a:lnTo>
                  <a:lnTo>
                    <a:pt x="37" y="35"/>
                  </a:lnTo>
                  <a:lnTo>
                    <a:pt x="36" y="35"/>
                  </a:lnTo>
                  <a:lnTo>
                    <a:pt x="35" y="35"/>
                  </a:lnTo>
                  <a:lnTo>
                    <a:pt x="35" y="35"/>
                  </a:lnTo>
                  <a:lnTo>
                    <a:pt x="35" y="36"/>
                  </a:lnTo>
                  <a:lnTo>
                    <a:pt x="34" y="36"/>
                  </a:lnTo>
                  <a:lnTo>
                    <a:pt x="34" y="36"/>
                  </a:lnTo>
                  <a:lnTo>
                    <a:pt x="32" y="38"/>
                  </a:lnTo>
                  <a:lnTo>
                    <a:pt x="32" y="38"/>
                  </a:lnTo>
                  <a:lnTo>
                    <a:pt x="32" y="38"/>
                  </a:lnTo>
                  <a:lnTo>
                    <a:pt x="32" y="38"/>
                  </a:lnTo>
                  <a:lnTo>
                    <a:pt x="31" y="38"/>
                  </a:lnTo>
                  <a:lnTo>
                    <a:pt x="31" y="38"/>
                  </a:lnTo>
                  <a:lnTo>
                    <a:pt x="30" y="38"/>
                  </a:lnTo>
                  <a:lnTo>
                    <a:pt x="30" y="38"/>
                  </a:lnTo>
                  <a:lnTo>
                    <a:pt x="30" y="38"/>
                  </a:lnTo>
                  <a:lnTo>
                    <a:pt x="28" y="38"/>
                  </a:lnTo>
                  <a:lnTo>
                    <a:pt x="28" y="38"/>
                  </a:lnTo>
                  <a:lnTo>
                    <a:pt x="27" y="38"/>
                  </a:lnTo>
                  <a:lnTo>
                    <a:pt x="0" y="48"/>
                  </a:lnTo>
                  <a:lnTo>
                    <a:pt x="0" y="48"/>
                  </a:lnTo>
                  <a:lnTo>
                    <a:pt x="2" y="48"/>
                  </a:lnTo>
                  <a:lnTo>
                    <a:pt x="2" y="47"/>
                  </a:lnTo>
                  <a:lnTo>
                    <a:pt x="3" y="46"/>
                  </a:lnTo>
                  <a:lnTo>
                    <a:pt x="3" y="45"/>
                  </a:lnTo>
                  <a:lnTo>
                    <a:pt x="4" y="43"/>
                  </a:lnTo>
                  <a:lnTo>
                    <a:pt x="4" y="42"/>
                  </a:lnTo>
                  <a:lnTo>
                    <a:pt x="4" y="41"/>
                  </a:lnTo>
                  <a:lnTo>
                    <a:pt x="4" y="41"/>
                  </a:lnTo>
                  <a:lnTo>
                    <a:pt x="4" y="33"/>
                  </a:lnTo>
                  <a:lnTo>
                    <a:pt x="0" y="33"/>
                  </a:lnTo>
                  <a:lnTo>
                    <a:pt x="0" y="32"/>
                  </a:lnTo>
                  <a:lnTo>
                    <a:pt x="2" y="31"/>
                  </a:lnTo>
                  <a:lnTo>
                    <a:pt x="2" y="29"/>
                  </a:lnTo>
                  <a:lnTo>
                    <a:pt x="3" y="28"/>
                  </a:lnTo>
                  <a:lnTo>
                    <a:pt x="4" y="27"/>
                  </a:lnTo>
                  <a:lnTo>
                    <a:pt x="4" y="26"/>
                  </a:lnTo>
                  <a:lnTo>
                    <a:pt x="5" y="25"/>
                  </a:lnTo>
                  <a:lnTo>
                    <a:pt x="7" y="24"/>
                  </a:lnTo>
                  <a:lnTo>
                    <a:pt x="8" y="24"/>
                  </a:lnTo>
                  <a:lnTo>
                    <a:pt x="9" y="22"/>
                  </a:lnTo>
                  <a:lnTo>
                    <a:pt x="9" y="22"/>
                  </a:lnTo>
                  <a:lnTo>
                    <a:pt x="11" y="21"/>
                  </a:lnTo>
                  <a:lnTo>
                    <a:pt x="12" y="21"/>
                  </a:lnTo>
                  <a:lnTo>
                    <a:pt x="13" y="21"/>
                  </a:lnTo>
                  <a:lnTo>
                    <a:pt x="14" y="21"/>
                  </a:lnTo>
                  <a:lnTo>
                    <a:pt x="17" y="21"/>
                  </a:lnTo>
                  <a:lnTo>
                    <a:pt x="30" y="14"/>
                  </a:lnTo>
                  <a:lnTo>
                    <a:pt x="31" y="13"/>
                  </a:lnTo>
                  <a:lnTo>
                    <a:pt x="32" y="12"/>
                  </a:lnTo>
                  <a:lnTo>
                    <a:pt x="32" y="11"/>
                  </a:lnTo>
                  <a:lnTo>
                    <a:pt x="34" y="11"/>
                  </a:lnTo>
                  <a:lnTo>
                    <a:pt x="35" y="9"/>
                  </a:lnTo>
                  <a:lnTo>
                    <a:pt x="35" y="7"/>
                  </a:lnTo>
                  <a:lnTo>
                    <a:pt x="36" y="6"/>
                  </a:lnTo>
                  <a:lnTo>
                    <a:pt x="37" y="5"/>
                  </a:lnTo>
                  <a:lnTo>
                    <a:pt x="39" y="4"/>
                  </a:lnTo>
                  <a:lnTo>
                    <a:pt x="40" y="4"/>
                  </a:lnTo>
                  <a:lnTo>
                    <a:pt x="41" y="3"/>
                  </a:lnTo>
                  <a:lnTo>
                    <a:pt x="41" y="2"/>
                  </a:lnTo>
                  <a:lnTo>
                    <a:pt x="43" y="0"/>
                  </a:lnTo>
                  <a:lnTo>
                    <a:pt x="44" y="0"/>
                  </a:lnTo>
                  <a:lnTo>
                    <a:pt x="45" y="0"/>
                  </a:lnTo>
                  <a:lnTo>
                    <a:pt x="45" y="0"/>
                  </a:lnTo>
                  <a:lnTo>
                    <a:pt x="50" y="0"/>
                  </a:lnTo>
                  <a:lnTo>
                    <a:pt x="55" y="0"/>
                  </a:lnTo>
                  <a:lnTo>
                    <a:pt x="55" y="0"/>
                  </a:lnTo>
                  <a:lnTo>
                    <a:pt x="57" y="0"/>
                  </a:lnTo>
                  <a:lnTo>
                    <a:pt x="57" y="2"/>
                  </a:lnTo>
                  <a:lnTo>
                    <a:pt x="57" y="3"/>
                  </a:lnTo>
                  <a:lnTo>
                    <a:pt x="57" y="3"/>
                  </a:lnTo>
                  <a:lnTo>
                    <a:pt x="57" y="3"/>
                  </a:lnTo>
                  <a:lnTo>
                    <a:pt x="57" y="3"/>
                  </a:lnTo>
                  <a:lnTo>
                    <a:pt x="58" y="3"/>
                  </a:lnTo>
                  <a:lnTo>
                    <a:pt x="58" y="4"/>
                  </a:lnTo>
                  <a:lnTo>
                    <a:pt x="58" y="4"/>
                  </a:lnTo>
                  <a:lnTo>
                    <a:pt x="58" y="4"/>
                  </a:lnTo>
                  <a:lnTo>
                    <a:pt x="58" y="4"/>
                  </a:lnTo>
                  <a:lnTo>
                    <a:pt x="59" y="5"/>
                  </a:lnTo>
                  <a:lnTo>
                    <a:pt x="59" y="7"/>
                  </a:lnTo>
                  <a:lnTo>
                    <a:pt x="59" y="9"/>
                  </a:lnTo>
                  <a:lnTo>
                    <a:pt x="58" y="10"/>
                  </a:lnTo>
                  <a:lnTo>
                    <a:pt x="57" y="11"/>
                  </a:lnTo>
                </a:path>
              </a:pathLst>
            </a:custGeom>
            <a:noFill/>
            <a:ln w="1588">
              <a:solidFill>
                <a:srgbClr val="000000"/>
              </a:solidFill>
              <a:prstDash val="solid"/>
              <a:round/>
              <a:headEnd/>
              <a:tailEnd/>
            </a:ln>
          </p:spPr>
          <p:txBody>
            <a:bodyPr/>
            <a:lstStyle/>
            <a:p>
              <a:endParaRPr lang="zh-CN" altLang="en-US"/>
            </a:p>
          </p:txBody>
        </p:sp>
        <p:sp>
          <p:nvSpPr>
            <p:cNvPr id="481291" name="Freeform 11"/>
            <p:cNvSpPr>
              <a:spLocks noEditPoints="1"/>
            </p:cNvSpPr>
            <p:nvPr/>
          </p:nvSpPr>
          <p:spPr bwMode="auto">
            <a:xfrm>
              <a:off x="3106" y="2596"/>
              <a:ext cx="74" cy="279"/>
            </a:xfrm>
            <a:custGeom>
              <a:avLst/>
              <a:gdLst/>
              <a:ahLst/>
              <a:cxnLst>
                <a:cxn ang="0">
                  <a:pos x="46" y="80"/>
                </a:cxn>
                <a:cxn ang="0">
                  <a:pos x="37" y="7"/>
                </a:cxn>
                <a:cxn ang="0">
                  <a:pos x="39" y="4"/>
                </a:cxn>
                <a:cxn ang="0">
                  <a:pos x="41" y="1"/>
                </a:cxn>
                <a:cxn ang="0">
                  <a:pos x="42" y="0"/>
                </a:cxn>
                <a:cxn ang="0">
                  <a:pos x="43" y="1"/>
                </a:cxn>
                <a:cxn ang="0">
                  <a:pos x="44" y="2"/>
                </a:cxn>
                <a:cxn ang="0">
                  <a:pos x="37" y="7"/>
                </a:cxn>
                <a:cxn ang="0">
                  <a:pos x="48" y="236"/>
                </a:cxn>
                <a:cxn ang="0">
                  <a:pos x="48" y="174"/>
                </a:cxn>
                <a:cxn ang="0">
                  <a:pos x="47" y="175"/>
                </a:cxn>
                <a:cxn ang="0">
                  <a:pos x="47" y="171"/>
                </a:cxn>
                <a:cxn ang="0">
                  <a:pos x="29" y="204"/>
                </a:cxn>
                <a:cxn ang="0">
                  <a:pos x="47" y="121"/>
                </a:cxn>
                <a:cxn ang="0">
                  <a:pos x="48" y="163"/>
                </a:cxn>
                <a:cxn ang="0">
                  <a:pos x="51" y="163"/>
                </a:cxn>
                <a:cxn ang="0">
                  <a:pos x="52" y="163"/>
                </a:cxn>
                <a:cxn ang="0">
                  <a:pos x="47" y="89"/>
                </a:cxn>
                <a:cxn ang="0">
                  <a:pos x="47" y="84"/>
                </a:cxn>
                <a:cxn ang="0">
                  <a:pos x="7" y="51"/>
                </a:cxn>
                <a:cxn ang="0">
                  <a:pos x="3" y="45"/>
                </a:cxn>
                <a:cxn ang="0">
                  <a:pos x="1" y="40"/>
                </a:cxn>
                <a:cxn ang="0">
                  <a:pos x="0" y="36"/>
                </a:cxn>
                <a:cxn ang="0">
                  <a:pos x="0" y="30"/>
                </a:cxn>
                <a:cxn ang="0">
                  <a:pos x="2" y="24"/>
                </a:cxn>
                <a:cxn ang="0">
                  <a:pos x="3" y="21"/>
                </a:cxn>
                <a:cxn ang="0">
                  <a:pos x="5" y="21"/>
                </a:cxn>
                <a:cxn ang="0">
                  <a:pos x="6" y="22"/>
                </a:cxn>
                <a:cxn ang="0">
                  <a:pos x="7" y="21"/>
                </a:cxn>
                <a:cxn ang="0">
                  <a:pos x="10" y="19"/>
                </a:cxn>
                <a:cxn ang="0">
                  <a:pos x="9" y="21"/>
                </a:cxn>
                <a:cxn ang="0">
                  <a:pos x="6" y="28"/>
                </a:cxn>
                <a:cxn ang="0">
                  <a:pos x="6" y="33"/>
                </a:cxn>
                <a:cxn ang="0">
                  <a:pos x="7" y="39"/>
                </a:cxn>
                <a:cxn ang="0">
                  <a:pos x="9" y="44"/>
                </a:cxn>
                <a:cxn ang="0">
                  <a:pos x="12" y="48"/>
                </a:cxn>
                <a:cxn ang="0">
                  <a:pos x="44" y="80"/>
                </a:cxn>
                <a:cxn ang="0">
                  <a:pos x="50" y="19"/>
                </a:cxn>
                <a:cxn ang="0">
                  <a:pos x="52" y="18"/>
                </a:cxn>
                <a:cxn ang="0">
                  <a:pos x="69" y="269"/>
                </a:cxn>
                <a:cxn ang="0">
                  <a:pos x="53" y="279"/>
                </a:cxn>
                <a:cxn ang="0">
                  <a:pos x="46" y="270"/>
                </a:cxn>
                <a:cxn ang="0">
                  <a:pos x="48" y="266"/>
                </a:cxn>
                <a:cxn ang="0">
                  <a:pos x="53" y="257"/>
                </a:cxn>
                <a:cxn ang="0">
                  <a:pos x="47" y="222"/>
                </a:cxn>
              </a:cxnLst>
              <a:rect l="0" t="0" r="r" b="b"/>
              <a:pathLst>
                <a:path w="74" h="279">
                  <a:moveTo>
                    <a:pt x="51" y="80"/>
                  </a:moveTo>
                  <a:lnTo>
                    <a:pt x="50" y="44"/>
                  </a:lnTo>
                  <a:lnTo>
                    <a:pt x="46" y="80"/>
                  </a:lnTo>
                  <a:lnTo>
                    <a:pt x="51" y="80"/>
                  </a:lnTo>
                  <a:lnTo>
                    <a:pt x="51" y="80"/>
                  </a:lnTo>
                  <a:close/>
                  <a:moveTo>
                    <a:pt x="37" y="7"/>
                  </a:moveTo>
                  <a:lnTo>
                    <a:pt x="38" y="5"/>
                  </a:lnTo>
                  <a:lnTo>
                    <a:pt x="38" y="5"/>
                  </a:lnTo>
                  <a:lnTo>
                    <a:pt x="39" y="4"/>
                  </a:lnTo>
                  <a:lnTo>
                    <a:pt x="39" y="3"/>
                  </a:lnTo>
                  <a:lnTo>
                    <a:pt x="41" y="2"/>
                  </a:lnTo>
                  <a:lnTo>
                    <a:pt x="41" y="1"/>
                  </a:lnTo>
                  <a:lnTo>
                    <a:pt x="41" y="1"/>
                  </a:lnTo>
                  <a:lnTo>
                    <a:pt x="41" y="0"/>
                  </a:lnTo>
                  <a:lnTo>
                    <a:pt x="42" y="0"/>
                  </a:lnTo>
                  <a:lnTo>
                    <a:pt x="42" y="0"/>
                  </a:lnTo>
                  <a:lnTo>
                    <a:pt x="42" y="1"/>
                  </a:lnTo>
                  <a:lnTo>
                    <a:pt x="43" y="1"/>
                  </a:lnTo>
                  <a:lnTo>
                    <a:pt x="43" y="1"/>
                  </a:lnTo>
                  <a:lnTo>
                    <a:pt x="43" y="2"/>
                  </a:lnTo>
                  <a:lnTo>
                    <a:pt x="44" y="2"/>
                  </a:lnTo>
                  <a:lnTo>
                    <a:pt x="44" y="3"/>
                  </a:lnTo>
                  <a:lnTo>
                    <a:pt x="37" y="7"/>
                  </a:lnTo>
                  <a:lnTo>
                    <a:pt x="37" y="7"/>
                  </a:lnTo>
                  <a:close/>
                  <a:moveTo>
                    <a:pt x="47" y="222"/>
                  </a:moveTo>
                  <a:lnTo>
                    <a:pt x="48" y="221"/>
                  </a:lnTo>
                  <a:lnTo>
                    <a:pt x="48" y="236"/>
                  </a:lnTo>
                  <a:lnTo>
                    <a:pt x="53" y="236"/>
                  </a:lnTo>
                  <a:lnTo>
                    <a:pt x="52" y="174"/>
                  </a:lnTo>
                  <a:lnTo>
                    <a:pt x="48" y="174"/>
                  </a:lnTo>
                  <a:lnTo>
                    <a:pt x="48" y="213"/>
                  </a:lnTo>
                  <a:lnTo>
                    <a:pt x="47" y="212"/>
                  </a:lnTo>
                  <a:lnTo>
                    <a:pt x="47" y="175"/>
                  </a:lnTo>
                  <a:lnTo>
                    <a:pt x="32" y="211"/>
                  </a:lnTo>
                  <a:lnTo>
                    <a:pt x="30" y="208"/>
                  </a:lnTo>
                  <a:lnTo>
                    <a:pt x="47" y="171"/>
                  </a:lnTo>
                  <a:lnTo>
                    <a:pt x="46" y="170"/>
                  </a:lnTo>
                  <a:lnTo>
                    <a:pt x="30" y="205"/>
                  </a:lnTo>
                  <a:lnTo>
                    <a:pt x="29" y="204"/>
                  </a:lnTo>
                  <a:lnTo>
                    <a:pt x="46" y="168"/>
                  </a:lnTo>
                  <a:lnTo>
                    <a:pt x="46" y="123"/>
                  </a:lnTo>
                  <a:lnTo>
                    <a:pt x="47" y="121"/>
                  </a:lnTo>
                  <a:lnTo>
                    <a:pt x="47" y="163"/>
                  </a:lnTo>
                  <a:lnTo>
                    <a:pt x="48" y="163"/>
                  </a:lnTo>
                  <a:lnTo>
                    <a:pt x="48" y="163"/>
                  </a:lnTo>
                  <a:lnTo>
                    <a:pt x="50" y="163"/>
                  </a:lnTo>
                  <a:lnTo>
                    <a:pt x="50" y="163"/>
                  </a:lnTo>
                  <a:lnTo>
                    <a:pt x="51" y="163"/>
                  </a:lnTo>
                  <a:lnTo>
                    <a:pt x="51" y="163"/>
                  </a:lnTo>
                  <a:lnTo>
                    <a:pt x="51" y="163"/>
                  </a:lnTo>
                  <a:lnTo>
                    <a:pt x="52" y="163"/>
                  </a:lnTo>
                  <a:lnTo>
                    <a:pt x="51" y="84"/>
                  </a:lnTo>
                  <a:lnTo>
                    <a:pt x="47" y="84"/>
                  </a:lnTo>
                  <a:lnTo>
                    <a:pt x="47" y="89"/>
                  </a:lnTo>
                  <a:lnTo>
                    <a:pt x="47" y="103"/>
                  </a:lnTo>
                  <a:lnTo>
                    <a:pt x="46" y="102"/>
                  </a:lnTo>
                  <a:lnTo>
                    <a:pt x="47" y="84"/>
                  </a:lnTo>
                  <a:lnTo>
                    <a:pt x="44" y="85"/>
                  </a:lnTo>
                  <a:lnTo>
                    <a:pt x="35" y="80"/>
                  </a:lnTo>
                  <a:lnTo>
                    <a:pt x="7" y="51"/>
                  </a:lnTo>
                  <a:lnTo>
                    <a:pt x="6" y="48"/>
                  </a:lnTo>
                  <a:lnTo>
                    <a:pt x="5" y="47"/>
                  </a:lnTo>
                  <a:lnTo>
                    <a:pt x="3" y="45"/>
                  </a:lnTo>
                  <a:lnTo>
                    <a:pt x="2" y="44"/>
                  </a:lnTo>
                  <a:lnTo>
                    <a:pt x="2" y="43"/>
                  </a:lnTo>
                  <a:lnTo>
                    <a:pt x="1" y="40"/>
                  </a:lnTo>
                  <a:lnTo>
                    <a:pt x="1" y="39"/>
                  </a:lnTo>
                  <a:lnTo>
                    <a:pt x="0" y="37"/>
                  </a:lnTo>
                  <a:lnTo>
                    <a:pt x="0" y="36"/>
                  </a:lnTo>
                  <a:lnTo>
                    <a:pt x="0" y="33"/>
                  </a:lnTo>
                  <a:lnTo>
                    <a:pt x="0" y="32"/>
                  </a:lnTo>
                  <a:lnTo>
                    <a:pt x="0" y="30"/>
                  </a:lnTo>
                  <a:lnTo>
                    <a:pt x="0" y="28"/>
                  </a:lnTo>
                  <a:lnTo>
                    <a:pt x="1" y="26"/>
                  </a:lnTo>
                  <a:lnTo>
                    <a:pt x="2" y="24"/>
                  </a:lnTo>
                  <a:lnTo>
                    <a:pt x="2" y="22"/>
                  </a:lnTo>
                  <a:lnTo>
                    <a:pt x="3" y="21"/>
                  </a:lnTo>
                  <a:lnTo>
                    <a:pt x="3" y="21"/>
                  </a:lnTo>
                  <a:lnTo>
                    <a:pt x="5" y="21"/>
                  </a:lnTo>
                  <a:lnTo>
                    <a:pt x="5" y="21"/>
                  </a:lnTo>
                  <a:lnTo>
                    <a:pt x="5" y="21"/>
                  </a:lnTo>
                  <a:lnTo>
                    <a:pt x="6" y="21"/>
                  </a:lnTo>
                  <a:lnTo>
                    <a:pt x="6" y="21"/>
                  </a:lnTo>
                  <a:lnTo>
                    <a:pt x="6" y="22"/>
                  </a:lnTo>
                  <a:lnTo>
                    <a:pt x="7" y="21"/>
                  </a:lnTo>
                  <a:lnTo>
                    <a:pt x="7" y="21"/>
                  </a:lnTo>
                  <a:lnTo>
                    <a:pt x="7" y="21"/>
                  </a:lnTo>
                  <a:lnTo>
                    <a:pt x="9" y="21"/>
                  </a:lnTo>
                  <a:lnTo>
                    <a:pt x="9" y="19"/>
                  </a:lnTo>
                  <a:lnTo>
                    <a:pt x="10" y="19"/>
                  </a:lnTo>
                  <a:lnTo>
                    <a:pt x="10" y="18"/>
                  </a:lnTo>
                  <a:lnTo>
                    <a:pt x="10" y="18"/>
                  </a:lnTo>
                  <a:lnTo>
                    <a:pt x="9" y="21"/>
                  </a:lnTo>
                  <a:lnTo>
                    <a:pt x="7" y="23"/>
                  </a:lnTo>
                  <a:lnTo>
                    <a:pt x="7" y="25"/>
                  </a:lnTo>
                  <a:lnTo>
                    <a:pt x="6" y="28"/>
                  </a:lnTo>
                  <a:lnTo>
                    <a:pt x="6" y="30"/>
                  </a:lnTo>
                  <a:lnTo>
                    <a:pt x="6" y="31"/>
                  </a:lnTo>
                  <a:lnTo>
                    <a:pt x="6" y="33"/>
                  </a:lnTo>
                  <a:lnTo>
                    <a:pt x="6" y="36"/>
                  </a:lnTo>
                  <a:lnTo>
                    <a:pt x="6" y="37"/>
                  </a:lnTo>
                  <a:lnTo>
                    <a:pt x="7" y="39"/>
                  </a:lnTo>
                  <a:lnTo>
                    <a:pt x="7" y="40"/>
                  </a:lnTo>
                  <a:lnTo>
                    <a:pt x="9" y="41"/>
                  </a:lnTo>
                  <a:lnTo>
                    <a:pt x="9" y="44"/>
                  </a:lnTo>
                  <a:lnTo>
                    <a:pt x="10" y="45"/>
                  </a:lnTo>
                  <a:lnTo>
                    <a:pt x="11" y="47"/>
                  </a:lnTo>
                  <a:lnTo>
                    <a:pt x="12" y="48"/>
                  </a:lnTo>
                  <a:lnTo>
                    <a:pt x="38" y="75"/>
                  </a:lnTo>
                  <a:lnTo>
                    <a:pt x="44" y="82"/>
                  </a:lnTo>
                  <a:lnTo>
                    <a:pt x="44" y="80"/>
                  </a:lnTo>
                  <a:lnTo>
                    <a:pt x="50" y="40"/>
                  </a:lnTo>
                  <a:lnTo>
                    <a:pt x="50" y="28"/>
                  </a:lnTo>
                  <a:lnTo>
                    <a:pt x="50" y="19"/>
                  </a:lnTo>
                  <a:lnTo>
                    <a:pt x="50" y="12"/>
                  </a:lnTo>
                  <a:lnTo>
                    <a:pt x="50" y="9"/>
                  </a:lnTo>
                  <a:lnTo>
                    <a:pt x="52" y="18"/>
                  </a:lnTo>
                  <a:lnTo>
                    <a:pt x="59" y="15"/>
                  </a:lnTo>
                  <a:lnTo>
                    <a:pt x="65" y="271"/>
                  </a:lnTo>
                  <a:lnTo>
                    <a:pt x="69" y="269"/>
                  </a:lnTo>
                  <a:lnTo>
                    <a:pt x="74" y="269"/>
                  </a:lnTo>
                  <a:lnTo>
                    <a:pt x="74" y="279"/>
                  </a:lnTo>
                  <a:lnTo>
                    <a:pt x="53" y="279"/>
                  </a:lnTo>
                  <a:lnTo>
                    <a:pt x="53" y="277"/>
                  </a:lnTo>
                  <a:lnTo>
                    <a:pt x="44" y="270"/>
                  </a:lnTo>
                  <a:lnTo>
                    <a:pt x="46" y="270"/>
                  </a:lnTo>
                  <a:lnTo>
                    <a:pt x="53" y="275"/>
                  </a:lnTo>
                  <a:lnTo>
                    <a:pt x="53" y="270"/>
                  </a:lnTo>
                  <a:lnTo>
                    <a:pt x="48" y="266"/>
                  </a:lnTo>
                  <a:lnTo>
                    <a:pt x="50" y="265"/>
                  </a:lnTo>
                  <a:lnTo>
                    <a:pt x="53" y="267"/>
                  </a:lnTo>
                  <a:lnTo>
                    <a:pt x="53" y="257"/>
                  </a:lnTo>
                  <a:lnTo>
                    <a:pt x="53" y="245"/>
                  </a:lnTo>
                  <a:lnTo>
                    <a:pt x="47" y="245"/>
                  </a:lnTo>
                  <a:lnTo>
                    <a:pt x="47" y="222"/>
                  </a:lnTo>
                  <a:lnTo>
                    <a:pt x="47" y="222"/>
                  </a:lnTo>
                  <a:close/>
                </a:path>
              </a:pathLst>
            </a:custGeom>
            <a:solidFill>
              <a:srgbClr val="00994C"/>
            </a:solidFill>
            <a:ln w="9525">
              <a:noFill/>
              <a:round/>
              <a:headEnd/>
              <a:tailEnd/>
            </a:ln>
          </p:spPr>
          <p:txBody>
            <a:bodyPr/>
            <a:lstStyle/>
            <a:p>
              <a:endParaRPr lang="zh-CN" altLang="en-US"/>
            </a:p>
          </p:txBody>
        </p:sp>
        <p:sp>
          <p:nvSpPr>
            <p:cNvPr id="481292" name="Freeform 12"/>
            <p:cNvSpPr>
              <a:spLocks/>
            </p:cNvSpPr>
            <p:nvPr/>
          </p:nvSpPr>
          <p:spPr bwMode="auto">
            <a:xfrm>
              <a:off x="3152" y="2640"/>
              <a:ext cx="5" cy="36"/>
            </a:xfrm>
            <a:custGeom>
              <a:avLst/>
              <a:gdLst/>
              <a:ahLst/>
              <a:cxnLst>
                <a:cxn ang="0">
                  <a:pos x="5" y="36"/>
                </a:cxn>
                <a:cxn ang="0">
                  <a:pos x="4" y="0"/>
                </a:cxn>
                <a:cxn ang="0">
                  <a:pos x="0" y="36"/>
                </a:cxn>
                <a:cxn ang="0">
                  <a:pos x="5" y="36"/>
                </a:cxn>
              </a:cxnLst>
              <a:rect l="0" t="0" r="r" b="b"/>
              <a:pathLst>
                <a:path w="5" h="36">
                  <a:moveTo>
                    <a:pt x="5" y="36"/>
                  </a:moveTo>
                  <a:lnTo>
                    <a:pt x="4" y="0"/>
                  </a:lnTo>
                  <a:lnTo>
                    <a:pt x="0" y="36"/>
                  </a:lnTo>
                  <a:lnTo>
                    <a:pt x="5" y="36"/>
                  </a:lnTo>
                </a:path>
              </a:pathLst>
            </a:custGeom>
            <a:noFill/>
            <a:ln w="1588">
              <a:solidFill>
                <a:srgbClr val="000000"/>
              </a:solidFill>
              <a:prstDash val="solid"/>
              <a:round/>
              <a:headEnd/>
              <a:tailEnd/>
            </a:ln>
          </p:spPr>
          <p:txBody>
            <a:bodyPr/>
            <a:lstStyle/>
            <a:p>
              <a:endParaRPr lang="zh-CN" altLang="en-US"/>
            </a:p>
          </p:txBody>
        </p:sp>
        <p:sp>
          <p:nvSpPr>
            <p:cNvPr id="481293" name="Freeform 13"/>
            <p:cNvSpPr>
              <a:spLocks/>
            </p:cNvSpPr>
            <p:nvPr/>
          </p:nvSpPr>
          <p:spPr bwMode="auto">
            <a:xfrm>
              <a:off x="3143" y="2596"/>
              <a:ext cx="7" cy="5"/>
            </a:xfrm>
            <a:custGeom>
              <a:avLst/>
              <a:gdLst/>
              <a:ahLst/>
              <a:cxnLst>
                <a:cxn ang="0">
                  <a:pos x="0" y="5"/>
                </a:cxn>
                <a:cxn ang="0">
                  <a:pos x="0" y="5"/>
                </a:cxn>
                <a:cxn ang="0">
                  <a:pos x="1" y="5"/>
                </a:cxn>
                <a:cxn ang="0">
                  <a:pos x="1" y="4"/>
                </a:cxn>
                <a:cxn ang="0">
                  <a:pos x="2" y="4"/>
                </a:cxn>
                <a:cxn ang="0">
                  <a:pos x="2" y="3"/>
                </a:cxn>
                <a:cxn ang="0">
                  <a:pos x="4" y="2"/>
                </a:cxn>
                <a:cxn ang="0">
                  <a:pos x="4" y="1"/>
                </a:cxn>
                <a:cxn ang="0">
                  <a:pos x="4" y="1"/>
                </a:cxn>
                <a:cxn ang="0">
                  <a:pos x="4" y="0"/>
                </a:cxn>
                <a:cxn ang="0">
                  <a:pos x="4" y="0"/>
                </a:cxn>
                <a:cxn ang="0">
                  <a:pos x="5" y="0"/>
                </a:cxn>
                <a:cxn ang="0">
                  <a:pos x="5" y="1"/>
                </a:cxn>
                <a:cxn ang="0">
                  <a:pos x="6" y="1"/>
                </a:cxn>
                <a:cxn ang="0">
                  <a:pos x="6" y="1"/>
                </a:cxn>
                <a:cxn ang="0">
                  <a:pos x="6" y="2"/>
                </a:cxn>
                <a:cxn ang="0">
                  <a:pos x="7" y="2"/>
                </a:cxn>
                <a:cxn ang="0">
                  <a:pos x="7" y="3"/>
                </a:cxn>
                <a:cxn ang="0">
                  <a:pos x="0" y="5"/>
                </a:cxn>
              </a:cxnLst>
              <a:rect l="0" t="0" r="r" b="b"/>
              <a:pathLst>
                <a:path w="7" h="5">
                  <a:moveTo>
                    <a:pt x="0" y="5"/>
                  </a:moveTo>
                  <a:lnTo>
                    <a:pt x="0" y="5"/>
                  </a:lnTo>
                  <a:lnTo>
                    <a:pt x="1" y="5"/>
                  </a:lnTo>
                  <a:lnTo>
                    <a:pt x="1" y="4"/>
                  </a:lnTo>
                  <a:lnTo>
                    <a:pt x="2" y="4"/>
                  </a:lnTo>
                  <a:lnTo>
                    <a:pt x="2" y="3"/>
                  </a:lnTo>
                  <a:lnTo>
                    <a:pt x="4" y="2"/>
                  </a:lnTo>
                  <a:lnTo>
                    <a:pt x="4" y="1"/>
                  </a:lnTo>
                  <a:lnTo>
                    <a:pt x="4" y="1"/>
                  </a:lnTo>
                  <a:lnTo>
                    <a:pt x="4" y="0"/>
                  </a:lnTo>
                  <a:lnTo>
                    <a:pt x="4" y="0"/>
                  </a:lnTo>
                  <a:lnTo>
                    <a:pt x="5" y="0"/>
                  </a:lnTo>
                  <a:lnTo>
                    <a:pt x="5" y="1"/>
                  </a:lnTo>
                  <a:lnTo>
                    <a:pt x="6" y="1"/>
                  </a:lnTo>
                  <a:lnTo>
                    <a:pt x="6" y="1"/>
                  </a:lnTo>
                  <a:lnTo>
                    <a:pt x="6" y="2"/>
                  </a:lnTo>
                  <a:lnTo>
                    <a:pt x="7" y="2"/>
                  </a:lnTo>
                  <a:lnTo>
                    <a:pt x="7" y="3"/>
                  </a:lnTo>
                  <a:lnTo>
                    <a:pt x="0" y="5"/>
                  </a:lnTo>
                </a:path>
              </a:pathLst>
            </a:custGeom>
            <a:noFill/>
            <a:ln w="1588">
              <a:solidFill>
                <a:srgbClr val="000000"/>
              </a:solidFill>
              <a:prstDash val="solid"/>
              <a:round/>
              <a:headEnd/>
              <a:tailEnd/>
            </a:ln>
          </p:spPr>
          <p:txBody>
            <a:bodyPr/>
            <a:lstStyle/>
            <a:p>
              <a:endParaRPr lang="zh-CN" altLang="en-US"/>
            </a:p>
          </p:txBody>
        </p:sp>
        <p:sp>
          <p:nvSpPr>
            <p:cNvPr id="481294" name="Freeform 14"/>
            <p:cNvSpPr>
              <a:spLocks/>
            </p:cNvSpPr>
            <p:nvPr/>
          </p:nvSpPr>
          <p:spPr bwMode="auto">
            <a:xfrm>
              <a:off x="3106" y="2605"/>
              <a:ext cx="74" cy="270"/>
            </a:xfrm>
            <a:custGeom>
              <a:avLst/>
              <a:gdLst/>
              <a:ahLst/>
              <a:cxnLst>
                <a:cxn ang="0">
                  <a:pos x="48" y="212"/>
                </a:cxn>
                <a:cxn ang="0">
                  <a:pos x="53" y="227"/>
                </a:cxn>
                <a:cxn ang="0">
                  <a:pos x="48" y="163"/>
                </a:cxn>
                <a:cxn ang="0">
                  <a:pos x="47" y="203"/>
                </a:cxn>
                <a:cxn ang="0">
                  <a:pos x="32" y="200"/>
                </a:cxn>
                <a:cxn ang="0">
                  <a:pos x="47" y="162"/>
                </a:cxn>
                <a:cxn ang="0">
                  <a:pos x="30" y="196"/>
                </a:cxn>
                <a:cxn ang="0">
                  <a:pos x="46" y="159"/>
                </a:cxn>
                <a:cxn ang="0">
                  <a:pos x="47" y="111"/>
                </a:cxn>
                <a:cxn ang="0">
                  <a:pos x="48" y="154"/>
                </a:cxn>
                <a:cxn ang="0">
                  <a:pos x="50" y="154"/>
                </a:cxn>
                <a:cxn ang="0">
                  <a:pos x="51" y="153"/>
                </a:cxn>
                <a:cxn ang="0">
                  <a:pos x="51" y="153"/>
                </a:cxn>
                <a:cxn ang="0">
                  <a:pos x="51" y="75"/>
                </a:cxn>
                <a:cxn ang="0">
                  <a:pos x="47" y="80"/>
                </a:cxn>
                <a:cxn ang="0">
                  <a:pos x="46" y="93"/>
                </a:cxn>
                <a:cxn ang="0">
                  <a:pos x="44" y="75"/>
                </a:cxn>
                <a:cxn ang="0">
                  <a:pos x="7" y="41"/>
                </a:cxn>
                <a:cxn ang="0">
                  <a:pos x="5" y="37"/>
                </a:cxn>
                <a:cxn ang="0">
                  <a:pos x="2" y="35"/>
                </a:cxn>
                <a:cxn ang="0">
                  <a:pos x="1" y="31"/>
                </a:cxn>
                <a:cxn ang="0">
                  <a:pos x="0" y="28"/>
                </a:cxn>
                <a:cxn ang="0">
                  <a:pos x="0" y="24"/>
                </a:cxn>
                <a:cxn ang="0">
                  <a:pos x="0" y="21"/>
                </a:cxn>
                <a:cxn ang="0">
                  <a:pos x="1" y="16"/>
                </a:cxn>
                <a:cxn ang="0">
                  <a:pos x="2" y="12"/>
                </a:cxn>
                <a:cxn ang="0">
                  <a:pos x="3" y="12"/>
                </a:cxn>
                <a:cxn ang="0">
                  <a:pos x="5" y="12"/>
                </a:cxn>
                <a:cxn ang="0">
                  <a:pos x="6" y="12"/>
                </a:cxn>
                <a:cxn ang="0">
                  <a:pos x="6" y="12"/>
                </a:cxn>
                <a:cxn ang="0">
                  <a:pos x="7" y="12"/>
                </a:cxn>
                <a:cxn ang="0">
                  <a:pos x="9" y="10"/>
                </a:cxn>
                <a:cxn ang="0">
                  <a:pos x="10" y="9"/>
                </a:cxn>
                <a:cxn ang="0">
                  <a:pos x="10" y="9"/>
                </a:cxn>
                <a:cxn ang="0">
                  <a:pos x="7" y="14"/>
                </a:cxn>
                <a:cxn ang="0">
                  <a:pos x="6" y="17"/>
                </a:cxn>
                <a:cxn ang="0">
                  <a:pos x="6" y="22"/>
                </a:cxn>
                <a:cxn ang="0">
                  <a:pos x="6" y="25"/>
                </a:cxn>
                <a:cxn ang="0">
                  <a:pos x="7" y="29"/>
                </a:cxn>
                <a:cxn ang="0">
                  <a:pos x="9" y="32"/>
                </a:cxn>
                <a:cxn ang="0">
                  <a:pos x="10" y="36"/>
                </a:cxn>
                <a:cxn ang="0">
                  <a:pos x="12" y="39"/>
                </a:cxn>
                <a:cxn ang="0">
                  <a:pos x="44" y="72"/>
                </a:cxn>
                <a:cxn ang="0">
                  <a:pos x="50" y="31"/>
                </a:cxn>
                <a:cxn ang="0">
                  <a:pos x="50" y="9"/>
                </a:cxn>
                <a:cxn ang="0">
                  <a:pos x="50" y="0"/>
                </a:cxn>
                <a:cxn ang="0">
                  <a:pos x="59" y="6"/>
                </a:cxn>
                <a:cxn ang="0">
                  <a:pos x="69" y="260"/>
                </a:cxn>
                <a:cxn ang="0">
                  <a:pos x="74" y="270"/>
                </a:cxn>
                <a:cxn ang="0">
                  <a:pos x="53" y="268"/>
                </a:cxn>
                <a:cxn ang="0">
                  <a:pos x="46" y="261"/>
                </a:cxn>
                <a:cxn ang="0">
                  <a:pos x="53" y="261"/>
                </a:cxn>
                <a:cxn ang="0">
                  <a:pos x="50" y="256"/>
                </a:cxn>
                <a:cxn ang="0">
                  <a:pos x="53" y="248"/>
                </a:cxn>
                <a:cxn ang="0">
                  <a:pos x="47" y="236"/>
                </a:cxn>
              </a:cxnLst>
              <a:rect l="0" t="0" r="r" b="b"/>
              <a:pathLst>
                <a:path w="74" h="270">
                  <a:moveTo>
                    <a:pt x="47" y="212"/>
                  </a:moveTo>
                  <a:lnTo>
                    <a:pt x="48" y="212"/>
                  </a:lnTo>
                  <a:lnTo>
                    <a:pt x="48" y="227"/>
                  </a:lnTo>
                  <a:lnTo>
                    <a:pt x="53" y="227"/>
                  </a:lnTo>
                  <a:lnTo>
                    <a:pt x="52" y="163"/>
                  </a:lnTo>
                  <a:lnTo>
                    <a:pt x="48" y="163"/>
                  </a:lnTo>
                  <a:lnTo>
                    <a:pt x="48" y="204"/>
                  </a:lnTo>
                  <a:lnTo>
                    <a:pt x="47" y="203"/>
                  </a:lnTo>
                  <a:lnTo>
                    <a:pt x="47" y="166"/>
                  </a:lnTo>
                  <a:lnTo>
                    <a:pt x="32" y="200"/>
                  </a:lnTo>
                  <a:lnTo>
                    <a:pt x="30" y="198"/>
                  </a:lnTo>
                  <a:lnTo>
                    <a:pt x="47" y="162"/>
                  </a:lnTo>
                  <a:lnTo>
                    <a:pt x="46" y="161"/>
                  </a:lnTo>
                  <a:lnTo>
                    <a:pt x="30" y="196"/>
                  </a:lnTo>
                  <a:lnTo>
                    <a:pt x="29" y="195"/>
                  </a:lnTo>
                  <a:lnTo>
                    <a:pt x="46" y="159"/>
                  </a:lnTo>
                  <a:lnTo>
                    <a:pt x="46" y="112"/>
                  </a:lnTo>
                  <a:lnTo>
                    <a:pt x="47" y="111"/>
                  </a:lnTo>
                  <a:lnTo>
                    <a:pt x="47" y="153"/>
                  </a:lnTo>
                  <a:lnTo>
                    <a:pt x="48" y="154"/>
                  </a:lnTo>
                  <a:lnTo>
                    <a:pt x="48" y="154"/>
                  </a:lnTo>
                  <a:lnTo>
                    <a:pt x="50" y="154"/>
                  </a:lnTo>
                  <a:lnTo>
                    <a:pt x="50" y="154"/>
                  </a:lnTo>
                  <a:lnTo>
                    <a:pt x="51" y="153"/>
                  </a:lnTo>
                  <a:lnTo>
                    <a:pt x="51" y="153"/>
                  </a:lnTo>
                  <a:lnTo>
                    <a:pt x="51" y="153"/>
                  </a:lnTo>
                  <a:lnTo>
                    <a:pt x="52" y="153"/>
                  </a:lnTo>
                  <a:lnTo>
                    <a:pt x="51" y="75"/>
                  </a:lnTo>
                  <a:lnTo>
                    <a:pt x="47" y="75"/>
                  </a:lnTo>
                  <a:lnTo>
                    <a:pt x="47" y="80"/>
                  </a:lnTo>
                  <a:lnTo>
                    <a:pt x="47" y="94"/>
                  </a:lnTo>
                  <a:lnTo>
                    <a:pt x="46" y="93"/>
                  </a:lnTo>
                  <a:lnTo>
                    <a:pt x="47" y="75"/>
                  </a:lnTo>
                  <a:lnTo>
                    <a:pt x="44" y="75"/>
                  </a:lnTo>
                  <a:lnTo>
                    <a:pt x="35" y="71"/>
                  </a:lnTo>
                  <a:lnTo>
                    <a:pt x="7" y="41"/>
                  </a:lnTo>
                  <a:lnTo>
                    <a:pt x="6" y="39"/>
                  </a:lnTo>
                  <a:lnTo>
                    <a:pt x="5" y="37"/>
                  </a:lnTo>
                  <a:lnTo>
                    <a:pt x="3" y="36"/>
                  </a:lnTo>
                  <a:lnTo>
                    <a:pt x="2" y="35"/>
                  </a:lnTo>
                  <a:lnTo>
                    <a:pt x="2" y="32"/>
                  </a:lnTo>
                  <a:lnTo>
                    <a:pt x="1" y="31"/>
                  </a:lnTo>
                  <a:lnTo>
                    <a:pt x="1" y="29"/>
                  </a:lnTo>
                  <a:lnTo>
                    <a:pt x="0" y="28"/>
                  </a:lnTo>
                  <a:lnTo>
                    <a:pt x="0" y="27"/>
                  </a:lnTo>
                  <a:lnTo>
                    <a:pt x="0" y="24"/>
                  </a:lnTo>
                  <a:lnTo>
                    <a:pt x="0" y="22"/>
                  </a:lnTo>
                  <a:lnTo>
                    <a:pt x="0" y="21"/>
                  </a:lnTo>
                  <a:lnTo>
                    <a:pt x="0" y="19"/>
                  </a:lnTo>
                  <a:lnTo>
                    <a:pt x="1" y="16"/>
                  </a:lnTo>
                  <a:lnTo>
                    <a:pt x="2" y="14"/>
                  </a:lnTo>
                  <a:lnTo>
                    <a:pt x="2" y="12"/>
                  </a:lnTo>
                  <a:lnTo>
                    <a:pt x="3" y="12"/>
                  </a:lnTo>
                  <a:lnTo>
                    <a:pt x="3" y="12"/>
                  </a:lnTo>
                  <a:lnTo>
                    <a:pt x="5" y="12"/>
                  </a:lnTo>
                  <a:lnTo>
                    <a:pt x="5" y="12"/>
                  </a:lnTo>
                  <a:lnTo>
                    <a:pt x="5" y="12"/>
                  </a:lnTo>
                  <a:lnTo>
                    <a:pt x="6" y="12"/>
                  </a:lnTo>
                  <a:lnTo>
                    <a:pt x="6" y="12"/>
                  </a:lnTo>
                  <a:lnTo>
                    <a:pt x="6" y="12"/>
                  </a:lnTo>
                  <a:lnTo>
                    <a:pt x="7" y="12"/>
                  </a:lnTo>
                  <a:lnTo>
                    <a:pt x="7" y="12"/>
                  </a:lnTo>
                  <a:lnTo>
                    <a:pt x="7" y="10"/>
                  </a:lnTo>
                  <a:lnTo>
                    <a:pt x="9" y="10"/>
                  </a:lnTo>
                  <a:lnTo>
                    <a:pt x="9" y="10"/>
                  </a:lnTo>
                  <a:lnTo>
                    <a:pt x="10" y="9"/>
                  </a:lnTo>
                  <a:lnTo>
                    <a:pt x="10" y="9"/>
                  </a:lnTo>
                  <a:lnTo>
                    <a:pt x="10" y="9"/>
                  </a:lnTo>
                  <a:lnTo>
                    <a:pt x="9" y="12"/>
                  </a:lnTo>
                  <a:lnTo>
                    <a:pt x="7" y="14"/>
                  </a:lnTo>
                  <a:lnTo>
                    <a:pt x="7" y="16"/>
                  </a:lnTo>
                  <a:lnTo>
                    <a:pt x="6" y="17"/>
                  </a:lnTo>
                  <a:lnTo>
                    <a:pt x="6" y="20"/>
                  </a:lnTo>
                  <a:lnTo>
                    <a:pt x="6" y="22"/>
                  </a:lnTo>
                  <a:lnTo>
                    <a:pt x="6" y="24"/>
                  </a:lnTo>
                  <a:lnTo>
                    <a:pt x="6" y="25"/>
                  </a:lnTo>
                  <a:lnTo>
                    <a:pt x="6" y="28"/>
                  </a:lnTo>
                  <a:lnTo>
                    <a:pt x="7" y="29"/>
                  </a:lnTo>
                  <a:lnTo>
                    <a:pt x="7" y="31"/>
                  </a:lnTo>
                  <a:lnTo>
                    <a:pt x="9" y="32"/>
                  </a:lnTo>
                  <a:lnTo>
                    <a:pt x="9" y="35"/>
                  </a:lnTo>
                  <a:lnTo>
                    <a:pt x="10" y="36"/>
                  </a:lnTo>
                  <a:lnTo>
                    <a:pt x="11" y="37"/>
                  </a:lnTo>
                  <a:lnTo>
                    <a:pt x="12" y="39"/>
                  </a:lnTo>
                  <a:lnTo>
                    <a:pt x="38" y="66"/>
                  </a:lnTo>
                  <a:lnTo>
                    <a:pt x="44" y="72"/>
                  </a:lnTo>
                  <a:lnTo>
                    <a:pt x="44" y="71"/>
                  </a:lnTo>
                  <a:lnTo>
                    <a:pt x="50" y="31"/>
                  </a:lnTo>
                  <a:lnTo>
                    <a:pt x="50" y="19"/>
                  </a:lnTo>
                  <a:lnTo>
                    <a:pt x="50" y="9"/>
                  </a:lnTo>
                  <a:lnTo>
                    <a:pt x="50" y="3"/>
                  </a:lnTo>
                  <a:lnTo>
                    <a:pt x="50" y="0"/>
                  </a:lnTo>
                  <a:lnTo>
                    <a:pt x="52" y="8"/>
                  </a:lnTo>
                  <a:lnTo>
                    <a:pt x="59" y="6"/>
                  </a:lnTo>
                  <a:lnTo>
                    <a:pt x="65" y="262"/>
                  </a:lnTo>
                  <a:lnTo>
                    <a:pt x="69" y="260"/>
                  </a:lnTo>
                  <a:lnTo>
                    <a:pt x="74" y="260"/>
                  </a:lnTo>
                  <a:lnTo>
                    <a:pt x="74" y="270"/>
                  </a:lnTo>
                  <a:lnTo>
                    <a:pt x="53" y="270"/>
                  </a:lnTo>
                  <a:lnTo>
                    <a:pt x="53" y="268"/>
                  </a:lnTo>
                  <a:lnTo>
                    <a:pt x="44" y="261"/>
                  </a:lnTo>
                  <a:lnTo>
                    <a:pt x="46" y="261"/>
                  </a:lnTo>
                  <a:lnTo>
                    <a:pt x="53" y="266"/>
                  </a:lnTo>
                  <a:lnTo>
                    <a:pt x="53" y="261"/>
                  </a:lnTo>
                  <a:lnTo>
                    <a:pt x="48" y="257"/>
                  </a:lnTo>
                  <a:lnTo>
                    <a:pt x="50" y="256"/>
                  </a:lnTo>
                  <a:lnTo>
                    <a:pt x="53" y="258"/>
                  </a:lnTo>
                  <a:lnTo>
                    <a:pt x="53" y="248"/>
                  </a:lnTo>
                  <a:lnTo>
                    <a:pt x="53" y="236"/>
                  </a:lnTo>
                  <a:lnTo>
                    <a:pt x="47" y="236"/>
                  </a:lnTo>
                  <a:lnTo>
                    <a:pt x="47" y="212"/>
                  </a:lnTo>
                </a:path>
              </a:pathLst>
            </a:custGeom>
            <a:noFill/>
            <a:ln w="1588">
              <a:solidFill>
                <a:srgbClr val="000000"/>
              </a:solidFill>
              <a:prstDash val="solid"/>
              <a:round/>
              <a:headEnd/>
              <a:tailEnd/>
            </a:ln>
          </p:spPr>
          <p:txBody>
            <a:bodyPr/>
            <a:lstStyle/>
            <a:p>
              <a:endParaRPr lang="zh-CN" altLang="en-US"/>
            </a:p>
          </p:txBody>
        </p:sp>
        <p:sp>
          <p:nvSpPr>
            <p:cNvPr id="481295" name="Freeform 15"/>
            <p:cNvSpPr>
              <a:spLocks/>
            </p:cNvSpPr>
            <p:nvPr/>
          </p:nvSpPr>
          <p:spPr bwMode="auto">
            <a:xfrm>
              <a:off x="3180" y="2735"/>
              <a:ext cx="113" cy="139"/>
            </a:xfrm>
            <a:custGeom>
              <a:avLst/>
              <a:gdLst/>
              <a:ahLst/>
              <a:cxnLst>
                <a:cxn ang="0">
                  <a:pos x="110" y="0"/>
                </a:cxn>
                <a:cxn ang="0">
                  <a:pos x="113" y="139"/>
                </a:cxn>
                <a:cxn ang="0">
                  <a:pos x="1" y="139"/>
                </a:cxn>
                <a:cxn ang="0">
                  <a:pos x="0" y="0"/>
                </a:cxn>
                <a:cxn ang="0">
                  <a:pos x="110" y="0"/>
                </a:cxn>
              </a:cxnLst>
              <a:rect l="0" t="0" r="r" b="b"/>
              <a:pathLst>
                <a:path w="113" h="139">
                  <a:moveTo>
                    <a:pt x="110" y="0"/>
                  </a:moveTo>
                  <a:lnTo>
                    <a:pt x="113" y="139"/>
                  </a:lnTo>
                  <a:lnTo>
                    <a:pt x="1" y="139"/>
                  </a:lnTo>
                  <a:lnTo>
                    <a:pt x="0" y="0"/>
                  </a:lnTo>
                  <a:lnTo>
                    <a:pt x="110" y="0"/>
                  </a:lnTo>
                  <a:close/>
                </a:path>
              </a:pathLst>
            </a:custGeom>
            <a:solidFill>
              <a:srgbClr val="CCB27F"/>
            </a:solidFill>
            <a:ln w="9525">
              <a:noFill/>
              <a:round/>
              <a:headEnd/>
              <a:tailEnd/>
            </a:ln>
          </p:spPr>
          <p:txBody>
            <a:bodyPr/>
            <a:lstStyle/>
            <a:p>
              <a:endParaRPr lang="zh-CN" altLang="en-US"/>
            </a:p>
          </p:txBody>
        </p:sp>
        <p:sp>
          <p:nvSpPr>
            <p:cNvPr id="481296" name="Freeform 16"/>
            <p:cNvSpPr>
              <a:spLocks/>
            </p:cNvSpPr>
            <p:nvPr/>
          </p:nvSpPr>
          <p:spPr bwMode="auto">
            <a:xfrm>
              <a:off x="3290" y="2735"/>
              <a:ext cx="4" cy="139"/>
            </a:xfrm>
            <a:custGeom>
              <a:avLst/>
              <a:gdLst/>
              <a:ahLst/>
              <a:cxnLst>
                <a:cxn ang="0">
                  <a:pos x="4" y="138"/>
                </a:cxn>
                <a:cxn ang="0">
                  <a:pos x="3" y="139"/>
                </a:cxn>
                <a:cxn ang="0">
                  <a:pos x="0" y="0"/>
                </a:cxn>
                <a:cxn ang="0">
                  <a:pos x="1" y="0"/>
                </a:cxn>
                <a:cxn ang="0">
                  <a:pos x="4" y="139"/>
                </a:cxn>
                <a:cxn ang="0">
                  <a:pos x="4" y="139"/>
                </a:cxn>
                <a:cxn ang="0">
                  <a:pos x="4" y="139"/>
                </a:cxn>
                <a:cxn ang="0">
                  <a:pos x="4" y="139"/>
                </a:cxn>
                <a:cxn ang="0">
                  <a:pos x="4" y="139"/>
                </a:cxn>
                <a:cxn ang="0">
                  <a:pos x="4" y="139"/>
                </a:cxn>
                <a:cxn ang="0">
                  <a:pos x="4" y="139"/>
                </a:cxn>
                <a:cxn ang="0">
                  <a:pos x="3" y="139"/>
                </a:cxn>
                <a:cxn ang="0">
                  <a:pos x="3" y="139"/>
                </a:cxn>
                <a:cxn ang="0">
                  <a:pos x="3" y="139"/>
                </a:cxn>
                <a:cxn ang="0">
                  <a:pos x="3" y="139"/>
                </a:cxn>
                <a:cxn ang="0">
                  <a:pos x="4" y="138"/>
                </a:cxn>
              </a:cxnLst>
              <a:rect l="0" t="0" r="r" b="b"/>
              <a:pathLst>
                <a:path w="4" h="139">
                  <a:moveTo>
                    <a:pt x="4" y="138"/>
                  </a:moveTo>
                  <a:lnTo>
                    <a:pt x="3" y="139"/>
                  </a:lnTo>
                  <a:lnTo>
                    <a:pt x="0" y="0"/>
                  </a:lnTo>
                  <a:lnTo>
                    <a:pt x="1" y="0"/>
                  </a:lnTo>
                  <a:lnTo>
                    <a:pt x="4" y="139"/>
                  </a:lnTo>
                  <a:lnTo>
                    <a:pt x="4" y="139"/>
                  </a:lnTo>
                  <a:lnTo>
                    <a:pt x="4" y="139"/>
                  </a:lnTo>
                  <a:lnTo>
                    <a:pt x="4" y="139"/>
                  </a:lnTo>
                  <a:lnTo>
                    <a:pt x="4" y="139"/>
                  </a:lnTo>
                  <a:lnTo>
                    <a:pt x="4" y="139"/>
                  </a:lnTo>
                  <a:lnTo>
                    <a:pt x="4" y="139"/>
                  </a:lnTo>
                  <a:lnTo>
                    <a:pt x="3" y="139"/>
                  </a:lnTo>
                  <a:lnTo>
                    <a:pt x="3" y="139"/>
                  </a:lnTo>
                  <a:lnTo>
                    <a:pt x="3" y="139"/>
                  </a:lnTo>
                  <a:lnTo>
                    <a:pt x="3" y="139"/>
                  </a:lnTo>
                  <a:lnTo>
                    <a:pt x="4" y="138"/>
                  </a:lnTo>
                  <a:close/>
                </a:path>
              </a:pathLst>
            </a:custGeom>
            <a:solidFill>
              <a:srgbClr val="E5CC99"/>
            </a:solidFill>
            <a:ln w="9525">
              <a:noFill/>
              <a:round/>
              <a:headEnd/>
              <a:tailEnd/>
            </a:ln>
          </p:spPr>
          <p:txBody>
            <a:bodyPr/>
            <a:lstStyle/>
            <a:p>
              <a:endParaRPr lang="zh-CN" altLang="en-US"/>
            </a:p>
          </p:txBody>
        </p:sp>
        <p:sp>
          <p:nvSpPr>
            <p:cNvPr id="481297" name="Freeform 17"/>
            <p:cNvSpPr>
              <a:spLocks/>
            </p:cNvSpPr>
            <p:nvPr/>
          </p:nvSpPr>
          <p:spPr bwMode="auto">
            <a:xfrm>
              <a:off x="3180" y="2873"/>
              <a:ext cx="113" cy="1"/>
            </a:xfrm>
            <a:custGeom>
              <a:avLst/>
              <a:gdLst/>
              <a:ahLst/>
              <a:cxnLst>
                <a:cxn ang="0">
                  <a:pos x="3" y="1"/>
                </a:cxn>
                <a:cxn ang="0">
                  <a:pos x="1" y="0"/>
                </a:cxn>
                <a:cxn ang="0">
                  <a:pos x="113" y="0"/>
                </a:cxn>
                <a:cxn ang="0">
                  <a:pos x="113" y="1"/>
                </a:cxn>
                <a:cxn ang="0">
                  <a:pos x="1" y="1"/>
                </a:cxn>
                <a:cxn ang="0">
                  <a:pos x="0" y="1"/>
                </a:cxn>
                <a:cxn ang="0">
                  <a:pos x="1" y="1"/>
                </a:cxn>
                <a:cxn ang="0">
                  <a:pos x="0" y="1"/>
                </a:cxn>
                <a:cxn ang="0">
                  <a:pos x="0" y="1"/>
                </a:cxn>
                <a:cxn ang="0">
                  <a:pos x="0" y="0"/>
                </a:cxn>
                <a:cxn ang="0">
                  <a:pos x="1" y="0"/>
                </a:cxn>
                <a:cxn ang="0">
                  <a:pos x="3" y="1"/>
                </a:cxn>
              </a:cxnLst>
              <a:rect l="0" t="0" r="r" b="b"/>
              <a:pathLst>
                <a:path w="113" h="1">
                  <a:moveTo>
                    <a:pt x="3" y="1"/>
                  </a:moveTo>
                  <a:lnTo>
                    <a:pt x="1" y="0"/>
                  </a:lnTo>
                  <a:lnTo>
                    <a:pt x="113" y="0"/>
                  </a:lnTo>
                  <a:lnTo>
                    <a:pt x="113" y="1"/>
                  </a:lnTo>
                  <a:lnTo>
                    <a:pt x="1" y="1"/>
                  </a:lnTo>
                  <a:lnTo>
                    <a:pt x="0" y="1"/>
                  </a:lnTo>
                  <a:lnTo>
                    <a:pt x="1" y="1"/>
                  </a:lnTo>
                  <a:lnTo>
                    <a:pt x="0" y="1"/>
                  </a:lnTo>
                  <a:lnTo>
                    <a:pt x="0" y="1"/>
                  </a:lnTo>
                  <a:lnTo>
                    <a:pt x="0" y="0"/>
                  </a:lnTo>
                  <a:lnTo>
                    <a:pt x="1" y="0"/>
                  </a:lnTo>
                  <a:lnTo>
                    <a:pt x="3" y="1"/>
                  </a:lnTo>
                  <a:close/>
                </a:path>
              </a:pathLst>
            </a:custGeom>
            <a:solidFill>
              <a:srgbClr val="E5CC99"/>
            </a:solidFill>
            <a:ln w="9525">
              <a:noFill/>
              <a:round/>
              <a:headEnd/>
              <a:tailEnd/>
            </a:ln>
          </p:spPr>
          <p:txBody>
            <a:bodyPr/>
            <a:lstStyle/>
            <a:p>
              <a:endParaRPr lang="zh-CN" altLang="en-US"/>
            </a:p>
          </p:txBody>
        </p:sp>
        <p:sp>
          <p:nvSpPr>
            <p:cNvPr id="481298" name="Freeform 18"/>
            <p:cNvSpPr>
              <a:spLocks/>
            </p:cNvSpPr>
            <p:nvPr/>
          </p:nvSpPr>
          <p:spPr bwMode="auto">
            <a:xfrm>
              <a:off x="3179" y="2734"/>
              <a:ext cx="2" cy="140"/>
            </a:xfrm>
            <a:custGeom>
              <a:avLst/>
              <a:gdLst/>
              <a:ahLst/>
              <a:cxnLst>
                <a:cxn ang="0">
                  <a:pos x="1" y="2"/>
                </a:cxn>
                <a:cxn ang="0">
                  <a:pos x="2" y="1"/>
                </a:cxn>
                <a:cxn ang="0">
                  <a:pos x="2" y="140"/>
                </a:cxn>
                <a:cxn ang="0">
                  <a:pos x="1" y="140"/>
                </a:cxn>
                <a:cxn ang="0">
                  <a:pos x="0" y="1"/>
                </a:cxn>
                <a:cxn ang="0">
                  <a:pos x="1" y="0"/>
                </a:cxn>
                <a:cxn ang="0">
                  <a:pos x="0" y="1"/>
                </a:cxn>
                <a:cxn ang="0">
                  <a:pos x="0" y="1"/>
                </a:cxn>
                <a:cxn ang="0">
                  <a:pos x="0" y="0"/>
                </a:cxn>
                <a:cxn ang="0">
                  <a:pos x="0" y="0"/>
                </a:cxn>
                <a:cxn ang="0">
                  <a:pos x="1" y="0"/>
                </a:cxn>
                <a:cxn ang="0">
                  <a:pos x="1" y="0"/>
                </a:cxn>
                <a:cxn ang="0">
                  <a:pos x="1" y="0"/>
                </a:cxn>
                <a:cxn ang="0">
                  <a:pos x="1" y="0"/>
                </a:cxn>
                <a:cxn ang="0">
                  <a:pos x="2" y="1"/>
                </a:cxn>
                <a:cxn ang="0">
                  <a:pos x="1" y="2"/>
                </a:cxn>
              </a:cxnLst>
              <a:rect l="0" t="0" r="r" b="b"/>
              <a:pathLst>
                <a:path w="2" h="140">
                  <a:moveTo>
                    <a:pt x="1" y="2"/>
                  </a:moveTo>
                  <a:lnTo>
                    <a:pt x="2" y="1"/>
                  </a:lnTo>
                  <a:lnTo>
                    <a:pt x="2" y="140"/>
                  </a:lnTo>
                  <a:lnTo>
                    <a:pt x="1" y="140"/>
                  </a:lnTo>
                  <a:lnTo>
                    <a:pt x="0" y="1"/>
                  </a:lnTo>
                  <a:lnTo>
                    <a:pt x="1" y="0"/>
                  </a:lnTo>
                  <a:lnTo>
                    <a:pt x="0" y="1"/>
                  </a:lnTo>
                  <a:lnTo>
                    <a:pt x="0" y="1"/>
                  </a:lnTo>
                  <a:lnTo>
                    <a:pt x="0" y="0"/>
                  </a:lnTo>
                  <a:lnTo>
                    <a:pt x="0" y="0"/>
                  </a:lnTo>
                  <a:lnTo>
                    <a:pt x="1" y="0"/>
                  </a:lnTo>
                  <a:lnTo>
                    <a:pt x="1" y="0"/>
                  </a:lnTo>
                  <a:lnTo>
                    <a:pt x="1" y="0"/>
                  </a:lnTo>
                  <a:lnTo>
                    <a:pt x="1" y="0"/>
                  </a:lnTo>
                  <a:lnTo>
                    <a:pt x="2" y="1"/>
                  </a:lnTo>
                  <a:lnTo>
                    <a:pt x="1" y="2"/>
                  </a:lnTo>
                  <a:close/>
                </a:path>
              </a:pathLst>
            </a:custGeom>
            <a:solidFill>
              <a:srgbClr val="E5CC99"/>
            </a:solidFill>
            <a:ln w="9525">
              <a:noFill/>
              <a:round/>
              <a:headEnd/>
              <a:tailEnd/>
            </a:ln>
          </p:spPr>
          <p:txBody>
            <a:bodyPr/>
            <a:lstStyle/>
            <a:p>
              <a:endParaRPr lang="zh-CN" altLang="en-US"/>
            </a:p>
          </p:txBody>
        </p:sp>
        <p:sp>
          <p:nvSpPr>
            <p:cNvPr id="481299" name="Freeform 19"/>
            <p:cNvSpPr>
              <a:spLocks/>
            </p:cNvSpPr>
            <p:nvPr/>
          </p:nvSpPr>
          <p:spPr bwMode="auto">
            <a:xfrm>
              <a:off x="3180" y="2734"/>
              <a:ext cx="111" cy="1"/>
            </a:xfrm>
            <a:custGeom>
              <a:avLst/>
              <a:gdLst/>
              <a:ahLst/>
              <a:cxnLst>
                <a:cxn ang="0">
                  <a:pos x="109" y="1"/>
                </a:cxn>
                <a:cxn ang="0">
                  <a:pos x="110" y="1"/>
                </a:cxn>
                <a:cxn ang="0">
                  <a:pos x="0" y="1"/>
                </a:cxn>
                <a:cxn ang="0">
                  <a:pos x="0" y="0"/>
                </a:cxn>
                <a:cxn ang="0">
                  <a:pos x="110" y="0"/>
                </a:cxn>
                <a:cxn ang="0">
                  <a:pos x="111" y="1"/>
                </a:cxn>
                <a:cxn ang="0">
                  <a:pos x="110" y="0"/>
                </a:cxn>
                <a:cxn ang="0">
                  <a:pos x="111" y="0"/>
                </a:cxn>
                <a:cxn ang="0">
                  <a:pos x="111" y="1"/>
                </a:cxn>
                <a:cxn ang="0">
                  <a:pos x="111" y="1"/>
                </a:cxn>
                <a:cxn ang="0">
                  <a:pos x="110" y="1"/>
                </a:cxn>
                <a:cxn ang="0">
                  <a:pos x="109" y="1"/>
                </a:cxn>
              </a:cxnLst>
              <a:rect l="0" t="0" r="r" b="b"/>
              <a:pathLst>
                <a:path w="111" h="1">
                  <a:moveTo>
                    <a:pt x="109" y="1"/>
                  </a:moveTo>
                  <a:lnTo>
                    <a:pt x="110" y="1"/>
                  </a:lnTo>
                  <a:lnTo>
                    <a:pt x="0" y="1"/>
                  </a:lnTo>
                  <a:lnTo>
                    <a:pt x="0" y="0"/>
                  </a:lnTo>
                  <a:lnTo>
                    <a:pt x="110" y="0"/>
                  </a:lnTo>
                  <a:lnTo>
                    <a:pt x="111" y="1"/>
                  </a:lnTo>
                  <a:lnTo>
                    <a:pt x="110" y="0"/>
                  </a:lnTo>
                  <a:lnTo>
                    <a:pt x="111" y="0"/>
                  </a:lnTo>
                  <a:lnTo>
                    <a:pt x="111" y="1"/>
                  </a:lnTo>
                  <a:lnTo>
                    <a:pt x="111" y="1"/>
                  </a:lnTo>
                  <a:lnTo>
                    <a:pt x="110" y="1"/>
                  </a:lnTo>
                  <a:lnTo>
                    <a:pt x="109" y="1"/>
                  </a:lnTo>
                  <a:close/>
                </a:path>
              </a:pathLst>
            </a:custGeom>
            <a:solidFill>
              <a:srgbClr val="E5CC99"/>
            </a:solidFill>
            <a:ln w="9525">
              <a:noFill/>
              <a:round/>
              <a:headEnd/>
              <a:tailEnd/>
            </a:ln>
          </p:spPr>
          <p:txBody>
            <a:bodyPr/>
            <a:lstStyle/>
            <a:p>
              <a:endParaRPr lang="zh-CN" altLang="en-US"/>
            </a:p>
          </p:txBody>
        </p:sp>
        <p:sp>
          <p:nvSpPr>
            <p:cNvPr id="481300" name="Freeform 20"/>
            <p:cNvSpPr>
              <a:spLocks/>
            </p:cNvSpPr>
            <p:nvPr/>
          </p:nvSpPr>
          <p:spPr bwMode="auto">
            <a:xfrm>
              <a:off x="3291" y="2731"/>
              <a:ext cx="9" cy="142"/>
            </a:xfrm>
            <a:custGeom>
              <a:avLst/>
              <a:gdLst/>
              <a:ahLst/>
              <a:cxnLst>
                <a:cxn ang="0">
                  <a:pos x="7" y="0"/>
                </a:cxn>
                <a:cxn ang="0">
                  <a:pos x="0" y="4"/>
                </a:cxn>
                <a:cxn ang="0">
                  <a:pos x="2" y="142"/>
                </a:cxn>
                <a:cxn ang="0">
                  <a:pos x="9" y="131"/>
                </a:cxn>
                <a:cxn ang="0">
                  <a:pos x="7" y="0"/>
                </a:cxn>
              </a:cxnLst>
              <a:rect l="0" t="0" r="r" b="b"/>
              <a:pathLst>
                <a:path w="9" h="142">
                  <a:moveTo>
                    <a:pt x="7" y="0"/>
                  </a:moveTo>
                  <a:lnTo>
                    <a:pt x="0" y="4"/>
                  </a:lnTo>
                  <a:lnTo>
                    <a:pt x="2" y="142"/>
                  </a:lnTo>
                  <a:lnTo>
                    <a:pt x="9" y="131"/>
                  </a:lnTo>
                  <a:lnTo>
                    <a:pt x="7" y="0"/>
                  </a:lnTo>
                  <a:close/>
                </a:path>
              </a:pathLst>
            </a:custGeom>
            <a:solidFill>
              <a:srgbClr val="E5CC99"/>
            </a:solidFill>
            <a:ln w="9525">
              <a:noFill/>
              <a:round/>
              <a:headEnd/>
              <a:tailEnd/>
            </a:ln>
          </p:spPr>
          <p:txBody>
            <a:bodyPr/>
            <a:lstStyle/>
            <a:p>
              <a:endParaRPr lang="zh-CN" altLang="en-US"/>
            </a:p>
          </p:txBody>
        </p:sp>
        <p:sp>
          <p:nvSpPr>
            <p:cNvPr id="481301" name="Freeform 21"/>
            <p:cNvSpPr>
              <a:spLocks/>
            </p:cNvSpPr>
            <p:nvPr/>
          </p:nvSpPr>
          <p:spPr bwMode="auto">
            <a:xfrm>
              <a:off x="3290" y="2731"/>
              <a:ext cx="9" cy="4"/>
            </a:xfrm>
            <a:custGeom>
              <a:avLst/>
              <a:gdLst/>
              <a:ahLst/>
              <a:cxnLst>
                <a:cxn ang="0">
                  <a:pos x="0" y="4"/>
                </a:cxn>
                <a:cxn ang="0">
                  <a:pos x="0" y="3"/>
                </a:cxn>
                <a:cxn ang="0">
                  <a:pos x="8" y="0"/>
                </a:cxn>
                <a:cxn ang="0">
                  <a:pos x="9" y="1"/>
                </a:cxn>
                <a:cxn ang="0">
                  <a:pos x="1" y="4"/>
                </a:cxn>
                <a:cxn ang="0">
                  <a:pos x="1" y="4"/>
                </a:cxn>
                <a:cxn ang="0">
                  <a:pos x="1" y="4"/>
                </a:cxn>
                <a:cxn ang="0">
                  <a:pos x="0" y="4"/>
                </a:cxn>
                <a:cxn ang="0">
                  <a:pos x="0" y="4"/>
                </a:cxn>
                <a:cxn ang="0">
                  <a:pos x="0" y="4"/>
                </a:cxn>
                <a:cxn ang="0">
                  <a:pos x="0" y="4"/>
                </a:cxn>
                <a:cxn ang="0">
                  <a:pos x="0" y="4"/>
                </a:cxn>
                <a:cxn ang="0">
                  <a:pos x="0" y="4"/>
                </a:cxn>
                <a:cxn ang="0">
                  <a:pos x="0" y="3"/>
                </a:cxn>
                <a:cxn ang="0">
                  <a:pos x="0" y="3"/>
                </a:cxn>
                <a:cxn ang="0">
                  <a:pos x="0" y="4"/>
                </a:cxn>
              </a:cxnLst>
              <a:rect l="0" t="0" r="r" b="b"/>
              <a:pathLst>
                <a:path w="9" h="4">
                  <a:moveTo>
                    <a:pt x="0" y="4"/>
                  </a:moveTo>
                  <a:lnTo>
                    <a:pt x="0" y="3"/>
                  </a:lnTo>
                  <a:lnTo>
                    <a:pt x="8" y="0"/>
                  </a:lnTo>
                  <a:lnTo>
                    <a:pt x="9" y="1"/>
                  </a:lnTo>
                  <a:lnTo>
                    <a:pt x="1" y="4"/>
                  </a:lnTo>
                  <a:lnTo>
                    <a:pt x="1" y="4"/>
                  </a:lnTo>
                  <a:lnTo>
                    <a:pt x="1" y="4"/>
                  </a:lnTo>
                  <a:lnTo>
                    <a:pt x="0" y="4"/>
                  </a:lnTo>
                  <a:lnTo>
                    <a:pt x="0" y="4"/>
                  </a:lnTo>
                  <a:lnTo>
                    <a:pt x="0" y="4"/>
                  </a:lnTo>
                  <a:lnTo>
                    <a:pt x="0" y="4"/>
                  </a:lnTo>
                  <a:lnTo>
                    <a:pt x="0" y="4"/>
                  </a:lnTo>
                  <a:lnTo>
                    <a:pt x="0" y="4"/>
                  </a:lnTo>
                  <a:lnTo>
                    <a:pt x="0" y="3"/>
                  </a:lnTo>
                  <a:lnTo>
                    <a:pt x="0" y="3"/>
                  </a:lnTo>
                  <a:lnTo>
                    <a:pt x="0" y="4"/>
                  </a:lnTo>
                  <a:close/>
                </a:path>
              </a:pathLst>
            </a:custGeom>
            <a:solidFill>
              <a:srgbClr val="E5CC99"/>
            </a:solidFill>
            <a:ln w="9525">
              <a:noFill/>
              <a:round/>
              <a:headEnd/>
              <a:tailEnd/>
            </a:ln>
          </p:spPr>
          <p:txBody>
            <a:bodyPr/>
            <a:lstStyle/>
            <a:p>
              <a:endParaRPr lang="zh-CN" altLang="en-US"/>
            </a:p>
          </p:txBody>
        </p:sp>
        <p:sp>
          <p:nvSpPr>
            <p:cNvPr id="481302" name="Freeform 22"/>
            <p:cNvSpPr>
              <a:spLocks/>
            </p:cNvSpPr>
            <p:nvPr/>
          </p:nvSpPr>
          <p:spPr bwMode="auto">
            <a:xfrm>
              <a:off x="3290" y="2735"/>
              <a:ext cx="4" cy="139"/>
            </a:xfrm>
            <a:custGeom>
              <a:avLst/>
              <a:gdLst/>
              <a:ahLst/>
              <a:cxnLst>
                <a:cxn ang="0">
                  <a:pos x="4" y="139"/>
                </a:cxn>
                <a:cxn ang="0">
                  <a:pos x="1" y="138"/>
                </a:cxn>
                <a:cxn ang="0">
                  <a:pos x="0" y="0"/>
                </a:cxn>
                <a:cxn ang="0">
                  <a:pos x="1" y="0"/>
                </a:cxn>
                <a:cxn ang="0">
                  <a:pos x="4" y="138"/>
                </a:cxn>
                <a:cxn ang="0">
                  <a:pos x="1" y="138"/>
                </a:cxn>
                <a:cxn ang="0">
                  <a:pos x="4" y="138"/>
                </a:cxn>
                <a:cxn ang="0">
                  <a:pos x="4" y="139"/>
                </a:cxn>
                <a:cxn ang="0">
                  <a:pos x="4" y="139"/>
                </a:cxn>
                <a:cxn ang="0">
                  <a:pos x="4" y="139"/>
                </a:cxn>
                <a:cxn ang="0">
                  <a:pos x="3" y="139"/>
                </a:cxn>
                <a:cxn ang="0">
                  <a:pos x="3" y="139"/>
                </a:cxn>
                <a:cxn ang="0">
                  <a:pos x="3" y="139"/>
                </a:cxn>
                <a:cxn ang="0">
                  <a:pos x="1" y="139"/>
                </a:cxn>
                <a:cxn ang="0">
                  <a:pos x="1" y="138"/>
                </a:cxn>
                <a:cxn ang="0">
                  <a:pos x="4" y="139"/>
                </a:cxn>
              </a:cxnLst>
              <a:rect l="0" t="0" r="r" b="b"/>
              <a:pathLst>
                <a:path w="4" h="139">
                  <a:moveTo>
                    <a:pt x="4" y="139"/>
                  </a:moveTo>
                  <a:lnTo>
                    <a:pt x="1" y="138"/>
                  </a:lnTo>
                  <a:lnTo>
                    <a:pt x="0" y="0"/>
                  </a:lnTo>
                  <a:lnTo>
                    <a:pt x="1" y="0"/>
                  </a:lnTo>
                  <a:lnTo>
                    <a:pt x="4" y="138"/>
                  </a:lnTo>
                  <a:lnTo>
                    <a:pt x="1" y="138"/>
                  </a:lnTo>
                  <a:lnTo>
                    <a:pt x="4" y="138"/>
                  </a:lnTo>
                  <a:lnTo>
                    <a:pt x="4" y="139"/>
                  </a:lnTo>
                  <a:lnTo>
                    <a:pt x="4" y="139"/>
                  </a:lnTo>
                  <a:lnTo>
                    <a:pt x="4" y="139"/>
                  </a:lnTo>
                  <a:lnTo>
                    <a:pt x="3" y="139"/>
                  </a:lnTo>
                  <a:lnTo>
                    <a:pt x="3" y="139"/>
                  </a:lnTo>
                  <a:lnTo>
                    <a:pt x="3" y="139"/>
                  </a:lnTo>
                  <a:lnTo>
                    <a:pt x="1" y="139"/>
                  </a:lnTo>
                  <a:lnTo>
                    <a:pt x="1" y="138"/>
                  </a:lnTo>
                  <a:lnTo>
                    <a:pt x="4" y="139"/>
                  </a:lnTo>
                  <a:close/>
                </a:path>
              </a:pathLst>
            </a:custGeom>
            <a:solidFill>
              <a:srgbClr val="E5CC99"/>
            </a:solidFill>
            <a:ln w="9525">
              <a:noFill/>
              <a:round/>
              <a:headEnd/>
              <a:tailEnd/>
            </a:ln>
          </p:spPr>
          <p:txBody>
            <a:bodyPr/>
            <a:lstStyle/>
            <a:p>
              <a:endParaRPr lang="zh-CN" altLang="en-US"/>
            </a:p>
          </p:txBody>
        </p:sp>
        <p:sp>
          <p:nvSpPr>
            <p:cNvPr id="481303" name="Freeform 23"/>
            <p:cNvSpPr>
              <a:spLocks/>
            </p:cNvSpPr>
            <p:nvPr/>
          </p:nvSpPr>
          <p:spPr bwMode="auto">
            <a:xfrm>
              <a:off x="3293" y="2861"/>
              <a:ext cx="9" cy="12"/>
            </a:xfrm>
            <a:custGeom>
              <a:avLst/>
              <a:gdLst/>
              <a:ahLst/>
              <a:cxnLst>
                <a:cxn ang="0">
                  <a:pos x="9" y="1"/>
                </a:cxn>
                <a:cxn ang="0">
                  <a:pos x="9" y="1"/>
                </a:cxn>
                <a:cxn ang="0">
                  <a:pos x="1" y="12"/>
                </a:cxn>
                <a:cxn ang="0">
                  <a:pos x="0" y="12"/>
                </a:cxn>
                <a:cxn ang="0">
                  <a:pos x="6" y="0"/>
                </a:cxn>
                <a:cxn ang="0">
                  <a:pos x="6" y="1"/>
                </a:cxn>
                <a:cxn ang="0">
                  <a:pos x="6" y="0"/>
                </a:cxn>
                <a:cxn ang="0">
                  <a:pos x="7" y="0"/>
                </a:cxn>
                <a:cxn ang="0">
                  <a:pos x="7" y="0"/>
                </a:cxn>
                <a:cxn ang="0">
                  <a:pos x="7" y="0"/>
                </a:cxn>
                <a:cxn ang="0">
                  <a:pos x="9" y="0"/>
                </a:cxn>
                <a:cxn ang="0">
                  <a:pos x="9" y="0"/>
                </a:cxn>
                <a:cxn ang="0">
                  <a:pos x="9" y="0"/>
                </a:cxn>
                <a:cxn ang="0">
                  <a:pos x="9" y="1"/>
                </a:cxn>
                <a:cxn ang="0">
                  <a:pos x="9" y="1"/>
                </a:cxn>
                <a:cxn ang="0">
                  <a:pos x="9" y="1"/>
                </a:cxn>
              </a:cxnLst>
              <a:rect l="0" t="0" r="r" b="b"/>
              <a:pathLst>
                <a:path w="9" h="12">
                  <a:moveTo>
                    <a:pt x="9" y="1"/>
                  </a:moveTo>
                  <a:lnTo>
                    <a:pt x="9" y="1"/>
                  </a:lnTo>
                  <a:lnTo>
                    <a:pt x="1" y="12"/>
                  </a:lnTo>
                  <a:lnTo>
                    <a:pt x="0" y="12"/>
                  </a:lnTo>
                  <a:lnTo>
                    <a:pt x="6" y="0"/>
                  </a:lnTo>
                  <a:lnTo>
                    <a:pt x="6" y="1"/>
                  </a:lnTo>
                  <a:lnTo>
                    <a:pt x="6" y="0"/>
                  </a:lnTo>
                  <a:lnTo>
                    <a:pt x="7" y="0"/>
                  </a:lnTo>
                  <a:lnTo>
                    <a:pt x="7" y="0"/>
                  </a:lnTo>
                  <a:lnTo>
                    <a:pt x="7" y="0"/>
                  </a:lnTo>
                  <a:lnTo>
                    <a:pt x="9" y="0"/>
                  </a:lnTo>
                  <a:lnTo>
                    <a:pt x="9" y="0"/>
                  </a:lnTo>
                  <a:lnTo>
                    <a:pt x="9" y="0"/>
                  </a:lnTo>
                  <a:lnTo>
                    <a:pt x="9" y="1"/>
                  </a:lnTo>
                  <a:lnTo>
                    <a:pt x="9" y="1"/>
                  </a:lnTo>
                  <a:lnTo>
                    <a:pt x="9" y="1"/>
                  </a:lnTo>
                  <a:close/>
                </a:path>
              </a:pathLst>
            </a:custGeom>
            <a:solidFill>
              <a:srgbClr val="E5CC99"/>
            </a:solidFill>
            <a:ln w="9525">
              <a:noFill/>
              <a:round/>
              <a:headEnd/>
              <a:tailEnd/>
            </a:ln>
          </p:spPr>
          <p:txBody>
            <a:bodyPr/>
            <a:lstStyle/>
            <a:p>
              <a:endParaRPr lang="zh-CN" altLang="en-US"/>
            </a:p>
          </p:txBody>
        </p:sp>
        <p:sp>
          <p:nvSpPr>
            <p:cNvPr id="481304" name="Freeform 24"/>
            <p:cNvSpPr>
              <a:spLocks/>
            </p:cNvSpPr>
            <p:nvPr/>
          </p:nvSpPr>
          <p:spPr bwMode="auto">
            <a:xfrm>
              <a:off x="3298" y="2731"/>
              <a:ext cx="4" cy="131"/>
            </a:xfrm>
            <a:custGeom>
              <a:avLst/>
              <a:gdLst/>
              <a:ahLst/>
              <a:cxnLst>
                <a:cxn ang="0">
                  <a:pos x="0" y="0"/>
                </a:cxn>
                <a:cxn ang="0">
                  <a:pos x="1" y="0"/>
                </a:cxn>
                <a:cxn ang="0">
                  <a:pos x="4" y="131"/>
                </a:cxn>
                <a:cxn ang="0">
                  <a:pos x="1" y="131"/>
                </a:cxn>
                <a:cxn ang="0">
                  <a:pos x="0" y="0"/>
                </a:cxn>
                <a:cxn ang="0">
                  <a:pos x="1" y="1"/>
                </a:cxn>
                <a:cxn ang="0">
                  <a:pos x="0" y="0"/>
                </a:cxn>
                <a:cxn ang="0">
                  <a:pos x="0" y="0"/>
                </a:cxn>
                <a:cxn ang="0">
                  <a:pos x="0" y="0"/>
                </a:cxn>
                <a:cxn ang="0">
                  <a:pos x="0" y="0"/>
                </a:cxn>
                <a:cxn ang="0">
                  <a:pos x="0" y="0"/>
                </a:cxn>
                <a:cxn ang="0">
                  <a:pos x="1" y="0"/>
                </a:cxn>
                <a:cxn ang="0">
                  <a:pos x="1" y="0"/>
                </a:cxn>
                <a:cxn ang="0">
                  <a:pos x="1" y="0"/>
                </a:cxn>
                <a:cxn ang="0">
                  <a:pos x="1" y="0"/>
                </a:cxn>
                <a:cxn ang="0">
                  <a:pos x="0" y="0"/>
                </a:cxn>
              </a:cxnLst>
              <a:rect l="0" t="0" r="r" b="b"/>
              <a:pathLst>
                <a:path w="4" h="131">
                  <a:moveTo>
                    <a:pt x="0" y="0"/>
                  </a:moveTo>
                  <a:lnTo>
                    <a:pt x="1" y="0"/>
                  </a:lnTo>
                  <a:lnTo>
                    <a:pt x="4" y="131"/>
                  </a:lnTo>
                  <a:lnTo>
                    <a:pt x="1" y="131"/>
                  </a:lnTo>
                  <a:lnTo>
                    <a:pt x="0" y="0"/>
                  </a:lnTo>
                  <a:lnTo>
                    <a:pt x="1" y="1"/>
                  </a:lnTo>
                  <a:lnTo>
                    <a:pt x="0" y="0"/>
                  </a:lnTo>
                  <a:lnTo>
                    <a:pt x="0" y="0"/>
                  </a:lnTo>
                  <a:lnTo>
                    <a:pt x="0" y="0"/>
                  </a:lnTo>
                  <a:lnTo>
                    <a:pt x="0" y="0"/>
                  </a:lnTo>
                  <a:lnTo>
                    <a:pt x="0" y="0"/>
                  </a:lnTo>
                  <a:lnTo>
                    <a:pt x="1" y="0"/>
                  </a:lnTo>
                  <a:lnTo>
                    <a:pt x="1" y="0"/>
                  </a:lnTo>
                  <a:lnTo>
                    <a:pt x="1" y="0"/>
                  </a:lnTo>
                  <a:lnTo>
                    <a:pt x="1" y="0"/>
                  </a:lnTo>
                  <a:lnTo>
                    <a:pt x="0" y="0"/>
                  </a:lnTo>
                  <a:close/>
                </a:path>
              </a:pathLst>
            </a:custGeom>
            <a:solidFill>
              <a:srgbClr val="E5CC99"/>
            </a:solidFill>
            <a:ln w="9525">
              <a:noFill/>
              <a:round/>
              <a:headEnd/>
              <a:tailEnd/>
            </a:ln>
          </p:spPr>
          <p:txBody>
            <a:bodyPr/>
            <a:lstStyle/>
            <a:p>
              <a:endParaRPr lang="zh-CN" altLang="en-US"/>
            </a:p>
          </p:txBody>
        </p:sp>
        <p:sp>
          <p:nvSpPr>
            <p:cNvPr id="481305" name="Freeform 25"/>
            <p:cNvSpPr>
              <a:spLocks/>
            </p:cNvSpPr>
            <p:nvPr/>
          </p:nvSpPr>
          <p:spPr bwMode="auto">
            <a:xfrm>
              <a:off x="3180" y="2731"/>
              <a:ext cx="118" cy="4"/>
            </a:xfrm>
            <a:custGeom>
              <a:avLst/>
              <a:gdLst/>
              <a:ahLst/>
              <a:cxnLst>
                <a:cxn ang="0">
                  <a:pos x="118" y="0"/>
                </a:cxn>
                <a:cxn ang="0">
                  <a:pos x="110" y="4"/>
                </a:cxn>
                <a:cxn ang="0">
                  <a:pos x="0" y="4"/>
                </a:cxn>
                <a:cxn ang="0">
                  <a:pos x="10" y="0"/>
                </a:cxn>
                <a:cxn ang="0">
                  <a:pos x="118" y="0"/>
                </a:cxn>
              </a:cxnLst>
              <a:rect l="0" t="0" r="r" b="b"/>
              <a:pathLst>
                <a:path w="118" h="4">
                  <a:moveTo>
                    <a:pt x="118" y="0"/>
                  </a:moveTo>
                  <a:lnTo>
                    <a:pt x="110" y="4"/>
                  </a:lnTo>
                  <a:lnTo>
                    <a:pt x="0" y="4"/>
                  </a:lnTo>
                  <a:lnTo>
                    <a:pt x="10" y="0"/>
                  </a:lnTo>
                  <a:lnTo>
                    <a:pt x="118" y="0"/>
                  </a:lnTo>
                  <a:close/>
                </a:path>
              </a:pathLst>
            </a:custGeom>
            <a:solidFill>
              <a:srgbClr val="E5CC99"/>
            </a:solidFill>
            <a:ln w="9525">
              <a:noFill/>
              <a:round/>
              <a:headEnd/>
              <a:tailEnd/>
            </a:ln>
          </p:spPr>
          <p:txBody>
            <a:bodyPr/>
            <a:lstStyle/>
            <a:p>
              <a:endParaRPr lang="zh-CN" altLang="en-US"/>
            </a:p>
          </p:txBody>
        </p:sp>
        <p:sp>
          <p:nvSpPr>
            <p:cNvPr id="481306" name="Freeform 26"/>
            <p:cNvSpPr>
              <a:spLocks/>
            </p:cNvSpPr>
            <p:nvPr/>
          </p:nvSpPr>
          <p:spPr bwMode="auto">
            <a:xfrm>
              <a:off x="3290" y="2731"/>
              <a:ext cx="9" cy="4"/>
            </a:xfrm>
            <a:custGeom>
              <a:avLst/>
              <a:gdLst/>
              <a:ahLst/>
              <a:cxnLst>
                <a:cxn ang="0">
                  <a:pos x="0" y="3"/>
                </a:cxn>
                <a:cxn ang="0">
                  <a:pos x="0" y="3"/>
                </a:cxn>
                <a:cxn ang="0">
                  <a:pos x="8" y="0"/>
                </a:cxn>
                <a:cxn ang="0">
                  <a:pos x="9" y="1"/>
                </a:cxn>
                <a:cxn ang="0">
                  <a:pos x="1" y="4"/>
                </a:cxn>
                <a:cxn ang="0">
                  <a:pos x="0" y="4"/>
                </a:cxn>
                <a:cxn ang="0">
                  <a:pos x="1" y="4"/>
                </a:cxn>
                <a:cxn ang="0">
                  <a:pos x="0" y="4"/>
                </a:cxn>
                <a:cxn ang="0">
                  <a:pos x="0" y="4"/>
                </a:cxn>
                <a:cxn ang="0">
                  <a:pos x="0" y="4"/>
                </a:cxn>
                <a:cxn ang="0">
                  <a:pos x="0" y="4"/>
                </a:cxn>
                <a:cxn ang="0">
                  <a:pos x="0" y="4"/>
                </a:cxn>
                <a:cxn ang="0">
                  <a:pos x="0" y="4"/>
                </a:cxn>
                <a:cxn ang="0">
                  <a:pos x="0" y="3"/>
                </a:cxn>
                <a:cxn ang="0">
                  <a:pos x="0" y="3"/>
                </a:cxn>
                <a:cxn ang="0">
                  <a:pos x="0" y="3"/>
                </a:cxn>
              </a:cxnLst>
              <a:rect l="0" t="0" r="r" b="b"/>
              <a:pathLst>
                <a:path w="9" h="4">
                  <a:moveTo>
                    <a:pt x="0" y="3"/>
                  </a:moveTo>
                  <a:lnTo>
                    <a:pt x="0" y="3"/>
                  </a:lnTo>
                  <a:lnTo>
                    <a:pt x="8" y="0"/>
                  </a:lnTo>
                  <a:lnTo>
                    <a:pt x="9" y="1"/>
                  </a:lnTo>
                  <a:lnTo>
                    <a:pt x="1" y="4"/>
                  </a:lnTo>
                  <a:lnTo>
                    <a:pt x="0" y="4"/>
                  </a:lnTo>
                  <a:lnTo>
                    <a:pt x="1" y="4"/>
                  </a:lnTo>
                  <a:lnTo>
                    <a:pt x="0" y="4"/>
                  </a:lnTo>
                  <a:lnTo>
                    <a:pt x="0" y="4"/>
                  </a:lnTo>
                  <a:lnTo>
                    <a:pt x="0" y="4"/>
                  </a:lnTo>
                  <a:lnTo>
                    <a:pt x="0" y="4"/>
                  </a:lnTo>
                  <a:lnTo>
                    <a:pt x="0" y="4"/>
                  </a:lnTo>
                  <a:lnTo>
                    <a:pt x="0" y="4"/>
                  </a:lnTo>
                  <a:lnTo>
                    <a:pt x="0" y="3"/>
                  </a:lnTo>
                  <a:lnTo>
                    <a:pt x="0" y="3"/>
                  </a:lnTo>
                  <a:lnTo>
                    <a:pt x="0" y="3"/>
                  </a:lnTo>
                  <a:close/>
                </a:path>
              </a:pathLst>
            </a:custGeom>
            <a:solidFill>
              <a:srgbClr val="E5CC99"/>
            </a:solidFill>
            <a:ln w="9525">
              <a:noFill/>
              <a:round/>
              <a:headEnd/>
              <a:tailEnd/>
            </a:ln>
          </p:spPr>
          <p:txBody>
            <a:bodyPr/>
            <a:lstStyle/>
            <a:p>
              <a:endParaRPr lang="zh-CN" altLang="en-US"/>
            </a:p>
          </p:txBody>
        </p:sp>
        <p:sp>
          <p:nvSpPr>
            <p:cNvPr id="481307" name="Freeform 27"/>
            <p:cNvSpPr>
              <a:spLocks/>
            </p:cNvSpPr>
            <p:nvPr/>
          </p:nvSpPr>
          <p:spPr bwMode="auto">
            <a:xfrm>
              <a:off x="3179" y="2734"/>
              <a:ext cx="111" cy="1"/>
            </a:xfrm>
            <a:custGeom>
              <a:avLst/>
              <a:gdLst/>
              <a:ahLst/>
              <a:cxnLst>
                <a:cxn ang="0">
                  <a:pos x="1" y="1"/>
                </a:cxn>
                <a:cxn ang="0">
                  <a:pos x="0" y="0"/>
                </a:cxn>
                <a:cxn ang="0">
                  <a:pos x="111" y="0"/>
                </a:cxn>
                <a:cxn ang="0">
                  <a:pos x="111" y="1"/>
                </a:cxn>
                <a:cxn ang="0">
                  <a:pos x="0" y="1"/>
                </a:cxn>
                <a:cxn ang="0">
                  <a:pos x="0" y="0"/>
                </a:cxn>
                <a:cxn ang="0">
                  <a:pos x="0" y="1"/>
                </a:cxn>
                <a:cxn ang="0">
                  <a:pos x="0" y="1"/>
                </a:cxn>
                <a:cxn ang="0">
                  <a:pos x="0" y="1"/>
                </a:cxn>
                <a:cxn ang="0">
                  <a:pos x="0" y="0"/>
                </a:cxn>
                <a:cxn ang="0">
                  <a:pos x="0" y="0"/>
                </a:cxn>
                <a:cxn ang="0">
                  <a:pos x="1" y="1"/>
                </a:cxn>
              </a:cxnLst>
              <a:rect l="0" t="0" r="r" b="b"/>
              <a:pathLst>
                <a:path w="111" h="1">
                  <a:moveTo>
                    <a:pt x="1" y="1"/>
                  </a:moveTo>
                  <a:lnTo>
                    <a:pt x="0" y="0"/>
                  </a:lnTo>
                  <a:lnTo>
                    <a:pt x="111" y="0"/>
                  </a:lnTo>
                  <a:lnTo>
                    <a:pt x="111" y="1"/>
                  </a:lnTo>
                  <a:lnTo>
                    <a:pt x="0" y="1"/>
                  </a:lnTo>
                  <a:lnTo>
                    <a:pt x="0" y="0"/>
                  </a:lnTo>
                  <a:lnTo>
                    <a:pt x="0" y="1"/>
                  </a:lnTo>
                  <a:lnTo>
                    <a:pt x="0" y="1"/>
                  </a:lnTo>
                  <a:lnTo>
                    <a:pt x="0" y="1"/>
                  </a:lnTo>
                  <a:lnTo>
                    <a:pt x="0" y="0"/>
                  </a:lnTo>
                  <a:lnTo>
                    <a:pt x="0" y="0"/>
                  </a:lnTo>
                  <a:lnTo>
                    <a:pt x="1" y="1"/>
                  </a:lnTo>
                  <a:close/>
                </a:path>
              </a:pathLst>
            </a:custGeom>
            <a:solidFill>
              <a:srgbClr val="E5CC99"/>
            </a:solidFill>
            <a:ln w="9525">
              <a:noFill/>
              <a:round/>
              <a:headEnd/>
              <a:tailEnd/>
            </a:ln>
          </p:spPr>
          <p:txBody>
            <a:bodyPr/>
            <a:lstStyle/>
            <a:p>
              <a:endParaRPr lang="zh-CN" altLang="en-US"/>
            </a:p>
          </p:txBody>
        </p:sp>
        <p:sp>
          <p:nvSpPr>
            <p:cNvPr id="481308" name="Freeform 28"/>
            <p:cNvSpPr>
              <a:spLocks/>
            </p:cNvSpPr>
            <p:nvPr/>
          </p:nvSpPr>
          <p:spPr bwMode="auto">
            <a:xfrm>
              <a:off x="3180" y="2731"/>
              <a:ext cx="11" cy="4"/>
            </a:xfrm>
            <a:custGeom>
              <a:avLst/>
              <a:gdLst/>
              <a:ahLst/>
              <a:cxnLst>
                <a:cxn ang="0">
                  <a:pos x="10" y="1"/>
                </a:cxn>
                <a:cxn ang="0">
                  <a:pos x="11" y="1"/>
                </a:cxn>
                <a:cxn ang="0">
                  <a:pos x="0" y="4"/>
                </a:cxn>
                <a:cxn ang="0">
                  <a:pos x="0" y="3"/>
                </a:cxn>
                <a:cxn ang="0">
                  <a:pos x="10" y="0"/>
                </a:cxn>
                <a:cxn ang="0">
                  <a:pos x="10" y="0"/>
                </a:cxn>
                <a:cxn ang="0">
                  <a:pos x="10" y="0"/>
                </a:cxn>
                <a:cxn ang="0">
                  <a:pos x="10" y="0"/>
                </a:cxn>
                <a:cxn ang="0">
                  <a:pos x="11" y="0"/>
                </a:cxn>
                <a:cxn ang="0">
                  <a:pos x="11" y="0"/>
                </a:cxn>
                <a:cxn ang="0">
                  <a:pos x="11" y="0"/>
                </a:cxn>
                <a:cxn ang="0">
                  <a:pos x="11" y="0"/>
                </a:cxn>
                <a:cxn ang="0">
                  <a:pos x="11" y="0"/>
                </a:cxn>
                <a:cxn ang="0">
                  <a:pos x="11" y="1"/>
                </a:cxn>
                <a:cxn ang="0">
                  <a:pos x="11" y="1"/>
                </a:cxn>
                <a:cxn ang="0">
                  <a:pos x="10" y="1"/>
                </a:cxn>
              </a:cxnLst>
              <a:rect l="0" t="0" r="r" b="b"/>
              <a:pathLst>
                <a:path w="11" h="4">
                  <a:moveTo>
                    <a:pt x="10" y="1"/>
                  </a:moveTo>
                  <a:lnTo>
                    <a:pt x="11" y="1"/>
                  </a:lnTo>
                  <a:lnTo>
                    <a:pt x="0" y="4"/>
                  </a:lnTo>
                  <a:lnTo>
                    <a:pt x="0" y="3"/>
                  </a:lnTo>
                  <a:lnTo>
                    <a:pt x="10" y="0"/>
                  </a:lnTo>
                  <a:lnTo>
                    <a:pt x="10" y="0"/>
                  </a:lnTo>
                  <a:lnTo>
                    <a:pt x="10" y="0"/>
                  </a:lnTo>
                  <a:lnTo>
                    <a:pt x="10" y="0"/>
                  </a:lnTo>
                  <a:lnTo>
                    <a:pt x="11" y="0"/>
                  </a:lnTo>
                  <a:lnTo>
                    <a:pt x="11" y="0"/>
                  </a:lnTo>
                  <a:lnTo>
                    <a:pt x="11" y="0"/>
                  </a:lnTo>
                  <a:lnTo>
                    <a:pt x="11" y="0"/>
                  </a:lnTo>
                  <a:lnTo>
                    <a:pt x="11" y="0"/>
                  </a:lnTo>
                  <a:lnTo>
                    <a:pt x="11" y="1"/>
                  </a:lnTo>
                  <a:lnTo>
                    <a:pt x="11" y="1"/>
                  </a:lnTo>
                  <a:lnTo>
                    <a:pt x="10" y="1"/>
                  </a:lnTo>
                  <a:close/>
                </a:path>
              </a:pathLst>
            </a:custGeom>
            <a:solidFill>
              <a:srgbClr val="E5CC99"/>
            </a:solidFill>
            <a:ln w="9525">
              <a:noFill/>
              <a:round/>
              <a:headEnd/>
              <a:tailEnd/>
            </a:ln>
          </p:spPr>
          <p:txBody>
            <a:bodyPr/>
            <a:lstStyle/>
            <a:p>
              <a:endParaRPr lang="zh-CN" altLang="en-US"/>
            </a:p>
          </p:txBody>
        </p:sp>
        <p:sp>
          <p:nvSpPr>
            <p:cNvPr id="481309" name="Freeform 29"/>
            <p:cNvSpPr>
              <a:spLocks/>
            </p:cNvSpPr>
            <p:nvPr/>
          </p:nvSpPr>
          <p:spPr bwMode="auto">
            <a:xfrm>
              <a:off x="3191" y="2731"/>
              <a:ext cx="108" cy="1"/>
            </a:xfrm>
            <a:custGeom>
              <a:avLst/>
              <a:gdLst/>
              <a:ahLst/>
              <a:cxnLst>
                <a:cxn ang="0">
                  <a:pos x="107" y="0"/>
                </a:cxn>
                <a:cxn ang="0">
                  <a:pos x="108" y="1"/>
                </a:cxn>
                <a:cxn ang="0">
                  <a:pos x="0" y="1"/>
                </a:cxn>
                <a:cxn ang="0">
                  <a:pos x="0" y="0"/>
                </a:cxn>
                <a:cxn ang="0">
                  <a:pos x="108" y="0"/>
                </a:cxn>
                <a:cxn ang="0">
                  <a:pos x="108" y="1"/>
                </a:cxn>
                <a:cxn ang="0">
                  <a:pos x="108" y="0"/>
                </a:cxn>
                <a:cxn ang="0">
                  <a:pos x="108" y="0"/>
                </a:cxn>
                <a:cxn ang="0">
                  <a:pos x="108" y="0"/>
                </a:cxn>
                <a:cxn ang="0">
                  <a:pos x="108" y="1"/>
                </a:cxn>
                <a:cxn ang="0">
                  <a:pos x="108" y="1"/>
                </a:cxn>
                <a:cxn ang="0">
                  <a:pos x="107" y="0"/>
                </a:cxn>
              </a:cxnLst>
              <a:rect l="0" t="0" r="r" b="b"/>
              <a:pathLst>
                <a:path w="108" h="1">
                  <a:moveTo>
                    <a:pt x="107" y="0"/>
                  </a:moveTo>
                  <a:lnTo>
                    <a:pt x="108" y="1"/>
                  </a:lnTo>
                  <a:lnTo>
                    <a:pt x="0" y="1"/>
                  </a:lnTo>
                  <a:lnTo>
                    <a:pt x="0" y="0"/>
                  </a:lnTo>
                  <a:lnTo>
                    <a:pt x="108" y="0"/>
                  </a:lnTo>
                  <a:lnTo>
                    <a:pt x="108" y="1"/>
                  </a:lnTo>
                  <a:lnTo>
                    <a:pt x="108" y="0"/>
                  </a:lnTo>
                  <a:lnTo>
                    <a:pt x="108" y="0"/>
                  </a:lnTo>
                  <a:lnTo>
                    <a:pt x="108" y="0"/>
                  </a:lnTo>
                  <a:lnTo>
                    <a:pt x="108" y="1"/>
                  </a:lnTo>
                  <a:lnTo>
                    <a:pt x="108" y="1"/>
                  </a:lnTo>
                  <a:lnTo>
                    <a:pt x="107" y="0"/>
                  </a:lnTo>
                  <a:close/>
                </a:path>
              </a:pathLst>
            </a:custGeom>
            <a:solidFill>
              <a:srgbClr val="E5CC99"/>
            </a:solidFill>
            <a:ln w="9525">
              <a:noFill/>
              <a:round/>
              <a:headEnd/>
              <a:tailEnd/>
            </a:ln>
          </p:spPr>
          <p:txBody>
            <a:bodyPr/>
            <a:lstStyle/>
            <a:p>
              <a:endParaRPr lang="zh-CN" altLang="en-US"/>
            </a:p>
          </p:txBody>
        </p:sp>
        <p:sp>
          <p:nvSpPr>
            <p:cNvPr id="481310" name="Freeform 30"/>
            <p:cNvSpPr>
              <a:spLocks/>
            </p:cNvSpPr>
            <p:nvPr/>
          </p:nvSpPr>
          <p:spPr bwMode="auto">
            <a:xfrm>
              <a:off x="3156" y="2606"/>
              <a:ext cx="10" cy="269"/>
            </a:xfrm>
            <a:custGeom>
              <a:avLst/>
              <a:gdLst/>
              <a:ahLst/>
              <a:cxnLst>
                <a:cxn ang="0">
                  <a:pos x="10" y="269"/>
                </a:cxn>
                <a:cxn ang="0">
                  <a:pos x="6" y="7"/>
                </a:cxn>
                <a:cxn ang="0">
                  <a:pos x="2" y="8"/>
                </a:cxn>
                <a:cxn ang="0">
                  <a:pos x="0" y="0"/>
                </a:cxn>
                <a:cxn ang="0">
                  <a:pos x="5" y="269"/>
                </a:cxn>
                <a:cxn ang="0">
                  <a:pos x="10" y="269"/>
                </a:cxn>
              </a:cxnLst>
              <a:rect l="0" t="0" r="r" b="b"/>
              <a:pathLst>
                <a:path w="10" h="269">
                  <a:moveTo>
                    <a:pt x="10" y="269"/>
                  </a:moveTo>
                  <a:lnTo>
                    <a:pt x="6" y="7"/>
                  </a:lnTo>
                  <a:lnTo>
                    <a:pt x="2" y="8"/>
                  </a:lnTo>
                  <a:lnTo>
                    <a:pt x="0" y="0"/>
                  </a:lnTo>
                  <a:lnTo>
                    <a:pt x="5" y="269"/>
                  </a:lnTo>
                  <a:lnTo>
                    <a:pt x="10" y="269"/>
                  </a:lnTo>
                  <a:close/>
                </a:path>
              </a:pathLst>
            </a:custGeom>
            <a:solidFill>
              <a:srgbClr val="19E599"/>
            </a:solidFill>
            <a:ln w="9525">
              <a:noFill/>
              <a:round/>
              <a:headEnd/>
              <a:tailEnd/>
            </a:ln>
          </p:spPr>
          <p:txBody>
            <a:bodyPr/>
            <a:lstStyle/>
            <a:p>
              <a:endParaRPr lang="zh-CN" altLang="en-US"/>
            </a:p>
          </p:txBody>
        </p:sp>
        <p:sp>
          <p:nvSpPr>
            <p:cNvPr id="481311" name="Freeform 31"/>
            <p:cNvSpPr>
              <a:spLocks/>
            </p:cNvSpPr>
            <p:nvPr/>
          </p:nvSpPr>
          <p:spPr bwMode="auto">
            <a:xfrm>
              <a:off x="3138" y="2569"/>
              <a:ext cx="51" cy="44"/>
            </a:xfrm>
            <a:custGeom>
              <a:avLst/>
              <a:gdLst/>
              <a:ahLst/>
              <a:cxnLst>
                <a:cxn ang="0">
                  <a:pos x="51" y="29"/>
                </a:cxn>
                <a:cxn ang="0">
                  <a:pos x="27" y="42"/>
                </a:cxn>
                <a:cxn ang="0">
                  <a:pos x="25" y="42"/>
                </a:cxn>
                <a:cxn ang="0">
                  <a:pos x="25" y="42"/>
                </a:cxn>
                <a:cxn ang="0">
                  <a:pos x="24" y="43"/>
                </a:cxn>
                <a:cxn ang="0">
                  <a:pos x="23" y="43"/>
                </a:cxn>
                <a:cxn ang="0">
                  <a:pos x="23" y="43"/>
                </a:cxn>
                <a:cxn ang="0">
                  <a:pos x="21" y="44"/>
                </a:cxn>
                <a:cxn ang="0">
                  <a:pos x="20" y="44"/>
                </a:cxn>
                <a:cxn ang="0">
                  <a:pos x="20" y="44"/>
                </a:cxn>
                <a:cxn ang="0">
                  <a:pos x="18" y="36"/>
                </a:cxn>
                <a:cxn ang="0">
                  <a:pos x="12" y="30"/>
                </a:cxn>
                <a:cxn ang="0">
                  <a:pos x="12" y="29"/>
                </a:cxn>
                <a:cxn ang="0">
                  <a:pos x="11" y="28"/>
                </a:cxn>
                <a:cxn ang="0">
                  <a:pos x="11" y="28"/>
                </a:cxn>
                <a:cxn ang="0">
                  <a:pos x="10" y="27"/>
                </a:cxn>
                <a:cxn ang="0">
                  <a:pos x="9" y="26"/>
                </a:cxn>
                <a:cxn ang="0">
                  <a:pos x="9" y="26"/>
                </a:cxn>
                <a:cxn ang="0">
                  <a:pos x="7" y="24"/>
                </a:cxn>
                <a:cxn ang="0">
                  <a:pos x="7" y="24"/>
                </a:cxn>
                <a:cxn ang="0">
                  <a:pos x="6" y="23"/>
                </a:cxn>
                <a:cxn ang="0">
                  <a:pos x="5" y="23"/>
                </a:cxn>
                <a:cxn ang="0">
                  <a:pos x="5" y="22"/>
                </a:cxn>
                <a:cxn ang="0">
                  <a:pos x="3" y="22"/>
                </a:cxn>
                <a:cxn ang="0">
                  <a:pos x="3" y="22"/>
                </a:cxn>
                <a:cxn ang="0">
                  <a:pos x="2" y="22"/>
                </a:cxn>
                <a:cxn ang="0">
                  <a:pos x="2" y="22"/>
                </a:cxn>
                <a:cxn ang="0">
                  <a:pos x="2" y="22"/>
                </a:cxn>
                <a:cxn ang="0">
                  <a:pos x="0" y="21"/>
                </a:cxn>
                <a:cxn ang="0">
                  <a:pos x="24" y="5"/>
                </a:cxn>
                <a:cxn ang="0">
                  <a:pos x="25" y="5"/>
                </a:cxn>
                <a:cxn ang="0">
                  <a:pos x="25" y="4"/>
                </a:cxn>
                <a:cxn ang="0">
                  <a:pos x="27" y="4"/>
                </a:cxn>
                <a:cxn ang="0">
                  <a:pos x="27" y="4"/>
                </a:cxn>
                <a:cxn ang="0">
                  <a:pos x="28" y="2"/>
                </a:cxn>
                <a:cxn ang="0">
                  <a:pos x="28" y="2"/>
                </a:cxn>
                <a:cxn ang="0">
                  <a:pos x="29" y="1"/>
                </a:cxn>
                <a:cxn ang="0">
                  <a:pos x="29" y="1"/>
                </a:cxn>
                <a:cxn ang="0">
                  <a:pos x="30" y="0"/>
                </a:cxn>
                <a:cxn ang="0">
                  <a:pos x="30" y="0"/>
                </a:cxn>
                <a:cxn ang="0">
                  <a:pos x="32" y="0"/>
                </a:cxn>
                <a:cxn ang="0">
                  <a:pos x="33" y="0"/>
                </a:cxn>
                <a:cxn ang="0">
                  <a:pos x="33" y="0"/>
                </a:cxn>
                <a:cxn ang="0">
                  <a:pos x="34" y="0"/>
                </a:cxn>
                <a:cxn ang="0">
                  <a:pos x="36" y="1"/>
                </a:cxn>
                <a:cxn ang="0">
                  <a:pos x="37" y="1"/>
                </a:cxn>
                <a:cxn ang="0">
                  <a:pos x="38" y="2"/>
                </a:cxn>
                <a:cxn ang="0">
                  <a:pos x="39" y="4"/>
                </a:cxn>
                <a:cxn ang="0">
                  <a:pos x="41" y="5"/>
                </a:cxn>
                <a:cxn ang="0">
                  <a:pos x="42" y="6"/>
                </a:cxn>
                <a:cxn ang="0">
                  <a:pos x="43" y="8"/>
                </a:cxn>
                <a:cxn ang="0">
                  <a:pos x="45" y="9"/>
                </a:cxn>
                <a:cxn ang="0">
                  <a:pos x="45" y="12"/>
                </a:cxn>
                <a:cxn ang="0">
                  <a:pos x="46" y="14"/>
                </a:cxn>
                <a:cxn ang="0">
                  <a:pos x="47" y="16"/>
                </a:cxn>
                <a:cxn ang="0">
                  <a:pos x="48" y="19"/>
                </a:cxn>
                <a:cxn ang="0">
                  <a:pos x="48" y="21"/>
                </a:cxn>
                <a:cxn ang="0">
                  <a:pos x="50" y="22"/>
                </a:cxn>
                <a:cxn ang="0">
                  <a:pos x="51" y="24"/>
                </a:cxn>
                <a:cxn ang="0">
                  <a:pos x="51" y="26"/>
                </a:cxn>
                <a:cxn ang="0">
                  <a:pos x="51" y="28"/>
                </a:cxn>
                <a:cxn ang="0">
                  <a:pos x="51" y="29"/>
                </a:cxn>
              </a:cxnLst>
              <a:rect l="0" t="0" r="r" b="b"/>
              <a:pathLst>
                <a:path w="51" h="44">
                  <a:moveTo>
                    <a:pt x="51" y="29"/>
                  </a:moveTo>
                  <a:lnTo>
                    <a:pt x="27" y="42"/>
                  </a:lnTo>
                  <a:lnTo>
                    <a:pt x="25" y="42"/>
                  </a:lnTo>
                  <a:lnTo>
                    <a:pt x="25" y="42"/>
                  </a:lnTo>
                  <a:lnTo>
                    <a:pt x="24" y="43"/>
                  </a:lnTo>
                  <a:lnTo>
                    <a:pt x="23" y="43"/>
                  </a:lnTo>
                  <a:lnTo>
                    <a:pt x="23" y="43"/>
                  </a:lnTo>
                  <a:lnTo>
                    <a:pt x="21" y="44"/>
                  </a:lnTo>
                  <a:lnTo>
                    <a:pt x="20" y="44"/>
                  </a:lnTo>
                  <a:lnTo>
                    <a:pt x="20" y="44"/>
                  </a:lnTo>
                  <a:lnTo>
                    <a:pt x="18" y="36"/>
                  </a:lnTo>
                  <a:lnTo>
                    <a:pt x="12" y="30"/>
                  </a:lnTo>
                  <a:lnTo>
                    <a:pt x="12" y="29"/>
                  </a:lnTo>
                  <a:lnTo>
                    <a:pt x="11" y="28"/>
                  </a:lnTo>
                  <a:lnTo>
                    <a:pt x="11" y="28"/>
                  </a:lnTo>
                  <a:lnTo>
                    <a:pt x="10" y="27"/>
                  </a:lnTo>
                  <a:lnTo>
                    <a:pt x="9" y="26"/>
                  </a:lnTo>
                  <a:lnTo>
                    <a:pt x="9" y="26"/>
                  </a:lnTo>
                  <a:lnTo>
                    <a:pt x="7" y="24"/>
                  </a:lnTo>
                  <a:lnTo>
                    <a:pt x="7" y="24"/>
                  </a:lnTo>
                  <a:lnTo>
                    <a:pt x="6" y="23"/>
                  </a:lnTo>
                  <a:lnTo>
                    <a:pt x="5" y="23"/>
                  </a:lnTo>
                  <a:lnTo>
                    <a:pt x="5" y="22"/>
                  </a:lnTo>
                  <a:lnTo>
                    <a:pt x="3" y="22"/>
                  </a:lnTo>
                  <a:lnTo>
                    <a:pt x="3" y="22"/>
                  </a:lnTo>
                  <a:lnTo>
                    <a:pt x="2" y="22"/>
                  </a:lnTo>
                  <a:lnTo>
                    <a:pt x="2" y="22"/>
                  </a:lnTo>
                  <a:lnTo>
                    <a:pt x="2" y="22"/>
                  </a:lnTo>
                  <a:lnTo>
                    <a:pt x="0" y="21"/>
                  </a:lnTo>
                  <a:lnTo>
                    <a:pt x="24" y="5"/>
                  </a:lnTo>
                  <a:lnTo>
                    <a:pt x="25" y="5"/>
                  </a:lnTo>
                  <a:lnTo>
                    <a:pt x="25" y="4"/>
                  </a:lnTo>
                  <a:lnTo>
                    <a:pt x="27" y="4"/>
                  </a:lnTo>
                  <a:lnTo>
                    <a:pt x="27" y="4"/>
                  </a:lnTo>
                  <a:lnTo>
                    <a:pt x="28" y="2"/>
                  </a:lnTo>
                  <a:lnTo>
                    <a:pt x="28" y="2"/>
                  </a:lnTo>
                  <a:lnTo>
                    <a:pt x="29" y="1"/>
                  </a:lnTo>
                  <a:lnTo>
                    <a:pt x="29" y="1"/>
                  </a:lnTo>
                  <a:lnTo>
                    <a:pt x="30" y="0"/>
                  </a:lnTo>
                  <a:lnTo>
                    <a:pt x="30" y="0"/>
                  </a:lnTo>
                  <a:lnTo>
                    <a:pt x="32" y="0"/>
                  </a:lnTo>
                  <a:lnTo>
                    <a:pt x="33" y="0"/>
                  </a:lnTo>
                  <a:lnTo>
                    <a:pt x="33" y="0"/>
                  </a:lnTo>
                  <a:lnTo>
                    <a:pt x="34" y="0"/>
                  </a:lnTo>
                  <a:lnTo>
                    <a:pt x="36" y="1"/>
                  </a:lnTo>
                  <a:lnTo>
                    <a:pt x="37" y="1"/>
                  </a:lnTo>
                  <a:lnTo>
                    <a:pt x="38" y="2"/>
                  </a:lnTo>
                  <a:lnTo>
                    <a:pt x="39" y="4"/>
                  </a:lnTo>
                  <a:lnTo>
                    <a:pt x="41" y="5"/>
                  </a:lnTo>
                  <a:lnTo>
                    <a:pt x="42" y="6"/>
                  </a:lnTo>
                  <a:lnTo>
                    <a:pt x="43" y="8"/>
                  </a:lnTo>
                  <a:lnTo>
                    <a:pt x="45" y="9"/>
                  </a:lnTo>
                  <a:lnTo>
                    <a:pt x="45" y="12"/>
                  </a:lnTo>
                  <a:lnTo>
                    <a:pt x="46" y="14"/>
                  </a:lnTo>
                  <a:lnTo>
                    <a:pt x="47" y="16"/>
                  </a:lnTo>
                  <a:lnTo>
                    <a:pt x="48" y="19"/>
                  </a:lnTo>
                  <a:lnTo>
                    <a:pt x="48" y="21"/>
                  </a:lnTo>
                  <a:lnTo>
                    <a:pt x="50" y="22"/>
                  </a:lnTo>
                  <a:lnTo>
                    <a:pt x="51" y="24"/>
                  </a:lnTo>
                  <a:lnTo>
                    <a:pt x="51" y="26"/>
                  </a:lnTo>
                  <a:lnTo>
                    <a:pt x="51" y="28"/>
                  </a:lnTo>
                  <a:lnTo>
                    <a:pt x="51" y="29"/>
                  </a:lnTo>
                  <a:close/>
                </a:path>
              </a:pathLst>
            </a:custGeom>
            <a:solidFill>
              <a:srgbClr val="FFFFFF"/>
            </a:solidFill>
            <a:ln w="9525">
              <a:noFill/>
              <a:round/>
              <a:headEnd/>
              <a:tailEnd/>
            </a:ln>
          </p:spPr>
          <p:txBody>
            <a:bodyPr/>
            <a:lstStyle/>
            <a:p>
              <a:endParaRPr lang="zh-CN" altLang="en-US"/>
            </a:p>
          </p:txBody>
        </p:sp>
        <p:sp>
          <p:nvSpPr>
            <p:cNvPr id="481312" name="Freeform 32"/>
            <p:cNvSpPr>
              <a:spLocks/>
            </p:cNvSpPr>
            <p:nvPr/>
          </p:nvSpPr>
          <p:spPr bwMode="auto">
            <a:xfrm>
              <a:off x="3138" y="2569"/>
              <a:ext cx="51" cy="44"/>
            </a:xfrm>
            <a:custGeom>
              <a:avLst/>
              <a:gdLst/>
              <a:ahLst/>
              <a:cxnLst>
                <a:cxn ang="0">
                  <a:pos x="51" y="29"/>
                </a:cxn>
                <a:cxn ang="0">
                  <a:pos x="27" y="42"/>
                </a:cxn>
                <a:cxn ang="0">
                  <a:pos x="25" y="42"/>
                </a:cxn>
                <a:cxn ang="0">
                  <a:pos x="25" y="42"/>
                </a:cxn>
                <a:cxn ang="0">
                  <a:pos x="24" y="43"/>
                </a:cxn>
                <a:cxn ang="0">
                  <a:pos x="23" y="43"/>
                </a:cxn>
                <a:cxn ang="0">
                  <a:pos x="23" y="43"/>
                </a:cxn>
                <a:cxn ang="0">
                  <a:pos x="21" y="44"/>
                </a:cxn>
                <a:cxn ang="0">
                  <a:pos x="20" y="44"/>
                </a:cxn>
                <a:cxn ang="0">
                  <a:pos x="20" y="44"/>
                </a:cxn>
                <a:cxn ang="0">
                  <a:pos x="18" y="36"/>
                </a:cxn>
                <a:cxn ang="0">
                  <a:pos x="12" y="30"/>
                </a:cxn>
                <a:cxn ang="0">
                  <a:pos x="12" y="29"/>
                </a:cxn>
                <a:cxn ang="0">
                  <a:pos x="11" y="28"/>
                </a:cxn>
                <a:cxn ang="0">
                  <a:pos x="11" y="28"/>
                </a:cxn>
                <a:cxn ang="0">
                  <a:pos x="10" y="27"/>
                </a:cxn>
                <a:cxn ang="0">
                  <a:pos x="9" y="26"/>
                </a:cxn>
                <a:cxn ang="0">
                  <a:pos x="9" y="26"/>
                </a:cxn>
                <a:cxn ang="0">
                  <a:pos x="7" y="24"/>
                </a:cxn>
                <a:cxn ang="0">
                  <a:pos x="7" y="24"/>
                </a:cxn>
                <a:cxn ang="0">
                  <a:pos x="6" y="23"/>
                </a:cxn>
                <a:cxn ang="0">
                  <a:pos x="5" y="23"/>
                </a:cxn>
                <a:cxn ang="0">
                  <a:pos x="5" y="22"/>
                </a:cxn>
                <a:cxn ang="0">
                  <a:pos x="3" y="22"/>
                </a:cxn>
                <a:cxn ang="0">
                  <a:pos x="3" y="22"/>
                </a:cxn>
                <a:cxn ang="0">
                  <a:pos x="2" y="22"/>
                </a:cxn>
                <a:cxn ang="0">
                  <a:pos x="2" y="22"/>
                </a:cxn>
                <a:cxn ang="0">
                  <a:pos x="2" y="22"/>
                </a:cxn>
                <a:cxn ang="0">
                  <a:pos x="0" y="21"/>
                </a:cxn>
                <a:cxn ang="0">
                  <a:pos x="24" y="5"/>
                </a:cxn>
                <a:cxn ang="0">
                  <a:pos x="25" y="5"/>
                </a:cxn>
                <a:cxn ang="0">
                  <a:pos x="25" y="4"/>
                </a:cxn>
                <a:cxn ang="0">
                  <a:pos x="27" y="4"/>
                </a:cxn>
                <a:cxn ang="0">
                  <a:pos x="27" y="4"/>
                </a:cxn>
                <a:cxn ang="0">
                  <a:pos x="28" y="2"/>
                </a:cxn>
                <a:cxn ang="0">
                  <a:pos x="28" y="2"/>
                </a:cxn>
                <a:cxn ang="0">
                  <a:pos x="29" y="1"/>
                </a:cxn>
                <a:cxn ang="0">
                  <a:pos x="29" y="1"/>
                </a:cxn>
                <a:cxn ang="0">
                  <a:pos x="30" y="0"/>
                </a:cxn>
                <a:cxn ang="0">
                  <a:pos x="30" y="0"/>
                </a:cxn>
                <a:cxn ang="0">
                  <a:pos x="32" y="0"/>
                </a:cxn>
                <a:cxn ang="0">
                  <a:pos x="33" y="0"/>
                </a:cxn>
                <a:cxn ang="0">
                  <a:pos x="33" y="0"/>
                </a:cxn>
                <a:cxn ang="0">
                  <a:pos x="34" y="0"/>
                </a:cxn>
                <a:cxn ang="0">
                  <a:pos x="36" y="1"/>
                </a:cxn>
                <a:cxn ang="0">
                  <a:pos x="37" y="1"/>
                </a:cxn>
                <a:cxn ang="0">
                  <a:pos x="38" y="2"/>
                </a:cxn>
                <a:cxn ang="0">
                  <a:pos x="39" y="4"/>
                </a:cxn>
                <a:cxn ang="0">
                  <a:pos x="41" y="5"/>
                </a:cxn>
                <a:cxn ang="0">
                  <a:pos x="42" y="6"/>
                </a:cxn>
                <a:cxn ang="0">
                  <a:pos x="43" y="8"/>
                </a:cxn>
                <a:cxn ang="0">
                  <a:pos x="45" y="9"/>
                </a:cxn>
                <a:cxn ang="0">
                  <a:pos x="45" y="12"/>
                </a:cxn>
                <a:cxn ang="0">
                  <a:pos x="46" y="14"/>
                </a:cxn>
                <a:cxn ang="0">
                  <a:pos x="47" y="16"/>
                </a:cxn>
                <a:cxn ang="0">
                  <a:pos x="48" y="19"/>
                </a:cxn>
                <a:cxn ang="0">
                  <a:pos x="48" y="21"/>
                </a:cxn>
                <a:cxn ang="0">
                  <a:pos x="50" y="22"/>
                </a:cxn>
                <a:cxn ang="0">
                  <a:pos x="51" y="24"/>
                </a:cxn>
                <a:cxn ang="0">
                  <a:pos x="51" y="26"/>
                </a:cxn>
                <a:cxn ang="0">
                  <a:pos x="51" y="28"/>
                </a:cxn>
                <a:cxn ang="0">
                  <a:pos x="51" y="29"/>
                </a:cxn>
              </a:cxnLst>
              <a:rect l="0" t="0" r="r" b="b"/>
              <a:pathLst>
                <a:path w="51" h="44">
                  <a:moveTo>
                    <a:pt x="51" y="29"/>
                  </a:moveTo>
                  <a:lnTo>
                    <a:pt x="27" y="42"/>
                  </a:lnTo>
                  <a:lnTo>
                    <a:pt x="25" y="42"/>
                  </a:lnTo>
                  <a:lnTo>
                    <a:pt x="25" y="42"/>
                  </a:lnTo>
                  <a:lnTo>
                    <a:pt x="24" y="43"/>
                  </a:lnTo>
                  <a:lnTo>
                    <a:pt x="23" y="43"/>
                  </a:lnTo>
                  <a:lnTo>
                    <a:pt x="23" y="43"/>
                  </a:lnTo>
                  <a:lnTo>
                    <a:pt x="21" y="44"/>
                  </a:lnTo>
                  <a:lnTo>
                    <a:pt x="20" y="44"/>
                  </a:lnTo>
                  <a:lnTo>
                    <a:pt x="20" y="44"/>
                  </a:lnTo>
                  <a:lnTo>
                    <a:pt x="18" y="36"/>
                  </a:lnTo>
                  <a:lnTo>
                    <a:pt x="12" y="30"/>
                  </a:lnTo>
                  <a:lnTo>
                    <a:pt x="12" y="29"/>
                  </a:lnTo>
                  <a:lnTo>
                    <a:pt x="11" y="28"/>
                  </a:lnTo>
                  <a:lnTo>
                    <a:pt x="11" y="28"/>
                  </a:lnTo>
                  <a:lnTo>
                    <a:pt x="10" y="27"/>
                  </a:lnTo>
                  <a:lnTo>
                    <a:pt x="9" y="26"/>
                  </a:lnTo>
                  <a:lnTo>
                    <a:pt x="9" y="26"/>
                  </a:lnTo>
                  <a:lnTo>
                    <a:pt x="7" y="24"/>
                  </a:lnTo>
                  <a:lnTo>
                    <a:pt x="7" y="24"/>
                  </a:lnTo>
                  <a:lnTo>
                    <a:pt x="6" y="23"/>
                  </a:lnTo>
                  <a:lnTo>
                    <a:pt x="5" y="23"/>
                  </a:lnTo>
                  <a:lnTo>
                    <a:pt x="5" y="22"/>
                  </a:lnTo>
                  <a:lnTo>
                    <a:pt x="3" y="22"/>
                  </a:lnTo>
                  <a:lnTo>
                    <a:pt x="3" y="22"/>
                  </a:lnTo>
                  <a:lnTo>
                    <a:pt x="2" y="22"/>
                  </a:lnTo>
                  <a:lnTo>
                    <a:pt x="2" y="22"/>
                  </a:lnTo>
                  <a:lnTo>
                    <a:pt x="2" y="22"/>
                  </a:lnTo>
                  <a:lnTo>
                    <a:pt x="0" y="21"/>
                  </a:lnTo>
                  <a:lnTo>
                    <a:pt x="24" y="5"/>
                  </a:lnTo>
                  <a:lnTo>
                    <a:pt x="25" y="5"/>
                  </a:lnTo>
                  <a:lnTo>
                    <a:pt x="25" y="4"/>
                  </a:lnTo>
                  <a:lnTo>
                    <a:pt x="27" y="4"/>
                  </a:lnTo>
                  <a:lnTo>
                    <a:pt x="27" y="4"/>
                  </a:lnTo>
                  <a:lnTo>
                    <a:pt x="28" y="2"/>
                  </a:lnTo>
                  <a:lnTo>
                    <a:pt x="28" y="2"/>
                  </a:lnTo>
                  <a:lnTo>
                    <a:pt x="29" y="1"/>
                  </a:lnTo>
                  <a:lnTo>
                    <a:pt x="29" y="1"/>
                  </a:lnTo>
                  <a:lnTo>
                    <a:pt x="30" y="0"/>
                  </a:lnTo>
                  <a:lnTo>
                    <a:pt x="30" y="0"/>
                  </a:lnTo>
                  <a:lnTo>
                    <a:pt x="32" y="0"/>
                  </a:lnTo>
                  <a:lnTo>
                    <a:pt x="33" y="0"/>
                  </a:lnTo>
                  <a:lnTo>
                    <a:pt x="33" y="0"/>
                  </a:lnTo>
                  <a:lnTo>
                    <a:pt x="34" y="0"/>
                  </a:lnTo>
                  <a:lnTo>
                    <a:pt x="36" y="1"/>
                  </a:lnTo>
                  <a:lnTo>
                    <a:pt x="37" y="1"/>
                  </a:lnTo>
                  <a:lnTo>
                    <a:pt x="38" y="2"/>
                  </a:lnTo>
                  <a:lnTo>
                    <a:pt x="39" y="4"/>
                  </a:lnTo>
                  <a:lnTo>
                    <a:pt x="41" y="5"/>
                  </a:lnTo>
                  <a:lnTo>
                    <a:pt x="42" y="6"/>
                  </a:lnTo>
                  <a:lnTo>
                    <a:pt x="43" y="8"/>
                  </a:lnTo>
                  <a:lnTo>
                    <a:pt x="45" y="9"/>
                  </a:lnTo>
                  <a:lnTo>
                    <a:pt x="45" y="12"/>
                  </a:lnTo>
                  <a:lnTo>
                    <a:pt x="46" y="14"/>
                  </a:lnTo>
                  <a:lnTo>
                    <a:pt x="47" y="16"/>
                  </a:lnTo>
                  <a:lnTo>
                    <a:pt x="48" y="19"/>
                  </a:lnTo>
                  <a:lnTo>
                    <a:pt x="48" y="21"/>
                  </a:lnTo>
                  <a:lnTo>
                    <a:pt x="50" y="22"/>
                  </a:lnTo>
                  <a:lnTo>
                    <a:pt x="51" y="24"/>
                  </a:lnTo>
                  <a:lnTo>
                    <a:pt x="51" y="26"/>
                  </a:lnTo>
                  <a:lnTo>
                    <a:pt x="51" y="28"/>
                  </a:lnTo>
                  <a:lnTo>
                    <a:pt x="51" y="29"/>
                  </a:lnTo>
                </a:path>
              </a:pathLst>
            </a:custGeom>
            <a:noFill/>
            <a:ln w="1588">
              <a:solidFill>
                <a:srgbClr val="000000"/>
              </a:solidFill>
              <a:prstDash val="solid"/>
              <a:round/>
              <a:headEnd/>
              <a:tailEnd/>
            </a:ln>
          </p:spPr>
          <p:txBody>
            <a:bodyPr/>
            <a:lstStyle/>
            <a:p>
              <a:endParaRPr lang="zh-CN" altLang="en-US"/>
            </a:p>
          </p:txBody>
        </p:sp>
        <p:sp>
          <p:nvSpPr>
            <p:cNvPr id="481313" name="Freeform 33"/>
            <p:cNvSpPr>
              <a:spLocks/>
            </p:cNvSpPr>
            <p:nvPr/>
          </p:nvSpPr>
          <p:spPr bwMode="auto">
            <a:xfrm>
              <a:off x="3017" y="2846"/>
              <a:ext cx="75" cy="29"/>
            </a:xfrm>
            <a:custGeom>
              <a:avLst/>
              <a:gdLst/>
              <a:ahLst/>
              <a:cxnLst>
                <a:cxn ang="0">
                  <a:pos x="33" y="3"/>
                </a:cxn>
                <a:cxn ang="0">
                  <a:pos x="31" y="3"/>
                </a:cxn>
                <a:cxn ang="0">
                  <a:pos x="27" y="2"/>
                </a:cxn>
                <a:cxn ang="0">
                  <a:pos x="25" y="1"/>
                </a:cxn>
                <a:cxn ang="0">
                  <a:pos x="22" y="1"/>
                </a:cxn>
                <a:cxn ang="0">
                  <a:pos x="18" y="0"/>
                </a:cxn>
                <a:cxn ang="0">
                  <a:pos x="13" y="0"/>
                </a:cxn>
                <a:cxn ang="0">
                  <a:pos x="8" y="1"/>
                </a:cxn>
                <a:cxn ang="0">
                  <a:pos x="3" y="5"/>
                </a:cxn>
                <a:cxn ang="0">
                  <a:pos x="1" y="8"/>
                </a:cxn>
                <a:cxn ang="0">
                  <a:pos x="1" y="12"/>
                </a:cxn>
                <a:cxn ang="0">
                  <a:pos x="0" y="15"/>
                </a:cxn>
                <a:cxn ang="0">
                  <a:pos x="1" y="20"/>
                </a:cxn>
                <a:cxn ang="0">
                  <a:pos x="0" y="28"/>
                </a:cxn>
                <a:cxn ang="0">
                  <a:pos x="22" y="29"/>
                </a:cxn>
                <a:cxn ang="0">
                  <a:pos x="23" y="24"/>
                </a:cxn>
                <a:cxn ang="0">
                  <a:pos x="39" y="25"/>
                </a:cxn>
                <a:cxn ang="0">
                  <a:pos x="39" y="27"/>
                </a:cxn>
                <a:cxn ang="0">
                  <a:pos x="41" y="28"/>
                </a:cxn>
                <a:cxn ang="0">
                  <a:pos x="45" y="28"/>
                </a:cxn>
                <a:cxn ang="0">
                  <a:pos x="49" y="28"/>
                </a:cxn>
                <a:cxn ang="0">
                  <a:pos x="54" y="28"/>
                </a:cxn>
                <a:cxn ang="0">
                  <a:pos x="57" y="27"/>
                </a:cxn>
                <a:cxn ang="0">
                  <a:pos x="60" y="27"/>
                </a:cxn>
                <a:cxn ang="0">
                  <a:pos x="64" y="25"/>
                </a:cxn>
                <a:cxn ang="0">
                  <a:pos x="68" y="24"/>
                </a:cxn>
                <a:cxn ang="0">
                  <a:pos x="71" y="23"/>
                </a:cxn>
                <a:cxn ang="0">
                  <a:pos x="72" y="23"/>
                </a:cxn>
                <a:cxn ang="0">
                  <a:pos x="73" y="23"/>
                </a:cxn>
                <a:cxn ang="0">
                  <a:pos x="75" y="22"/>
                </a:cxn>
                <a:cxn ang="0">
                  <a:pos x="73" y="16"/>
                </a:cxn>
                <a:cxn ang="0">
                  <a:pos x="73" y="16"/>
                </a:cxn>
                <a:cxn ang="0">
                  <a:pos x="73" y="17"/>
                </a:cxn>
                <a:cxn ang="0">
                  <a:pos x="73" y="15"/>
                </a:cxn>
                <a:cxn ang="0">
                  <a:pos x="72" y="14"/>
                </a:cxn>
                <a:cxn ang="0">
                  <a:pos x="69" y="13"/>
                </a:cxn>
                <a:cxn ang="0">
                  <a:pos x="67" y="13"/>
                </a:cxn>
                <a:cxn ang="0">
                  <a:pos x="64" y="13"/>
                </a:cxn>
                <a:cxn ang="0">
                  <a:pos x="62" y="13"/>
                </a:cxn>
                <a:cxn ang="0">
                  <a:pos x="59" y="14"/>
                </a:cxn>
                <a:cxn ang="0">
                  <a:pos x="57" y="14"/>
                </a:cxn>
                <a:cxn ang="0">
                  <a:pos x="54" y="14"/>
                </a:cxn>
                <a:cxn ang="0">
                  <a:pos x="51" y="14"/>
                </a:cxn>
                <a:cxn ang="0">
                  <a:pos x="48" y="8"/>
                </a:cxn>
                <a:cxn ang="0">
                  <a:pos x="45" y="6"/>
                </a:cxn>
                <a:cxn ang="0">
                  <a:pos x="42" y="5"/>
                </a:cxn>
                <a:cxn ang="0">
                  <a:pos x="41" y="5"/>
                </a:cxn>
                <a:cxn ang="0">
                  <a:pos x="39" y="5"/>
                </a:cxn>
                <a:cxn ang="0">
                  <a:pos x="39" y="3"/>
                </a:cxn>
                <a:cxn ang="0">
                  <a:pos x="37" y="2"/>
                </a:cxn>
                <a:cxn ang="0">
                  <a:pos x="37" y="2"/>
                </a:cxn>
                <a:cxn ang="0">
                  <a:pos x="36" y="2"/>
                </a:cxn>
              </a:cxnLst>
              <a:rect l="0" t="0" r="r" b="b"/>
              <a:pathLst>
                <a:path w="75" h="29">
                  <a:moveTo>
                    <a:pt x="36" y="3"/>
                  </a:moveTo>
                  <a:lnTo>
                    <a:pt x="33" y="3"/>
                  </a:lnTo>
                  <a:lnTo>
                    <a:pt x="32" y="3"/>
                  </a:lnTo>
                  <a:lnTo>
                    <a:pt x="31" y="3"/>
                  </a:lnTo>
                  <a:lnTo>
                    <a:pt x="28" y="2"/>
                  </a:lnTo>
                  <a:lnTo>
                    <a:pt x="27" y="2"/>
                  </a:lnTo>
                  <a:lnTo>
                    <a:pt x="26" y="2"/>
                  </a:lnTo>
                  <a:lnTo>
                    <a:pt x="25" y="1"/>
                  </a:lnTo>
                  <a:lnTo>
                    <a:pt x="23" y="1"/>
                  </a:lnTo>
                  <a:lnTo>
                    <a:pt x="22" y="1"/>
                  </a:lnTo>
                  <a:lnTo>
                    <a:pt x="21" y="0"/>
                  </a:lnTo>
                  <a:lnTo>
                    <a:pt x="18" y="0"/>
                  </a:lnTo>
                  <a:lnTo>
                    <a:pt x="16" y="0"/>
                  </a:lnTo>
                  <a:lnTo>
                    <a:pt x="13" y="0"/>
                  </a:lnTo>
                  <a:lnTo>
                    <a:pt x="10" y="0"/>
                  </a:lnTo>
                  <a:lnTo>
                    <a:pt x="8" y="1"/>
                  </a:lnTo>
                  <a:lnTo>
                    <a:pt x="4" y="1"/>
                  </a:lnTo>
                  <a:lnTo>
                    <a:pt x="3" y="5"/>
                  </a:lnTo>
                  <a:lnTo>
                    <a:pt x="3" y="6"/>
                  </a:lnTo>
                  <a:lnTo>
                    <a:pt x="1" y="8"/>
                  </a:lnTo>
                  <a:lnTo>
                    <a:pt x="1" y="9"/>
                  </a:lnTo>
                  <a:lnTo>
                    <a:pt x="1" y="12"/>
                  </a:lnTo>
                  <a:lnTo>
                    <a:pt x="0" y="13"/>
                  </a:lnTo>
                  <a:lnTo>
                    <a:pt x="0" y="15"/>
                  </a:lnTo>
                  <a:lnTo>
                    <a:pt x="1" y="17"/>
                  </a:lnTo>
                  <a:lnTo>
                    <a:pt x="1" y="20"/>
                  </a:lnTo>
                  <a:lnTo>
                    <a:pt x="0" y="22"/>
                  </a:lnTo>
                  <a:lnTo>
                    <a:pt x="0" y="28"/>
                  </a:lnTo>
                  <a:lnTo>
                    <a:pt x="1" y="29"/>
                  </a:lnTo>
                  <a:lnTo>
                    <a:pt x="22" y="29"/>
                  </a:lnTo>
                  <a:lnTo>
                    <a:pt x="23" y="27"/>
                  </a:lnTo>
                  <a:lnTo>
                    <a:pt x="23" y="24"/>
                  </a:lnTo>
                  <a:lnTo>
                    <a:pt x="39" y="24"/>
                  </a:lnTo>
                  <a:lnTo>
                    <a:pt x="39" y="25"/>
                  </a:lnTo>
                  <a:lnTo>
                    <a:pt x="39" y="25"/>
                  </a:lnTo>
                  <a:lnTo>
                    <a:pt x="39" y="27"/>
                  </a:lnTo>
                  <a:lnTo>
                    <a:pt x="39" y="27"/>
                  </a:lnTo>
                  <a:lnTo>
                    <a:pt x="41" y="28"/>
                  </a:lnTo>
                  <a:lnTo>
                    <a:pt x="44" y="28"/>
                  </a:lnTo>
                  <a:lnTo>
                    <a:pt x="45" y="28"/>
                  </a:lnTo>
                  <a:lnTo>
                    <a:pt x="48" y="28"/>
                  </a:lnTo>
                  <a:lnTo>
                    <a:pt x="49" y="28"/>
                  </a:lnTo>
                  <a:lnTo>
                    <a:pt x="51" y="28"/>
                  </a:lnTo>
                  <a:lnTo>
                    <a:pt x="54" y="28"/>
                  </a:lnTo>
                  <a:lnTo>
                    <a:pt x="55" y="28"/>
                  </a:lnTo>
                  <a:lnTo>
                    <a:pt x="57" y="27"/>
                  </a:lnTo>
                  <a:lnTo>
                    <a:pt x="59" y="27"/>
                  </a:lnTo>
                  <a:lnTo>
                    <a:pt x="60" y="27"/>
                  </a:lnTo>
                  <a:lnTo>
                    <a:pt x="63" y="25"/>
                  </a:lnTo>
                  <a:lnTo>
                    <a:pt x="64" y="25"/>
                  </a:lnTo>
                  <a:lnTo>
                    <a:pt x="67" y="24"/>
                  </a:lnTo>
                  <a:lnTo>
                    <a:pt x="68" y="24"/>
                  </a:lnTo>
                  <a:lnTo>
                    <a:pt x="71" y="23"/>
                  </a:lnTo>
                  <a:lnTo>
                    <a:pt x="71" y="23"/>
                  </a:lnTo>
                  <a:lnTo>
                    <a:pt x="72" y="23"/>
                  </a:lnTo>
                  <a:lnTo>
                    <a:pt x="72" y="23"/>
                  </a:lnTo>
                  <a:lnTo>
                    <a:pt x="72" y="23"/>
                  </a:lnTo>
                  <a:lnTo>
                    <a:pt x="73" y="23"/>
                  </a:lnTo>
                  <a:lnTo>
                    <a:pt x="73" y="22"/>
                  </a:lnTo>
                  <a:lnTo>
                    <a:pt x="75" y="22"/>
                  </a:lnTo>
                  <a:lnTo>
                    <a:pt x="75" y="22"/>
                  </a:lnTo>
                  <a:lnTo>
                    <a:pt x="73" y="16"/>
                  </a:lnTo>
                  <a:lnTo>
                    <a:pt x="73" y="16"/>
                  </a:lnTo>
                  <a:lnTo>
                    <a:pt x="73" y="16"/>
                  </a:lnTo>
                  <a:lnTo>
                    <a:pt x="73" y="16"/>
                  </a:lnTo>
                  <a:lnTo>
                    <a:pt x="73" y="17"/>
                  </a:lnTo>
                  <a:lnTo>
                    <a:pt x="73" y="16"/>
                  </a:lnTo>
                  <a:lnTo>
                    <a:pt x="73" y="15"/>
                  </a:lnTo>
                  <a:lnTo>
                    <a:pt x="72" y="14"/>
                  </a:lnTo>
                  <a:lnTo>
                    <a:pt x="72" y="14"/>
                  </a:lnTo>
                  <a:lnTo>
                    <a:pt x="71" y="13"/>
                  </a:lnTo>
                  <a:lnTo>
                    <a:pt x="69" y="13"/>
                  </a:lnTo>
                  <a:lnTo>
                    <a:pt x="68" y="13"/>
                  </a:lnTo>
                  <a:lnTo>
                    <a:pt x="67" y="13"/>
                  </a:lnTo>
                  <a:lnTo>
                    <a:pt x="66" y="13"/>
                  </a:lnTo>
                  <a:lnTo>
                    <a:pt x="64" y="13"/>
                  </a:lnTo>
                  <a:lnTo>
                    <a:pt x="63" y="13"/>
                  </a:lnTo>
                  <a:lnTo>
                    <a:pt x="62" y="13"/>
                  </a:lnTo>
                  <a:lnTo>
                    <a:pt x="60" y="14"/>
                  </a:lnTo>
                  <a:lnTo>
                    <a:pt x="59" y="14"/>
                  </a:lnTo>
                  <a:lnTo>
                    <a:pt x="58" y="14"/>
                  </a:lnTo>
                  <a:lnTo>
                    <a:pt x="57" y="14"/>
                  </a:lnTo>
                  <a:lnTo>
                    <a:pt x="55" y="14"/>
                  </a:lnTo>
                  <a:lnTo>
                    <a:pt x="54" y="14"/>
                  </a:lnTo>
                  <a:lnTo>
                    <a:pt x="53" y="14"/>
                  </a:lnTo>
                  <a:lnTo>
                    <a:pt x="51" y="14"/>
                  </a:lnTo>
                  <a:lnTo>
                    <a:pt x="49" y="12"/>
                  </a:lnTo>
                  <a:lnTo>
                    <a:pt x="48" y="8"/>
                  </a:lnTo>
                  <a:lnTo>
                    <a:pt x="46" y="7"/>
                  </a:lnTo>
                  <a:lnTo>
                    <a:pt x="45" y="6"/>
                  </a:lnTo>
                  <a:lnTo>
                    <a:pt x="44" y="6"/>
                  </a:lnTo>
                  <a:lnTo>
                    <a:pt x="42" y="5"/>
                  </a:lnTo>
                  <a:lnTo>
                    <a:pt x="41" y="5"/>
                  </a:lnTo>
                  <a:lnTo>
                    <a:pt x="41" y="5"/>
                  </a:lnTo>
                  <a:lnTo>
                    <a:pt x="40" y="5"/>
                  </a:lnTo>
                  <a:lnTo>
                    <a:pt x="39" y="5"/>
                  </a:lnTo>
                  <a:lnTo>
                    <a:pt x="39" y="3"/>
                  </a:lnTo>
                  <a:lnTo>
                    <a:pt x="39" y="3"/>
                  </a:lnTo>
                  <a:lnTo>
                    <a:pt x="39" y="2"/>
                  </a:lnTo>
                  <a:lnTo>
                    <a:pt x="37" y="2"/>
                  </a:lnTo>
                  <a:lnTo>
                    <a:pt x="37" y="2"/>
                  </a:lnTo>
                  <a:lnTo>
                    <a:pt x="37" y="2"/>
                  </a:lnTo>
                  <a:lnTo>
                    <a:pt x="37" y="2"/>
                  </a:lnTo>
                  <a:lnTo>
                    <a:pt x="36" y="2"/>
                  </a:lnTo>
                  <a:lnTo>
                    <a:pt x="36" y="3"/>
                  </a:lnTo>
                  <a:close/>
                </a:path>
              </a:pathLst>
            </a:custGeom>
            <a:solidFill>
              <a:srgbClr val="D3994C"/>
            </a:solidFill>
            <a:ln w="9525">
              <a:noFill/>
              <a:round/>
              <a:headEnd/>
              <a:tailEnd/>
            </a:ln>
          </p:spPr>
          <p:txBody>
            <a:bodyPr/>
            <a:lstStyle/>
            <a:p>
              <a:endParaRPr lang="zh-CN" altLang="en-US"/>
            </a:p>
          </p:txBody>
        </p:sp>
        <p:sp>
          <p:nvSpPr>
            <p:cNvPr id="481314" name="Freeform 34"/>
            <p:cNvSpPr>
              <a:spLocks/>
            </p:cNvSpPr>
            <p:nvPr/>
          </p:nvSpPr>
          <p:spPr bwMode="auto">
            <a:xfrm>
              <a:off x="3017" y="2846"/>
              <a:ext cx="75" cy="29"/>
            </a:xfrm>
            <a:custGeom>
              <a:avLst/>
              <a:gdLst/>
              <a:ahLst/>
              <a:cxnLst>
                <a:cxn ang="0">
                  <a:pos x="36" y="3"/>
                </a:cxn>
                <a:cxn ang="0">
                  <a:pos x="32" y="3"/>
                </a:cxn>
                <a:cxn ang="0">
                  <a:pos x="28" y="2"/>
                </a:cxn>
                <a:cxn ang="0">
                  <a:pos x="26" y="2"/>
                </a:cxn>
                <a:cxn ang="0">
                  <a:pos x="23" y="1"/>
                </a:cxn>
                <a:cxn ang="0">
                  <a:pos x="21" y="0"/>
                </a:cxn>
                <a:cxn ang="0">
                  <a:pos x="16" y="0"/>
                </a:cxn>
                <a:cxn ang="0">
                  <a:pos x="10" y="0"/>
                </a:cxn>
                <a:cxn ang="0">
                  <a:pos x="4" y="1"/>
                </a:cxn>
                <a:cxn ang="0">
                  <a:pos x="3" y="6"/>
                </a:cxn>
                <a:cxn ang="0">
                  <a:pos x="1" y="9"/>
                </a:cxn>
                <a:cxn ang="0">
                  <a:pos x="0" y="13"/>
                </a:cxn>
                <a:cxn ang="0">
                  <a:pos x="1" y="17"/>
                </a:cxn>
                <a:cxn ang="0">
                  <a:pos x="0" y="22"/>
                </a:cxn>
                <a:cxn ang="0">
                  <a:pos x="1" y="29"/>
                </a:cxn>
                <a:cxn ang="0">
                  <a:pos x="23" y="27"/>
                </a:cxn>
                <a:cxn ang="0">
                  <a:pos x="39" y="24"/>
                </a:cxn>
                <a:cxn ang="0">
                  <a:pos x="39" y="25"/>
                </a:cxn>
                <a:cxn ang="0">
                  <a:pos x="39" y="27"/>
                </a:cxn>
                <a:cxn ang="0">
                  <a:pos x="44" y="28"/>
                </a:cxn>
                <a:cxn ang="0">
                  <a:pos x="48" y="28"/>
                </a:cxn>
                <a:cxn ang="0">
                  <a:pos x="51" y="28"/>
                </a:cxn>
                <a:cxn ang="0">
                  <a:pos x="55" y="28"/>
                </a:cxn>
                <a:cxn ang="0">
                  <a:pos x="59" y="27"/>
                </a:cxn>
                <a:cxn ang="0">
                  <a:pos x="63" y="25"/>
                </a:cxn>
                <a:cxn ang="0">
                  <a:pos x="67" y="24"/>
                </a:cxn>
                <a:cxn ang="0">
                  <a:pos x="71" y="23"/>
                </a:cxn>
                <a:cxn ang="0">
                  <a:pos x="72" y="23"/>
                </a:cxn>
                <a:cxn ang="0">
                  <a:pos x="72" y="23"/>
                </a:cxn>
                <a:cxn ang="0">
                  <a:pos x="73" y="22"/>
                </a:cxn>
                <a:cxn ang="0">
                  <a:pos x="75" y="22"/>
                </a:cxn>
                <a:cxn ang="0">
                  <a:pos x="73" y="16"/>
                </a:cxn>
                <a:cxn ang="0">
                  <a:pos x="73" y="16"/>
                </a:cxn>
                <a:cxn ang="0">
                  <a:pos x="73" y="16"/>
                </a:cxn>
                <a:cxn ang="0">
                  <a:pos x="72" y="14"/>
                </a:cxn>
                <a:cxn ang="0">
                  <a:pos x="71" y="13"/>
                </a:cxn>
                <a:cxn ang="0">
                  <a:pos x="68" y="13"/>
                </a:cxn>
                <a:cxn ang="0">
                  <a:pos x="66" y="13"/>
                </a:cxn>
                <a:cxn ang="0">
                  <a:pos x="63" y="13"/>
                </a:cxn>
                <a:cxn ang="0">
                  <a:pos x="60" y="14"/>
                </a:cxn>
                <a:cxn ang="0">
                  <a:pos x="58" y="14"/>
                </a:cxn>
                <a:cxn ang="0">
                  <a:pos x="55" y="14"/>
                </a:cxn>
                <a:cxn ang="0">
                  <a:pos x="53" y="14"/>
                </a:cxn>
                <a:cxn ang="0">
                  <a:pos x="49" y="12"/>
                </a:cxn>
                <a:cxn ang="0">
                  <a:pos x="46" y="7"/>
                </a:cxn>
                <a:cxn ang="0">
                  <a:pos x="44" y="6"/>
                </a:cxn>
                <a:cxn ang="0">
                  <a:pos x="41" y="5"/>
                </a:cxn>
                <a:cxn ang="0">
                  <a:pos x="40" y="5"/>
                </a:cxn>
                <a:cxn ang="0">
                  <a:pos x="39" y="3"/>
                </a:cxn>
                <a:cxn ang="0">
                  <a:pos x="39" y="2"/>
                </a:cxn>
                <a:cxn ang="0">
                  <a:pos x="37" y="2"/>
                </a:cxn>
                <a:cxn ang="0">
                  <a:pos x="37" y="2"/>
                </a:cxn>
                <a:cxn ang="0">
                  <a:pos x="36" y="3"/>
                </a:cxn>
              </a:cxnLst>
              <a:rect l="0" t="0" r="r" b="b"/>
              <a:pathLst>
                <a:path w="75" h="29">
                  <a:moveTo>
                    <a:pt x="36" y="3"/>
                  </a:moveTo>
                  <a:lnTo>
                    <a:pt x="36" y="3"/>
                  </a:lnTo>
                  <a:lnTo>
                    <a:pt x="33" y="3"/>
                  </a:lnTo>
                  <a:lnTo>
                    <a:pt x="32" y="3"/>
                  </a:lnTo>
                  <a:lnTo>
                    <a:pt x="31" y="3"/>
                  </a:lnTo>
                  <a:lnTo>
                    <a:pt x="28" y="2"/>
                  </a:lnTo>
                  <a:lnTo>
                    <a:pt x="27" y="2"/>
                  </a:lnTo>
                  <a:lnTo>
                    <a:pt x="26" y="2"/>
                  </a:lnTo>
                  <a:lnTo>
                    <a:pt x="25" y="1"/>
                  </a:lnTo>
                  <a:lnTo>
                    <a:pt x="23" y="1"/>
                  </a:lnTo>
                  <a:lnTo>
                    <a:pt x="22" y="1"/>
                  </a:lnTo>
                  <a:lnTo>
                    <a:pt x="21" y="0"/>
                  </a:lnTo>
                  <a:lnTo>
                    <a:pt x="18" y="0"/>
                  </a:lnTo>
                  <a:lnTo>
                    <a:pt x="16" y="0"/>
                  </a:lnTo>
                  <a:lnTo>
                    <a:pt x="13" y="0"/>
                  </a:lnTo>
                  <a:lnTo>
                    <a:pt x="10" y="0"/>
                  </a:lnTo>
                  <a:lnTo>
                    <a:pt x="8" y="1"/>
                  </a:lnTo>
                  <a:lnTo>
                    <a:pt x="4" y="1"/>
                  </a:lnTo>
                  <a:lnTo>
                    <a:pt x="3" y="5"/>
                  </a:lnTo>
                  <a:lnTo>
                    <a:pt x="3" y="6"/>
                  </a:lnTo>
                  <a:lnTo>
                    <a:pt x="1" y="8"/>
                  </a:lnTo>
                  <a:lnTo>
                    <a:pt x="1" y="9"/>
                  </a:lnTo>
                  <a:lnTo>
                    <a:pt x="1" y="12"/>
                  </a:lnTo>
                  <a:lnTo>
                    <a:pt x="0" y="13"/>
                  </a:lnTo>
                  <a:lnTo>
                    <a:pt x="0" y="15"/>
                  </a:lnTo>
                  <a:lnTo>
                    <a:pt x="1" y="17"/>
                  </a:lnTo>
                  <a:lnTo>
                    <a:pt x="1" y="20"/>
                  </a:lnTo>
                  <a:lnTo>
                    <a:pt x="0" y="22"/>
                  </a:lnTo>
                  <a:lnTo>
                    <a:pt x="0" y="28"/>
                  </a:lnTo>
                  <a:lnTo>
                    <a:pt x="1" y="29"/>
                  </a:lnTo>
                  <a:lnTo>
                    <a:pt x="22" y="29"/>
                  </a:lnTo>
                  <a:lnTo>
                    <a:pt x="23" y="27"/>
                  </a:lnTo>
                  <a:lnTo>
                    <a:pt x="23" y="24"/>
                  </a:lnTo>
                  <a:lnTo>
                    <a:pt x="39" y="24"/>
                  </a:lnTo>
                  <a:lnTo>
                    <a:pt x="39" y="25"/>
                  </a:lnTo>
                  <a:lnTo>
                    <a:pt x="39" y="25"/>
                  </a:lnTo>
                  <a:lnTo>
                    <a:pt x="39" y="27"/>
                  </a:lnTo>
                  <a:lnTo>
                    <a:pt x="39" y="27"/>
                  </a:lnTo>
                  <a:lnTo>
                    <a:pt x="41" y="28"/>
                  </a:lnTo>
                  <a:lnTo>
                    <a:pt x="44" y="28"/>
                  </a:lnTo>
                  <a:lnTo>
                    <a:pt x="45" y="28"/>
                  </a:lnTo>
                  <a:lnTo>
                    <a:pt x="48" y="28"/>
                  </a:lnTo>
                  <a:lnTo>
                    <a:pt x="49" y="28"/>
                  </a:lnTo>
                  <a:lnTo>
                    <a:pt x="51" y="28"/>
                  </a:lnTo>
                  <a:lnTo>
                    <a:pt x="54" y="28"/>
                  </a:lnTo>
                  <a:lnTo>
                    <a:pt x="55" y="28"/>
                  </a:lnTo>
                  <a:lnTo>
                    <a:pt x="57" y="27"/>
                  </a:lnTo>
                  <a:lnTo>
                    <a:pt x="59" y="27"/>
                  </a:lnTo>
                  <a:lnTo>
                    <a:pt x="60" y="27"/>
                  </a:lnTo>
                  <a:lnTo>
                    <a:pt x="63" y="25"/>
                  </a:lnTo>
                  <a:lnTo>
                    <a:pt x="64" y="25"/>
                  </a:lnTo>
                  <a:lnTo>
                    <a:pt x="67" y="24"/>
                  </a:lnTo>
                  <a:lnTo>
                    <a:pt x="68" y="24"/>
                  </a:lnTo>
                  <a:lnTo>
                    <a:pt x="71" y="23"/>
                  </a:lnTo>
                  <a:lnTo>
                    <a:pt x="71" y="23"/>
                  </a:lnTo>
                  <a:lnTo>
                    <a:pt x="72" y="23"/>
                  </a:lnTo>
                  <a:lnTo>
                    <a:pt x="72" y="23"/>
                  </a:lnTo>
                  <a:lnTo>
                    <a:pt x="72" y="23"/>
                  </a:lnTo>
                  <a:lnTo>
                    <a:pt x="73" y="23"/>
                  </a:lnTo>
                  <a:lnTo>
                    <a:pt x="73" y="22"/>
                  </a:lnTo>
                  <a:lnTo>
                    <a:pt x="75" y="22"/>
                  </a:lnTo>
                  <a:lnTo>
                    <a:pt x="75" y="22"/>
                  </a:lnTo>
                  <a:lnTo>
                    <a:pt x="73" y="16"/>
                  </a:lnTo>
                  <a:lnTo>
                    <a:pt x="73" y="16"/>
                  </a:lnTo>
                  <a:lnTo>
                    <a:pt x="73" y="16"/>
                  </a:lnTo>
                  <a:lnTo>
                    <a:pt x="73" y="16"/>
                  </a:lnTo>
                  <a:lnTo>
                    <a:pt x="73" y="17"/>
                  </a:lnTo>
                  <a:lnTo>
                    <a:pt x="73" y="16"/>
                  </a:lnTo>
                  <a:lnTo>
                    <a:pt x="73" y="15"/>
                  </a:lnTo>
                  <a:lnTo>
                    <a:pt x="72" y="14"/>
                  </a:lnTo>
                  <a:lnTo>
                    <a:pt x="72" y="14"/>
                  </a:lnTo>
                  <a:lnTo>
                    <a:pt x="71" y="13"/>
                  </a:lnTo>
                  <a:lnTo>
                    <a:pt x="69" y="13"/>
                  </a:lnTo>
                  <a:lnTo>
                    <a:pt x="68" y="13"/>
                  </a:lnTo>
                  <a:lnTo>
                    <a:pt x="67" y="13"/>
                  </a:lnTo>
                  <a:lnTo>
                    <a:pt x="66" y="13"/>
                  </a:lnTo>
                  <a:lnTo>
                    <a:pt x="64" y="13"/>
                  </a:lnTo>
                  <a:lnTo>
                    <a:pt x="63" y="13"/>
                  </a:lnTo>
                  <a:lnTo>
                    <a:pt x="62" y="13"/>
                  </a:lnTo>
                  <a:lnTo>
                    <a:pt x="60" y="14"/>
                  </a:lnTo>
                  <a:lnTo>
                    <a:pt x="59" y="14"/>
                  </a:lnTo>
                  <a:lnTo>
                    <a:pt x="58" y="14"/>
                  </a:lnTo>
                  <a:lnTo>
                    <a:pt x="57" y="14"/>
                  </a:lnTo>
                  <a:lnTo>
                    <a:pt x="55" y="14"/>
                  </a:lnTo>
                  <a:lnTo>
                    <a:pt x="54" y="14"/>
                  </a:lnTo>
                  <a:lnTo>
                    <a:pt x="53" y="14"/>
                  </a:lnTo>
                  <a:lnTo>
                    <a:pt x="51" y="14"/>
                  </a:lnTo>
                  <a:lnTo>
                    <a:pt x="49" y="12"/>
                  </a:lnTo>
                  <a:lnTo>
                    <a:pt x="48" y="8"/>
                  </a:lnTo>
                  <a:lnTo>
                    <a:pt x="46" y="7"/>
                  </a:lnTo>
                  <a:lnTo>
                    <a:pt x="45" y="6"/>
                  </a:lnTo>
                  <a:lnTo>
                    <a:pt x="44" y="6"/>
                  </a:lnTo>
                  <a:lnTo>
                    <a:pt x="42" y="5"/>
                  </a:lnTo>
                  <a:lnTo>
                    <a:pt x="41" y="5"/>
                  </a:lnTo>
                  <a:lnTo>
                    <a:pt x="41" y="5"/>
                  </a:lnTo>
                  <a:lnTo>
                    <a:pt x="40" y="5"/>
                  </a:lnTo>
                  <a:lnTo>
                    <a:pt x="39" y="5"/>
                  </a:lnTo>
                  <a:lnTo>
                    <a:pt x="39" y="3"/>
                  </a:lnTo>
                  <a:lnTo>
                    <a:pt x="39" y="3"/>
                  </a:lnTo>
                  <a:lnTo>
                    <a:pt x="39" y="2"/>
                  </a:lnTo>
                  <a:lnTo>
                    <a:pt x="37" y="2"/>
                  </a:lnTo>
                  <a:lnTo>
                    <a:pt x="37" y="2"/>
                  </a:lnTo>
                  <a:lnTo>
                    <a:pt x="37" y="2"/>
                  </a:lnTo>
                  <a:lnTo>
                    <a:pt x="37" y="2"/>
                  </a:lnTo>
                  <a:lnTo>
                    <a:pt x="36" y="2"/>
                  </a:lnTo>
                  <a:lnTo>
                    <a:pt x="36" y="3"/>
                  </a:lnTo>
                </a:path>
              </a:pathLst>
            </a:custGeom>
            <a:noFill/>
            <a:ln w="1588">
              <a:solidFill>
                <a:srgbClr val="000000"/>
              </a:solidFill>
              <a:prstDash val="solid"/>
              <a:round/>
              <a:headEnd/>
              <a:tailEnd/>
            </a:ln>
          </p:spPr>
          <p:txBody>
            <a:bodyPr/>
            <a:lstStyle/>
            <a:p>
              <a:endParaRPr lang="zh-CN" altLang="en-US"/>
            </a:p>
          </p:txBody>
        </p:sp>
        <p:sp>
          <p:nvSpPr>
            <p:cNvPr id="481315" name="Freeform 35"/>
            <p:cNvSpPr>
              <a:spLocks noEditPoints="1"/>
            </p:cNvSpPr>
            <p:nvPr/>
          </p:nvSpPr>
          <p:spPr bwMode="auto">
            <a:xfrm>
              <a:off x="2999" y="2487"/>
              <a:ext cx="151" cy="359"/>
            </a:xfrm>
            <a:custGeom>
              <a:avLst/>
              <a:gdLst/>
              <a:ahLst/>
              <a:cxnLst>
                <a:cxn ang="0">
                  <a:pos x="54" y="0"/>
                </a:cxn>
                <a:cxn ang="0">
                  <a:pos x="76" y="24"/>
                </a:cxn>
                <a:cxn ang="0">
                  <a:pos x="30" y="28"/>
                </a:cxn>
                <a:cxn ang="0">
                  <a:pos x="93" y="30"/>
                </a:cxn>
                <a:cxn ang="0">
                  <a:pos x="67" y="26"/>
                </a:cxn>
                <a:cxn ang="0">
                  <a:pos x="62" y="159"/>
                </a:cxn>
                <a:cxn ang="0">
                  <a:pos x="75" y="154"/>
                </a:cxn>
                <a:cxn ang="0">
                  <a:pos x="19" y="58"/>
                </a:cxn>
                <a:cxn ang="0">
                  <a:pos x="0" y="102"/>
                </a:cxn>
                <a:cxn ang="0">
                  <a:pos x="27" y="138"/>
                </a:cxn>
                <a:cxn ang="0">
                  <a:pos x="31" y="135"/>
                </a:cxn>
                <a:cxn ang="0">
                  <a:pos x="14" y="111"/>
                </a:cxn>
                <a:cxn ang="0">
                  <a:pos x="48" y="139"/>
                </a:cxn>
                <a:cxn ang="0">
                  <a:pos x="66" y="139"/>
                </a:cxn>
                <a:cxn ang="0">
                  <a:pos x="64" y="146"/>
                </a:cxn>
                <a:cxn ang="0">
                  <a:pos x="69" y="126"/>
                </a:cxn>
                <a:cxn ang="0">
                  <a:pos x="59" y="124"/>
                </a:cxn>
                <a:cxn ang="0">
                  <a:pos x="58" y="125"/>
                </a:cxn>
                <a:cxn ang="0">
                  <a:pos x="51" y="111"/>
                </a:cxn>
                <a:cxn ang="0">
                  <a:pos x="43" y="99"/>
                </a:cxn>
                <a:cxn ang="0">
                  <a:pos x="35" y="76"/>
                </a:cxn>
                <a:cxn ang="0">
                  <a:pos x="53" y="97"/>
                </a:cxn>
                <a:cxn ang="0">
                  <a:pos x="41" y="79"/>
                </a:cxn>
                <a:cxn ang="0">
                  <a:pos x="50" y="83"/>
                </a:cxn>
                <a:cxn ang="0">
                  <a:pos x="49" y="77"/>
                </a:cxn>
                <a:cxn ang="0">
                  <a:pos x="51" y="75"/>
                </a:cxn>
                <a:cxn ang="0">
                  <a:pos x="66" y="86"/>
                </a:cxn>
                <a:cxn ang="0">
                  <a:pos x="71" y="87"/>
                </a:cxn>
                <a:cxn ang="0">
                  <a:pos x="63" y="68"/>
                </a:cxn>
                <a:cxn ang="0">
                  <a:pos x="43" y="70"/>
                </a:cxn>
                <a:cxn ang="0">
                  <a:pos x="23" y="44"/>
                </a:cxn>
                <a:cxn ang="0">
                  <a:pos x="48" y="208"/>
                </a:cxn>
                <a:cxn ang="0">
                  <a:pos x="109" y="221"/>
                </a:cxn>
                <a:cxn ang="0">
                  <a:pos x="132" y="215"/>
                </a:cxn>
                <a:cxn ang="0">
                  <a:pos x="89" y="218"/>
                </a:cxn>
                <a:cxn ang="0">
                  <a:pos x="49" y="203"/>
                </a:cxn>
                <a:cxn ang="0">
                  <a:pos x="105" y="206"/>
                </a:cxn>
                <a:cxn ang="0">
                  <a:pos x="110" y="208"/>
                </a:cxn>
                <a:cxn ang="0">
                  <a:pos x="59" y="203"/>
                </a:cxn>
                <a:cxn ang="0">
                  <a:pos x="71" y="183"/>
                </a:cxn>
                <a:cxn ang="0">
                  <a:pos x="43" y="193"/>
                </a:cxn>
                <a:cxn ang="0">
                  <a:pos x="22" y="194"/>
                </a:cxn>
                <a:cxn ang="0">
                  <a:pos x="27" y="141"/>
                </a:cxn>
                <a:cxn ang="0">
                  <a:pos x="17" y="159"/>
                </a:cxn>
                <a:cxn ang="0">
                  <a:pos x="49" y="155"/>
                </a:cxn>
                <a:cxn ang="0">
                  <a:pos x="40" y="160"/>
                </a:cxn>
                <a:cxn ang="0">
                  <a:pos x="75" y="168"/>
                </a:cxn>
                <a:cxn ang="0">
                  <a:pos x="122" y="191"/>
                </a:cxn>
                <a:cxn ang="0">
                  <a:pos x="144" y="229"/>
                </a:cxn>
                <a:cxn ang="0">
                  <a:pos x="130" y="257"/>
                </a:cxn>
                <a:cxn ang="0">
                  <a:pos x="139" y="270"/>
                </a:cxn>
                <a:cxn ang="0">
                  <a:pos x="126" y="288"/>
                </a:cxn>
                <a:cxn ang="0">
                  <a:pos x="98" y="267"/>
                </a:cxn>
                <a:cxn ang="0">
                  <a:pos x="137" y="220"/>
                </a:cxn>
                <a:cxn ang="0">
                  <a:pos x="110" y="236"/>
                </a:cxn>
                <a:cxn ang="0">
                  <a:pos x="122" y="222"/>
                </a:cxn>
                <a:cxn ang="0">
                  <a:pos x="45" y="207"/>
                </a:cxn>
                <a:cxn ang="0">
                  <a:pos x="67" y="230"/>
                </a:cxn>
                <a:cxn ang="0">
                  <a:pos x="59" y="264"/>
                </a:cxn>
                <a:cxn ang="0">
                  <a:pos x="57" y="305"/>
                </a:cxn>
                <a:cxn ang="0">
                  <a:pos x="46" y="354"/>
                </a:cxn>
                <a:cxn ang="0">
                  <a:pos x="31" y="270"/>
                </a:cxn>
                <a:cxn ang="0">
                  <a:pos x="31" y="205"/>
                </a:cxn>
              </a:cxnLst>
              <a:rect l="0" t="0" r="r" b="b"/>
              <a:pathLst>
                <a:path w="151" h="359">
                  <a:moveTo>
                    <a:pt x="27" y="25"/>
                  </a:moveTo>
                  <a:lnTo>
                    <a:pt x="27" y="25"/>
                  </a:lnTo>
                  <a:lnTo>
                    <a:pt x="27" y="24"/>
                  </a:lnTo>
                  <a:lnTo>
                    <a:pt x="27" y="24"/>
                  </a:lnTo>
                  <a:lnTo>
                    <a:pt x="26" y="23"/>
                  </a:lnTo>
                  <a:lnTo>
                    <a:pt x="26" y="22"/>
                  </a:lnTo>
                  <a:lnTo>
                    <a:pt x="26" y="21"/>
                  </a:lnTo>
                  <a:lnTo>
                    <a:pt x="26" y="21"/>
                  </a:lnTo>
                  <a:lnTo>
                    <a:pt x="26" y="19"/>
                  </a:lnTo>
                  <a:lnTo>
                    <a:pt x="26" y="16"/>
                  </a:lnTo>
                  <a:lnTo>
                    <a:pt x="26" y="16"/>
                  </a:lnTo>
                  <a:lnTo>
                    <a:pt x="27" y="15"/>
                  </a:lnTo>
                  <a:lnTo>
                    <a:pt x="27" y="13"/>
                  </a:lnTo>
                  <a:lnTo>
                    <a:pt x="28" y="11"/>
                  </a:lnTo>
                  <a:lnTo>
                    <a:pt x="30" y="10"/>
                  </a:lnTo>
                  <a:lnTo>
                    <a:pt x="30" y="9"/>
                  </a:lnTo>
                  <a:lnTo>
                    <a:pt x="30" y="8"/>
                  </a:lnTo>
                  <a:lnTo>
                    <a:pt x="31" y="7"/>
                  </a:lnTo>
                  <a:lnTo>
                    <a:pt x="31" y="7"/>
                  </a:lnTo>
                  <a:lnTo>
                    <a:pt x="40" y="3"/>
                  </a:lnTo>
                  <a:lnTo>
                    <a:pt x="40" y="3"/>
                  </a:lnTo>
                  <a:lnTo>
                    <a:pt x="40" y="2"/>
                  </a:lnTo>
                  <a:lnTo>
                    <a:pt x="41" y="2"/>
                  </a:lnTo>
                  <a:lnTo>
                    <a:pt x="41" y="2"/>
                  </a:lnTo>
                  <a:lnTo>
                    <a:pt x="43" y="1"/>
                  </a:lnTo>
                  <a:lnTo>
                    <a:pt x="43" y="1"/>
                  </a:lnTo>
                  <a:lnTo>
                    <a:pt x="44" y="1"/>
                  </a:lnTo>
                  <a:lnTo>
                    <a:pt x="44" y="1"/>
                  </a:lnTo>
                  <a:lnTo>
                    <a:pt x="45" y="1"/>
                  </a:lnTo>
                  <a:lnTo>
                    <a:pt x="46" y="0"/>
                  </a:lnTo>
                  <a:lnTo>
                    <a:pt x="48" y="0"/>
                  </a:lnTo>
                  <a:lnTo>
                    <a:pt x="48" y="0"/>
                  </a:lnTo>
                  <a:lnTo>
                    <a:pt x="49" y="0"/>
                  </a:lnTo>
                  <a:lnTo>
                    <a:pt x="50" y="0"/>
                  </a:lnTo>
                  <a:lnTo>
                    <a:pt x="51" y="0"/>
                  </a:lnTo>
                  <a:lnTo>
                    <a:pt x="53" y="0"/>
                  </a:lnTo>
                  <a:lnTo>
                    <a:pt x="54" y="0"/>
                  </a:lnTo>
                  <a:lnTo>
                    <a:pt x="54" y="0"/>
                  </a:lnTo>
                  <a:lnTo>
                    <a:pt x="55" y="0"/>
                  </a:lnTo>
                  <a:lnTo>
                    <a:pt x="57" y="0"/>
                  </a:lnTo>
                  <a:lnTo>
                    <a:pt x="58" y="0"/>
                  </a:lnTo>
                  <a:lnTo>
                    <a:pt x="59" y="0"/>
                  </a:lnTo>
                  <a:lnTo>
                    <a:pt x="60" y="0"/>
                  </a:lnTo>
                  <a:lnTo>
                    <a:pt x="60" y="0"/>
                  </a:lnTo>
                  <a:lnTo>
                    <a:pt x="62" y="1"/>
                  </a:lnTo>
                  <a:lnTo>
                    <a:pt x="63" y="1"/>
                  </a:lnTo>
                  <a:lnTo>
                    <a:pt x="64" y="1"/>
                  </a:lnTo>
                  <a:lnTo>
                    <a:pt x="66" y="1"/>
                  </a:lnTo>
                  <a:lnTo>
                    <a:pt x="66" y="1"/>
                  </a:lnTo>
                  <a:lnTo>
                    <a:pt x="67" y="1"/>
                  </a:lnTo>
                  <a:lnTo>
                    <a:pt x="68" y="1"/>
                  </a:lnTo>
                  <a:lnTo>
                    <a:pt x="69" y="1"/>
                  </a:lnTo>
                  <a:lnTo>
                    <a:pt x="71" y="2"/>
                  </a:lnTo>
                  <a:lnTo>
                    <a:pt x="71" y="3"/>
                  </a:lnTo>
                  <a:lnTo>
                    <a:pt x="72" y="3"/>
                  </a:lnTo>
                  <a:lnTo>
                    <a:pt x="72" y="4"/>
                  </a:lnTo>
                  <a:lnTo>
                    <a:pt x="73" y="6"/>
                  </a:lnTo>
                  <a:lnTo>
                    <a:pt x="73" y="6"/>
                  </a:lnTo>
                  <a:lnTo>
                    <a:pt x="73" y="7"/>
                  </a:lnTo>
                  <a:lnTo>
                    <a:pt x="75" y="8"/>
                  </a:lnTo>
                  <a:lnTo>
                    <a:pt x="75" y="9"/>
                  </a:lnTo>
                  <a:lnTo>
                    <a:pt x="75" y="11"/>
                  </a:lnTo>
                  <a:lnTo>
                    <a:pt x="75" y="13"/>
                  </a:lnTo>
                  <a:lnTo>
                    <a:pt x="76" y="15"/>
                  </a:lnTo>
                  <a:lnTo>
                    <a:pt x="76" y="17"/>
                  </a:lnTo>
                  <a:lnTo>
                    <a:pt x="77" y="18"/>
                  </a:lnTo>
                  <a:lnTo>
                    <a:pt x="77" y="21"/>
                  </a:lnTo>
                  <a:lnTo>
                    <a:pt x="77" y="22"/>
                  </a:lnTo>
                  <a:lnTo>
                    <a:pt x="77" y="22"/>
                  </a:lnTo>
                  <a:lnTo>
                    <a:pt x="77" y="23"/>
                  </a:lnTo>
                  <a:lnTo>
                    <a:pt x="77" y="23"/>
                  </a:lnTo>
                  <a:lnTo>
                    <a:pt x="76" y="23"/>
                  </a:lnTo>
                  <a:lnTo>
                    <a:pt x="76" y="23"/>
                  </a:lnTo>
                  <a:lnTo>
                    <a:pt x="76" y="24"/>
                  </a:lnTo>
                  <a:lnTo>
                    <a:pt x="76" y="24"/>
                  </a:lnTo>
                  <a:lnTo>
                    <a:pt x="75" y="24"/>
                  </a:lnTo>
                  <a:lnTo>
                    <a:pt x="75" y="24"/>
                  </a:lnTo>
                  <a:lnTo>
                    <a:pt x="73" y="24"/>
                  </a:lnTo>
                  <a:lnTo>
                    <a:pt x="73" y="25"/>
                  </a:lnTo>
                  <a:lnTo>
                    <a:pt x="72" y="25"/>
                  </a:lnTo>
                  <a:lnTo>
                    <a:pt x="71" y="25"/>
                  </a:lnTo>
                  <a:lnTo>
                    <a:pt x="71" y="25"/>
                  </a:lnTo>
                  <a:lnTo>
                    <a:pt x="69" y="25"/>
                  </a:lnTo>
                  <a:lnTo>
                    <a:pt x="68" y="26"/>
                  </a:lnTo>
                  <a:lnTo>
                    <a:pt x="68" y="26"/>
                  </a:lnTo>
                  <a:lnTo>
                    <a:pt x="67" y="26"/>
                  </a:lnTo>
                  <a:lnTo>
                    <a:pt x="67" y="28"/>
                  </a:lnTo>
                  <a:lnTo>
                    <a:pt x="66" y="28"/>
                  </a:lnTo>
                  <a:lnTo>
                    <a:pt x="64" y="28"/>
                  </a:lnTo>
                  <a:lnTo>
                    <a:pt x="64" y="28"/>
                  </a:lnTo>
                  <a:lnTo>
                    <a:pt x="63" y="29"/>
                  </a:lnTo>
                  <a:lnTo>
                    <a:pt x="62" y="29"/>
                  </a:lnTo>
                  <a:lnTo>
                    <a:pt x="62" y="29"/>
                  </a:lnTo>
                  <a:lnTo>
                    <a:pt x="60" y="29"/>
                  </a:lnTo>
                  <a:lnTo>
                    <a:pt x="60" y="29"/>
                  </a:lnTo>
                  <a:lnTo>
                    <a:pt x="59" y="29"/>
                  </a:lnTo>
                  <a:lnTo>
                    <a:pt x="58" y="29"/>
                  </a:lnTo>
                  <a:lnTo>
                    <a:pt x="58" y="29"/>
                  </a:lnTo>
                  <a:lnTo>
                    <a:pt x="57" y="29"/>
                  </a:lnTo>
                  <a:lnTo>
                    <a:pt x="55" y="29"/>
                  </a:lnTo>
                  <a:lnTo>
                    <a:pt x="55" y="29"/>
                  </a:lnTo>
                  <a:lnTo>
                    <a:pt x="54" y="29"/>
                  </a:lnTo>
                  <a:lnTo>
                    <a:pt x="54" y="29"/>
                  </a:lnTo>
                  <a:lnTo>
                    <a:pt x="53" y="29"/>
                  </a:lnTo>
                  <a:lnTo>
                    <a:pt x="53" y="30"/>
                  </a:lnTo>
                  <a:lnTo>
                    <a:pt x="51" y="30"/>
                  </a:lnTo>
                  <a:lnTo>
                    <a:pt x="51" y="30"/>
                  </a:lnTo>
                  <a:lnTo>
                    <a:pt x="51" y="31"/>
                  </a:lnTo>
                  <a:lnTo>
                    <a:pt x="31" y="29"/>
                  </a:lnTo>
                  <a:lnTo>
                    <a:pt x="31" y="29"/>
                  </a:lnTo>
                  <a:lnTo>
                    <a:pt x="30" y="28"/>
                  </a:lnTo>
                  <a:lnTo>
                    <a:pt x="30" y="28"/>
                  </a:lnTo>
                  <a:lnTo>
                    <a:pt x="28" y="28"/>
                  </a:lnTo>
                  <a:lnTo>
                    <a:pt x="28" y="26"/>
                  </a:lnTo>
                  <a:lnTo>
                    <a:pt x="28" y="26"/>
                  </a:lnTo>
                  <a:lnTo>
                    <a:pt x="28" y="25"/>
                  </a:lnTo>
                  <a:lnTo>
                    <a:pt x="27" y="25"/>
                  </a:lnTo>
                  <a:lnTo>
                    <a:pt x="27" y="25"/>
                  </a:lnTo>
                  <a:close/>
                  <a:moveTo>
                    <a:pt x="51" y="31"/>
                  </a:moveTo>
                  <a:lnTo>
                    <a:pt x="53" y="31"/>
                  </a:lnTo>
                  <a:lnTo>
                    <a:pt x="55" y="31"/>
                  </a:lnTo>
                  <a:lnTo>
                    <a:pt x="57" y="31"/>
                  </a:lnTo>
                  <a:lnTo>
                    <a:pt x="58" y="32"/>
                  </a:lnTo>
                  <a:lnTo>
                    <a:pt x="60" y="32"/>
                  </a:lnTo>
                  <a:lnTo>
                    <a:pt x="62" y="33"/>
                  </a:lnTo>
                  <a:lnTo>
                    <a:pt x="64" y="33"/>
                  </a:lnTo>
                  <a:lnTo>
                    <a:pt x="66" y="35"/>
                  </a:lnTo>
                  <a:lnTo>
                    <a:pt x="68" y="35"/>
                  </a:lnTo>
                  <a:lnTo>
                    <a:pt x="71" y="36"/>
                  </a:lnTo>
                  <a:lnTo>
                    <a:pt x="72" y="36"/>
                  </a:lnTo>
                  <a:lnTo>
                    <a:pt x="75" y="36"/>
                  </a:lnTo>
                  <a:lnTo>
                    <a:pt x="76" y="36"/>
                  </a:lnTo>
                  <a:lnTo>
                    <a:pt x="78" y="36"/>
                  </a:lnTo>
                  <a:lnTo>
                    <a:pt x="80" y="36"/>
                  </a:lnTo>
                  <a:lnTo>
                    <a:pt x="82" y="36"/>
                  </a:lnTo>
                  <a:lnTo>
                    <a:pt x="84" y="36"/>
                  </a:lnTo>
                  <a:lnTo>
                    <a:pt x="84" y="36"/>
                  </a:lnTo>
                  <a:lnTo>
                    <a:pt x="85" y="35"/>
                  </a:lnTo>
                  <a:lnTo>
                    <a:pt x="86" y="35"/>
                  </a:lnTo>
                  <a:lnTo>
                    <a:pt x="86" y="35"/>
                  </a:lnTo>
                  <a:lnTo>
                    <a:pt x="87" y="33"/>
                  </a:lnTo>
                  <a:lnTo>
                    <a:pt x="89" y="33"/>
                  </a:lnTo>
                  <a:lnTo>
                    <a:pt x="89" y="33"/>
                  </a:lnTo>
                  <a:lnTo>
                    <a:pt x="90" y="32"/>
                  </a:lnTo>
                  <a:lnTo>
                    <a:pt x="91" y="32"/>
                  </a:lnTo>
                  <a:lnTo>
                    <a:pt x="91" y="31"/>
                  </a:lnTo>
                  <a:lnTo>
                    <a:pt x="93" y="31"/>
                  </a:lnTo>
                  <a:lnTo>
                    <a:pt x="93" y="30"/>
                  </a:lnTo>
                  <a:lnTo>
                    <a:pt x="94" y="30"/>
                  </a:lnTo>
                  <a:lnTo>
                    <a:pt x="95" y="29"/>
                  </a:lnTo>
                  <a:lnTo>
                    <a:pt x="95" y="29"/>
                  </a:lnTo>
                  <a:lnTo>
                    <a:pt x="95" y="28"/>
                  </a:lnTo>
                  <a:lnTo>
                    <a:pt x="94" y="28"/>
                  </a:lnTo>
                  <a:lnTo>
                    <a:pt x="94" y="26"/>
                  </a:lnTo>
                  <a:lnTo>
                    <a:pt x="93" y="26"/>
                  </a:lnTo>
                  <a:lnTo>
                    <a:pt x="91" y="25"/>
                  </a:lnTo>
                  <a:lnTo>
                    <a:pt x="90" y="25"/>
                  </a:lnTo>
                  <a:lnTo>
                    <a:pt x="89" y="25"/>
                  </a:lnTo>
                  <a:lnTo>
                    <a:pt x="87" y="24"/>
                  </a:lnTo>
                  <a:lnTo>
                    <a:pt x="86" y="24"/>
                  </a:lnTo>
                  <a:lnTo>
                    <a:pt x="85" y="24"/>
                  </a:lnTo>
                  <a:lnTo>
                    <a:pt x="84" y="23"/>
                  </a:lnTo>
                  <a:lnTo>
                    <a:pt x="82" y="23"/>
                  </a:lnTo>
                  <a:lnTo>
                    <a:pt x="81" y="23"/>
                  </a:lnTo>
                  <a:lnTo>
                    <a:pt x="80" y="23"/>
                  </a:lnTo>
                  <a:lnTo>
                    <a:pt x="78" y="22"/>
                  </a:lnTo>
                  <a:lnTo>
                    <a:pt x="77" y="22"/>
                  </a:lnTo>
                  <a:lnTo>
                    <a:pt x="77" y="22"/>
                  </a:lnTo>
                  <a:lnTo>
                    <a:pt x="77" y="23"/>
                  </a:lnTo>
                  <a:lnTo>
                    <a:pt x="77" y="23"/>
                  </a:lnTo>
                  <a:lnTo>
                    <a:pt x="76" y="23"/>
                  </a:lnTo>
                  <a:lnTo>
                    <a:pt x="76" y="23"/>
                  </a:lnTo>
                  <a:lnTo>
                    <a:pt x="76" y="24"/>
                  </a:lnTo>
                  <a:lnTo>
                    <a:pt x="76" y="24"/>
                  </a:lnTo>
                  <a:lnTo>
                    <a:pt x="75" y="24"/>
                  </a:lnTo>
                  <a:lnTo>
                    <a:pt x="75" y="24"/>
                  </a:lnTo>
                  <a:lnTo>
                    <a:pt x="73" y="24"/>
                  </a:lnTo>
                  <a:lnTo>
                    <a:pt x="73" y="25"/>
                  </a:lnTo>
                  <a:lnTo>
                    <a:pt x="72" y="25"/>
                  </a:lnTo>
                  <a:lnTo>
                    <a:pt x="71" y="25"/>
                  </a:lnTo>
                  <a:lnTo>
                    <a:pt x="71" y="25"/>
                  </a:lnTo>
                  <a:lnTo>
                    <a:pt x="69" y="25"/>
                  </a:lnTo>
                  <a:lnTo>
                    <a:pt x="68" y="26"/>
                  </a:lnTo>
                  <a:lnTo>
                    <a:pt x="68" y="26"/>
                  </a:lnTo>
                  <a:lnTo>
                    <a:pt x="67" y="26"/>
                  </a:lnTo>
                  <a:lnTo>
                    <a:pt x="67" y="28"/>
                  </a:lnTo>
                  <a:lnTo>
                    <a:pt x="66" y="28"/>
                  </a:lnTo>
                  <a:lnTo>
                    <a:pt x="64" y="28"/>
                  </a:lnTo>
                  <a:lnTo>
                    <a:pt x="64" y="28"/>
                  </a:lnTo>
                  <a:lnTo>
                    <a:pt x="63" y="29"/>
                  </a:lnTo>
                  <a:lnTo>
                    <a:pt x="62" y="29"/>
                  </a:lnTo>
                  <a:lnTo>
                    <a:pt x="62" y="29"/>
                  </a:lnTo>
                  <a:lnTo>
                    <a:pt x="60" y="29"/>
                  </a:lnTo>
                  <a:lnTo>
                    <a:pt x="60" y="29"/>
                  </a:lnTo>
                  <a:lnTo>
                    <a:pt x="59" y="29"/>
                  </a:lnTo>
                  <a:lnTo>
                    <a:pt x="58" y="29"/>
                  </a:lnTo>
                  <a:lnTo>
                    <a:pt x="58" y="29"/>
                  </a:lnTo>
                  <a:lnTo>
                    <a:pt x="57" y="29"/>
                  </a:lnTo>
                  <a:lnTo>
                    <a:pt x="55" y="29"/>
                  </a:lnTo>
                  <a:lnTo>
                    <a:pt x="55" y="29"/>
                  </a:lnTo>
                  <a:lnTo>
                    <a:pt x="54" y="29"/>
                  </a:lnTo>
                  <a:lnTo>
                    <a:pt x="54" y="29"/>
                  </a:lnTo>
                  <a:lnTo>
                    <a:pt x="53" y="29"/>
                  </a:lnTo>
                  <a:lnTo>
                    <a:pt x="53" y="30"/>
                  </a:lnTo>
                  <a:lnTo>
                    <a:pt x="51" y="30"/>
                  </a:lnTo>
                  <a:lnTo>
                    <a:pt x="51" y="30"/>
                  </a:lnTo>
                  <a:lnTo>
                    <a:pt x="51" y="31"/>
                  </a:lnTo>
                  <a:lnTo>
                    <a:pt x="51" y="31"/>
                  </a:lnTo>
                  <a:close/>
                  <a:moveTo>
                    <a:pt x="82" y="165"/>
                  </a:moveTo>
                  <a:lnTo>
                    <a:pt x="75" y="155"/>
                  </a:lnTo>
                  <a:lnTo>
                    <a:pt x="75" y="156"/>
                  </a:lnTo>
                  <a:lnTo>
                    <a:pt x="73" y="156"/>
                  </a:lnTo>
                  <a:lnTo>
                    <a:pt x="73" y="157"/>
                  </a:lnTo>
                  <a:lnTo>
                    <a:pt x="73" y="157"/>
                  </a:lnTo>
                  <a:lnTo>
                    <a:pt x="73" y="159"/>
                  </a:lnTo>
                  <a:lnTo>
                    <a:pt x="72" y="159"/>
                  </a:lnTo>
                  <a:lnTo>
                    <a:pt x="72" y="159"/>
                  </a:lnTo>
                  <a:lnTo>
                    <a:pt x="71" y="159"/>
                  </a:lnTo>
                  <a:lnTo>
                    <a:pt x="59" y="160"/>
                  </a:lnTo>
                  <a:lnTo>
                    <a:pt x="60" y="160"/>
                  </a:lnTo>
                  <a:lnTo>
                    <a:pt x="60" y="159"/>
                  </a:lnTo>
                  <a:lnTo>
                    <a:pt x="62" y="159"/>
                  </a:lnTo>
                  <a:lnTo>
                    <a:pt x="63" y="159"/>
                  </a:lnTo>
                  <a:lnTo>
                    <a:pt x="63" y="159"/>
                  </a:lnTo>
                  <a:lnTo>
                    <a:pt x="64" y="159"/>
                  </a:lnTo>
                  <a:lnTo>
                    <a:pt x="64" y="159"/>
                  </a:lnTo>
                  <a:lnTo>
                    <a:pt x="66" y="159"/>
                  </a:lnTo>
                  <a:lnTo>
                    <a:pt x="67" y="157"/>
                  </a:lnTo>
                  <a:lnTo>
                    <a:pt x="67" y="157"/>
                  </a:lnTo>
                  <a:lnTo>
                    <a:pt x="68" y="157"/>
                  </a:lnTo>
                  <a:lnTo>
                    <a:pt x="69" y="157"/>
                  </a:lnTo>
                  <a:lnTo>
                    <a:pt x="69" y="157"/>
                  </a:lnTo>
                  <a:lnTo>
                    <a:pt x="71" y="157"/>
                  </a:lnTo>
                  <a:lnTo>
                    <a:pt x="71" y="156"/>
                  </a:lnTo>
                  <a:lnTo>
                    <a:pt x="72" y="156"/>
                  </a:lnTo>
                  <a:lnTo>
                    <a:pt x="71" y="156"/>
                  </a:lnTo>
                  <a:lnTo>
                    <a:pt x="71" y="156"/>
                  </a:lnTo>
                  <a:lnTo>
                    <a:pt x="69" y="156"/>
                  </a:lnTo>
                  <a:lnTo>
                    <a:pt x="69" y="155"/>
                  </a:lnTo>
                  <a:lnTo>
                    <a:pt x="69" y="155"/>
                  </a:lnTo>
                  <a:lnTo>
                    <a:pt x="68" y="155"/>
                  </a:lnTo>
                  <a:lnTo>
                    <a:pt x="68" y="155"/>
                  </a:lnTo>
                  <a:lnTo>
                    <a:pt x="67" y="155"/>
                  </a:lnTo>
                  <a:lnTo>
                    <a:pt x="66" y="154"/>
                  </a:lnTo>
                  <a:lnTo>
                    <a:pt x="66" y="154"/>
                  </a:lnTo>
                  <a:lnTo>
                    <a:pt x="67" y="154"/>
                  </a:lnTo>
                  <a:lnTo>
                    <a:pt x="67" y="154"/>
                  </a:lnTo>
                  <a:lnTo>
                    <a:pt x="68" y="154"/>
                  </a:lnTo>
                  <a:lnTo>
                    <a:pt x="68" y="154"/>
                  </a:lnTo>
                  <a:lnTo>
                    <a:pt x="69" y="154"/>
                  </a:lnTo>
                  <a:lnTo>
                    <a:pt x="69" y="154"/>
                  </a:lnTo>
                  <a:lnTo>
                    <a:pt x="71" y="154"/>
                  </a:lnTo>
                  <a:lnTo>
                    <a:pt x="71" y="153"/>
                  </a:lnTo>
                  <a:lnTo>
                    <a:pt x="72" y="153"/>
                  </a:lnTo>
                  <a:lnTo>
                    <a:pt x="72" y="153"/>
                  </a:lnTo>
                  <a:lnTo>
                    <a:pt x="73" y="153"/>
                  </a:lnTo>
                  <a:lnTo>
                    <a:pt x="73" y="154"/>
                  </a:lnTo>
                  <a:lnTo>
                    <a:pt x="75" y="154"/>
                  </a:lnTo>
                  <a:lnTo>
                    <a:pt x="75" y="154"/>
                  </a:lnTo>
                  <a:lnTo>
                    <a:pt x="75" y="154"/>
                  </a:lnTo>
                  <a:lnTo>
                    <a:pt x="76" y="155"/>
                  </a:lnTo>
                  <a:lnTo>
                    <a:pt x="77" y="156"/>
                  </a:lnTo>
                  <a:lnTo>
                    <a:pt x="78" y="157"/>
                  </a:lnTo>
                  <a:lnTo>
                    <a:pt x="78" y="160"/>
                  </a:lnTo>
                  <a:lnTo>
                    <a:pt x="80" y="161"/>
                  </a:lnTo>
                  <a:lnTo>
                    <a:pt x="81" y="162"/>
                  </a:lnTo>
                  <a:lnTo>
                    <a:pt x="81" y="164"/>
                  </a:lnTo>
                  <a:lnTo>
                    <a:pt x="82" y="165"/>
                  </a:lnTo>
                  <a:lnTo>
                    <a:pt x="82" y="165"/>
                  </a:lnTo>
                  <a:close/>
                  <a:moveTo>
                    <a:pt x="49" y="72"/>
                  </a:moveTo>
                  <a:lnTo>
                    <a:pt x="48" y="72"/>
                  </a:lnTo>
                  <a:lnTo>
                    <a:pt x="48" y="73"/>
                  </a:lnTo>
                  <a:lnTo>
                    <a:pt x="48" y="74"/>
                  </a:lnTo>
                  <a:lnTo>
                    <a:pt x="46" y="74"/>
                  </a:lnTo>
                  <a:lnTo>
                    <a:pt x="45" y="74"/>
                  </a:lnTo>
                  <a:lnTo>
                    <a:pt x="44" y="74"/>
                  </a:lnTo>
                  <a:lnTo>
                    <a:pt x="41" y="73"/>
                  </a:lnTo>
                  <a:lnTo>
                    <a:pt x="40" y="73"/>
                  </a:lnTo>
                  <a:lnTo>
                    <a:pt x="39" y="72"/>
                  </a:lnTo>
                  <a:lnTo>
                    <a:pt x="37" y="70"/>
                  </a:lnTo>
                  <a:lnTo>
                    <a:pt x="35" y="69"/>
                  </a:lnTo>
                  <a:lnTo>
                    <a:pt x="34" y="68"/>
                  </a:lnTo>
                  <a:lnTo>
                    <a:pt x="32" y="67"/>
                  </a:lnTo>
                  <a:lnTo>
                    <a:pt x="31" y="66"/>
                  </a:lnTo>
                  <a:lnTo>
                    <a:pt x="30" y="64"/>
                  </a:lnTo>
                  <a:lnTo>
                    <a:pt x="27" y="62"/>
                  </a:lnTo>
                  <a:lnTo>
                    <a:pt x="26" y="61"/>
                  </a:lnTo>
                  <a:lnTo>
                    <a:pt x="25" y="60"/>
                  </a:lnTo>
                  <a:lnTo>
                    <a:pt x="23" y="59"/>
                  </a:lnTo>
                  <a:lnTo>
                    <a:pt x="22" y="59"/>
                  </a:lnTo>
                  <a:lnTo>
                    <a:pt x="21" y="59"/>
                  </a:lnTo>
                  <a:lnTo>
                    <a:pt x="21" y="59"/>
                  </a:lnTo>
                  <a:lnTo>
                    <a:pt x="21" y="58"/>
                  </a:lnTo>
                  <a:lnTo>
                    <a:pt x="21" y="58"/>
                  </a:lnTo>
                  <a:lnTo>
                    <a:pt x="21" y="58"/>
                  </a:lnTo>
                  <a:lnTo>
                    <a:pt x="19" y="58"/>
                  </a:lnTo>
                  <a:lnTo>
                    <a:pt x="19" y="58"/>
                  </a:lnTo>
                  <a:lnTo>
                    <a:pt x="19" y="58"/>
                  </a:lnTo>
                  <a:lnTo>
                    <a:pt x="19" y="58"/>
                  </a:lnTo>
                  <a:lnTo>
                    <a:pt x="18" y="59"/>
                  </a:lnTo>
                  <a:lnTo>
                    <a:pt x="17" y="59"/>
                  </a:lnTo>
                  <a:lnTo>
                    <a:pt x="16" y="60"/>
                  </a:lnTo>
                  <a:lnTo>
                    <a:pt x="16" y="61"/>
                  </a:lnTo>
                  <a:lnTo>
                    <a:pt x="14" y="62"/>
                  </a:lnTo>
                  <a:lnTo>
                    <a:pt x="13" y="64"/>
                  </a:lnTo>
                  <a:lnTo>
                    <a:pt x="12" y="65"/>
                  </a:lnTo>
                  <a:lnTo>
                    <a:pt x="10" y="66"/>
                  </a:lnTo>
                  <a:lnTo>
                    <a:pt x="9" y="67"/>
                  </a:lnTo>
                  <a:lnTo>
                    <a:pt x="8" y="68"/>
                  </a:lnTo>
                  <a:lnTo>
                    <a:pt x="7" y="70"/>
                  </a:lnTo>
                  <a:lnTo>
                    <a:pt x="5" y="72"/>
                  </a:lnTo>
                  <a:lnTo>
                    <a:pt x="5" y="73"/>
                  </a:lnTo>
                  <a:lnTo>
                    <a:pt x="4" y="74"/>
                  </a:lnTo>
                  <a:lnTo>
                    <a:pt x="4" y="75"/>
                  </a:lnTo>
                  <a:lnTo>
                    <a:pt x="4" y="76"/>
                  </a:lnTo>
                  <a:lnTo>
                    <a:pt x="4" y="77"/>
                  </a:lnTo>
                  <a:lnTo>
                    <a:pt x="3" y="77"/>
                  </a:lnTo>
                  <a:lnTo>
                    <a:pt x="3" y="79"/>
                  </a:lnTo>
                  <a:lnTo>
                    <a:pt x="3" y="80"/>
                  </a:lnTo>
                  <a:lnTo>
                    <a:pt x="1" y="80"/>
                  </a:lnTo>
                  <a:lnTo>
                    <a:pt x="1" y="81"/>
                  </a:lnTo>
                  <a:lnTo>
                    <a:pt x="0" y="82"/>
                  </a:lnTo>
                  <a:lnTo>
                    <a:pt x="0" y="82"/>
                  </a:lnTo>
                  <a:lnTo>
                    <a:pt x="0" y="84"/>
                  </a:lnTo>
                  <a:lnTo>
                    <a:pt x="0" y="86"/>
                  </a:lnTo>
                  <a:lnTo>
                    <a:pt x="0" y="87"/>
                  </a:lnTo>
                  <a:lnTo>
                    <a:pt x="0" y="89"/>
                  </a:lnTo>
                  <a:lnTo>
                    <a:pt x="0" y="92"/>
                  </a:lnTo>
                  <a:lnTo>
                    <a:pt x="0" y="95"/>
                  </a:lnTo>
                  <a:lnTo>
                    <a:pt x="0" y="96"/>
                  </a:lnTo>
                  <a:lnTo>
                    <a:pt x="0" y="98"/>
                  </a:lnTo>
                  <a:lnTo>
                    <a:pt x="0" y="99"/>
                  </a:lnTo>
                  <a:lnTo>
                    <a:pt x="0" y="102"/>
                  </a:lnTo>
                  <a:lnTo>
                    <a:pt x="0" y="103"/>
                  </a:lnTo>
                  <a:lnTo>
                    <a:pt x="0" y="105"/>
                  </a:lnTo>
                  <a:lnTo>
                    <a:pt x="1" y="108"/>
                  </a:lnTo>
                  <a:lnTo>
                    <a:pt x="3" y="110"/>
                  </a:lnTo>
                  <a:lnTo>
                    <a:pt x="3" y="112"/>
                  </a:lnTo>
                  <a:lnTo>
                    <a:pt x="4" y="113"/>
                  </a:lnTo>
                  <a:lnTo>
                    <a:pt x="4" y="116"/>
                  </a:lnTo>
                  <a:lnTo>
                    <a:pt x="5" y="118"/>
                  </a:lnTo>
                  <a:lnTo>
                    <a:pt x="7" y="120"/>
                  </a:lnTo>
                  <a:lnTo>
                    <a:pt x="7" y="121"/>
                  </a:lnTo>
                  <a:lnTo>
                    <a:pt x="8" y="123"/>
                  </a:lnTo>
                  <a:lnTo>
                    <a:pt x="8" y="124"/>
                  </a:lnTo>
                  <a:lnTo>
                    <a:pt x="9" y="125"/>
                  </a:lnTo>
                  <a:lnTo>
                    <a:pt x="10" y="126"/>
                  </a:lnTo>
                  <a:lnTo>
                    <a:pt x="12" y="127"/>
                  </a:lnTo>
                  <a:lnTo>
                    <a:pt x="12" y="128"/>
                  </a:lnTo>
                  <a:lnTo>
                    <a:pt x="13" y="130"/>
                  </a:lnTo>
                  <a:lnTo>
                    <a:pt x="13" y="132"/>
                  </a:lnTo>
                  <a:lnTo>
                    <a:pt x="14" y="133"/>
                  </a:lnTo>
                  <a:lnTo>
                    <a:pt x="14" y="134"/>
                  </a:lnTo>
                  <a:lnTo>
                    <a:pt x="16" y="135"/>
                  </a:lnTo>
                  <a:lnTo>
                    <a:pt x="17" y="137"/>
                  </a:lnTo>
                  <a:lnTo>
                    <a:pt x="18" y="137"/>
                  </a:lnTo>
                  <a:lnTo>
                    <a:pt x="19" y="138"/>
                  </a:lnTo>
                  <a:lnTo>
                    <a:pt x="21" y="139"/>
                  </a:lnTo>
                  <a:lnTo>
                    <a:pt x="22" y="139"/>
                  </a:lnTo>
                  <a:lnTo>
                    <a:pt x="23" y="139"/>
                  </a:lnTo>
                  <a:lnTo>
                    <a:pt x="25" y="139"/>
                  </a:lnTo>
                  <a:lnTo>
                    <a:pt x="26" y="139"/>
                  </a:lnTo>
                  <a:lnTo>
                    <a:pt x="27" y="139"/>
                  </a:lnTo>
                  <a:lnTo>
                    <a:pt x="28" y="139"/>
                  </a:lnTo>
                  <a:lnTo>
                    <a:pt x="30" y="139"/>
                  </a:lnTo>
                  <a:lnTo>
                    <a:pt x="31" y="138"/>
                  </a:lnTo>
                  <a:lnTo>
                    <a:pt x="30" y="139"/>
                  </a:lnTo>
                  <a:lnTo>
                    <a:pt x="30" y="138"/>
                  </a:lnTo>
                  <a:lnTo>
                    <a:pt x="28" y="138"/>
                  </a:lnTo>
                  <a:lnTo>
                    <a:pt x="27" y="138"/>
                  </a:lnTo>
                  <a:lnTo>
                    <a:pt x="26" y="138"/>
                  </a:lnTo>
                  <a:lnTo>
                    <a:pt x="25" y="137"/>
                  </a:lnTo>
                  <a:lnTo>
                    <a:pt x="23" y="137"/>
                  </a:lnTo>
                  <a:lnTo>
                    <a:pt x="22" y="137"/>
                  </a:lnTo>
                  <a:lnTo>
                    <a:pt x="22" y="137"/>
                  </a:lnTo>
                  <a:lnTo>
                    <a:pt x="22" y="137"/>
                  </a:lnTo>
                  <a:lnTo>
                    <a:pt x="22" y="137"/>
                  </a:lnTo>
                  <a:lnTo>
                    <a:pt x="21" y="137"/>
                  </a:lnTo>
                  <a:lnTo>
                    <a:pt x="21" y="137"/>
                  </a:lnTo>
                  <a:lnTo>
                    <a:pt x="21" y="138"/>
                  </a:lnTo>
                  <a:lnTo>
                    <a:pt x="21" y="138"/>
                  </a:lnTo>
                  <a:lnTo>
                    <a:pt x="21" y="138"/>
                  </a:lnTo>
                  <a:lnTo>
                    <a:pt x="19" y="137"/>
                  </a:lnTo>
                  <a:lnTo>
                    <a:pt x="19" y="137"/>
                  </a:lnTo>
                  <a:lnTo>
                    <a:pt x="19" y="137"/>
                  </a:lnTo>
                  <a:lnTo>
                    <a:pt x="19" y="135"/>
                  </a:lnTo>
                  <a:lnTo>
                    <a:pt x="18" y="135"/>
                  </a:lnTo>
                  <a:lnTo>
                    <a:pt x="18" y="134"/>
                  </a:lnTo>
                  <a:lnTo>
                    <a:pt x="18" y="134"/>
                  </a:lnTo>
                  <a:lnTo>
                    <a:pt x="18" y="133"/>
                  </a:lnTo>
                  <a:lnTo>
                    <a:pt x="18" y="134"/>
                  </a:lnTo>
                  <a:lnTo>
                    <a:pt x="19" y="134"/>
                  </a:lnTo>
                  <a:lnTo>
                    <a:pt x="21" y="134"/>
                  </a:lnTo>
                  <a:lnTo>
                    <a:pt x="21" y="134"/>
                  </a:lnTo>
                  <a:lnTo>
                    <a:pt x="22" y="135"/>
                  </a:lnTo>
                  <a:lnTo>
                    <a:pt x="23" y="135"/>
                  </a:lnTo>
                  <a:lnTo>
                    <a:pt x="25" y="135"/>
                  </a:lnTo>
                  <a:lnTo>
                    <a:pt x="25" y="137"/>
                  </a:lnTo>
                  <a:lnTo>
                    <a:pt x="26" y="137"/>
                  </a:lnTo>
                  <a:lnTo>
                    <a:pt x="27" y="137"/>
                  </a:lnTo>
                  <a:lnTo>
                    <a:pt x="28" y="137"/>
                  </a:lnTo>
                  <a:lnTo>
                    <a:pt x="30" y="137"/>
                  </a:lnTo>
                  <a:lnTo>
                    <a:pt x="30" y="137"/>
                  </a:lnTo>
                  <a:lnTo>
                    <a:pt x="31" y="137"/>
                  </a:lnTo>
                  <a:lnTo>
                    <a:pt x="32" y="137"/>
                  </a:lnTo>
                  <a:lnTo>
                    <a:pt x="32" y="137"/>
                  </a:lnTo>
                  <a:lnTo>
                    <a:pt x="31" y="135"/>
                  </a:lnTo>
                  <a:lnTo>
                    <a:pt x="30" y="134"/>
                  </a:lnTo>
                  <a:lnTo>
                    <a:pt x="28" y="133"/>
                  </a:lnTo>
                  <a:lnTo>
                    <a:pt x="28" y="132"/>
                  </a:lnTo>
                  <a:lnTo>
                    <a:pt x="27" y="131"/>
                  </a:lnTo>
                  <a:lnTo>
                    <a:pt x="26" y="130"/>
                  </a:lnTo>
                  <a:lnTo>
                    <a:pt x="25" y="128"/>
                  </a:lnTo>
                  <a:lnTo>
                    <a:pt x="23" y="127"/>
                  </a:lnTo>
                  <a:lnTo>
                    <a:pt x="22" y="126"/>
                  </a:lnTo>
                  <a:lnTo>
                    <a:pt x="21" y="125"/>
                  </a:lnTo>
                  <a:lnTo>
                    <a:pt x="19" y="124"/>
                  </a:lnTo>
                  <a:lnTo>
                    <a:pt x="19" y="123"/>
                  </a:lnTo>
                  <a:lnTo>
                    <a:pt x="18" y="120"/>
                  </a:lnTo>
                  <a:lnTo>
                    <a:pt x="17" y="119"/>
                  </a:lnTo>
                  <a:lnTo>
                    <a:pt x="17" y="118"/>
                  </a:lnTo>
                  <a:lnTo>
                    <a:pt x="16" y="117"/>
                  </a:lnTo>
                  <a:lnTo>
                    <a:pt x="16" y="116"/>
                  </a:lnTo>
                  <a:lnTo>
                    <a:pt x="14" y="114"/>
                  </a:lnTo>
                  <a:lnTo>
                    <a:pt x="14" y="113"/>
                  </a:lnTo>
                  <a:lnTo>
                    <a:pt x="13" y="112"/>
                  </a:lnTo>
                  <a:lnTo>
                    <a:pt x="12" y="111"/>
                  </a:lnTo>
                  <a:lnTo>
                    <a:pt x="10" y="110"/>
                  </a:lnTo>
                  <a:lnTo>
                    <a:pt x="9" y="109"/>
                  </a:lnTo>
                  <a:lnTo>
                    <a:pt x="8" y="108"/>
                  </a:lnTo>
                  <a:lnTo>
                    <a:pt x="7" y="106"/>
                  </a:lnTo>
                  <a:lnTo>
                    <a:pt x="5" y="105"/>
                  </a:lnTo>
                  <a:lnTo>
                    <a:pt x="5" y="104"/>
                  </a:lnTo>
                  <a:lnTo>
                    <a:pt x="4" y="103"/>
                  </a:lnTo>
                  <a:lnTo>
                    <a:pt x="3" y="102"/>
                  </a:lnTo>
                  <a:lnTo>
                    <a:pt x="3" y="101"/>
                  </a:lnTo>
                  <a:lnTo>
                    <a:pt x="1" y="99"/>
                  </a:lnTo>
                  <a:lnTo>
                    <a:pt x="1" y="97"/>
                  </a:lnTo>
                  <a:lnTo>
                    <a:pt x="1" y="96"/>
                  </a:lnTo>
                  <a:lnTo>
                    <a:pt x="1" y="95"/>
                  </a:lnTo>
                  <a:lnTo>
                    <a:pt x="1" y="95"/>
                  </a:lnTo>
                  <a:lnTo>
                    <a:pt x="0" y="94"/>
                  </a:lnTo>
                  <a:lnTo>
                    <a:pt x="13" y="110"/>
                  </a:lnTo>
                  <a:lnTo>
                    <a:pt x="14" y="111"/>
                  </a:lnTo>
                  <a:lnTo>
                    <a:pt x="16" y="113"/>
                  </a:lnTo>
                  <a:lnTo>
                    <a:pt x="17" y="114"/>
                  </a:lnTo>
                  <a:lnTo>
                    <a:pt x="18" y="117"/>
                  </a:lnTo>
                  <a:lnTo>
                    <a:pt x="19" y="119"/>
                  </a:lnTo>
                  <a:lnTo>
                    <a:pt x="21" y="121"/>
                  </a:lnTo>
                  <a:lnTo>
                    <a:pt x="22" y="124"/>
                  </a:lnTo>
                  <a:lnTo>
                    <a:pt x="23" y="125"/>
                  </a:lnTo>
                  <a:lnTo>
                    <a:pt x="25" y="127"/>
                  </a:lnTo>
                  <a:lnTo>
                    <a:pt x="26" y="130"/>
                  </a:lnTo>
                  <a:lnTo>
                    <a:pt x="28" y="131"/>
                  </a:lnTo>
                  <a:lnTo>
                    <a:pt x="30" y="133"/>
                  </a:lnTo>
                  <a:lnTo>
                    <a:pt x="31" y="134"/>
                  </a:lnTo>
                  <a:lnTo>
                    <a:pt x="32" y="135"/>
                  </a:lnTo>
                  <a:lnTo>
                    <a:pt x="34" y="137"/>
                  </a:lnTo>
                  <a:lnTo>
                    <a:pt x="36" y="138"/>
                  </a:lnTo>
                  <a:lnTo>
                    <a:pt x="36" y="139"/>
                  </a:lnTo>
                  <a:lnTo>
                    <a:pt x="37" y="140"/>
                  </a:lnTo>
                  <a:lnTo>
                    <a:pt x="37" y="141"/>
                  </a:lnTo>
                  <a:lnTo>
                    <a:pt x="39" y="141"/>
                  </a:lnTo>
                  <a:lnTo>
                    <a:pt x="39" y="142"/>
                  </a:lnTo>
                  <a:lnTo>
                    <a:pt x="40" y="143"/>
                  </a:lnTo>
                  <a:lnTo>
                    <a:pt x="41" y="145"/>
                  </a:lnTo>
                  <a:lnTo>
                    <a:pt x="41" y="145"/>
                  </a:lnTo>
                  <a:lnTo>
                    <a:pt x="43" y="146"/>
                  </a:lnTo>
                  <a:lnTo>
                    <a:pt x="44" y="147"/>
                  </a:lnTo>
                  <a:lnTo>
                    <a:pt x="45" y="147"/>
                  </a:lnTo>
                  <a:lnTo>
                    <a:pt x="46" y="147"/>
                  </a:lnTo>
                  <a:lnTo>
                    <a:pt x="46" y="148"/>
                  </a:lnTo>
                  <a:lnTo>
                    <a:pt x="48" y="148"/>
                  </a:lnTo>
                  <a:lnTo>
                    <a:pt x="49" y="148"/>
                  </a:lnTo>
                  <a:lnTo>
                    <a:pt x="50" y="148"/>
                  </a:lnTo>
                  <a:lnTo>
                    <a:pt x="49" y="147"/>
                  </a:lnTo>
                  <a:lnTo>
                    <a:pt x="48" y="145"/>
                  </a:lnTo>
                  <a:lnTo>
                    <a:pt x="48" y="143"/>
                  </a:lnTo>
                  <a:lnTo>
                    <a:pt x="48" y="141"/>
                  </a:lnTo>
                  <a:lnTo>
                    <a:pt x="48" y="140"/>
                  </a:lnTo>
                  <a:lnTo>
                    <a:pt x="48" y="139"/>
                  </a:lnTo>
                  <a:lnTo>
                    <a:pt x="48" y="139"/>
                  </a:lnTo>
                  <a:lnTo>
                    <a:pt x="46" y="139"/>
                  </a:lnTo>
                  <a:lnTo>
                    <a:pt x="46" y="138"/>
                  </a:lnTo>
                  <a:lnTo>
                    <a:pt x="46" y="138"/>
                  </a:lnTo>
                  <a:lnTo>
                    <a:pt x="46" y="137"/>
                  </a:lnTo>
                  <a:lnTo>
                    <a:pt x="45" y="137"/>
                  </a:lnTo>
                  <a:lnTo>
                    <a:pt x="45" y="135"/>
                  </a:lnTo>
                  <a:lnTo>
                    <a:pt x="46" y="134"/>
                  </a:lnTo>
                  <a:lnTo>
                    <a:pt x="48" y="133"/>
                  </a:lnTo>
                  <a:lnTo>
                    <a:pt x="49" y="132"/>
                  </a:lnTo>
                  <a:lnTo>
                    <a:pt x="50" y="131"/>
                  </a:lnTo>
                  <a:lnTo>
                    <a:pt x="50" y="128"/>
                  </a:lnTo>
                  <a:lnTo>
                    <a:pt x="51" y="127"/>
                  </a:lnTo>
                  <a:lnTo>
                    <a:pt x="53" y="126"/>
                  </a:lnTo>
                  <a:lnTo>
                    <a:pt x="53" y="125"/>
                  </a:lnTo>
                  <a:lnTo>
                    <a:pt x="53" y="127"/>
                  </a:lnTo>
                  <a:lnTo>
                    <a:pt x="53" y="128"/>
                  </a:lnTo>
                  <a:lnTo>
                    <a:pt x="53" y="131"/>
                  </a:lnTo>
                  <a:lnTo>
                    <a:pt x="53" y="133"/>
                  </a:lnTo>
                  <a:lnTo>
                    <a:pt x="51" y="134"/>
                  </a:lnTo>
                  <a:lnTo>
                    <a:pt x="50" y="135"/>
                  </a:lnTo>
                  <a:lnTo>
                    <a:pt x="50" y="138"/>
                  </a:lnTo>
                  <a:lnTo>
                    <a:pt x="50" y="139"/>
                  </a:lnTo>
                  <a:lnTo>
                    <a:pt x="50" y="141"/>
                  </a:lnTo>
                  <a:lnTo>
                    <a:pt x="50" y="143"/>
                  </a:lnTo>
                  <a:lnTo>
                    <a:pt x="50" y="145"/>
                  </a:lnTo>
                  <a:lnTo>
                    <a:pt x="50" y="147"/>
                  </a:lnTo>
                  <a:lnTo>
                    <a:pt x="51" y="149"/>
                  </a:lnTo>
                  <a:lnTo>
                    <a:pt x="54" y="149"/>
                  </a:lnTo>
                  <a:lnTo>
                    <a:pt x="59" y="142"/>
                  </a:lnTo>
                  <a:lnTo>
                    <a:pt x="62" y="142"/>
                  </a:lnTo>
                  <a:lnTo>
                    <a:pt x="63" y="141"/>
                  </a:lnTo>
                  <a:lnTo>
                    <a:pt x="63" y="141"/>
                  </a:lnTo>
                  <a:lnTo>
                    <a:pt x="63" y="141"/>
                  </a:lnTo>
                  <a:lnTo>
                    <a:pt x="64" y="140"/>
                  </a:lnTo>
                  <a:lnTo>
                    <a:pt x="66" y="140"/>
                  </a:lnTo>
                  <a:lnTo>
                    <a:pt x="66" y="139"/>
                  </a:lnTo>
                  <a:lnTo>
                    <a:pt x="67" y="138"/>
                  </a:lnTo>
                  <a:lnTo>
                    <a:pt x="67" y="138"/>
                  </a:lnTo>
                  <a:lnTo>
                    <a:pt x="68" y="137"/>
                  </a:lnTo>
                  <a:lnTo>
                    <a:pt x="69" y="137"/>
                  </a:lnTo>
                  <a:lnTo>
                    <a:pt x="69" y="135"/>
                  </a:lnTo>
                  <a:lnTo>
                    <a:pt x="71" y="135"/>
                  </a:lnTo>
                  <a:lnTo>
                    <a:pt x="71" y="135"/>
                  </a:lnTo>
                  <a:lnTo>
                    <a:pt x="72" y="135"/>
                  </a:lnTo>
                  <a:lnTo>
                    <a:pt x="72" y="135"/>
                  </a:lnTo>
                  <a:lnTo>
                    <a:pt x="72" y="135"/>
                  </a:lnTo>
                  <a:lnTo>
                    <a:pt x="71" y="137"/>
                  </a:lnTo>
                  <a:lnTo>
                    <a:pt x="71" y="142"/>
                  </a:lnTo>
                  <a:lnTo>
                    <a:pt x="71" y="142"/>
                  </a:lnTo>
                  <a:lnTo>
                    <a:pt x="69" y="143"/>
                  </a:lnTo>
                  <a:lnTo>
                    <a:pt x="69" y="143"/>
                  </a:lnTo>
                  <a:lnTo>
                    <a:pt x="68" y="143"/>
                  </a:lnTo>
                  <a:lnTo>
                    <a:pt x="67" y="143"/>
                  </a:lnTo>
                  <a:lnTo>
                    <a:pt x="67" y="143"/>
                  </a:lnTo>
                  <a:lnTo>
                    <a:pt x="66" y="143"/>
                  </a:lnTo>
                  <a:lnTo>
                    <a:pt x="64" y="143"/>
                  </a:lnTo>
                  <a:lnTo>
                    <a:pt x="63" y="143"/>
                  </a:lnTo>
                  <a:lnTo>
                    <a:pt x="63" y="145"/>
                  </a:lnTo>
                  <a:lnTo>
                    <a:pt x="62" y="145"/>
                  </a:lnTo>
                  <a:lnTo>
                    <a:pt x="60" y="145"/>
                  </a:lnTo>
                  <a:lnTo>
                    <a:pt x="60" y="146"/>
                  </a:lnTo>
                  <a:lnTo>
                    <a:pt x="59" y="146"/>
                  </a:lnTo>
                  <a:lnTo>
                    <a:pt x="59" y="146"/>
                  </a:lnTo>
                  <a:lnTo>
                    <a:pt x="58" y="147"/>
                  </a:lnTo>
                  <a:lnTo>
                    <a:pt x="59" y="147"/>
                  </a:lnTo>
                  <a:lnTo>
                    <a:pt x="59" y="147"/>
                  </a:lnTo>
                  <a:lnTo>
                    <a:pt x="59" y="147"/>
                  </a:lnTo>
                  <a:lnTo>
                    <a:pt x="60" y="147"/>
                  </a:lnTo>
                  <a:lnTo>
                    <a:pt x="60" y="147"/>
                  </a:lnTo>
                  <a:lnTo>
                    <a:pt x="62" y="147"/>
                  </a:lnTo>
                  <a:lnTo>
                    <a:pt x="63" y="147"/>
                  </a:lnTo>
                  <a:lnTo>
                    <a:pt x="63" y="146"/>
                  </a:lnTo>
                  <a:lnTo>
                    <a:pt x="64" y="146"/>
                  </a:lnTo>
                  <a:lnTo>
                    <a:pt x="66" y="146"/>
                  </a:lnTo>
                  <a:lnTo>
                    <a:pt x="66" y="146"/>
                  </a:lnTo>
                  <a:lnTo>
                    <a:pt x="67" y="146"/>
                  </a:lnTo>
                  <a:lnTo>
                    <a:pt x="67" y="145"/>
                  </a:lnTo>
                  <a:lnTo>
                    <a:pt x="68" y="145"/>
                  </a:lnTo>
                  <a:lnTo>
                    <a:pt x="68" y="145"/>
                  </a:lnTo>
                  <a:lnTo>
                    <a:pt x="69" y="145"/>
                  </a:lnTo>
                  <a:lnTo>
                    <a:pt x="69" y="145"/>
                  </a:lnTo>
                  <a:lnTo>
                    <a:pt x="69" y="145"/>
                  </a:lnTo>
                  <a:lnTo>
                    <a:pt x="69" y="146"/>
                  </a:lnTo>
                  <a:lnTo>
                    <a:pt x="69" y="146"/>
                  </a:lnTo>
                  <a:lnTo>
                    <a:pt x="71" y="147"/>
                  </a:lnTo>
                  <a:lnTo>
                    <a:pt x="71" y="147"/>
                  </a:lnTo>
                  <a:lnTo>
                    <a:pt x="71" y="147"/>
                  </a:lnTo>
                  <a:lnTo>
                    <a:pt x="71" y="148"/>
                  </a:lnTo>
                  <a:lnTo>
                    <a:pt x="76" y="148"/>
                  </a:lnTo>
                  <a:lnTo>
                    <a:pt x="77" y="147"/>
                  </a:lnTo>
                  <a:lnTo>
                    <a:pt x="80" y="141"/>
                  </a:lnTo>
                  <a:lnTo>
                    <a:pt x="82" y="139"/>
                  </a:lnTo>
                  <a:lnTo>
                    <a:pt x="82" y="138"/>
                  </a:lnTo>
                  <a:lnTo>
                    <a:pt x="84" y="138"/>
                  </a:lnTo>
                  <a:lnTo>
                    <a:pt x="84" y="137"/>
                  </a:lnTo>
                  <a:lnTo>
                    <a:pt x="84" y="137"/>
                  </a:lnTo>
                  <a:lnTo>
                    <a:pt x="85" y="135"/>
                  </a:lnTo>
                  <a:lnTo>
                    <a:pt x="85" y="134"/>
                  </a:lnTo>
                  <a:lnTo>
                    <a:pt x="85" y="133"/>
                  </a:lnTo>
                  <a:lnTo>
                    <a:pt x="85" y="133"/>
                  </a:lnTo>
                  <a:lnTo>
                    <a:pt x="85" y="125"/>
                  </a:lnTo>
                  <a:lnTo>
                    <a:pt x="72" y="125"/>
                  </a:lnTo>
                  <a:lnTo>
                    <a:pt x="75" y="127"/>
                  </a:lnTo>
                  <a:lnTo>
                    <a:pt x="73" y="127"/>
                  </a:lnTo>
                  <a:lnTo>
                    <a:pt x="73" y="127"/>
                  </a:lnTo>
                  <a:lnTo>
                    <a:pt x="72" y="127"/>
                  </a:lnTo>
                  <a:lnTo>
                    <a:pt x="72" y="127"/>
                  </a:lnTo>
                  <a:lnTo>
                    <a:pt x="71" y="126"/>
                  </a:lnTo>
                  <a:lnTo>
                    <a:pt x="71" y="126"/>
                  </a:lnTo>
                  <a:lnTo>
                    <a:pt x="69" y="126"/>
                  </a:lnTo>
                  <a:lnTo>
                    <a:pt x="69" y="125"/>
                  </a:lnTo>
                  <a:lnTo>
                    <a:pt x="69" y="127"/>
                  </a:lnTo>
                  <a:lnTo>
                    <a:pt x="69" y="128"/>
                  </a:lnTo>
                  <a:lnTo>
                    <a:pt x="71" y="130"/>
                  </a:lnTo>
                  <a:lnTo>
                    <a:pt x="71" y="132"/>
                  </a:lnTo>
                  <a:lnTo>
                    <a:pt x="68" y="132"/>
                  </a:lnTo>
                  <a:lnTo>
                    <a:pt x="67" y="130"/>
                  </a:lnTo>
                  <a:lnTo>
                    <a:pt x="67" y="130"/>
                  </a:lnTo>
                  <a:lnTo>
                    <a:pt x="67" y="128"/>
                  </a:lnTo>
                  <a:lnTo>
                    <a:pt x="67" y="126"/>
                  </a:lnTo>
                  <a:lnTo>
                    <a:pt x="68" y="125"/>
                  </a:lnTo>
                  <a:lnTo>
                    <a:pt x="67" y="125"/>
                  </a:lnTo>
                  <a:lnTo>
                    <a:pt x="67" y="125"/>
                  </a:lnTo>
                  <a:lnTo>
                    <a:pt x="67" y="125"/>
                  </a:lnTo>
                  <a:lnTo>
                    <a:pt x="67" y="124"/>
                  </a:lnTo>
                  <a:lnTo>
                    <a:pt x="67" y="124"/>
                  </a:lnTo>
                  <a:lnTo>
                    <a:pt x="66" y="124"/>
                  </a:lnTo>
                  <a:lnTo>
                    <a:pt x="66" y="124"/>
                  </a:lnTo>
                  <a:lnTo>
                    <a:pt x="66" y="124"/>
                  </a:lnTo>
                  <a:lnTo>
                    <a:pt x="66" y="125"/>
                  </a:lnTo>
                  <a:lnTo>
                    <a:pt x="66" y="125"/>
                  </a:lnTo>
                  <a:lnTo>
                    <a:pt x="66" y="126"/>
                  </a:lnTo>
                  <a:lnTo>
                    <a:pt x="66" y="127"/>
                  </a:lnTo>
                  <a:lnTo>
                    <a:pt x="66" y="127"/>
                  </a:lnTo>
                  <a:lnTo>
                    <a:pt x="66" y="128"/>
                  </a:lnTo>
                  <a:lnTo>
                    <a:pt x="64" y="128"/>
                  </a:lnTo>
                  <a:lnTo>
                    <a:pt x="64" y="128"/>
                  </a:lnTo>
                  <a:lnTo>
                    <a:pt x="64" y="127"/>
                  </a:lnTo>
                  <a:lnTo>
                    <a:pt x="64" y="126"/>
                  </a:lnTo>
                  <a:lnTo>
                    <a:pt x="63" y="124"/>
                  </a:lnTo>
                  <a:lnTo>
                    <a:pt x="63" y="123"/>
                  </a:lnTo>
                  <a:lnTo>
                    <a:pt x="63" y="123"/>
                  </a:lnTo>
                  <a:lnTo>
                    <a:pt x="62" y="123"/>
                  </a:lnTo>
                  <a:lnTo>
                    <a:pt x="62" y="124"/>
                  </a:lnTo>
                  <a:lnTo>
                    <a:pt x="60" y="124"/>
                  </a:lnTo>
                  <a:lnTo>
                    <a:pt x="60" y="124"/>
                  </a:lnTo>
                  <a:lnTo>
                    <a:pt x="59" y="124"/>
                  </a:lnTo>
                  <a:lnTo>
                    <a:pt x="59" y="124"/>
                  </a:lnTo>
                  <a:lnTo>
                    <a:pt x="58" y="124"/>
                  </a:lnTo>
                  <a:lnTo>
                    <a:pt x="59" y="124"/>
                  </a:lnTo>
                  <a:lnTo>
                    <a:pt x="59" y="124"/>
                  </a:lnTo>
                  <a:lnTo>
                    <a:pt x="59" y="124"/>
                  </a:lnTo>
                  <a:lnTo>
                    <a:pt x="59" y="124"/>
                  </a:lnTo>
                  <a:lnTo>
                    <a:pt x="60" y="124"/>
                  </a:lnTo>
                  <a:lnTo>
                    <a:pt x="60" y="125"/>
                  </a:lnTo>
                  <a:lnTo>
                    <a:pt x="62" y="125"/>
                  </a:lnTo>
                  <a:lnTo>
                    <a:pt x="62" y="125"/>
                  </a:lnTo>
                  <a:lnTo>
                    <a:pt x="62" y="125"/>
                  </a:lnTo>
                  <a:lnTo>
                    <a:pt x="60" y="125"/>
                  </a:lnTo>
                  <a:lnTo>
                    <a:pt x="60" y="125"/>
                  </a:lnTo>
                  <a:lnTo>
                    <a:pt x="59" y="126"/>
                  </a:lnTo>
                  <a:lnTo>
                    <a:pt x="59" y="126"/>
                  </a:lnTo>
                  <a:lnTo>
                    <a:pt x="58" y="127"/>
                  </a:lnTo>
                  <a:lnTo>
                    <a:pt x="58" y="127"/>
                  </a:lnTo>
                  <a:lnTo>
                    <a:pt x="58" y="127"/>
                  </a:lnTo>
                  <a:lnTo>
                    <a:pt x="58" y="131"/>
                  </a:lnTo>
                  <a:lnTo>
                    <a:pt x="57" y="130"/>
                  </a:lnTo>
                  <a:lnTo>
                    <a:pt x="57" y="126"/>
                  </a:lnTo>
                  <a:lnTo>
                    <a:pt x="55" y="126"/>
                  </a:lnTo>
                  <a:lnTo>
                    <a:pt x="55" y="126"/>
                  </a:lnTo>
                  <a:lnTo>
                    <a:pt x="55" y="126"/>
                  </a:lnTo>
                  <a:lnTo>
                    <a:pt x="55" y="126"/>
                  </a:lnTo>
                  <a:lnTo>
                    <a:pt x="54" y="125"/>
                  </a:lnTo>
                  <a:lnTo>
                    <a:pt x="54" y="125"/>
                  </a:lnTo>
                  <a:lnTo>
                    <a:pt x="54" y="125"/>
                  </a:lnTo>
                  <a:lnTo>
                    <a:pt x="54" y="125"/>
                  </a:lnTo>
                  <a:lnTo>
                    <a:pt x="54" y="125"/>
                  </a:lnTo>
                  <a:lnTo>
                    <a:pt x="55" y="125"/>
                  </a:lnTo>
                  <a:lnTo>
                    <a:pt x="55" y="125"/>
                  </a:lnTo>
                  <a:lnTo>
                    <a:pt x="55" y="125"/>
                  </a:lnTo>
                  <a:lnTo>
                    <a:pt x="57" y="125"/>
                  </a:lnTo>
                  <a:lnTo>
                    <a:pt x="57" y="125"/>
                  </a:lnTo>
                  <a:lnTo>
                    <a:pt x="57" y="125"/>
                  </a:lnTo>
                  <a:lnTo>
                    <a:pt x="58" y="125"/>
                  </a:lnTo>
                  <a:lnTo>
                    <a:pt x="58" y="125"/>
                  </a:lnTo>
                  <a:lnTo>
                    <a:pt x="57" y="124"/>
                  </a:lnTo>
                  <a:lnTo>
                    <a:pt x="57" y="124"/>
                  </a:lnTo>
                  <a:lnTo>
                    <a:pt x="55" y="124"/>
                  </a:lnTo>
                  <a:lnTo>
                    <a:pt x="55" y="124"/>
                  </a:lnTo>
                  <a:lnTo>
                    <a:pt x="55" y="124"/>
                  </a:lnTo>
                  <a:lnTo>
                    <a:pt x="54" y="123"/>
                  </a:lnTo>
                  <a:lnTo>
                    <a:pt x="54" y="123"/>
                  </a:lnTo>
                  <a:lnTo>
                    <a:pt x="53" y="124"/>
                  </a:lnTo>
                  <a:lnTo>
                    <a:pt x="51" y="125"/>
                  </a:lnTo>
                  <a:lnTo>
                    <a:pt x="50" y="126"/>
                  </a:lnTo>
                  <a:lnTo>
                    <a:pt x="49" y="127"/>
                  </a:lnTo>
                  <a:lnTo>
                    <a:pt x="48" y="128"/>
                  </a:lnTo>
                  <a:lnTo>
                    <a:pt x="48" y="130"/>
                  </a:lnTo>
                  <a:lnTo>
                    <a:pt x="46" y="132"/>
                  </a:lnTo>
                  <a:lnTo>
                    <a:pt x="46" y="133"/>
                  </a:lnTo>
                  <a:lnTo>
                    <a:pt x="45" y="133"/>
                  </a:lnTo>
                  <a:lnTo>
                    <a:pt x="45" y="133"/>
                  </a:lnTo>
                  <a:lnTo>
                    <a:pt x="45" y="132"/>
                  </a:lnTo>
                  <a:lnTo>
                    <a:pt x="45" y="131"/>
                  </a:lnTo>
                  <a:lnTo>
                    <a:pt x="45" y="130"/>
                  </a:lnTo>
                  <a:lnTo>
                    <a:pt x="45" y="128"/>
                  </a:lnTo>
                  <a:lnTo>
                    <a:pt x="45" y="127"/>
                  </a:lnTo>
                  <a:lnTo>
                    <a:pt x="45" y="127"/>
                  </a:lnTo>
                  <a:lnTo>
                    <a:pt x="46" y="125"/>
                  </a:lnTo>
                  <a:lnTo>
                    <a:pt x="48" y="124"/>
                  </a:lnTo>
                  <a:lnTo>
                    <a:pt x="48" y="123"/>
                  </a:lnTo>
                  <a:lnTo>
                    <a:pt x="49" y="120"/>
                  </a:lnTo>
                  <a:lnTo>
                    <a:pt x="50" y="119"/>
                  </a:lnTo>
                  <a:lnTo>
                    <a:pt x="51" y="118"/>
                  </a:lnTo>
                  <a:lnTo>
                    <a:pt x="53" y="117"/>
                  </a:lnTo>
                  <a:lnTo>
                    <a:pt x="54" y="114"/>
                  </a:lnTo>
                  <a:lnTo>
                    <a:pt x="54" y="114"/>
                  </a:lnTo>
                  <a:lnTo>
                    <a:pt x="54" y="113"/>
                  </a:lnTo>
                  <a:lnTo>
                    <a:pt x="54" y="113"/>
                  </a:lnTo>
                  <a:lnTo>
                    <a:pt x="54" y="112"/>
                  </a:lnTo>
                  <a:lnTo>
                    <a:pt x="51" y="111"/>
                  </a:lnTo>
                  <a:lnTo>
                    <a:pt x="50" y="109"/>
                  </a:lnTo>
                  <a:lnTo>
                    <a:pt x="48" y="108"/>
                  </a:lnTo>
                  <a:lnTo>
                    <a:pt x="45" y="105"/>
                  </a:lnTo>
                  <a:lnTo>
                    <a:pt x="43" y="104"/>
                  </a:lnTo>
                  <a:lnTo>
                    <a:pt x="40" y="102"/>
                  </a:lnTo>
                  <a:lnTo>
                    <a:pt x="37" y="101"/>
                  </a:lnTo>
                  <a:lnTo>
                    <a:pt x="35" y="99"/>
                  </a:lnTo>
                  <a:lnTo>
                    <a:pt x="32" y="97"/>
                  </a:lnTo>
                  <a:lnTo>
                    <a:pt x="30" y="96"/>
                  </a:lnTo>
                  <a:lnTo>
                    <a:pt x="27" y="94"/>
                  </a:lnTo>
                  <a:lnTo>
                    <a:pt x="26" y="91"/>
                  </a:lnTo>
                  <a:lnTo>
                    <a:pt x="23" y="89"/>
                  </a:lnTo>
                  <a:lnTo>
                    <a:pt x="22" y="87"/>
                  </a:lnTo>
                  <a:lnTo>
                    <a:pt x="21" y="84"/>
                  </a:lnTo>
                  <a:lnTo>
                    <a:pt x="19" y="82"/>
                  </a:lnTo>
                  <a:lnTo>
                    <a:pt x="18" y="81"/>
                  </a:lnTo>
                  <a:lnTo>
                    <a:pt x="18" y="80"/>
                  </a:lnTo>
                  <a:lnTo>
                    <a:pt x="18" y="79"/>
                  </a:lnTo>
                  <a:lnTo>
                    <a:pt x="18" y="77"/>
                  </a:lnTo>
                  <a:lnTo>
                    <a:pt x="19" y="80"/>
                  </a:lnTo>
                  <a:lnTo>
                    <a:pt x="22" y="82"/>
                  </a:lnTo>
                  <a:lnTo>
                    <a:pt x="23" y="83"/>
                  </a:lnTo>
                  <a:lnTo>
                    <a:pt x="23" y="84"/>
                  </a:lnTo>
                  <a:lnTo>
                    <a:pt x="25" y="86"/>
                  </a:lnTo>
                  <a:lnTo>
                    <a:pt x="26" y="88"/>
                  </a:lnTo>
                  <a:lnTo>
                    <a:pt x="27" y="89"/>
                  </a:lnTo>
                  <a:lnTo>
                    <a:pt x="28" y="90"/>
                  </a:lnTo>
                  <a:lnTo>
                    <a:pt x="30" y="91"/>
                  </a:lnTo>
                  <a:lnTo>
                    <a:pt x="31" y="91"/>
                  </a:lnTo>
                  <a:lnTo>
                    <a:pt x="32" y="92"/>
                  </a:lnTo>
                  <a:lnTo>
                    <a:pt x="34" y="94"/>
                  </a:lnTo>
                  <a:lnTo>
                    <a:pt x="35" y="95"/>
                  </a:lnTo>
                  <a:lnTo>
                    <a:pt x="36" y="96"/>
                  </a:lnTo>
                  <a:lnTo>
                    <a:pt x="39" y="97"/>
                  </a:lnTo>
                  <a:lnTo>
                    <a:pt x="41" y="98"/>
                  </a:lnTo>
                  <a:lnTo>
                    <a:pt x="41" y="98"/>
                  </a:lnTo>
                  <a:lnTo>
                    <a:pt x="43" y="99"/>
                  </a:lnTo>
                  <a:lnTo>
                    <a:pt x="44" y="101"/>
                  </a:lnTo>
                  <a:lnTo>
                    <a:pt x="45" y="102"/>
                  </a:lnTo>
                  <a:lnTo>
                    <a:pt x="46" y="103"/>
                  </a:lnTo>
                  <a:lnTo>
                    <a:pt x="48" y="104"/>
                  </a:lnTo>
                  <a:lnTo>
                    <a:pt x="49" y="104"/>
                  </a:lnTo>
                  <a:lnTo>
                    <a:pt x="49" y="105"/>
                  </a:lnTo>
                  <a:lnTo>
                    <a:pt x="49" y="103"/>
                  </a:lnTo>
                  <a:lnTo>
                    <a:pt x="48" y="101"/>
                  </a:lnTo>
                  <a:lnTo>
                    <a:pt x="46" y="99"/>
                  </a:lnTo>
                  <a:lnTo>
                    <a:pt x="45" y="97"/>
                  </a:lnTo>
                  <a:lnTo>
                    <a:pt x="44" y="95"/>
                  </a:lnTo>
                  <a:lnTo>
                    <a:pt x="43" y="92"/>
                  </a:lnTo>
                  <a:lnTo>
                    <a:pt x="41" y="90"/>
                  </a:lnTo>
                  <a:lnTo>
                    <a:pt x="41" y="89"/>
                  </a:lnTo>
                  <a:lnTo>
                    <a:pt x="41" y="88"/>
                  </a:lnTo>
                  <a:lnTo>
                    <a:pt x="40" y="88"/>
                  </a:lnTo>
                  <a:lnTo>
                    <a:pt x="40" y="87"/>
                  </a:lnTo>
                  <a:lnTo>
                    <a:pt x="40" y="87"/>
                  </a:lnTo>
                  <a:lnTo>
                    <a:pt x="39" y="86"/>
                  </a:lnTo>
                  <a:lnTo>
                    <a:pt x="39" y="84"/>
                  </a:lnTo>
                  <a:lnTo>
                    <a:pt x="37" y="83"/>
                  </a:lnTo>
                  <a:lnTo>
                    <a:pt x="36" y="82"/>
                  </a:lnTo>
                  <a:lnTo>
                    <a:pt x="36" y="81"/>
                  </a:lnTo>
                  <a:lnTo>
                    <a:pt x="35" y="80"/>
                  </a:lnTo>
                  <a:lnTo>
                    <a:pt x="34" y="79"/>
                  </a:lnTo>
                  <a:lnTo>
                    <a:pt x="32" y="77"/>
                  </a:lnTo>
                  <a:lnTo>
                    <a:pt x="31" y="76"/>
                  </a:lnTo>
                  <a:lnTo>
                    <a:pt x="30" y="75"/>
                  </a:lnTo>
                  <a:lnTo>
                    <a:pt x="28" y="74"/>
                  </a:lnTo>
                  <a:lnTo>
                    <a:pt x="27" y="74"/>
                  </a:lnTo>
                  <a:lnTo>
                    <a:pt x="27" y="74"/>
                  </a:lnTo>
                  <a:lnTo>
                    <a:pt x="28" y="74"/>
                  </a:lnTo>
                  <a:lnTo>
                    <a:pt x="30" y="74"/>
                  </a:lnTo>
                  <a:lnTo>
                    <a:pt x="31" y="74"/>
                  </a:lnTo>
                  <a:lnTo>
                    <a:pt x="32" y="75"/>
                  </a:lnTo>
                  <a:lnTo>
                    <a:pt x="34" y="75"/>
                  </a:lnTo>
                  <a:lnTo>
                    <a:pt x="35" y="76"/>
                  </a:lnTo>
                  <a:lnTo>
                    <a:pt x="36" y="77"/>
                  </a:lnTo>
                  <a:lnTo>
                    <a:pt x="37" y="79"/>
                  </a:lnTo>
                  <a:lnTo>
                    <a:pt x="39" y="80"/>
                  </a:lnTo>
                  <a:lnTo>
                    <a:pt x="40" y="81"/>
                  </a:lnTo>
                  <a:lnTo>
                    <a:pt x="41" y="83"/>
                  </a:lnTo>
                  <a:lnTo>
                    <a:pt x="43" y="84"/>
                  </a:lnTo>
                  <a:lnTo>
                    <a:pt x="43" y="86"/>
                  </a:lnTo>
                  <a:lnTo>
                    <a:pt x="44" y="87"/>
                  </a:lnTo>
                  <a:lnTo>
                    <a:pt x="44" y="87"/>
                  </a:lnTo>
                  <a:lnTo>
                    <a:pt x="44" y="89"/>
                  </a:lnTo>
                  <a:lnTo>
                    <a:pt x="45" y="90"/>
                  </a:lnTo>
                  <a:lnTo>
                    <a:pt x="46" y="91"/>
                  </a:lnTo>
                  <a:lnTo>
                    <a:pt x="46" y="92"/>
                  </a:lnTo>
                  <a:lnTo>
                    <a:pt x="48" y="95"/>
                  </a:lnTo>
                  <a:lnTo>
                    <a:pt x="49" y="96"/>
                  </a:lnTo>
                  <a:lnTo>
                    <a:pt x="49" y="97"/>
                  </a:lnTo>
                  <a:lnTo>
                    <a:pt x="50" y="98"/>
                  </a:lnTo>
                  <a:lnTo>
                    <a:pt x="50" y="99"/>
                  </a:lnTo>
                  <a:lnTo>
                    <a:pt x="50" y="99"/>
                  </a:lnTo>
                  <a:lnTo>
                    <a:pt x="50" y="101"/>
                  </a:lnTo>
                  <a:lnTo>
                    <a:pt x="50" y="101"/>
                  </a:lnTo>
                  <a:lnTo>
                    <a:pt x="50" y="102"/>
                  </a:lnTo>
                  <a:lnTo>
                    <a:pt x="50" y="102"/>
                  </a:lnTo>
                  <a:lnTo>
                    <a:pt x="51" y="103"/>
                  </a:lnTo>
                  <a:lnTo>
                    <a:pt x="51" y="103"/>
                  </a:lnTo>
                  <a:lnTo>
                    <a:pt x="51" y="103"/>
                  </a:lnTo>
                  <a:lnTo>
                    <a:pt x="53" y="102"/>
                  </a:lnTo>
                  <a:lnTo>
                    <a:pt x="53" y="102"/>
                  </a:lnTo>
                  <a:lnTo>
                    <a:pt x="53" y="101"/>
                  </a:lnTo>
                  <a:lnTo>
                    <a:pt x="53" y="99"/>
                  </a:lnTo>
                  <a:lnTo>
                    <a:pt x="54" y="99"/>
                  </a:lnTo>
                  <a:lnTo>
                    <a:pt x="54" y="98"/>
                  </a:lnTo>
                  <a:lnTo>
                    <a:pt x="54" y="98"/>
                  </a:lnTo>
                  <a:lnTo>
                    <a:pt x="53" y="97"/>
                  </a:lnTo>
                  <a:lnTo>
                    <a:pt x="53" y="97"/>
                  </a:lnTo>
                  <a:lnTo>
                    <a:pt x="53" y="97"/>
                  </a:lnTo>
                  <a:lnTo>
                    <a:pt x="53" y="97"/>
                  </a:lnTo>
                  <a:lnTo>
                    <a:pt x="51" y="97"/>
                  </a:lnTo>
                  <a:lnTo>
                    <a:pt x="51" y="97"/>
                  </a:lnTo>
                  <a:lnTo>
                    <a:pt x="51" y="96"/>
                  </a:lnTo>
                  <a:lnTo>
                    <a:pt x="51" y="96"/>
                  </a:lnTo>
                  <a:lnTo>
                    <a:pt x="50" y="95"/>
                  </a:lnTo>
                  <a:lnTo>
                    <a:pt x="50" y="94"/>
                  </a:lnTo>
                  <a:lnTo>
                    <a:pt x="49" y="91"/>
                  </a:lnTo>
                  <a:lnTo>
                    <a:pt x="49" y="90"/>
                  </a:lnTo>
                  <a:lnTo>
                    <a:pt x="48" y="89"/>
                  </a:lnTo>
                  <a:lnTo>
                    <a:pt x="46" y="88"/>
                  </a:lnTo>
                  <a:lnTo>
                    <a:pt x="46" y="87"/>
                  </a:lnTo>
                  <a:lnTo>
                    <a:pt x="45" y="84"/>
                  </a:lnTo>
                  <a:lnTo>
                    <a:pt x="45" y="84"/>
                  </a:lnTo>
                  <a:lnTo>
                    <a:pt x="44" y="83"/>
                  </a:lnTo>
                  <a:lnTo>
                    <a:pt x="44" y="83"/>
                  </a:lnTo>
                  <a:lnTo>
                    <a:pt x="43" y="82"/>
                  </a:lnTo>
                  <a:lnTo>
                    <a:pt x="43" y="81"/>
                  </a:lnTo>
                  <a:lnTo>
                    <a:pt x="41" y="81"/>
                  </a:lnTo>
                  <a:lnTo>
                    <a:pt x="40" y="80"/>
                  </a:lnTo>
                  <a:lnTo>
                    <a:pt x="40" y="80"/>
                  </a:lnTo>
                  <a:lnTo>
                    <a:pt x="39" y="79"/>
                  </a:lnTo>
                  <a:lnTo>
                    <a:pt x="37" y="77"/>
                  </a:lnTo>
                  <a:lnTo>
                    <a:pt x="37" y="77"/>
                  </a:lnTo>
                  <a:lnTo>
                    <a:pt x="36" y="76"/>
                  </a:lnTo>
                  <a:lnTo>
                    <a:pt x="36" y="76"/>
                  </a:lnTo>
                  <a:lnTo>
                    <a:pt x="35" y="75"/>
                  </a:lnTo>
                  <a:lnTo>
                    <a:pt x="35" y="74"/>
                  </a:lnTo>
                  <a:lnTo>
                    <a:pt x="34" y="74"/>
                  </a:lnTo>
                  <a:lnTo>
                    <a:pt x="35" y="74"/>
                  </a:lnTo>
                  <a:lnTo>
                    <a:pt x="35" y="74"/>
                  </a:lnTo>
                  <a:lnTo>
                    <a:pt x="36" y="74"/>
                  </a:lnTo>
                  <a:lnTo>
                    <a:pt x="36" y="75"/>
                  </a:lnTo>
                  <a:lnTo>
                    <a:pt x="37" y="75"/>
                  </a:lnTo>
                  <a:lnTo>
                    <a:pt x="39" y="76"/>
                  </a:lnTo>
                  <a:lnTo>
                    <a:pt x="39" y="76"/>
                  </a:lnTo>
                  <a:lnTo>
                    <a:pt x="40" y="77"/>
                  </a:lnTo>
                  <a:lnTo>
                    <a:pt x="41" y="79"/>
                  </a:lnTo>
                  <a:lnTo>
                    <a:pt x="41" y="79"/>
                  </a:lnTo>
                  <a:lnTo>
                    <a:pt x="43" y="80"/>
                  </a:lnTo>
                  <a:lnTo>
                    <a:pt x="44" y="81"/>
                  </a:lnTo>
                  <a:lnTo>
                    <a:pt x="44" y="81"/>
                  </a:lnTo>
                  <a:lnTo>
                    <a:pt x="45" y="82"/>
                  </a:lnTo>
                  <a:lnTo>
                    <a:pt x="45" y="82"/>
                  </a:lnTo>
                  <a:lnTo>
                    <a:pt x="46" y="82"/>
                  </a:lnTo>
                  <a:lnTo>
                    <a:pt x="48" y="83"/>
                  </a:lnTo>
                  <a:lnTo>
                    <a:pt x="49" y="86"/>
                  </a:lnTo>
                  <a:lnTo>
                    <a:pt x="50" y="88"/>
                  </a:lnTo>
                  <a:lnTo>
                    <a:pt x="50" y="90"/>
                  </a:lnTo>
                  <a:lnTo>
                    <a:pt x="51" y="92"/>
                  </a:lnTo>
                  <a:lnTo>
                    <a:pt x="53" y="94"/>
                  </a:lnTo>
                  <a:lnTo>
                    <a:pt x="53" y="96"/>
                  </a:lnTo>
                  <a:lnTo>
                    <a:pt x="54" y="96"/>
                  </a:lnTo>
                  <a:lnTo>
                    <a:pt x="54" y="95"/>
                  </a:lnTo>
                  <a:lnTo>
                    <a:pt x="54" y="94"/>
                  </a:lnTo>
                  <a:lnTo>
                    <a:pt x="53" y="92"/>
                  </a:lnTo>
                  <a:lnTo>
                    <a:pt x="53" y="91"/>
                  </a:lnTo>
                  <a:lnTo>
                    <a:pt x="53" y="90"/>
                  </a:lnTo>
                  <a:lnTo>
                    <a:pt x="51" y="89"/>
                  </a:lnTo>
                  <a:lnTo>
                    <a:pt x="51" y="88"/>
                  </a:lnTo>
                  <a:lnTo>
                    <a:pt x="51" y="87"/>
                  </a:lnTo>
                  <a:lnTo>
                    <a:pt x="53" y="89"/>
                  </a:lnTo>
                  <a:lnTo>
                    <a:pt x="53" y="90"/>
                  </a:lnTo>
                  <a:lnTo>
                    <a:pt x="54" y="91"/>
                  </a:lnTo>
                  <a:lnTo>
                    <a:pt x="54" y="91"/>
                  </a:lnTo>
                  <a:lnTo>
                    <a:pt x="55" y="91"/>
                  </a:lnTo>
                  <a:lnTo>
                    <a:pt x="55" y="92"/>
                  </a:lnTo>
                  <a:lnTo>
                    <a:pt x="57" y="92"/>
                  </a:lnTo>
                  <a:lnTo>
                    <a:pt x="58" y="92"/>
                  </a:lnTo>
                  <a:lnTo>
                    <a:pt x="57" y="91"/>
                  </a:lnTo>
                  <a:lnTo>
                    <a:pt x="55" y="89"/>
                  </a:lnTo>
                  <a:lnTo>
                    <a:pt x="54" y="88"/>
                  </a:lnTo>
                  <a:lnTo>
                    <a:pt x="53" y="87"/>
                  </a:lnTo>
                  <a:lnTo>
                    <a:pt x="51" y="84"/>
                  </a:lnTo>
                  <a:lnTo>
                    <a:pt x="50" y="83"/>
                  </a:lnTo>
                  <a:lnTo>
                    <a:pt x="48" y="81"/>
                  </a:lnTo>
                  <a:lnTo>
                    <a:pt x="46" y="80"/>
                  </a:lnTo>
                  <a:lnTo>
                    <a:pt x="45" y="79"/>
                  </a:lnTo>
                  <a:lnTo>
                    <a:pt x="44" y="76"/>
                  </a:lnTo>
                  <a:lnTo>
                    <a:pt x="41" y="75"/>
                  </a:lnTo>
                  <a:lnTo>
                    <a:pt x="40" y="74"/>
                  </a:lnTo>
                  <a:lnTo>
                    <a:pt x="39" y="73"/>
                  </a:lnTo>
                  <a:lnTo>
                    <a:pt x="36" y="72"/>
                  </a:lnTo>
                  <a:lnTo>
                    <a:pt x="35" y="70"/>
                  </a:lnTo>
                  <a:lnTo>
                    <a:pt x="34" y="69"/>
                  </a:lnTo>
                  <a:lnTo>
                    <a:pt x="32" y="69"/>
                  </a:lnTo>
                  <a:lnTo>
                    <a:pt x="31" y="69"/>
                  </a:lnTo>
                  <a:lnTo>
                    <a:pt x="31" y="69"/>
                  </a:lnTo>
                  <a:lnTo>
                    <a:pt x="30" y="68"/>
                  </a:lnTo>
                  <a:lnTo>
                    <a:pt x="28" y="68"/>
                  </a:lnTo>
                  <a:lnTo>
                    <a:pt x="28" y="68"/>
                  </a:lnTo>
                  <a:lnTo>
                    <a:pt x="27" y="68"/>
                  </a:lnTo>
                  <a:lnTo>
                    <a:pt x="27" y="67"/>
                  </a:lnTo>
                  <a:lnTo>
                    <a:pt x="27" y="67"/>
                  </a:lnTo>
                  <a:lnTo>
                    <a:pt x="28" y="67"/>
                  </a:lnTo>
                  <a:lnTo>
                    <a:pt x="30" y="67"/>
                  </a:lnTo>
                  <a:lnTo>
                    <a:pt x="31" y="68"/>
                  </a:lnTo>
                  <a:lnTo>
                    <a:pt x="32" y="68"/>
                  </a:lnTo>
                  <a:lnTo>
                    <a:pt x="34" y="69"/>
                  </a:lnTo>
                  <a:lnTo>
                    <a:pt x="35" y="69"/>
                  </a:lnTo>
                  <a:lnTo>
                    <a:pt x="36" y="70"/>
                  </a:lnTo>
                  <a:lnTo>
                    <a:pt x="37" y="72"/>
                  </a:lnTo>
                  <a:lnTo>
                    <a:pt x="39" y="72"/>
                  </a:lnTo>
                  <a:lnTo>
                    <a:pt x="40" y="73"/>
                  </a:lnTo>
                  <a:lnTo>
                    <a:pt x="41" y="74"/>
                  </a:lnTo>
                  <a:lnTo>
                    <a:pt x="43" y="74"/>
                  </a:lnTo>
                  <a:lnTo>
                    <a:pt x="44" y="75"/>
                  </a:lnTo>
                  <a:lnTo>
                    <a:pt x="45" y="75"/>
                  </a:lnTo>
                  <a:lnTo>
                    <a:pt x="45" y="75"/>
                  </a:lnTo>
                  <a:lnTo>
                    <a:pt x="46" y="76"/>
                  </a:lnTo>
                  <a:lnTo>
                    <a:pt x="49" y="76"/>
                  </a:lnTo>
                  <a:lnTo>
                    <a:pt x="49" y="77"/>
                  </a:lnTo>
                  <a:lnTo>
                    <a:pt x="50" y="77"/>
                  </a:lnTo>
                  <a:lnTo>
                    <a:pt x="51" y="79"/>
                  </a:lnTo>
                  <a:lnTo>
                    <a:pt x="51" y="80"/>
                  </a:lnTo>
                  <a:lnTo>
                    <a:pt x="53" y="81"/>
                  </a:lnTo>
                  <a:lnTo>
                    <a:pt x="53" y="82"/>
                  </a:lnTo>
                  <a:lnTo>
                    <a:pt x="54" y="83"/>
                  </a:lnTo>
                  <a:lnTo>
                    <a:pt x="54" y="84"/>
                  </a:lnTo>
                  <a:lnTo>
                    <a:pt x="55" y="86"/>
                  </a:lnTo>
                  <a:lnTo>
                    <a:pt x="55" y="87"/>
                  </a:lnTo>
                  <a:lnTo>
                    <a:pt x="57" y="89"/>
                  </a:lnTo>
                  <a:lnTo>
                    <a:pt x="57" y="90"/>
                  </a:lnTo>
                  <a:lnTo>
                    <a:pt x="58" y="91"/>
                  </a:lnTo>
                  <a:lnTo>
                    <a:pt x="59" y="92"/>
                  </a:lnTo>
                  <a:lnTo>
                    <a:pt x="59" y="92"/>
                  </a:lnTo>
                  <a:lnTo>
                    <a:pt x="60" y="92"/>
                  </a:lnTo>
                  <a:lnTo>
                    <a:pt x="60" y="92"/>
                  </a:lnTo>
                  <a:lnTo>
                    <a:pt x="60" y="92"/>
                  </a:lnTo>
                  <a:lnTo>
                    <a:pt x="62" y="92"/>
                  </a:lnTo>
                  <a:lnTo>
                    <a:pt x="62" y="92"/>
                  </a:lnTo>
                  <a:lnTo>
                    <a:pt x="62" y="92"/>
                  </a:lnTo>
                  <a:lnTo>
                    <a:pt x="62" y="92"/>
                  </a:lnTo>
                  <a:lnTo>
                    <a:pt x="62" y="91"/>
                  </a:lnTo>
                  <a:lnTo>
                    <a:pt x="62" y="89"/>
                  </a:lnTo>
                  <a:lnTo>
                    <a:pt x="62" y="88"/>
                  </a:lnTo>
                  <a:lnTo>
                    <a:pt x="62" y="87"/>
                  </a:lnTo>
                  <a:lnTo>
                    <a:pt x="62" y="86"/>
                  </a:lnTo>
                  <a:lnTo>
                    <a:pt x="60" y="86"/>
                  </a:lnTo>
                  <a:lnTo>
                    <a:pt x="59" y="84"/>
                  </a:lnTo>
                  <a:lnTo>
                    <a:pt x="58" y="83"/>
                  </a:lnTo>
                  <a:lnTo>
                    <a:pt x="58" y="82"/>
                  </a:lnTo>
                  <a:lnTo>
                    <a:pt x="57" y="81"/>
                  </a:lnTo>
                  <a:lnTo>
                    <a:pt x="55" y="81"/>
                  </a:lnTo>
                  <a:lnTo>
                    <a:pt x="55" y="80"/>
                  </a:lnTo>
                  <a:lnTo>
                    <a:pt x="54" y="79"/>
                  </a:lnTo>
                  <a:lnTo>
                    <a:pt x="53" y="77"/>
                  </a:lnTo>
                  <a:lnTo>
                    <a:pt x="53" y="76"/>
                  </a:lnTo>
                  <a:lnTo>
                    <a:pt x="51" y="75"/>
                  </a:lnTo>
                  <a:lnTo>
                    <a:pt x="50" y="74"/>
                  </a:lnTo>
                  <a:lnTo>
                    <a:pt x="50" y="73"/>
                  </a:lnTo>
                  <a:lnTo>
                    <a:pt x="49" y="73"/>
                  </a:lnTo>
                  <a:lnTo>
                    <a:pt x="49" y="72"/>
                  </a:lnTo>
                  <a:lnTo>
                    <a:pt x="49" y="72"/>
                  </a:lnTo>
                  <a:close/>
                  <a:moveTo>
                    <a:pt x="57" y="79"/>
                  </a:moveTo>
                  <a:lnTo>
                    <a:pt x="64" y="83"/>
                  </a:lnTo>
                  <a:lnTo>
                    <a:pt x="64" y="83"/>
                  </a:lnTo>
                  <a:lnTo>
                    <a:pt x="66" y="84"/>
                  </a:lnTo>
                  <a:lnTo>
                    <a:pt x="66" y="84"/>
                  </a:lnTo>
                  <a:lnTo>
                    <a:pt x="67" y="86"/>
                  </a:lnTo>
                  <a:lnTo>
                    <a:pt x="67" y="86"/>
                  </a:lnTo>
                  <a:lnTo>
                    <a:pt x="68" y="87"/>
                  </a:lnTo>
                  <a:lnTo>
                    <a:pt x="69" y="88"/>
                  </a:lnTo>
                  <a:lnTo>
                    <a:pt x="69" y="88"/>
                  </a:lnTo>
                  <a:lnTo>
                    <a:pt x="71" y="89"/>
                  </a:lnTo>
                  <a:lnTo>
                    <a:pt x="71" y="90"/>
                  </a:lnTo>
                  <a:lnTo>
                    <a:pt x="72" y="91"/>
                  </a:lnTo>
                  <a:lnTo>
                    <a:pt x="73" y="91"/>
                  </a:lnTo>
                  <a:lnTo>
                    <a:pt x="73" y="92"/>
                  </a:lnTo>
                  <a:lnTo>
                    <a:pt x="75" y="92"/>
                  </a:lnTo>
                  <a:lnTo>
                    <a:pt x="75" y="94"/>
                  </a:lnTo>
                  <a:lnTo>
                    <a:pt x="75" y="95"/>
                  </a:lnTo>
                  <a:lnTo>
                    <a:pt x="75" y="94"/>
                  </a:lnTo>
                  <a:lnTo>
                    <a:pt x="75" y="94"/>
                  </a:lnTo>
                  <a:lnTo>
                    <a:pt x="73" y="94"/>
                  </a:lnTo>
                  <a:lnTo>
                    <a:pt x="73" y="92"/>
                  </a:lnTo>
                  <a:lnTo>
                    <a:pt x="72" y="91"/>
                  </a:lnTo>
                  <a:lnTo>
                    <a:pt x="72" y="91"/>
                  </a:lnTo>
                  <a:lnTo>
                    <a:pt x="71" y="90"/>
                  </a:lnTo>
                  <a:lnTo>
                    <a:pt x="69" y="90"/>
                  </a:lnTo>
                  <a:lnTo>
                    <a:pt x="69" y="89"/>
                  </a:lnTo>
                  <a:lnTo>
                    <a:pt x="68" y="88"/>
                  </a:lnTo>
                  <a:lnTo>
                    <a:pt x="67" y="88"/>
                  </a:lnTo>
                  <a:lnTo>
                    <a:pt x="67" y="87"/>
                  </a:lnTo>
                  <a:lnTo>
                    <a:pt x="66" y="86"/>
                  </a:lnTo>
                  <a:lnTo>
                    <a:pt x="66" y="86"/>
                  </a:lnTo>
                  <a:lnTo>
                    <a:pt x="64" y="84"/>
                  </a:lnTo>
                  <a:lnTo>
                    <a:pt x="63" y="84"/>
                  </a:lnTo>
                  <a:lnTo>
                    <a:pt x="63" y="84"/>
                  </a:lnTo>
                  <a:lnTo>
                    <a:pt x="62" y="83"/>
                  </a:lnTo>
                  <a:lnTo>
                    <a:pt x="60" y="83"/>
                  </a:lnTo>
                  <a:lnTo>
                    <a:pt x="59" y="82"/>
                  </a:lnTo>
                  <a:lnTo>
                    <a:pt x="59" y="81"/>
                  </a:lnTo>
                  <a:lnTo>
                    <a:pt x="58" y="80"/>
                  </a:lnTo>
                  <a:lnTo>
                    <a:pt x="57" y="79"/>
                  </a:lnTo>
                  <a:lnTo>
                    <a:pt x="57" y="79"/>
                  </a:lnTo>
                  <a:lnTo>
                    <a:pt x="57" y="79"/>
                  </a:lnTo>
                  <a:close/>
                  <a:moveTo>
                    <a:pt x="50" y="72"/>
                  </a:moveTo>
                  <a:lnTo>
                    <a:pt x="51" y="73"/>
                  </a:lnTo>
                  <a:lnTo>
                    <a:pt x="51" y="74"/>
                  </a:lnTo>
                  <a:lnTo>
                    <a:pt x="53" y="74"/>
                  </a:lnTo>
                  <a:lnTo>
                    <a:pt x="53" y="74"/>
                  </a:lnTo>
                  <a:lnTo>
                    <a:pt x="54" y="75"/>
                  </a:lnTo>
                  <a:lnTo>
                    <a:pt x="55" y="75"/>
                  </a:lnTo>
                  <a:lnTo>
                    <a:pt x="55" y="76"/>
                  </a:lnTo>
                  <a:lnTo>
                    <a:pt x="57" y="76"/>
                  </a:lnTo>
                  <a:lnTo>
                    <a:pt x="58" y="76"/>
                  </a:lnTo>
                  <a:lnTo>
                    <a:pt x="58" y="77"/>
                  </a:lnTo>
                  <a:lnTo>
                    <a:pt x="59" y="77"/>
                  </a:lnTo>
                  <a:lnTo>
                    <a:pt x="60" y="77"/>
                  </a:lnTo>
                  <a:lnTo>
                    <a:pt x="60" y="77"/>
                  </a:lnTo>
                  <a:lnTo>
                    <a:pt x="62" y="79"/>
                  </a:lnTo>
                  <a:lnTo>
                    <a:pt x="63" y="79"/>
                  </a:lnTo>
                  <a:lnTo>
                    <a:pt x="64" y="80"/>
                  </a:lnTo>
                  <a:lnTo>
                    <a:pt x="64" y="80"/>
                  </a:lnTo>
                  <a:lnTo>
                    <a:pt x="66" y="81"/>
                  </a:lnTo>
                  <a:lnTo>
                    <a:pt x="67" y="81"/>
                  </a:lnTo>
                  <a:lnTo>
                    <a:pt x="68" y="82"/>
                  </a:lnTo>
                  <a:lnTo>
                    <a:pt x="69" y="84"/>
                  </a:lnTo>
                  <a:lnTo>
                    <a:pt x="69" y="86"/>
                  </a:lnTo>
                  <a:lnTo>
                    <a:pt x="71" y="87"/>
                  </a:lnTo>
                  <a:lnTo>
                    <a:pt x="72" y="87"/>
                  </a:lnTo>
                  <a:lnTo>
                    <a:pt x="71" y="87"/>
                  </a:lnTo>
                  <a:lnTo>
                    <a:pt x="69" y="87"/>
                  </a:lnTo>
                  <a:lnTo>
                    <a:pt x="69" y="86"/>
                  </a:lnTo>
                  <a:lnTo>
                    <a:pt x="68" y="84"/>
                  </a:lnTo>
                  <a:lnTo>
                    <a:pt x="67" y="83"/>
                  </a:lnTo>
                  <a:lnTo>
                    <a:pt x="66" y="83"/>
                  </a:lnTo>
                  <a:lnTo>
                    <a:pt x="66" y="82"/>
                  </a:lnTo>
                  <a:lnTo>
                    <a:pt x="64" y="82"/>
                  </a:lnTo>
                  <a:lnTo>
                    <a:pt x="63" y="81"/>
                  </a:lnTo>
                  <a:lnTo>
                    <a:pt x="62" y="81"/>
                  </a:lnTo>
                  <a:lnTo>
                    <a:pt x="62" y="80"/>
                  </a:lnTo>
                  <a:lnTo>
                    <a:pt x="60" y="80"/>
                  </a:lnTo>
                  <a:lnTo>
                    <a:pt x="59" y="80"/>
                  </a:lnTo>
                  <a:lnTo>
                    <a:pt x="58" y="79"/>
                  </a:lnTo>
                  <a:lnTo>
                    <a:pt x="58" y="79"/>
                  </a:lnTo>
                  <a:lnTo>
                    <a:pt x="57" y="77"/>
                  </a:lnTo>
                  <a:lnTo>
                    <a:pt x="55" y="77"/>
                  </a:lnTo>
                  <a:lnTo>
                    <a:pt x="55" y="76"/>
                  </a:lnTo>
                  <a:lnTo>
                    <a:pt x="54" y="76"/>
                  </a:lnTo>
                  <a:lnTo>
                    <a:pt x="53" y="75"/>
                  </a:lnTo>
                  <a:lnTo>
                    <a:pt x="53" y="75"/>
                  </a:lnTo>
                  <a:lnTo>
                    <a:pt x="51" y="74"/>
                  </a:lnTo>
                  <a:lnTo>
                    <a:pt x="51" y="73"/>
                  </a:lnTo>
                  <a:lnTo>
                    <a:pt x="50" y="72"/>
                  </a:lnTo>
                  <a:lnTo>
                    <a:pt x="50" y="72"/>
                  </a:lnTo>
                  <a:close/>
                  <a:moveTo>
                    <a:pt x="59" y="65"/>
                  </a:moveTo>
                  <a:lnTo>
                    <a:pt x="59" y="66"/>
                  </a:lnTo>
                  <a:lnTo>
                    <a:pt x="59" y="67"/>
                  </a:lnTo>
                  <a:lnTo>
                    <a:pt x="58" y="68"/>
                  </a:lnTo>
                  <a:lnTo>
                    <a:pt x="58" y="69"/>
                  </a:lnTo>
                  <a:lnTo>
                    <a:pt x="66" y="77"/>
                  </a:lnTo>
                  <a:lnTo>
                    <a:pt x="66" y="75"/>
                  </a:lnTo>
                  <a:lnTo>
                    <a:pt x="66" y="74"/>
                  </a:lnTo>
                  <a:lnTo>
                    <a:pt x="66" y="72"/>
                  </a:lnTo>
                  <a:lnTo>
                    <a:pt x="66" y="70"/>
                  </a:lnTo>
                  <a:lnTo>
                    <a:pt x="64" y="69"/>
                  </a:lnTo>
                  <a:lnTo>
                    <a:pt x="64" y="69"/>
                  </a:lnTo>
                  <a:lnTo>
                    <a:pt x="63" y="68"/>
                  </a:lnTo>
                  <a:lnTo>
                    <a:pt x="63" y="68"/>
                  </a:lnTo>
                  <a:lnTo>
                    <a:pt x="62" y="67"/>
                  </a:lnTo>
                  <a:lnTo>
                    <a:pt x="60" y="67"/>
                  </a:lnTo>
                  <a:lnTo>
                    <a:pt x="60" y="66"/>
                  </a:lnTo>
                  <a:lnTo>
                    <a:pt x="59" y="65"/>
                  </a:lnTo>
                  <a:lnTo>
                    <a:pt x="59" y="65"/>
                  </a:lnTo>
                  <a:close/>
                  <a:moveTo>
                    <a:pt x="23" y="44"/>
                  </a:moveTo>
                  <a:lnTo>
                    <a:pt x="23" y="45"/>
                  </a:lnTo>
                  <a:lnTo>
                    <a:pt x="22" y="46"/>
                  </a:lnTo>
                  <a:lnTo>
                    <a:pt x="22" y="47"/>
                  </a:lnTo>
                  <a:lnTo>
                    <a:pt x="22" y="48"/>
                  </a:lnTo>
                  <a:lnTo>
                    <a:pt x="21" y="51"/>
                  </a:lnTo>
                  <a:lnTo>
                    <a:pt x="21" y="52"/>
                  </a:lnTo>
                  <a:lnTo>
                    <a:pt x="21" y="54"/>
                  </a:lnTo>
                  <a:lnTo>
                    <a:pt x="21" y="55"/>
                  </a:lnTo>
                  <a:lnTo>
                    <a:pt x="21" y="57"/>
                  </a:lnTo>
                  <a:lnTo>
                    <a:pt x="22" y="57"/>
                  </a:lnTo>
                  <a:lnTo>
                    <a:pt x="22" y="58"/>
                  </a:lnTo>
                  <a:lnTo>
                    <a:pt x="23" y="59"/>
                  </a:lnTo>
                  <a:lnTo>
                    <a:pt x="25" y="60"/>
                  </a:lnTo>
                  <a:lnTo>
                    <a:pt x="26" y="61"/>
                  </a:lnTo>
                  <a:lnTo>
                    <a:pt x="27" y="61"/>
                  </a:lnTo>
                  <a:lnTo>
                    <a:pt x="28" y="62"/>
                  </a:lnTo>
                  <a:lnTo>
                    <a:pt x="30" y="64"/>
                  </a:lnTo>
                  <a:lnTo>
                    <a:pt x="31" y="65"/>
                  </a:lnTo>
                  <a:lnTo>
                    <a:pt x="32" y="66"/>
                  </a:lnTo>
                  <a:lnTo>
                    <a:pt x="34" y="67"/>
                  </a:lnTo>
                  <a:lnTo>
                    <a:pt x="34" y="67"/>
                  </a:lnTo>
                  <a:lnTo>
                    <a:pt x="35" y="68"/>
                  </a:lnTo>
                  <a:lnTo>
                    <a:pt x="36" y="68"/>
                  </a:lnTo>
                  <a:lnTo>
                    <a:pt x="37" y="69"/>
                  </a:lnTo>
                  <a:lnTo>
                    <a:pt x="37" y="69"/>
                  </a:lnTo>
                  <a:lnTo>
                    <a:pt x="39" y="69"/>
                  </a:lnTo>
                  <a:lnTo>
                    <a:pt x="40" y="69"/>
                  </a:lnTo>
                  <a:lnTo>
                    <a:pt x="41" y="70"/>
                  </a:lnTo>
                  <a:lnTo>
                    <a:pt x="43" y="70"/>
                  </a:lnTo>
                  <a:lnTo>
                    <a:pt x="43" y="70"/>
                  </a:lnTo>
                  <a:lnTo>
                    <a:pt x="44" y="70"/>
                  </a:lnTo>
                  <a:lnTo>
                    <a:pt x="45" y="70"/>
                  </a:lnTo>
                  <a:lnTo>
                    <a:pt x="46" y="69"/>
                  </a:lnTo>
                  <a:lnTo>
                    <a:pt x="48" y="69"/>
                  </a:lnTo>
                  <a:lnTo>
                    <a:pt x="48" y="69"/>
                  </a:lnTo>
                  <a:lnTo>
                    <a:pt x="49" y="70"/>
                  </a:lnTo>
                  <a:lnTo>
                    <a:pt x="50" y="72"/>
                  </a:lnTo>
                  <a:lnTo>
                    <a:pt x="51" y="72"/>
                  </a:lnTo>
                  <a:lnTo>
                    <a:pt x="51" y="72"/>
                  </a:lnTo>
                  <a:lnTo>
                    <a:pt x="53" y="72"/>
                  </a:lnTo>
                  <a:lnTo>
                    <a:pt x="54" y="72"/>
                  </a:lnTo>
                  <a:lnTo>
                    <a:pt x="53" y="72"/>
                  </a:lnTo>
                  <a:lnTo>
                    <a:pt x="53" y="72"/>
                  </a:lnTo>
                  <a:lnTo>
                    <a:pt x="53" y="72"/>
                  </a:lnTo>
                  <a:lnTo>
                    <a:pt x="51" y="70"/>
                  </a:lnTo>
                  <a:lnTo>
                    <a:pt x="51" y="70"/>
                  </a:lnTo>
                  <a:lnTo>
                    <a:pt x="51" y="70"/>
                  </a:lnTo>
                  <a:lnTo>
                    <a:pt x="50" y="69"/>
                  </a:lnTo>
                  <a:lnTo>
                    <a:pt x="50" y="69"/>
                  </a:lnTo>
                  <a:lnTo>
                    <a:pt x="48" y="68"/>
                  </a:lnTo>
                  <a:lnTo>
                    <a:pt x="46" y="66"/>
                  </a:lnTo>
                  <a:lnTo>
                    <a:pt x="45" y="65"/>
                  </a:lnTo>
                  <a:lnTo>
                    <a:pt x="44" y="62"/>
                  </a:lnTo>
                  <a:lnTo>
                    <a:pt x="41" y="61"/>
                  </a:lnTo>
                  <a:lnTo>
                    <a:pt x="40" y="60"/>
                  </a:lnTo>
                  <a:lnTo>
                    <a:pt x="39" y="59"/>
                  </a:lnTo>
                  <a:lnTo>
                    <a:pt x="36" y="58"/>
                  </a:lnTo>
                  <a:lnTo>
                    <a:pt x="35" y="57"/>
                  </a:lnTo>
                  <a:lnTo>
                    <a:pt x="34" y="55"/>
                  </a:lnTo>
                  <a:lnTo>
                    <a:pt x="31" y="54"/>
                  </a:lnTo>
                  <a:lnTo>
                    <a:pt x="30" y="53"/>
                  </a:lnTo>
                  <a:lnTo>
                    <a:pt x="28" y="51"/>
                  </a:lnTo>
                  <a:lnTo>
                    <a:pt x="27" y="50"/>
                  </a:lnTo>
                  <a:lnTo>
                    <a:pt x="26" y="48"/>
                  </a:lnTo>
                  <a:lnTo>
                    <a:pt x="25" y="46"/>
                  </a:lnTo>
                  <a:lnTo>
                    <a:pt x="23" y="44"/>
                  </a:lnTo>
                  <a:lnTo>
                    <a:pt x="23" y="44"/>
                  </a:lnTo>
                  <a:close/>
                  <a:moveTo>
                    <a:pt x="113" y="226"/>
                  </a:moveTo>
                  <a:lnTo>
                    <a:pt x="112" y="227"/>
                  </a:lnTo>
                  <a:lnTo>
                    <a:pt x="112" y="227"/>
                  </a:lnTo>
                  <a:lnTo>
                    <a:pt x="110" y="227"/>
                  </a:lnTo>
                  <a:lnTo>
                    <a:pt x="110" y="228"/>
                  </a:lnTo>
                  <a:lnTo>
                    <a:pt x="109" y="228"/>
                  </a:lnTo>
                  <a:lnTo>
                    <a:pt x="108" y="229"/>
                  </a:lnTo>
                  <a:lnTo>
                    <a:pt x="108" y="229"/>
                  </a:lnTo>
                  <a:lnTo>
                    <a:pt x="107" y="230"/>
                  </a:lnTo>
                  <a:lnTo>
                    <a:pt x="105" y="230"/>
                  </a:lnTo>
                  <a:lnTo>
                    <a:pt x="105" y="230"/>
                  </a:lnTo>
                  <a:lnTo>
                    <a:pt x="104" y="232"/>
                  </a:lnTo>
                  <a:lnTo>
                    <a:pt x="103" y="232"/>
                  </a:lnTo>
                  <a:lnTo>
                    <a:pt x="103" y="232"/>
                  </a:lnTo>
                  <a:lnTo>
                    <a:pt x="101" y="232"/>
                  </a:lnTo>
                  <a:lnTo>
                    <a:pt x="101" y="232"/>
                  </a:lnTo>
                  <a:lnTo>
                    <a:pt x="100" y="232"/>
                  </a:lnTo>
                  <a:lnTo>
                    <a:pt x="99" y="232"/>
                  </a:lnTo>
                  <a:lnTo>
                    <a:pt x="98" y="232"/>
                  </a:lnTo>
                  <a:lnTo>
                    <a:pt x="96" y="232"/>
                  </a:lnTo>
                  <a:lnTo>
                    <a:pt x="95" y="230"/>
                  </a:lnTo>
                  <a:lnTo>
                    <a:pt x="94" y="230"/>
                  </a:lnTo>
                  <a:lnTo>
                    <a:pt x="93" y="229"/>
                  </a:lnTo>
                  <a:lnTo>
                    <a:pt x="91" y="229"/>
                  </a:lnTo>
                  <a:lnTo>
                    <a:pt x="90" y="229"/>
                  </a:lnTo>
                  <a:lnTo>
                    <a:pt x="89" y="228"/>
                  </a:lnTo>
                  <a:lnTo>
                    <a:pt x="87" y="228"/>
                  </a:lnTo>
                  <a:lnTo>
                    <a:pt x="86" y="227"/>
                  </a:lnTo>
                  <a:lnTo>
                    <a:pt x="85" y="227"/>
                  </a:lnTo>
                  <a:lnTo>
                    <a:pt x="84" y="226"/>
                  </a:lnTo>
                  <a:lnTo>
                    <a:pt x="82" y="225"/>
                  </a:lnTo>
                  <a:lnTo>
                    <a:pt x="81" y="225"/>
                  </a:lnTo>
                  <a:lnTo>
                    <a:pt x="80" y="223"/>
                  </a:lnTo>
                  <a:lnTo>
                    <a:pt x="49" y="210"/>
                  </a:lnTo>
                  <a:lnTo>
                    <a:pt x="48" y="210"/>
                  </a:lnTo>
                  <a:lnTo>
                    <a:pt x="48" y="210"/>
                  </a:lnTo>
                  <a:lnTo>
                    <a:pt x="48" y="208"/>
                  </a:lnTo>
                  <a:lnTo>
                    <a:pt x="46" y="208"/>
                  </a:lnTo>
                  <a:lnTo>
                    <a:pt x="46" y="207"/>
                  </a:lnTo>
                  <a:lnTo>
                    <a:pt x="46" y="207"/>
                  </a:lnTo>
                  <a:lnTo>
                    <a:pt x="46" y="207"/>
                  </a:lnTo>
                  <a:lnTo>
                    <a:pt x="45" y="206"/>
                  </a:lnTo>
                  <a:lnTo>
                    <a:pt x="48" y="207"/>
                  </a:lnTo>
                  <a:lnTo>
                    <a:pt x="49" y="207"/>
                  </a:lnTo>
                  <a:lnTo>
                    <a:pt x="50" y="208"/>
                  </a:lnTo>
                  <a:lnTo>
                    <a:pt x="51" y="208"/>
                  </a:lnTo>
                  <a:lnTo>
                    <a:pt x="54" y="210"/>
                  </a:lnTo>
                  <a:lnTo>
                    <a:pt x="55" y="210"/>
                  </a:lnTo>
                  <a:lnTo>
                    <a:pt x="57" y="211"/>
                  </a:lnTo>
                  <a:lnTo>
                    <a:pt x="59" y="211"/>
                  </a:lnTo>
                  <a:lnTo>
                    <a:pt x="60" y="212"/>
                  </a:lnTo>
                  <a:lnTo>
                    <a:pt x="62" y="212"/>
                  </a:lnTo>
                  <a:lnTo>
                    <a:pt x="64" y="212"/>
                  </a:lnTo>
                  <a:lnTo>
                    <a:pt x="66" y="213"/>
                  </a:lnTo>
                  <a:lnTo>
                    <a:pt x="67" y="213"/>
                  </a:lnTo>
                  <a:lnTo>
                    <a:pt x="69" y="214"/>
                  </a:lnTo>
                  <a:lnTo>
                    <a:pt x="71" y="214"/>
                  </a:lnTo>
                  <a:lnTo>
                    <a:pt x="72" y="214"/>
                  </a:lnTo>
                  <a:lnTo>
                    <a:pt x="95" y="221"/>
                  </a:lnTo>
                  <a:lnTo>
                    <a:pt x="96" y="222"/>
                  </a:lnTo>
                  <a:lnTo>
                    <a:pt x="96" y="222"/>
                  </a:lnTo>
                  <a:lnTo>
                    <a:pt x="98" y="222"/>
                  </a:lnTo>
                  <a:lnTo>
                    <a:pt x="99" y="222"/>
                  </a:lnTo>
                  <a:lnTo>
                    <a:pt x="100" y="222"/>
                  </a:lnTo>
                  <a:lnTo>
                    <a:pt x="100" y="222"/>
                  </a:lnTo>
                  <a:lnTo>
                    <a:pt x="101" y="222"/>
                  </a:lnTo>
                  <a:lnTo>
                    <a:pt x="103" y="222"/>
                  </a:lnTo>
                  <a:lnTo>
                    <a:pt x="104" y="221"/>
                  </a:lnTo>
                  <a:lnTo>
                    <a:pt x="105" y="221"/>
                  </a:lnTo>
                  <a:lnTo>
                    <a:pt x="107" y="221"/>
                  </a:lnTo>
                  <a:lnTo>
                    <a:pt x="107" y="221"/>
                  </a:lnTo>
                  <a:lnTo>
                    <a:pt x="108" y="221"/>
                  </a:lnTo>
                  <a:lnTo>
                    <a:pt x="109" y="221"/>
                  </a:lnTo>
                  <a:lnTo>
                    <a:pt x="109" y="221"/>
                  </a:lnTo>
                  <a:lnTo>
                    <a:pt x="110" y="221"/>
                  </a:lnTo>
                  <a:lnTo>
                    <a:pt x="110" y="221"/>
                  </a:lnTo>
                  <a:lnTo>
                    <a:pt x="112" y="221"/>
                  </a:lnTo>
                  <a:lnTo>
                    <a:pt x="113" y="222"/>
                  </a:lnTo>
                  <a:lnTo>
                    <a:pt x="113" y="222"/>
                  </a:lnTo>
                  <a:lnTo>
                    <a:pt x="114" y="222"/>
                  </a:lnTo>
                  <a:lnTo>
                    <a:pt x="114" y="222"/>
                  </a:lnTo>
                  <a:lnTo>
                    <a:pt x="116" y="222"/>
                  </a:lnTo>
                  <a:lnTo>
                    <a:pt x="116" y="222"/>
                  </a:lnTo>
                  <a:lnTo>
                    <a:pt x="117" y="221"/>
                  </a:lnTo>
                  <a:lnTo>
                    <a:pt x="117" y="221"/>
                  </a:lnTo>
                  <a:lnTo>
                    <a:pt x="118" y="220"/>
                  </a:lnTo>
                  <a:lnTo>
                    <a:pt x="119" y="220"/>
                  </a:lnTo>
                  <a:lnTo>
                    <a:pt x="121" y="220"/>
                  </a:lnTo>
                  <a:lnTo>
                    <a:pt x="121" y="220"/>
                  </a:lnTo>
                  <a:lnTo>
                    <a:pt x="122" y="219"/>
                  </a:lnTo>
                  <a:lnTo>
                    <a:pt x="122" y="219"/>
                  </a:lnTo>
                  <a:lnTo>
                    <a:pt x="122" y="219"/>
                  </a:lnTo>
                  <a:lnTo>
                    <a:pt x="122" y="219"/>
                  </a:lnTo>
                  <a:lnTo>
                    <a:pt x="121" y="219"/>
                  </a:lnTo>
                  <a:lnTo>
                    <a:pt x="121" y="220"/>
                  </a:lnTo>
                  <a:lnTo>
                    <a:pt x="119" y="220"/>
                  </a:lnTo>
                  <a:lnTo>
                    <a:pt x="119" y="220"/>
                  </a:lnTo>
                  <a:lnTo>
                    <a:pt x="118" y="220"/>
                  </a:lnTo>
                  <a:lnTo>
                    <a:pt x="118" y="220"/>
                  </a:lnTo>
                  <a:lnTo>
                    <a:pt x="118" y="219"/>
                  </a:lnTo>
                  <a:lnTo>
                    <a:pt x="119" y="219"/>
                  </a:lnTo>
                  <a:lnTo>
                    <a:pt x="121" y="219"/>
                  </a:lnTo>
                  <a:lnTo>
                    <a:pt x="122" y="218"/>
                  </a:lnTo>
                  <a:lnTo>
                    <a:pt x="123" y="218"/>
                  </a:lnTo>
                  <a:lnTo>
                    <a:pt x="125" y="216"/>
                  </a:lnTo>
                  <a:lnTo>
                    <a:pt x="126" y="216"/>
                  </a:lnTo>
                  <a:lnTo>
                    <a:pt x="127" y="216"/>
                  </a:lnTo>
                  <a:lnTo>
                    <a:pt x="128" y="215"/>
                  </a:lnTo>
                  <a:lnTo>
                    <a:pt x="130" y="215"/>
                  </a:lnTo>
                  <a:lnTo>
                    <a:pt x="131" y="215"/>
                  </a:lnTo>
                  <a:lnTo>
                    <a:pt x="132" y="215"/>
                  </a:lnTo>
                  <a:lnTo>
                    <a:pt x="134" y="215"/>
                  </a:lnTo>
                  <a:lnTo>
                    <a:pt x="135" y="215"/>
                  </a:lnTo>
                  <a:lnTo>
                    <a:pt x="135" y="215"/>
                  </a:lnTo>
                  <a:lnTo>
                    <a:pt x="136" y="216"/>
                  </a:lnTo>
                  <a:lnTo>
                    <a:pt x="135" y="215"/>
                  </a:lnTo>
                  <a:lnTo>
                    <a:pt x="134" y="214"/>
                  </a:lnTo>
                  <a:lnTo>
                    <a:pt x="132" y="214"/>
                  </a:lnTo>
                  <a:lnTo>
                    <a:pt x="131" y="213"/>
                  </a:lnTo>
                  <a:lnTo>
                    <a:pt x="128" y="213"/>
                  </a:lnTo>
                  <a:lnTo>
                    <a:pt x="127" y="213"/>
                  </a:lnTo>
                  <a:lnTo>
                    <a:pt x="126" y="214"/>
                  </a:lnTo>
                  <a:lnTo>
                    <a:pt x="123" y="214"/>
                  </a:lnTo>
                  <a:lnTo>
                    <a:pt x="122" y="214"/>
                  </a:lnTo>
                  <a:lnTo>
                    <a:pt x="119" y="215"/>
                  </a:lnTo>
                  <a:lnTo>
                    <a:pt x="118" y="215"/>
                  </a:lnTo>
                  <a:lnTo>
                    <a:pt x="117" y="216"/>
                  </a:lnTo>
                  <a:lnTo>
                    <a:pt x="114" y="216"/>
                  </a:lnTo>
                  <a:lnTo>
                    <a:pt x="113" y="218"/>
                  </a:lnTo>
                  <a:lnTo>
                    <a:pt x="112" y="218"/>
                  </a:lnTo>
                  <a:lnTo>
                    <a:pt x="110" y="219"/>
                  </a:lnTo>
                  <a:lnTo>
                    <a:pt x="109" y="219"/>
                  </a:lnTo>
                  <a:lnTo>
                    <a:pt x="108" y="219"/>
                  </a:lnTo>
                  <a:lnTo>
                    <a:pt x="107" y="219"/>
                  </a:lnTo>
                  <a:lnTo>
                    <a:pt x="105" y="219"/>
                  </a:lnTo>
                  <a:lnTo>
                    <a:pt x="104" y="219"/>
                  </a:lnTo>
                  <a:lnTo>
                    <a:pt x="103" y="219"/>
                  </a:lnTo>
                  <a:lnTo>
                    <a:pt x="101" y="219"/>
                  </a:lnTo>
                  <a:lnTo>
                    <a:pt x="100" y="219"/>
                  </a:lnTo>
                  <a:lnTo>
                    <a:pt x="99" y="219"/>
                  </a:lnTo>
                  <a:lnTo>
                    <a:pt x="98" y="219"/>
                  </a:lnTo>
                  <a:lnTo>
                    <a:pt x="96" y="219"/>
                  </a:lnTo>
                  <a:lnTo>
                    <a:pt x="95" y="219"/>
                  </a:lnTo>
                  <a:lnTo>
                    <a:pt x="94" y="219"/>
                  </a:lnTo>
                  <a:lnTo>
                    <a:pt x="93" y="218"/>
                  </a:lnTo>
                  <a:lnTo>
                    <a:pt x="91" y="218"/>
                  </a:lnTo>
                  <a:lnTo>
                    <a:pt x="90" y="218"/>
                  </a:lnTo>
                  <a:lnTo>
                    <a:pt x="89" y="218"/>
                  </a:lnTo>
                  <a:lnTo>
                    <a:pt x="87" y="216"/>
                  </a:lnTo>
                  <a:lnTo>
                    <a:pt x="86" y="216"/>
                  </a:lnTo>
                  <a:lnTo>
                    <a:pt x="86" y="216"/>
                  </a:lnTo>
                  <a:lnTo>
                    <a:pt x="85" y="215"/>
                  </a:lnTo>
                  <a:lnTo>
                    <a:pt x="84" y="215"/>
                  </a:lnTo>
                  <a:lnTo>
                    <a:pt x="82" y="215"/>
                  </a:lnTo>
                  <a:lnTo>
                    <a:pt x="81" y="215"/>
                  </a:lnTo>
                  <a:lnTo>
                    <a:pt x="80" y="214"/>
                  </a:lnTo>
                  <a:lnTo>
                    <a:pt x="78" y="214"/>
                  </a:lnTo>
                  <a:lnTo>
                    <a:pt x="77" y="214"/>
                  </a:lnTo>
                  <a:lnTo>
                    <a:pt x="76" y="213"/>
                  </a:lnTo>
                  <a:lnTo>
                    <a:pt x="75" y="213"/>
                  </a:lnTo>
                  <a:lnTo>
                    <a:pt x="73" y="213"/>
                  </a:lnTo>
                  <a:lnTo>
                    <a:pt x="73" y="212"/>
                  </a:lnTo>
                  <a:lnTo>
                    <a:pt x="72" y="212"/>
                  </a:lnTo>
                  <a:lnTo>
                    <a:pt x="69" y="212"/>
                  </a:lnTo>
                  <a:lnTo>
                    <a:pt x="68" y="211"/>
                  </a:lnTo>
                  <a:lnTo>
                    <a:pt x="66" y="211"/>
                  </a:lnTo>
                  <a:lnTo>
                    <a:pt x="64" y="211"/>
                  </a:lnTo>
                  <a:lnTo>
                    <a:pt x="62" y="210"/>
                  </a:lnTo>
                  <a:lnTo>
                    <a:pt x="60" y="210"/>
                  </a:lnTo>
                  <a:lnTo>
                    <a:pt x="58" y="210"/>
                  </a:lnTo>
                  <a:lnTo>
                    <a:pt x="55" y="208"/>
                  </a:lnTo>
                  <a:lnTo>
                    <a:pt x="54" y="208"/>
                  </a:lnTo>
                  <a:lnTo>
                    <a:pt x="51" y="207"/>
                  </a:lnTo>
                  <a:lnTo>
                    <a:pt x="50" y="207"/>
                  </a:lnTo>
                  <a:lnTo>
                    <a:pt x="48" y="206"/>
                  </a:lnTo>
                  <a:lnTo>
                    <a:pt x="46" y="206"/>
                  </a:lnTo>
                  <a:lnTo>
                    <a:pt x="44" y="205"/>
                  </a:lnTo>
                  <a:lnTo>
                    <a:pt x="43" y="204"/>
                  </a:lnTo>
                  <a:lnTo>
                    <a:pt x="40" y="204"/>
                  </a:lnTo>
                  <a:lnTo>
                    <a:pt x="41" y="203"/>
                  </a:lnTo>
                  <a:lnTo>
                    <a:pt x="43" y="203"/>
                  </a:lnTo>
                  <a:lnTo>
                    <a:pt x="44" y="203"/>
                  </a:lnTo>
                  <a:lnTo>
                    <a:pt x="45" y="203"/>
                  </a:lnTo>
                  <a:lnTo>
                    <a:pt x="46" y="203"/>
                  </a:lnTo>
                  <a:lnTo>
                    <a:pt x="49" y="203"/>
                  </a:lnTo>
                  <a:lnTo>
                    <a:pt x="50" y="203"/>
                  </a:lnTo>
                  <a:lnTo>
                    <a:pt x="51" y="204"/>
                  </a:lnTo>
                  <a:lnTo>
                    <a:pt x="54" y="204"/>
                  </a:lnTo>
                  <a:lnTo>
                    <a:pt x="55" y="204"/>
                  </a:lnTo>
                  <a:lnTo>
                    <a:pt x="58" y="204"/>
                  </a:lnTo>
                  <a:lnTo>
                    <a:pt x="59" y="205"/>
                  </a:lnTo>
                  <a:lnTo>
                    <a:pt x="60" y="205"/>
                  </a:lnTo>
                  <a:lnTo>
                    <a:pt x="62" y="205"/>
                  </a:lnTo>
                  <a:lnTo>
                    <a:pt x="63" y="205"/>
                  </a:lnTo>
                  <a:lnTo>
                    <a:pt x="64" y="206"/>
                  </a:lnTo>
                  <a:lnTo>
                    <a:pt x="66" y="206"/>
                  </a:lnTo>
                  <a:lnTo>
                    <a:pt x="67" y="206"/>
                  </a:lnTo>
                  <a:lnTo>
                    <a:pt x="68" y="206"/>
                  </a:lnTo>
                  <a:lnTo>
                    <a:pt x="69" y="206"/>
                  </a:lnTo>
                  <a:lnTo>
                    <a:pt x="71" y="206"/>
                  </a:lnTo>
                  <a:lnTo>
                    <a:pt x="72" y="207"/>
                  </a:lnTo>
                  <a:lnTo>
                    <a:pt x="73" y="207"/>
                  </a:lnTo>
                  <a:lnTo>
                    <a:pt x="75" y="207"/>
                  </a:lnTo>
                  <a:lnTo>
                    <a:pt x="76" y="207"/>
                  </a:lnTo>
                  <a:lnTo>
                    <a:pt x="78" y="207"/>
                  </a:lnTo>
                  <a:lnTo>
                    <a:pt x="80" y="207"/>
                  </a:lnTo>
                  <a:lnTo>
                    <a:pt x="81" y="207"/>
                  </a:lnTo>
                  <a:lnTo>
                    <a:pt x="82" y="207"/>
                  </a:lnTo>
                  <a:lnTo>
                    <a:pt x="84" y="207"/>
                  </a:lnTo>
                  <a:lnTo>
                    <a:pt x="85" y="207"/>
                  </a:lnTo>
                  <a:lnTo>
                    <a:pt x="86" y="208"/>
                  </a:lnTo>
                  <a:lnTo>
                    <a:pt x="87" y="208"/>
                  </a:lnTo>
                  <a:lnTo>
                    <a:pt x="89" y="208"/>
                  </a:lnTo>
                  <a:lnTo>
                    <a:pt x="91" y="208"/>
                  </a:lnTo>
                  <a:lnTo>
                    <a:pt x="93" y="208"/>
                  </a:lnTo>
                  <a:lnTo>
                    <a:pt x="95" y="208"/>
                  </a:lnTo>
                  <a:lnTo>
                    <a:pt x="96" y="207"/>
                  </a:lnTo>
                  <a:lnTo>
                    <a:pt x="99" y="207"/>
                  </a:lnTo>
                  <a:lnTo>
                    <a:pt x="100" y="207"/>
                  </a:lnTo>
                  <a:lnTo>
                    <a:pt x="103" y="207"/>
                  </a:lnTo>
                  <a:lnTo>
                    <a:pt x="104" y="206"/>
                  </a:lnTo>
                  <a:lnTo>
                    <a:pt x="105" y="206"/>
                  </a:lnTo>
                  <a:lnTo>
                    <a:pt x="108" y="207"/>
                  </a:lnTo>
                  <a:lnTo>
                    <a:pt x="109" y="207"/>
                  </a:lnTo>
                  <a:lnTo>
                    <a:pt x="110" y="207"/>
                  </a:lnTo>
                  <a:lnTo>
                    <a:pt x="112" y="208"/>
                  </a:lnTo>
                  <a:lnTo>
                    <a:pt x="113" y="210"/>
                  </a:lnTo>
                  <a:lnTo>
                    <a:pt x="114" y="210"/>
                  </a:lnTo>
                  <a:lnTo>
                    <a:pt x="114" y="210"/>
                  </a:lnTo>
                  <a:lnTo>
                    <a:pt x="116" y="210"/>
                  </a:lnTo>
                  <a:lnTo>
                    <a:pt x="116" y="210"/>
                  </a:lnTo>
                  <a:lnTo>
                    <a:pt x="117" y="210"/>
                  </a:lnTo>
                  <a:lnTo>
                    <a:pt x="117" y="210"/>
                  </a:lnTo>
                  <a:lnTo>
                    <a:pt x="118" y="208"/>
                  </a:lnTo>
                  <a:lnTo>
                    <a:pt x="118" y="208"/>
                  </a:lnTo>
                  <a:lnTo>
                    <a:pt x="119" y="208"/>
                  </a:lnTo>
                  <a:lnTo>
                    <a:pt x="119" y="208"/>
                  </a:lnTo>
                  <a:lnTo>
                    <a:pt x="121" y="208"/>
                  </a:lnTo>
                  <a:lnTo>
                    <a:pt x="121" y="207"/>
                  </a:lnTo>
                  <a:lnTo>
                    <a:pt x="122" y="207"/>
                  </a:lnTo>
                  <a:lnTo>
                    <a:pt x="122" y="207"/>
                  </a:lnTo>
                  <a:lnTo>
                    <a:pt x="123" y="207"/>
                  </a:lnTo>
                  <a:lnTo>
                    <a:pt x="123" y="206"/>
                  </a:lnTo>
                  <a:lnTo>
                    <a:pt x="122" y="206"/>
                  </a:lnTo>
                  <a:lnTo>
                    <a:pt x="122" y="206"/>
                  </a:lnTo>
                  <a:lnTo>
                    <a:pt x="121" y="206"/>
                  </a:lnTo>
                  <a:lnTo>
                    <a:pt x="121" y="207"/>
                  </a:lnTo>
                  <a:lnTo>
                    <a:pt x="119" y="207"/>
                  </a:lnTo>
                  <a:lnTo>
                    <a:pt x="118" y="207"/>
                  </a:lnTo>
                  <a:lnTo>
                    <a:pt x="118" y="207"/>
                  </a:lnTo>
                  <a:lnTo>
                    <a:pt x="117" y="207"/>
                  </a:lnTo>
                  <a:lnTo>
                    <a:pt x="116" y="207"/>
                  </a:lnTo>
                  <a:lnTo>
                    <a:pt x="116" y="207"/>
                  </a:lnTo>
                  <a:lnTo>
                    <a:pt x="114" y="207"/>
                  </a:lnTo>
                  <a:lnTo>
                    <a:pt x="113" y="207"/>
                  </a:lnTo>
                  <a:lnTo>
                    <a:pt x="113" y="208"/>
                  </a:lnTo>
                  <a:lnTo>
                    <a:pt x="112" y="208"/>
                  </a:lnTo>
                  <a:lnTo>
                    <a:pt x="112" y="208"/>
                  </a:lnTo>
                  <a:lnTo>
                    <a:pt x="110" y="208"/>
                  </a:lnTo>
                  <a:lnTo>
                    <a:pt x="107" y="204"/>
                  </a:lnTo>
                  <a:lnTo>
                    <a:pt x="105" y="204"/>
                  </a:lnTo>
                  <a:lnTo>
                    <a:pt x="104" y="204"/>
                  </a:lnTo>
                  <a:lnTo>
                    <a:pt x="103" y="204"/>
                  </a:lnTo>
                  <a:lnTo>
                    <a:pt x="101" y="204"/>
                  </a:lnTo>
                  <a:lnTo>
                    <a:pt x="100" y="204"/>
                  </a:lnTo>
                  <a:lnTo>
                    <a:pt x="99" y="204"/>
                  </a:lnTo>
                  <a:lnTo>
                    <a:pt x="98" y="205"/>
                  </a:lnTo>
                  <a:lnTo>
                    <a:pt x="96" y="205"/>
                  </a:lnTo>
                  <a:lnTo>
                    <a:pt x="95" y="205"/>
                  </a:lnTo>
                  <a:lnTo>
                    <a:pt x="94" y="205"/>
                  </a:lnTo>
                  <a:lnTo>
                    <a:pt x="91" y="205"/>
                  </a:lnTo>
                  <a:lnTo>
                    <a:pt x="90" y="205"/>
                  </a:lnTo>
                  <a:lnTo>
                    <a:pt x="89" y="205"/>
                  </a:lnTo>
                  <a:lnTo>
                    <a:pt x="87" y="205"/>
                  </a:lnTo>
                  <a:lnTo>
                    <a:pt x="86" y="205"/>
                  </a:lnTo>
                  <a:lnTo>
                    <a:pt x="85" y="205"/>
                  </a:lnTo>
                  <a:lnTo>
                    <a:pt x="84" y="205"/>
                  </a:lnTo>
                  <a:lnTo>
                    <a:pt x="81" y="205"/>
                  </a:lnTo>
                  <a:lnTo>
                    <a:pt x="80" y="205"/>
                  </a:lnTo>
                  <a:lnTo>
                    <a:pt x="78" y="205"/>
                  </a:lnTo>
                  <a:lnTo>
                    <a:pt x="77" y="205"/>
                  </a:lnTo>
                  <a:lnTo>
                    <a:pt x="76" y="205"/>
                  </a:lnTo>
                  <a:lnTo>
                    <a:pt x="75" y="205"/>
                  </a:lnTo>
                  <a:lnTo>
                    <a:pt x="73" y="205"/>
                  </a:lnTo>
                  <a:lnTo>
                    <a:pt x="71" y="205"/>
                  </a:lnTo>
                  <a:lnTo>
                    <a:pt x="69" y="205"/>
                  </a:lnTo>
                  <a:lnTo>
                    <a:pt x="68" y="205"/>
                  </a:lnTo>
                  <a:lnTo>
                    <a:pt x="67" y="205"/>
                  </a:lnTo>
                  <a:lnTo>
                    <a:pt x="66" y="204"/>
                  </a:lnTo>
                  <a:lnTo>
                    <a:pt x="64" y="204"/>
                  </a:lnTo>
                  <a:lnTo>
                    <a:pt x="63" y="204"/>
                  </a:lnTo>
                  <a:lnTo>
                    <a:pt x="62" y="204"/>
                  </a:lnTo>
                  <a:lnTo>
                    <a:pt x="60" y="203"/>
                  </a:lnTo>
                  <a:lnTo>
                    <a:pt x="60" y="203"/>
                  </a:lnTo>
                  <a:lnTo>
                    <a:pt x="59" y="203"/>
                  </a:lnTo>
                  <a:lnTo>
                    <a:pt x="59" y="203"/>
                  </a:lnTo>
                  <a:lnTo>
                    <a:pt x="58" y="203"/>
                  </a:lnTo>
                  <a:lnTo>
                    <a:pt x="57" y="203"/>
                  </a:lnTo>
                  <a:lnTo>
                    <a:pt x="57" y="203"/>
                  </a:lnTo>
                  <a:lnTo>
                    <a:pt x="55" y="203"/>
                  </a:lnTo>
                  <a:lnTo>
                    <a:pt x="54" y="203"/>
                  </a:lnTo>
                  <a:lnTo>
                    <a:pt x="54" y="203"/>
                  </a:lnTo>
                  <a:lnTo>
                    <a:pt x="53" y="203"/>
                  </a:lnTo>
                  <a:lnTo>
                    <a:pt x="51" y="203"/>
                  </a:lnTo>
                  <a:lnTo>
                    <a:pt x="51" y="203"/>
                  </a:lnTo>
                  <a:lnTo>
                    <a:pt x="50" y="203"/>
                  </a:lnTo>
                  <a:lnTo>
                    <a:pt x="50" y="203"/>
                  </a:lnTo>
                  <a:lnTo>
                    <a:pt x="49" y="203"/>
                  </a:lnTo>
                  <a:lnTo>
                    <a:pt x="49" y="203"/>
                  </a:lnTo>
                  <a:lnTo>
                    <a:pt x="49" y="203"/>
                  </a:lnTo>
                  <a:lnTo>
                    <a:pt x="48" y="203"/>
                  </a:lnTo>
                  <a:lnTo>
                    <a:pt x="48" y="203"/>
                  </a:lnTo>
                  <a:lnTo>
                    <a:pt x="48" y="201"/>
                  </a:lnTo>
                  <a:lnTo>
                    <a:pt x="48" y="201"/>
                  </a:lnTo>
                  <a:lnTo>
                    <a:pt x="48" y="201"/>
                  </a:lnTo>
                  <a:lnTo>
                    <a:pt x="46" y="201"/>
                  </a:lnTo>
                  <a:lnTo>
                    <a:pt x="48" y="200"/>
                  </a:lnTo>
                  <a:lnTo>
                    <a:pt x="50" y="199"/>
                  </a:lnTo>
                  <a:lnTo>
                    <a:pt x="51" y="198"/>
                  </a:lnTo>
                  <a:lnTo>
                    <a:pt x="53" y="197"/>
                  </a:lnTo>
                  <a:lnTo>
                    <a:pt x="54" y="196"/>
                  </a:lnTo>
                  <a:lnTo>
                    <a:pt x="57" y="194"/>
                  </a:lnTo>
                  <a:lnTo>
                    <a:pt x="58" y="193"/>
                  </a:lnTo>
                  <a:lnTo>
                    <a:pt x="59" y="192"/>
                  </a:lnTo>
                  <a:lnTo>
                    <a:pt x="60" y="191"/>
                  </a:lnTo>
                  <a:lnTo>
                    <a:pt x="63" y="190"/>
                  </a:lnTo>
                  <a:lnTo>
                    <a:pt x="64" y="189"/>
                  </a:lnTo>
                  <a:lnTo>
                    <a:pt x="66" y="187"/>
                  </a:lnTo>
                  <a:lnTo>
                    <a:pt x="68" y="186"/>
                  </a:lnTo>
                  <a:lnTo>
                    <a:pt x="69" y="185"/>
                  </a:lnTo>
                  <a:lnTo>
                    <a:pt x="71" y="184"/>
                  </a:lnTo>
                  <a:lnTo>
                    <a:pt x="72" y="183"/>
                  </a:lnTo>
                  <a:lnTo>
                    <a:pt x="71" y="183"/>
                  </a:lnTo>
                  <a:lnTo>
                    <a:pt x="69" y="183"/>
                  </a:lnTo>
                  <a:lnTo>
                    <a:pt x="69" y="183"/>
                  </a:lnTo>
                  <a:lnTo>
                    <a:pt x="68" y="184"/>
                  </a:lnTo>
                  <a:lnTo>
                    <a:pt x="67" y="184"/>
                  </a:lnTo>
                  <a:lnTo>
                    <a:pt x="66" y="185"/>
                  </a:lnTo>
                  <a:lnTo>
                    <a:pt x="66" y="185"/>
                  </a:lnTo>
                  <a:lnTo>
                    <a:pt x="64" y="186"/>
                  </a:lnTo>
                  <a:lnTo>
                    <a:pt x="63" y="186"/>
                  </a:lnTo>
                  <a:lnTo>
                    <a:pt x="62" y="187"/>
                  </a:lnTo>
                  <a:lnTo>
                    <a:pt x="60" y="189"/>
                  </a:lnTo>
                  <a:lnTo>
                    <a:pt x="60" y="189"/>
                  </a:lnTo>
                  <a:lnTo>
                    <a:pt x="59" y="190"/>
                  </a:lnTo>
                  <a:lnTo>
                    <a:pt x="58" y="190"/>
                  </a:lnTo>
                  <a:lnTo>
                    <a:pt x="57" y="191"/>
                  </a:lnTo>
                  <a:lnTo>
                    <a:pt x="57" y="191"/>
                  </a:lnTo>
                  <a:lnTo>
                    <a:pt x="55" y="192"/>
                  </a:lnTo>
                  <a:lnTo>
                    <a:pt x="54" y="192"/>
                  </a:lnTo>
                  <a:lnTo>
                    <a:pt x="54" y="192"/>
                  </a:lnTo>
                  <a:lnTo>
                    <a:pt x="53" y="193"/>
                  </a:lnTo>
                  <a:lnTo>
                    <a:pt x="53" y="194"/>
                  </a:lnTo>
                  <a:lnTo>
                    <a:pt x="51" y="194"/>
                  </a:lnTo>
                  <a:lnTo>
                    <a:pt x="51" y="196"/>
                  </a:lnTo>
                  <a:lnTo>
                    <a:pt x="51" y="197"/>
                  </a:lnTo>
                  <a:lnTo>
                    <a:pt x="50" y="197"/>
                  </a:lnTo>
                  <a:lnTo>
                    <a:pt x="50" y="197"/>
                  </a:lnTo>
                  <a:lnTo>
                    <a:pt x="49" y="196"/>
                  </a:lnTo>
                  <a:lnTo>
                    <a:pt x="49" y="196"/>
                  </a:lnTo>
                  <a:lnTo>
                    <a:pt x="48" y="196"/>
                  </a:lnTo>
                  <a:lnTo>
                    <a:pt x="48" y="196"/>
                  </a:lnTo>
                  <a:lnTo>
                    <a:pt x="46" y="194"/>
                  </a:lnTo>
                  <a:lnTo>
                    <a:pt x="46" y="194"/>
                  </a:lnTo>
                  <a:lnTo>
                    <a:pt x="45" y="194"/>
                  </a:lnTo>
                  <a:lnTo>
                    <a:pt x="45" y="194"/>
                  </a:lnTo>
                  <a:lnTo>
                    <a:pt x="44" y="193"/>
                  </a:lnTo>
                  <a:lnTo>
                    <a:pt x="44" y="193"/>
                  </a:lnTo>
                  <a:lnTo>
                    <a:pt x="43" y="193"/>
                  </a:lnTo>
                  <a:lnTo>
                    <a:pt x="43" y="193"/>
                  </a:lnTo>
                  <a:lnTo>
                    <a:pt x="41" y="192"/>
                  </a:lnTo>
                  <a:lnTo>
                    <a:pt x="41" y="192"/>
                  </a:lnTo>
                  <a:lnTo>
                    <a:pt x="41" y="193"/>
                  </a:lnTo>
                  <a:lnTo>
                    <a:pt x="43" y="194"/>
                  </a:lnTo>
                  <a:lnTo>
                    <a:pt x="44" y="196"/>
                  </a:lnTo>
                  <a:lnTo>
                    <a:pt x="45" y="197"/>
                  </a:lnTo>
                  <a:lnTo>
                    <a:pt x="45" y="197"/>
                  </a:lnTo>
                  <a:lnTo>
                    <a:pt x="46" y="197"/>
                  </a:lnTo>
                  <a:lnTo>
                    <a:pt x="48" y="198"/>
                  </a:lnTo>
                  <a:lnTo>
                    <a:pt x="50" y="198"/>
                  </a:lnTo>
                  <a:lnTo>
                    <a:pt x="49" y="198"/>
                  </a:lnTo>
                  <a:lnTo>
                    <a:pt x="49" y="199"/>
                  </a:lnTo>
                  <a:lnTo>
                    <a:pt x="48" y="199"/>
                  </a:lnTo>
                  <a:lnTo>
                    <a:pt x="46" y="200"/>
                  </a:lnTo>
                  <a:lnTo>
                    <a:pt x="46" y="200"/>
                  </a:lnTo>
                  <a:lnTo>
                    <a:pt x="45" y="201"/>
                  </a:lnTo>
                  <a:lnTo>
                    <a:pt x="44" y="201"/>
                  </a:lnTo>
                  <a:lnTo>
                    <a:pt x="44" y="201"/>
                  </a:lnTo>
                  <a:lnTo>
                    <a:pt x="43" y="201"/>
                  </a:lnTo>
                  <a:lnTo>
                    <a:pt x="41" y="201"/>
                  </a:lnTo>
                  <a:lnTo>
                    <a:pt x="40" y="201"/>
                  </a:lnTo>
                  <a:lnTo>
                    <a:pt x="40" y="201"/>
                  </a:lnTo>
                  <a:lnTo>
                    <a:pt x="39" y="201"/>
                  </a:lnTo>
                  <a:lnTo>
                    <a:pt x="37" y="201"/>
                  </a:lnTo>
                  <a:lnTo>
                    <a:pt x="37" y="200"/>
                  </a:lnTo>
                  <a:lnTo>
                    <a:pt x="36" y="200"/>
                  </a:lnTo>
                  <a:lnTo>
                    <a:pt x="35" y="200"/>
                  </a:lnTo>
                  <a:lnTo>
                    <a:pt x="35" y="200"/>
                  </a:lnTo>
                  <a:lnTo>
                    <a:pt x="34" y="199"/>
                  </a:lnTo>
                  <a:lnTo>
                    <a:pt x="32" y="199"/>
                  </a:lnTo>
                  <a:lnTo>
                    <a:pt x="31" y="199"/>
                  </a:lnTo>
                  <a:lnTo>
                    <a:pt x="30" y="198"/>
                  </a:lnTo>
                  <a:lnTo>
                    <a:pt x="27" y="198"/>
                  </a:lnTo>
                  <a:lnTo>
                    <a:pt x="26" y="197"/>
                  </a:lnTo>
                  <a:lnTo>
                    <a:pt x="25" y="196"/>
                  </a:lnTo>
                  <a:lnTo>
                    <a:pt x="23" y="194"/>
                  </a:lnTo>
                  <a:lnTo>
                    <a:pt x="22" y="194"/>
                  </a:lnTo>
                  <a:lnTo>
                    <a:pt x="22" y="193"/>
                  </a:lnTo>
                  <a:lnTo>
                    <a:pt x="21" y="192"/>
                  </a:lnTo>
                  <a:lnTo>
                    <a:pt x="19" y="191"/>
                  </a:lnTo>
                  <a:lnTo>
                    <a:pt x="19" y="190"/>
                  </a:lnTo>
                  <a:lnTo>
                    <a:pt x="18" y="189"/>
                  </a:lnTo>
                  <a:lnTo>
                    <a:pt x="18" y="185"/>
                  </a:lnTo>
                  <a:lnTo>
                    <a:pt x="17" y="183"/>
                  </a:lnTo>
                  <a:lnTo>
                    <a:pt x="17" y="179"/>
                  </a:lnTo>
                  <a:lnTo>
                    <a:pt x="16" y="176"/>
                  </a:lnTo>
                  <a:lnTo>
                    <a:pt x="16" y="172"/>
                  </a:lnTo>
                  <a:lnTo>
                    <a:pt x="16" y="169"/>
                  </a:lnTo>
                  <a:lnTo>
                    <a:pt x="14" y="167"/>
                  </a:lnTo>
                  <a:lnTo>
                    <a:pt x="13" y="163"/>
                  </a:lnTo>
                  <a:lnTo>
                    <a:pt x="12" y="160"/>
                  </a:lnTo>
                  <a:lnTo>
                    <a:pt x="10" y="155"/>
                  </a:lnTo>
                  <a:lnTo>
                    <a:pt x="9" y="150"/>
                  </a:lnTo>
                  <a:lnTo>
                    <a:pt x="9" y="146"/>
                  </a:lnTo>
                  <a:lnTo>
                    <a:pt x="8" y="141"/>
                  </a:lnTo>
                  <a:lnTo>
                    <a:pt x="8" y="137"/>
                  </a:lnTo>
                  <a:lnTo>
                    <a:pt x="8" y="131"/>
                  </a:lnTo>
                  <a:lnTo>
                    <a:pt x="8" y="126"/>
                  </a:lnTo>
                  <a:lnTo>
                    <a:pt x="8" y="127"/>
                  </a:lnTo>
                  <a:lnTo>
                    <a:pt x="9" y="130"/>
                  </a:lnTo>
                  <a:lnTo>
                    <a:pt x="10" y="131"/>
                  </a:lnTo>
                  <a:lnTo>
                    <a:pt x="10" y="133"/>
                  </a:lnTo>
                  <a:lnTo>
                    <a:pt x="12" y="135"/>
                  </a:lnTo>
                  <a:lnTo>
                    <a:pt x="13" y="137"/>
                  </a:lnTo>
                  <a:lnTo>
                    <a:pt x="14" y="139"/>
                  </a:lnTo>
                  <a:lnTo>
                    <a:pt x="16" y="140"/>
                  </a:lnTo>
                  <a:lnTo>
                    <a:pt x="17" y="140"/>
                  </a:lnTo>
                  <a:lnTo>
                    <a:pt x="18" y="141"/>
                  </a:lnTo>
                  <a:lnTo>
                    <a:pt x="21" y="141"/>
                  </a:lnTo>
                  <a:lnTo>
                    <a:pt x="22" y="141"/>
                  </a:lnTo>
                  <a:lnTo>
                    <a:pt x="23" y="141"/>
                  </a:lnTo>
                  <a:lnTo>
                    <a:pt x="25" y="141"/>
                  </a:lnTo>
                  <a:lnTo>
                    <a:pt x="26" y="141"/>
                  </a:lnTo>
                  <a:lnTo>
                    <a:pt x="27" y="141"/>
                  </a:lnTo>
                  <a:lnTo>
                    <a:pt x="30" y="141"/>
                  </a:lnTo>
                  <a:lnTo>
                    <a:pt x="31" y="141"/>
                  </a:lnTo>
                  <a:lnTo>
                    <a:pt x="32" y="140"/>
                  </a:lnTo>
                  <a:lnTo>
                    <a:pt x="34" y="140"/>
                  </a:lnTo>
                  <a:lnTo>
                    <a:pt x="35" y="140"/>
                  </a:lnTo>
                  <a:lnTo>
                    <a:pt x="37" y="141"/>
                  </a:lnTo>
                  <a:lnTo>
                    <a:pt x="39" y="141"/>
                  </a:lnTo>
                  <a:lnTo>
                    <a:pt x="40" y="141"/>
                  </a:lnTo>
                  <a:lnTo>
                    <a:pt x="41" y="142"/>
                  </a:lnTo>
                  <a:lnTo>
                    <a:pt x="41" y="142"/>
                  </a:lnTo>
                  <a:lnTo>
                    <a:pt x="43" y="143"/>
                  </a:lnTo>
                  <a:lnTo>
                    <a:pt x="44" y="145"/>
                  </a:lnTo>
                  <a:lnTo>
                    <a:pt x="45" y="146"/>
                  </a:lnTo>
                  <a:lnTo>
                    <a:pt x="46" y="147"/>
                  </a:lnTo>
                  <a:lnTo>
                    <a:pt x="48" y="147"/>
                  </a:lnTo>
                  <a:lnTo>
                    <a:pt x="49" y="148"/>
                  </a:lnTo>
                  <a:lnTo>
                    <a:pt x="48" y="149"/>
                  </a:lnTo>
                  <a:lnTo>
                    <a:pt x="45" y="150"/>
                  </a:lnTo>
                  <a:lnTo>
                    <a:pt x="44" y="152"/>
                  </a:lnTo>
                  <a:lnTo>
                    <a:pt x="43" y="152"/>
                  </a:lnTo>
                  <a:lnTo>
                    <a:pt x="40" y="153"/>
                  </a:lnTo>
                  <a:lnTo>
                    <a:pt x="39" y="154"/>
                  </a:lnTo>
                  <a:lnTo>
                    <a:pt x="36" y="154"/>
                  </a:lnTo>
                  <a:lnTo>
                    <a:pt x="35" y="155"/>
                  </a:lnTo>
                  <a:lnTo>
                    <a:pt x="32" y="155"/>
                  </a:lnTo>
                  <a:lnTo>
                    <a:pt x="31" y="155"/>
                  </a:lnTo>
                  <a:lnTo>
                    <a:pt x="28" y="156"/>
                  </a:lnTo>
                  <a:lnTo>
                    <a:pt x="27" y="156"/>
                  </a:lnTo>
                  <a:lnTo>
                    <a:pt x="25" y="156"/>
                  </a:lnTo>
                  <a:lnTo>
                    <a:pt x="23" y="156"/>
                  </a:lnTo>
                  <a:lnTo>
                    <a:pt x="21" y="157"/>
                  </a:lnTo>
                  <a:lnTo>
                    <a:pt x="19" y="157"/>
                  </a:lnTo>
                  <a:lnTo>
                    <a:pt x="19" y="157"/>
                  </a:lnTo>
                  <a:lnTo>
                    <a:pt x="18" y="157"/>
                  </a:lnTo>
                  <a:lnTo>
                    <a:pt x="18" y="157"/>
                  </a:lnTo>
                  <a:lnTo>
                    <a:pt x="17" y="159"/>
                  </a:lnTo>
                  <a:lnTo>
                    <a:pt x="17" y="159"/>
                  </a:lnTo>
                  <a:lnTo>
                    <a:pt x="17" y="159"/>
                  </a:lnTo>
                  <a:lnTo>
                    <a:pt x="16" y="159"/>
                  </a:lnTo>
                  <a:lnTo>
                    <a:pt x="16" y="159"/>
                  </a:lnTo>
                  <a:lnTo>
                    <a:pt x="16" y="159"/>
                  </a:lnTo>
                  <a:lnTo>
                    <a:pt x="16" y="159"/>
                  </a:lnTo>
                  <a:lnTo>
                    <a:pt x="17" y="160"/>
                  </a:lnTo>
                  <a:lnTo>
                    <a:pt x="17" y="160"/>
                  </a:lnTo>
                  <a:lnTo>
                    <a:pt x="17" y="160"/>
                  </a:lnTo>
                  <a:lnTo>
                    <a:pt x="18" y="160"/>
                  </a:lnTo>
                  <a:lnTo>
                    <a:pt x="18" y="161"/>
                  </a:lnTo>
                  <a:lnTo>
                    <a:pt x="18" y="161"/>
                  </a:lnTo>
                  <a:lnTo>
                    <a:pt x="19" y="160"/>
                  </a:lnTo>
                  <a:lnTo>
                    <a:pt x="19" y="160"/>
                  </a:lnTo>
                  <a:lnTo>
                    <a:pt x="21" y="159"/>
                  </a:lnTo>
                  <a:lnTo>
                    <a:pt x="22" y="159"/>
                  </a:lnTo>
                  <a:lnTo>
                    <a:pt x="23" y="157"/>
                  </a:lnTo>
                  <a:lnTo>
                    <a:pt x="25" y="157"/>
                  </a:lnTo>
                  <a:lnTo>
                    <a:pt x="26" y="156"/>
                  </a:lnTo>
                  <a:lnTo>
                    <a:pt x="28" y="156"/>
                  </a:lnTo>
                  <a:lnTo>
                    <a:pt x="30" y="155"/>
                  </a:lnTo>
                  <a:lnTo>
                    <a:pt x="31" y="155"/>
                  </a:lnTo>
                  <a:lnTo>
                    <a:pt x="32" y="155"/>
                  </a:lnTo>
                  <a:lnTo>
                    <a:pt x="34" y="154"/>
                  </a:lnTo>
                  <a:lnTo>
                    <a:pt x="35" y="154"/>
                  </a:lnTo>
                  <a:lnTo>
                    <a:pt x="36" y="154"/>
                  </a:lnTo>
                  <a:lnTo>
                    <a:pt x="37" y="154"/>
                  </a:lnTo>
                  <a:lnTo>
                    <a:pt x="39" y="154"/>
                  </a:lnTo>
                  <a:lnTo>
                    <a:pt x="39" y="154"/>
                  </a:lnTo>
                  <a:lnTo>
                    <a:pt x="40" y="154"/>
                  </a:lnTo>
                  <a:lnTo>
                    <a:pt x="41" y="154"/>
                  </a:lnTo>
                  <a:lnTo>
                    <a:pt x="43" y="155"/>
                  </a:lnTo>
                  <a:lnTo>
                    <a:pt x="43" y="155"/>
                  </a:lnTo>
                  <a:lnTo>
                    <a:pt x="44" y="155"/>
                  </a:lnTo>
                  <a:lnTo>
                    <a:pt x="45" y="155"/>
                  </a:lnTo>
                  <a:lnTo>
                    <a:pt x="46" y="155"/>
                  </a:lnTo>
                  <a:lnTo>
                    <a:pt x="48" y="155"/>
                  </a:lnTo>
                  <a:lnTo>
                    <a:pt x="49" y="155"/>
                  </a:lnTo>
                  <a:lnTo>
                    <a:pt x="50" y="155"/>
                  </a:lnTo>
                  <a:lnTo>
                    <a:pt x="51" y="154"/>
                  </a:lnTo>
                  <a:lnTo>
                    <a:pt x="51" y="154"/>
                  </a:lnTo>
                  <a:lnTo>
                    <a:pt x="53" y="154"/>
                  </a:lnTo>
                  <a:lnTo>
                    <a:pt x="54" y="154"/>
                  </a:lnTo>
                  <a:lnTo>
                    <a:pt x="55" y="153"/>
                  </a:lnTo>
                  <a:lnTo>
                    <a:pt x="55" y="154"/>
                  </a:lnTo>
                  <a:lnTo>
                    <a:pt x="55" y="155"/>
                  </a:lnTo>
                  <a:lnTo>
                    <a:pt x="57" y="156"/>
                  </a:lnTo>
                  <a:lnTo>
                    <a:pt x="57" y="156"/>
                  </a:lnTo>
                  <a:lnTo>
                    <a:pt x="57" y="156"/>
                  </a:lnTo>
                  <a:lnTo>
                    <a:pt x="58" y="156"/>
                  </a:lnTo>
                  <a:lnTo>
                    <a:pt x="59" y="156"/>
                  </a:lnTo>
                  <a:lnTo>
                    <a:pt x="59" y="156"/>
                  </a:lnTo>
                  <a:lnTo>
                    <a:pt x="60" y="156"/>
                  </a:lnTo>
                  <a:lnTo>
                    <a:pt x="60" y="156"/>
                  </a:lnTo>
                  <a:lnTo>
                    <a:pt x="62" y="156"/>
                  </a:lnTo>
                  <a:lnTo>
                    <a:pt x="62" y="156"/>
                  </a:lnTo>
                  <a:lnTo>
                    <a:pt x="60" y="157"/>
                  </a:lnTo>
                  <a:lnTo>
                    <a:pt x="59" y="157"/>
                  </a:lnTo>
                  <a:lnTo>
                    <a:pt x="59" y="157"/>
                  </a:lnTo>
                  <a:lnTo>
                    <a:pt x="58" y="157"/>
                  </a:lnTo>
                  <a:lnTo>
                    <a:pt x="57" y="157"/>
                  </a:lnTo>
                  <a:lnTo>
                    <a:pt x="55" y="159"/>
                  </a:lnTo>
                  <a:lnTo>
                    <a:pt x="54" y="159"/>
                  </a:lnTo>
                  <a:lnTo>
                    <a:pt x="53" y="159"/>
                  </a:lnTo>
                  <a:lnTo>
                    <a:pt x="50" y="159"/>
                  </a:lnTo>
                  <a:lnTo>
                    <a:pt x="49" y="159"/>
                  </a:lnTo>
                  <a:lnTo>
                    <a:pt x="48" y="159"/>
                  </a:lnTo>
                  <a:lnTo>
                    <a:pt x="46" y="159"/>
                  </a:lnTo>
                  <a:lnTo>
                    <a:pt x="45" y="159"/>
                  </a:lnTo>
                  <a:lnTo>
                    <a:pt x="44" y="159"/>
                  </a:lnTo>
                  <a:lnTo>
                    <a:pt x="43" y="159"/>
                  </a:lnTo>
                  <a:lnTo>
                    <a:pt x="41" y="159"/>
                  </a:lnTo>
                  <a:lnTo>
                    <a:pt x="41" y="159"/>
                  </a:lnTo>
                  <a:lnTo>
                    <a:pt x="40" y="160"/>
                  </a:lnTo>
                  <a:lnTo>
                    <a:pt x="40" y="160"/>
                  </a:lnTo>
                  <a:lnTo>
                    <a:pt x="39" y="161"/>
                  </a:lnTo>
                  <a:lnTo>
                    <a:pt x="37" y="161"/>
                  </a:lnTo>
                  <a:lnTo>
                    <a:pt x="37" y="162"/>
                  </a:lnTo>
                  <a:lnTo>
                    <a:pt x="36" y="163"/>
                  </a:lnTo>
                  <a:lnTo>
                    <a:pt x="36" y="163"/>
                  </a:lnTo>
                  <a:lnTo>
                    <a:pt x="36" y="164"/>
                  </a:lnTo>
                  <a:lnTo>
                    <a:pt x="37" y="164"/>
                  </a:lnTo>
                  <a:lnTo>
                    <a:pt x="39" y="164"/>
                  </a:lnTo>
                  <a:lnTo>
                    <a:pt x="39" y="164"/>
                  </a:lnTo>
                  <a:lnTo>
                    <a:pt x="40" y="164"/>
                  </a:lnTo>
                  <a:lnTo>
                    <a:pt x="41" y="163"/>
                  </a:lnTo>
                  <a:lnTo>
                    <a:pt x="43" y="163"/>
                  </a:lnTo>
                  <a:lnTo>
                    <a:pt x="44" y="163"/>
                  </a:lnTo>
                  <a:lnTo>
                    <a:pt x="45" y="163"/>
                  </a:lnTo>
                  <a:lnTo>
                    <a:pt x="46" y="162"/>
                  </a:lnTo>
                  <a:lnTo>
                    <a:pt x="46" y="162"/>
                  </a:lnTo>
                  <a:lnTo>
                    <a:pt x="48" y="162"/>
                  </a:lnTo>
                  <a:lnTo>
                    <a:pt x="49" y="162"/>
                  </a:lnTo>
                  <a:lnTo>
                    <a:pt x="50" y="162"/>
                  </a:lnTo>
                  <a:lnTo>
                    <a:pt x="51" y="162"/>
                  </a:lnTo>
                  <a:lnTo>
                    <a:pt x="53" y="162"/>
                  </a:lnTo>
                  <a:lnTo>
                    <a:pt x="54" y="162"/>
                  </a:lnTo>
                  <a:lnTo>
                    <a:pt x="55" y="163"/>
                  </a:lnTo>
                  <a:lnTo>
                    <a:pt x="57" y="163"/>
                  </a:lnTo>
                  <a:lnTo>
                    <a:pt x="58" y="164"/>
                  </a:lnTo>
                  <a:lnTo>
                    <a:pt x="59" y="164"/>
                  </a:lnTo>
                  <a:lnTo>
                    <a:pt x="60" y="165"/>
                  </a:lnTo>
                  <a:lnTo>
                    <a:pt x="62" y="165"/>
                  </a:lnTo>
                  <a:lnTo>
                    <a:pt x="63" y="165"/>
                  </a:lnTo>
                  <a:lnTo>
                    <a:pt x="64" y="167"/>
                  </a:lnTo>
                  <a:lnTo>
                    <a:pt x="66" y="167"/>
                  </a:lnTo>
                  <a:lnTo>
                    <a:pt x="67" y="168"/>
                  </a:lnTo>
                  <a:lnTo>
                    <a:pt x="68" y="168"/>
                  </a:lnTo>
                  <a:lnTo>
                    <a:pt x="69" y="168"/>
                  </a:lnTo>
                  <a:lnTo>
                    <a:pt x="72" y="168"/>
                  </a:lnTo>
                  <a:lnTo>
                    <a:pt x="73" y="168"/>
                  </a:lnTo>
                  <a:lnTo>
                    <a:pt x="75" y="168"/>
                  </a:lnTo>
                  <a:lnTo>
                    <a:pt x="76" y="170"/>
                  </a:lnTo>
                  <a:lnTo>
                    <a:pt x="77" y="170"/>
                  </a:lnTo>
                  <a:lnTo>
                    <a:pt x="77" y="170"/>
                  </a:lnTo>
                  <a:lnTo>
                    <a:pt x="78" y="170"/>
                  </a:lnTo>
                  <a:lnTo>
                    <a:pt x="80" y="170"/>
                  </a:lnTo>
                  <a:lnTo>
                    <a:pt x="81" y="169"/>
                  </a:lnTo>
                  <a:lnTo>
                    <a:pt x="81" y="168"/>
                  </a:lnTo>
                  <a:lnTo>
                    <a:pt x="82" y="167"/>
                  </a:lnTo>
                  <a:lnTo>
                    <a:pt x="82" y="165"/>
                  </a:lnTo>
                  <a:lnTo>
                    <a:pt x="84" y="167"/>
                  </a:lnTo>
                  <a:lnTo>
                    <a:pt x="84" y="168"/>
                  </a:lnTo>
                  <a:lnTo>
                    <a:pt x="84" y="169"/>
                  </a:lnTo>
                  <a:lnTo>
                    <a:pt x="82" y="170"/>
                  </a:lnTo>
                  <a:lnTo>
                    <a:pt x="82" y="171"/>
                  </a:lnTo>
                  <a:lnTo>
                    <a:pt x="82" y="172"/>
                  </a:lnTo>
                  <a:lnTo>
                    <a:pt x="82" y="174"/>
                  </a:lnTo>
                  <a:lnTo>
                    <a:pt x="82" y="175"/>
                  </a:lnTo>
                  <a:lnTo>
                    <a:pt x="84" y="175"/>
                  </a:lnTo>
                  <a:lnTo>
                    <a:pt x="86" y="176"/>
                  </a:lnTo>
                  <a:lnTo>
                    <a:pt x="87" y="177"/>
                  </a:lnTo>
                  <a:lnTo>
                    <a:pt x="90" y="177"/>
                  </a:lnTo>
                  <a:lnTo>
                    <a:pt x="91" y="178"/>
                  </a:lnTo>
                  <a:lnTo>
                    <a:pt x="94" y="179"/>
                  </a:lnTo>
                  <a:lnTo>
                    <a:pt x="96" y="181"/>
                  </a:lnTo>
                  <a:lnTo>
                    <a:pt x="99" y="181"/>
                  </a:lnTo>
                  <a:lnTo>
                    <a:pt x="100" y="182"/>
                  </a:lnTo>
                  <a:lnTo>
                    <a:pt x="103" y="183"/>
                  </a:lnTo>
                  <a:lnTo>
                    <a:pt x="105" y="184"/>
                  </a:lnTo>
                  <a:lnTo>
                    <a:pt x="107" y="184"/>
                  </a:lnTo>
                  <a:lnTo>
                    <a:pt x="109" y="185"/>
                  </a:lnTo>
                  <a:lnTo>
                    <a:pt x="110" y="186"/>
                  </a:lnTo>
                  <a:lnTo>
                    <a:pt x="113" y="186"/>
                  </a:lnTo>
                  <a:lnTo>
                    <a:pt x="114" y="187"/>
                  </a:lnTo>
                  <a:lnTo>
                    <a:pt x="116" y="189"/>
                  </a:lnTo>
                  <a:lnTo>
                    <a:pt x="118" y="190"/>
                  </a:lnTo>
                  <a:lnTo>
                    <a:pt x="119" y="190"/>
                  </a:lnTo>
                  <a:lnTo>
                    <a:pt x="122" y="191"/>
                  </a:lnTo>
                  <a:lnTo>
                    <a:pt x="125" y="192"/>
                  </a:lnTo>
                  <a:lnTo>
                    <a:pt x="126" y="193"/>
                  </a:lnTo>
                  <a:lnTo>
                    <a:pt x="128" y="194"/>
                  </a:lnTo>
                  <a:lnTo>
                    <a:pt x="130" y="196"/>
                  </a:lnTo>
                  <a:lnTo>
                    <a:pt x="132" y="196"/>
                  </a:lnTo>
                  <a:lnTo>
                    <a:pt x="135" y="197"/>
                  </a:lnTo>
                  <a:lnTo>
                    <a:pt x="136" y="198"/>
                  </a:lnTo>
                  <a:lnTo>
                    <a:pt x="139" y="199"/>
                  </a:lnTo>
                  <a:lnTo>
                    <a:pt x="140" y="200"/>
                  </a:lnTo>
                  <a:lnTo>
                    <a:pt x="141" y="201"/>
                  </a:lnTo>
                  <a:lnTo>
                    <a:pt x="144" y="203"/>
                  </a:lnTo>
                  <a:lnTo>
                    <a:pt x="145" y="204"/>
                  </a:lnTo>
                  <a:lnTo>
                    <a:pt x="145" y="204"/>
                  </a:lnTo>
                  <a:lnTo>
                    <a:pt x="146" y="205"/>
                  </a:lnTo>
                  <a:lnTo>
                    <a:pt x="146" y="206"/>
                  </a:lnTo>
                  <a:lnTo>
                    <a:pt x="148" y="207"/>
                  </a:lnTo>
                  <a:lnTo>
                    <a:pt x="149" y="208"/>
                  </a:lnTo>
                  <a:lnTo>
                    <a:pt x="149" y="210"/>
                  </a:lnTo>
                  <a:lnTo>
                    <a:pt x="150" y="210"/>
                  </a:lnTo>
                  <a:lnTo>
                    <a:pt x="150" y="211"/>
                  </a:lnTo>
                  <a:lnTo>
                    <a:pt x="150" y="212"/>
                  </a:lnTo>
                  <a:lnTo>
                    <a:pt x="150" y="213"/>
                  </a:lnTo>
                  <a:lnTo>
                    <a:pt x="149" y="214"/>
                  </a:lnTo>
                  <a:lnTo>
                    <a:pt x="149" y="214"/>
                  </a:lnTo>
                  <a:lnTo>
                    <a:pt x="148" y="215"/>
                  </a:lnTo>
                  <a:lnTo>
                    <a:pt x="146" y="215"/>
                  </a:lnTo>
                  <a:lnTo>
                    <a:pt x="145" y="216"/>
                  </a:lnTo>
                  <a:lnTo>
                    <a:pt x="144" y="216"/>
                  </a:lnTo>
                  <a:lnTo>
                    <a:pt x="144" y="218"/>
                  </a:lnTo>
                  <a:lnTo>
                    <a:pt x="142" y="219"/>
                  </a:lnTo>
                  <a:lnTo>
                    <a:pt x="142" y="221"/>
                  </a:lnTo>
                  <a:lnTo>
                    <a:pt x="142" y="222"/>
                  </a:lnTo>
                  <a:lnTo>
                    <a:pt x="142" y="223"/>
                  </a:lnTo>
                  <a:lnTo>
                    <a:pt x="142" y="225"/>
                  </a:lnTo>
                  <a:lnTo>
                    <a:pt x="144" y="226"/>
                  </a:lnTo>
                  <a:lnTo>
                    <a:pt x="144" y="227"/>
                  </a:lnTo>
                  <a:lnTo>
                    <a:pt x="144" y="229"/>
                  </a:lnTo>
                  <a:lnTo>
                    <a:pt x="142" y="230"/>
                  </a:lnTo>
                  <a:lnTo>
                    <a:pt x="142" y="233"/>
                  </a:lnTo>
                  <a:lnTo>
                    <a:pt x="141" y="234"/>
                  </a:lnTo>
                  <a:lnTo>
                    <a:pt x="140" y="236"/>
                  </a:lnTo>
                  <a:lnTo>
                    <a:pt x="139" y="237"/>
                  </a:lnTo>
                  <a:lnTo>
                    <a:pt x="137" y="238"/>
                  </a:lnTo>
                  <a:lnTo>
                    <a:pt x="136" y="240"/>
                  </a:lnTo>
                  <a:lnTo>
                    <a:pt x="135" y="242"/>
                  </a:lnTo>
                  <a:lnTo>
                    <a:pt x="134" y="243"/>
                  </a:lnTo>
                  <a:lnTo>
                    <a:pt x="132" y="244"/>
                  </a:lnTo>
                  <a:lnTo>
                    <a:pt x="131" y="245"/>
                  </a:lnTo>
                  <a:lnTo>
                    <a:pt x="130" y="247"/>
                  </a:lnTo>
                  <a:lnTo>
                    <a:pt x="130" y="248"/>
                  </a:lnTo>
                  <a:lnTo>
                    <a:pt x="128" y="249"/>
                  </a:lnTo>
                  <a:lnTo>
                    <a:pt x="127" y="250"/>
                  </a:lnTo>
                  <a:lnTo>
                    <a:pt x="126" y="251"/>
                  </a:lnTo>
                  <a:lnTo>
                    <a:pt x="117" y="265"/>
                  </a:lnTo>
                  <a:lnTo>
                    <a:pt x="118" y="264"/>
                  </a:lnTo>
                  <a:lnTo>
                    <a:pt x="119" y="264"/>
                  </a:lnTo>
                  <a:lnTo>
                    <a:pt x="121" y="263"/>
                  </a:lnTo>
                  <a:lnTo>
                    <a:pt x="122" y="262"/>
                  </a:lnTo>
                  <a:lnTo>
                    <a:pt x="123" y="260"/>
                  </a:lnTo>
                  <a:lnTo>
                    <a:pt x="125" y="259"/>
                  </a:lnTo>
                  <a:lnTo>
                    <a:pt x="126" y="258"/>
                  </a:lnTo>
                  <a:lnTo>
                    <a:pt x="127" y="257"/>
                  </a:lnTo>
                  <a:lnTo>
                    <a:pt x="127" y="256"/>
                  </a:lnTo>
                  <a:lnTo>
                    <a:pt x="128" y="255"/>
                  </a:lnTo>
                  <a:lnTo>
                    <a:pt x="130" y="255"/>
                  </a:lnTo>
                  <a:lnTo>
                    <a:pt x="131" y="254"/>
                  </a:lnTo>
                  <a:lnTo>
                    <a:pt x="131" y="252"/>
                  </a:lnTo>
                  <a:lnTo>
                    <a:pt x="132" y="252"/>
                  </a:lnTo>
                  <a:lnTo>
                    <a:pt x="134" y="251"/>
                  </a:lnTo>
                  <a:lnTo>
                    <a:pt x="135" y="251"/>
                  </a:lnTo>
                  <a:lnTo>
                    <a:pt x="134" y="254"/>
                  </a:lnTo>
                  <a:lnTo>
                    <a:pt x="132" y="255"/>
                  </a:lnTo>
                  <a:lnTo>
                    <a:pt x="131" y="256"/>
                  </a:lnTo>
                  <a:lnTo>
                    <a:pt x="130" y="257"/>
                  </a:lnTo>
                  <a:lnTo>
                    <a:pt x="128" y="259"/>
                  </a:lnTo>
                  <a:lnTo>
                    <a:pt x="128" y="260"/>
                  </a:lnTo>
                  <a:lnTo>
                    <a:pt x="127" y="263"/>
                  </a:lnTo>
                  <a:lnTo>
                    <a:pt x="127" y="265"/>
                  </a:lnTo>
                  <a:lnTo>
                    <a:pt x="121" y="274"/>
                  </a:lnTo>
                  <a:lnTo>
                    <a:pt x="123" y="272"/>
                  </a:lnTo>
                  <a:lnTo>
                    <a:pt x="126" y="270"/>
                  </a:lnTo>
                  <a:lnTo>
                    <a:pt x="127" y="266"/>
                  </a:lnTo>
                  <a:lnTo>
                    <a:pt x="130" y="264"/>
                  </a:lnTo>
                  <a:lnTo>
                    <a:pt x="132" y="262"/>
                  </a:lnTo>
                  <a:lnTo>
                    <a:pt x="134" y="259"/>
                  </a:lnTo>
                  <a:lnTo>
                    <a:pt x="136" y="257"/>
                  </a:lnTo>
                  <a:lnTo>
                    <a:pt x="139" y="254"/>
                  </a:lnTo>
                  <a:lnTo>
                    <a:pt x="140" y="251"/>
                  </a:lnTo>
                  <a:lnTo>
                    <a:pt x="142" y="249"/>
                  </a:lnTo>
                  <a:lnTo>
                    <a:pt x="144" y="245"/>
                  </a:lnTo>
                  <a:lnTo>
                    <a:pt x="146" y="243"/>
                  </a:lnTo>
                  <a:lnTo>
                    <a:pt x="148" y="240"/>
                  </a:lnTo>
                  <a:lnTo>
                    <a:pt x="149" y="237"/>
                  </a:lnTo>
                  <a:lnTo>
                    <a:pt x="150" y="234"/>
                  </a:lnTo>
                  <a:lnTo>
                    <a:pt x="151" y="232"/>
                  </a:lnTo>
                  <a:lnTo>
                    <a:pt x="151" y="234"/>
                  </a:lnTo>
                  <a:lnTo>
                    <a:pt x="151" y="236"/>
                  </a:lnTo>
                  <a:lnTo>
                    <a:pt x="151" y="240"/>
                  </a:lnTo>
                  <a:lnTo>
                    <a:pt x="150" y="242"/>
                  </a:lnTo>
                  <a:lnTo>
                    <a:pt x="150" y="244"/>
                  </a:lnTo>
                  <a:lnTo>
                    <a:pt x="149" y="247"/>
                  </a:lnTo>
                  <a:lnTo>
                    <a:pt x="148" y="249"/>
                  </a:lnTo>
                  <a:lnTo>
                    <a:pt x="146" y="251"/>
                  </a:lnTo>
                  <a:lnTo>
                    <a:pt x="145" y="254"/>
                  </a:lnTo>
                  <a:lnTo>
                    <a:pt x="145" y="256"/>
                  </a:lnTo>
                  <a:lnTo>
                    <a:pt x="144" y="258"/>
                  </a:lnTo>
                  <a:lnTo>
                    <a:pt x="142" y="260"/>
                  </a:lnTo>
                  <a:lnTo>
                    <a:pt x="141" y="263"/>
                  </a:lnTo>
                  <a:lnTo>
                    <a:pt x="140" y="265"/>
                  </a:lnTo>
                  <a:lnTo>
                    <a:pt x="139" y="267"/>
                  </a:lnTo>
                  <a:lnTo>
                    <a:pt x="139" y="270"/>
                  </a:lnTo>
                  <a:lnTo>
                    <a:pt x="137" y="270"/>
                  </a:lnTo>
                  <a:lnTo>
                    <a:pt x="137" y="271"/>
                  </a:lnTo>
                  <a:lnTo>
                    <a:pt x="136" y="271"/>
                  </a:lnTo>
                  <a:lnTo>
                    <a:pt x="136" y="272"/>
                  </a:lnTo>
                  <a:lnTo>
                    <a:pt x="135" y="273"/>
                  </a:lnTo>
                  <a:lnTo>
                    <a:pt x="135" y="273"/>
                  </a:lnTo>
                  <a:lnTo>
                    <a:pt x="135" y="274"/>
                  </a:lnTo>
                  <a:lnTo>
                    <a:pt x="134" y="274"/>
                  </a:lnTo>
                  <a:lnTo>
                    <a:pt x="132" y="284"/>
                  </a:lnTo>
                  <a:lnTo>
                    <a:pt x="131" y="284"/>
                  </a:lnTo>
                  <a:lnTo>
                    <a:pt x="130" y="284"/>
                  </a:lnTo>
                  <a:lnTo>
                    <a:pt x="130" y="284"/>
                  </a:lnTo>
                  <a:lnTo>
                    <a:pt x="128" y="284"/>
                  </a:lnTo>
                  <a:lnTo>
                    <a:pt x="128" y="284"/>
                  </a:lnTo>
                  <a:lnTo>
                    <a:pt x="127" y="284"/>
                  </a:lnTo>
                  <a:lnTo>
                    <a:pt x="126" y="284"/>
                  </a:lnTo>
                  <a:lnTo>
                    <a:pt x="126" y="284"/>
                  </a:lnTo>
                  <a:lnTo>
                    <a:pt x="125" y="284"/>
                  </a:lnTo>
                  <a:lnTo>
                    <a:pt x="125" y="285"/>
                  </a:lnTo>
                  <a:lnTo>
                    <a:pt x="123" y="285"/>
                  </a:lnTo>
                  <a:lnTo>
                    <a:pt x="122" y="285"/>
                  </a:lnTo>
                  <a:lnTo>
                    <a:pt x="122" y="286"/>
                  </a:lnTo>
                  <a:lnTo>
                    <a:pt x="121" y="286"/>
                  </a:lnTo>
                  <a:lnTo>
                    <a:pt x="121" y="287"/>
                  </a:lnTo>
                  <a:lnTo>
                    <a:pt x="119" y="287"/>
                  </a:lnTo>
                  <a:lnTo>
                    <a:pt x="121" y="287"/>
                  </a:lnTo>
                  <a:lnTo>
                    <a:pt x="122" y="287"/>
                  </a:lnTo>
                  <a:lnTo>
                    <a:pt x="123" y="286"/>
                  </a:lnTo>
                  <a:lnTo>
                    <a:pt x="123" y="286"/>
                  </a:lnTo>
                  <a:lnTo>
                    <a:pt x="125" y="285"/>
                  </a:lnTo>
                  <a:lnTo>
                    <a:pt x="126" y="285"/>
                  </a:lnTo>
                  <a:lnTo>
                    <a:pt x="126" y="285"/>
                  </a:lnTo>
                  <a:lnTo>
                    <a:pt x="127" y="285"/>
                  </a:lnTo>
                  <a:lnTo>
                    <a:pt x="127" y="286"/>
                  </a:lnTo>
                  <a:lnTo>
                    <a:pt x="127" y="287"/>
                  </a:lnTo>
                  <a:lnTo>
                    <a:pt x="126" y="287"/>
                  </a:lnTo>
                  <a:lnTo>
                    <a:pt x="126" y="288"/>
                  </a:lnTo>
                  <a:lnTo>
                    <a:pt x="125" y="288"/>
                  </a:lnTo>
                  <a:lnTo>
                    <a:pt x="125" y="289"/>
                  </a:lnTo>
                  <a:lnTo>
                    <a:pt x="123" y="289"/>
                  </a:lnTo>
                  <a:lnTo>
                    <a:pt x="123" y="289"/>
                  </a:lnTo>
                  <a:lnTo>
                    <a:pt x="125" y="291"/>
                  </a:lnTo>
                  <a:lnTo>
                    <a:pt x="125" y="289"/>
                  </a:lnTo>
                  <a:lnTo>
                    <a:pt x="126" y="289"/>
                  </a:lnTo>
                  <a:lnTo>
                    <a:pt x="126" y="289"/>
                  </a:lnTo>
                  <a:lnTo>
                    <a:pt x="126" y="289"/>
                  </a:lnTo>
                  <a:lnTo>
                    <a:pt x="127" y="288"/>
                  </a:lnTo>
                  <a:lnTo>
                    <a:pt x="127" y="288"/>
                  </a:lnTo>
                  <a:lnTo>
                    <a:pt x="128" y="287"/>
                  </a:lnTo>
                  <a:lnTo>
                    <a:pt x="128" y="291"/>
                  </a:lnTo>
                  <a:lnTo>
                    <a:pt x="127" y="292"/>
                  </a:lnTo>
                  <a:lnTo>
                    <a:pt x="125" y="292"/>
                  </a:lnTo>
                  <a:lnTo>
                    <a:pt x="123" y="292"/>
                  </a:lnTo>
                  <a:lnTo>
                    <a:pt x="121" y="292"/>
                  </a:lnTo>
                  <a:lnTo>
                    <a:pt x="119" y="292"/>
                  </a:lnTo>
                  <a:lnTo>
                    <a:pt x="118" y="291"/>
                  </a:lnTo>
                  <a:lnTo>
                    <a:pt x="116" y="291"/>
                  </a:lnTo>
                  <a:lnTo>
                    <a:pt x="114" y="291"/>
                  </a:lnTo>
                  <a:lnTo>
                    <a:pt x="113" y="289"/>
                  </a:lnTo>
                  <a:lnTo>
                    <a:pt x="112" y="289"/>
                  </a:lnTo>
                  <a:lnTo>
                    <a:pt x="109" y="288"/>
                  </a:lnTo>
                  <a:lnTo>
                    <a:pt x="108" y="288"/>
                  </a:lnTo>
                  <a:lnTo>
                    <a:pt x="105" y="288"/>
                  </a:lnTo>
                  <a:lnTo>
                    <a:pt x="103" y="288"/>
                  </a:lnTo>
                  <a:lnTo>
                    <a:pt x="101" y="288"/>
                  </a:lnTo>
                  <a:lnTo>
                    <a:pt x="98" y="288"/>
                  </a:lnTo>
                  <a:lnTo>
                    <a:pt x="95" y="288"/>
                  </a:lnTo>
                  <a:lnTo>
                    <a:pt x="95" y="283"/>
                  </a:lnTo>
                  <a:lnTo>
                    <a:pt x="95" y="280"/>
                  </a:lnTo>
                  <a:lnTo>
                    <a:pt x="95" y="278"/>
                  </a:lnTo>
                  <a:lnTo>
                    <a:pt x="95" y="276"/>
                  </a:lnTo>
                  <a:lnTo>
                    <a:pt x="96" y="273"/>
                  </a:lnTo>
                  <a:lnTo>
                    <a:pt x="96" y="271"/>
                  </a:lnTo>
                  <a:lnTo>
                    <a:pt x="98" y="267"/>
                  </a:lnTo>
                  <a:lnTo>
                    <a:pt x="98" y="265"/>
                  </a:lnTo>
                  <a:lnTo>
                    <a:pt x="99" y="263"/>
                  </a:lnTo>
                  <a:lnTo>
                    <a:pt x="100" y="260"/>
                  </a:lnTo>
                  <a:lnTo>
                    <a:pt x="101" y="258"/>
                  </a:lnTo>
                  <a:lnTo>
                    <a:pt x="101" y="256"/>
                  </a:lnTo>
                  <a:lnTo>
                    <a:pt x="103" y="254"/>
                  </a:lnTo>
                  <a:lnTo>
                    <a:pt x="104" y="251"/>
                  </a:lnTo>
                  <a:lnTo>
                    <a:pt x="105" y="249"/>
                  </a:lnTo>
                  <a:lnTo>
                    <a:pt x="105" y="247"/>
                  </a:lnTo>
                  <a:lnTo>
                    <a:pt x="107" y="244"/>
                  </a:lnTo>
                  <a:lnTo>
                    <a:pt x="108" y="243"/>
                  </a:lnTo>
                  <a:lnTo>
                    <a:pt x="108" y="241"/>
                  </a:lnTo>
                  <a:lnTo>
                    <a:pt x="109" y="240"/>
                  </a:lnTo>
                  <a:lnTo>
                    <a:pt x="110" y="238"/>
                  </a:lnTo>
                  <a:lnTo>
                    <a:pt x="113" y="237"/>
                  </a:lnTo>
                  <a:lnTo>
                    <a:pt x="114" y="236"/>
                  </a:lnTo>
                  <a:lnTo>
                    <a:pt x="116" y="235"/>
                  </a:lnTo>
                  <a:lnTo>
                    <a:pt x="118" y="235"/>
                  </a:lnTo>
                  <a:lnTo>
                    <a:pt x="119" y="234"/>
                  </a:lnTo>
                  <a:lnTo>
                    <a:pt x="122" y="233"/>
                  </a:lnTo>
                  <a:lnTo>
                    <a:pt x="125" y="233"/>
                  </a:lnTo>
                  <a:lnTo>
                    <a:pt x="126" y="232"/>
                  </a:lnTo>
                  <a:lnTo>
                    <a:pt x="128" y="230"/>
                  </a:lnTo>
                  <a:lnTo>
                    <a:pt x="130" y="230"/>
                  </a:lnTo>
                  <a:lnTo>
                    <a:pt x="131" y="229"/>
                  </a:lnTo>
                  <a:lnTo>
                    <a:pt x="132" y="229"/>
                  </a:lnTo>
                  <a:lnTo>
                    <a:pt x="134" y="228"/>
                  </a:lnTo>
                  <a:lnTo>
                    <a:pt x="135" y="227"/>
                  </a:lnTo>
                  <a:lnTo>
                    <a:pt x="136" y="226"/>
                  </a:lnTo>
                  <a:lnTo>
                    <a:pt x="137" y="225"/>
                  </a:lnTo>
                  <a:lnTo>
                    <a:pt x="137" y="223"/>
                  </a:lnTo>
                  <a:lnTo>
                    <a:pt x="139" y="221"/>
                  </a:lnTo>
                  <a:lnTo>
                    <a:pt x="139" y="220"/>
                  </a:lnTo>
                  <a:lnTo>
                    <a:pt x="140" y="219"/>
                  </a:lnTo>
                  <a:lnTo>
                    <a:pt x="139" y="219"/>
                  </a:lnTo>
                  <a:lnTo>
                    <a:pt x="139" y="219"/>
                  </a:lnTo>
                  <a:lnTo>
                    <a:pt x="137" y="220"/>
                  </a:lnTo>
                  <a:lnTo>
                    <a:pt x="137" y="220"/>
                  </a:lnTo>
                  <a:lnTo>
                    <a:pt x="136" y="220"/>
                  </a:lnTo>
                  <a:lnTo>
                    <a:pt x="136" y="220"/>
                  </a:lnTo>
                  <a:lnTo>
                    <a:pt x="136" y="220"/>
                  </a:lnTo>
                  <a:lnTo>
                    <a:pt x="135" y="221"/>
                  </a:lnTo>
                  <a:lnTo>
                    <a:pt x="135" y="221"/>
                  </a:lnTo>
                  <a:lnTo>
                    <a:pt x="134" y="221"/>
                  </a:lnTo>
                  <a:lnTo>
                    <a:pt x="134" y="221"/>
                  </a:lnTo>
                  <a:lnTo>
                    <a:pt x="132" y="222"/>
                  </a:lnTo>
                  <a:lnTo>
                    <a:pt x="132" y="222"/>
                  </a:lnTo>
                  <a:lnTo>
                    <a:pt x="131" y="222"/>
                  </a:lnTo>
                  <a:lnTo>
                    <a:pt x="131" y="222"/>
                  </a:lnTo>
                  <a:lnTo>
                    <a:pt x="130" y="222"/>
                  </a:lnTo>
                  <a:lnTo>
                    <a:pt x="130" y="223"/>
                  </a:lnTo>
                  <a:lnTo>
                    <a:pt x="128" y="225"/>
                  </a:lnTo>
                  <a:lnTo>
                    <a:pt x="127" y="225"/>
                  </a:lnTo>
                  <a:lnTo>
                    <a:pt x="127" y="226"/>
                  </a:lnTo>
                  <a:lnTo>
                    <a:pt x="126" y="227"/>
                  </a:lnTo>
                  <a:lnTo>
                    <a:pt x="125" y="227"/>
                  </a:lnTo>
                  <a:lnTo>
                    <a:pt x="125" y="228"/>
                  </a:lnTo>
                  <a:lnTo>
                    <a:pt x="123" y="229"/>
                  </a:lnTo>
                  <a:lnTo>
                    <a:pt x="122" y="229"/>
                  </a:lnTo>
                  <a:lnTo>
                    <a:pt x="121" y="230"/>
                  </a:lnTo>
                  <a:lnTo>
                    <a:pt x="121" y="230"/>
                  </a:lnTo>
                  <a:lnTo>
                    <a:pt x="119" y="232"/>
                  </a:lnTo>
                  <a:lnTo>
                    <a:pt x="118" y="232"/>
                  </a:lnTo>
                  <a:lnTo>
                    <a:pt x="117" y="233"/>
                  </a:lnTo>
                  <a:lnTo>
                    <a:pt x="117" y="233"/>
                  </a:lnTo>
                  <a:lnTo>
                    <a:pt x="116" y="234"/>
                  </a:lnTo>
                  <a:lnTo>
                    <a:pt x="114" y="234"/>
                  </a:lnTo>
                  <a:lnTo>
                    <a:pt x="114" y="234"/>
                  </a:lnTo>
                  <a:lnTo>
                    <a:pt x="113" y="234"/>
                  </a:lnTo>
                  <a:lnTo>
                    <a:pt x="113" y="234"/>
                  </a:lnTo>
                  <a:lnTo>
                    <a:pt x="113" y="235"/>
                  </a:lnTo>
                  <a:lnTo>
                    <a:pt x="112" y="235"/>
                  </a:lnTo>
                  <a:lnTo>
                    <a:pt x="112" y="236"/>
                  </a:lnTo>
                  <a:lnTo>
                    <a:pt x="110" y="236"/>
                  </a:lnTo>
                  <a:lnTo>
                    <a:pt x="112" y="230"/>
                  </a:lnTo>
                  <a:lnTo>
                    <a:pt x="113" y="230"/>
                  </a:lnTo>
                  <a:lnTo>
                    <a:pt x="114" y="230"/>
                  </a:lnTo>
                  <a:lnTo>
                    <a:pt x="116" y="230"/>
                  </a:lnTo>
                  <a:lnTo>
                    <a:pt x="116" y="229"/>
                  </a:lnTo>
                  <a:lnTo>
                    <a:pt x="117" y="229"/>
                  </a:lnTo>
                  <a:lnTo>
                    <a:pt x="118" y="229"/>
                  </a:lnTo>
                  <a:lnTo>
                    <a:pt x="119" y="228"/>
                  </a:lnTo>
                  <a:lnTo>
                    <a:pt x="121" y="228"/>
                  </a:lnTo>
                  <a:lnTo>
                    <a:pt x="122" y="227"/>
                  </a:lnTo>
                  <a:lnTo>
                    <a:pt x="123" y="227"/>
                  </a:lnTo>
                  <a:lnTo>
                    <a:pt x="123" y="226"/>
                  </a:lnTo>
                  <a:lnTo>
                    <a:pt x="125" y="225"/>
                  </a:lnTo>
                  <a:lnTo>
                    <a:pt x="126" y="225"/>
                  </a:lnTo>
                  <a:lnTo>
                    <a:pt x="126" y="223"/>
                  </a:lnTo>
                  <a:lnTo>
                    <a:pt x="127" y="222"/>
                  </a:lnTo>
                  <a:lnTo>
                    <a:pt x="128" y="221"/>
                  </a:lnTo>
                  <a:lnTo>
                    <a:pt x="128" y="221"/>
                  </a:lnTo>
                  <a:lnTo>
                    <a:pt x="128" y="220"/>
                  </a:lnTo>
                  <a:lnTo>
                    <a:pt x="127" y="220"/>
                  </a:lnTo>
                  <a:lnTo>
                    <a:pt x="127" y="220"/>
                  </a:lnTo>
                  <a:lnTo>
                    <a:pt x="126" y="220"/>
                  </a:lnTo>
                  <a:lnTo>
                    <a:pt x="126" y="220"/>
                  </a:lnTo>
                  <a:lnTo>
                    <a:pt x="125" y="221"/>
                  </a:lnTo>
                  <a:lnTo>
                    <a:pt x="125" y="221"/>
                  </a:lnTo>
                  <a:lnTo>
                    <a:pt x="123" y="222"/>
                  </a:lnTo>
                  <a:lnTo>
                    <a:pt x="123" y="222"/>
                  </a:lnTo>
                  <a:lnTo>
                    <a:pt x="123" y="223"/>
                  </a:lnTo>
                  <a:lnTo>
                    <a:pt x="123" y="225"/>
                  </a:lnTo>
                  <a:lnTo>
                    <a:pt x="122" y="225"/>
                  </a:lnTo>
                  <a:lnTo>
                    <a:pt x="122" y="225"/>
                  </a:lnTo>
                  <a:lnTo>
                    <a:pt x="121" y="226"/>
                  </a:lnTo>
                  <a:lnTo>
                    <a:pt x="119" y="226"/>
                  </a:lnTo>
                  <a:lnTo>
                    <a:pt x="121" y="225"/>
                  </a:lnTo>
                  <a:lnTo>
                    <a:pt x="121" y="225"/>
                  </a:lnTo>
                  <a:lnTo>
                    <a:pt x="122" y="223"/>
                  </a:lnTo>
                  <a:lnTo>
                    <a:pt x="122" y="222"/>
                  </a:lnTo>
                  <a:lnTo>
                    <a:pt x="122" y="222"/>
                  </a:lnTo>
                  <a:lnTo>
                    <a:pt x="123" y="221"/>
                  </a:lnTo>
                  <a:lnTo>
                    <a:pt x="123" y="220"/>
                  </a:lnTo>
                  <a:lnTo>
                    <a:pt x="122" y="219"/>
                  </a:lnTo>
                  <a:lnTo>
                    <a:pt x="122" y="220"/>
                  </a:lnTo>
                  <a:lnTo>
                    <a:pt x="122" y="220"/>
                  </a:lnTo>
                  <a:lnTo>
                    <a:pt x="121" y="221"/>
                  </a:lnTo>
                  <a:lnTo>
                    <a:pt x="121" y="221"/>
                  </a:lnTo>
                  <a:lnTo>
                    <a:pt x="119" y="221"/>
                  </a:lnTo>
                  <a:lnTo>
                    <a:pt x="119" y="222"/>
                  </a:lnTo>
                  <a:lnTo>
                    <a:pt x="118" y="222"/>
                  </a:lnTo>
                  <a:lnTo>
                    <a:pt x="118" y="222"/>
                  </a:lnTo>
                  <a:lnTo>
                    <a:pt x="117" y="223"/>
                  </a:lnTo>
                  <a:lnTo>
                    <a:pt x="116" y="223"/>
                  </a:lnTo>
                  <a:lnTo>
                    <a:pt x="116" y="223"/>
                  </a:lnTo>
                  <a:lnTo>
                    <a:pt x="114" y="225"/>
                  </a:lnTo>
                  <a:lnTo>
                    <a:pt x="114" y="225"/>
                  </a:lnTo>
                  <a:lnTo>
                    <a:pt x="113" y="225"/>
                  </a:lnTo>
                  <a:lnTo>
                    <a:pt x="113" y="226"/>
                  </a:lnTo>
                  <a:lnTo>
                    <a:pt x="113" y="226"/>
                  </a:lnTo>
                  <a:lnTo>
                    <a:pt x="113" y="226"/>
                  </a:lnTo>
                  <a:close/>
                  <a:moveTo>
                    <a:pt x="25" y="197"/>
                  </a:moveTo>
                  <a:lnTo>
                    <a:pt x="25" y="197"/>
                  </a:lnTo>
                  <a:lnTo>
                    <a:pt x="26" y="197"/>
                  </a:lnTo>
                  <a:lnTo>
                    <a:pt x="27" y="198"/>
                  </a:lnTo>
                  <a:lnTo>
                    <a:pt x="28" y="199"/>
                  </a:lnTo>
                  <a:lnTo>
                    <a:pt x="30" y="199"/>
                  </a:lnTo>
                  <a:lnTo>
                    <a:pt x="31" y="200"/>
                  </a:lnTo>
                  <a:lnTo>
                    <a:pt x="34" y="201"/>
                  </a:lnTo>
                  <a:lnTo>
                    <a:pt x="35" y="201"/>
                  </a:lnTo>
                  <a:lnTo>
                    <a:pt x="37" y="203"/>
                  </a:lnTo>
                  <a:lnTo>
                    <a:pt x="39" y="204"/>
                  </a:lnTo>
                  <a:lnTo>
                    <a:pt x="40" y="205"/>
                  </a:lnTo>
                  <a:lnTo>
                    <a:pt x="41" y="205"/>
                  </a:lnTo>
                  <a:lnTo>
                    <a:pt x="43" y="206"/>
                  </a:lnTo>
                  <a:lnTo>
                    <a:pt x="44" y="207"/>
                  </a:lnTo>
                  <a:lnTo>
                    <a:pt x="45" y="207"/>
                  </a:lnTo>
                  <a:lnTo>
                    <a:pt x="46" y="208"/>
                  </a:lnTo>
                  <a:lnTo>
                    <a:pt x="46" y="210"/>
                  </a:lnTo>
                  <a:lnTo>
                    <a:pt x="48" y="211"/>
                  </a:lnTo>
                  <a:lnTo>
                    <a:pt x="49" y="211"/>
                  </a:lnTo>
                  <a:lnTo>
                    <a:pt x="49" y="212"/>
                  </a:lnTo>
                  <a:lnTo>
                    <a:pt x="50" y="212"/>
                  </a:lnTo>
                  <a:lnTo>
                    <a:pt x="51" y="213"/>
                  </a:lnTo>
                  <a:lnTo>
                    <a:pt x="54" y="214"/>
                  </a:lnTo>
                  <a:lnTo>
                    <a:pt x="55" y="214"/>
                  </a:lnTo>
                  <a:lnTo>
                    <a:pt x="57" y="215"/>
                  </a:lnTo>
                  <a:lnTo>
                    <a:pt x="58" y="215"/>
                  </a:lnTo>
                  <a:lnTo>
                    <a:pt x="59" y="216"/>
                  </a:lnTo>
                  <a:lnTo>
                    <a:pt x="62" y="216"/>
                  </a:lnTo>
                  <a:lnTo>
                    <a:pt x="63" y="218"/>
                  </a:lnTo>
                  <a:lnTo>
                    <a:pt x="64" y="218"/>
                  </a:lnTo>
                  <a:lnTo>
                    <a:pt x="66" y="219"/>
                  </a:lnTo>
                  <a:lnTo>
                    <a:pt x="67" y="219"/>
                  </a:lnTo>
                  <a:lnTo>
                    <a:pt x="67" y="221"/>
                  </a:lnTo>
                  <a:lnTo>
                    <a:pt x="67" y="221"/>
                  </a:lnTo>
                  <a:lnTo>
                    <a:pt x="66" y="222"/>
                  </a:lnTo>
                  <a:lnTo>
                    <a:pt x="66" y="222"/>
                  </a:lnTo>
                  <a:lnTo>
                    <a:pt x="64" y="223"/>
                  </a:lnTo>
                  <a:lnTo>
                    <a:pt x="64" y="223"/>
                  </a:lnTo>
                  <a:lnTo>
                    <a:pt x="63" y="225"/>
                  </a:lnTo>
                  <a:lnTo>
                    <a:pt x="62" y="226"/>
                  </a:lnTo>
                  <a:lnTo>
                    <a:pt x="62" y="228"/>
                  </a:lnTo>
                  <a:lnTo>
                    <a:pt x="62" y="230"/>
                  </a:lnTo>
                  <a:lnTo>
                    <a:pt x="62" y="233"/>
                  </a:lnTo>
                  <a:lnTo>
                    <a:pt x="60" y="235"/>
                  </a:lnTo>
                  <a:lnTo>
                    <a:pt x="62" y="235"/>
                  </a:lnTo>
                  <a:lnTo>
                    <a:pt x="62" y="235"/>
                  </a:lnTo>
                  <a:lnTo>
                    <a:pt x="63" y="234"/>
                  </a:lnTo>
                  <a:lnTo>
                    <a:pt x="63" y="234"/>
                  </a:lnTo>
                  <a:lnTo>
                    <a:pt x="64" y="233"/>
                  </a:lnTo>
                  <a:lnTo>
                    <a:pt x="66" y="233"/>
                  </a:lnTo>
                  <a:lnTo>
                    <a:pt x="66" y="232"/>
                  </a:lnTo>
                  <a:lnTo>
                    <a:pt x="67" y="230"/>
                  </a:lnTo>
                  <a:lnTo>
                    <a:pt x="67" y="230"/>
                  </a:lnTo>
                  <a:lnTo>
                    <a:pt x="68" y="229"/>
                  </a:lnTo>
                  <a:lnTo>
                    <a:pt x="69" y="228"/>
                  </a:lnTo>
                  <a:lnTo>
                    <a:pt x="69" y="227"/>
                  </a:lnTo>
                  <a:lnTo>
                    <a:pt x="71" y="227"/>
                  </a:lnTo>
                  <a:lnTo>
                    <a:pt x="71" y="226"/>
                  </a:lnTo>
                  <a:lnTo>
                    <a:pt x="71" y="226"/>
                  </a:lnTo>
                  <a:lnTo>
                    <a:pt x="72" y="225"/>
                  </a:lnTo>
                  <a:lnTo>
                    <a:pt x="71" y="226"/>
                  </a:lnTo>
                  <a:lnTo>
                    <a:pt x="69" y="228"/>
                  </a:lnTo>
                  <a:lnTo>
                    <a:pt x="68" y="229"/>
                  </a:lnTo>
                  <a:lnTo>
                    <a:pt x="67" y="230"/>
                  </a:lnTo>
                  <a:lnTo>
                    <a:pt x="67" y="233"/>
                  </a:lnTo>
                  <a:lnTo>
                    <a:pt x="66" y="234"/>
                  </a:lnTo>
                  <a:lnTo>
                    <a:pt x="64" y="235"/>
                  </a:lnTo>
                  <a:lnTo>
                    <a:pt x="64" y="237"/>
                  </a:lnTo>
                  <a:lnTo>
                    <a:pt x="63" y="238"/>
                  </a:lnTo>
                  <a:lnTo>
                    <a:pt x="62" y="241"/>
                  </a:lnTo>
                  <a:lnTo>
                    <a:pt x="62" y="242"/>
                  </a:lnTo>
                  <a:lnTo>
                    <a:pt x="60" y="244"/>
                  </a:lnTo>
                  <a:lnTo>
                    <a:pt x="60" y="245"/>
                  </a:lnTo>
                  <a:lnTo>
                    <a:pt x="59" y="248"/>
                  </a:lnTo>
                  <a:lnTo>
                    <a:pt x="59" y="249"/>
                  </a:lnTo>
                  <a:lnTo>
                    <a:pt x="58" y="251"/>
                  </a:lnTo>
                  <a:lnTo>
                    <a:pt x="58" y="252"/>
                  </a:lnTo>
                  <a:lnTo>
                    <a:pt x="57" y="255"/>
                  </a:lnTo>
                  <a:lnTo>
                    <a:pt x="57" y="256"/>
                  </a:lnTo>
                  <a:lnTo>
                    <a:pt x="55" y="258"/>
                  </a:lnTo>
                  <a:lnTo>
                    <a:pt x="55" y="259"/>
                  </a:lnTo>
                  <a:lnTo>
                    <a:pt x="55" y="262"/>
                  </a:lnTo>
                  <a:lnTo>
                    <a:pt x="54" y="263"/>
                  </a:lnTo>
                  <a:lnTo>
                    <a:pt x="54" y="265"/>
                  </a:lnTo>
                  <a:lnTo>
                    <a:pt x="55" y="265"/>
                  </a:lnTo>
                  <a:lnTo>
                    <a:pt x="57" y="265"/>
                  </a:lnTo>
                  <a:lnTo>
                    <a:pt x="58" y="264"/>
                  </a:lnTo>
                  <a:lnTo>
                    <a:pt x="58" y="264"/>
                  </a:lnTo>
                  <a:lnTo>
                    <a:pt x="59" y="264"/>
                  </a:lnTo>
                  <a:lnTo>
                    <a:pt x="60" y="263"/>
                  </a:lnTo>
                  <a:lnTo>
                    <a:pt x="60" y="263"/>
                  </a:lnTo>
                  <a:lnTo>
                    <a:pt x="62" y="262"/>
                  </a:lnTo>
                  <a:lnTo>
                    <a:pt x="62" y="262"/>
                  </a:lnTo>
                  <a:lnTo>
                    <a:pt x="63" y="260"/>
                  </a:lnTo>
                  <a:lnTo>
                    <a:pt x="63" y="260"/>
                  </a:lnTo>
                  <a:lnTo>
                    <a:pt x="63" y="260"/>
                  </a:lnTo>
                  <a:lnTo>
                    <a:pt x="63" y="262"/>
                  </a:lnTo>
                  <a:lnTo>
                    <a:pt x="63" y="262"/>
                  </a:lnTo>
                  <a:lnTo>
                    <a:pt x="63" y="263"/>
                  </a:lnTo>
                  <a:lnTo>
                    <a:pt x="62" y="264"/>
                  </a:lnTo>
                  <a:lnTo>
                    <a:pt x="62" y="265"/>
                  </a:lnTo>
                  <a:lnTo>
                    <a:pt x="62" y="266"/>
                  </a:lnTo>
                  <a:lnTo>
                    <a:pt x="60" y="267"/>
                  </a:lnTo>
                  <a:lnTo>
                    <a:pt x="59" y="269"/>
                  </a:lnTo>
                  <a:lnTo>
                    <a:pt x="58" y="270"/>
                  </a:lnTo>
                  <a:lnTo>
                    <a:pt x="57" y="271"/>
                  </a:lnTo>
                  <a:lnTo>
                    <a:pt x="55" y="271"/>
                  </a:lnTo>
                  <a:lnTo>
                    <a:pt x="54" y="272"/>
                  </a:lnTo>
                  <a:lnTo>
                    <a:pt x="54" y="277"/>
                  </a:lnTo>
                  <a:lnTo>
                    <a:pt x="54" y="280"/>
                  </a:lnTo>
                  <a:lnTo>
                    <a:pt x="54" y="285"/>
                  </a:lnTo>
                  <a:lnTo>
                    <a:pt x="53" y="288"/>
                  </a:lnTo>
                  <a:lnTo>
                    <a:pt x="53" y="293"/>
                  </a:lnTo>
                  <a:lnTo>
                    <a:pt x="51" y="296"/>
                  </a:lnTo>
                  <a:lnTo>
                    <a:pt x="51" y="300"/>
                  </a:lnTo>
                  <a:lnTo>
                    <a:pt x="51" y="305"/>
                  </a:lnTo>
                  <a:lnTo>
                    <a:pt x="51" y="306"/>
                  </a:lnTo>
                  <a:lnTo>
                    <a:pt x="51" y="307"/>
                  </a:lnTo>
                  <a:lnTo>
                    <a:pt x="51" y="307"/>
                  </a:lnTo>
                  <a:lnTo>
                    <a:pt x="51" y="308"/>
                  </a:lnTo>
                  <a:lnTo>
                    <a:pt x="53" y="308"/>
                  </a:lnTo>
                  <a:lnTo>
                    <a:pt x="53" y="307"/>
                  </a:lnTo>
                  <a:lnTo>
                    <a:pt x="54" y="307"/>
                  </a:lnTo>
                  <a:lnTo>
                    <a:pt x="54" y="306"/>
                  </a:lnTo>
                  <a:lnTo>
                    <a:pt x="55" y="306"/>
                  </a:lnTo>
                  <a:lnTo>
                    <a:pt x="57" y="305"/>
                  </a:lnTo>
                  <a:lnTo>
                    <a:pt x="57" y="305"/>
                  </a:lnTo>
                  <a:lnTo>
                    <a:pt x="58" y="303"/>
                  </a:lnTo>
                  <a:lnTo>
                    <a:pt x="58" y="305"/>
                  </a:lnTo>
                  <a:lnTo>
                    <a:pt x="57" y="306"/>
                  </a:lnTo>
                  <a:lnTo>
                    <a:pt x="57" y="308"/>
                  </a:lnTo>
                  <a:lnTo>
                    <a:pt x="55" y="310"/>
                  </a:lnTo>
                  <a:lnTo>
                    <a:pt x="54" y="313"/>
                  </a:lnTo>
                  <a:lnTo>
                    <a:pt x="54" y="314"/>
                  </a:lnTo>
                  <a:lnTo>
                    <a:pt x="53" y="316"/>
                  </a:lnTo>
                  <a:lnTo>
                    <a:pt x="53" y="317"/>
                  </a:lnTo>
                  <a:lnTo>
                    <a:pt x="53" y="317"/>
                  </a:lnTo>
                  <a:lnTo>
                    <a:pt x="51" y="317"/>
                  </a:lnTo>
                  <a:lnTo>
                    <a:pt x="51" y="318"/>
                  </a:lnTo>
                  <a:lnTo>
                    <a:pt x="51" y="318"/>
                  </a:lnTo>
                  <a:lnTo>
                    <a:pt x="50" y="320"/>
                  </a:lnTo>
                  <a:lnTo>
                    <a:pt x="50" y="320"/>
                  </a:lnTo>
                  <a:lnTo>
                    <a:pt x="49" y="321"/>
                  </a:lnTo>
                  <a:lnTo>
                    <a:pt x="49" y="321"/>
                  </a:lnTo>
                  <a:lnTo>
                    <a:pt x="49" y="323"/>
                  </a:lnTo>
                  <a:lnTo>
                    <a:pt x="49" y="325"/>
                  </a:lnTo>
                  <a:lnTo>
                    <a:pt x="49" y="328"/>
                  </a:lnTo>
                  <a:lnTo>
                    <a:pt x="49" y="330"/>
                  </a:lnTo>
                  <a:lnTo>
                    <a:pt x="48" y="330"/>
                  </a:lnTo>
                  <a:lnTo>
                    <a:pt x="48" y="331"/>
                  </a:lnTo>
                  <a:lnTo>
                    <a:pt x="46" y="332"/>
                  </a:lnTo>
                  <a:lnTo>
                    <a:pt x="46" y="332"/>
                  </a:lnTo>
                  <a:lnTo>
                    <a:pt x="45" y="334"/>
                  </a:lnTo>
                  <a:lnTo>
                    <a:pt x="45" y="335"/>
                  </a:lnTo>
                  <a:lnTo>
                    <a:pt x="45" y="336"/>
                  </a:lnTo>
                  <a:lnTo>
                    <a:pt x="44" y="337"/>
                  </a:lnTo>
                  <a:lnTo>
                    <a:pt x="48" y="340"/>
                  </a:lnTo>
                  <a:lnTo>
                    <a:pt x="48" y="343"/>
                  </a:lnTo>
                  <a:lnTo>
                    <a:pt x="48" y="345"/>
                  </a:lnTo>
                  <a:lnTo>
                    <a:pt x="48" y="347"/>
                  </a:lnTo>
                  <a:lnTo>
                    <a:pt x="46" y="350"/>
                  </a:lnTo>
                  <a:lnTo>
                    <a:pt x="46" y="352"/>
                  </a:lnTo>
                  <a:lnTo>
                    <a:pt x="46" y="354"/>
                  </a:lnTo>
                  <a:lnTo>
                    <a:pt x="46" y="357"/>
                  </a:lnTo>
                  <a:lnTo>
                    <a:pt x="45" y="359"/>
                  </a:lnTo>
                  <a:lnTo>
                    <a:pt x="44" y="358"/>
                  </a:lnTo>
                  <a:lnTo>
                    <a:pt x="43" y="358"/>
                  </a:lnTo>
                  <a:lnTo>
                    <a:pt x="41" y="358"/>
                  </a:lnTo>
                  <a:lnTo>
                    <a:pt x="40" y="358"/>
                  </a:lnTo>
                  <a:lnTo>
                    <a:pt x="37" y="357"/>
                  </a:lnTo>
                  <a:lnTo>
                    <a:pt x="36" y="357"/>
                  </a:lnTo>
                  <a:lnTo>
                    <a:pt x="35" y="358"/>
                  </a:lnTo>
                  <a:lnTo>
                    <a:pt x="32" y="358"/>
                  </a:lnTo>
                  <a:lnTo>
                    <a:pt x="31" y="358"/>
                  </a:lnTo>
                  <a:lnTo>
                    <a:pt x="28" y="358"/>
                  </a:lnTo>
                  <a:lnTo>
                    <a:pt x="27" y="358"/>
                  </a:lnTo>
                  <a:lnTo>
                    <a:pt x="25" y="358"/>
                  </a:lnTo>
                  <a:lnTo>
                    <a:pt x="23" y="359"/>
                  </a:lnTo>
                  <a:lnTo>
                    <a:pt x="22" y="359"/>
                  </a:lnTo>
                  <a:lnTo>
                    <a:pt x="21" y="359"/>
                  </a:lnTo>
                  <a:lnTo>
                    <a:pt x="19" y="359"/>
                  </a:lnTo>
                  <a:lnTo>
                    <a:pt x="19" y="353"/>
                  </a:lnTo>
                  <a:lnTo>
                    <a:pt x="19" y="349"/>
                  </a:lnTo>
                  <a:lnTo>
                    <a:pt x="19" y="343"/>
                  </a:lnTo>
                  <a:lnTo>
                    <a:pt x="19" y="337"/>
                  </a:lnTo>
                  <a:lnTo>
                    <a:pt x="19" y="332"/>
                  </a:lnTo>
                  <a:lnTo>
                    <a:pt x="21" y="327"/>
                  </a:lnTo>
                  <a:lnTo>
                    <a:pt x="21" y="322"/>
                  </a:lnTo>
                  <a:lnTo>
                    <a:pt x="21" y="316"/>
                  </a:lnTo>
                  <a:lnTo>
                    <a:pt x="22" y="311"/>
                  </a:lnTo>
                  <a:lnTo>
                    <a:pt x="23" y="306"/>
                  </a:lnTo>
                  <a:lnTo>
                    <a:pt x="23" y="301"/>
                  </a:lnTo>
                  <a:lnTo>
                    <a:pt x="25" y="295"/>
                  </a:lnTo>
                  <a:lnTo>
                    <a:pt x="26" y="291"/>
                  </a:lnTo>
                  <a:lnTo>
                    <a:pt x="27" y="286"/>
                  </a:lnTo>
                  <a:lnTo>
                    <a:pt x="28" y="281"/>
                  </a:lnTo>
                  <a:lnTo>
                    <a:pt x="30" y="277"/>
                  </a:lnTo>
                  <a:lnTo>
                    <a:pt x="32" y="273"/>
                  </a:lnTo>
                  <a:lnTo>
                    <a:pt x="31" y="272"/>
                  </a:lnTo>
                  <a:lnTo>
                    <a:pt x="31" y="270"/>
                  </a:lnTo>
                  <a:lnTo>
                    <a:pt x="31" y="269"/>
                  </a:lnTo>
                  <a:lnTo>
                    <a:pt x="30" y="267"/>
                  </a:lnTo>
                  <a:lnTo>
                    <a:pt x="30" y="265"/>
                  </a:lnTo>
                  <a:lnTo>
                    <a:pt x="30" y="264"/>
                  </a:lnTo>
                  <a:lnTo>
                    <a:pt x="30" y="262"/>
                  </a:lnTo>
                  <a:lnTo>
                    <a:pt x="30" y="259"/>
                  </a:lnTo>
                  <a:lnTo>
                    <a:pt x="30" y="259"/>
                  </a:lnTo>
                  <a:lnTo>
                    <a:pt x="30" y="259"/>
                  </a:lnTo>
                  <a:lnTo>
                    <a:pt x="31" y="258"/>
                  </a:lnTo>
                  <a:lnTo>
                    <a:pt x="31" y="257"/>
                  </a:lnTo>
                  <a:lnTo>
                    <a:pt x="31" y="257"/>
                  </a:lnTo>
                  <a:lnTo>
                    <a:pt x="32" y="256"/>
                  </a:lnTo>
                  <a:lnTo>
                    <a:pt x="32" y="256"/>
                  </a:lnTo>
                  <a:lnTo>
                    <a:pt x="32" y="255"/>
                  </a:lnTo>
                  <a:lnTo>
                    <a:pt x="32" y="251"/>
                  </a:lnTo>
                  <a:lnTo>
                    <a:pt x="34" y="249"/>
                  </a:lnTo>
                  <a:lnTo>
                    <a:pt x="32" y="245"/>
                  </a:lnTo>
                  <a:lnTo>
                    <a:pt x="32" y="242"/>
                  </a:lnTo>
                  <a:lnTo>
                    <a:pt x="31" y="237"/>
                  </a:lnTo>
                  <a:lnTo>
                    <a:pt x="31" y="234"/>
                  </a:lnTo>
                  <a:lnTo>
                    <a:pt x="31" y="230"/>
                  </a:lnTo>
                  <a:lnTo>
                    <a:pt x="31" y="228"/>
                  </a:lnTo>
                  <a:lnTo>
                    <a:pt x="31" y="226"/>
                  </a:lnTo>
                  <a:lnTo>
                    <a:pt x="31" y="223"/>
                  </a:lnTo>
                  <a:lnTo>
                    <a:pt x="31" y="222"/>
                  </a:lnTo>
                  <a:lnTo>
                    <a:pt x="30" y="221"/>
                  </a:lnTo>
                  <a:lnTo>
                    <a:pt x="30" y="218"/>
                  </a:lnTo>
                  <a:lnTo>
                    <a:pt x="30" y="214"/>
                  </a:lnTo>
                  <a:lnTo>
                    <a:pt x="30" y="212"/>
                  </a:lnTo>
                  <a:lnTo>
                    <a:pt x="30" y="208"/>
                  </a:lnTo>
                  <a:lnTo>
                    <a:pt x="30" y="208"/>
                  </a:lnTo>
                  <a:lnTo>
                    <a:pt x="30" y="208"/>
                  </a:lnTo>
                  <a:lnTo>
                    <a:pt x="31" y="207"/>
                  </a:lnTo>
                  <a:lnTo>
                    <a:pt x="31" y="207"/>
                  </a:lnTo>
                  <a:lnTo>
                    <a:pt x="31" y="206"/>
                  </a:lnTo>
                  <a:lnTo>
                    <a:pt x="31" y="206"/>
                  </a:lnTo>
                  <a:lnTo>
                    <a:pt x="31" y="205"/>
                  </a:lnTo>
                  <a:lnTo>
                    <a:pt x="31" y="205"/>
                  </a:lnTo>
                  <a:lnTo>
                    <a:pt x="31" y="205"/>
                  </a:lnTo>
                  <a:lnTo>
                    <a:pt x="31" y="204"/>
                  </a:lnTo>
                  <a:lnTo>
                    <a:pt x="30" y="204"/>
                  </a:lnTo>
                  <a:lnTo>
                    <a:pt x="28" y="203"/>
                  </a:lnTo>
                  <a:lnTo>
                    <a:pt x="28" y="203"/>
                  </a:lnTo>
                  <a:lnTo>
                    <a:pt x="27" y="203"/>
                  </a:lnTo>
                  <a:lnTo>
                    <a:pt x="27" y="201"/>
                  </a:lnTo>
                  <a:lnTo>
                    <a:pt x="26" y="201"/>
                  </a:lnTo>
                  <a:lnTo>
                    <a:pt x="26" y="200"/>
                  </a:lnTo>
                  <a:lnTo>
                    <a:pt x="26" y="200"/>
                  </a:lnTo>
                  <a:lnTo>
                    <a:pt x="26" y="199"/>
                  </a:lnTo>
                  <a:lnTo>
                    <a:pt x="26" y="199"/>
                  </a:lnTo>
                  <a:lnTo>
                    <a:pt x="26" y="198"/>
                  </a:lnTo>
                  <a:lnTo>
                    <a:pt x="25" y="198"/>
                  </a:lnTo>
                  <a:lnTo>
                    <a:pt x="25" y="197"/>
                  </a:lnTo>
                  <a:lnTo>
                    <a:pt x="25" y="197"/>
                  </a:lnTo>
                  <a:lnTo>
                    <a:pt x="25" y="197"/>
                  </a:lnTo>
                  <a:close/>
                </a:path>
              </a:pathLst>
            </a:custGeom>
            <a:solidFill>
              <a:srgbClr val="66A5E5"/>
            </a:solidFill>
            <a:ln w="9525">
              <a:noFill/>
              <a:round/>
              <a:headEnd/>
              <a:tailEnd/>
            </a:ln>
          </p:spPr>
          <p:txBody>
            <a:bodyPr/>
            <a:lstStyle/>
            <a:p>
              <a:endParaRPr lang="zh-CN" altLang="en-US"/>
            </a:p>
          </p:txBody>
        </p:sp>
        <p:sp>
          <p:nvSpPr>
            <p:cNvPr id="481316" name="Freeform 36"/>
            <p:cNvSpPr>
              <a:spLocks/>
            </p:cNvSpPr>
            <p:nvPr/>
          </p:nvSpPr>
          <p:spPr bwMode="auto">
            <a:xfrm>
              <a:off x="3025" y="2487"/>
              <a:ext cx="51" cy="30"/>
            </a:xfrm>
            <a:custGeom>
              <a:avLst/>
              <a:gdLst/>
              <a:ahLst/>
              <a:cxnLst>
                <a:cxn ang="0">
                  <a:pos x="2" y="25"/>
                </a:cxn>
                <a:cxn ang="0">
                  <a:pos x="1" y="24"/>
                </a:cxn>
                <a:cxn ang="0">
                  <a:pos x="1" y="23"/>
                </a:cxn>
                <a:cxn ang="0">
                  <a:pos x="0" y="21"/>
                </a:cxn>
                <a:cxn ang="0">
                  <a:pos x="0" y="19"/>
                </a:cxn>
                <a:cxn ang="0">
                  <a:pos x="1" y="15"/>
                </a:cxn>
                <a:cxn ang="0">
                  <a:pos x="2" y="13"/>
                </a:cxn>
                <a:cxn ang="0">
                  <a:pos x="4" y="10"/>
                </a:cxn>
                <a:cxn ang="0">
                  <a:pos x="5" y="8"/>
                </a:cxn>
                <a:cxn ang="0">
                  <a:pos x="6" y="6"/>
                </a:cxn>
                <a:cxn ang="0">
                  <a:pos x="14" y="3"/>
                </a:cxn>
                <a:cxn ang="0">
                  <a:pos x="15" y="2"/>
                </a:cxn>
                <a:cxn ang="0">
                  <a:pos x="17" y="1"/>
                </a:cxn>
                <a:cxn ang="0">
                  <a:pos x="18" y="1"/>
                </a:cxn>
                <a:cxn ang="0">
                  <a:pos x="19" y="0"/>
                </a:cxn>
                <a:cxn ang="0">
                  <a:pos x="22" y="0"/>
                </a:cxn>
                <a:cxn ang="0">
                  <a:pos x="24" y="0"/>
                </a:cxn>
                <a:cxn ang="0">
                  <a:pos x="25" y="0"/>
                </a:cxn>
                <a:cxn ang="0">
                  <a:pos x="28" y="0"/>
                </a:cxn>
                <a:cxn ang="0">
                  <a:pos x="29" y="0"/>
                </a:cxn>
                <a:cxn ang="0">
                  <a:pos x="32" y="0"/>
                </a:cxn>
                <a:cxn ang="0">
                  <a:pos x="34" y="0"/>
                </a:cxn>
                <a:cxn ang="0">
                  <a:pos x="36" y="1"/>
                </a:cxn>
                <a:cxn ang="0">
                  <a:pos x="38" y="1"/>
                </a:cxn>
                <a:cxn ang="0">
                  <a:pos x="40" y="1"/>
                </a:cxn>
                <a:cxn ang="0">
                  <a:pos x="42" y="1"/>
                </a:cxn>
                <a:cxn ang="0">
                  <a:pos x="45" y="2"/>
                </a:cxn>
                <a:cxn ang="0">
                  <a:pos x="46" y="3"/>
                </a:cxn>
                <a:cxn ang="0">
                  <a:pos x="47" y="6"/>
                </a:cxn>
                <a:cxn ang="0">
                  <a:pos x="47" y="7"/>
                </a:cxn>
                <a:cxn ang="0">
                  <a:pos x="49" y="9"/>
                </a:cxn>
                <a:cxn ang="0">
                  <a:pos x="50" y="13"/>
                </a:cxn>
                <a:cxn ang="0">
                  <a:pos x="50" y="17"/>
                </a:cxn>
                <a:cxn ang="0">
                  <a:pos x="51" y="21"/>
                </a:cxn>
                <a:cxn ang="0">
                  <a:pos x="51" y="22"/>
                </a:cxn>
                <a:cxn ang="0">
                  <a:pos x="51" y="23"/>
                </a:cxn>
                <a:cxn ang="0">
                  <a:pos x="50" y="23"/>
                </a:cxn>
                <a:cxn ang="0">
                  <a:pos x="50" y="24"/>
                </a:cxn>
                <a:cxn ang="0">
                  <a:pos x="49" y="24"/>
                </a:cxn>
                <a:cxn ang="0">
                  <a:pos x="47" y="24"/>
                </a:cxn>
                <a:cxn ang="0">
                  <a:pos x="45" y="25"/>
                </a:cxn>
                <a:cxn ang="0">
                  <a:pos x="43" y="25"/>
                </a:cxn>
                <a:cxn ang="0">
                  <a:pos x="42" y="26"/>
                </a:cxn>
                <a:cxn ang="0">
                  <a:pos x="41" y="26"/>
                </a:cxn>
                <a:cxn ang="0">
                  <a:pos x="38" y="28"/>
                </a:cxn>
                <a:cxn ang="0">
                  <a:pos x="37" y="28"/>
                </a:cxn>
                <a:cxn ang="0">
                  <a:pos x="36" y="29"/>
                </a:cxn>
                <a:cxn ang="0">
                  <a:pos x="34" y="29"/>
                </a:cxn>
                <a:cxn ang="0">
                  <a:pos x="32" y="29"/>
                </a:cxn>
                <a:cxn ang="0">
                  <a:pos x="31" y="29"/>
                </a:cxn>
                <a:cxn ang="0">
                  <a:pos x="29" y="29"/>
                </a:cxn>
                <a:cxn ang="0">
                  <a:pos x="28" y="29"/>
                </a:cxn>
                <a:cxn ang="0">
                  <a:pos x="27" y="29"/>
                </a:cxn>
                <a:cxn ang="0">
                  <a:pos x="25" y="30"/>
                </a:cxn>
                <a:cxn ang="0">
                  <a:pos x="6" y="29"/>
                </a:cxn>
                <a:cxn ang="0">
                  <a:pos x="5" y="28"/>
                </a:cxn>
                <a:cxn ang="0">
                  <a:pos x="4" y="28"/>
                </a:cxn>
                <a:cxn ang="0">
                  <a:pos x="2" y="26"/>
                </a:cxn>
                <a:cxn ang="0">
                  <a:pos x="2" y="25"/>
                </a:cxn>
              </a:cxnLst>
              <a:rect l="0" t="0" r="r" b="b"/>
              <a:pathLst>
                <a:path w="51" h="30">
                  <a:moveTo>
                    <a:pt x="2" y="25"/>
                  </a:moveTo>
                  <a:lnTo>
                    <a:pt x="2" y="25"/>
                  </a:lnTo>
                  <a:lnTo>
                    <a:pt x="1" y="25"/>
                  </a:lnTo>
                  <a:lnTo>
                    <a:pt x="1" y="24"/>
                  </a:lnTo>
                  <a:lnTo>
                    <a:pt x="1" y="23"/>
                  </a:lnTo>
                  <a:lnTo>
                    <a:pt x="1" y="23"/>
                  </a:lnTo>
                  <a:lnTo>
                    <a:pt x="0" y="22"/>
                  </a:lnTo>
                  <a:lnTo>
                    <a:pt x="0" y="21"/>
                  </a:lnTo>
                  <a:lnTo>
                    <a:pt x="0" y="19"/>
                  </a:lnTo>
                  <a:lnTo>
                    <a:pt x="0" y="19"/>
                  </a:lnTo>
                  <a:lnTo>
                    <a:pt x="0" y="16"/>
                  </a:lnTo>
                  <a:lnTo>
                    <a:pt x="1" y="15"/>
                  </a:lnTo>
                  <a:lnTo>
                    <a:pt x="1" y="14"/>
                  </a:lnTo>
                  <a:lnTo>
                    <a:pt x="2" y="13"/>
                  </a:lnTo>
                  <a:lnTo>
                    <a:pt x="2" y="11"/>
                  </a:lnTo>
                  <a:lnTo>
                    <a:pt x="4" y="10"/>
                  </a:lnTo>
                  <a:lnTo>
                    <a:pt x="4" y="9"/>
                  </a:lnTo>
                  <a:lnTo>
                    <a:pt x="5" y="8"/>
                  </a:lnTo>
                  <a:lnTo>
                    <a:pt x="5" y="7"/>
                  </a:lnTo>
                  <a:lnTo>
                    <a:pt x="6" y="6"/>
                  </a:lnTo>
                  <a:lnTo>
                    <a:pt x="14" y="3"/>
                  </a:lnTo>
                  <a:lnTo>
                    <a:pt x="14" y="3"/>
                  </a:lnTo>
                  <a:lnTo>
                    <a:pt x="15" y="2"/>
                  </a:lnTo>
                  <a:lnTo>
                    <a:pt x="15" y="2"/>
                  </a:lnTo>
                  <a:lnTo>
                    <a:pt x="15" y="2"/>
                  </a:lnTo>
                  <a:lnTo>
                    <a:pt x="17" y="1"/>
                  </a:lnTo>
                  <a:lnTo>
                    <a:pt x="17" y="1"/>
                  </a:lnTo>
                  <a:lnTo>
                    <a:pt x="18" y="1"/>
                  </a:lnTo>
                  <a:lnTo>
                    <a:pt x="18" y="1"/>
                  </a:lnTo>
                  <a:lnTo>
                    <a:pt x="19" y="0"/>
                  </a:lnTo>
                  <a:lnTo>
                    <a:pt x="20" y="0"/>
                  </a:lnTo>
                  <a:lnTo>
                    <a:pt x="22" y="0"/>
                  </a:lnTo>
                  <a:lnTo>
                    <a:pt x="23" y="0"/>
                  </a:lnTo>
                  <a:lnTo>
                    <a:pt x="24" y="0"/>
                  </a:lnTo>
                  <a:lnTo>
                    <a:pt x="24" y="0"/>
                  </a:lnTo>
                  <a:lnTo>
                    <a:pt x="25" y="0"/>
                  </a:lnTo>
                  <a:lnTo>
                    <a:pt x="27" y="0"/>
                  </a:lnTo>
                  <a:lnTo>
                    <a:pt x="28" y="0"/>
                  </a:lnTo>
                  <a:lnTo>
                    <a:pt x="29" y="0"/>
                  </a:lnTo>
                  <a:lnTo>
                    <a:pt x="29" y="0"/>
                  </a:lnTo>
                  <a:lnTo>
                    <a:pt x="31" y="0"/>
                  </a:lnTo>
                  <a:lnTo>
                    <a:pt x="32" y="0"/>
                  </a:lnTo>
                  <a:lnTo>
                    <a:pt x="33" y="0"/>
                  </a:lnTo>
                  <a:lnTo>
                    <a:pt x="34" y="0"/>
                  </a:lnTo>
                  <a:lnTo>
                    <a:pt x="36" y="0"/>
                  </a:lnTo>
                  <a:lnTo>
                    <a:pt x="36" y="1"/>
                  </a:lnTo>
                  <a:lnTo>
                    <a:pt x="37" y="1"/>
                  </a:lnTo>
                  <a:lnTo>
                    <a:pt x="38" y="1"/>
                  </a:lnTo>
                  <a:lnTo>
                    <a:pt x="40" y="1"/>
                  </a:lnTo>
                  <a:lnTo>
                    <a:pt x="40" y="1"/>
                  </a:lnTo>
                  <a:lnTo>
                    <a:pt x="41" y="1"/>
                  </a:lnTo>
                  <a:lnTo>
                    <a:pt x="42" y="1"/>
                  </a:lnTo>
                  <a:lnTo>
                    <a:pt x="43" y="1"/>
                  </a:lnTo>
                  <a:lnTo>
                    <a:pt x="45" y="2"/>
                  </a:lnTo>
                  <a:lnTo>
                    <a:pt x="45" y="2"/>
                  </a:lnTo>
                  <a:lnTo>
                    <a:pt x="46" y="3"/>
                  </a:lnTo>
                  <a:lnTo>
                    <a:pt x="46" y="4"/>
                  </a:lnTo>
                  <a:lnTo>
                    <a:pt x="47" y="6"/>
                  </a:lnTo>
                  <a:lnTo>
                    <a:pt x="47" y="6"/>
                  </a:lnTo>
                  <a:lnTo>
                    <a:pt x="47" y="7"/>
                  </a:lnTo>
                  <a:lnTo>
                    <a:pt x="49" y="8"/>
                  </a:lnTo>
                  <a:lnTo>
                    <a:pt x="49" y="9"/>
                  </a:lnTo>
                  <a:lnTo>
                    <a:pt x="49" y="11"/>
                  </a:lnTo>
                  <a:lnTo>
                    <a:pt x="50" y="13"/>
                  </a:lnTo>
                  <a:lnTo>
                    <a:pt x="50" y="15"/>
                  </a:lnTo>
                  <a:lnTo>
                    <a:pt x="50" y="17"/>
                  </a:lnTo>
                  <a:lnTo>
                    <a:pt x="51" y="18"/>
                  </a:lnTo>
                  <a:lnTo>
                    <a:pt x="51" y="21"/>
                  </a:lnTo>
                  <a:lnTo>
                    <a:pt x="51" y="22"/>
                  </a:lnTo>
                  <a:lnTo>
                    <a:pt x="51" y="22"/>
                  </a:lnTo>
                  <a:lnTo>
                    <a:pt x="51" y="23"/>
                  </a:lnTo>
                  <a:lnTo>
                    <a:pt x="51" y="23"/>
                  </a:lnTo>
                  <a:lnTo>
                    <a:pt x="50" y="23"/>
                  </a:lnTo>
                  <a:lnTo>
                    <a:pt x="50" y="23"/>
                  </a:lnTo>
                  <a:lnTo>
                    <a:pt x="50" y="24"/>
                  </a:lnTo>
                  <a:lnTo>
                    <a:pt x="50" y="24"/>
                  </a:lnTo>
                  <a:lnTo>
                    <a:pt x="49" y="24"/>
                  </a:lnTo>
                  <a:lnTo>
                    <a:pt x="49" y="24"/>
                  </a:lnTo>
                  <a:lnTo>
                    <a:pt x="47" y="24"/>
                  </a:lnTo>
                  <a:lnTo>
                    <a:pt x="47" y="24"/>
                  </a:lnTo>
                  <a:lnTo>
                    <a:pt x="46" y="25"/>
                  </a:lnTo>
                  <a:lnTo>
                    <a:pt x="45" y="25"/>
                  </a:lnTo>
                  <a:lnTo>
                    <a:pt x="45" y="25"/>
                  </a:lnTo>
                  <a:lnTo>
                    <a:pt x="43" y="25"/>
                  </a:lnTo>
                  <a:lnTo>
                    <a:pt x="43" y="26"/>
                  </a:lnTo>
                  <a:lnTo>
                    <a:pt x="42" y="26"/>
                  </a:lnTo>
                  <a:lnTo>
                    <a:pt x="41" y="26"/>
                  </a:lnTo>
                  <a:lnTo>
                    <a:pt x="41" y="26"/>
                  </a:lnTo>
                  <a:lnTo>
                    <a:pt x="40" y="28"/>
                  </a:lnTo>
                  <a:lnTo>
                    <a:pt x="38" y="28"/>
                  </a:lnTo>
                  <a:lnTo>
                    <a:pt x="38" y="28"/>
                  </a:lnTo>
                  <a:lnTo>
                    <a:pt x="37" y="28"/>
                  </a:lnTo>
                  <a:lnTo>
                    <a:pt x="37" y="29"/>
                  </a:lnTo>
                  <a:lnTo>
                    <a:pt x="36" y="29"/>
                  </a:lnTo>
                  <a:lnTo>
                    <a:pt x="34" y="29"/>
                  </a:lnTo>
                  <a:lnTo>
                    <a:pt x="34" y="29"/>
                  </a:lnTo>
                  <a:lnTo>
                    <a:pt x="33" y="29"/>
                  </a:lnTo>
                  <a:lnTo>
                    <a:pt x="32" y="29"/>
                  </a:lnTo>
                  <a:lnTo>
                    <a:pt x="32" y="29"/>
                  </a:lnTo>
                  <a:lnTo>
                    <a:pt x="31" y="29"/>
                  </a:lnTo>
                  <a:lnTo>
                    <a:pt x="31" y="29"/>
                  </a:lnTo>
                  <a:lnTo>
                    <a:pt x="29" y="29"/>
                  </a:lnTo>
                  <a:lnTo>
                    <a:pt x="28" y="29"/>
                  </a:lnTo>
                  <a:lnTo>
                    <a:pt x="28" y="29"/>
                  </a:lnTo>
                  <a:lnTo>
                    <a:pt x="27" y="29"/>
                  </a:lnTo>
                  <a:lnTo>
                    <a:pt x="27" y="29"/>
                  </a:lnTo>
                  <a:lnTo>
                    <a:pt x="25" y="30"/>
                  </a:lnTo>
                  <a:lnTo>
                    <a:pt x="25" y="30"/>
                  </a:lnTo>
                  <a:lnTo>
                    <a:pt x="25" y="30"/>
                  </a:lnTo>
                  <a:lnTo>
                    <a:pt x="6" y="29"/>
                  </a:lnTo>
                  <a:lnTo>
                    <a:pt x="5" y="28"/>
                  </a:lnTo>
                  <a:lnTo>
                    <a:pt x="5" y="28"/>
                  </a:lnTo>
                  <a:lnTo>
                    <a:pt x="4" y="28"/>
                  </a:lnTo>
                  <a:lnTo>
                    <a:pt x="4" y="28"/>
                  </a:lnTo>
                  <a:lnTo>
                    <a:pt x="2" y="26"/>
                  </a:lnTo>
                  <a:lnTo>
                    <a:pt x="2" y="26"/>
                  </a:lnTo>
                  <a:lnTo>
                    <a:pt x="2" y="25"/>
                  </a:lnTo>
                  <a:lnTo>
                    <a:pt x="2" y="25"/>
                  </a:lnTo>
                </a:path>
              </a:pathLst>
            </a:custGeom>
            <a:noFill/>
            <a:ln w="1588">
              <a:solidFill>
                <a:srgbClr val="000000"/>
              </a:solidFill>
              <a:prstDash val="solid"/>
              <a:round/>
              <a:headEnd/>
              <a:tailEnd/>
            </a:ln>
          </p:spPr>
          <p:txBody>
            <a:bodyPr/>
            <a:lstStyle/>
            <a:p>
              <a:endParaRPr lang="zh-CN" altLang="en-US"/>
            </a:p>
          </p:txBody>
        </p:sp>
        <p:sp>
          <p:nvSpPr>
            <p:cNvPr id="481317" name="Freeform 37"/>
            <p:cNvSpPr>
              <a:spLocks/>
            </p:cNvSpPr>
            <p:nvPr/>
          </p:nvSpPr>
          <p:spPr bwMode="auto">
            <a:xfrm>
              <a:off x="3050" y="2509"/>
              <a:ext cx="44" cy="14"/>
            </a:xfrm>
            <a:custGeom>
              <a:avLst/>
              <a:gdLst/>
              <a:ahLst/>
              <a:cxnLst>
                <a:cxn ang="0">
                  <a:pos x="0" y="9"/>
                </a:cxn>
                <a:cxn ang="0">
                  <a:pos x="4" y="9"/>
                </a:cxn>
                <a:cxn ang="0">
                  <a:pos x="8" y="10"/>
                </a:cxn>
                <a:cxn ang="0">
                  <a:pos x="12" y="11"/>
                </a:cxn>
                <a:cxn ang="0">
                  <a:pos x="16" y="13"/>
                </a:cxn>
                <a:cxn ang="0">
                  <a:pos x="20" y="14"/>
                </a:cxn>
                <a:cxn ang="0">
                  <a:pos x="24" y="14"/>
                </a:cxn>
                <a:cxn ang="0">
                  <a:pos x="27" y="14"/>
                </a:cxn>
                <a:cxn ang="0">
                  <a:pos x="31" y="14"/>
                </a:cxn>
                <a:cxn ang="0">
                  <a:pos x="33" y="14"/>
                </a:cxn>
                <a:cxn ang="0">
                  <a:pos x="35" y="13"/>
                </a:cxn>
                <a:cxn ang="0">
                  <a:pos x="36" y="11"/>
                </a:cxn>
                <a:cxn ang="0">
                  <a:pos x="38" y="11"/>
                </a:cxn>
                <a:cxn ang="0">
                  <a:pos x="40" y="10"/>
                </a:cxn>
                <a:cxn ang="0">
                  <a:pos x="42" y="9"/>
                </a:cxn>
                <a:cxn ang="0">
                  <a:pos x="43" y="8"/>
                </a:cxn>
                <a:cxn ang="0">
                  <a:pos x="44" y="7"/>
                </a:cxn>
                <a:cxn ang="0">
                  <a:pos x="43" y="6"/>
                </a:cxn>
                <a:cxn ang="0">
                  <a:pos x="42" y="4"/>
                </a:cxn>
                <a:cxn ang="0">
                  <a:pos x="39" y="3"/>
                </a:cxn>
                <a:cxn ang="0">
                  <a:pos x="36" y="2"/>
                </a:cxn>
                <a:cxn ang="0">
                  <a:pos x="34" y="2"/>
                </a:cxn>
                <a:cxn ang="0">
                  <a:pos x="31" y="1"/>
                </a:cxn>
                <a:cxn ang="0">
                  <a:pos x="29" y="1"/>
                </a:cxn>
                <a:cxn ang="0">
                  <a:pos x="27" y="0"/>
                </a:cxn>
                <a:cxn ang="0">
                  <a:pos x="26" y="1"/>
                </a:cxn>
                <a:cxn ang="0">
                  <a:pos x="26" y="1"/>
                </a:cxn>
                <a:cxn ang="0">
                  <a:pos x="25" y="2"/>
                </a:cxn>
                <a:cxn ang="0">
                  <a:pos x="25" y="2"/>
                </a:cxn>
                <a:cxn ang="0">
                  <a:pos x="22" y="2"/>
                </a:cxn>
                <a:cxn ang="0">
                  <a:pos x="21" y="3"/>
                </a:cxn>
                <a:cxn ang="0">
                  <a:pos x="20" y="3"/>
                </a:cxn>
                <a:cxn ang="0">
                  <a:pos x="18" y="4"/>
                </a:cxn>
                <a:cxn ang="0">
                  <a:pos x="16" y="4"/>
                </a:cxn>
                <a:cxn ang="0">
                  <a:pos x="15" y="6"/>
                </a:cxn>
                <a:cxn ang="0">
                  <a:pos x="13" y="6"/>
                </a:cxn>
                <a:cxn ang="0">
                  <a:pos x="12" y="7"/>
                </a:cxn>
                <a:cxn ang="0">
                  <a:pos x="11" y="7"/>
                </a:cxn>
                <a:cxn ang="0">
                  <a:pos x="8" y="7"/>
                </a:cxn>
                <a:cxn ang="0">
                  <a:pos x="7" y="7"/>
                </a:cxn>
                <a:cxn ang="0">
                  <a:pos x="6" y="7"/>
                </a:cxn>
                <a:cxn ang="0">
                  <a:pos x="4" y="7"/>
                </a:cxn>
                <a:cxn ang="0">
                  <a:pos x="3" y="7"/>
                </a:cxn>
                <a:cxn ang="0">
                  <a:pos x="2" y="8"/>
                </a:cxn>
                <a:cxn ang="0">
                  <a:pos x="0" y="9"/>
                </a:cxn>
              </a:cxnLst>
              <a:rect l="0" t="0" r="r" b="b"/>
              <a:pathLst>
                <a:path w="44" h="14">
                  <a:moveTo>
                    <a:pt x="0" y="9"/>
                  </a:moveTo>
                  <a:lnTo>
                    <a:pt x="0" y="9"/>
                  </a:lnTo>
                  <a:lnTo>
                    <a:pt x="2" y="9"/>
                  </a:lnTo>
                  <a:lnTo>
                    <a:pt x="4" y="9"/>
                  </a:lnTo>
                  <a:lnTo>
                    <a:pt x="6" y="9"/>
                  </a:lnTo>
                  <a:lnTo>
                    <a:pt x="8" y="10"/>
                  </a:lnTo>
                  <a:lnTo>
                    <a:pt x="9" y="10"/>
                  </a:lnTo>
                  <a:lnTo>
                    <a:pt x="12" y="11"/>
                  </a:lnTo>
                  <a:lnTo>
                    <a:pt x="13" y="11"/>
                  </a:lnTo>
                  <a:lnTo>
                    <a:pt x="16" y="13"/>
                  </a:lnTo>
                  <a:lnTo>
                    <a:pt x="17" y="13"/>
                  </a:lnTo>
                  <a:lnTo>
                    <a:pt x="20" y="14"/>
                  </a:lnTo>
                  <a:lnTo>
                    <a:pt x="21" y="14"/>
                  </a:lnTo>
                  <a:lnTo>
                    <a:pt x="24" y="14"/>
                  </a:lnTo>
                  <a:lnTo>
                    <a:pt x="25" y="14"/>
                  </a:lnTo>
                  <a:lnTo>
                    <a:pt x="27" y="14"/>
                  </a:lnTo>
                  <a:lnTo>
                    <a:pt x="30" y="14"/>
                  </a:lnTo>
                  <a:lnTo>
                    <a:pt x="31" y="14"/>
                  </a:lnTo>
                  <a:lnTo>
                    <a:pt x="33" y="14"/>
                  </a:lnTo>
                  <a:lnTo>
                    <a:pt x="33" y="14"/>
                  </a:lnTo>
                  <a:lnTo>
                    <a:pt x="34" y="13"/>
                  </a:lnTo>
                  <a:lnTo>
                    <a:pt x="35" y="13"/>
                  </a:lnTo>
                  <a:lnTo>
                    <a:pt x="35" y="13"/>
                  </a:lnTo>
                  <a:lnTo>
                    <a:pt x="36" y="11"/>
                  </a:lnTo>
                  <a:lnTo>
                    <a:pt x="38" y="11"/>
                  </a:lnTo>
                  <a:lnTo>
                    <a:pt x="38" y="11"/>
                  </a:lnTo>
                  <a:lnTo>
                    <a:pt x="39" y="10"/>
                  </a:lnTo>
                  <a:lnTo>
                    <a:pt x="40" y="10"/>
                  </a:lnTo>
                  <a:lnTo>
                    <a:pt x="40" y="9"/>
                  </a:lnTo>
                  <a:lnTo>
                    <a:pt x="42" y="9"/>
                  </a:lnTo>
                  <a:lnTo>
                    <a:pt x="42" y="8"/>
                  </a:lnTo>
                  <a:lnTo>
                    <a:pt x="43" y="8"/>
                  </a:lnTo>
                  <a:lnTo>
                    <a:pt x="43" y="7"/>
                  </a:lnTo>
                  <a:lnTo>
                    <a:pt x="44" y="7"/>
                  </a:lnTo>
                  <a:lnTo>
                    <a:pt x="44" y="6"/>
                  </a:lnTo>
                  <a:lnTo>
                    <a:pt x="43" y="6"/>
                  </a:lnTo>
                  <a:lnTo>
                    <a:pt x="43" y="4"/>
                  </a:lnTo>
                  <a:lnTo>
                    <a:pt x="42" y="4"/>
                  </a:lnTo>
                  <a:lnTo>
                    <a:pt x="40" y="3"/>
                  </a:lnTo>
                  <a:lnTo>
                    <a:pt x="39" y="3"/>
                  </a:lnTo>
                  <a:lnTo>
                    <a:pt x="38" y="2"/>
                  </a:lnTo>
                  <a:lnTo>
                    <a:pt x="36" y="2"/>
                  </a:lnTo>
                  <a:lnTo>
                    <a:pt x="35" y="2"/>
                  </a:lnTo>
                  <a:lnTo>
                    <a:pt x="34" y="2"/>
                  </a:lnTo>
                  <a:lnTo>
                    <a:pt x="33" y="1"/>
                  </a:lnTo>
                  <a:lnTo>
                    <a:pt x="31" y="1"/>
                  </a:lnTo>
                  <a:lnTo>
                    <a:pt x="30" y="1"/>
                  </a:lnTo>
                  <a:lnTo>
                    <a:pt x="29" y="1"/>
                  </a:lnTo>
                  <a:lnTo>
                    <a:pt x="27" y="0"/>
                  </a:lnTo>
                  <a:lnTo>
                    <a:pt x="27" y="0"/>
                  </a:lnTo>
                  <a:lnTo>
                    <a:pt x="26" y="0"/>
                  </a:lnTo>
                  <a:lnTo>
                    <a:pt x="26" y="1"/>
                  </a:lnTo>
                  <a:lnTo>
                    <a:pt x="26" y="1"/>
                  </a:lnTo>
                  <a:lnTo>
                    <a:pt x="26" y="1"/>
                  </a:lnTo>
                  <a:lnTo>
                    <a:pt x="25" y="1"/>
                  </a:lnTo>
                  <a:lnTo>
                    <a:pt x="25" y="2"/>
                  </a:lnTo>
                  <a:lnTo>
                    <a:pt x="25" y="2"/>
                  </a:lnTo>
                  <a:lnTo>
                    <a:pt x="25" y="2"/>
                  </a:lnTo>
                  <a:lnTo>
                    <a:pt x="24" y="2"/>
                  </a:lnTo>
                  <a:lnTo>
                    <a:pt x="22" y="2"/>
                  </a:lnTo>
                  <a:lnTo>
                    <a:pt x="22" y="2"/>
                  </a:lnTo>
                  <a:lnTo>
                    <a:pt x="21" y="3"/>
                  </a:lnTo>
                  <a:lnTo>
                    <a:pt x="21" y="3"/>
                  </a:lnTo>
                  <a:lnTo>
                    <a:pt x="20" y="3"/>
                  </a:lnTo>
                  <a:lnTo>
                    <a:pt x="18" y="3"/>
                  </a:lnTo>
                  <a:lnTo>
                    <a:pt x="18" y="4"/>
                  </a:lnTo>
                  <a:lnTo>
                    <a:pt x="17" y="4"/>
                  </a:lnTo>
                  <a:lnTo>
                    <a:pt x="16" y="4"/>
                  </a:lnTo>
                  <a:lnTo>
                    <a:pt x="16" y="4"/>
                  </a:lnTo>
                  <a:lnTo>
                    <a:pt x="15" y="6"/>
                  </a:lnTo>
                  <a:lnTo>
                    <a:pt x="15" y="6"/>
                  </a:lnTo>
                  <a:lnTo>
                    <a:pt x="13" y="6"/>
                  </a:lnTo>
                  <a:lnTo>
                    <a:pt x="12" y="6"/>
                  </a:lnTo>
                  <a:lnTo>
                    <a:pt x="12" y="7"/>
                  </a:lnTo>
                  <a:lnTo>
                    <a:pt x="11" y="7"/>
                  </a:lnTo>
                  <a:lnTo>
                    <a:pt x="11" y="7"/>
                  </a:lnTo>
                  <a:lnTo>
                    <a:pt x="9" y="7"/>
                  </a:lnTo>
                  <a:lnTo>
                    <a:pt x="8" y="7"/>
                  </a:lnTo>
                  <a:lnTo>
                    <a:pt x="8" y="7"/>
                  </a:lnTo>
                  <a:lnTo>
                    <a:pt x="7" y="7"/>
                  </a:lnTo>
                  <a:lnTo>
                    <a:pt x="6" y="7"/>
                  </a:lnTo>
                  <a:lnTo>
                    <a:pt x="6" y="7"/>
                  </a:lnTo>
                  <a:lnTo>
                    <a:pt x="4" y="7"/>
                  </a:lnTo>
                  <a:lnTo>
                    <a:pt x="4" y="7"/>
                  </a:lnTo>
                  <a:lnTo>
                    <a:pt x="3" y="7"/>
                  </a:lnTo>
                  <a:lnTo>
                    <a:pt x="3" y="7"/>
                  </a:lnTo>
                  <a:lnTo>
                    <a:pt x="2" y="8"/>
                  </a:lnTo>
                  <a:lnTo>
                    <a:pt x="2" y="8"/>
                  </a:lnTo>
                  <a:lnTo>
                    <a:pt x="0" y="8"/>
                  </a:lnTo>
                  <a:lnTo>
                    <a:pt x="0" y="9"/>
                  </a:lnTo>
                </a:path>
              </a:pathLst>
            </a:custGeom>
            <a:noFill/>
            <a:ln w="1588">
              <a:solidFill>
                <a:srgbClr val="000000"/>
              </a:solidFill>
              <a:prstDash val="solid"/>
              <a:round/>
              <a:headEnd/>
              <a:tailEnd/>
            </a:ln>
          </p:spPr>
          <p:txBody>
            <a:bodyPr/>
            <a:lstStyle/>
            <a:p>
              <a:endParaRPr lang="zh-CN" altLang="en-US"/>
            </a:p>
          </p:txBody>
        </p:sp>
        <p:sp>
          <p:nvSpPr>
            <p:cNvPr id="481318" name="Freeform 38"/>
            <p:cNvSpPr>
              <a:spLocks/>
            </p:cNvSpPr>
            <p:nvPr/>
          </p:nvSpPr>
          <p:spPr bwMode="auto">
            <a:xfrm>
              <a:off x="3059" y="2641"/>
              <a:ext cx="22" cy="10"/>
            </a:xfrm>
            <a:custGeom>
              <a:avLst/>
              <a:gdLst/>
              <a:ahLst/>
              <a:cxnLst>
                <a:cxn ang="0">
                  <a:pos x="22" y="10"/>
                </a:cxn>
                <a:cxn ang="0">
                  <a:pos x="15" y="1"/>
                </a:cxn>
                <a:cxn ang="0">
                  <a:pos x="15" y="2"/>
                </a:cxn>
                <a:cxn ang="0">
                  <a:pos x="15" y="3"/>
                </a:cxn>
                <a:cxn ang="0">
                  <a:pos x="13" y="3"/>
                </a:cxn>
                <a:cxn ang="0">
                  <a:pos x="13" y="3"/>
                </a:cxn>
                <a:cxn ang="0">
                  <a:pos x="13" y="5"/>
                </a:cxn>
                <a:cxn ang="0">
                  <a:pos x="12" y="5"/>
                </a:cxn>
                <a:cxn ang="0">
                  <a:pos x="12" y="5"/>
                </a:cxn>
                <a:cxn ang="0">
                  <a:pos x="11" y="5"/>
                </a:cxn>
                <a:cxn ang="0">
                  <a:pos x="0" y="6"/>
                </a:cxn>
                <a:cxn ang="0">
                  <a:pos x="0" y="6"/>
                </a:cxn>
                <a:cxn ang="0">
                  <a:pos x="2" y="5"/>
                </a:cxn>
                <a:cxn ang="0">
                  <a:pos x="2" y="5"/>
                </a:cxn>
                <a:cxn ang="0">
                  <a:pos x="3" y="5"/>
                </a:cxn>
                <a:cxn ang="0">
                  <a:pos x="3" y="5"/>
                </a:cxn>
                <a:cxn ang="0">
                  <a:pos x="4" y="5"/>
                </a:cxn>
                <a:cxn ang="0">
                  <a:pos x="6" y="5"/>
                </a:cxn>
                <a:cxn ang="0">
                  <a:pos x="6" y="5"/>
                </a:cxn>
                <a:cxn ang="0">
                  <a:pos x="7" y="3"/>
                </a:cxn>
                <a:cxn ang="0">
                  <a:pos x="7" y="3"/>
                </a:cxn>
                <a:cxn ang="0">
                  <a:pos x="8" y="3"/>
                </a:cxn>
                <a:cxn ang="0">
                  <a:pos x="9" y="3"/>
                </a:cxn>
                <a:cxn ang="0">
                  <a:pos x="9" y="3"/>
                </a:cxn>
                <a:cxn ang="0">
                  <a:pos x="11" y="3"/>
                </a:cxn>
                <a:cxn ang="0">
                  <a:pos x="11" y="2"/>
                </a:cxn>
                <a:cxn ang="0">
                  <a:pos x="12" y="2"/>
                </a:cxn>
                <a:cxn ang="0">
                  <a:pos x="12" y="2"/>
                </a:cxn>
                <a:cxn ang="0">
                  <a:pos x="11" y="2"/>
                </a:cxn>
                <a:cxn ang="0">
                  <a:pos x="11" y="2"/>
                </a:cxn>
                <a:cxn ang="0">
                  <a:pos x="9" y="2"/>
                </a:cxn>
                <a:cxn ang="0">
                  <a:pos x="9" y="1"/>
                </a:cxn>
                <a:cxn ang="0">
                  <a:pos x="8" y="1"/>
                </a:cxn>
                <a:cxn ang="0">
                  <a:pos x="8" y="1"/>
                </a:cxn>
                <a:cxn ang="0">
                  <a:pos x="7" y="1"/>
                </a:cxn>
                <a:cxn ang="0">
                  <a:pos x="6" y="0"/>
                </a:cxn>
                <a:cxn ang="0">
                  <a:pos x="7" y="0"/>
                </a:cxn>
                <a:cxn ang="0">
                  <a:pos x="7" y="0"/>
                </a:cxn>
                <a:cxn ang="0">
                  <a:pos x="7" y="0"/>
                </a:cxn>
                <a:cxn ang="0">
                  <a:pos x="8" y="0"/>
                </a:cxn>
                <a:cxn ang="0">
                  <a:pos x="8" y="0"/>
                </a:cxn>
                <a:cxn ang="0">
                  <a:pos x="9" y="0"/>
                </a:cxn>
                <a:cxn ang="0">
                  <a:pos x="9" y="0"/>
                </a:cxn>
                <a:cxn ang="0">
                  <a:pos x="11" y="0"/>
                </a:cxn>
                <a:cxn ang="0">
                  <a:pos x="11" y="0"/>
                </a:cxn>
                <a:cxn ang="0">
                  <a:pos x="12" y="0"/>
                </a:cxn>
                <a:cxn ang="0">
                  <a:pos x="12" y="0"/>
                </a:cxn>
                <a:cxn ang="0">
                  <a:pos x="13" y="0"/>
                </a:cxn>
                <a:cxn ang="0">
                  <a:pos x="13" y="0"/>
                </a:cxn>
                <a:cxn ang="0">
                  <a:pos x="15" y="0"/>
                </a:cxn>
                <a:cxn ang="0">
                  <a:pos x="15" y="0"/>
                </a:cxn>
                <a:cxn ang="0">
                  <a:pos x="16" y="0"/>
                </a:cxn>
                <a:cxn ang="0">
                  <a:pos x="16" y="1"/>
                </a:cxn>
                <a:cxn ang="0">
                  <a:pos x="17" y="2"/>
                </a:cxn>
                <a:cxn ang="0">
                  <a:pos x="18" y="3"/>
                </a:cxn>
                <a:cxn ang="0">
                  <a:pos x="20" y="6"/>
                </a:cxn>
                <a:cxn ang="0">
                  <a:pos x="20" y="7"/>
                </a:cxn>
                <a:cxn ang="0">
                  <a:pos x="21" y="8"/>
                </a:cxn>
                <a:cxn ang="0">
                  <a:pos x="22" y="10"/>
                </a:cxn>
                <a:cxn ang="0">
                  <a:pos x="22" y="10"/>
                </a:cxn>
              </a:cxnLst>
              <a:rect l="0" t="0" r="r" b="b"/>
              <a:pathLst>
                <a:path w="22" h="10">
                  <a:moveTo>
                    <a:pt x="22" y="10"/>
                  </a:moveTo>
                  <a:lnTo>
                    <a:pt x="15" y="1"/>
                  </a:lnTo>
                  <a:lnTo>
                    <a:pt x="15" y="2"/>
                  </a:lnTo>
                  <a:lnTo>
                    <a:pt x="15" y="3"/>
                  </a:lnTo>
                  <a:lnTo>
                    <a:pt x="13" y="3"/>
                  </a:lnTo>
                  <a:lnTo>
                    <a:pt x="13" y="3"/>
                  </a:lnTo>
                  <a:lnTo>
                    <a:pt x="13" y="5"/>
                  </a:lnTo>
                  <a:lnTo>
                    <a:pt x="12" y="5"/>
                  </a:lnTo>
                  <a:lnTo>
                    <a:pt x="12" y="5"/>
                  </a:lnTo>
                  <a:lnTo>
                    <a:pt x="11" y="5"/>
                  </a:lnTo>
                  <a:lnTo>
                    <a:pt x="0" y="6"/>
                  </a:lnTo>
                  <a:lnTo>
                    <a:pt x="0" y="6"/>
                  </a:lnTo>
                  <a:lnTo>
                    <a:pt x="2" y="5"/>
                  </a:lnTo>
                  <a:lnTo>
                    <a:pt x="2" y="5"/>
                  </a:lnTo>
                  <a:lnTo>
                    <a:pt x="3" y="5"/>
                  </a:lnTo>
                  <a:lnTo>
                    <a:pt x="3" y="5"/>
                  </a:lnTo>
                  <a:lnTo>
                    <a:pt x="4" y="5"/>
                  </a:lnTo>
                  <a:lnTo>
                    <a:pt x="6" y="5"/>
                  </a:lnTo>
                  <a:lnTo>
                    <a:pt x="6" y="5"/>
                  </a:lnTo>
                  <a:lnTo>
                    <a:pt x="7" y="3"/>
                  </a:lnTo>
                  <a:lnTo>
                    <a:pt x="7" y="3"/>
                  </a:lnTo>
                  <a:lnTo>
                    <a:pt x="8" y="3"/>
                  </a:lnTo>
                  <a:lnTo>
                    <a:pt x="9" y="3"/>
                  </a:lnTo>
                  <a:lnTo>
                    <a:pt x="9" y="3"/>
                  </a:lnTo>
                  <a:lnTo>
                    <a:pt x="11" y="3"/>
                  </a:lnTo>
                  <a:lnTo>
                    <a:pt x="11" y="2"/>
                  </a:lnTo>
                  <a:lnTo>
                    <a:pt x="12" y="2"/>
                  </a:lnTo>
                  <a:lnTo>
                    <a:pt x="12" y="2"/>
                  </a:lnTo>
                  <a:lnTo>
                    <a:pt x="11" y="2"/>
                  </a:lnTo>
                  <a:lnTo>
                    <a:pt x="11" y="2"/>
                  </a:lnTo>
                  <a:lnTo>
                    <a:pt x="9" y="2"/>
                  </a:lnTo>
                  <a:lnTo>
                    <a:pt x="9" y="1"/>
                  </a:lnTo>
                  <a:lnTo>
                    <a:pt x="8" y="1"/>
                  </a:lnTo>
                  <a:lnTo>
                    <a:pt x="8" y="1"/>
                  </a:lnTo>
                  <a:lnTo>
                    <a:pt x="7" y="1"/>
                  </a:lnTo>
                  <a:lnTo>
                    <a:pt x="6" y="0"/>
                  </a:lnTo>
                  <a:lnTo>
                    <a:pt x="7" y="0"/>
                  </a:lnTo>
                  <a:lnTo>
                    <a:pt x="7" y="0"/>
                  </a:lnTo>
                  <a:lnTo>
                    <a:pt x="7" y="0"/>
                  </a:lnTo>
                  <a:lnTo>
                    <a:pt x="8" y="0"/>
                  </a:lnTo>
                  <a:lnTo>
                    <a:pt x="8" y="0"/>
                  </a:lnTo>
                  <a:lnTo>
                    <a:pt x="9" y="0"/>
                  </a:lnTo>
                  <a:lnTo>
                    <a:pt x="9" y="0"/>
                  </a:lnTo>
                  <a:lnTo>
                    <a:pt x="11" y="0"/>
                  </a:lnTo>
                  <a:lnTo>
                    <a:pt x="11" y="0"/>
                  </a:lnTo>
                  <a:lnTo>
                    <a:pt x="12" y="0"/>
                  </a:lnTo>
                  <a:lnTo>
                    <a:pt x="12" y="0"/>
                  </a:lnTo>
                  <a:lnTo>
                    <a:pt x="13" y="0"/>
                  </a:lnTo>
                  <a:lnTo>
                    <a:pt x="13" y="0"/>
                  </a:lnTo>
                  <a:lnTo>
                    <a:pt x="15" y="0"/>
                  </a:lnTo>
                  <a:lnTo>
                    <a:pt x="15" y="0"/>
                  </a:lnTo>
                  <a:lnTo>
                    <a:pt x="16" y="0"/>
                  </a:lnTo>
                  <a:lnTo>
                    <a:pt x="16" y="1"/>
                  </a:lnTo>
                  <a:lnTo>
                    <a:pt x="17" y="2"/>
                  </a:lnTo>
                  <a:lnTo>
                    <a:pt x="18" y="3"/>
                  </a:lnTo>
                  <a:lnTo>
                    <a:pt x="20" y="6"/>
                  </a:lnTo>
                  <a:lnTo>
                    <a:pt x="20" y="7"/>
                  </a:lnTo>
                  <a:lnTo>
                    <a:pt x="21" y="8"/>
                  </a:lnTo>
                  <a:lnTo>
                    <a:pt x="22" y="10"/>
                  </a:lnTo>
                  <a:lnTo>
                    <a:pt x="22" y="10"/>
                  </a:lnTo>
                </a:path>
              </a:pathLst>
            </a:custGeom>
            <a:noFill/>
            <a:ln w="1588">
              <a:solidFill>
                <a:srgbClr val="000000"/>
              </a:solidFill>
              <a:prstDash val="solid"/>
              <a:round/>
              <a:headEnd/>
              <a:tailEnd/>
            </a:ln>
          </p:spPr>
          <p:txBody>
            <a:bodyPr/>
            <a:lstStyle/>
            <a:p>
              <a:endParaRPr lang="zh-CN" altLang="en-US"/>
            </a:p>
          </p:txBody>
        </p:sp>
        <p:sp>
          <p:nvSpPr>
            <p:cNvPr id="481319" name="Freeform 39"/>
            <p:cNvSpPr>
              <a:spLocks/>
            </p:cNvSpPr>
            <p:nvPr/>
          </p:nvSpPr>
          <p:spPr bwMode="auto">
            <a:xfrm>
              <a:off x="2999" y="2545"/>
              <a:ext cx="85" cy="91"/>
            </a:xfrm>
            <a:custGeom>
              <a:avLst/>
              <a:gdLst/>
              <a:ahLst/>
              <a:cxnLst>
                <a:cxn ang="0">
                  <a:pos x="39" y="14"/>
                </a:cxn>
                <a:cxn ang="0">
                  <a:pos x="22" y="1"/>
                </a:cxn>
                <a:cxn ang="0">
                  <a:pos x="17" y="2"/>
                </a:cxn>
                <a:cxn ang="0">
                  <a:pos x="5" y="15"/>
                </a:cxn>
                <a:cxn ang="0">
                  <a:pos x="1" y="25"/>
                </a:cxn>
                <a:cxn ang="0">
                  <a:pos x="0" y="45"/>
                </a:cxn>
                <a:cxn ang="0">
                  <a:pos x="8" y="66"/>
                </a:cxn>
                <a:cxn ang="0">
                  <a:pos x="18" y="80"/>
                </a:cxn>
                <a:cxn ang="0">
                  <a:pos x="31" y="81"/>
                </a:cxn>
                <a:cxn ang="0">
                  <a:pos x="21" y="79"/>
                </a:cxn>
                <a:cxn ang="0">
                  <a:pos x="18" y="76"/>
                </a:cxn>
                <a:cxn ang="0">
                  <a:pos x="27" y="79"/>
                </a:cxn>
                <a:cxn ang="0">
                  <a:pos x="27" y="73"/>
                </a:cxn>
                <a:cxn ang="0">
                  <a:pos x="17" y="59"/>
                </a:cxn>
                <a:cxn ang="0">
                  <a:pos x="5" y="46"/>
                </a:cxn>
                <a:cxn ang="0">
                  <a:pos x="14" y="53"/>
                </a:cxn>
                <a:cxn ang="0">
                  <a:pos x="30" y="75"/>
                </a:cxn>
                <a:cxn ang="0">
                  <a:pos x="41" y="87"/>
                </a:cxn>
                <a:cxn ang="0">
                  <a:pos x="49" y="87"/>
                </a:cxn>
                <a:cxn ang="0">
                  <a:pos x="46" y="77"/>
                </a:cxn>
                <a:cxn ang="0">
                  <a:pos x="53" y="73"/>
                </a:cxn>
                <a:cxn ang="0">
                  <a:pos x="54" y="91"/>
                </a:cxn>
                <a:cxn ang="0">
                  <a:pos x="68" y="80"/>
                </a:cxn>
                <a:cxn ang="0">
                  <a:pos x="69" y="85"/>
                </a:cxn>
                <a:cxn ang="0">
                  <a:pos x="60" y="88"/>
                </a:cxn>
                <a:cxn ang="0">
                  <a:pos x="64" y="88"/>
                </a:cxn>
                <a:cxn ang="0">
                  <a:pos x="71" y="88"/>
                </a:cxn>
                <a:cxn ang="0">
                  <a:pos x="84" y="80"/>
                </a:cxn>
                <a:cxn ang="0">
                  <a:pos x="73" y="69"/>
                </a:cxn>
                <a:cxn ang="0">
                  <a:pos x="68" y="74"/>
                </a:cxn>
                <a:cxn ang="0">
                  <a:pos x="67" y="66"/>
                </a:cxn>
                <a:cxn ang="0">
                  <a:pos x="64" y="69"/>
                </a:cxn>
                <a:cxn ang="0">
                  <a:pos x="59" y="66"/>
                </a:cxn>
                <a:cxn ang="0">
                  <a:pos x="60" y="67"/>
                </a:cxn>
                <a:cxn ang="0">
                  <a:pos x="55" y="68"/>
                </a:cxn>
                <a:cxn ang="0">
                  <a:pos x="57" y="67"/>
                </a:cxn>
                <a:cxn ang="0">
                  <a:pos x="53" y="66"/>
                </a:cxn>
                <a:cxn ang="0">
                  <a:pos x="45" y="73"/>
                </a:cxn>
                <a:cxn ang="0">
                  <a:pos x="54" y="59"/>
                </a:cxn>
                <a:cxn ang="0">
                  <a:pos x="40" y="44"/>
                </a:cxn>
                <a:cxn ang="0">
                  <a:pos x="19" y="23"/>
                </a:cxn>
                <a:cxn ang="0">
                  <a:pos x="28" y="32"/>
                </a:cxn>
                <a:cxn ang="0">
                  <a:pos x="44" y="43"/>
                </a:cxn>
                <a:cxn ang="0">
                  <a:pos x="43" y="34"/>
                </a:cxn>
                <a:cxn ang="0">
                  <a:pos x="36" y="23"/>
                </a:cxn>
                <a:cxn ang="0">
                  <a:pos x="31" y="16"/>
                </a:cxn>
                <a:cxn ang="0">
                  <a:pos x="44" y="29"/>
                </a:cxn>
                <a:cxn ang="0">
                  <a:pos x="50" y="41"/>
                </a:cxn>
                <a:cxn ang="0">
                  <a:pos x="54" y="43"/>
                </a:cxn>
                <a:cxn ang="0">
                  <a:pos x="51" y="38"/>
                </a:cxn>
                <a:cxn ang="0">
                  <a:pos x="44" y="25"/>
                </a:cxn>
                <a:cxn ang="0">
                  <a:pos x="35" y="17"/>
                </a:cxn>
                <a:cxn ang="0">
                  <a:pos x="41" y="21"/>
                </a:cxn>
                <a:cxn ang="0">
                  <a:pos x="51" y="32"/>
                </a:cxn>
                <a:cxn ang="0">
                  <a:pos x="51" y="31"/>
                </a:cxn>
                <a:cxn ang="0">
                  <a:pos x="55" y="32"/>
                </a:cxn>
                <a:cxn ang="0">
                  <a:pos x="39" y="15"/>
                </a:cxn>
                <a:cxn ang="0">
                  <a:pos x="27" y="9"/>
                </a:cxn>
                <a:cxn ang="0">
                  <a:pos x="40" y="15"/>
                </a:cxn>
                <a:cxn ang="0">
                  <a:pos x="53" y="22"/>
                </a:cxn>
                <a:cxn ang="0">
                  <a:pos x="59" y="34"/>
                </a:cxn>
                <a:cxn ang="0">
                  <a:pos x="63" y="29"/>
                </a:cxn>
                <a:cxn ang="0">
                  <a:pos x="53" y="18"/>
                </a:cxn>
              </a:cxnLst>
              <a:rect l="0" t="0" r="r" b="b"/>
              <a:pathLst>
                <a:path w="85" h="91">
                  <a:moveTo>
                    <a:pt x="49" y="14"/>
                  </a:moveTo>
                  <a:lnTo>
                    <a:pt x="49" y="14"/>
                  </a:lnTo>
                  <a:lnTo>
                    <a:pt x="49" y="15"/>
                  </a:lnTo>
                  <a:lnTo>
                    <a:pt x="48" y="15"/>
                  </a:lnTo>
                  <a:lnTo>
                    <a:pt x="48" y="16"/>
                  </a:lnTo>
                  <a:lnTo>
                    <a:pt x="48" y="17"/>
                  </a:lnTo>
                  <a:lnTo>
                    <a:pt x="45" y="16"/>
                  </a:lnTo>
                  <a:lnTo>
                    <a:pt x="44" y="16"/>
                  </a:lnTo>
                  <a:lnTo>
                    <a:pt x="43" y="16"/>
                  </a:lnTo>
                  <a:lnTo>
                    <a:pt x="40" y="15"/>
                  </a:lnTo>
                  <a:lnTo>
                    <a:pt x="39" y="14"/>
                  </a:lnTo>
                  <a:lnTo>
                    <a:pt x="37" y="12"/>
                  </a:lnTo>
                  <a:lnTo>
                    <a:pt x="36" y="11"/>
                  </a:lnTo>
                  <a:lnTo>
                    <a:pt x="34" y="10"/>
                  </a:lnTo>
                  <a:lnTo>
                    <a:pt x="32" y="9"/>
                  </a:lnTo>
                  <a:lnTo>
                    <a:pt x="31" y="8"/>
                  </a:lnTo>
                  <a:lnTo>
                    <a:pt x="30" y="7"/>
                  </a:lnTo>
                  <a:lnTo>
                    <a:pt x="27" y="6"/>
                  </a:lnTo>
                  <a:lnTo>
                    <a:pt x="26" y="3"/>
                  </a:lnTo>
                  <a:lnTo>
                    <a:pt x="25" y="3"/>
                  </a:lnTo>
                  <a:lnTo>
                    <a:pt x="23" y="2"/>
                  </a:lnTo>
                  <a:lnTo>
                    <a:pt x="22" y="1"/>
                  </a:lnTo>
                  <a:lnTo>
                    <a:pt x="21" y="1"/>
                  </a:lnTo>
                  <a:lnTo>
                    <a:pt x="21" y="1"/>
                  </a:lnTo>
                  <a:lnTo>
                    <a:pt x="21" y="1"/>
                  </a:lnTo>
                  <a:lnTo>
                    <a:pt x="21" y="0"/>
                  </a:lnTo>
                  <a:lnTo>
                    <a:pt x="21" y="0"/>
                  </a:lnTo>
                  <a:lnTo>
                    <a:pt x="19" y="0"/>
                  </a:lnTo>
                  <a:lnTo>
                    <a:pt x="19" y="0"/>
                  </a:lnTo>
                  <a:lnTo>
                    <a:pt x="19" y="0"/>
                  </a:lnTo>
                  <a:lnTo>
                    <a:pt x="19" y="0"/>
                  </a:lnTo>
                  <a:lnTo>
                    <a:pt x="18" y="1"/>
                  </a:lnTo>
                  <a:lnTo>
                    <a:pt x="17" y="2"/>
                  </a:lnTo>
                  <a:lnTo>
                    <a:pt x="17" y="2"/>
                  </a:lnTo>
                  <a:lnTo>
                    <a:pt x="16" y="3"/>
                  </a:lnTo>
                  <a:lnTo>
                    <a:pt x="14" y="4"/>
                  </a:lnTo>
                  <a:lnTo>
                    <a:pt x="13" y="6"/>
                  </a:lnTo>
                  <a:lnTo>
                    <a:pt x="12" y="7"/>
                  </a:lnTo>
                  <a:lnTo>
                    <a:pt x="10" y="8"/>
                  </a:lnTo>
                  <a:lnTo>
                    <a:pt x="9" y="9"/>
                  </a:lnTo>
                  <a:lnTo>
                    <a:pt x="8" y="11"/>
                  </a:lnTo>
                  <a:lnTo>
                    <a:pt x="7" y="12"/>
                  </a:lnTo>
                  <a:lnTo>
                    <a:pt x="5" y="14"/>
                  </a:lnTo>
                  <a:lnTo>
                    <a:pt x="5" y="15"/>
                  </a:lnTo>
                  <a:lnTo>
                    <a:pt x="4" y="16"/>
                  </a:lnTo>
                  <a:lnTo>
                    <a:pt x="4" y="18"/>
                  </a:lnTo>
                  <a:lnTo>
                    <a:pt x="4" y="18"/>
                  </a:lnTo>
                  <a:lnTo>
                    <a:pt x="4" y="19"/>
                  </a:lnTo>
                  <a:lnTo>
                    <a:pt x="3" y="21"/>
                  </a:lnTo>
                  <a:lnTo>
                    <a:pt x="3" y="21"/>
                  </a:lnTo>
                  <a:lnTo>
                    <a:pt x="3" y="22"/>
                  </a:lnTo>
                  <a:lnTo>
                    <a:pt x="1" y="23"/>
                  </a:lnTo>
                  <a:lnTo>
                    <a:pt x="1" y="23"/>
                  </a:lnTo>
                  <a:lnTo>
                    <a:pt x="0" y="24"/>
                  </a:lnTo>
                  <a:lnTo>
                    <a:pt x="1" y="25"/>
                  </a:lnTo>
                  <a:lnTo>
                    <a:pt x="1" y="26"/>
                  </a:lnTo>
                  <a:lnTo>
                    <a:pt x="1" y="28"/>
                  </a:lnTo>
                  <a:lnTo>
                    <a:pt x="1" y="29"/>
                  </a:lnTo>
                  <a:lnTo>
                    <a:pt x="0" y="32"/>
                  </a:lnTo>
                  <a:lnTo>
                    <a:pt x="0" y="34"/>
                  </a:lnTo>
                  <a:lnTo>
                    <a:pt x="0" y="37"/>
                  </a:lnTo>
                  <a:lnTo>
                    <a:pt x="0" y="39"/>
                  </a:lnTo>
                  <a:lnTo>
                    <a:pt x="0" y="40"/>
                  </a:lnTo>
                  <a:lnTo>
                    <a:pt x="0" y="43"/>
                  </a:lnTo>
                  <a:lnTo>
                    <a:pt x="0" y="44"/>
                  </a:lnTo>
                  <a:lnTo>
                    <a:pt x="0" y="45"/>
                  </a:lnTo>
                  <a:lnTo>
                    <a:pt x="1" y="47"/>
                  </a:lnTo>
                  <a:lnTo>
                    <a:pt x="1" y="50"/>
                  </a:lnTo>
                  <a:lnTo>
                    <a:pt x="3" y="52"/>
                  </a:lnTo>
                  <a:lnTo>
                    <a:pt x="3" y="54"/>
                  </a:lnTo>
                  <a:lnTo>
                    <a:pt x="4" y="55"/>
                  </a:lnTo>
                  <a:lnTo>
                    <a:pt x="5" y="58"/>
                  </a:lnTo>
                  <a:lnTo>
                    <a:pt x="5" y="60"/>
                  </a:lnTo>
                  <a:lnTo>
                    <a:pt x="7" y="62"/>
                  </a:lnTo>
                  <a:lnTo>
                    <a:pt x="7" y="63"/>
                  </a:lnTo>
                  <a:lnTo>
                    <a:pt x="8" y="65"/>
                  </a:lnTo>
                  <a:lnTo>
                    <a:pt x="8" y="66"/>
                  </a:lnTo>
                  <a:lnTo>
                    <a:pt x="9" y="67"/>
                  </a:lnTo>
                  <a:lnTo>
                    <a:pt x="10" y="68"/>
                  </a:lnTo>
                  <a:lnTo>
                    <a:pt x="12" y="69"/>
                  </a:lnTo>
                  <a:lnTo>
                    <a:pt x="12" y="70"/>
                  </a:lnTo>
                  <a:lnTo>
                    <a:pt x="13" y="73"/>
                  </a:lnTo>
                  <a:lnTo>
                    <a:pt x="13" y="74"/>
                  </a:lnTo>
                  <a:lnTo>
                    <a:pt x="14" y="75"/>
                  </a:lnTo>
                  <a:lnTo>
                    <a:pt x="16" y="76"/>
                  </a:lnTo>
                  <a:lnTo>
                    <a:pt x="16" y="77"/>
                  </a:lnTo>
                  <a:lnTo>
                    <a:pt x="17" y="79"/>
                  </a:lnTo>
                  <a:lnTo>
                    <a:pt x="18" y="80"/>
                  </a:lnTo>
                  <a:lnTo>
                    <a:pt x="19" y="80"/>
                  </a:lnTo>
                  <a:lnTo>
                    <a:pt x="21" y="81"/>
                  </a:lnTo>
                  <a:lnTo>
                    <a:pt x="22" y="81"/>
                  </a:lnTo>
                  <a:lnTo>
                    <a:pt x="23" y="81"/>
                  </a:lnTo>
                  <a:lnTo>
                    <a:pt x="25" y="81"/>
                  </a:lnTo>
                  <a:lnTo>
                    <a:pt x="26" y="82"/>
                  </a:lnTo>
                  <a:lnTo>
                    <a:pt x="27" y="81"/>
                  </a:lnTo>
                  <a:lnTo>
                    <a:pt x="28" y="81"/>
                  </a:lnTo>
                  <a:lnTo>
                    <a:pt x="30" y="81"/>
                  </a:lnTo>
                  <a:lnTo>
                    <a:pt x="31" y="80"/>
                  </a:lnTo>
                  <a:lnTo>
                    <a:pt x="31" y="81"/>
                  </a:lnTo>
                  <a:lnTo>
                    <a:pt x="30" y="81"/>
                  </a:lnTo>
                  <a:lnTo>
                    <a:pt x="28" y="80"/>
                  </a:lnTo>
                  <a:lnTo>
                    <a:pt x="27" y="80"/>
                  </a:lnTo>
                  <a:lnTo>
                    <a:pt x="26" y="80"/>
                  </a:lnTo>
                  <a:lnTo>
                    <a:pt x="25" y="79"/>
                  </a:lnTo>
                  <a:lnTo>
                    <a:pt x="23" y="79"/>
                  </a:lnTo>
                  <a:lnTo>
                    <a:pt x="22" y="79"/>
                  </a:lnTo>
                  <a:lnTo>
                    <a:pt x="22" y="79"/>
                  </a:lnTo>
                  <a:lnTo>
                    <a:pt x="22" y="79"/>
                  </a:lnTo>
                  <a:lnTo>
                    <a:pt x="22" y="79"/>
                  </a:lnTo>
                  <a:lnTo>
                    <a:pt x="21" y="79"/>
                  </a:lnTo>
                  <a:lnTo>
                    <a:pt x="21" y="80"/>
                  </a:lnTo>
                  <a:lnTo>
                    <a:pt x="21" y="80"/>
                  </a:lnTo>
                  <a:lnTo>
                    <a:pt x="21" y="80"/>
                  </a:lnTo>
                  <a:lnTo>
                    <a:pt x="21" y="80"/>
                  </a:lnTo>
                  <a:lnTo>
                    <a:pt x="19" y="80"/>
                  </a:lnTo>
                  <a:lnTo>
                    <a:pt x="19" y="79"/>
                  </a:lnTo>
                  <a:lnTo>
                    <a:pt x="19" y="79"/>
                  </a:lnTo>
                  <a:lnTo>
                    <a:pt x="19" y="77"/>
                  </a:lnTo>
                  <a:lnTo>
                    <a:pt x="18" y="77"/>
                  </a:lnTo>
                  <a:lnTo>
                    <a:pt x="18" y="76"/>
                  </a:lnTo>
                  <a:lnTo>
                    <a:pt x="18" y="76"/>
                  </a:lnTo>
                  <a:lnTo>
                    <a:pt x="18" y="75"/>
                  </a:lnTo>
                  <a:lnTo>
                    <a:pt x="19" y="76"/>
                  </a:lnTo>
                  <a:lnTo>
                    <a:pt x="19" y="76"/>
                  </a:lnTo>
                  <a:lnTo>
                    <a:pt x="21" y="76"/>
                  </a:lnTo>
                  <a:lnTo>
                    <a:pt x="21" y="77"/>
                  </a:lnTo>
                  <a:lnTo>
                    <a:pt x="22" y="77"/>
                  </a:lnTo>
                  <a:lnTo>
                    <a:pt x="23" y="77"/>
                  </a:lnTo>
                  <a:lnTo>
                    <a:pt x="25" y="77"/>
                  </a:lnTo>
                  <a:lnTo>
                    <a:pt x="26" y="79"/>
                  </a:lnTo>
                  <a:lnTo>
                    <a:pt x="26" y="79"/>
                  </a:lnTo>
                  <a:lnTo>
                    <a:pt x="27" y="79"/>
                  </a:lnTo>
                  <a:lnTo>
                    <a:pt x="28" y="79"/>
                  </a:lnTo>
                  <a:lnTo>
                    <a:pt x="30" y="79"/>
                  </a:lnTo>
                  <a:lnTo>
                    <a:pt x="30" y="79"/>
                  </a:lnTo>
                  <a:lnTo>
                    <a:pt x="31" y="79"/>
                  </a:lnTo>
                  <a:lnTo>
                    <a:pt x="32" y="79"/>
                  </a:lnTo>
                  <a:lnTo>
                    <a:pt x="32" y="79"/>
                  </a:lnTo>
                  <a:lnTo>
                    <a:pt x="31" y="77"/>
                  </a:lnTo>
                  <a:lnTo>
                    <a:pt x="30" y="76"/>
                  </a:lnTo>
                  <a:lnTo>
                    <a:pt x="30" y="75"/>
                  </a:lnTo>
                  <a:lnTo>
                    <a:pt x="28" y="74"/>
                  </a:lnTo>
                  <a:lnTo>
                    <a:pt x="27" y="73"/>
                  </a:lnTo>
                  <a:lnTo>
                    <a:pt x="26" y="72"/>
                  </a:lnTo>
                  <a:lnTo>
                    <a:pt x="25" y="70"/>
                  </a:lnTo>
                  <a:lnTo>
                    <a:pt x="23" y="69"/>
                  </a:lnTo>
                  <a:lnTo>
                    <a:pt x="22" y="68"/>
                  </a:lnTo>
                  <a:lnTo>
                    <a:pt x="21" y="67"/>
                  </a:lnTo>
                  <a:lnTo>
                    <a:pt x="21" y="66"/>
                  </a:lnTo>
                  <a:lnTo>
                    <a:pt x="19" y="65"/>
                  </a:lnTo>
                  <a:lnTo>
                    <a:pt x="18" y="63"/>
                  </a:lnTo>
                  <a:lnTo>
                    <a:pt x="17" y="61"/>
                  </a:lnTo>
                  <a:lnTo>
                    <a:pt x="17" y="60"/>
                  </a:lnTo>
                  <a:lnTo>
                    <a:pt x="17" y="59"/>
                  </a:lnTo>
                  <a:lnTo>
                    <a:pt x="16" y="58"/>
                  </a:lnTo>
                  <a:lnTo>
                    <a:pt x="14" y="56"/>
                  </a:lnTo>
                  <a:lnTo>
                    <a:pt x="14" y="55"/>
                  </a:lnTo>
                  <a:lnTo>
                    <a:pt x="13" y="54"/>
                  </a:lnTo>
                  <a:lnTo>
                    <a:pt x="12" y="53"/>
                  </a:lnTo>
                  <a:lnTo>
                    <a:pt x="10" y="52"/>
                  </a:lnTo>
                  <a:lnTo>
                    <a:pt x="9" y="51"/>
                  </a:lnTo>
                  <a:lnTo>
                    <a:pt x="8" y="50"/>
                  </a:lnTo>
                  <a:lnTo>
                    <a:pt x="7" y="48"/>
                  </a:lnTo>
                  <a:lnTo>
                    <a:pt x="7" y="47"/>
                  </a:lnTo>
                  <a:lnTo>
                    <a:pt x="5" y="46"/>
                  </a:lnTo>
                  <a:lnTo>
                    <a:pt x="4" y="45"/>
                  </a:lnTo>
                  <a:lnTo>
                    <a:pt x="3" y="44"/>
                  </a:lnTo>
                  <a:lnTo>
                    <a:pt x="3" y="43"/>
                  </a:lnTo>
                  <a:lnTo>
                    <a:pt x="1" y="41"/>
                  </a:lnTo>
                  <a:lnTo>
                    <a:pt x="1" y="39"/>
                  </a:lnTo>
                  <a:lnTo>
                    <a:pt x="1" y="38"/>
                  </a:lnTo>
                  <a:lnTo>
                    <a:pt x="1" y="38"/>
                  </a:lnTo>
                  <a:lnTo>
                    <a:pt x="1" y="37"/>
                  </a:lnTo>
                  <a:lnTo>
                    <a:pt x="0" y="36"/>
                  </a:lnTo>
                  <a:lnTo>
                    <a:pt x="13" y="52"/>
                  </a:lnTo>
                  <a:lnTo>
                    <a:pt x="14" y="53"/>
                  </a:lnTo>
                  <a:lnTo>
                    <a:pt x="16" y="55"/>
                  </a:lnTo>
                  <a:lnTo>
                    <a:pt x="17" y="58"/>
                  </a:lnTo>
                  <a:lnTo>
                    <a:pt x="18" y="59"/>
                  </a:lnTo>
                  <a:lnTo>
                    <a:pt x="19" y="61"/>
                  </a:lnTo>
                  <a:lnTo>
                    <a:pt x="21" y="63"/>
                  </a:lnTo>
                  <a:lnTo>
                    <a:pt x="22" y="66"/>
                  </a:lnTo>
                  <a:lnTo>
                    <a:pt x="23" y="67"/>
                  </a:lnTo>
                  <a:lnTo>
                    <a:pt x="25" y="69"/>
                  </a:lnTo>
                  <a:lnTo>
                    <a:pt x="27" y="72"/>
                  </a:lnTo>
                  <a:lnTo>
                    <a:pt x="28" y="73"/>
                  </a:lnTo>
                  <a:lnTo>
                    <a:pt x="30" y="75"/>
                  </a:lnTo>
                  <a:lnTo>
                    <a:pt x="31" y="76"/>
                  </a:lnTo>
                  <a:lnTo>
                    <a:pt x="32" y="77"/>
                  </a:lnTo>
                  <a:lnTo>
                    <a:pt x="34" y="79"/>
                  </a:lnTo>
                  <a:lnTo>
                    <a:pt x="36" y="80"/>
                  </a:lnTo>
                  <a:lnTo>
                    <a:pt x="36" y="81"/>
                  </a:lnTo>
                  <a:lnTo>
                    <a:pt x="37" y="82"/>
                  </a:lnTo>
                  <a:lnTo>
                    <a:pt x="37" y="83"/>
                  </a:lnTo>
                  <a:lnTo>
                    <a:pt x="39" y="83"/>
                  </a:lnTo>
                  <a:lnTo>
                    <a:pt x="39" y="84"/>
                  </a:lnTo>
                  <a:lnTo>
                    <a:pt x="40" y="85"/>
                  </a:lnTo>
                  <a:lnTo>
                    <a:pt x="41" y="87"/>
                  </a:lnTo>
                  <a:lnTo>
                    <a:pt x="43" y="87"/>
                  </a:lnTo>
                  <a:lnTo>
                    <a:pt x="43" y="88"/>
                  </a:lnTo>
                  <a:lnTo>
                    <a:pt x="44" y="89"/>
                  </a:lnTo>
                  <a:lnTo>
                    <a:pt x="45" y="89"/>
                  </a:lnTo>
                  <a:lnTo>
                    <a:pt x="46" y="90"/>
                  </a:lnTo>
                  <a:lnTo>
                    <a:pt x="48" y="90"/>
                  </a:lnTo>
                  <a:lnTo>
                    <a:pt x="48" y="90"/>
                  </a:lnTo>
                  <a:lnTo>
                    <a:pt x="49" y="90"/>
                  </a:lnTo>
                  <a:lnTo>
                    <a:pt x="50" y="90"/>
                  </a:lnTo>
                  <a:lnTo>
                    <a:pt x="49" y="89"/>
                  </a:lnTo>
                  <a:lnTo>
                    <a:pt x="49" y="87"/>
                  </a:lnTo>
                  <a:lnTo>
                    <a:pt x="48" y="85"/>
                  </a:lnTo>
                  <a:lnTo>
                    <a:pt x="48" y="83"/>
                  </a:lnTo>
                  <a:lnTo>
                    <a:pt x="48" y="82"/>
                  </a:lnTo>
                  <a:lnTo>
                    <a:pt x="48" y="82"/>
                  </a:lnTo>
                  <a:lnTo>
                    <a:pt x="48" y="81"/>
                  </a:lnTo>
                  <a:lnTo>
                    <a:pt x="46" y="81"/>
                  </a:lnTo>
                  <a:lnTo>
                    <a:pt x="46" y="80"/>
                  </a:lnTo>
                  <a:lnTo>
                    <a:pt x="46" y="80"/>
                  </a:lnTo>
                  <a:lnTo>
                    <a:pt x="46" y="79"/>
                  </a:lnTo>
                  <a:lnTo>
                    <a:pt x="46" y="79"/>
                  </a:lnTo>
                  <a:lnTo>
                    <a:pt x="46" y="77"/>
                  </a:lnTo>
                  <a:lnTo>
                    <a:pt x="46" y="76"/>
                  </a:lnTo>
                  <a:lnTo>
                    <a:pt x="48" y="75"/>
                  </a:lnTo>
                  <a:lnTo>
                    <a:pt x="49" y="74"/>
                  </a:lnTo>
                  <a:lnTo>
                    <a:pt x="50" y="73"/>
                  </a:lnTo>
                  <a:lnTo>
                    <a:pt x="50" y="70"/>
                  </a:lnTo>
                  <a:lnTo>
                    <a:pt x="51" y="69"/>
                  </a:lnTo>
                  <a:lnTo>
                    <a:pt x="53" y="68"/>
                  </a:lnTo>
                  <a:lnTo>
                    <a:pt x="53" y="67"/>
                  </a:lnTo>
                  <a:lnTo>
                    <a:pt x="53" y="69"/>
                  </a:lnTo>
                  <a:lnTo>
                    <a:pt x="53" y="72"/>
                  </a:lnTo>
                  <a:lnTo>
                    <a:pt x="53" y="73"/>
                  </a:lnTo>
                  <a:lnTo>
                    <a:pt x="53" y="75"/>
                  </a:lnTo>
                  <a:lnTo>
                    <a:pt x="51" y="76"/>
                  </a:lnTo>
                  <a:lnTo>
                    <a:pt x="51" y="77"/>
                  </a:lnTo>
                  <a:lnTo>
                    <a:pt x="50" y="80"/>
                  </a:lnTo>
                  <a:lnTo>
                    <a:pt x="50" y="81"/>
                  </a:lnTo>
                  <a:lnTo>
                    <a:pt x="50" y="83"/>
                  </a:lnTo>
                  <a:lnTo>
                    <a:pt x="50" y="85"/>
                  </a:lnTo>
                  <a:lnTo>
                    <a:pt x="50" y="87"/>
                  </a:lnTo>
                  <a:lnTo>
                    <a:pt x="50" y="89"/>
                  </a:lnTo>
                  <a:lnTo>
                    <a:pt x="51" y="91"/>
                  </a:lnTo>
                  <a:lnTo>
                    <a:pt x="54" y="91"/>
                  </a:lnTo>
                  <a:lnTo>
                    <a:pt x="60" y="84"/>
                  </a:lnTo>
                  <a:lnTo>
                    <a:pt x="63" y="84"/>
                  </a:lnTo>
                  <a:lnTo>
                    <a:pt x="63" y="84"/>
                  </a:lnTo>
                  <a:lnTo>
                    <a:pt x="63" y="83"/>
                  </a:lnTo>
                  <a:lnTo>
                    <a:pt x="64" y="83"/>
                  </a:lnTo>
                  <a:lnTo>
                    <a:pt x="64" y="82"/>
                  </a:lnTo>
                  <a:lnTo>
                    <a:pt x="66" y="82"/>
                  </a:lnTo>
                  <a:lnTo>
                    <a:pt x="66" y="81"/>
                  </a:lnTo>
                  <a:lnTo>
                    <a:pt x="67" y="81"/>
                  </a:lnTo>
                  <a:lnTo>
                    <a:pt x="68" y="80"/>
                  </a:lnTo>
                  <a:lnTo>
                    <a:pt x="68" y="80"/>
                  </a:lnTo>
                  <a:lnTo>
                    <a:pt x="69" y="79"/>
                  </a:lnTo>
                  <a:lnTo>
                    <a:pt x="71" y="79"/>
                  </a:lnTo>
                  <a:lnTo>
                    <a:pt x="71" y="77"/>
                  </a:lnTo>
                  <a:lnTo>
                    <a:pt x="72" y="77"/>
                  </a:lnTo>
                  <a:lnTo>
                    <a:pt x="72" y="77"/>
                  </a:lnTo>
                  <a:lnTo>
                    <a:pt x="72" y="77"/>
                  </a:lnTo>
                  <a:lnTo>
                    <a:pt x="73" y="77"/>
                  </a:lnTo>
                  <a:lnTo>
                    <a:pt x="72" y="79"/>
                  </a:lnTo>
                  <a:lnTo>
                    <a:pt x="72" y="85"/>
                  </a:lnTo>
                  <a:lnTo>
                    <a:pt x="71" y="85"/>
                  </a:lnTo>
                  <a:lnTo>
                    <a:pt x="69" y="85"/>
                  </a:lnTo>
                  <a:lnTo>
                    <a:pt x="69" y="85"/>
                  </a:lnTo>
                  <a:lnTo>
                    <a:pt x="68" y="85"/>
                  </a:lnTo>
                  <a:lnTo>
                    <a:pt x="67" y="85"/>
                  </a:lnTo>
                  <a:lnTo>
                    <a:pt x="67" y="85"/>
                  </a:lnTo>
                  <a:lnTo>
                    <a:pt x="66" y="85"/>
                  </a:lnTo>
                  <a:lnTo>
                    <a:pt x="64" y="85"/>
                  </a:lnTo>
                  <a:lnTo>
                    <a:pt x="64" y="85"/>
                  </a:lnTo>
                  <a:lnTo>
                    <a:pt x="63" y="87"/>
                  </a:lnTo>
                  <a:lnTo>
                    <a:pt x="62" y="87"/>
                  </a:lnTo>
                  <a:lnTo>
                    <a:pt x="62" y="87"/>
                  </a:lnTo>
                  <a:lnTo>
                    <a:pt x="60" y="88"/>
                  </a:lnTo>
                  <a:lnTo>
                    <a:pt x="59" y="88"/>
                  </a:lnTo>
                  <a:lnTo>
                    <a:pt x="59" y="88"/>
                  </a:lnTo>
                  <a:lnTo>
                    <a:pt x="59" y="89"/>
                  </a:lnTo>
                  <a:lnTo>
                    <a:pt x="59" y="89"/>
                  </a:lnTo>
                  <a:lnTo>
                    <a:pt x="59" y="89"/>
                  </a:lnTo>
                  <a:lnTo>
                    <a:pt x="60" y="89"/>
                  </a:lnTo>
                  <a:lnTo>
                    <a:pt x="60" y="89"/>
                  </a:lnTo>
                  <a:lnTo>
                    <a:pt x="62" y="89"/>
                  </a:lnTo>
                  <a:lnTo>
                    <a:pt x="62" y="89"/>
                  </a:lnTo>
                  <a:lnTo>
                    <a:pt x="63" y="89"/>
                  </a:lnTo>
                  <a:lnTo>
                    <a:pt x="64" y="88"/>
                  </a:lnTo>
                  <a:lnTo>
                    <a:pt x="64" y="88"/>
                  </a:lnTo>
                  <a:lnTo>
                    <a:pt x="66" y="88"/>
                  </a:lnTo>
                  <a:lnTo>
                    <a:pt x="67" y="88"/>
                  </a:lnTo>
                  <a:lnTo>
                    <a:pt x="67" y="88"/>
                  </a:lnTo>
                  <a:lnTo>
                    <a:pt x="68" y="87"/>
                  </a:lnTo>
                  <a:lnTo>
                    <a:pt x="68" y="87"/>
                  </a:lnTo>
                  <a:lnTo>
                    <a:pt x="69" y="87"/>
                  </a:lnTo>
                  <a:lnTo>
                    <a:pt x="69" y="87"/>
                  </a:lnTo>
                  <a:lnTo>
                    <a:pt x="69" y="87"/>
                  </a:lnTo>
                  <a:lnTo>
                    <a:pt x="69" y="88"/>
                  </a:lnTo>
                  <a:lnTo>
                    <a:pt x="71" y="88"/>
                  </a:lnTo>
                  <a:lnTo>
                    <a:pt x="71" y="88"/>
                  </a:lnTo>
                  <a:lnTo>
                    <a:pt x="71" y="89"/>
                  </a:lnTo>
                  <a:lnTo>
                    <a:pt x="71" y="89"/>
                  </a:lnTo>
                  <a:lnTo>
                    <a:pt x="71" y="89"/>
                  </a:lnTo>
                  <a:lnTo>
                    <a:pt x="72" y="90"/>
                  </a:lnTo>
                  <a:lnTo>
                    <a:pt x="77" y="90"/>
                  </a:lnTo>
                  <a:lnTo>
                    <a:pt x="77" y="89"/>
                  </a:lnTo>
                  <a:lnTo>
                    <a:pt x="80" y="83"/>
                  </a:lnTo>
                  <a:lnTo>
                    <a:pt x="82" y="81"/>
                  </a:lnTo>
                  <a:lnTo>
                    <a:pt x="84" y="80"/>
                  </a:lnTo>
                  <a:lnTo>
                    <a:pt x="84" y="80"/>
                  </a:lnTo>
                  <a:lnTo>
                    <a:pt x="84" y="79"/>
                  </a:lnTo>
                  <a:lnTo>
                    <a:pt x="85" y="79"/>
                  </a:lnTo>
                  <a:lnTo>
                    <a:pt x="85" y="77"/>
                  </a:lnTo>
                  <a:lnTo>
                    <a:pt x="85" y="76"/>
                  </a:lnTo>
                  <a:lnTo>
                    <a:pt x="85" y="76"/>
                  </a:lnTo>
                  <a:lnTo>
                    <a:pt x="85" y="75"/>
                  </a:lnTo>
                  <a:lnTo>
                    <a:pt x="85" y="67"/>
                  </a:lnTo>
                  <a:lnTo>
                    <a:pt x="73" y="67"/>
                  </a:lnTo>
                  <a:lnTo>
                    <a:pt x="75" y="70"/>
                  </a:lnTo>
                  <a:lnTo>
                    <a:pt x="75" y="69"/>
                  </a:lnTo>
                  <a:lnTo>
                    <a:pt x="73" y="69"/>
                  </a:lnTo>
                  <a:lnTo>
                    <a:pt x="73" y="69"/>
                  </a:lnTo>
                  <a:lnTo>
                    <a:pt x="72" y="69"/>
                  </a:lnTo>
                  <a:lnTo>
                    <a:pt x="71" y="68"/>
                  </a:lnTo>
                  <a:lnTo>
                    <a:pt x="71" y="68"/>
                  </a:lnTo>
                  <a:lnTo>
                    <a:pt x="69" y="68"/>
                  </a:lnTo>
                  <a:lnTo>
                    <a:pt x="69" y="67"/>
                  </a:lnTo>
                  <a:lnTo>
                    <a:pt x="69" y="69"/>
                  </a:lnTo>
                  <a:lnTo>
                    <a:pt x="69" y="70"/>
                  </a:lnTo>
                  <a:lnTo>
                    <a:pt x="71" y="73"/>
                  </a:lnTo>
                  <a:lnTo>
                    <a:pt x="71" y="74"/>
                  </a:lnTo>
                  <a:lnTo>
                    <a:pt x="68" y="74"/>
                  </a:lnTo>
                  <a:lnTo>
                    <a:pt x="67" y="73"/>
                  </a:lnTo>
                  <a:lnTo>
                    <a:pt x="67" y="72"/>
                  </a:lnTo>
                  <a:lnTo>
                    <a:pt x="67" y="70"/>
                  </a:lnTo>
                  <a:lnTo>
                    <a:pt x="68" y="69"/>
                  </a:lnTo>
                  <a:lnTo>
                    <a:pt x="68" y="67"/>
                  </a:lnTo>
                  <a:lnTo>
                    <a:pt x="68" y="67"/>
                  </a:lnTo>
                  <a:lnTo>
                    <a:pt x="68" y="67"/>
                  </a:lnTo>
                  <a:lnTo>
                    <a:pt x="67" y="67"/>
                  </a:lnTo>
                  <a:lnTo>
                    <a:pt x="67" y="66"/>
                  </a:lnTo>
                  <a:lnTo>
                    <a:pt x="67" y="66"/>
                  </a:lnTo>
                  <a:lnTo>
                    <a:pt x="67" y="66"/>
                  </a:lnTo>
                  <a:lnTo>
                    <a:pt x="66" y="66"/>
                  </a:lnTo>
                  <a:lnTo>
                    <a:pt x="66" y="66"/>
                  </a:lnTo>
                  <a:lnTo>
                    <a:pt x="66" y="67"/>
                  </a:lnTo>
                  <a:lnTo>
                    <a:pt x="66" y="67"/>
                  </a:lnTo>
                  <a:lnTo>
                    <a:pt x="66" y="68"/>
                  </a:lnTo>
                  <a:lnTo>
                    <a:pt x="66" y="69"/>
                  </a:lnTo>
                  <a:lnTo>
                    <a:pt x="66" y="69"/>
                  </a:lnTo>
                  <a:lnTo>
                    <a:pt x="66" y="70"/>
                  </a:lnTo>
                  <a:lnTo>
                    <a:pt x="64" y="70"/>
                  </a:lnTo>
                  <a:lnTo>
                    <a:pt x="64" y="70"/>
                  </a:lnTo>
                  <a:lnTo>
                    <a:pt x="64" y="69"/>
                  </a:lnTo>
                  <a:lnTo>
                    <a:pt x="64" y="68"/>
                  </a:lnTo>
                  <a:lnTo>
                    <a:pt x="64" y="67"/>
                  </a:lnTo>
                  <a:lnTo>
                    <a:pt x="63" y="65"/>
                  </a:lnTo>
                  <a:lnTo>
                    <a:pt x="63" y="65"/>
                  </a:lnTo>
                  <a:lnTo>
                    <a:pt x="62" y="65"/>
                  </a:lnTo>
                  <a:lnTo>
                    <a:pt x="62" y="66"/>
                  </a:lnTo>
                  <a:lnTo>
                    <a:pt x="60" y="66"/>
                  </a:lnTo>
                  <a:lnTo>
                    <a:pt x="60" y="66"/>
                  </a:lnTo>
                  <a:lnTo>
                    <a:pt x="59" y="66"/>
                  </a:lnTo>
                  <a:lnTo>
                    <a:pt x="59" y="66"/>
                  </a:lnTo>
                  <a:lnTo>
                    <a:pt x="59" y="66"/>
                  </a:lnTo>
                  <a:lnTo>
                    <a:pt x="59" y="66"/>
                  </a:lnTo>
                  <a:lnTo>
                    <a:pt x="59" y="66"/>
                  </a:lnTo>
                  <a:lnTo>
                    <a:pt x="59" y="66"/>
                  </a:lnTo>
                  <a:lnTo>
                    <a:pt x="60" y="66"/>
                  </a:lnTo>
                  <a:lnTo>
                    <a:pt x="60" y="67"/>
                  </a:lnTo>
                  <a:lnTo>
                    <a:pt x="60" y="67"/>
                  </a:lnTo>
                  <a:lnTo>
                    <a:pt x="62" y="67"/>
                  </a:lnTo>
                  <a:lnTo>
                    <a:pt x="62" y="67"/>
                  </a:lnTo>
                  <a:lnTo>
                    <a:pt x="62" y="67"/>
                  </a:lnTo>
                  <a:lnTo>
                    <a:pt x="60" y="67"/>
                  </a:lnTo>
                  <a:lnTo>
                    <a:pt x="60" y="67"/>
                  </a:lnTo>
                  <a:lnTo>
                    <a:pt x="59" y="68"/>
                  </a:lnTo>
                  <a:lnTo>
                    <a:pt x="59" y="68"/>
                  </a:lnTo>
                  <a:lnTo>
                    <a:pt x="59" y="69"/>
                  </a:lnTo>
                  <a:lnTo>
                    <a:pt x="58" y="69"/>
                  </a:lnTo>
                  <a:lnTo>
                    <a:pt x="58" y="70"/>
                  </a:lnTo>
                  <a:lnTo>
                    <a:pt x="58" y="73"/>
                  </a:lnTo>
                  <a:lnTo>
                    <a:pt x="57" y="72"/>
                  </a:lnTo>
                  <a:lnTo>
                    <a:pt x="57" y="68"/>
                  </a:lnTo>
                  <a:lnTo>
                    <a:pt x="57" y="68"/>
                  </a:lnTo>
                  <a:lnTo>
                    <a:pt x="55" y="68"/>
                  </a:lnTo>
                  <a:lnTo>
                    <a:pt x="55" y="68"/>
                  </a:lnTo>
                  <a:lnTo>
                    <a:pt x="55" y="68"/>
                  </a:lnTo>
                  <a:lnTo>
                    <a:pt x="55" y="68"/>
                  </a:lnTo>
                  <a:lnTo>
                    <a:pt x="54" y="67"/>
                  </a:lnTo>
                  <a:lnTo>
                    <a:pt x="54" y="67"/>
                  </a:lnTo>
                  <a:lnTo>
                    <a:pt x="54" y="67"/>
                  </a:lnTo>
                  <a:lnTo>
                    <a:pt x="54" y="67"/>
                  </a:lnTo>
                  <a:lnTo>
                    <a:pt x="55" y="67"/>
                  </a:lnTo>
                  <a:lnTo>
                    <a:pt x="55" y="67"/>
                  </a:lnTo>
                  <a:lnTo>
                    <a:pt x="57" y="67"/>
                  </a:lnTo>
                  <a:lnTo>
                    <a:pt x="57" y="67"/>
                  </a:lnTo>
                  <a:lnTo>
                    <a:pt x="57" y="67"/>
                  </a:lnTo>
                  <a:lnTo>
                    <a:pt x="58" y="67"/>
                  </a:lnTo>
                  <a:lnTo>
                    <a:pt x="58" y="67"/>
                  </a:lnTo>
                  <a:lnTo>
                    <a:pt x="58" y="67"/>
                  </a:lnTo>
                  <a:lnTo>
                    <a:pt x="57" y="67"/>
                  </a:lnTo>
                  <a:lnTo>
                    <a:pt x="57" y="66"/>
                  </a:lnTo>
                  <a:lnTo>
                    <a:pt x="57" y="66"/>
                  </a:lnTo>
                  <a:lnTo>
                    <a:pt x="55" y="66"/>
                  </a:lnTo>
                  <a:lnTo>
                    <a:pt x="55" y="66"/>
                  </a:lnTo>
                  <a:lnTo>
                    <a:pt x="54" y="65"/>
                  </a:lnTo>
                  <a:lnTo>
                    <a:pt x="54" y="65"/>
                  </a:lnTo>
                  <a:lnTo>
                    <a:pt x="53" y="66"/>
                  </a:lnTo>
                  <a:lnTo>
                    <a:pt x="51" y="67"/>
                  </a:lnTo>
                  <a:lnTo>
                    <a:pt x="50" y="68"/>
                  </a:lnTo>
                  <a:lnTo>
                    <a:pt x="49" y="69"/>
                  </a:lnTo>
                  <a:lnTo>
                    <a:pt x="48" y="70"/>
                  </a:lnTo>
                  <a:lnTo>
                    <a:pt x="48" y="72"/>
                  </a:lnTo>
                  <a:lnTo>
                    <a:pt x="46" y="74"/>
                  </a:lnTo>
                  <a:lnTo>
                    <a:pt x="46" y="75"/>
                  </a:lnTo>
                  <a:lnTo>
                    <a:pt x="45" y="75"/>
                  </a:lnTo>
                  <a:lnTo>
                    <a:pt x="45" y="75"/>
                  </a:lnTo>
                  <a:lnTo>
                    <a:pt x="45" y="74"/>
                  </a:lnTo>
                  <a:lnTo>
                    <a:pt x="45" y="73"/>
                  </a:lnTo>
                  <a:lnTo>
                    <a:pt x="45" y="72"/>
                  </a:lnTo>
                  <a:lnTo>
                    <a:pt x="45" y="70"/>
                  </a:lnTo>
                  <a:lnTo>
                    <a:pt x="45" y="69"/>
                  </a:lnTo>
                  <a:lnTo>
                    <a:pt x="46" y="69"/>
                  </a:lnTo>
                  <a:lnTo>
                    <a:pt x="46" y="68"/>
                  </a:lnTo>
                  <a:lnTo>
                    <a:pt x="48" y="66"/>
                  </a:lnTo>
                  <a:lnTo>
                    <a:pt x="49" y="65"/>
                  </a:lnTo>
                  <a:lnTo>
                    <a:pt x="50" y="62"/>
                  </a:lnTo>
                  <a:lnTo>
                    <a:pt x="51" y="61"/>
                  </a:lnTo>
                  <a:lnTo>
                    <a:pt x="53" y="60"/>
                  </a:lnTo>
                  <a:lnTo>
                    <a:pt x="54" y="59"/>
                  </a:lnTo>
                  <a:lnTo>
                    <a:pt x="54" y="58"/>
                  </a:lnTo>
                  <a:lnTo>
                    <a:pt x="54" y="56"/>
                  </a:lnTo>
                  <a:lnTo>
                    <a:pt x="54" y="56"/>
                  </a:lnTo>
                  <a:lnTo>
                    <a:pt x="54" y="55"/>
                  </a:lnTo>
                  <a:lnTo>
                    <a:pt x="54" y="55"/>
                  </a:lnTo>
                  <a:lnTo>
                    <a:pt x="51" y="53"/>
                  </a:lnTo>
                  <a:lnTo>
                    <a:pt x="50" y="51"/>
                  </a:lnTo>
                  <a:lnTo>
                    <a:pt x="48" y="50"/>
                  </a:lnTo>
                  <a:lnTo>
                    <a:pt x="45" y="47"/>
                  </a:lnTo>
                  <a:lnTo>
                    <a:pt x="43" y="46"/>
                  </a:lnTo>
                  <a:lnTo>
                    <a:pt x="40" y="44"/>
                  </a:lnTo>
                  <a:lnTo>
                    <a:pt x="37" y="43"/>
                  </a:lnTo>
                  <a:lnTo>
                    <a:pt x="35" y="41"/>
                  </a:lnTo>
                  <a:lnTo>
                    <a:pt x="32" y="39"/>
                  </a:lnTo>
                  <a:lnTo>
                    <a:pt x="30" y="38"/>
                  </a:lnTo>
                  <a:lnTo>
                    <a:pt x="28" y="36"/>
                  </a:lnTo>
                  <a:lnTo>
                    <a:pt x="26" y="33"/>
                  </a:lnTo>
                  <a:lnTo>
                    <a:pt x="23" y="32"/>
                  </a:lnTo>
                  <a:lnTo>
                    <a:pt x="22" y="30"/>
                  </a:lnTo>
                  <a:lnTo>
                    <a:pt x="21" y="26"/>
                  </a:lnTo>
                  <a:lnTo>
                    <a:pt x="19" y="24"/>
                  </a:lnTo>
                  <a:lnTo>
                    <a:pt x="19" y="23"/>
                  </a:lnTo>
                  <a:lnTo>
                    <a:pt x="18" y="22"/>
                  </a:lnTo>
                  <a:lnTo>
                    <a:pt x="18" y="21"/>
                  </a:lnTo>
                  <a:lnTo>
                    <a:pt x="18" y="19"/>
                  </a:lnTo>
                  <a:lnTo>
                    <a:pt x="19" y="22"/>
                  </a:lnTo>
                  <a:lnTo>
                    <a:pt x="22" y="24"/>
                  </a:lnTo>
                  <a:lnTo>
                    <a:pt x="23" y="25"/>
                  </a:lnTo>
                  <a:lnTo>
                    <a:pt x="25" y="26"/>
                  </a:lnTo>
                  <a:lnTo>
                    <a:pt x="25" y="29"/>
                  </a:lnTo>
                  <a:lnTo>
                    <a:pt x="26" y="30"/>
                  </a:lnTo>
                  <a:lnTo>
                    <a:pt x="27" y="31"/>
                  </a:lnTo>
                  <a:lnTo>
                    <a:pt x="28" y="32"/>
                  </a:lnTo>
                  <a:lnTo>
                    <a:pt x="30" y="33"/>
                  </a:lnTo>
                  <a:lnTo>
                    <a:pt x="31" y="34"/>
                  </a:lnTo>
                  <a:lnTo>
                    <a:pt x="32" y="34"/>
                  </a:lnTo>
                  <a:lnTo>
                    <a:pt x="34" y="36"/>
                  </a:lnTo>
                  <a:lnTo>
                    <a:pt x="35" y="37"/>
                  </a:lnTo>
                  <a:lnTo>
                    <a:pt x="37" y="38"/>
                  </a:lnTo>
                  <a:lnTo>
                    <a:pt x="39" y="39"/>
                  </a:lnTo>
                  <a:lnTo>
                    <a:pt x="41" y="40"/>
                  </a:lnTo>
                  <a:lnTo>
                    <a:pt x="41" y="41"/>
                  </a:lnTo>
                  <a:lnTo>
                    <a:pt x="43" y="41"/>
                  </a:lnTo>
                  <a:lnTo>
                    <a:pt x="44" y="43"/>
                  </a:lnTo>
                  <a:lnTo>
                    <a:pt x="45" y="44"/>
                  </a:lnTo>
                  <a:lnTo>
                    <a:pt x="46" y="45"/>
                  </a:lnTo>
                  <a:lnTo>
                    <a:pt x="48" y="46"/>
                  </a:lnTo>
                  <a:lnTo>
                    <a:pt x="49" y="46"/>
                  </a:lnTo>
                  <a:lnTo>
                    <a:pt x="49" y="47"/>
                  </a:lnTo>
                  <a:lnTo>
                    <a:pt x="49" y="45"/>
                  </a:lnTo>
                  <a:lnTo>
                    <a:pt x="48" y="44"/>
                  </a:lnTo>
                  <a:lnTo>
                    <a:pt x="48" y="41"/>
                  </a:lnTo>
                  <a:lnTo>
                    <a:pt x="45" y="39"/>
                  </a:lnTo>
                  <a:lnTo>
                    <a:pt x="44" y="37"/>
                  </a:lnTo>
                  <a:lnTo>
                    <a:pt x="43" y="34"/>
                  </a:lnTo>
                  <a:lnTo>
                    <a:pt x="43" y="32"/>
                  </a:lnTo>
                  <a:lnTo>
                    <a:pt x="41" y="31"/>
                  </a:lnTo>
                  <a:lnTo>
                    <a:pt x="41" y="31"/>
                  </a:lnTo>
                  <a:lnTo>
                    <a:pt x="41" y="30"/>
                  </a:lnTo>
                  <a:lnTo>
                    <a:pt x="40" y="30"/>
                  </a:lnTo>
                  <a:lnTo>
                    <a:pt x="40" y="29"/>
                  </a:lnTo>
                  <a:lnTo>
                    <a:pt x="39" y="28"/>
                  </a:lnTo>
                  <a:lnTo>
                    <a:pt x="39" y="26"/>
                  </a:lnTo>
                  <a:lnTo>
                    <a:pt x="37" y="25"/>
                  </a:lnTo>
                  <a:lnTo>
                    <a:pt x="36" y="24"/>
                  </a:lnTo>
                  <a:lnTo>
                    <a:pt x="36" y="23"/>
                  </a:lnTo>
                  <a:lnTo>
                    <a:pt x="35" y="22"/>
                  </a:lnTo>
                  <a:lnTo>
                    <a:pt x="34" y="21"/>
                  </a:lnTo>
                  <a:lnTo>
                    <a:pt x="32" y="19"/>
                  </a:lnTo>
                  <a:lnTo>
                    <a:pt x="31" y="18"/>
                  </a:lnTo>
                  <a:lnTo>
                    <a:pt x="30" y="17"/>
                  </a:lnTo>
                  <a:lnTo>
                    <a:pt x="28" y="17"/>
                  </a:lnTo>
                  <a:lnTo>
                    <a:pt x="27" y="16"/>
                  </a:lnTo>
                  <a:lnTo>
                    <a:pt x="28" y="16"/>
                  </a:lnTo>
                  <a:lnTo>
                    <a:pt x="28" y="16"/>
                  </a:lnTo>
                  <a:lnTo>
                    <a:pt x="30" y="16"/>
                  </a:lnTo>
                  <a:lnTo>
                    <a:pt x="31" y="16"/>
                  </a:lnTo>
                  <a:lnTo>
                    <a:pt x="32" y="17"/>
                  </a:lnTo>
                  <a:lnTo>
                    <a:pt x="34" y="18"/>
                  </a:lnTo>
                  <a:lnTo>
                    <a:pt x="35" y="19"/>
                  </a:lnTo>
                  <a:lnTo>
                    <a:pt x="36" y="21"/>
                  </a:lnTo>
                  <a:lnTo>
                    <a:pt x="37" y="22"/>
                  </a:lnTo>
                  <a:lnTo>
                    <a:pt x="39" y="23"/>
                  </a:lnTo>
                  <a:lnTo>
                    <a:pt x="40" y="24"/>
                  </a:lnTo>
                  <a:lnTo>
                    <a:pt x="41" y="25"/>
                  </a:lnTo>
                  <a:lnTo>
                    <a:pt x="43" y="26"/>
                  </a:lnTo>
                  <a:lnTo>
                    <a:pt x="43" y="28"/>
                  </a:lnTo>
                  <a:lnTo>
                    <a:pt x="44" y="29"/>
                  </a:lnTo>
                  <a:lnTo>
                    <a:pt x="44" y="30"/>
                  </a:lnTo>
                  <a:lnTo>
                    <a:pt x="45" y="31"/>
                  </a:lnTo>
                  <a:lnTo>
                    <a:pt x="45" y="32"/>
                  </a:lnTo>
                  <a:lnTo>
                    <a:pt x="46" y="33"/>
                  </a:lnTo>
                  <a:lnTo>
                    <a:pt x="46" y="36"/>
                  </a:lnTo>
                  <a:lnTo>
                    <a:pt x="48" y="37"/>
                  </a:lnTo>
                  <a:lnTo>
                    <a:pt x="49" y="38"/>
                  </a:lnTo>
                  <a:lnTo>
                    <a:pt x="49" y="39"/>
                  </a:lnTo>
                  <a:lnTo>
                    <a:pt x="50" y="40"/>
                  </a:lnTo>
                  <a:lnTo>
                    <a:pt x="50" y="41"/>
                  </a:lnTo>
                  <a:lnTo>
                    <a:pt x="50" y="41"/>
                  </a:lnTo>
                  <a:lnTo>
                    <a:pt x="50" y="43"/>
                  </a:lnTo>
                  <a:lnTo>
                    <a:pt x="50" y="43"/>
                  </a:lnTo>
                  <a:lnTo>
                    <a:pt x="50" y="44"/>
                  </a:lnTo>
                  <a:lnTo>
                    <a:pt x="51" y="44"/>
                  </a:lnTo>
                  <a:lnTo>
                    <a:pt x="51" y="45"/>
                  </a:lnTo>
                  <a:lnTo>
                    <a:pt x="51" y="45"/>
                  </a:lnTo>
                  <a:lnTo>
                    <a:pt x="53" y="45"/>
                  </a:lnTo>
                  <a:lnTo>
                    <a:pt x="53" y="44"/>
                  </a:lnTo>
                  <a:lnTo>
                    <a:pt x="53" y="44"/>
                  </a:lnTo>
                  <a:lnTo>
                    <a:pt x="53" y="43"/>
                  </a:lnTo>
                  <a:lnTo>
                    <a:pt x="54" y="43"/>
                  </a:lnTo>
                  <a:lnTo>
                    <a:pt x="54" y="41"/>
                  </a:lnTo>
                  <a:lnTo>
                    <a:pt x="54" y="40"/>
                  </a:lnTo>
                  <a:lnTo>
                    <a:pt x="54" y="40"/>
                  </a:lnTo>
                  <a:lnTo>
                    <a:pt x="54" y="40"/>
                  </a:lnTo>
                  <a:lnTo>
                    <a:pt x="53" y="40"/>
                  </a:lnTo>
                  <a:lnTo>
                    <a:pt x="53" y="39"/>
                  </a:lnTo>
                  <a:lnTo>
                    <a:pt x="53" y="39"/>
                  </a:lnTo>
                  <a:lnTo>
                    <a:pt x="53" y="39"/>
                  </a:lnTo>
                  <a:lnTo>
                    <a:pt x="51" y="39"/>
                  </a:lnTo>
                  <a:lnTo>
                    <a:pt x="51" y="38"/>
                  </a:lnTo>
                  <a:lnTo>
                    <a:pt x="51" y="38"/>
                  </a:lnTo>
                  <a:lnTo>
                    <a:pt x="51" y="37"/>
                  </a:lnTo>
                  <a:lnTo>
                    <a:pt x="50" y="36"/>
                  </a:lnTo>
                  <a:lnTo>
                    <a:pt x="50" y="33"/>
                  </a:lnTo>
                  <a:lnTo>
                    <a:pt x="49" y="32"/>
                  </a:lnTo>
                  <a:lnTo>
                    <a:pt x="48" y="31"/>
                  </a:lnTo>
                  <a:lnTo>
                    <a:pt x="46" y="30"/>
                  </a:lnTo>
                  <a:lnTo>
                    <a:pt x="46" y="29"/>
                  </a:lnTo>
                  <a:lnTo>
                    <a:pt x="46" y="28"/>
                  </a:lnTo>
                  <a:lnTo>
                    <a:pt x="45" y="26"/>
                  </a:lnTo>
                  <a:lnTo>
                    <a:pt x="45" y="25"/>
                  </a:lnTo>
                  <a:lnTo>
                    <a:pt x="44" y="25"/>
                  </a:lnTo>
                  <a:lnTo>
                    <a:pt x="43" y="24"/>
                  </a:lnTo>
                  <a:lnTo>
                    <a:pt x="43" y="24"/>
                  </a:lnTo>
                  <a:lnTo>
                    <a:pt x="41" y="23"/>
                  </a:lnTo>
                  <a:lnTo>
                    <a:pt x="41" y="22"/>
                  </a:lnTo>
                  <a:lnTo>
                    <a:pt x="40" y="22"/>
                  </a:lnTo>
                  <a:lnTo>
                    <a:pt x="39" y="21"/>
                  </a:lnTo>
                  <a:lnTo>
                    <a:pt x="39" y="21"/>
                  </a:lnTo>
                  <a:lnTo>
                    <a:pt x="37" y="19"/>
                  </a:lnTo>
                  <a:lnTo>
                    <a:pt x="36" y="18"/>
                  </a:lnTo>
                  <a:lnTo>
                    <a:pt x="36" y="18"/>
                  </a:lnTo>
                  <a:lnTo>
                    <a:pt x="35" y="17"/>
                  </a:lnTo>
                  <a:lnTo>
                    <a:pt x="35" y="17"/>
                  </a:lnTo>
                  <a:lnTo>
                    <a:pt x="34" y="16"/>
                  </a:lnTo>
                  <a:lnTo>
                    <a:pt x="35" y="16"/>
                  </a:lnTo>
                  <a:lnTo>
                    <a:pt x="35" y="16"/>
                  </a:lnTo>
                  <a:lnTo>
                    <a:pt x="36" y="17"/>
                  </a:lnTo>
                  <a:lnTo>
                    <a:pt x="36" y="17"/>
                  </a:lnTo>
                  <a:lnTo>
                    <a:pt x="37" y="17"/>
                  </a:lnTo>
                  <a:lnTo>
                    <a:pt x="39" y="18"/>
                  </a:lnTo>
                  <a:lnTo>
                    <a:pt x="39" y="19"/>
                  </a:lnTo>
                  <a:lnTo>
                    <a:pt x="40" y="19"/>
                  </a:lnTo>
                  <a:lnTo>
                    <a:pt x="41" y="21"/>
                  </a:lnTo>
                  <a:lnTo>
                    <a:pt x="43" y="22"/>
                  </a:lnTo>
                  <a:lnTo>
                    <a:pt x="43" y="22"/>
                  </a:lnTo>
                  <a:lnTo>
                    <a:pt x="44" y="23"/>
                  </a:lnTo>
                  <a:lnTo>
                    <a:pt x="44" y="23"/>
                  </a:lnTo>
                  <a:lnTo>
                    <a:pt x="45" y="24"/>
                  </a:lnTo>
                  <a:lnTo>
                    <a:pt x="46" y="24"/>
                  </a:lnTo>
                  <a:lnTo>
                    <a:pt x="46" y="25"/>
                  </a:lnTo>
                  <a:lnTo>
                    <a:pt x="48" y="25"/>
                  </a:lnTo>
                  <a:lnTo>
                    <a:pt x="49" y="28"/>
                  </a:lnTo>
                  <a:lnTo>
                    <a:pt x="50" y="30"/>
                  </a:lnTo>
                  <a:lnTo>
                    <a:pt x="51" y="32"/>
                  </a:lnTo>
                  <a:lnTo>
                    <a:pt x="51" y="34"/>
                  </a:lnTo>
                  <a:lnTo>
                    <a:pt x="53" y="36"/>
                  </a:lnTo>
                  <a:lnTo>
                    <a:pt x="54" y="38"/>
                  </a:lnTo>
                  <a:lnTo>
                    <a:pt x="54" y="38"/>
                  </a:lnTo>
                  <a:lnTo>
                    <a:pt x="54" y="37"/>
                  </a:lnTo>
                  <a:lnTo>
                    <a:pt x="54" y="36"/>
                  </a:lnTo>
                  <a:lnTo>
                    <a:pt x="53" y="34"/>
                  </a:lnTo>
                  <a:lnTo>
                    <a:pt x="53" y="33"/>
                  </a:lnTo>
                  <a:lnTo>
                    <a:pt x="53" y="33"/>
                  </a:lnTo>
                  <a:lnTo>
                    <a:pt x="53" y="32"/>
                  </a:lnTo>
                  <a:lnTo>
                    <a:pt x="51" y="31"/>
                  </a:lnTo>
                  <a:lnTo>
                    <a:pt x="51" y="30"/>
                  </a:lnTo>
                  <a:lnTo>
                    <a:pt x="53" y="31"/>
                  </a:lnTo>
                  <a:lnTo>
                    <a:pt x="53" y="32"/>
                  </a:lnTo>
                  <a:lnTo>
                    <a:pt x="54" y="33"/>
                  </a:lnTo>
                  <a:lnTo>
                    <a:pt x="54" y="33"/>
                  </a:lnTo>
                  <a:lnTo>
                    <a:pt x="55" y="34"/>
                  </a:lnTo>
                  <a:lnTo>
                    <a:pt x="57" y="34"/>
                  </a:lnTo>
                  <a:lnTo>
                    <a:pt x="57" y="34"/>
                  </a:lnTo>
                  <a:lnTo>
                    <a:pt x="59" y="34"/>
                  </a:lnTo>
                  <a:lnTo>
                    <a:pt x="58" y="33"/>
                  </a:lnTo>
                  <a:lnTo>
                    <a:pt x="55" y="32"/>
                  </a:lnTo>
                  <a:lnTo>
                    <a:pt x="54" y="30"/>
                  </a:lnTo>
                  <a:lnTo>
                    <a:pt x="53" y="29"/>
                  </a:lnTo>
                  <a:lnTo>
                    <a:pt x="51" y="26"/>
                  </a:lnTo>
                  <a:lnTo>
                    <a:pt x="50" y="25"/>
                  </a:lnTo>
                  <a:lnTo>
                    <a:pt x="48" y="24"/>
                  </a:lnTo>
                  <a:lnTo>
                    <a:pt x="46" y="22"/>
                  </a:lnTo>
                  <a:lnTo>
                    <a:pt x="45" y="21"/>
                  </a:lnTo>
                  <a:lnTo>
                    <a:pt x="44" y="19"/>
                  </a:lnTo>
                  <a:lnTo>
                    <a:pt x="41" y="17"/>
                  </a:lnTo>
                  <a:lnTo>
                    <a:pt x="40" y="16"/>
                  </a:lnTo>
                  <a:lnTo>
                    <a:pt x="39" y="15"/>
                  </a:lnTo>
                  <a:lnTo>
                    <a:pt x="36" y="14"/>
                  </a:lnTo>
                  <a:lnTo>
                    <a:pt x="35" y="12"/>
                  </a:lnTo>
                  <a:lnTo>
                    <a:pt x="34" y="12"/>
                  </a:lnTo>
                  <a:lnTo>
                    <a:pt x="32" y="11"/>
                  </a:lnTo>
                  <a:lnTo>
                    <a:pt x="32" y="11"/>
                  </a:lnTo>
                  <a:lnTo>
                    <a:pt x="31" y="11"/>
                  </a:lnTo>
                  <a:lnTo>
                    <a:pt x="30" y="10"/>
                  </a:lnTo>
                  <a:lnTo>
                    <a:pt x="30" y="10"/>
                  </a:lnTo>
                  <a:lnTo>
                    <a:pt x="28" y="10"/>
                  </a:lnTo>
                  <a:lnTo>
                    <a:pt x="27" y="10"/>
                  </a:lnTo>
                  <a:lnTo>
                    <a:pt x="27" y="9"/>
                  </a:lnTo>
                  <a:lnTo>
                    <a:pt x="28" y="9"/>
                  </a:lnTo>
                  <a:lnTo>
                    <a:pt x="28" y="9"/>
                  </a:lnTo>
                  <a:lnTo>
                    <a:pt x="30" y="9"/>
                  </a:lnTo>
                  <a:lnTo>
                    <a:pt x="31" y="10"/>
                  </a:lnTo>
                  <a:lnTo>
                    <a:pt x="32" y="10"/>
                  </a:lnTo>
                  <a:lnTo>
                    <a:pt x="34" y="11"/>
                  </a:lnTo>
                  <a:lnTo>
                    <a:pt x="35" y="11"/>
                  </a:lnTo>
                  <a:lnTo>
                    <a:pt x="36" y="12"/>
                  </a:lnTo>
                  <a:lnTo>
                    <a:pt x="37" y="14"/>
                  </a:lnTo>
                  <a:lnTo>
                    <a:pt x="39" y="15"/>
                  </a:lnTo>
                  <a:lnTo>
                    <a:pt x="40" y="15"/>
                  </a:lnTo>
                  <a:lnTo>
                    <a:pt x="41" y="16"/>
                  </a:lnTo>
                  <a:lnTo>
                    <a:pt x="43" y="17"/>
                  </a:lnTo>
                  <a:lnTo>
                    <a:pt x="44" y="17"/>
                  </a:lnTo>
                  <a:lnTo>
                    <a:pt x="45" y="18"/>
                  </a:lnTo>
                  <a:lnTo>
                    <a:pt x="45" y="18"/>
                  </a:lnTo>
                  <a:lnTo>
                    <a:pt x="48" y="18"/>
                  </a:lnTo>
                  <a:lnTo>
                    <a:pt x="49" y="18"/>
                  </a:lnTo>
                  <a:lnTo>
                    <a:pt x="50" y="19"/>
                  </a:lnTo>
                  <a:lnTo>
                    <a:pt x="50" y="21"/>
                  </a:lnTo>
                  <a:lnTo>
                    <a:pt x="51" y="21"/>
                  </a:lnTo>
                  <a:lnTo>
                    <a:pt x="53" y="22"/>
                  </a:lnTo>
                  <a:lnTo>
                    <a:pt x="53" y="23"/>
                  </a:lnTo>
                  <a:lnTo>
                    <a:pt x="54" y="24"/>
                  </a:lnTo>
                  <a:lnTo>
                    <a:pt x="54" y="25"/>
                  </a:lnTo>
                  <a:lnTo>
                    <a:pt x="54" y="26"/>
                  </a:lnTo>
                  <a:lnTo>
                    <a:pt x="55" y="28"/>
                  </a:lnTo>
                  <a:lnTo>
                    <a:pt x="55" y="30"/>
                  </a:lnTo>
                  <a:lnTo>
                    <a:pt x="57" y="31"/>
                  </a:lnTo>
                  <a:lnTo>
                    <a:pt x="58" y="32"/>
                  </a:lnTo>
                  <a:lnTo>
                    <a:pt x="58" y="33"/>
                  </a:lnTo>
                  <a:lnTo>
                    <a:pt x="59" y="34"/>
                  </a:lnTo>
                  <a:lnTo>
                    <a:pt x="59" y="34"/>
                  </a:lnTo>
                  <a:lnTo>
                    <a:pt x="60" y="34"/>
                  </a:lnTo>
                  <a:lnTo>
                    <a:pt x="60" y="34"/>
                  </a:lnTo>
                  <a:lnTo>
                    <a:pt x="62" y="34"/>
                  </a:lnTo>
                  <a:lnTo>
                    <a:pt x="62" y="34"/>
                  </a:lnTo>
                  <a:lnTo>
                    <a:pt x="62" y="34"/>
                  </a:lnTo>
                  <a:lnTo>
                    <a:pt x="63" y="34"/>
                  </a:lnTo>
                  <a:lnTo>
                    <a:pt x="63" y="34"/>
                  </a:lnTo>
                  <a:lnTo>
                    <a:pt x="63" y="33"/>
                  </a:lnTo>
                  <a:lnTo>
                    <a:pt x="63" y="32"/>
                  </a:lnTo>
                  <a:lnTo>
                    <a:pt x="63" y="30"/>
                  </a:lnTo>
                  <a:lnTo>
                    <a:pt x="63" y="29"/>
                  </a:lnTo>
                  <a:lnTo>
                    <a:pt x="62" y="28"/>
                  </a:lnTo>
                  <a:lnTo>
                    <a:pt x="60" y="28"/>
                  </a:lnTo>
                  <a:lnTo>
                    <a:pt x="59" y="26"/>
                  </a:lnTo>
                  <a:lnTo>
                    <a:pt x="58" y="25"/>
                  </a:lnTo>
                  <a:lnTo>
                    <a:pt x="58" y="24"/>
                  </a:lnTo>
                  <a:lnTo>
                    <a:pt x="57" y="24"/>
                  </a:lnTo>
                  <a:lnTo>
                    <a:pt x="55" y="23"/>
                  </a:lnTo>
                  <a:lnTo>
                    <a:pt x="55" y="22"/>
                  </a:lnTo>
                  <a:lnTo>
                    <a:pt x="54" y="21"/>
                  </a:lnTo>
                  <a:lnTo>
                    <a:pt x="54" y="19"/>
                  </a:lnTo>
                  <a:lnTo>
                    <a:pt x="53" y="18"/>
                  </a:lnTo>
                  <a:lnTo>
                    <a:pt x="51" y="17"/>
                  </a:lnTo>
                  <a:lnTo>
                    <a:pt x="51" y="17"/>
                  </a:lnTo>
                  <a:lnTo>
                    <a:pt x="50" y="16"/>
                  </a:lnTo>
                  <a:lnTo>
                    <a:pt x="49" y="15"/>
                  </a:lnTo>
                  <a:lnTo>
                    <a:pt x="49" y="14"/>
                  </a:lnTo>
                </a:path>
              </a:pathLst>
            </a:custGeom>
            <a:noFill/>
            <a:ln w="1588">
              <a:solidFill>
                <a:srgbClr val="000000"/>
              </a:solidFill>
              <a:prstDash val="solid"/>
              <a:round/>
              <a:headEnd/>
              <a:tailEnd/>
            </a:ln>
          </p:spPr>
          <p:txBody>
            <a:bodyPr/>
            <a:lstStyle/>
            <a:p>
              <a:endParaRPr lang="zh-CN" altLang="en-US"/>
            </a:p>
          </p:txBody>
        </p:sp>
        <p:sp>
          <p:nvSpPr>
            <p:cNvPr id="481320" name="Freeform 40"/>
            <p:cNvSpPr>
              <a:spLocks/>
            </p:cNvSpPr>
            <p:nvPr/>
          </p:nvSpPr>
          <p:spPr bwMode="auto">
            <a:xfrm>
              <a:off x="3056" y="2566"/>
              <a:ext cx="18" cy="15"/>
            </a:xfrm>
            <a:custGeom>
              <a:avLst/>
              <a:gdLst/>
              <a:ahLst/>
              <a:cxnLst>
                <a:cxn ang="0">
                  <a:pos x="0" y="0"/>
                </a:cxn>
                <a:cxn ang="0">
                  <a:pos x="7" y="4"/>
                </a:cxn>
                <a:cxn ang="0">
                  <a:pos x="7" y="4"/>
                </a:cxn>
                <a:cxn ang="0">
                  <a:pos x="9" y="5"/>
                </a:cxn>
                <a:cxn ang="0">
                  <a:pos x="9" y="5"/>
                </a:cxn>
                <a:cxn ang="0">
                  <a:pos x="10" y="7"/>
                </a:cxn>
                <a:cxn ang="0">
                  <a:pos x="11" y="7"/>
                </a:cxn>
                <a:cxn ang="0">
                  <a:pos x="11" y="8"/>
                </a:cxn>
                <a:cxn ang="0">
                  <a:pos x="12" y="9"/>
                </a:cxn>
                <a:cxn ang="0">
                  <a:pos x="12" y="9"/>
                </a:cxn>
                <a:cxn ang="0">
                  <a:pos x="14" y="10"/>
                </a:cxn>
                <a:cxn ang="0">
                  <a:pos x="15" y="11"/>
                </a:cxn>
                <a:cxn ang="0">
                  <a:pos x="15" y="11"/>
                </a:cxn>
                <a:cxn ang="0">
                  <a:pos x="16" y="12"/>
                </a:cxn>
                <a:cxn ang="0">
                  <a:pos x="16" y="13"/>
                </a:cxn>
                <a:cxn ang="0">
                  <a:pos x="18" y="13"/>
                </a:cxn>
                <a:cxn ang="0">
                  <a:pos x="18" y="15"/>
                </a:cxn>
                <a:cxn ang="0">
                  <a:pos x="18" y="15"/>
                </a:cxn>
                <a:cxn ang="0">
                  <a:pos x="18" y="15"/>
                </a:cxn>
                <a:cxn ang="0">
                  <a:pos x="18" y="15"/>
                </a:cxn>
                <a:cxn ang="0">
                  <a:pos x="16" y="13"/>
                </a:cxn>
                <a:cxn ang="0">
                  <a:pos x="16" y="13"/>
                </a:cxn>
                <a:cxn ang="0">
                  <a:pos x="15" y="12"/>
                </a:cxn>
                <a:cxn ang="0">
                  <a:pos x="15" y="12"/>
                </a:cxn>
                <a:cxn ang="0">
                  <a:pos x="14" y="11"/>
                </a:cxn>
                <a:cxn ang="0">
                  <a:pos x="14" y="11"/>
                </a:cxn>
                <a:cxn ang="0">
                  <a:pos x="12" y="10"/>
                </a:cxn>
                <a:cxn ang="0">
                  <a:pos x="11" y="9"/>
                </a:cxn>
                <a:cxn ang="0">
                  <a:pos x="11" y="9"/>
                </a:cxn>
                <a:cxn ang="0">
                  <a:pos x="10" y="8"/>
                </a:cxn>
                <a:cxn ang="0">
                  <a:pos x="9" y="7"/>
                </a:cxn>
                <a:cxn ang="0">
                  <a:pos x="9" y="7"/>
                </a:cxn>
                <a:cxn ang="0">
                  <a:pos x="7" y="5"/>
                </a:cxn>
                <a:cxn ang="0">
                  <a:pos x="7" y="5"/>
                </a:cxn>
                <a:cxn ang="0">
                  <a:pos x="6" y="4"/>
                </a:cxn>
                <a:cxn ang="0">
                  <a:pos x="5" y="4"/>
                </a:cxn>
                <a:cxn ang="0">
                  <a:pos x="5" y="4"/>
                </a:cxn>
                <a:cxn ang="0">
                  <a:pos x="3" y="3"/>
                </a:cxn>
                <a:cxn ang="0">
                  <a:pos x="2" y="2"/>
                </a:cxn>
                <a:cxn ang="0">
                  <a:pos x="1" y="1"/>
                </a:cxn>
                <a:cxn ang="0">
                  <a:pos x="1" y="0"/>
                </a:cxn>
                <a:cxn ang="0">
                  <a:pos x="0" y="0"/>
                </a:cxn>
              </a:cxnLst>
              <a:rect l="0" t="0" r="r" b="b"/>
              <a:pathLst>
                <a:path w="18" h="15">
                  <a:moveTo>
                    <a:pt x="0" y="0"/>
                  </a:moveTo>
                  <a:lnTo>
                    <a:pt x="7" y="4"/>
                  </a:lnTo>
                  <a:lnTo>
                    <a:pt x="7" y="4"/>
                  </a:lnTo>
                  <a:lnTo>
                    <a:pt x="9" y="5"/>
                  </a:lnTo>
                  <a:lnTo>
                    <a:pt x="9" y="5"/>
                  </a:lnTo>
                  <a:lnTo>
                    <a:pt x="10" y="7"/>
                  </a:lnTo>
                  <a:lnTo>
                    <a:pt x="11" y="7"/>
                  </a:lnTo>
                  <a:lnTo>
                    <a:pt x="11" y="8"/>
                  </a:lnTo>
                  <a:lnTo>
                    <a:pt x="12" y="9"/>
                  </a:lnTo>
                  <a:lnTo>
                    <a:pt x="12" y="9"/>
                  </a:lnTo>
                  <a:lnTo>
                    <a:pt x="14" y="10"/>
                  </a:lnTo>
                  <a:lnTo>
                    <a:pt x="15" y="11"/>
                  </a:lnTo>
                  <a:lnTo>
                    <a:pt x="15" y="11"/>
                  </a:lnTo>
                  <a:lnTo>
                    <a:pt x="16" y="12"/>
                  </a:lnTo>
                  <a:lnTo>
                    <a:pt x="16" y="13"/>
                  </a:lnTo>
                  <a:lnTo>
                    <a:pt x="18" y="13"/>
                  </a:lnTo>
                  <a:lnTo>
                    <a:pt x="18" y="15"/>
                  </a:lnTo>
                  <a:lnTo>
                    <a:pt x="18" y="15"/>
                  </a:lnTo>
                  <a:lnTo>
                    <a:pt x="18" y="15"/>
                  </a:lnTo>
                  <a:lnTo>
                    <a:pt x="18" y="15"/>
                  </a:lnTo>
                  <a:lnTo>
                    <a:pt x="16" y="13"/>
                  </a:lnTo>
                  <a:lnTo>
                    <a:pt x="16" y="13"/>
                  </a:lnTo>
                  <a:lnTo>
                    <a:pt x="15" y="12"/>
                  </a:lnTo>
                  <a:lnTo>
                    <a:pt x="15" y="12"/>
                  </a:lnTo>
                  <a:lnTo>
                    <a:pt x="14" y="11"/>
                  </a:lnTo>
                  <a:lnTo>
                    <a:pt x="14" y="11"/>
                  </a:lnTo>
                  <a:lnTo>
                    <a:pt x="12" y="10"/>
                  </a:lnTo>
                  <a:lnTo>
                    <a:pt x="11" y="9"/>
                  </a:lnTo>
                  <a:lnTo>
                    <a:pt x="11" y="9"/>
                  </a:lnTo>
                  <a:lnTo>
                    <a:pt x="10" y="8"/>
                  </a:lnTo>
                  <a:lnTo>
                    <a:pt x="9" y="7"/>
                  </a:lnTo>
                  <a:lnTo>
                    <a:pt x="9" y="7"/>
                  </a:lnTo>
                  <a:lnTo>
                    <a:pt x="7" y="5"/>
                  </a:lnTo>
                  <a:lnTo>
                    <a:pt x="7" y="5"/>
                  </a:lnTo>
                  <a:lnTo>
                    <a:pt x="6" y="4"/>
                  </a:lnTo>
                  <a:lnTo>
                    <a:pt x="5" y="4"/>
                  </a:lnTo>
                  <a:lnTo>
                    <a:pt x="5" y="4"/>
                  </a:lnTo>
                  <a:lnTo>
                    <a:pt x="3" y="3"/>
                  </a:lnTo>
                  <a:lnTo>
                    <a:pt x="2" y="2"/>
                  </a:lnTo>
                  <a:lnTo>
                    <a:pt x="1" y="1"/>
                  </a:lnTo>
                  <a:lnTo>
                    <a:pt x="1" y="0"/>
                  </a:lnTo>
                  <a:lnTo>
                    <a:pt x="0" y="0"/>
                  </a:lnTo>
                </a:path>
              </a:pathLst>
            </a:custGeom>
            <a:noFill/>
            <a:ln w="1588">
              <a:solidFill>
                <a:srgbClr val="000000"/>
              </a:solidFill>
              <a:prstDash val="solid"/>
              <a:round/>
              <a:headEnd/>
              <a:tailEnd/>
            </a:ln>
          </p:spPr>
          <p:txBody>
            <a:bodyPr/>
            <a:lstStyle/>
            <a:p>
              <a:endParaRPr lang="zh-CN" altLang="en-US"/>
            </a:p>
          </p:txBody>
        </p:sp>
        <p:sp>
          <p:nvSpPr>
            <p:cNvPr id="481321" name="Freeform 41"/>
            <p:cNvSpPr>
              <a:spLocks/>
            </p:cNvSpPr>
            <p:nvPr/>
          </p:nvSpPr>
          <p:spPr bwMode="auto">
            <a:xfrm>
              <a:off x="3050" y="2560"/>
              <a:ext cx="21" cy="14"/>
            </a:xfrm>
            <a:custGeom>
              <a:avLst/>
              <a:gdLst/>
              <a:ahLst/>
              <a:cxnLst>
                <a:cxn ang="0">
                  <a:pos x="0" y="0"/>
                </a:cxn>
                <a:cxn ang="0">
                  <a:pos x="0" y="0"/>
                </a:cxn>
                <a:cxn ang="0">
                  <a:pos x="0" y="0"/>
                </a:cxn>
                <a:cxn ang="0">
                  <a:pos x="0" y="1"/>
                </a:cxn>
                <a:cxn ang="0">
                  <a:pos x="2" y="1"/>
                </a:cxn>
                <a:cxn ang="0">
                  <a:pos x="3" y="1"/>
                </a:cxn>
                <a:cxn ang="0">
                  <a:pos x="3" y="2"/>
                </a:cxn>
                <a:cxn ang="0">
                  <a:pos x="4" y="2"/>
                </a:cxn>
                <a:cxn ang="0">
                  <a:pos x="4" y="3"/>
                </a:cxn>
                <a:cxn ang="0">
                  <a:pos x="6" y="3"/>
                </a:cxn>
                <a:cxn ang="0">
                  <a:pos x="7" y="3"/>
                </a:cxn>
                <a:cxn ang="0">
                  <a:pos x="8" y="4"/>
                </a:cxn>
                <a:cxn ang="0">
                  <a:pos x="8" y="4"/>
                </a:cxn>
                <a:cxn ang="0">
                  <a:pos x="9" y="4"/>
                </a:cxn>
                <a:cxn ang="0">
                  <a:pos x="11" y="6"/>
                </a:cxn>
                <a:cxn ang="0">
                  <a:pos x="11" y="6"/>
                </a:cxn>
                <a:cxn ang="0">
                  <a:pos x="12" y="6"/>
                </a:cxn>
                <a:cxn ang="0">
                  <a:pos x="13" y="7"/>
                </a:cxn>
                <a:cxn ang="0">
                  <a:pos x="15" y="7"/>
                </a:cxn>
                <a:cxn ang="0">
                  <a:pos x="15" y="8"/>
                </a:cxn>
                <a:cxn ang="0">
                  <a:pos x="16" y="9"/>
                </a:cxn>
                <a:cxn ang="0">
                  <a:pos x="17" y="10"/>
                </a:cxn>
                <a:cxn ang="0">
                  <a:pos x="18" y="11"/>
                </a:cxn>
                <a:cxn ang="0">
                  <a:pos x="20" y="13"/>
                </a:cxn>
                <a:cxn ang="0">
                  <a:pos x="20" y="14"/>
                </a:cxn>
                <a:cxn ang="0">
                  <a:pos x="21" y="14"/>
                </a:cxn>
                <a:cxn ang="0">
                  <a:pos x="20" y="14"/>
                </a:cxn>
                <a:cxn ang="0">
                  <a:pos x="20" y="14"/>
                </a:cxn>
                <a:cxn ang="0">
                  <a:pos x="18" y="13"/>
                </a:cxn>
                <a:cxn ang="0">
                  <a:pos x="17" y="11"/>
                </a:cxn>
                <a:cxn ang="0">
                  <a:pos x="16" y="11"/>
                </a:cxn>
                <a:cxn ang="0">
                  <a:pos x="16" y="10"/>
                </a:cxn>
                <a:cxn ang="0">
                  <a:pos x="15" y="9"/>
                </a:cxn>
                <a:cxn ang="0">
                  <a:pos x="13" y="9"/>
                </a:cxn>
                <a:cxn ang="0">
                  <a:pos x="12" y="8"/>
                </a:cxn>
                <a:cxn ang="0">
                  <a:pos x="12" y="8"/>
                </a:cxn>
                <a:cxn ang="0">
                  <a:pos x="11" y="8"/>
                </a:cxn>
                <a:cxn ang="0">
                  <a:pos x="9" y="7"/>
                </a:cxn>
                <a:cxn ang="0">
                  <a:pos x="8" y="7"/>
                </a:cxn>
                <a:cxn ang="0">
                  <a:pos x="8" y="6"/>
                </a:cxn>
                <a:cxn ang="0">
                  <a:pos x="7" y="6"/>
                </a:cxn>
                <a:cxn ang="0">
                  <a:pos x="6" y="6"/>
                </a:cxn>
                <a:cxn ang="0">
                  <a:pos x="4" y="4"/>
                </a:cxn>
                <a:cxn ang="0">
                  <a:pos x="4" y="4"/>
                </a:cxn>
                <a:cxn ang="0">
                  <a:pos x="3" y="3"/>
                </a:cxn>
                <a:cxn ang="0">
                  <a:pos x="3" y="2"/>
                </a:cxn>
                <a:cxn ang="0">
                  <a:pos x="2" y="2"/>
                </a:cxn>
                <a:cxn ang="0">
                  <a:pos x="0" y="1"/>
                </a:cxn>
                <a:cxn ang="0">
                  <a:pos x="0" y="0"/>
                </a:cxn>
                <a:cxn ang="0">
                  <a:pos x="0" y="0"/>
                </a:cxn>
              </a:cxnLst>
              <a:rect l="0" t="0" r="r" b="b"/>
              <a:pathLst>
                <a:path w="21" h="14">
                  <a:moveTo>
                    <a:pt x="0" y="0"/>
                  </a:moveTo>
                  <a:lnTo>
                    <a:pt x="0" y="0"/>
                  </a:lnTo>
                  <a:lnTo>
                    <a:pt x="0" y="0"/>
                  </a:lnTo>
                  <a:lnTo>
                    <a:pt x="0" y="1"/>
                  </a:lnTo>
                  <a:lnTo>
                    <a:pt x="2" y="1"/>
                  </a:lnTo>
                  <a:lnTo>
                    <a:pt x="3" y="1"/>
                  </a:lnTo>
                  <a:lnTo>
                    <a:pt x="3" y="2"/>
                  </a:lnTo>
                  <a:lnTo>
                    <a:pt x="4" y="2"/>
                  </a:lnTo>
                  <a:lnTo>
                    <a:pt x="4" y="3"/>
                  </a:lnTo>
                  <a:lnTo>
                    <a:pt x="6" y="3"/>
                  </a:lnTo>
                  <a:lnTo>
                    <a:pt x="7" y="3"/>
                  </a:lnTo>
                  <a:lnTo>
                    <a:pt x="8" y="4"/>
                  </a:lnTo>
                  <a:lnTo>
                    <a:pt x="8" y="4"/>
                  </a:lnTo>
                  <a:lnTo>
                    <a:pt x="9" y="4"/>
                  </a:lnTo>
                  <a:lnTo>
                    <a:pt x="11" y="6"/>
                  </a:lnTo>
                  <a:lnTo>
                    <a:pt x="11" y="6"/>
                  </a:lnTo>
                  <a:lnTo>
                    <a:pt x="12" y="6"/>
                  </a:lnTo>
                  <a:lnTo>
                    <a:pt x="13" y="7"/>
                  </a:lnTo>
                  <a:lnTo>
                    <a:pt x="15" y="7"/>
                  </a:lnTo>
                  <a:lnTo>
                    <a:pt x="15" y="8"/>
                  </a:lnTo>
                  <a:lnTo>
                    <a:pt x="16" y="9"/>
                  </a:lnTo>
                  <a:lnTo>
                    <a:pt x="17" y="10"/>
                  </a:lnTo>
                  <a:lnTo>
                    <a:pt x="18" y="11"/>
                  </a:lnTo>
                  <a:lnTo>
                    <a:pt x="20" y="13"/>
                  </a:lnTo>
                  <a:lnTo>
                    <a:pt x="20" y="14"/>
                  </a:lnTo>
                  <a:lnTo>
                    <a:pt x="21" y="14"/>
                  </a:lnTo>
                  <a:lnTo>
                    <a:pt x="20" y="14"/>
                  </a:lnTo>
                  <a:lnTo>
                    <a:pt x="20" y="14"/>
                  </a:lnTo>
                  <a:lnTo>
                    <a:pt x="18" y="13"/>
                  </a:lnTo>
                  <a:lnTo>
                    <a:pt x="17" y="11"/>
                  </a:lnTo>
                  <a:lnTo>
                    <a:pt x="16" y="11"/>
                  </a:lnTo>
                  <a:lnTo>
                    <a:pt x="16" y="10"/>
                  </a:lnTo>
                  <a:lnTo>
                    <a:pt x="15" y="9"/>
                  </a:lnTo>
                  <a:lnTo>
                    <a:pt x="13" y="9"/>
                  </a:lnTo>
                  <a:lnTo>
                    <a:pt x="12" y="8"/>
                  </a:lnTo>
                  <a:lnTo>
                    <a:pt x="12" y="8"/>
                  </a:lnTo>
                  <a:lnTo>
                    <a:pt x="11" y="8"/>
                  </a:lnTo>
                  <a:lnTo>
                    <a:pt x="9" y="7"/>
                  </a:lnTo>
                  <a:lnTo>
                    <a:pt x="8" y="7"/>
                  </a:lnTo>
                  <a:lnTo>
                    <a:pt x="8" y="6"/>
                  </a:lnTo>
                  <a:lnTo>
                    <a:pt x="7" y="6"/>
                  </a:lnTo>
                  <a:lnTo>
                    <a:pt x="6" y="6"/>
                  </a:lnTo>
                  <a:lnTo>
                    <a:pt x="4" y="4"/>
                  </a:lnTo>
                  <a:lnTo>
                    <a:pt x="4" y="4"/>
                  </a:lnTo>
                  <a:lnTo>
                    <a:pt x="3" y="3"/>
                  </a:lnTo>
                  <a:lnTo>
                    <a:pt x="3" y="2"/>
                  </a:lnTo>
                  <a:lnTo>
                    <a:pt x="2" y="2"/>
                  </a:lnTo>
                  <a:lnTo>
                    <a:pt x="0" y="1"/>
                  </a:lnTo>
                  <a:lnTo>
                    <a:pt x="0" y="0"/>
                  </a:lnTo>
                  <a:lnTo>
                    <a:pt x="0" y="0"/>
                  </a:lnTo>
                </a:path>
              </a:pathLst>
            </a:custGeom>
            <a:noFill/>
            <a:ln w="1588">
              <a:solidFill>
                <a:srgbClr val="000000"/>
              </a:solidFill>
              <a:prstDash val="solid"/>
              <a:round/>
              <a:headEnd/>
              <a:tailEnd/>
            </a:ln>
          </p:spPr>
          <p:txBody>
            <a:bodyPr/>
            <a:lstStyle/>
            <a:p>
              <a:endParaRPr lang="zh-CN" altLang="en-US"/>
            </a:p>
          </p:txBody>
        </p:sp>
        <p:sp>
          <p:nvSpPr>
            <p:cNvPr id="481322" name="Freeform 42"/>
            <p:cNvSpPr>
              <a:spLocks/>
            </p:cNvSpPr>
            <p:nvPr/>
          </p:nvSpPr>
          <p:spPr bwMode="auto">
            <a:xfrm>
              <a:off x="3058" y="2552"/>
              <a:ext cx="7" cy="11"/>
            </a:xfrm>
            <a:custGeom>
              <a:avLst/>
              <a:gdLst/>
              <a:ahLst/>
              <a:cxnLst>
                <a:cxn ang="0">
                  <a:pos x="0" y="0"/>
                </a:cxn>
                <a:cxn ang="0">
                  <a:pos x="0" y="0"/>
                </a:cxn>
                <a:cxn ang="0">
                  <a:pos x="0" y="1"/>
                </a:cxn>
                <a:cxn ang="0">
                  <a:pos x="0" y="2"/>
                </a:cxn>
                <a:cxn ang="0">
                  <a:pos x="0" y="3"/>
                </a:cxn>
                <a:cxn ang="0">
                  <a:pos x="0" y="4"/>
                </a:cxn>
                <a:cxn ang="0">
                  <a:pos x="7" y="11"/>
                </a:cxn>
                <a:cxn ang="0">
                  <a:pos x="7" y="10"/>
                </a:cxn>
                <a:cxn ang="0">
                  <a:pos x="7" y="9"/>
                </a:cxn>
                <a:cxn ang="0">
                  <a:pos x="7" y="7"/>
                </a:cxn>
                <a:cxn ang="0">
                  <a:pos x="7" y="5"/>
                </a:cxn>
                <a:cxn ang="0">
                  <a:pos x="7" y="4"/>
                </a:cxn>
                <a:cxn ang="0">
                  <a:pos x="5" y="4"/>
                </a:cxn>
                <a:cxn ang="0">
                  <a:pos x="5" y="3"/>
                </a:cxn>
                <a:cxn ang="0">
                  <a:pos x="4" y="2"/>
                </a:cxn>
                <a:cxn ang="0">
                  <a:pos x="3" y="2"/>
                </a:cxn>
                <a:cxn ang="0">
                  <a:pos x="1" y="1"/>
                </a:cxn>
                <a:cxn ang="0">
                  <a:pos x="1" y="1"/>
                </a:cxn>
                <a:cxn ang="0">
                  <a:pos x="0" y="0"/>
                </a:cxn>
              </a:cxnLst>
              <a:rect l="0" t="0" r="r" b="b"/>
              <a:pathLst>
                <a:path w="7" h="11">
                  <a:moveTo>
                    <a:pt x="0" y="0"/>
                  </a:moveTo>
                  <a:lnTo>
                    <a:pt x="0" y="0"/>
                  </a:lnTo>
                  <a:lnTo>
                    <a:pt x="0" y="1"/>
                  </a:lnTo>
                  <a:lnTo>
                    <a:pt x="0" y="2"/>
                  </a:lnTo>
                  <a:lnTo>
                    <a:pt x="0" y="3"/>
                  </a:lnTo>
                  <a:lnTo>
                    <a:pt x="0" y="4"/>
                  </a:lnTo>
                  <a:lnTo>
                    <a:pt x="7" y="11"/>
                  </a:lnTo>
                  <a:lnTo>
                    <a:pt x="7" y="10"/>
                  </a:lnTo>
                  <a:lnTo>
                    <a:pt x="7" y="9"/>
                  </a:lnTo>
                  <a:lnTo>
                    <a:pt x="7" y="7"/>
                  </a:lnTo>
                  <a:lnTo>
                    <a:pt x="7" y="5"/>
                  </a:lnTo>
                  <a:lnTo>
                    <a:pt x="7" y="4"/>
                  </a:lnTo>
                  <a:lnTo>
                    <a:pt x="5" y="4"/>
                  </a:lnTo>
                  <a:lnTo>
                    <a:pt x="5" y="3"/>
                  </a:lnTo>
                  <a:lnTo>
                    <a:pt x="4" y="2"/>
                  </a:lnTo>
                  <a:lnTo>
                    <a:pt x="3" y="2"/>
                  </a:lnTo>
                  <a:lnTo>
                    <a:pt x="1" y="1"/>
                  </a:lnTo>
                  <a:lnTo>
                    <a:pt x="1" y="1"/>
                  </a:lnTo>
                  <a:lnTo>
                    <a:pt x="0" y="0"/>
                  </a:lnTo>
                </a:path>
              </a:pathLst>
            </a:custGeom>
            <a:noFill/>
            <a:ln w="1588">
              <a:solidFill>
                <a:srgbClr val="000000"/>
              </a:solidFill>
              <a:prstDash val="solid"/>
              <a:round/>
              <a:headEnd/>
              <a:tailEnd/>
            </a:ln>
          </p:spPr>
          <p:txBody>
            <a:bodyPr/>
            <a:lstStyle/>
            <a:p>
              <a:endParaRPr lang="zh-CN" altLang="en-US"/>
            </a:p>
          </p:txBody>
        </p:sp>
        <p:sp>
          <p:nvSpPr>
            <p:cNvPr id="481323" name="Freeform 43"/>
            <p:cNvSpPr>
              <a:spLocks/>
            </p:cNvSpPr>
            <p:nvPr/>
          </p:nvSpPr>
          <p:spPr bwMode="auto">
            <a:xfrm>
              <a:off x="3020" y="2532"/>
              <a:ext cx="33" cy="27"/>
            </a:xfrm>
            <a:custGeom>
              <a:avLst/>
              <a:gdLst/>
              <a:ahLst/>
              <a:cxnLst>
                <a:cxn ang="0">
                  <a:pos x="4" y="0"/>
                </a:cxn>
                <a:cxn ang="0">
                  <a:pos x="2" y="1"/>
                </a:cxn>
                <a:cxn ang="0">
                  <a:pos x="1" y="5"/>
                </a:cxn>
                <a:cxn ang="0">
                  <a:pos x="0" y="8"/>
                </a:cxn>
                <a:cxn ang="0">
                  <a:pos x="0" y="10"/>
                </a:cxn>
                <a:cxn ang="0">
                  <a:pos x="1" y="12"/>
                </a:cxn>
                <a:cxn ang="0">
                  <a:pos x="2" y="14"/>
                </a:cxn>
                <a:cxn ang="0">
                  <a:pos x="5" y="16"/>
                </a:cxn>
                <a:cxn ang="0">
                  <a:pos x="7" y="17"/>
                </a:cxn>
                <a:cxn ang="0">
                  <a:pos x="10" y="20"/>
                </a:cxn>
                <a:cxn ang="0">
                  <a:pos x="13" y="22"/>
                </a:cxn>
                <a:cxn ang="0">
                  <a:pos x="15" y="23"/>
                </a:cxn>
                <a:cxn ang="0">
                  <a:pos x="16" y="24"/>
                </a:cxn>
                <a:cxn ang="0">
                  <a:pos x="18" y="24"/>
                </a:cxn>
                <a:cxn ang="0">
                  <a:pos x="20" y="25"/>
                </a:cxn>
                <a:cxn ang="0">
                  <a:pos x="23" y="25"/>
                </a:cxn>
                <a:cxn ang="0">
                  <a:pos x="24" y="25"/>
                </a:cxn>
                <a:cxn ang="0">
                  <a:pos x="27" y="24"/>
                </a:cxn>
                <a:cxn ang="0">
                  <a:pos x="28" y="25"/>
                </a:cxn>
                <a:cxn ang="0">
                  <a:pos x="30" y="27"/>
                </a:cxn>
                <a:cxn ang="0">
                  <a:pos x="32" y="27"/>
                </a:cxn>
                <a:cxn ang="0">
                  <a:pos x="33" y="27"/>
                </a:cxn>
                <a:cxn ang="0">
                  <a:pos x="32" y="27"/>
                </a:cxn>
                <a:cxn ang="0">
                  <a:pos x="30" y="25"/>
                </a:cxn>
                <a:cxn ang="0">
                  <a:pos x="30" y="24"/>
                </a:cxn>
                <a:cxn ang="0">
                  <a:pos x="27" y="23"/>
                </a:cxn>
                <a:cxn ang="0">
                  <a:pos x="24" y="20"/>
                </a:cxn>
                <a:cxn ang="0">
                  <a:pos x="22" y="16"/>
                </a:cxn>
                <a:cxn ang="0">
                  <a:pos x="18" y="14"/>
                </a:cxn>
                <a:cxn ang="0">
                  <a:pos x="14" y="12"/>
                </a:cxn>
                <a:cxn ang="0">
                  <a:pos x="11" y="9"/>
                </a:cxn>
                <a:cxn ang="0">
                  <a:pos x="7" y="7"/>
                </a:cxn>
                <a:cxn ang="0">
                  <a:pos x="5" y="3"/>
                </a:cxn>
                <a:cxn ang="0">
                  <a:pos x="4" y="0"/>
                </a:cxn>
              </a:cxnLst>
              <a:rect l="0" t="0" r="r" b="b"/>
              <a:pathLst>
                <a:path w="33" h="27">
                  <a:moveTo>
                    <a:pt x="4" y="0"/>
                  </a:moveTo>
                  <a:lnTo>
                    <a:pt x="4" y="0"/>
                  </a:lnTo>
                  <a:lnTo>
                    <a:pt x="2" y="0"/>
                  </a:lnTo>
                  <a:lnTo>
                    <a:pt x="2" y="1"/>
                  </a:lnTo>
                  <a:lnTo>
                    <a:pt x="1" y="2"/>
                  </a:lnTo>
                  <a:lnTo>
                    <a:pt x="1" y="5"/>
                  </a:lnTo>
                  <a:lnTo>
                    <a:pt x="1" y="6"/>
                  </a:lnTo>
                  <a:lnTo>
                    <a:pt x="0" y="8"/>
                  </a:lnTo>
                  <a:lnTo>
                    <a:pt x="0" y="9"/>
                  </a:lnTo>
                  <a:lnTo>
                    <a:pt x="0" y="10"/>
                  </a:lnTo>
                  <a:lnTo>
                    <a:pt x="0" y="12"/>
                  </a:lnTo>
                  <a:lnTo>
                    <a:pt x="1" y="12"/>
                  </a:lnTo>
                  <a:lnTo>
                    <a:pt x="2" y="13"/>
                  </a:lnTo>
                  <a:lnTo>
                    <a:pt x="2" y="14"/>
                  </a:lnTo>
                  <a:lnTo>
                    <a:pt x="4" y="15"/>
                  </a:lnTo>
                  <a:lnTo>
                    <a:pt x="5" y="16"/>
                  </a:lnTo>
                  <a:lnTo>
                    <a:pt x="6" y="17"/>
                  </a:lnTo>
                  <a:lnTo>
                    <a:pt x="7" y="17"/>
                  </a:lnTo>
                  <a:lnTo>
                    <a:pt x="9" y="19"/>
                  </a:lnTo>
                  <a:lnTo>
                    <a:pt x="10" y="20"/>
                  </a:lnTo>
                  <a:lnTo>
                    <a:pt x="11" y="21"/>
                  </a:lnTo>
                  <a:lnTo>
                    <a:pt x="13" y="22"/>
                  </a:lnTo>
                  <a:lnTo>
                    <a:pt x="14" y="22"/>
                  </a:lnTo>
                  <a:lnTo>
                    <a:pt x="15" y="23"/>
                  </a:lnTo>
                  <a:lnTo>
                    <a:pt x="15" y="23"/>
                  </a:lnTo>
                  <a:lnTo>
                    <a:pt x="16" y="24"/>
                  </a:lnTo>
                  <a:lnTo>
                    <a:pt x="18" y="24"/>
                  </a:lnTo>
                  <a:lnTo>
                    <a:pt x="18" y="24"/>
                  </a:lnTo>
                  <a:lnTo>
                    <a:pt x="19" y="24"/>
                  </a:lnTo>
                  <a:lnTo>
                    <a:pt x="20" y="25"/>
                  </a:lnTo>
                  <a:lnTo>
                    <a:pt x="22" y="25"/>
                  </a:lnTo>
                  <a:lnTo>
                    <a:pt x="23" y="25"/>
                  </a:lnTo>
                  <a:lnTo>
                    <a:pt x="24" y="25"/>
                  </a:lnTo>
                  <a:lnTo>
                    <a:pt x="24" y="25"/>
                  </a:lnTo>
                  <a:lnTo>
                    <a:pt x="25" y="24"/>
                  </a:lnTo>
                  <a:lnTo>
                    <a:pt x="27" y="24"/>
                  </a:lnTo>
                  <a:lnTo>
                    <a:pt x="28" y="25"/>
                  </a:lnTo>
                  <a:lnTo>
                    <a:pt x="28" y="25"/>
                  </a:lnTo>
                  <a:lnTo>
                    <a:pt x="29" y="27"/>
                  </a:lnTo>
                  <a:lnTo>
                    <a:pt x="30" y="27"/>
                  </a:lnTo>
                  <a:lnTo>
                    <a:pt x="32" y="27"/>
                  </a:lnTo>
                  <a:lnTo>
                    <a:pt x="32" y="27"/>
                  </a:lnTo>
                  <a:lnTo>
                    <a:pt x="33" y="27"/>
                  </a:lnTo>
                  <a:lnTo>
                    <a:pt x="33" y="27"/>
                  </a:lnTo>
                  <a:lnTo>
                    <a:pt x="32" y="27"/>
                  </a:lnTo>
                  <a:lnTo>
                    <a:pt x="32" y="27"/>
                  </a:lnTo>
                  <a:lnTo>
                    <a:pt x="32" y="25"/>
                  </a:lnTo>
                  <a:lnTo>
                    <a:pt x="30" y="25"/>
                  </a:lnTo>
                  <a:lnTo>
                    <a:pt x="30" y="25"/>
                  </a:lnTo>
                  <a:lnTo>
                    <a:pt x="30" y="24"/>
                  </a:lnTo>
                  <a:lnTo>
                    <a:pt x="29" y="24"/>
                  </a:lnTo>
                  <a:lnTo>
                    <a:pt x="27" y="23"/>
                  </a:lnTo>
                  <a:lnTo>
                    <a:pt x="25" y="21"/>
                  </a:lnTo>
                  <a:lnTo>
                    <a:pt x="24" y="20"/>
                  </a:lnTo>
                  <a:lnTo>
                    <a:pt x="23" y="17"/>
                  </a:lnTo>
                  <a:lnTo>
                    <a:pt x="22" y="16"/>
                  </a:lnTo>
                  <a:lnTo>
                    <a:pt x="20" y="15"/>
                  </a:lnTo>
                  <a:lnTo>
                    <a:pt x="18" y="14"/>
                  </a:lnTo>
                  <a:lnTo>
                    <a:pt x="16" y="13"/>
                  </a:lnTo>
                  <a:lnTo>
                    <a:pt x="14" y="12"/>
                  </a:lnTo>
                  <a:lnTo>
                    <a:pt x="13" y="10"/>
                  </a:lnTo>
                  <a:lnTo>
                    <a:pt x="11" y="9"/>
                  </a:lnTo>
                  <a:lnTo>
                    <a:pt x="9" y="8"/>
                  </a:lnTo>
                  <a:lnTo>
                    <a:pt x="7" y="7"/>
                  </a:lnTo>
                  <a:lnTo>
                    <a:pt x="6" y="5"/>
                  </a:lnTo>
                  <a:lnTo>
                    <a:pt x="5" y="3"/>
                  </a:lnTo>
                  <a:lnTo>
                    <a:pt x="4" y="1"/>
                  </a:lnTo>
                  <a:lnTo>
                    <a:pt x="4" y="0"/>
                  </a:lnTo>
                </a:path>
              </a:pathLst>
            </a:custGeom>
            <a:noFill/>
            <a:ln w="1588">
              <a:solidFill>
                <a:srgbClr val="000000"/>
              </a:solidFill>
              <a:prstDash val="solid"/>
              <a:round/>
              <a:headEnd/>
              <a:tailEnd/>
            </a:ln>
          </p:spPr>
          <p:txBody>
            <a:bodyPr/>
            <a:lstStyle/>
            <a:p>
              <a:endParaRPr lang="zh-CN" altLang="en-US"/>
            </a:p>
          </p:txBody>
        </p:sp>
        <p:sp>
          <p:nvSpPr>
            <p:cNvPr id="481324" name="Freeform 44"/>
            <p:cNvSpPr>
              <a:spLocks/>
            </p:cNvSpPr>
            <p:nvPr/>
          </p:nvSpPr>
          <p:spPr bwMode="auto">
            <a:xfrm>
              <a:off x="3007" y="2613"/>
              <a:ext cx="143" cy="166"/>
            </a:xfrm>
            <a:custGeom>
              <a:avLst/>
              <a:gdLst/>
              <a:ahLst/>
              <a:cxnLst>
                <a:cxn ang="0">
                  <a:pos x="95" y="106"/>
                </a:cxn>
                <a:cxn ang="0">
                  <a:pos x="77" y="101"/>
                </a:cxn>
                <a:cxn ang="0">
                  <a:pos x="41" y="81"/>
                </a:cxn>
                <a:cxn ang="0">
                  <a:pos x="87" y="95"/>
                </a:cxn>
                <a:cxn ang="0">
                  <a:pos x="102" y="95"/>
                </a:cxn>
                <a:cxn ang="0">
                  <a:pos x="113" y="94"/>
                </a:cxn>
                <a:cxn ang="0">
                  <a:pos x="115" y="92"/>
                </a:cxn>
                <a:cxn ang="0">
                  <a:pos x="123" y="87"/>
                </a:cxn>
                <a:cxn ang="0">
                  <a:pos x="99" y="93"/>
                </a:cxn>
                <a:cxn ang="0">
                  <a:pos x="81" y="90"/>
                </a:cxn>
                <a:cxn ang="0">
                  <a:pos x="63" y="86"/>
                </a:cxn>
                <a:cxn ang="0">
                  <a:pos x="33" y="78"/>
                </a:cxn>
                <a:cxn ang="0">
                  <a:pos x="55" y="80"/>
                </a:cxn>
                <a:cxn ang="0">
                  <a:pos x="76" y="81"/>
                </a:cxn>
                <a:cxn ang="0">
                  <a:pos x="101" y="81"/>
                </a:cxn>
                <a:cxn ang="0">
                  <a:pos x="113" y="81"/>
                </a:cxn>
                <a:cxn ang="0">
                  <a:pos x="106" y="81"/>
                </a:cxn>
                <a:cxn ang="0">
                  <a:pos x="87" y="79"/>
                </a:cxn>
                <a:cxn ang="0">
                  <a:pos x="65" y="79"/>
                </a:cxn>
                <a:cxn ang="0">
                  <a:pos x="49" y="77"/>
                </a:cxn>
                <a:cxn ang="0">
                  <a:pos x="40" y="75"/>
                </a:cxn>
                <a:cxn ang="0">
                  <a:pos x="60" y="60"/>
                </a:cxn>
                <a:cxn ang="0">
                  <a:pos x="52" y="63"/>
                </a:cxn>
                <a:cxn ang="0">
                  <a:pos x="42" y="70"/>
                </a:cxn>
                <a:cxn ang="0">
                  <a:pos x="35" y="68"/>
                </a:cxn>
                <a:cxn ang="0">
                  <a:pos x="35" y="75"/>
                </a:cxn>
                <a:cxn ang="0">
                  <a:pos x="19" y="71"/>
                </a:cxn>
                <a:cxn ang="0">
                  <a:pos x="6" y="41"/>
                </a:cxn>
                <a:cxn ang="0">
                  <a:pos x="5" y="11"/>
                </a:cxn>
                <a:cxn ang="0">
                  <a:pos x="28" y="14"/>
                </a:cxn>
                <a:cxn ang="0">
                  <a:pos x="35" y="26"/>
                </a:cxn>
                <a:cxn ang="0">
                  <a:pos x="10" y="31"/>
                </a:cxn>
                <a:cxn ang="0">
                  <a:pos x="13" y="34"/>
                </a:cxn>
                <a:cxn ang="0">
                  <a:pos x="32" y="28"/>
                </a:cxn>
                <a:cxn ang="0">
                  <a:pos x="47" y="27"/>
                </a:cxn>
                <a:cxn ang="0">
                  <a:pos x="51" y="31"/>
                </a:cxn>
                <a:cxn ang="0">
                  <a:pos x="33" y="33"/>
                </a:cxn>
                <a:cxn ang="0">
                  <a:pos x="37" y="37"/>
                </a:cxn>
                <a:cxn ang="0">
                  <a:pos x="55" y="39"/>
                </a:cxn>
                <a:cxn ang="0">
                  <a:pos x="74" y="42"/>
                </a:cxn>
                <a:cxn ang="0">
                  <a:pos x="85" y="52"/>
                </a:cxn>
                <a:cxn ang="0">
                  <a:pos x="114" y="65"/>
                </a:cxn>
                <a:cxn ang="0">
                  <a:pos x="138" y="80"/>
                </a:cxn>
                <a:cxn ang="0">
                  <a:pos x="134" y="93"/>
                </a:cxn>
                <a:cxn ang="0">
                  <a:pos x="127" y="116"/>
                </a:cxn>
                <a:cxn ang="0">
                  <a:pos x="117" y="133"/>
                </a:cxn>
                <a:cxn ang="0">
                  <a:pos x="120" y="133"/>
                </a:cxn>
                <a:cxn ang="0">
                  <a:pos x="136" y="119"/>
                </a:cxn>
                <a:cxn ang="0">
                  <a:pos x="137" y="130"/>
                </a:cxn>
                <a:cxn ang="0">
                  <a:pos x="124" y="158"/>
                </a:cxn>
                <a:cxn ang="0">
                  <a:pos x="113" y="161"/>
                </a:cxn>
                <a:cxn ang="0">
                  <a:pos x="117" y="163"/>
                </a:cxn>
                <a:cxn ang="0">
                  <a:pos x="113" y="166"/>
                </a:cxn>
                <a:cxn ang="0">
                  <a:pos x="87" y="154"/>
                </a:cxn>
                <a:cxn ang="0">
                  <a:pos x="99" y="118"/>
                </a:cxn>
                <a:cxn ang="0">
                  <a:pos x="123" y="103"/>
                </a:cxn>
                <a:cxn ang="0">
                  <a:pos x="128" y="94"/>
                </a:cxn>
                <a:cxn ang="0">
                  <a:pos x="118" y="101"/>
                </a:cxn>
                <a:cxn ang="0">
                  <a:pos x="105" y="108"/>
                </a:cxn>
                <a:cxn ang="0">
                  <a:pos x="115" y="101"/>
                </a:cxn>
                <a:cxn ang="0">
                  <a:pos x="115" y="96"/>
                </a:cxn>
                <a:cxn ang="0">
                  <a:pos x="115" y="93"/>
                </a:cxn>
                <a:cxn ang="0">
                  <a:pos x="105" y="100"/>
                </a:cxn>
              </a:cxnLst>
              <a:rect l="0" t="0" r="r" b="b"/>
              <a:pathLst>
                <a:path w="143" h="166">
                  <a:moveTo>
                    <a:pt x="105" y="101"/>
                  </a:moveTo>
                  <a:lnTo>
                    <a:pt x="105" y="101"/>
                  </a:lnTo>
                  <a:lnTo>
                    <a:pt x="104" y="101"/>
                  </a:lnTo>
                  <a:lnTo>
                    <a:pt x="104" y="101"/>
                  </a:lnTo>
                  <a:lnTo>
                    <a:pt x="102" y="102"/>
                  </a:lnTo>
                  <a:lnTo>
                    <a:pt x="102" y="102"/>
                  </a:lnTo>
                  <a:lnTo>
                    <a:pt x="101" y="102"/>
                  </a:lnTo>
                  <a:lnTo>
                    <a:pt x="101" y="103"/>
                  </a:lnTo>
                  <a:lnTo>
                    <a:pt x="100" y="103"/>
                  </a:lnTo>
                  <a:lnTo>
                    <a:pt x="99" y="104"/>
                  </a:lnTo>
                  <a:lnTo>
                    <a:pt x="99" y="104"/>
                  </a:lnTo>
                  <a:lnTo>
                    <a:pt x="97" y="104"/>
                  </a:lnTo>
                  <a:lnTo>
                    <a:pt x="96" y="106"/>
                  </a:lnTo>
                  <a:lnTo>
                    <a:pt x="96" y="106"/>
                  </a:lnTo>
                  <a:lnTo>
                    <a:pt x="95" y="106"/>
                  </a:lnTo>
                  <a:lnTo>
                    <a:pt x="93" y="106"/>
                  </a:lnTo>
                  <a:lnTo>
                    <a:pt x="93" y="106"/>
                  </a:lnTo>
                  <a:lnTo>
                    <a:pt x="92" y="106"/>
                  </a:lnTo>
                  <a:lnTo>
                    <a:pt x="91" y="106"/>
                  </a:lnTo>
                  <a:lnTo>
                    <a:pt x="90" y="106"/>
                  </a:lnTo>
                  <a:lnTo>
                    <a:pt x="88" y="106"/>
                  </a:lnTo>
                  <a:lnTo>
                    <a:pt x="87" y="104"/>
                  </a:lnTo>
                  <a:lnTo>
                    <a:pt x="86" y="104"/>
                  </a:lnTo>
                  <a:lnTo>
                    <a:pt x="85" y="104"/>
                  </a:lnTo>
                  <a:lnTo>
                    <a:pt x="83" y="103"/>
                  </a:lnTo>
                  <a:lnTo>
                    <a:pt x="82" y="103"/>
                  </a:lnTo>
                  <a:lnTo>
                    <a:pt x="81" y="102"/>
                  </a:lnTo>
                  <a:lnTo>
                    <a:pt x="79" y="102"/>
                  </a:lnTo>
                  <a:lnTo>
                    <a:pt x="78" y="101"/>
                  </a:lnTo>
                  <a:lnTo>
                    <a:pt x="77" y="101"/>
                  </a:lnTo>
                  <a:lnTo>
                    <a:pt x="76" y="100"/>
                  </a:lnTo>
                  <a:lnTo>
                    <a:pt x="74" y="99"/>
                  </a:lnTo>
                  <a:lnTo>
                    <a:pt x="73" y="99"/>
                  </a:lnTo>
                  <a:lnTo>
                    <a:pt x="72" y="97"/>
                  </a:lnTo>
                  <a:lnTo>
                    <a:pt x="41" y="84"/>
                  </a:lnTo>
                  <a:lnTo>
                    <a:pt x="41" y="84"/>
                  </a:lnTo>
                  <a:lnTo>
                    <a:pt x="40" y="84"/>
                  </a:lnTo>
                  <a:lnTo>
                    <a:pt x="40" y="82"/>
                  </a:lnTo>
                  <a:lnTo>
                    <a:pt x="40" y="82"/>
                  </a:lnTo>
                  <a:lnTo>
                    <a:pt x="38" y="81"/>
                  </a:lnTo>
                  <a:lnTo>
                    <a:pt x="38" y="81"/>
                  </a:lnTo>
                  <a:lnTo>
                    <a:pt x="38" y="81"/>
                  </a:lnTo>
                  <a:lnTo>
                    <a:pt x="38" y="80"/>
                  </a:lnTo>
                  <a:lnTo>
                    <a:pt x="40" y="81"/>
                  </a:lnTo>
                  <a:lnTo>
                    <a:pt x="41" y="81"/>
                  </a:lnTo>
                  <a:lnTo>
                    <a:pt x="42" y="82"/>
                  </a:lnTo>
                  <a:lnTo>
                    <a:pt x="43" y="82"/>
                  </a:lnTo>
                  <a:lnTo>
                    <a:pt x="46" y="84"/>
                  </a:lnTo>
                  <a:lnTo>
                    <a:pt x="47" y="84"/>
                  </a:lnTo>
                  <a:lnTo>
                    <a:pt x="50" y="85"/>
                  </a:lnTo>
                  <a:lnTo>
                    <a:pt x="51" y="85"/>
                  </a:lnTo>
                  <a:lnTo>
                    <a:pt x="52" y="86"/>
                  </a:lnTo>
                  <a:lnTo>
                    <a:pt x="55" y="86"/>
                  </a:lnTo>
                  <a:lnTo>
                    <a:pt x="56" y="86"/>
                  </a:lnTo>
                  <a:lnTo>
                    <a:pt x="58" y="87"/>
                  </a:lnTo>
                  <a:lnTo>
                    <a:pt x="60" y="87"/>
                  </a:lnTo>
                  <a:lnTo>
                    <a:pt x="61" y="88"/>
                  </a:lnTo>
                  <a:lnTo>
                    <a:pt x="63" y="88"/>
                  </a:lnTo>
                  <a:lnTo>
                    <a:pt x="64" y="88"/>
                  </a:lnTo>
                  <a:lnTo>
                    <a:pt x="87" y="95"/>
                  </a:lnTo>
                  <a:lnTo>
                    <a:pt x="88" y="96"/>
                  </a:lnTo>
                  <a:lnTo>
                    <a:pt x="88" y="96"/>
                  </a:lnTo>
                  <a:lnTo>
                    <a:pt x="90" y="96"/>
                  </a:lnTo>
                  <a:lnTo>
                    <a:pt x="91" y="96"/>
                  </a:lnTo>
                  <a:lnTo>
                    <a:pt x="92" y="96"/>
                  </a:lnTo>
                  <a:lnTo>
                    <a:pt x="93" y="96"/>
                  </a:lnTo>
                  <a:lnTo>
                    <a:pt x="93" y="96"/>
                  </a:lnTo>
                  <a:lnTo>
                    <a:pt x="95" y="96"/>
                  </a:lnTo>
                  <a:lnTo>
                    <a:pt x="96" y="96"/>
                  </a:lnTo>
                  <a:lnTo>
                    <a:pt x="97" y="95"/>
                  </a:lnTo>
                  <a:lnTo>
                    <a:pt x="99" y="95"/>
                  </a:lnTo>
                  <a:lnTo>
                    <a:pt x="99" y="95"/>
                  </a:lnTo>
                  <a:lnTo>
                    <a:pt x="100" y="95"/>
                  </a:lnTo>
                  <a:lnTo>
                    <a:pt x="101" y="95"/>
                  </a:lnTo>
                  <a:lnTo>
                    <a:pt x="102" y="95"/>
                  </a:lnTo>
                  <a:lnTo>
                    <a:pt x="102" y="95"/>
                  </a:lnTo>
                  <a:lnTo>
                    <a:pt x="104" y="95"/>
                  </a:lnTo>
                  <a:lnTo>
                    <a:pt x="104" y="95"/>
                  </a:lnTo>
                  <a:lnTo>
                    <a:pt x="105" y="96"/>
                  </a:lnTo>
                  <a:lnTo>
                    <a:pt x="105" y="96"/>
                  </a:lnTo>
                  <a:lnTo>
                    <a:pt x="106" y="96"/>
                  </a:lnTo>
                  <a:lnTo>
                    <a:pt x="106" y="96"/>
                  </a:lnTo>
                  <a:lnTo>
                    <a:pt x="108" y="96"/>
                  </a:lnTo>
                  <a:lnTo>
                    <a:pt x="108" y="96"/>
                  </a:lnTo>
                  <a:lnTo>
                    <a:pt x="109" y="95"/>
                  </a:lnTo>
                  <a:lnTo>
                    <a:pt x="110" y="95"/>
                  </a:lnTo>
                  <a:lnTo>
                    <a:pt x="110" y="94"/>
                  </a:lnTo>
                  <a:lnTo>
                    <a:pt x="111" y="94"/>
                  </a:lnTo>
                  <a:lnTo>
                    <a:pt x="113" y="94"/>
                  </a:lnTo>
                  <a:lnTo>
                    <a:pt x="113" y="94"/>
                  </a:lnTo>
                  <a:lnTo>
                    <a:pt x="114" y="94"/>
                  </a:lnTo>
                  <a:lnTo>
                    <a:pt x="115" y="93"/>
                  </a:lnTo>
                  <a:lnTo>
                    <a:pt x="114" y="93"/>
                  </a:lnTo>
                  <a:lnTo>
                    <a:pt x="114" y="93"/>
                  </a:lnTo>
                  <a:lnTo>
                    <a:pt x="113" y="94"/>
                  </a:lnTo>
                  <a:lnTo>
                    <a:pt x="113" y="94"/>
                  </a:lnTo>
                  <a:lnTo>
                    <a:pt x="111" y="94"/>
                  </a:lnTo>
                  <a:lnTo>
                    <a:pt x="111" y="94"/>
                  </a:lnTo>
                  <a:lnTo>
                    <a:pt x="110" y="94"/>
                  </a:lnTo>
                  <a:lnTo>
                    <a:pt x="110" y="94"/>
                  </a:lnTo>
                  <a:lnTo>
                    <a:pt x="110" y="94"/>
                  </a:lnTo>
                  <a:lnTo>
                    <a:pt x="111" y="93"/>
                  </a:lnTo>
                  <a:lnTo>
                    <a:pt x="113" y="93"/>
                  </a:lnTo>
                  <a:lnTo>
                    <a:pt x="114" y="92"/>
                  </a:lnTo>
                  <a:lnTo>
                    <a:pt x="115" y="92"/>
                  </a:lnTo>
                  <a:lnTo>
                    <a:pt x="117" y="90"/>
                  </a:lnTo>
                  <a:lnTo>
                    <a:pt x="118" y="90"/>
                  </a:lnTo>
                  <a:lnTo>
                    <a:pt x="119" y="90"/>
                  </a:lnTo>
                  <a:lnTo>
                    <a:pt x="120" y="90"/>
                  </a:lnTo>
                  <a:lnTo>
                    <a:pt x="122" y="89"/>
                  </a:lnTo>
                  <a:lnTo>
                    <a:pt x="123" y="89"/>
                  </a:lnTo>
                  <a:lnTo>
                    <a:pt x="124" y="89"/>
                  </a:lnTo>
                  <a:lnTo>
                    <a:pt x="126" y="89"/>
                  </a:lnTo>
                  <a:lnTo>
                    <a:pt x="127" y="89"/>
                  </a:lnTo>
                  <a:lnTo>
                    <a:pt x="127" y="89"/>
                  </a:lnTo>
                  <a:lnTo>
                    <a:pt x="128" y="90"/>
                  </a:lnTo>
                  <a:lnTo>
                    <a:pt x="127" y="89"/>
                  </a:lnTo>
                  <a:lnTo>
                    <a:pt x="126" y="88"/>
                  </a:lnTo>
                  <a:lnTo>
                    <a:pt x="124" y="88"/>
                  </a:lnTo>
                  <a:lnTo>
                    <a:pt x="123" y="87"/>
                  </a:lnTo>
                  <a:lnTo>
                    <a:pt x="120" y="87"/>
                  </a:lnTo>
                  <a:lnTo>
                    <a:pt x="119" y="87"/>
                  </a:lnTo>
                  <a:lnTo>
                    <a:pt x="118" y="88"/>
                  </a:lnTo>
                  <a:lnTo>
                    <a:pt x="115" y="88"/>
                  </a:lnTo>
                  <a:lnTo>
                    <a:pt x="114" y="88"/>
                  </a:lnTo>
                  <a:lnTo>
                    <a:pt x="111" y="89"/>
                  </a:lnTo>
                  <a:lnTo>
                    <a:pt x="110" y="89"/>
                  </a:lnTo>
                  <a:lnTo>
                    <a:pt x="109" y="90"/>
                  </a:lnTo>
                  <a:lnTo>
                    <a:pt x="106" y="90"/>
                  </a:lnTo>
                  <a:lnTo>
                    <a:pt x="105" y="92"/>
                  </a:lnTo>
                  <a:lnTo>
                    <a:pt x="104" y="92"/>
                  </a:lnTo>
                  <a:lnTo>
                    <a:pt x="102" y="93"/>
                  </a:lnTo>
                  <a:lnTo>
                    <a:pt x="101" y="93"/>
                  </a:lnTo>
                  <a:lnTo>
                    <a:pt x="100" y="93"/>
                  </a:lnTo>
                  <a:lnTo>
                    <a:pt x="99" y="93"/>
                  </a:lnTo>
                  <a:lnTo>
                    <a:pt x="97" y="93"/>
                  </a:lnTo>
                  <a:lnTo>
                    <a:pt x="96" y="93"/>
                  </a:lnTo>
                  <a:lnTo>
                    <a:pt x="95" y="93"/>
                  </a:lnTo>
                  <a:lnTo>
                    <a:pt x="93" y="93"/>
                  </a:lnTo>
                  <a:lnTo>
                    <a:pt x="92" y="93"/>
                  </a:lnTo>
                  <a:lnTo>
                    <a:pt x="91" y="93"/>
                  </a:lnTo>
                  <a:lnTo>
                    <a:pt x="90" y="93"/>
                  </a:lnTo>
                  <a:lnTo>
                    <a:pt x="88" y="93"/>
                  </a:lnTo>
                  <a:lnTo>
                    <a:pt x="87" y="93"/>
                  </a:lnTo>
                  <a:lnTo>
                    <a:pt x="86" y="93"/>
                  </a:lnTo>
                  <a:lnTo>
                    <a:pt x="85" y="92"/>
                  </a:lnTo>
                  <a:lnTo>
                    <a:pt x="83" y="92"/>
                  </a:lnTo>
                  <a:lnTo>
                    <a:pt x="83" y="92"/>
                  </a:lnTo>
                  <a:lnTo>
                    <a:pt x="82" y="92"/>
                  </a:lnTo>
                  <a:lnTo>
                    <a:pt x="81" y="90"/>
                  </a:lnTo>
                  <a:lnTo>
                    <a:pt x="79" y="90"/>
                  </a:lnTo>
                  <a:lnTo>
                    <a:pt x="78" y="90"/>
                  </a:lnTo>
                  <a:lnTo>
                    <a:pt x="77" y="90"/>
                  </a:lnTo>
                  <a:lnTo>
                    <a:pt x="76" y="89"/>
                  </a:lnTo>
                  <a:lnTo>
                    <a:pt x="74" y="89"/>
                  </a:lnTo>
                  <a:lnTo>
                    <a:pt x="73" y="89"/>
                  </a:lnTo>
                  <a:lnTo>
                    <a:pt x="72" y="88"/>
                  </a:lnTo>
                  <a:lnTo>
                    <a:pt x="70" y="88"/>
                  </a:lnTo>
                  <a:lnTo>
                    <a:pt x="69" y="88"/>
                  </a:lnTo>
                  <a:lnTo>
                    <a:pt x="68" y="87"/>
                  </a:lnTo>
                  <a:lnTo>
                    <a:pt x="68" y="87"/>
                  </a:lnTo>
                  <a:lnTo>
                    <a:pt x="67" y="87"/>
                  </a:lnTo>
                  <a:lnTo>
                    <a:pt x="65" y="86"/>
                  </a:lnTo>
                  <a:lnTo>
                    <a:pt x="64" y="86"/>
                  </a:lnTo>
                  <a:lnTo>
                    <a:pt x="63" y="86"/>
                  </a:lnTo>
                  <a:lnTo>
                    <a:pt x="60" y="85"/>
                  </a:lnTo>
                  <a:lnTo>
                    <a:pt x="58" y="85"/>
                  </a:lnTo>
                  <a:lnTo>
                    <a:pt x="56" y="85"/>
                  </a:lnTo>
                  <a:lnTo>
                    <a:pt x="54" y="84"/>
                  </a:lnTo>
                  <a:lnTo>
                    <a:pt x="52" y="84"/>
                  </a:lnTo>
                  <a:lnTo>
                    <a:pt x="50" y="84"/>
                  </a:lnTo>
                  <a:lnTo>
                    <a:pt x="49" y="82"/>
                  </a:lnTo>
                  <a:lnTo>
                    <a:pt x="46" y="82"/>
                  </a:lnTo>
                  <a:lnTo>
                    <a:pt x="43" y="82"/>
                  </a:lnTo>
                  <a:lnTo>
                    <a:pt x="42" y="81"/>
                  </a:lnTo>
                  <a:lnTo>
                    <a:pt x="40" y="81"/>
                  </a:lnTo>
                  <a:lnTo>
                    <a:pt x="38" y="80"/>
                  </a:lnTo>
                  <a:lnTo>
                    <a:pt x="36" y="79"/>
                  </a:lnTo>
                  <a:lnTo>
                    <a:pt x="35" y="78"/>
                  </a:lnTo>
                  <a:lnTo>
                    <a:pt x="33" y="78"/>
                  </a:lnTo>
                  <a:lnTo>
                    <a:pt x="33" y="77"/>
                  </a:lnTo>
                  <a:lnTo>
                    <a:pt x="35" y="77"/>
                  </a:lnTo>
                  <a:lnTo>
                    <a:pt x="36" y="77"/>
                  </a:lnTo>
                  <a:lnTo>
                    <a:pt x="37" y="77"/>
                  </a:lnTo>
                  <a:lnTo>
                    <a:pt x="40" y="77"/>
                  </a:lnTo>
                  <a:lnTo>
                    <a:pt x="41" y="77"/>
                  </a:lnTo>
                  <a:lnTo>
                    <a:pt x="42" y="77"/>
                  </a:lnTo>
                  <a:lnTo>
                    <a:pt x="45" y="78"/>
                  </a:lnTo>
                  <a:lnTo>
                    <a:pt x="46" y="78"/>
                  </a:lnTo>
                  <a:lnTo>
                    <a:pt x="47" y="78"/>
                  </a:lnTo>
                  <a:lnTo>
                    <a:pt x="50" y="78"/>
                  </a:lnTo>
                  <a:lnTo>
                    <a:pt x="51" y="79"/>
                  </a:lnTo>
                  <a:lnTo>
                    <a:pt x="52" y="79"/>
                  </a:lnTo>
                  <a:lnTo>
                    <a:pt x="54" y="79"/>
                  </a:lnTo>
                  <a:lnTo>
                    <a:pt x="55" y="80"/>
                  </a:lnTo>
                  <a:lnTo>
                    <a:pt x="56" y="80"/>
                  </a:lnTo>
                  <a:lnTo>
                    <a:pt x="58" y="80"/>
                  </a:lnTo>
                  <a:lnTo>
                    <a:pt x="59" y="80"/>
                  </a:lnTo>
                  <a:lnTo>
                    <a:pt x="60" y="80"/>
                  </a:lnTo>
                  <a:lnTo>
                    <a:pt x="61" y="80"/>
                  </a:lnTo>
                  <a:lnTo>
                    <a:pt x="63" y="80"/>
                  </a:lnTo>
                  <a:lnTo>
                    <a:pt x="64" y="81"/>
                  </a:lnTo>
                  <a:lnTo>
                    <a:pt x="67" y="81"/>
                  </a:lnTo>
                  <a:lnTo>
                    <a:pt x="68" y="81"/>
                  </a:lnTo>
                  <a:lnTo>
                    <a:pt x="69" y="81"/>
                  </a:lnTo>
                  <a:lnTo>
                    <a:pt x="70" y="81"/>
                  </a:lnTo>
                  <a:lnTo>
                    <a:pt x="72" y="81"/>
                  </a:lnTo>
                  <a:lnTo>
                    <a:pt x="73" y="81"/>
                  </a:lnTo>
                  <a:lnTo>
                    <a:pt x="74" y="81"/>
                  </a:lnTo>
                  <a:lnTo>
                    <a:pt x="76" y="81"/>
                  </a:lnTo>
                  <a:lnTo>
                    <a:pt x="77" y="82"/>
                  </a:lnTo>
                  <a:lnTo>
                    <a:pt x="78" y="82"/>
                  </a:lnTo>
                  <a:lnTo>
                    <a:pt x="79" y="82"/>
                  </a:lnTo>
                  <a:lnTo>
                    <a:pt x="81" y="82"/>
                  </a:lnTo>
                  <a:lnTo>
                    <a:pt x="83" y="82"/>
                  </a:lnTo>
                  <a:lnTo>
                    <a:pt x="85" y="82"/>
                  </a:lnTo>
                  <a:lnTo>
                    <a:pt x="87" y="82"/>
                  </a:lnTo>
                  <a:lnTo>
                    <a:pt x="88" y="81"/>
                  </a:lnTo>
                  <a:lnTo>
                    <a:pt x="91" y="81"/>
                  </a:lnTo>
                  <a:lnTo>
                    <a:pt x="92" y="81"/>
                  </a:lnTo>
                  <a:lnTo>
                    <a:pt x="95" y="81"/>
                  </a:lnTo>
                  <a:lnTo>
                    <a:pt x="96" y="80"/>
                  </a:lnTo>
                  <a:lnTo>
                    <a:pt x="97" y="80"/>
                  </a:lnTo>
                  <a:lnTo>
                    <a:pt x="100" y="81"/>
                  </a:lnTo>
                  <a:lnTo>
                    <a:pt x="101" y="81"/>
                  </a:lnTo>
                  <a:lnTo>
                    <a:pt x="102" y="81"/>
                  </a:lnTo>
                  <a:lnTo>
                    <a:pt x="104" y="82"/>
                  </a:lnTo>
                  <a:lnTo>
                    <a:pt x="105" y="84"/>
                  </a:lnTo>
                  <a:lnTo>
                    <a:pt x="106" y="84"/>
                  </a:lnTo>
                  <a:lnTo>
                    <a:pt x="106" y="84"/>
                  </a:lnTo>
                  <a:lnTo>
                    <a:pt x="108" y="84"/>
                  </a:lnTo>
                  <a:lnTo>
                    <a:pt x="108" y="84"/>
                  </a:lnTo>
                  <a:lnTo>
                    <a:pt x="109" y="84"/>
                  </a:lnTo>
                  <a:lnTo>
                    <a:pt x="109" y="84"/>
                  </a:lnTo>
                  <a:lnTo>
                    <a:pt x="110" y="82"/>
                  </a:lnTo>
                  <a:lnTo>
                    <a:pt x="110" y="82"/>
                  </a:lnTo>
                  <a:lnTo>
                    <a:pt x="111" y="82"/>
                  </a:lnTo>
                  <a:lnTo>
                    <a:pt x="111" y="82"/>
                  </a:lnTo>
                  <a:lnTo>
                    <a:pt x="113" y="82"/>
                  </a:lnTo>
                  <a:lnTo>
                    <a:pt x="113" y="81"/>
                  </a:lnTo>
                  <a:lnTo>
                    <a:pt x="114" y="81"/>
                  </a:lnTo>
                  <a:lnTo>
                    <a:pt x="114" y="81"/>
                  </a:lnTo>
                  <a:lnTo>
                    <a:pt x="115" y="81"/>
                  </a:lnTo>
                  <a:lnTo>
                    <a:pt x="115" y="80"/>
                  </a:lnTo>
                  <a:lnTo>
                    <a:pt x="114" y="80"/>
                  </a:lnTo>
                  <a:lnTo>
                    <a:pt x="114" y="80"/>
                  </a:lnTo>
                  <a:lnTo>
                    <a:pt x="113" y="81"/>
                  </a:lnTo>
                  <a:lnTo>
                    <a:pt x="113" y="81"/>
                  </a:lnTo>
                  <a:lnTo>
                    <a:pt x="111" y="81"/>
                  </a:lnTo>
                  <a:lnTo>
                    <a:pt x="110" y="81"/>
                  </a:lnTo>
                  <a:lnTo>
                    <a:pt x="110" y="81"/>
                  </a:lnTo>
                  <a:lnTo>
                    <a:pt x="109" y="81"/>
                  </a:lnTo>
                  <a:lnTo>
                    <a:pt x="108" y="81"/>
                  </a:lnTo>
                  <a:lnTo>
                    <a:pt x="108" y="81"/>
                  </a:lnTo>
                  <a:lnTo>
                    <a:pt x="106" y="81"/>
                  </a:lnTo>
                  <a:lnTo>
                    <a:pt x="106" y="82"/>
                  </a:lnTo>
                  <a:lnTo>
                    <a:pt x="105" y="82"/>
                  </a:lnTo>
                  <a:lnTo>
                    <a:pt x="104" y="82"/>
                  </a:lnTo>
                  <a:lnTo>
                    <a:pt x="104" y="82"/>
                  </a:lnTo>
                  <a:lnTo>
                    <a:pt x="102" y="82"/>
                  </a:lnTo>
                  <a:lnTo>
                    <a:pt x="100" y="78"/>
                  </a:lnTo>
                  <a:lnTo>
                    <a:pt x="99" y="78"/>
                  </a:lnTo>
                  <a:lnTo>
                    <a:pt x="96" y="78"/>
                  </a:lnTo>
                  <a:lnTo>
                    <a:pt x="95" y="78"/>
                  </a:lnTo>
                  <a:lnTo>
                    <a:pt x="93" y="78"/>
                  </a:lnTo>
                  <a:lnTo>
                    <a:pt x="92" y="78"/>
                  </a:lnTo>
                  <a:lnTo>
                    <a:pt x="91" y="79"/>
                  </a:lnTo>
                  <a:lnTo>
                    <a:pt x="90" y="79"/>
                  </a:lnTo>
                  <a:lnTo>
                    <a:pt x="88" y="79"/>
                  </a:lnTo>
                  <a:lnTo>
                    <a:pt x="87" y="79"/>
                  </a:lnTo>
                  <a:lnTo>
                    <a:pt x="86" y="79"/>
                  </a:lnTo>
                  <a:lnTo>
                    <a:pt x="85" y="79"/>
                  </a:lnTo>
                  <a:lnTo>
                    <a:pt x="82" y="79"/>
                  </a:lnTo>
                  <a:lnTo>
                    <a:pt x="81" y="79"/>
                  </a:lnTo>
                  <a:lnTo>
                    <a:pt x="79" y="79"/>
                  </a:lnTo>
                  <a:lnTo>
                    <a:pt x="78" y="79"/>
                  </a:lnTo>
                  <a:lnTo>
                    <a:pt x="77" y="79"/>
                  </a:lnTo>
                  <a:lnTo>
                    <a:pt x="76" y="79"/>
                  </a:lnTo>
                  <a:lnTo>
                    <a:pt x="74" y="79"/>
                  </a:lnTo>
                  <a:lnTo>
                    <a:pt x="72" y="79"/>
                  </a:lnTo>
                  <a:lnTo>
                    <a:pt x="70" y="79"/>
                  </a:lnTo>
                  <a:lnTo>
                    <a:pt x="69" y="79"/>
                  </a:lnTo>
                  <a:lnTo>
                    <a:pt x="68" y="79"/>
                  </a:lnTo>
                  <a:lnTo>
                    <a:pt x="67" y="79"/>
                  </a:lnTo>
                  <a:lnTo>
                    <a:pt x="65" y="79"/>
                  </a:lnTo>
                  <a:lnTo>
                    <a:pt x="64" y="79"/>
                  </a:lnTo>
                  <a:lnTo>
                    <a:pt x="63" y="79"/>
                  </a:lnTo>
                  <a:lnTo>
                    <a:pt x="60" y="79"/>
                  </a:lnTo>
                  <a:lnTo>
                    <a:pt x="59" y="79"/>
                  </a:lnTo>
                  <a:lnTo>
                    <a:pt x="58" y="78"/>
                  </a:lnTo>
                  <a:lnTo>
                    <a:pt x="56" y="78"/>
                  </a:lnTo>
                  <a:lnTo>
                    <a:pt x="55" y="78"/>
                  </a:lnTo>
                  <a:lnTo>
                    <a:pt x="54" y="78"/>
                  </a:lnTo>
                  <a:lnTo>
                    <a:pt x="54" y="78"/>
                  </a:lnTo>
                  <a:lnTo>
                    <a:pt x="52" y="77"/>
                  </a:lnTo>
                  <a:lnTo>
                    <a:pt x="51" y="77"/>
                  </a:lnTo>
                  <a:lnTo>
                    <a:pt x="51" y="77"/>
                  </a:lnTo>
                  <a:lnTo>
                    <a:pt x="50" y="77"/>
                  </a:lnTo>
                  <a:lnTo>
                    <a:pt x="50" y="77"/>
                  </a:lnTo>
                  <a:lnTo>
                    <a:pt x="49" y="77"/>
                  </a:lnTo>
                  <a:lnTo>
                    <a:pt x="47" y="77"/>
                  </a:lnTo>
                  <a:lnTo>
                    <a:pt x="47" y="77"/>
                  </a:lnTo>
                  <a:lnTo>
                    <a:pt x="46" y="77"/>
                  </a:lnTo>
                  <a:lnTo>
                    <a:pt x="45" y="77"/>
                  </a:lnTo>
                  <a:lnTo>
                    <a:pt x="45" y="77"/>
                  </a:lnTo>
                  <a:lnTo>
                    <a:pt x="43" y="77"/>
                  </a:lnTo>
                  <a:lnTo>
                    <a:pt x="43" y="77"/>
                  </a:lnTo>
                  <a:lnTo>
                    <a:pt x="42" y="77"/>
                  </a:lnTo>
                  <a:lnTo>
                    <a:pt x="41" y="77"/>
                  </a:lnTo>
                  <a:lnTo>
                    <a:pt x="41" y="77"/>
                  </a:lnTo>
                  <a:lnTo>
                    <a:pt x="41" y="77"/>
                  </a:lnTo>
                  <a:lnTo>
                    <a:pt x="41" y="77"/>
                  </a:lnTo>
                  <a:lnTo>
                    <a:pt x="41" y="77"/>
                  </a:lnTo>
                  <a:lnTo>
                    <a:pt x="40" y="75"/>
                  </a:lnTo>
                  <a:lnTo>
                    <a:pt x="40" y="75"/>
                  </a:lnTo>
                  <a:lnTo>
                    <a:pt x="40" y="75"/>
                  </a:lnTo>
                  <a:lnTo>
                    <a:pt x="40" y="75"/>
                  </a:lnTo>
                  <a:lnTo>
                    <a:pt x="41" y="74"/>
                  </a:lnTo>
                  <a:lnTo>
                    <a:pt x="42" y="73"/>
                  </a:lnTo>
                  <a:lnTo>
                    <a:pt x="43" y="72"/>
                  </a:lnTo>
                  <a:lnTo>
                    <a:pt x="45" y="71"/>
                  </a:lnTo>
                  <a:lnTo>
                    <a:pt x="46" y="70"/>
                  </a:lnTo>
                  <a:lnTo>
                    <a:pt x="49" y="68"/>
                  </a:lnTo>
                  <a:lnTo>
                    <a:pt x="50" y="67"/>
                  </a:lnTo>
                  <a:lnTo>
                    <a:pt x="51" y="66"/>
                  </a:lnTo>
                  <a:lnTo>
                    <a:pt x="54" y="65"/>
                  </a:lnTo>
                  <a:lnTo>
                    <a:pt x="55" y="64"/>
                  </a:lnTo>
                  <a:lnTo>
                    <a:pt x="56" y="63"/>
                  </a:lnTo>
                  <a:lnTo>
                    <a:pt x="59" y="61"/>
                  </a:lnTo>
                  <a:lnTo>
                    <a:pt x="60" y="60"/>
                  </a:lnTo>
                  <a:lnTo>
                    <a:pt x="61" y="59"/>
                  </a:lnTo>
                  <a:lnTo>
                    <a:pt x="63" y="58"/>
                  </a:lnTo>
                  <a:lnTo>
                    <a:pt x="64" y="57"/>
                  </a:lnTo>
                  <a:lnTo>
                    <a:pt x="63" y="57"/>
                  </a:lnTo>
                  <a:lnTo>
                    <a:pt x="63" y="57"/>
                  </a:lnTo>
                  <a:lnTo>
                    <a:pt x="61" y="57"/>
                  </a:lnTo>
                  <a:lnTo>
                    <a:pt x="60" y="58"/>
                  </a:lnTo>
                  <a:lnTo>
                    <a:pt x="59" y="58"/>
                  </a:lnTo>
                  <a:lnTo>
                    <a:pt x="59" y="59"/>
                  </a:lnTo>
                  <a:lnTo>
                    <a:pt x="58" y="59"/>
                  </a:lnTo>
                  <a:lnTo>
                    <a:pt x="56" y="60"/>
                  </a:lnTo>
                  <a:lnTo>
                    <a:pt x="55" y="60"/>
                  </a:lnTo>
                  <a:lnTo>
                    <a:pt x="54" y="61"/>
                  </a:lnTo>
                  <a:lnTo>
                    <a:pt x="54" y="63"/>
                  </a:lnTo>
                  <a:lnTo>
                    <a:pt x="52" y="63"/>
                  </a:lnTo>
                  <a:lnTo>
                    <a:pt x="51" y="64"/>
                  </a:lnTo>
                  <a:lnTo>
                    <a:pt x="50" y="64"/>
                  </a:lnTo>
                  <a:lnTo>
                    <a:pt x="50" y="65"/>
                  </a:lnTo>
                  <a:lnTo>
                    <a:pt x="49" y="65"/>
                  </a:lnTo>
                  <a:lnTo>
                    <a:pt x="47" y="66"/>
                  </a:lnTo>
                  <a:lnTo>
                    <a:pt x="47" y="66"/>
                  </a:lnTo>
                  <a:lnTo>
                    <a:pt x="46" y="66"/>
                  </a:lnTo>
                  <a:lnTo>
                    <a:pt x="45" y="67"/>
                  </a:lnTo>
                  <a:lnTo>
                    <a:pt x="45" y="68"/>
                  </a:lnTo>
                  <a:lnTo>
                    <a:pt x="43" y="68"/>
                  </a:lnTo>
                  <a:lnTo>
                    <a:pt x="43" y="70"/>
                  </a:lnTo>
                  <a:lnTo>
                    <a:pt x="43" y="71"/>
                  </a:lnTo>
                  <a:lnTo>
                    <a:pt x="42" y="71"/>
                  </a:lnTo>
                  <a:lnTo>
                    <a:pt x="42" y="71"/>
                  </a:lnTo>
                  <a:lnTo>
                    <a:pt x="42" y="70"/>
                  </a:lnTo>
                  <a:lnTo>
                    <a:pt x="41" y="70"/>
                  </a:lnTo>
                  <a:lnTo>
                    <a:pt x="41" y="70"/>
                  </a:lnTo>
                  <a:lnTo>
                    <a:pt x="40" y="70"/>
                  </a:lnTo>
                  <a:lnTo>
                    <a:pt x="38" y="68"/>
                  </a:lnTo>
                  <a:lnTo>
                    <a:pt x="38" y="68"/>
                  </a:lnTo>
                  <a:lnTo>
                    <a:pt x="37" y="68"/>
                  </a:lnTo>
                  <a:lnTo>
                    <a:pt x="37" y="68"/>
                  </a:lnTo>
                  <a:lnTo>
                    <a:pt x="36" y="67"/>
                  </a:lnTo>
                  <a:lnTo>
                    <a:pt x="36" y="67"/>
                  </a:lnTo>
                  <a:lnTo>
                    <a:pt x="35" y="67"/>
                  </a:lnTo>
                  <a:lnTo>
                    <a:pt x="35" y="67"/>
                  </a:lnTo>
                  <a:lnTo>
                    <a:pt x="33" y="66"/>
                  </a:lnTo>
                  <a:lnTo>
                    <a:pt x="33" y="66"/>
                  </a:lnTo>
                  <a:lnTo>
                    <a:pt x="35" y="67"/>
                  </a:lnTo>
                  <a:lnTo>
                    <a:pt x="35" y="68"/>
                  </a:lnTo>
                  <a:lnTo>
                    <a:pt x="36" y="70"/>
                  </a:lnTo>
                  <a:lnTo>
                    <a:pt x="37" y="71"/>
                  </a:lnTo>
                  <a:lnTo>
                    <a:pt x="38" y="71"/>
                  </a:lnTo>
                  <a:lnTo>
                    <a:pt x="40" y="72"/>
                  </a:lnTo>
                  <a:lnTo>
                    <a:pt x="41" y="72"/>
                  </a:lnTo>
                  <a:lnTo>
                    <a:pt x="42" y="72"/>
                  </a:lnTo>
                  <a:lnTo>
                    <a:pt x="41" y="72"/>
                  </a:lnTo>
                  <a:lnTo>
                    <a:pt x="41" y="73"/>
                  </a:lnTo>
                  <a:lnTo>
                    <a:pt x="40" y="73"/>
                  </a:lnTo>
                  <a:lnTo>
                    <a:pt x="40" y="74"/>
                  </a:lnTo>
                  <a:lnTo>
                    <a:pt x="38" y="74"/>
                  </a:lnTo>
                  <a:lnTo>
                    <a:pt x="37" y="75"/>
                  </a:lnTo>
                  <a:lnTo>
                    <a:pt x="37" y="75"/>
                  </a:lnTo>
                  <a:lnTo>
                    <a:pt x="36" y="75"/>
                  </a:lnTo>
                  <a:lnTo>
                    <a:pt x="35" y="75"/>
                  </a:lnTo>
                  <a:lnTo>
                    <a:pt x="33" y="75"/>
                  </a:lnTo>
                  <a:lnTo>
                    <a:pt x="33" y="75"/>
                  </a:lnTo>
                  <a:lnTo>
                    <a:pt x="32" y="75"/>
                  </a:lnTo>
                  <a:lnTo>
                    <a:pt x="31" y="75"/>
                  </a:lnTo>
                  <a:lnTo>
                    <a:pt x="31" y="75"/>
                  </a:lnTo>
                  <a:lnTo>
                    <a:pt x="29" y="74"/>
                  </a:lnTo>
                  <a:lnTo>
                    <a:pt x="28" y="74"/>
                  </a:lnTo>
                  <a:lnTo>
                    <a:pt x="28" y="74"/>
                  </a:lnTo>
                  <a:lnTo>
                    <a:pt x="27" y="74"/>
                  </a:lnTo>
                  <a:lnTo>
                    <a:pt x="26" y="73"/>
                  </a:lnTo>
                  <a:lnTo>
                    <a:pt x="24" y="73"/>
                  </a:lnTo>
                  <a:lnTo>
                    <a:pt x="23" y="73"/>
                  </a:lnTo>
                  <a:lnTo>
                    <a:pt x="22" y="72"/>
                  </a:lnTo>
                  <a:lnTo>
                    <a:pt x="20" y="72"/>
                  </a:lnTo>
                  <a:lnTo>
                    <a:pt x="19" y="71"/>
                  </a:lnTo>
                  <a:lnTo>
                    <a:pt x="18" y="70"/>
                  </a:lnTo>
                  <a:lnTo>
                    <a:pt x="17" y="70"/>
                  </a:lnTo>
                  <a:lnTo>
                    <a:pt x="15" y="68"/>
                  </a:lnTo>
                  <a:lnTo>
                    <a:pt x="14" y="67"/>
                  </a:lnTo>
                  <a:lnTo>
                    <a:pt x="13" y="66"/>
                  </a:lnTo>
                  <a:lnTo>
                    <a:pt x="11" y="65"/>
                  </a:lnTo>
                  <a:lnTo>
                    <a:pt x="11" y="64"/>
                  </a:lnTo>
                  <a:lnTo>
                    <a:pt x="11" y="63"/>
                  </a:lnTo>
                  <a:lnTo>
                    <a:pt x="10" y="59"/>
                  </a:lnTo>
                  <a:lnTo>
                    <a:pt x="9" y="57"/>
                  </a:lnTo>
                  <a:lnTo>
                    <a:pt x="9" y="53"/>
                  </a:lnTo>
                  <a:lnTo>
                    <a:pt x="9" y="50"/>
                  </a:lnTo>
                  <a:lnTo>
                    <a:pt x="8" y="46"/>
                  </a:lnTo>
                  <a:lnTo>
                    <a:pt x="8" y="43"/>
                  </a:lnTo>
                  <a:lnTo>
                    <a:pt x="6" y="41"/>
                  </a:lnTo>
                  <a:lnTo>
                    <a:pt x="6" y="37"/>
                  </a:lnTo>
                  <a:lnTo>
                    <a:pt x="5" y="34"/>
                  </a:lnTo>
                  <a:lnTo>
                    <a:pt x="4" y="29"/>
                  </a:lnTo>
                  <a:lnTo>
                    <a:pt x="2" y="24"/>
                  </a:lnTo>
                  <a:lnTo>
                    <a:pt x="1" y="20"/>
                  </a:lnTo>
                  <a:lnTo>
                    <a:pt x="1" y="15"/>
                  </a:lnTo>
                  <a:lnTo>
                    <a:pt x="0" y="11"/>
                  </a:lnTo>
                  <a:lnTo>
                    <a:pt x="0" y="5"/>
                  </a:lnTo>
                  <a:lnTo>
                    <a:pt x="0" y="0"/>
                  </a:lnTo>
                  <a:lnTo>
                    <a:pt x="1" y="1"/>
                  </a:lnTo>
                  <a:lnTo>
                    <a:pt x="1" y="4"/>
                  </a:lnTo>
                  <a:lnTo>
                    <a:pt x="2" y="5"/>
                  </a:lnTo>
                  <a:lnTo>
                    <a:pt x="4" y="7"/>
                  </a:lnTo>
                  <a:lnTo>
                    <a:pt x="5" y="9"/>
                  </a:lnTo>
                  <a:lnTo>
                    <a:pt x="5" y="11"/>
                  </a:lnTo>
                  <a:lnTo>
                    <a:pt x="6" y="13"/>
                  </a:lnTo>
                  <a:lnTo>
                    <a:pt x="9" y="14"/>
                  </a:lnTo>
                  <a:lnTo>
                    <a:pt x="10" y="14"/>
                  </a:lnTo>
                  <a:lnTo>
                    <a:pt x="11" y="14"/>
                  </a:lnTo>
                  <a:lnTo>
                    <a:pt x="13" y="15"/>
                  </a:lnTo>
                  <a:lnTo>
                    <a:pt x="14" y="15"/>
                  </a:lnTo>
                  <a:lnTo>
                    <a:pt x="15" y="15"/>
                  </a:lnTo>
                  <a:lnTo>
                    <a:pt x="17" y="15"/>
                  </a:lnTo>
                  <a:lnTo>
                    <a:pt x="18" y="15"/>
                  </a:lnTo>
                  <a:lnTo>
                    <a:pt x="20" y="15"/>
                  </a:lnTo>
                  <a:lnTo>
                    <a:pt x="22" y="15"/>
                  </a:lnTo>
                  <a:lnTo>
                    <a:pt x="23" y="14"/>
                  </a:lnTo>
                  <a:lnTo>
                    <a:pt x="24" y="14"/>
                  </a:lnTo>
                  <a:lnTo>
                    <a:pt x="26" y="14"/>
                  </a:lnTo>
                  <a:lnTo>
                    <a:pt x="28" y="14"/>
                  </a:lnTo>
                  <a:lnTo>
                    <a:pt x="29" y="15"/>
                  </a:lnTo>
                  <a:lnTo>
                    <a:pt x="31" y="15"/>
                  </a:lnTo>
                  <a:lnTo>
                    <a:pt x="32" y="15"/>
                  </a:lnTo>
                  <a:lnTo>
                    <a:pt x="33" y="15"/>
                  </a:lnTo>
                  <a:lnTo>
                    <a:pt x="35" y="16"/>
                  </a:lnTo>
                  <a:lnTo>
                    <a:pt x="36" y="17"/>
                  </a:lnTo>
                  <a:lnTo>
                    <a:pt x="37" y="19"/>
                  </a:lnTo>
                  <a:lnTo>
                    <a:pt x="37" y="20"/>
                  </a:lnTo>
                  <a:lnTo>
                    <a:pt x="38" y="20"/>
                  </a:lnTo>
                  <a:lnTo>
                    <a:pt x="40" y="21"/>
                  </a:lnTo>
                  <a:lnTo>
                    <a:pt x="41" y="22"/>
                  </a:lnTo>
                  <a:lnTo>
                    <a:pt x="40" y="23"/>
                  </a:lnTo>
                  <a:lnTo>
                    <a:pt x="38" y="24"/>
                  </a:lnTo>
                  <a:lnTo>
                    <a:pt x="37" y="24"/>
                  </a:lnTo>
                  <a:lnTo>
                    <a:pt x="35" y="26"/>
                  </a:lnTo>
                  <a:lnTo>
                    <a:pt x="33" y="27"/>
                  </a:lnTo>
                  <a:lnTo>
                    <a:pt x="31" y="27"/>
                  </a:lnTo>
                  <a:lnTo>
                    <a:pt x="29" y="28"/>
                  </a:lnTo>
                  <a:lnTo>
                    <a:pt x="27" y="28"/>
                  </a:lnTo>
                  <a:lnTo>
                    <a:pt x="26" y="29"/>
                  </a:lnTo>
                  <a:lnTo>
                    <a:pt x="23" y="29"/>
                  </a:lnTo>
                  <a:lnTo>
                    <a:pt x="20" y="29"/>
                  </a:lnTo>
                  <a:lnTo>
                    <a:pt x="19" y="30"/>
                  </a:lnTo>
                  <a:lnTo>
                    <a:pt x="17" y="30"/>
                  </a:lnTo>
                  <a:lnTo>
                    <a:pt x="15" y="30"/>
                  </a:lnTo>
                  <a:lnTo>
                    <a:pt x="14" y="31"/>
                  </a:lnTo>
                  <a:lnTo>
                    <a:pt x="11" y="31"/>
                  </a:lnTo>
                  <a:lnTo>
                    <a:pt x="11" y="31"/>
                  </a:lnTo>
                  <a:lnTo>
                    <a:pt x="11" y="31"/>
                  </a:lnTo>
                  <a:lnTo>
                    <a:pt x="10" y="31"/>
                  </a:lnTo>
                  <a:lnTo>
                    <a:pt x="10" y="31"/>
                  </a:lnTo>
                  <a:lnTo>
                    <a:pt x="9" y="33"/>
                  </a:lnTo>
                  <a:lnTo>
                    <a:pt x="9" y="33"/>
                  </a:lnTo>
                  <a:lnTo>
                    <a:pt x="9" y="33"/>
                  </a:lnTo>
                  <a:lnTo>
                    <a:pt x="8" y="33"/>
                  </a:lnTo>
                  <a:lnTo>
                    <a:pt x="8" y="33"/>
                  </a:lnTo>
                  <a:lnTo>
                    <a:pt x="9" y="33"/>
                  </a:lnTo>
                  <a:lnTo>
                    <a:pt x="9" y="34"/>
                  </a:lnTo>
                  <a:lnTo>
                    <a:pt x="9" y="34"/>
                  </a:lnTo>
                  <a:lnTo>
                    <a:pt x="10" y="34"/>
                  </a:lnTo>
                  <a:lnTo>
                    <a:pt x="10" y="34"/>
                  </a:lnTo>
                  <a:lnTo>
                    <a:pt x="10" y="35"/>
                  </a:lnTo>
                  <a:lnTo>
                    <a:pt x="10" y="35"/>
                  </a:lnTo>
                  <a:lnTo>
                    <a:pt x="11" y="34"/>
                  </a:lnTo>
                  <a:lnTo>
                    <a:pt x="13" y="34"/>
                  </a:lnTo>
                  <a:lnTo>
                    <a:pt x="14" y="33"/>
                  </a:lnTo>
                  <a:lnTo>
                    <a:pt x="15" y="33"/>
                  </a:lnTo>
                  <a:lnTo>
                    <a:pt x="17" y="31"/>
                  </a:lnTo>
                  <a:lnTo>
                    <a:pt x="18" y="31"/>
                  </a:lnTo>
                  <a:lnTo>
                    <a:pt x="19" y="30"/>
                  </a:lnTo>
                  <a:lnTo>
                    <a:pt x="20" y="30"/>
                  </a:lnTo>
                  <a:lnTo>
                    <a:pt x="22" y="29"/>
                  </a:lnTo>
                  <a:lnTo>
                    <a:pt x="23" y="29"/>
                  </a:lnTo>
                  <a:lnTo>
                    <a:pt x="24" y="29"/>
                  </a:lnTo>
                  <a:lnTo>
                    <a:pt x="26" y="28"/>
                  </a:lnTo>
                  <a:lnTo>
                    <a:pt x="27" y="28"/>
                  </a:lnTo>
                  <a:lnTo>
                    <a:pt x="28" y="28"/>
                  </a:lnTo>
                  <a:lnTo>
                    <a:pt x="29" y="28"/>
                  </a:lnTo>
                  <a:lnTo>
                    <a:pt x="31" y="28"/>
                  </a:lnTo>
                  <a:lnTo>
                    <a:pt x="32" y="28"/>
                  </a:lnTo>
                  <a:lnTo>
                    <a:pt x="32" y="28"/>
                  </a:lnTo>
                  <a:lnTo>
                    <a:pt x="33" y="28"/>
                  </a:lnTo>
                  <a:lnTo>
                    <a:pt x="35" y="29"/>
                  </a:lnTo>
                  <a:lnTo>
                    <a:pt x="36" y="29"/>
                  </a:lnTo>
                  <a:lnTo>
                    <a:pt x="36" y="29"/>
                  </a:lnTo>
                  <a:lnTo>
                    <a:pt x="37" y="29"/>
                  </a:lnTo>
                  <a:lnTo>
                    <a:pt x="38" y="29"/>
                  </a:lnTo>
                  <a:lnTo>
                    <a:pt x="40" y="29"/>
                  </a:lnTo>
                  <a:lnTo>
                    <a:pt x="41" y="29"/>
                  </a:lnTo>
                  <a:lnTo>
                    <a:pt x="42" y="29"/>
                  </a:lnTo>
                  <a:lnTo>
                    <a:pt x="43" y="28"/>
                  </a:lnTo>
                  <a:lnTo>
                    <a:pt x="45" y="28"/>
                  </a:lnTo>
                  <a:lnTo>
                    <a:pt x="46" y="28"/>
                  </a:lnTo>
                  <a:lnTo>
                    <a:pt x="46" y="28"/>
                  </a:lnTo>
                  <a:lnTo>
                    <a:pt x="47" y="27"/>
                  </a:lnTo>
                  <a:lnTo>
                    <a:pt x="47" y="28"/>
                  </a:lnTo>
                  <a:lnTo>
                    <a:pt x="49" y="29"/>
                  </a:lnTo>
                  <a:lnTo>
                    <a:pt x="49" y="29"/>
                  </a:lnTo>
                  <a:lnTo>
                    <a:pt x="49" y="30"/>
                  </a:lnTo>
                  <a:lnTo>
                    <a:pt x="50" y="30"/>
                  </a:lnTo>
                  <a:lnTo>
                    <a:pt x="50" y="30"/>
                  </a:lnTo>
                  <a:lnTo>
                    <a:pt x="51" y="30"/>
                  </a:lnTo>
                  <a:lnTo>
                    <a:pt x="51" y="30"/>
                  </a:lnTo>
                  <a:lnTo>
                    <a:pt x="52" y="30"/>
                  </a:lnTo>
                  <a:lnTo>
                    <a:pt x="52" y="30"/>
                  </a:lnTo>
                  <a:lnTo>
                    <a:pt x="54" y="30"/>
                  </a:lnTo>
                  <a:lnTo>
                    <a:pt x="54" y="30"/>
                  </a:lnTo>
                  <a:lnTo>
                    <a:pt x="52" y="30"/>
                  </a:lnTo>
                  <a:lnTo>
                    <a:pt x="52" y="31"/>
                  </a:lnTo>
                  <a:lnTo>
                    <a:pt x="51" y="31"/>
                  </a:lnTo>
                  <a:lnTo>
                    <a:pt x="50" y="31"/>
                  </a:lnTo>
                  <a:lnTo>
                    <a:pt x="49" y="31"/>
                  </a:lnTo>
                  <a:lnTo>
                    <a:pt x="47" y="31"/>
                  </a:lnTo>
                  <a:lnTo>
                    <a:pt x="46" y="33"/>
                  </a:lnTo>
                  <a:lnTo>
                    <a:pt x="45" y="33"/>
                  </a:lnTo>
                  <a:lnTo>
                    <a:pt x="43" y="33"/>
                  </a:lnTo>
                  <a:lnTo>
                    <a:pt x="42" y="33"/>
                  </a:lnTo>
                  <a:lnTo>
                    <a:pt x="41" y="33"/>
                  </a:lnTo>
                  <a:lnTo>
                    <a:pt x="38" y="33"/>
                  </a:lnTo>
                  <a:lnTo>
                    <a:pt x="37" y="33"/>
                  </a:lnTo>
                  <a:lnTo>
                    <a:pt x="36" y="33"/>
                  </a:lnTo>
                  <a:lnTo>
                    <a:pt x="36" y="31"/>
                  </a:lnTo>
                  <a:lnTo>
                    <a:pt x="35" y="31"/>
                  </a:lnTo>
                  <a:lnTo>
                    <a:pt x="33" y="33"/>
                  </a:lnTo>
                  <a:lnTo>
                    <a:pt x="33" y="33"/>
                  </a:lnTo>
                  <a:lnTo>
                    <a:pt x="32" y="34"/>
                  </a:lnTo>
                  <a:lnTo>
                    <a:pt x="31" y="35"/>
                  </a:lnTo>
                  <a:lnTo>
                    <a:pt x="31" y="35"/>
                  </a:lnTo>
                  <a:lnTo>
                    <a:pt x="29" y="36"/>
                  </a:lnTo>
                  <a:lnTo>
                    <a:pt x="28" y="37"/>
                  </a:lnTo>
                  <a:lnTo>
                    <a:pt x="28" y="37"/>
                  </a:lnTo>
                  <a:lnTo>
                    <a:pt x="28" y="38"/>
                  </a:lnTo>
                  <a:lnTo>
                    <a:pt x="29" y="38"/>
                  </a:lnTo>
                  <a:lnTo>
                    <a:pt x="31" y="38"/>
                  </a:lnTo>
                  <a:lnTo>
                    <a:pt x="32" y="38"/>
                  </a:lnTo>
                  <a:lnTo>
                    <a:pt x="32" y="38"/>
                  </a:lnTo>
                  <a:lnTo>
                    <a:pt x="33" y="37"/>
                  </a:lnTo>
                  <a:lnTo>
                    <a:pt x="35" y="37"/>
                  </a:lnTo>
                  <a:lnTo>
                    <a:pt x="36" y="37"/>
                  </a:lnTo>
                  <a:lnTo>
                    <a:pt x="37" y="37"/>
                  </a:lnTo>
                  <a:lnTo>
                    <a:pt x="38" y="36"/>
                  </a:lnTo>
                  <a:lnTo>
                    <a:pt x="40" y="36"/>
                  </a:lnTo>
                  <a:lnTo>
                    <a:pt x="41" y="36"/>
                  </a:lnTo>
                  <a:lnTo>
                    <a:pt x="41" y="36"/>
                  </a:lnTo>
                  <a:lnTo>
                    <a:pt x="42" y="36"/>
                  </a:lnTo>
                  <a:lnTo>
                    <a:pt x="43" y="36"/>
                  </a:lnTo>
                  <a:lnTo>
                    <a:pt x="45" y="36"/>
                  </a:lnTo>
                  <a:lnTo>
                    <a:pt x="46" y="36"/>
                  </a:lnTo>
                  <a:lnTo>
                    <a:pt x="47" y="37"/>
                  </a:lnTo>
                  <a:lnTo>
                    <a:pt x="49" y="37"/>
                  </a:lnTo>
                  <a:lnTo>
                    <a:pt x="50" y="38"/>
                  </a:lnTo>
                  <a:lnTo>
                    <a:pt x="51" y="38"/>
                  </a:lnTo>
                  <a:lnTo>
                    <a:pt x="52" y="39"/>
                  </a:lnTo>
                  <a:lnTo>
                    <a:pt x="54" y="39"/>
                  </a:lnTo>
                  <a:lnTo>
                    <a:pt x="55" y="39"/>
                  </a:lnTo>
                  <a:lnTo>
                    <a:pt x="56" y="41"/>
                  </a:lnTo>
                  <a:lnTo>
                    <a:pt x="58" y="41"/>
                  </a:lnTo>
                  <a:lnTo>
                    <a:pt x="59" y="42"/>
                  </a:lnTo>
                  <a:lnTo>
                    <a:pt x="61" y="42"/>
                  </a:lnTo>
                  <a:lnTo>
                    <a:pt x="63" y="42"/>
                  </a:lnTo>
                  <a:lnTo>
                    <a:pt x="64" y="42"/>
                  </a:lnTo>
                  <a:lnTo>
                    <a:pt x="65" y="42"/>
                  </a:lnTo>
                  <a:lnTo>
                    <a:pt x="67" y="42"/>
                  </a:lnTo>
                  <a:lnTo>
                    <a:pt x="69" y="44"/>
                  </a:lnTo>
                  <a:lnTo>
                    <a:pt x="69" y="44"/>
                  </a:lnTo>
                  <a:lnTo>
                    <a:pt x="70" y="44"/>
                  </a:lnTo>
                  <a:lnTo>
                    <a:pt x="70" y="44"/>
                  </a:lnTo>
                  <a:lnTo>
                    <a:pt x="72" y="44"/>
                  </a:lnTo>
                  <a:lnTo>
                    <a:pt x="73" y="43"/>
                  </a:lnTo>
                  <a:lnTo>
                    <a:pt x="74" y="42"/>
                  </a:lnTo>
                  <a:lnTo>
                    <a:pt x="74" y="41"/>
                  </a:lnTo>
                  <a:lnTo>
                    <a:pt x="74" y="39"/>
                  </a:lnTo>
                  <a:lnTo>
                    <a:pt x="76" y="41"/>
                  </a:lnTo>
                  <a:lnTo>
                    <a:pt x="76" y="42"/>
                  </a:lnTo>
                  <a:lnTo>
                    <a:pt x="76" y="43"/>
                  </a:lnTo>
                  <a:lnTo>
                    <a:pt x="74" y="44"/>
                  </a:lnTo>
                  <a:lnTo>
                    <a:pt x="74" y="45"/>
                  </a:lnTo>
                  <a:lnTo>
                    <a:pt x="74" y="46"/>
                  </a:lnTo>
                  <a:lnTo>
                    <a:pt x="74" y="48"/>
                  </a:lnTo>
                  <a:lnTo>
                    <a:pt x="74" y="49"/>
                  </a:lnTo>
                  <a:lnTo>
                    <a:pt x="77" y="49"/>
                  </a:lnTo>
                  <a:lnTo>
                    <a:pt x="78" y="50"/>
                  </a:lnTo>
                  <a:lnTo>
                    <a:pt x="79" y="51"/>
                  </a:lnTo>
                  <a:lnTo>
                    <a:pt x="82" y="51"/>
                  </a:lnTo>
                  <a:lnTo>
                    <a:pt x="85" y="52"/>
                  </a:lnTo>
                  <a:lnTo>
                    <a:pt x="86" y="53"/>
                  </a:lnTo>
                  <a:lnTo>
                    <a:pt x="88" y="55"/>
                  </a:lnTo>
                  <a:lnTo>
                    <a:pt x="91" y="55"/>
                  </a:lnTo>
                  <a:lnTo>
                    <a:pt x="92" y="56"/>
                  </a:lnTo>
                  <a:lnTo>
                    <a:pt x="95" y="57"/>
                  </a:lnTo>
                  <a:lnTo>
                    <a:pt x="97" y="58"/>
                  </a:lnTo>
                  <a:lnTo>
                    <a:pt x="99" y="58"/>
                  </a:lnTo>
                  <a:lnTo>
                    <a:pt x="101" y="59"/>
                  </a:lnTo>
                  <a:lnTo>
                    <a:pt x="102" y="60"/>
                  </a:lnTo>
                  <a:lnTo>
                    <a:pt x="105" y="60"/>
                  </a:lnTo>
                  <a:lnTo>
                    <a:pt x="106" y="61"/>
                  </a:lnTo>
                  <a:lnTo>
                    <a:pt x="108" y="63"/>
                  </a:lnTo>
                  <a:lnTo>
                    <a:pt x="110" y="64"/>
                  </a:lnTo>
                  <a:lnTo>
                    <a:pt x="111" y="64"/>
                  </a:lnTo>
                  <a:lnTo>
                    <a:pt x="114" y="65"/>
                  </a:lnTo>
                  <a:lnTo>
                    <a:pt x="117" y="66"/>
                  </a:lnTo>
                  <a:lnTo>
                    <a:pt x="118" y="67"/>
                  </a:lnTo>
                  <a:lnTo>
                    <a:pt x="120" y="68"/>
                  </a:lnTo>
                  <a:lnTo>
                    <a:pt x="122" y="70"/>
                  </a:lnTo>
                  <a:lnTo>
                    <a:pt x="124" y="71"/>
                  </a:lnTo>
                  <a:lnTo>
                    <a:pt x="127" y="71"/>
                  </a:lnTo>
                  <a:lnTo>
                    <a:pt x="128" y="72"/>
                  </a:lnTo>
                  <a:lnTo>
                    <a:pt x="131" y="73"/>
                  </a:lnTo>
                  <a:lnTo>
                    <a:pt x="132" y="74"/>
                  </a:lnTo>
                  <a:lnTo>
                    <a:pt x="133" y="75"/>
                  </a:lnTo>
                  <a:lnTo>
                    <a:pt x="136" y="77"/>
                  </a:lnTo>
                  <a:lnTo>
                    <a:pt x="137" y="78"/>
                  </a:lnTo>
                  <a:lnTo>
                    <a:pt x="137" y="78"/>
                  </a:lnTo>
                  <a:lnTo>
                    <a:pt x="138" y="79"/>
                  </a:lnTo>
                  <a:lnTo>
                    <a:pt x="138" y="80"/>
                  </a:lnTo>
                  <a:lnTo>
                    <a:pt x="140" y="81"/>
                  </a:lnTo>
                  <a:lnTo>
                    <a:pt x="141" y="82"/>
                  </a:lnTo>
                  <a:lnTo>
                    <a:pt x="141" y="84"/>
                  </a:lnTo>
                  <a:lnTo>
                    <a:pt x="142" y="84"/>
                  </a:lnTo>
                  <a:lnTo>
                    <a:pt x="142" y="85"/>
                  </a:lnTo>
                  <a:lnTo>
                    <a:pt x="142" y="86"/>
                  </a:lnTo>
                  <a:lnTo>
                    <a:pt x="142" y="87"/>
                  </a:lnTo>
                  <a:lnTo>
                    <a:pt x="141" y="88"/>
                  </a:lnTo>
                  <a:lnTo>
                    <a:pt x="141" y="88"/>
                  </a:lnTo>
                  <a:lnTo>
                    <a:pt x="140" y="89"/>
                  </a:lnTo>
                  <a:lnTo>
                    <a:pt x="138" y="89"/>
                  </a:lnTo>
                  <a:lnTo>
                    <a:pt x="137" y="90"/>
                  </a:lnTo>
                  <a:lnTo>
                    <a:pt x="136" y="90"/>
                  </a:lnTo>
                  <a:lnTo>
                    <a:pt x="136" y="92"/>
                  </a:lnTo>
                  <a:lnTo>
                    <a:pt x="134" y="93"/>
                  </a:lnTo>
                  <a:lnTo>
                    <a:pt x="134" y="95"/>
                  </a:lnTo>
                  <a:lnTo>
                    <a:pt x="134" y="96"/>
                  </a:lnTo>
                  <a:lnTo>
                    <a:pt x="134" y="97"/>
                  </a:lnTo>
                  <a:lnTo>
                    <a:pt x="134" y="99"/>
                  </a:lnTo>
                  <a:lnTo>
                    <a:pt x="136" y="100"/>
                  </a:lnTo>
                  <a:lnTo>
                    <a:pt x="136" y="101"/>
                  </a:lnTo>
                  <a:lnTo>
                    <a:pt x="136" y="103"/>
                  </a:lnTo>
                  <a:lnTo>
                    <a:pt x="134" y="104"/>
                  </a:lnTo>
                  <a:lnTo>
                    <a:pt x="134" y="107"/>
                  </a:lnTo>
                  <a:lnTo>
                    <a:pt x="133" y="108"/>
                  </a:lnTo>
                  <a:lnTo>
                    <a:pt x="132" y="110"/>
                  </a:lnTo>
                  <a:lnTo>
                    <a:pt x="131" y="111"/>
                  </a:lnTo>
                  <a:lnTo>
                    <a:pt x="129" y="112"/>
                  </a:lnTo>
                  <a:lnTo>
                    <a:pt x="128" y="114"/>
                  </a:lnTo>
                  <a:lnTo>
                    <a:pt x="127" y="116"/>
                  </a:lnTo>
                  <a:lnTo>
                    <a:pt x="126" y="117"/>
                  </a:lnTo>
                  <a:lnTo>
                    <a:pt x="124" y="118"/>
                  </a:lnTo>
                  <a:lnTo>
                    <a:pt x="123" y="119"/>
                  </a:lnTo>
                  <a:lnTo>
                    <a:pt x="122" y="121"/>
                  </a:lnTo>
                  <a:lnTo>
                    <a:pt x="122" y="122"/>
                  </a:lnTo>
                  <a:lnTo>
                    <a:pt x="120" y="123"/>
                  </a:lnTo>
                  <a:lnTo>
                    <a:pt x="119" y="124"/>
                  </a:lnTo>
                  <a:lnTo>
                    <a:pt x="118" y="125"/>
                  </a:lnTo>
                  <a:lnTo>
                    <a:pt x="109" y="139"/>
                  </a:lnTo>
                  <a:lnTo>
                    <a:pt x="110" y="139"/>
                  </a:lnTo>
                  <a:lnTo>
                    <a:pt x="111" y="138"/>
                  </a:lnTo>
                  <a:lnTo>
                    <a:pt x="113" y="137"/>
                  </a:lnTo>
                  <a:lnTo>
                    <a:pt x="114" y="136"/>
                  </a:lnTo>
                  <a:lnTo>
                    <a:pt x="115" y="134"/>
                  </a:lnTo>
                  <a:lnTo>
                    <a:pt x="117" y="133"/>
                  </a:lnTo>
                  <a:lnTo>
                    <a:pt x="118" y="132"/>
                  </a:lnTo>
                  <a:lnTo>
                    <a:pt x="119" y="131"/>
                  </a:lnTo>
                  <a:lnTo>
                    <a:pt x="119" y="130"/>
                  </a:lnTo>
                  <a:lnTo>
                    <a:pt x="120" y="129"/>
                  </a:lnTo>
                  <a:lnTo>
                    <a:pt x="122" y="129"/>
                  </a:lnTo>
                  <a:lnTo>
                    <a:pt x="123" y="128"/>
                  </a:lnTo>
                  <a:lnTo>
                    <a:pt x="123" y="126"/>
                  </a:lnTo>
                  <a:lnTo>
                    <a:pt x="124" y="126"/>
                  </a:lnTo>
                  <a:lnTo>
                    <a:pt x="126" y="126"/>
                  </a:lnTo>
                  <a:lnTo>
                    <a:pt x="127" y="125"/>
                  </a:lnTo>
                  <a:lnTo>
                    <a:pt x="126" y="128"/>
                  </a:lnTo>
                  <a:lnTo>
                    <a:pt x="124" y="129"/>
                  </a:lnTo>
                  <a:lnTo>
                    <a:pt x="123" y="130"/>
                  </a:lnTo>
                  <a:lnTo>
                    <a:pt x="122" y="131"/>
                  </a:lnTo>
                  <a:lnTo>
                    <a:pt x="120" y="133"/>
                  </a:lnTo>
                  <a:lnTo>
                    <a:pt x="120" y="134"/>
                  </a:lnTo>
                  <a:lnTo>
                    <a:pt x="119" y="137"/>
                  </a:lnTo>
                  <a:lnTo>
                    <a:pt x="119" y="139"/>
                  </a:lnTo>
                  <a:lnTo>
                    <a:pt x="113" y="148"/>
                  </a:lnTo>
                  <a:lnTo>
                    <a:pt x="115" y="146"/>
                  </a:lnTo>
                  <a:lnTo>
                    <a:pt x="118" y="144"/>
                  </a:lnTo>
                  <a:lnTo>
                    <a:pt x="119" y="140"/>
                  </a:lnTo>
                  <a:lnTo>
                    <a:pt x="122" y="138"/>
                  </a:lnTo>
                  <a:lnTo>
                    <a:pt x="124" y="136"/>
                  </a:lnTo>
                  <a:lnTo>
                    <a:pt x="126" y="133"/>
                  </a:lnTo>
                  <a:lnTo>
                    <a:pt x="128" y="131"/>
                  </a:lnTo>
                  <a:lnTo>
                    <a:pt x="131" y="128"/>
                  </a:lnTo>
                  <a:lnTo>
                    <a:pt x="132" y="125"/>
                  </a:lnTo>
                  <a:lnTo>
                    <a:pt x="134" y="123"/>
                  </a:lnTo>
                  <a:lnTo>
                    <a:pt x="136" y="119"/>
                  </a:lnTo>
                  <a:lnTo>
                    <a:pt x="138" y="117"/>
                  </a:lnTo>
                  <a:lnTo>
                    <a:pt x="140" y="114"/>
                  </a:lnTo>
                  <a:lnTo>
                    <a:pt x="141" y="111"/>
                  </a:lnTo>
                  <a:lnTo>
                    <a:pt x="142" y="108"/>
                  </a:lnTo>
                  <a:lnTo>
                    <a:pt x="143" y="106"/>
                  </a:lnTo>
                  <a:lnTo>
                    <a:pt x="143" y="108"/>
                  </a:lnTo>
                  <a:lnTo>
                    <a:pt x="143" y="110"/>
                  </a:lnTo>
                  <a:lnTo>
                    <a:pt x="143" y="114"/>
                  </a:lnTo>
                  <a:lnTo>
                    <a:pt x="142" y="116"/>
                  </a:lnTo>
                  <a:lnTo>
                    <a:pt x="142" y="118"/>
                  </a:lnTo>
                  <a:lnTo>
                    <a:pt x="141" y="121"/>
                  </a:lnTo>
                  <a:lnTo>
                    <a:pt x="140" y="123"/>
                  </a:lnTo>
                  <a:lnTo>
                    <a:pt x="138" y="125"/>
                  </a:lnTo>
                  <a:lnTo>
                    <a:pt x="138" y="128"/>
                  </a:lnTo>
                  <a:lnTo>
                    <a:pt x="137" y="130"/>
                  </a:lnTo>
                  <a:lnTo>
                    <a:pt x="136" y="132"/>
                  </a:lnTo>
                  <a:lnTo>
                    <a:pt x="134" y="134"/>
                  </a:lnTo>
                  <a:lnTo>
                    <a:pt x="133" y="137"/>
                  </a:lnTo>
                  <a:lnTo>
                    <a:pt x="132" y="139"/>
                  </a:lnTo>
                  <a:lnTo>
                    <a:pt x="131" y="141"/>
                  </a:lnTo>
                  <a:lnTo>
                    <a:pt x="131" y="144"/>
                  </a:lnTo>
                  <a:lnTo>
                    <a:pt x="129" y="144"/>
                  </a:lnTo>
                  <a:lnTo>
                    <a:pt x="129" y="145"/>
                  </a:lnTo>
                  <a:lnTo>
                    <a:pt x="128" y="145"/>
                  </a:lnTo>
                  <a:lnTo>
                    <a:pt x="128" y="146"/>
                  </a:lnTo>
                  <a:lnTo>
                    <a:pt x="128" y="147"/>
                  </a:lnTo>
                  <a:lnTo>
                    <a:pt x="127" y="147"/>
                  </a:lnTo>
                  <a:lnTo>
                    <a:pt x="127" y="148"/>
                  </a:lnTo>
                  <a:lnTo>
                    <a:pt x="126" y="148"/>
                  </a:lnTo>
                  <a:lnTo>
                    <a:pt x="124" y="158"/>
                  </a:lnTo>
                  <a:lnTo>
                    <a:pt x="123" y="158"/>
                  </a:lnTo>
                  <a:lnTo>
                    <a:pt x="122" y="158"/>
                  </a:lnTo>
                  <a:lnTo>
                    <a:pt x="122" y="158"/>
                  </a:lnTo>
                  <a:lnTo>
                    <a:pt x="120" y="158"/>
                  </a:lnTo>
                  <a:lnTo>
                    <a:pt x="120" y="158"/>
                  </a:lnTo>
                  <a:lnTo>
                    <a:pt x="119" y="158"/>
                  </a:lnTo>
                  <a:lnTo>
                    <a:pt x="118" y="158"/>
                  </a:lnTo>
                  <a:lnTo>
                    <a:pt x="118" y="158"/>
                  </a:lnTo>
                  <a:lnTo>
                    <a:pt x="117" y="159"/>
                  </a:lnTo>
                  <a:lnTo>
                    <a:pt x="117" y="159"/>
                  </a:lnTo>
                  <a:lnTo>
                    <a:pt x="115" y="159"/>
                  </a:lnTo>
                  <a:lnTo>
                    <a:pt x="114" y="159"/>
                  </a:lnTo>
                  <a:lnTo>
                    <a:pt x="114" y="160"/>
                  </a:lnTo>
                  <a:lnTo>
                    <a:pt x="113" y="160"/>
                  </a:lnTo>
                  <a:lnTo>
                    <a:pt x="113" y="161"/>
                  </a:lnTo>
                  <a:lnTo>
                    <a:pt x="111" y="161"/>
                  </a:lnTo>
                  <a:lnTo>
                    <a:pt x="113" y="161"/>
                  </a:lnTo>
                  <a:lnTo>
                    <a:pt x="114" y="161"/>
                  </a:lnTo>
                  <a:lnTo>
                    <a:pt x="115" y="160"/>
                  </a:lnTo>
                  <a:lnTo>
                    <a:pt x="115" y="160"/>
                  </a:lnTo>
                  <a:lnTo>
                    <a:pt x="117" y="159"/>
                  </a:lnTo>
                  <a:lnTo>
                    <a:pt x="118" y="159"/>
                  </a:lnTo>
                  <a:lnTo>
                    <a:pt x="118" y="159"/>
                  </a:lnTo>
                  <a:lnTo>
                    <a:pt x="119" y="159"/>
                  </a:lnTo>
                  <a:lnTo>
                    <a:pt x="119" y="160"/>
                  </a:lnTo>
                  <a:lnTo>
                    <a:pt x="119" y="161"/>
                  </a:lnTo>
                  <a:lnTo>
                    <a:pt x="118" y="161"/>
                  </a:lnTo>
                  <a:lnTo>
                    <a:pt x="118" y="162"/>
                  </a:lnTo>
                  <a:lnTo>
                    <a:pt x="117" y="162"/>
                  </a:lnTo>
                  <a:lnTo>
                    <a:pt x="117" y="163"/>
                  </a:lnTo>
                  <a:lnTo>
                    <a:pt x="115" y="163"/>
                  </a:lnTo>
                  <a:lnTo>
                    <a:pt x="115" y="163"/>
                  </a:lnTo>
                  <a:lnTo>
                    <a:pt x="117" y="165"/>
                  </a:lnTo>
                  <a:lnTo>
                    <a:pt x="117" y="165"/>
                  </a:lnTo>
                  <a:lnTo>
                    <a:pt x="118" y="163"/>
                  </a:lnTo>
                  <a:lnTo>
                    <a:pt x="118" y="163"/>
                  </a:lnTo>
                  <a:lnTo>
                    <a:pt x="119" y="163"/>
                  </a:lnTo>
                  <a:lnTo>
                    <a:pt x="119" y="162"/>
                  </a:lnTo>
                  <a:lnTo>
                    <a:pt x="119" y="162"/>
                  </a:lnTo>
                  <a:lnTo>
                    <a:pt x="120" y="161"/>
                  </a:lnTo>
                  <a:lnTo>
                    <a:pt x="120" y="165"/>
                  </a:lnTo>
                  <a:lnTo>
                    <a:pt x="119" y="166"/>
                  </a:lnTo>
                  <a:lnTo>
                    <a:pt x="117" y="166"/>
                  </a:lnTo>
                  <a:lnTo>
                    <a:pt x="115" y="166"/>
                  </a:lnTo>
                  <a:lnTo>
                    <a:pt x="113" y="166"/>
                  </a:lnTo>
                  <a:lnTo>
                    <a:pt x="111" y="166"/>
                  </a:lnTo>
                  <a:lnTo>
                    <a:pt x="110" y="165"/>
                  </a:lnTo>
                  <a:lnTo>
                    <a:pt x="109" y="165"/>
                  </a:lnTo>
                  <a:lnTo>
                    <a:pt x="106" y="165"/>
                  </a:lnTo>
                  <a:lnTo>
                    <a:pt x="105" y="163"/>
                  </a:lnTo>
                  <a:lnTo>
                    <a:pt x="104" y="163"/>
                  </a:lnTo>
                  <a:lnTo>
                    <a:pt x="101" y="163"/>
                  </a:lnTo>
                  <a:lnTo>
                    <a:pt x="100" y="162"/>
                  </a:lnTo>
                  <a:lnTo>
                    <a:pt x="97" y="162"/>
                  </a:lnTo>
                  <a:lnTo>
                    <a:pt x="96" y="162"/>
                  </a:lnTo>
                  <a:lnTo>
                    <a:pt x="93" y="162"/>
                  </a:lnTo>
                  <a:lnTo>
                    <a:pt x="91" y="162"/>
                  </a:lnTo>
                  <a:lnTo>
                    <a:pt x="87" y="162"/>
                  </a:lnTo>
                  <a:lnTo>
                    <a:pt x="87" y="157"/>
                  </a:lnTo>
                  <a:lnTo>
                    <a:pt x="87" y="154"/>
                  </a:lnTo>
                  <a:lnTo>
                    <a:pt x="87" y="152"/>
                  </a:lnTo>
                  <a:lnTo>
                    <a:pt x="87" y="150"/>
                  </a:lnTo>
                  <a:lnTo>
                    <a:pt x="88" y="147"/>
                  </a:lnTo>
                  <a:lnTo>
                    <a:pt x="88" y="145"/>
                  </a:lnTo>
                  <a:lnTo>
                    <a:pt x="90" y="141"/>
                  </a:lnTo>
                  <a:lnTo>
                    <a:pt x="90" y="139"/>
                  </a:lnTo>
                  <a:lnTo>
                    <a:pt x="91" y="137"/>
                  </a:lnTo>
                  <a:lnTo>
                    <a:pt x="92" y="134"/>
                  </a:lnTo>
                  <a:lnTo>
                    <a:pt x="93" y="132"/>
                  </a:lnTo>
                  <a:lnTo>
                    <a:pt x="93" y="130"/>
                  </a:lnTo>
                  <a:lnTo>
                    <a:pt x="95" y="128"/>
                  </a:lnTo>
                  <a:lnTo>
                    <a:pt x="96" y="125"/>
                  </a:lnTo>
                  <a:lnTo>
                    <a:pt x="97" y="123"/>
                  </a:lnTo>
                  <a:lnTo>
                    <a:pt x="97" y="121"/>
                  </a:lnTo>
                  <a:lnTo>
                    <a:pt x="99" y="118"/>
                  </a:lnTo>
                  <a:lnTo>
                    <a:pt x="100" y="117"/>
                  </a:lnTo>
                  <a:lnTo>
                    <a:pt x="100" y="116"/>
                  </a:lnTo>
                  <a:lnTo>
                    <a:pt x="101" y="114"/>
                  </a:lnTo>
                  <a:lnTo>
                    <a:pt x="104" y="112"/>
                  </a:lnTo>
                  <a:lnTo>
                    <a:pt x="105" y="111"/>
                  </a:lnTo>
                  <a:lnTo>
                    <a:pt x="106" y="110"/>
                  </a:lnTo>
                  <a:lnTo>
                    <a:pt x="109" y="109"/>
                  </a:lnTo>
                  <a:lnTo>
                    <a:pt x="110" y="109"/>
                  </a:lnTo>
                  <a:lnTo>
                    <a:pt x="113" y="108"/>
                  </a:lnTo>
                  <a:lnTo>
                    <a:pt x="114" y="107"/>
                  </a:lnTo>
                  <a:lnTo>
                    <a:pt x="117" y="107"/>
                  </a:lnTo>
                  <a:lnTo>
                    <a:pt x="118" y="106"/>
                  </a:lnTo>
                  <a:lnTo>
                    <a:pt x="120" y="104"/>
                  </a:lnTo>
                  <a:lnTo>
                    <a:pt x="122" y="104"/>
                  </a:lnTo>
                  <a:lnTo>
                    <a:pt x="123" y="103"/>
                  </a:lnTo>
                  <a:lnTo>
                    <a:pt x="124" y="103"/>
                  </a:lnTo>
                  <a:lnTo>
                    <a:pt x="126" y="102"/>
                  </a:lnTo>
                  <a:lnTo>
                    <a:pt x="127" y="101"/>
                  </a:lnTo>
                  <a:lnTo>
                    <a:pt x="128" y="100"/>
                  </a:lnTo>
                  <a:lnTo>
                    <a:pt x="129" y="99"/>
                  </a:lnTo>
                  <a:lnTo>
                    <a:pt x="129" y="97"/>
                  </a:lnTo>
                  <a:lnTo>
                    <a:pt x="131" y="95"/>
                  </a:lnTo>
                  <a:lnTo>
                    <a:pt x="131" y="94"/>
                  </a:lnTo>
                  <a:lnTo>
                    <a:pt x="132" y="93"/>
                  </a:lnTo>
                  <a:lnTo>
                    <a:pt x="131" y="93"/>
                  </a:lnTo>
                  <a:lnTo>
                    <a:pt x="131" y="93"/>
                  </a:lnTo>
                  <a:lnTo>
                    <a:pt x="129" y="94"/>
                  </a:lnTo>
                  <a:lnTo>
                    <a:pt x="129" y="94"/>
                  </a:lnTo>
                  <a:lnTo>
                    <a:pt x="129" y="94"/>
                  </a:lnTo>
                  <a:lnTo>
                    <a:pt x="128" y="94"/>
                  </a:lnTo>
                  <a:lnTo>
                    <a:pt x="128" y="94"/>
                  </a:lnTo>
                  <a:lnTo>
                    <a:pt x="127" y="95"/>
                  </a:lnTo>
                  <a:lnTo>
                    <a:pt x="127" y="95"/>
                  </a:lnTo>
                  <a:lnTo>
                    <a:pt x="126" y="95"/>
                  </a:lnTo>
                  <a:lnTo>
                    <a:pt x="126" y="95"/>
                  </a:lnTo>
                  <a:lnTo>
                    <a:pt x="124" y="96"/>
                  </a:lnTo>
                  <a:lnTo>
                    <a:pt x="124" y="96"/>
                  </a:lnTo>
                  <a:lnTo>
                    <a:pt x="123" y="96"/>
                  </a:lnTo>
                  <a:lnTo>
                    <a:pt x="123" y="96"/>
                  </a:lnTo>
                  <a:lnTo>
                    <a:pt x="122" y="96"/>
                  </a:lnTo>
                  <a:lnTo>
                    <a:pt x="122" y="97"/>
                  </a:lnTo>
                  <a:lnTo>
                    <a:pt x="120" y="99"/>
                  </a:lnTo>
                  <a:lnTo>
                    <a:pt x="119" y="99"/>
                  </a:lnTo>
                  <a:lnTo>
                    <a:pt x="119" y="100"/>
                  </a:lnTo>
                  <a:lnTo>
                    <a:pt x="118" y="101"/>
                  </a:lnTo>
                  <a:lnTo>
                    <a:pt x="117" y="102"/>
                  </a:lnTo>
                  <a:lnTo>
                    <a:pt x="117" y="102"/>
                  </a:lnTo>
                  <a:lnTo>
                    <a:pt x="115" y="103"/>
                  </a:lnTo>
                  <a:lnTo>
                    <a:pt x="114" y="103"/>
                  </a:lnTo>
                  <a:lnTo>
                    <a:pt x="114" y="104"/>
                  </a:lnTo>
                  <a:lnTo>
                    <a:pt x="113" y="104"/>
                  </a:lnTo>
                  <a:lnTo>
                    <a:pt x="111" y="106"/>
                  </a:lnTo>
                  <a:lnTo>
                    <a:pt x="110" y="106"/>
                  </a:lnTo>
                  <a:lnTo>
                    <a:pt x="109" y="107"/>
                  </a:lnTo>
                  <a:lnTo>
                    <a:pt x="109" y="107"/>
                  </a:lnTo>
                  <a:lnTo>
                    <a:pt x="108" y="108"/>
                  </a:lnTo>
                  <a:lnTo>
                    <a:pt x="106" y="108"/>
                  </a:lnTo>
                  <a:lnTo>
                    <a:pt x="106" y="108"/>
                  </a:lnTo>
                  <a:lnTo>
                    <a:pt x="106" y="108"/>
                  </a:lnTo>
                  <a:lnTo>
                    <a:pt x="105" y="108"/>
                  </a:lnTo>
                  <a:lnTo>
                    <a:pt x="105" y="109"/>
                  </a:lnTo>
                  <a:lnTo>
                    <a:pt x="104" y="109"/>
                  </a:lnTo>
                  <a:lnTo>
                    <a:pt x="104" y="110"/>
                  </a:lnTo>
                  <a:lnTo>
                    <a:pt x="102" y="110"/>
                  </a:lnTo>
                  <a:lnTo>
                    <a:pt x="104" y="104"/>
                  </a:lnTo>
                  <a:lnTo>
                    <a:pt x="105" y="104"/>
                  </a:lnTo>
                  <a:lnTo>
                    <a:pt x="106" y="104"/>
                  </a:lnTo>
                  <a:lnTo>
                    <a:pt x="108" y="104"/>
                  </a:lnTo>
                  <a:lnTo>
                    <a:pt x="109" y="104"/>
                  </a:lnTo>
                  <a:lnTo>
                    <a:pt x="109" y="103"/>
                  </a:lnTo>
                  <a:lnTo>
                    <a:pt x="110" y="103"/>
                  </a:lnTo>
                  <a:lnTo>
                    <a:pt x="111" y="102"/>
                  </a:lnTo>
                  <a:lnTo>
                    <a:pt x="113" y="102"/>
                  </a:lnTo>
                  <a:lnTo>
                    <a:pt x="114" y="101"/>
                  </a:lnTo>
                  <a:lnTo>
                    <a:pt x="115" y="101"/>
                  </a:lnTo>
                  <a:lnTo>
                    <a:pt x="115" y="100"/>
                  </a:lnTo>
                  <a:lnTo>
                    <a:pt x="117" y="99"/>
                  </a:lnTo>
                  <a:lnTo>
                    <a:pt x="118" y="99"/>
                  </a:lnTo>
                  <a:lnTo>
                    <a:pt x="118" y="97"/>
                  </a:lnTo>
                  <a:lnTo>
                    <a:pt x="119" y="96"/>
                  </a:lnTo>
                  <a:lnTo>
                    <a:pt x="120" y="95"/>
                  </a:lnTo>
                  <a:lnTo>
                    <a:pt x="120" y="95"/>
                  </a:lnTo>
                  <a:lnTo>
                    <a:pt x="120" y="94"/>
                  </a:lnTo>
                  <a:lnTo>
                    <a:pt x="119" y="94"/>
                  </a:lnTo>
                  <a:lnTo>
                    <a:pt x="119" y="94"/>
                  </a:lnTo>
                  <a:lnTo>
                    <a:pt x="118" y="94"/>
                  </a:lnTo>
                  <a:lnTo>
                    <a:pt x="118" y="94"/>
                  </a:lnTo>
                  <a:lnTo>
                    <a:pt x="117" y="95"/>
                  </a:lnTo>
                  <a:lnTo>
                    <a:pt x="117" y="95"/>
                  </a:lnTo>
                  <a:lnTo>
                    <a:pt x="115" y="96"/>
                  </a:lnTo>
                  <a:lnTo>
                    <a:pt x="115" y="96"/>
                  </a:lnTo>
                  <a:lnTo>
                    <a:pt x="115" y="97"/>
                  </a:lnTo>
                  <a:lnTo>
                    <a:pt x="115" y="99"/>
                  </a:lnTo>
                  <a:lnTo>
                    <a:pt x="114" y="99"/>
                  </a:lnTo>
                  <a:lnTo>
                    <a:pt x="114" y="99"/>
                  </a:lnTo>
                  <a:lnTo>
                    <a:pt x="113" y="100"/>
                  </a:lnTo>
                  <a:lnTo>
                    <a:pt x="111" y="100"/>
                  </a:lnTo>
                  <a:lnTo>
                    <a:pt x="113" y="99"/>
                  </a:lnTo>
                  <a:lnTo>
                    <a:pt x="113" y="99"/>
                  </a:lnTo>
                  <a:lnTo>
                    <a:pt x="114" y="97"/>
                  </a:lnTo>
                  <a:lnTo>
                    <a:pt x="114" y="96"/>
                  </a:lnTo>
                  <a:lnTo>
                    <a:pt x="114" y="96"/>
                  </a:lnTo>
                  <a:lnTo>
                    <a:pt x="115" y="95"/>
                  </a:lnTo>
                  <a:lnTo>
                    <a:pt x="115" y="94"/>
                  </a:lnTo>
                  <a:lnTo>
                    <a:pt x="115" y="93"/>
                  </a:lnTo>
                  <a:lnTo>
                    <a:pt x="114" y="94"/>
                  </a:lnTo>
                  <a:lnTo>
                    <a:pt x="114" y="94"/>
                  </a:lnTo>
                  <a:lnTo>
                    <a:pt x="113" y="95"/>
                  </a:lnTo>
                  <a:lnTo>
                    <a:pt x="113" y="95"/>
                  </a:lnTo>
                  <a:lnTo>
                    <a:pt x="111" y="95"/>
                  </a:lnTo>
                  <a:lnTo>
                    <a:pt x="111" y="96"/>
                  </a:lnTo>
                  <a:lnTo>
                    <a:pt x="110" y="96"/>
                  </a:lnTo>
                  <a:lnTo>
                    <a:pt x="110" y="96"/>
                  </a:lnTo>
                  <a:lnTo>
                    <a:pt x="109" y="97"/>
                  </a:lnTo>
                  <a:lnTo>
                    <a:pt x="109" y="97"/>
                  </a:lnTo>
                  <a:lnTo>
                    <a:pt x="108" y="97"/>
                  </a:lnTo>
                  <a:lnTo>
                    <a:pt x="108" y="99"/>
                  </a:lnTo>
                  <a:lnTo>
                    <a:pt x="106" y="99"/>
                  </a:lnTo>
                  <a:lnTo>
                    <a:pt x="106" y="100"/>
                  </a:lnTo>
                  <a:lnTo>
                    <a:pt x="105" y="100"/>
                  </a:lnTo>
                  <a:lnTo>
                    <a:pt x="105" y="101"/>
                  </a:lnTo>
                </a:path>
              </a:pathLst>
            </a:custGeom>
            <a:noFill/>
            <a:ln w="1588">
              <a:solidFill>
                <a:srgbClr val="000000"/>
              </a:solidFill>
              <a:prstDash val="solid"/>
              <a:round/>
              <a:headEnd/>
              <a:tailEnd/>
            </a:ln>
          </p:spPr>
          <p:txBody>
            <a:bodyPr/>
            <a:lstStyle/>
            <a:p>
              <a:endParaRPr lang="zh-CN" altLang="en-US"/>
            </a:p>
          </p:txBody>
        </p:sp>
        <p:sp>
          <p:nvSpPr>
            <p:cNvPr id="481325" name="Freeform 45"/>
            <p:cNvSpPr>
              <a:spLocks/>
            </p:cNvSpPr>
            <p:nvPr/>
          </p:nvSpPr>
          <p:spPr bwMode="auto">
            <a:xfrm>
              <a:off x="3018" y="2684"/>
              <a:ext cx="53" cy="162"/>
            </a:xfrm>
            <a:custGeom>
              <a:avLst/>
              <a:gdLst/>
              <a:ahLst/>
              <a:cxnLst>
                <a:cxn ang="0">
                  <a:pos x="8" y="1"/>
                </a:cxn>
                <a:cxn ang="0">
                  <a:pos x="16" y="4"/>
                </a:cxn>
                <a:cxn ang="0">
                  <a:pos x="25" y="9"/>
                </a:cxn>
                <a:cxn ang="0">
                  <a:pos x="29" y="13"/>
                </a:cxn>
                <a:cxn ang="0">
                  <a:pos x="35" y="16"/>
                </a:cxn>
                <a:cxn ang="0">
                  <a:pos x="43" y="19"/>
                </a:cxn>
                <a:cxn ang="0">
                  <a:pos x="48" y="23"/>
                </a:cxn>
                <a:cxn ang="0">
                  <a:pos x="45" y="26"/>
                </a:cxn>
                <a:cxn ang="0">
                  <a:pos x="43" y="36"/>
                </a:cxn>
                <a:cxn ang="0">
                  <a:pos x="45" y="37"/>
                </a:cxn>
                <a:cxn ang="0">
                  <a:pos x="49" y="32"/>
                </a:cxn>
                <a:cxn ang="0">
                  <a:pos x="52" y="29"/>
                </a:cxn>
                <a:cxn ang="0">
                  <a:pos x="49" y="32"/>
                </a:cxn>
                <a:cxn ang="0">
                  <a:pos x="45" y="40"/>
                </a:cxn>
                <a:cxn ang="0">
                  <a:pos x="41" y="48"/>
                </a:cxn>
                <a:cxn ang="0">
                  <a:pos x="39" y="58"/>
                </a:cxn>
                <a:cxn ang="0">
                  <a:pos x="35" y="66"/>
                </a:cxn>
                <a:cxn ang="0">
                  <a:pos x="39" y="67"/>
                </a:cxn>
                <a:cxn ang="0">
                  <a:pos x="43" y="65"/>
                </a:cxn>
                <a:cxn ang="0">
                  <a:pos x="44" y="65"/>
                </a:cxn>
                <a:cxn ang="0">
                  <a:pos x="41" y="70"/>
                </a:cxn>
                <a:cxn ang="0">
                  <a:pos x="35" y="75"/>
                </a:cxn>
                <a:cxn ang="0">
                  <a:pos x="34" y="96"/>
                </a:cxn>
                <a:cxn ang="0">
                  <a:pos x="32" y="110"/>
                </a:cxn>
                <a:cxn ang="0">
                  <a:pos x="35" y="110"/>
                </a:cxn>
                <a:cxn ang="0">
                  <a:pos x="39" y="106"/>
                </a:cxn>
                <a:cxn ang="0">
                  <a:pos x="36" y="116"/>
                </a:cxn>
                <a:cxn ang="0">
                  <a:pos x="32" y="120"/>
                </a:cxn>
                <a:cxn ang="0">
                  <a:pos x="30" y="124"/>
                </a:cxn>
                <a:cxn ang="0">
                  <a:pos x="30" y="133"/>
                </a:cxn>
                <a:cxn ang="0">
                  <a:pos x="26" y="137"/>
                </a:cxn>
                <a:cxn ang="0">
                  <a:pos x="29" y="146"/>
                </a:cxn>
                <a:cxn ang="0">
                  <a:pos x="27" y="157"/>
                </a:cxn>
                <a:cxn ang="0">
                  <a:pos x="22" y="161"/>
                </a:cxn>
                <a:cxn ang="0">
                  <a:pos x="13" y="161"/>
                </a:cxn>
                <a:cxn ang="0">
                  <a:pos x="4" y="162"/>
                </a:cxn>
                <a:cxn ang="0">
                  <a:pos x="0" y="152"/>
                </a:cxn>
                <a:cxn ang="0">
                  <a:pos x="2" y="125"/>
                </a:cxn>
                <a:cxn ang="0">
                  <a:pos x="6" y="98"/>
                </a:cxn>
                <a:cxn ang="0">
                  <a:pos x="13" y="76"/>
                </a:cxn>
                <a:cxn ang="0">
                  <a:pos x="11" y="68"/>
                </a:cxn>
                <a:cxn ang="0">
                  <a:pos x="11" y="61"/>
                </a:cxn>
                <a:cxn ang="0">
                  <a:pos x="13" y="59"/>
                </a:cxn>
                <a:cxn ang="0">
                  <a:pos x="13" y="44"/>
                </a:cxn>
                <a:cxn ang="0">
                  <a:pos x="12" y="29"/>
                </a:cxn>
                <a:cxn ang="0">
                  <a:pos x="11" y="17"/>
                </a:cxn>
                <a:cxn ang="0">
                  <a:pos x="12" y="10"/>
                </a:cxn>
                <a:cxn ang="0">
                  <a:pos x="13" y="8"/>
                </a:cxn>
                <a:cxn ang="0">
                  <a:pos x="9" y="6"/>
                </a:cxn>
                <a:cxn ang="0">
                  <a:pos x="7" y="2"/>
                </a:cxn>
                <a:cxn ang="0">
                  <a:pos x="6" y="0"/>
                </a:cxn>
              </a:cxnLst>
              <a:rect l="0" t="0" r="r" b="b"/>
              <a:pathLst>
                <a:path w="53" h="162">
                  <a:moveTo>
                    <a:pt x="6" y="0"/>
                  </a:moveTo>
                  <a:lnTo>
                    <a:pt x="6" y="0"/>
                  </a:lnTo>
                  <a:lnTo>
                    <a:pt x="6" y="0"/>
                  </a:lnTo>
                  <a:lnTo>
                    <a:pt x="7" y="0"/>
                  </a:lnTo>
                  <a:lnTo>
                    <a:pt x="8" y="1"/>
                  </a:lnTo>
                  <a:lnTo>
                    <a:pt x="9" y="1"/>
                  </a:lnTo>
                  <a:lnTo>
                    <a:pt x="11" y="2"/>
                  </a:lnTo>
                  <a:lnTo>
                    <a:pt x="12" y="3"/>
                  </a:lnTo>
                  <a:lnTo>
                    <a:pt x="15" y="3"/>
                  </a:lnTo>
                  <a:lnTo>
                    <a:pt x="16" y="4"/>
                  </a:lnTo>
                  <a:lnTo>
                    <a:pt x="18" y="6"/>
                  </a:lnTo>
                  <a:lnTo>
                    <a:pt x="20" y="7"/>
                  </a:lnTo>
                  <a:lnTo>
                    <a:pt x="21" y="7"/>
                  </a:lnTo>
                  <a:lnTo>
                    <a:pt x="22" y="8"/>
                  </a:lnTo>
                  <a:lnTo>
                    <a:pt x="25" y="9"/>
                  </a:lnTo>
                  <a:lnTo>
                    <a:pt x="25" y="10"/>
                  </a:lnTo>
                  <a:lnTo>
                    <a:pt x="26" y="10"/>
                  </a:lnTo>
                  <a:lnTo>
                    <a:pt x="27" y="11"/>
                  </a:lnTo>
                  <a:lnTo>
                    <a:pt x="27" y="13"/>
                  </a:lnTo>
                  <a:lnTo>
                    <a:pt x="29" y="13"/>
                  </a:lnTo>
                  <a:lnTo>
                    <a:pt x="30" y="14"/>
                  </a:lnTo>
                  <a:lnTo>
                    <a:pt x="31" y="15"/>
                  </a:lnTo>
                  <a:lnTo>
                    <a:pt x="32" y="15"/>
                  </a:lnTo>
                  <a:lnTo>
                    <a:pt x="34" y="16"/>
                  </a:lnTo>
                  <a:lnTo>
                    <a:pt x="35" y="16"/>
                  </a:lnTo>
                  <a:lnTo>
                    <a:pt x="36" y="17"/>
                  </a:lnTo>
                  <a:lnTo>
                    <a:pt x="38" y="18"/>
                  </a:lnTo>
                  <a:lnTo>
                    <a:pt x="39" y="18"/>
                  </a:lnTo>
                  <a:lnTo>
                    <a:pt x="41" y="19"/>
                  </a:lnTo>
                  <a:lnTo>
                    <a:pt x="43" y="19"/>
                  </a:lnTo>
                  <a:lnTo>
                    <a:pt x="44" y="21"/>
                  </a:lnTo>
                  <a:lnTo>
                    <a:pt x="45" y="21"/>
                  </a:lnTo>
                  <a:lnTo>
                    <a:pt x="47" y="22"/>
                  </a:lnTo>
                  <a:lnTo>
                    <a:pt x="48" y="22"/>
                  </a:lnTo>
                  <a:lnTo>
                    <a:pt x="48" y="23"/>
                  </a:lnTo>
                  <a:lnTo>
                    <a:pt x="48" y="24"/>
                  </a:lnTo>
                  <a:lnTo>
                    <a:pt x="48" y="25"/>
                  </a:lnTo>
                  <a:lnTo>
                    <a:pt x="47" y="25"/>
                  </a:lnTo>
                  <a:lnTo>
                    <a:pt x="45" y="25"/>
                  </a:lnTo>
                  <a:lnTo>
                    <a:pt x="45" y="26"/>
                  </a:lnTo>
                  <a:lnTo>
                    <a:pt x="44" y="28"/>
                  </a:lnTo>
                  <a:lnTo>
                    <a:pt x="44" y="29"/>
                  </a:lnTo>
                  <a:lnTo>
                    <a:pt x="43" y="30"/>
                  </a:lnTo>
                  <a:lnTo>
                    <a:pt x="43" y="32"/>
                  </a:lnTo>
                  <a:lnTo>
                    <a:pt x="43" y="36"/>
                  </a:lnTo>
                  <a:lnTo>
                    <a:pt x="43" y="38"/>
                  </a:lnTo>
                  <a:lnTo>
                    <a:pt x="43" y="38"/>
                  </a:lnTo>
                  <a:lnTo>
                    <a:pt x="44" y="38"/>
                  </a:lnTo>
                  <a:lnTo>
                    <a:pt x="44" y="37"/>
                  </a:lnTo>
                  <a:lnTo>
                    <a:pt x="45" y="37"/>
                  </a:lnTo>
                  <a:lnTo>
                    <a:pt x="45" y="36"/>
                  </a:lnTo>
                  <a:lnTo>
                    <a:pt x="47" y="36"/>
                  </a:lnTo>
                  <a:lnTo>
                    <a:pt x="47" y="35"/>
                  </a:lnTo>
                  <a:lnTo>
                    <a:pt x="48" y="33"/>
                  </a:lnTo>
                  <a:lnTo>
                    <a:pt x="49" y="32"/>
                  </a:lnTo>
                  <a:lnTo>
                    <a:pt x="49" y="32"/>
                  </a:lnTo>
                  <a:lnTo>
                    <a:pt x="50" y="31"/>
                  </a:lnTo>
                  <a:lnTo>
                    <a:pt x="50" y="30"/>
                  </a:lnTo>
                  <a:lnTo>
                    <a:pt x="52" y="30"/>
                  </a:lnTo>
                  <a:lnTo>
                    <a:pt x="52" y="29"/>
                  </a:lnTo>
                  <a:lnTo>
                    <a:pt x="53" y="28"/>
                  </a:lnTo>
                  <a:lnTo>
                    <a:pt x="53" y="28"/>
                  </a:lnTo>
                  <a:lnTo>
                    <a:pt x="52" y="29"/>
                  </a:lnTo>
                  <a:lnTo>
                    <a:pt x="50" y="30"/>
                  </a:lnTo>
                  <a:lnTo>
                    <a:pt x="49" y="32"/>
                  </a:lnTo>
                  <a:lnTo>
                    <a:pt x="49" y="33"/>
                  </a:lnTo>
                  <a:lnTo>
                    <a:pt x="48" y="35"/>
                  </a:lnTo>
                  <a:lnTo>
                    <a:pt x="47" y="37"/>
                  </a:lnTo>
                  <a:lnTo>
                    <a:pt x="45" y="38"/>
                  </a:lnTo>
                  <a:lnTo>
                    <a:pt x="45" y="40"/>
                  </a:lnTo>
                  <a:lnTo>
                    <a:pt x="44" y="41"/>
                  </a:lnTo>
                  <a:lnTo>
                    <a:pt x="44" y="44"/>
                  </a:lnTo>
                  <a:lnTo>
                    <a:pt x="43" y="45"/>
                  </a:lnTo>
                  <a:lnTo>
                    <a:pt x="41" y="47"/>
                  </a:lnTo>
                  <a:lnTo>
                    <a:pt x="41" y="48"/>
                  </a:lnTo>
                  <a:lnTo>
                    <a:pt x="40" y="51"/>
                  </a:lnTo>
                  <a:lnTo>
                    <a:pt x="40" y="52"/>
                  </a:lnTo>
                  <a:lnTo>
                    <a:pt x="40" y="54"/>
                  </a:lnTo>
                  <a:lnTo>
                    <a:pt x="39" y="55"/>
                  </a:lnTo>
                  <a:lnTo>
                    <a:pt x="39" y="58"/>
                  </a:lnTo>
                  <a:lnTo>
                    <a:pt x="38" y="59"/>
                  </a:lnTo>
                  <a:lnTo>
                    <a:pt x="38" y="61"/>
                  </a:lnTo>
                  <a:lnTo>
                    <a:pt x="36" y="62"/>
                  </a:lnTo>
                  <a:lnTo>
                    <a:pt x="36" y="65"/>
                  </a:lnTo>
                  <a:lnTo>
                    <a:pt x="35" y="66"/>
                  </a:lnTo>
                  <a:lnTo>
                    <a:pt x="35" y="68"/>
                  </a:lnTo>
                  <a:lnTo>
                    <a:pt x="36" y="68"/>
                  </a:lnTo>
                  <a:lnTo>
                    <a:pt x="38" y="68"/>
                  </a:lnTo>
                  <a:lnTo>
                    <a:pt x="39" y="67"/>
                  </a:lnTo>
                  <a:lnTo>
                    <a:pt x="39" y="67"/>
                  </a:lnTo>
                  <a:lnTo>
                    <a:pt x="40" y="66"/>
                  </a:lnTo>
                  <a:lnTo>
                    <a:pt x="41" y="66"/>
                  </a:lnTo>
                  <a:lnTo>
                    <a:pt x="41" y="65"/>
                  </a:lnTo>
                  <a:lnTo>
                    <a:pt x="43" y="65"/>
                  </a:lnTo>
                  <a:lnTo>
                    <a:pt x="43" y="65"/>
                  </a:lnTo>
                  <a:lnTo>
                    <a:pt x="44" y="63"/>
                  </a:lnTo>
                  <a:lnTo>
                    <a:pt x="44" y="63"/>
                  </a:lnTo>
                  <a:lnTo>
                    <a:pt x="44" y="63"/>
                  </a:lnTo>
                  <a:lnTo>
                    <a:pt x="44" y="63"/>
                  </a:lnTo>
                  <a:lnTo>
                    <a:pt x="44" y="65"/>
                  </a:lnTo>
                  <a:lnTo>
                    <a:pt x="44" y="66"/>
                  </a:lnTo>
                  <a:lnTo>
                    <a:pt x="44" y="67"/>
                  </a:lnTo>
                  <a:lnTo>
                    <a:pt x="43" y="68"/>
                  </a:lnTo>
                  <a:lnTo>
                    <a:pt x="43" y="69"/>
                  </a:lnTo>
                  <a:lnTo>
                    <a:pt x="41" y="70"/>
                  </a:lnTo>
                  <a:lnTo>
                    <a:pt x="40" y="72"/>
                  </a:lnTo>
                  <a:lnTo>
                    <a:pt x="39" y="73"/>
                  </a:lnTo>
                  <a:lnTo>
                    <a:pt x="38" y="74"/>
                  </a:lnTo>
                  <a:lnTo>
                    <a:pt x="36" y="74"/>
                  </a:lnTo>
                  <a:lnTo>
                    <a:pt x="35" y="75"/>
                  </a:lnTo>
                  <a:lnTo>
                    <a:pt x="35" y="80"/>
                  </a:lnTo>
                  <a:lnTo>
                    <a:pt x="35" y="83"/>
                  </a:lnTo>
                  <a:lnTo>
                    <a:pt x="35" y="88"/>
                  </a:lnTo>
                  <a:lnTo>
                    <a:pt x="34" y="91"/>
                  </a:lnTo>
                  <a:lnTo>
                    <a:pt x="34" y="96"/>
                  </a:lnTo>
                  <a:lnTo>
                    <a:pt x="34" y="99"/>
                  </a:lnTo>
                  <a:lnTo>
                    <a:pt x="32" y="103"/>
                  </a:lnTo>
                  <a:lnTo>
                    <a:pt x="32" y="108"/>
                  </a:lnTo>
                  <a:lnTo>
                    <a:pt x="32" y="109"/>
                  </a:lnTo>
                  <a:lnTo>
                    <a:pt x="32" y="110"/>
                  </a:lnTo>
                  <a:lnTo>
                    <a:pt x="32" y="110"/>
                  </a:lnTo>
                  <a:lnTo>
                    <a:pt x="32" y="111"/>
                  </a:lnTo>
                  <a:lnTo>
                    <a:pt x="34" y="111"/>
                  </a:lnTo>
                  <a:lnTo>
                    <a:pt x="34" y="110"/>
                  </a:lnTo>
                  <a:lnTo>
                    <a:pt x="35" y="110"/>
                  </a:lnTo>
                  <a:lnTo>
                    <a:pt x="36" y="109"/>
                  </a:lnTo>
                  <a:lnTo>
                    <a:pt x="36" y="109"/>
                  </a:lnTo>
                  <a:lnTo>
                    <a:pt x="38" y="108"/>
                  </a:lnTo>
                  <a:lnTo>
                    <a:pt x="38" y="108"/>
                  </a:lnTo>
                  <a:lnTo>
                    <a:pt x="39" y="106"/>
                  </a:lnTo>
                  <a:lnTo>
                    <a:pt x="39" y="108"/>
                  </a:lnTo>
                  <a:lnTo>
                    <a:pt x="39" y="109"/>
                  </a:lnTo>
                  <a:lnTo>
                    <a:pt x="38" y="111"/>
                  </a:lnTo>
                  <a:lnTo>
                    <a:pt x="36" y="113"/>
                  </a:lnTo>
                  <a:lnTo>
                    <a:pt x="36" y="116"/>
                  </a:lnTo>
                  <a:lnTo>
                    <a:pt x="35" y="117"/>
                  </a:lnTo>
                  <a:lnTo>
                    <a:pt x="34" y="119"/>
                  </a:lnTo>
                  <a:lnTo>
                    <a:pt x="34" y="120"/>
                  </a:lnTo>
                  <a:lnTo>
                    <a:pt x="34" y="120"/>
                  </a:lnTo>
                  <a:lnTo>
                    <a:pt x="32" y="120"/>
                  </a:lnTo>
                  <a:lnTo>
                    <a:pt x="32" y="121"/>
                  </a:lnTo>
                  <a:lnTo>
                    <a:pt x="32" y="121"/>
                  </a:lnTo>
                  <a:lnTo>
                    <a:pt x="31" y="123"/>
                  </a:lnTo>
                  <a:lnTo>
                    <a:pt x="31" y="123"/>
                  </a:lnTo>
                  <a:lnTo>
                    <a:pt x="30" y="124"/>
                  </a:lnTo>
                  <a:lnTo>
                    <a:pt x="30" y="124"/>
                  </a:lnTo>
                  <a:lnTo>
                    <a:pt x="30" y="126"/>
                  </a:lnTo>
                  <a:lnTo>
                    <a:pt x="30" y="128"/>
                  </a:lnTo>
                  <a:lnTo>
                    <a:pt x="30" y="131"/>
                  </a:lnTo>
                  <a:lnTo>
                    <a:pt x="30" y="133"/>
                  </a:lnTo>
                  <a:lnTo>
                    <a:pt x="29" y="133"/>
                  </a:lnTo>
                  <a:lnTo>
                    <a:pt x="29" y="134"/>
                  </a:lnTo>
                  <a:lnTo>
                    <a:pt x="27" y="135"/>
                  </a:lnTo>
                  <a:lnTo>
                    <a:pt x="27" y="135"/>
                  </a:lnTo>
                  <a:lnTo>
                    <a:pt x="26" y="137"/>
                  </a:lnTo>
                  <a:lnTo>
                    <a:pt x="26" y="138"/>
                  </a:lnTo>
                  <a:lnTo>
                    <a:pt x="26" y="139"/>
                  </a:lnTo>
                  <a:lnTo>
                    <a:pt x="25" y="140"/>
                  </a:lnTo>
                  <a:lnTo>
                    <a:pt x="29" y="143"/>
                  </a:lnTo>
                  <a:lnTo>
                    <a:pt x="29" y="146"/>
                  </a:lnTo>
                  <a:lnTo>
                    <a:pt x="29" y="148"/>
                  </a:lnTo>
                  <a:lnTo>
                    <a:pt x="29" y="150"/>
                  </a:lnTo>
                  <a:lnTo>
                    <a:pt x="27" y="153"/>
                  </a:lnTo>
                  <a:lnTo>
                    <a:pt x="27" y="155"/>
                  </a:lnTo>
                  <a:lnTo>
                    <a:pt x="27" y="157"/>
                  </a:lnTo>
                  <a:lnTo>
                    <a:pt x="27" y="160"/>
                  </a:lnTo>
                  <a:lnTo>
                    <a:pt x="27" y="162"/>
                  </a:lnTo>
                  <a:lnTo>
                    <a:pt x="25" y="161"/>
                  </a:lnTo>
                  <a:lnTo>
                    <a:pt x="24" y="161"/>
                  </a:lnTo>
                  <a:lnTo>
                    <a:pt x="22" y="161"/>
                  </a:lnTo>
                  <a:lnTo>
                    <a:pt x="21" y="161"/>
                  </a:lnTo>
                  <a:lnTo>
                    <a:pt x="20" y="160"/>
                  </a:lnTo>
                  <a:lnTo>
                    <a:pt x="17" y="160"/>
                  </a:lnTo>
                  <a:lnTo>
                    <a:pt x="16" y="161"/>
                  </a:lnTo>
                  <a:lnTo>
                    <a:pt x="13" y="161"/>
                  </a:lnTo>
                  <a:lnTo>
                    <a:pt x="12" y="161"/>
                  </a:lnTo>
                  <a:lnTo>
                    <a:pt x="9" y="161"/>
                  </a:lnTo>
                  <a:lnTo>
                    <a:pt x="8" y="161"/>
                  </a:lnTo>
                  <a:lnTo>
                    <a:pt x="6" y="161"/>
                  </a:lnTo>
                  <a:lnTo>
                    <a:pt x="4" y="162"/>
                  </a:lnTo>
                  <a:lnTo>
                    <a:pt x="3" y="162"/>
                  </a:lnTo>
                  <a:lnTo>
                    <a:pt x="2" y="162"/>
                  </a:lnTo>
                  <a:lnTo>
                    <a:pt x="0" y="162"/>
                  </a:lnTo>
                  <a:lnTo>
                    <a:pt x="0" y="156"/>
                  </a:lnTo>
                  <a:lnTo>
                    <a:pt x="0" y="152"/>
                  </a:lnTo>
                  <a:lnTo>
                    <a:pt x="0" y="146"/>
                  </a:lnTo>
                  <a:lnTo>
                    <a:pt x="0" y="140"/>
                  </a:lnTo>
                  <a:lnTo>
                    <a:pt x="0" y="135"/>
                  </a:lnTo>
                  <a:lnTo>
                    <a:pt x="2" y="130"/>
                  </a:lnTo>
                  <a:lnTo>
                    <a:pt x="2" y="125"/>
                  </a:lnTo>
                  <a:lnTo>
                    <a:pt x="2" y="119"/>
                  </a:lnTo>
                  <a:lnTo>
                    <a:pt x="3" y="113"/>
                  </a:lnTo>
                  <a:lnTo>
                    <a:pt x="4" y="109"/>
                  </a:lnTo>
                  <a:lnTo>
                    <a:pt x="4" y="104"/>
                  </a:lnTo>
                  <a:lnTo>
                    <a:pt x="6" y="98"/>
                  </a:lnTo>
                  <a:lnTo>
                    <a:pt x="7" y="94"/>
                  </a:lnTo>
                  <a:lnTo>
                    <a:pt x="8" y="89"/>
                  </a:lnTo>
                  <a:lnTo>
                    <a:pt x="9" y="84"/>
                  </a:lnTo>
                  <a:lnTo>
                    <a:pt x="11" y="80"/>
                  </a:lnTo>
                  <a:lnTo>
                    <a:pt x="13" y="76"/>
                  </a:lnTo>
                  <a:lnTo>
                    <a:pt x="12" y="75"/>
                  </a:lnTo>
                  <a:lnTo>
                    <a:pt x="12" y="73"/>
                  </a:lnTo>
                  <a:lnTo>
                    <a:pt x="12" y="72"/>
                  </a:lnTo>
                  <a:lnTo>
                    <a:pt x="11" y="70"/>
                  </a:lnTo>
                  <a:lnTo>
                    <a:pt x="11" y="68"/>
                  </a:lnTo>
                  <a:lnTo>
                    <a:pt x="11" y="67"/>
                  </a:lnTo>
                  <a:lnTo>
                    <a:pt x="11" y="65"/>
                  </a:lnTo>
                  <a:lnTo>
                    <a:pt x="11" y="62"/>
                  </a:lnTo>
                  <a:lnTo>
                    <a:pt x="11" y="62"/>
                  </a:lnTo>
                  <a:lnTo>
                    <a:pt x="11" y="61"/>
                  </a:lnTo>
                  <a:lnTo>
                    <a:pt x="12" y="61"/>
                  </a:lnTo>
                  <a:lnTo>
                    <a:pt x="12" y="60"/>
                  </a:lnTo>
                  <a:lnTo>
                    <a:pt x="12" y="60"/>
                  </a:lnTo>
                  <a:lnTo>
                    <a:pt x="13" y="59"/>
                  </a:lnTo>
                  <a:lnTo>
                    <a:pt x="13" y="59"/>
                  </a:lnTo>
                  <a:lnTo>
                    <a:pt x="13" y="58"/>
                  </a:lnTo>
                  <a:lnTo>
                    <a:pt x="15" y="54"/>
                  </a:lnTo>
                  <a:lnTo>
                    <a:pt x="15" y="51"/>
                  </a:lnTo>
                  <a:lnTo>
                    <a:pt x="13" y="47"/>
                  </a:lnTo>
                  <a:lnTo>
                    <a:pt x="13" y="44"/>
                  </a:lnTo>
                  <a:lnTo>
                    <a:pt x="12" y="40"/>
                  </a:lnTo>
                  <a:lnTo>
                    <a:pt x="12" y="37"/>
                  </a:lnTo>
                  <a:lnTo>
                    <a:pt x="12" y="33"/>
                  </a:lnTo>
                  <a:lnTo>
                    <a:pt x="12" y="31"/>
                  </a:lnTo>
                  <a:lnTo>
                    <a:pt x="12" y="29"/>
                  </a:lnTo>
                  <a:lnTo>
                    <a:pt x="12" y="26"/>
                  </a:lnTo>
                  <a:lnTo>
                    <a:pt x="12" y="25"/>
                  </a:lnTo>
                  <a:lnTo>
                    <a:pt x="11" y="23"/>
                  </a:lnTo>
                  <a:lnTo>
                    <a:pt x="11" y="21"/>
                  </a:lnTo>
                  <a:lnTo>
                    <a:pt x="11" y="17"/>
                  </a:lnTo>
                  <a:lnTo>
                    <a:pt x="11" y="15"/>
                  </a:lnTo>
                  <a:lnTo>
                    <a:pt x="11" y="11"/>
                  </a:lnTo>
                  <a:lnTo>
                    <a:pt x="11" y="11"/>
                  </a:lnTo>
                  <a:lnTo>
                    <a:pt x="11" y="11"/>
                  </a:lnTo>
                  <a:lnTo>
                    <a:pt x="12" y="10"/>
                  </a:lnTo>
                  <a:lnTo>
                    <a:pt x="12" y="10"/>
                  </a:lnTo>
                  <a:lnTo>
                    <a:pt x="12" y="9"/>
                  </a:lnTo>
                  <a:lnTo>
                    <a:pt x="12" y="9"/>
                  </a:lnTo>
                  <a:lnTo>
                    <a:pt x="12" y="8"/>
                  </a:lnTo>
                  <a:lnTo>
                    <a:pt x="13" y="8"/>
                  </a:lnTo>
                  <a:lnTo>
                    <a:pt x="12" y="7"/>
                  </a:lnTo>
                  <a:lnTo>
                    <a:pt x="12" y="7"/>
                  </a:lnTo>
                  <a:lnTo>
                    <a:pt x="11" y="7"/>
                  </a:lnTo>
                  <a:lnTo>
                    <a:pt x="9" y="6"/>
                  </a:lnTo>
                  <a:lnTo>
                    <a:pt x="9" y="6"/>
                  </a:lnTo>
                  <a:lnTo>
                    <a:pt x="8" y="4"/>
                  </a:lnTo>
                  <a:lnTo>
                    <a:pt x="8" y="4"/>
                  </a:lnTo>
                  <a:lnTo>
                    <a:pt x="7" y="3"/>
                  </a:lnTo>
                  <a:lnTo>
                    <a:pt x="7" y="3"/>
                  </a:lnTo>
                  <a:lnTo>
                    <a:pt x="7" y="2"/>
                  </a:lnTo>
                  <a:lnTo>
                    <a:pt x="7" y="2"/>
                  </a:lnTo>
                  <a:lnTo>
                    <a:pt x="7" y="1"/>
                  </a:lnTo>
                  <a:lnTo>
                    <a:pt x="7" y="1"/>
                  </a:lnTo>
                  <a:lnTo>
                    <a:pt x="6" y="0"/>
                  </a:lnTo>
                  <a:lnTo>
                    <a:pt x="6" y="0"/>
                  </a:lnTo>
                  <a:lnTo>
                    <a:pt x="6" y="0"/>
                  </a:lnTo>
                </a:path>
              </a:pathLst>
            </a:custGeom>
            <a:noFill/>
            <a:ln w="1588">
              <a:solidFill>
                <a:srgbClr val="000000"/>
              </a:solidFill>
              <a:prstDash val="solid"/>
              <a:round/>
              <a:headEnd/>
              <a:tailEnd/>
            </a:ln>
          </p:spPr>
          <p:txBody>
            <a:bodyPr/>
            <a:lstStyle/>
            <a:p>
              <a:endParaRPr lang="zh-CN" altLang="en-US"/>
            </a:p>
          </p:txBody>
        </p:sp>
        <p:sp>
          <p:nvSpPr>
            <p:cNvPr id="481326" name="Freeform 46"/>
            <p:cNvSpPr>
              <a:spLocks/>
            </p:cNvSpPr>
            <p:nvPr/>
          </p:nvSpPr>
          <p:spPr bwMode="auto">
            <a:xfrm>
              <a:off x="3054" y="2489"/>
              <a:ext cx="22" cy="26"/>
            </a:xfrm>
            <a:custGeom>
              <a:avLst/>
              <a:gdLst/>
              <a:ahLst/>
              <a:cxnLst>
                <a:cxn ang="0">
                  <a:pos x="8" y="24"/>
                </a:cxn>
                <a:cxn ang="0">
                  <a:pos x="8" y="22"/>
                </a:cxn>
                <a:cxn ang="0">
                  <a:pos x="9" y="20"/>
                </a:cxn>
                <a:cxn ang="0">
                  <a:pos x="11" y="17"/>
                </a:cxn>
                <a:cxn ang="0">
                  <a:pos x="9" y="16"/>
                </a:cxn>
                <a:cxn ang="0">
                  <a:pos x="7" y="17"/>
                </a:cxn>
                <a:cxn ang="0">
                  <a:pos x="5" y="19"/>
                </a:cxn>
                <a:cxn ang="0">
                  <a:pos x="4" y="20"/>
                </a:cxn>
                <a:cxn ang="0">
                  <a:pos x="3" y="20"/>
                </a:cxn>
                <a:cxn ang="0">
                  <a:pos x="3" y="19"/>
                </a:cxn>
                <a:cxn ang="0">
                  <a:pos x="4" y="16"/>
                </a:cxn>
                <a:cxn ang="0">
                  <a:pos x="4" y="13"/>
                </a:cxn>
                <a:cxn ang="0">
                  <a:pos x="3" y="12"/>
                </a:cxn>
                <a:cxn ang="0">
                  <a:pos x="2" y="12"/>
                </a:cxn>
                <a:cxn ang="0">
                  <a:pos x="2" y="11"/>
                </a:cxn>
                <a:cxn ang="0">
                  <a:pos x="2" y="9"/>
                </a:cxn>
                <a:cxn ang="0">
                  <a:pos x="4" y="9"/>
                </a:cxn>
                <a:cxn ang="0">
                  <a:pos x="5" y="9"/>
                </a:cxn>
                <a:cxn ang="0">
                  <a:pos x="8" y="9"/>
                </a:cxn>
                <a:cxn ang="0">
                  <a:pos x="8" y="8"/>
                </a:cxn>
                <a:cxn ang="0">
                  <a:pos x="9" y="7"/>
                </a:cxn>
                <a:cxn ang="0">
                  <a:pos x="11" y="6"/>
                </a:cxn>
                <a:cxn ang="0">
                  <a:pos x="12" y="5"/>
                </a:cxn>
                <a:cxn ang="0">
                  <a:pos x="12" y="5"/>
                </a:cxn>
                <a:cxn ang="0">
                  <a:pos x="13" y="5"/>
                </a:cxn>
                <a:cxn ang="0">
                  <a:pos x="14" y="5"/>
                </a:cxn>
                <a:cxn ang="0">
                  <a:pos x="16" y="5"/>
                </a:cxn>
                <a:cxn ang="0">
                  <a:pos x="14" y="4"/>
                </a:cxn>
                <a:cxn ang="0">
                  <a:pos x="13" y="4"/>
                </a:cxn>
                <a:cxn ang="0">
                  <a:pos x="11" y="2"/>
                </a:cxn>
                <a:cxn ang="0">
                  <a:pos x="9" y="2"/>
                </a:cxn>
                <a:cxn ang="0">
                  <a:pos x="7" y="2"/>
                </a:cxn>
                <a:cxn ang="0">
                  <a:pos x="4" y="1"/>
                </a:cxn>
                <a:cxn ang="0">
                  <a:pos x="3" y="1"/>
                </a:cxn>
                <a:cxn ang="0">
                  <a:pos x="0" y="1"/>
                </a:cxn>
                <a:cxn ang="0">
                  <a:pos x="3" y="1"/>
                </a:cxn>
                <a:cxn ang="0">
                  <a:pos x="16" y="2"/>
                </a:cxn>
                <a:cxn ang="0">
                  <a:pos x="14" y="0"/>
                </a:cxn>
                <a:cxn ang="0">
                  <a:pos x="16" y="0"/>
                </a:cxn>
                <a:cxn ang="0">
                  <a:pos x="17" y="1"/>
                </a:cxn>
                <a:cxn ang="0">
                  <a:pos x="18" y="4"/>
                </a:cxn>
                <a:cxn ang="0">
                  <a:pos x="18" y="5"/>
                </a:cxn>
                <a:cxn ang="0">
                  <a:pos x="20" y="7"/>
                </a:cxn>
                <a:cxn ang="0">
                  <a:pos x="21" y="11"/>
                </a:cxn>
                <a:cxn ang="0">
                  <a:pos x="21" y="15"/>
                </a:cxn>
                <a:cxn ang="0">
                  <a:pos x="22" y="19"/>
                </a:cxn>
                <a:cxn ang="0">
                  <a:pos x="22" y="20"/>
                </a:cxn>
                <a:cxn ang="0">
                  <a:pos x="22" y="21"/>
                </a:cxn>
                <a:cxn ang="0">
                  <a:pos x="21" y="21"/>
                </a:cxn>
                <a:cxn ang="0">
                  <a:pos x="21" y="22"/>
                </a:cxn>
                <a:cxn ang="0">
                  <a:pos x="20" y="22"/>
                </a:cxn>
                <a:cxn ang="0">
                  <a:pos x="18" y="22"/>
                </a:cxn>
                <a:cxn ang="0">
                  <a:pos x="16" y="23"/>
                </a:cxn>
                <a:cxn ang="0">
                  <a:pos x="14" y="23"/>
                </a:cxn>
                <a:cxn ang="0">
                  <a:pos x="13" y="24"/>
                </a:cxn>
                <a:cxn ang="0">
                  <a:pos x="12" y="24"/>
                </a:cxn>
                <a:cxn ang="0">
                  <a:pos x="9" y="26"/>
                </a:cxn>
                <a:cxn ang="0">
                  <a:pos x="8" y="26"/>
                </a:cxn>
              </a:cxnLst>
              <a:rect l="0" t="0" r="r" b="b"/>
              <a:pathLst>
                <a:path w="22" h="26">
                  <a:moveTo>
                    <a:pt x="8" y="26"/>
                  </a:moveTo>
                  <a:lnTo>
                    <a:pt x="8" y="24"/>
                  </a:lnTo>
                  <a:lnTo>
                    <a:pt x="8" y="23"/>
                  </a:lnTo>
                  <a:lnTo>
                    <a:pt x="8" y="22"/>
                  </a:lnTo>
                  <a:lnTo>
                    <a:pt x="9" y="21"/>
                  </a:lnTo>
                  <a:lnTo>
                    <a:pt x="9" y="20"/>
                  </a:lnTo>
                  <a:lnTo>
                    <a:pt x="9" y="19"/>
                  </a:lnTo>
                  <a:lnTo>
                    <a:pt x="11" y="17"/>
                  </a:lnTo>
                  <a:lnTo>
                    <a:pt x="11" y="16"/>
                  </a:lnTo>
                  <a:lnTo>
                    <a:pt x="9" y="16"/>
                  </a:lnTo>
                  <a:lnTo>
                    <a:pt x="8" y="17"/>
                  </a:lnTo>
                  <a:lnTo>
                    <a:pt x="7" y="17"/>
                  </a:lnTo>
                  <a:lnTo>
                    <a:pt x="7" y="19"/>
                  </a:lnTo>
                  <a:lnTo>
                    <a:pt x="5" y="19"/>
                  </a:lnTo>
                  <a:lnTo>
                    <a:pt x="4" y="20"/>
                  </a:lnTo>
                  <a:lnTo>
                    <a:pt x="4" y="20"/>
                  </a:lnTo>
                  <a:lnTo>
                    <a:pt x="3" y="21"/>
                  </a:lnTo>
                  <a:lnTo>
                    <a:pt x="3" y="20"/>
                  </a:lnTo>
                  <a:lnTo>
                    <a:pt x="3" y="20"/>
                  </a:lnTo>
                  <a:lnTo>
                    <a:pt x="3" y="19"/>
                  </a:lnTo>
                  <a:lnTo>
                    <a:pt x="3" y="19"/>
                  </a:lnTo>
                  <a:lnTo>
                    <a:pt x="4" y="16"/>
                  </a:lnTo>
                  <a:lnTo>
                    <a:pt x="4" y="13"/>
                  </a:lnTo>
                  <a:lnTo>
                    <a:pt x="4" y="13"/>
                  </a:lnTo>
                  <a:lnTo>
                    <a:pt x="3" y="12"/>
                  </a:lnTo>
                  <a:lnTo>
                    <a:pt x="3" y="12"/>
                  </a:lnTo>
                  <a:lnTo>
                    <a:pt x="3" y="12"/>
                  </a:lnTo>
                  <a:lnTo>
                    <a:pt x="2" y="12"/>
                  </a:lnTo>
                  <a:lnTo>
                    <a:pt x="2" y="11"/>
                  </a:lnTo>
                  <a:lnTo>
                    <a:pt x="2" y="11"/>
                  </a:lnTo>
                  <a:lnTo>
                    <a:pt x="2" y="9"/>
                  </a:lnTo>
                  <a:lnTo>
                    <a:pt x="2" y="9"/>
                  </a:lnTo>
                  <a:lnTo>
                    <a:pt x="3" y="9"/>
                  </a:lnTo>
                  <a:lnTo>
                    <a:pt x="4" y="9"/>
                  </a:lnTo>
                  <a:lnTo>
                    <a:pt x="4" y="9"/>
                  </a:lnTo>
                  <a:lnTo>
                    <a:pt x="5" y="9"/>
                  </a:lnTo>
                  <a:lnTo>
                    <a:pt x="7" y="9"/>
                  </a:lnTo>
                  <a:lnTo>
                    <a:pt x="8" y="9"/>
                  </a:lnTo>
                  <a:lnTo>
                    <a:pt x="8" y="9"/>
                  </a:lnTo>
                  <a:lnTo>
                    <a:pt x="8" y="8"/>
                  </a:lnTo>
                  <a:lnTo>
                    <a:pt x="9" y="8"/>
                  </a:lnTo>
                  <a:lnTo>
                    <a:pt x="9" y="7"/>
                  </a:lnTo>
                  <a:lnTo>
                    <a:pt x="9" y="7"/>
                  </a:lnTo>
                  <a:lnTo>
                    <a:pt x="11" y="6"/>
                  </a:lnTo>
                  <a:lnTo>
                    <a:pt x="11" y="6"/>
                  </a:lnTo>
                  <a:lnTo>
                    <a:pt x="12" y="5"/>
                  </a:lnTo>
                  <a:lnTo>
                    <a:pt x="12" y="5"/>
                  </a:lnTo>
                  <a:lnTo>
                    <a:pt x="12" y="5"/>
                  </a:lnTo>
                  <a:lnTo>
                    <a:pt x="13" y="5"/>
                  </a:lnTo>
                  <a:lnTo>
                    <a:pt x="13" y="5"/>
                  </a:lnTo>
                  <a:lnTo>
                    <a:pt x="14" y="5"/>
                  </a:lnTo>
                  <a:lnTo>
                    <a:pt x="14" y="5"/>
                  </a:lnTo>
                  <a:lnTo>
                    <a:pt x="14" y="5"/>
                  </a:lnTo>
                  <a:lnTo>
                    <a:pt x="16" y="5"/>
                  </a:lnTo>
                  <a:lnTo>
                    <a:pt x="16" y="4"/>
                  </a:lnTo>
                  <a:lnTo>
                    <a:pt x="14" y="4"/>
                  </a:lnTo>
                  <a:lnTo>
                    <a:pt x="13" y="4"/>
                  </a:lnTo>
                  <a:lnTo>
                    <a:pt x="13" y="4"/>
                  </a:lnTo>
                  <a:lnTo>
                    <a:pt x="12" y="2"/>
                  </a:lnTo>
                  <a:lnTo>
                    <a:pt x="11" y="2"/>
                  </a:lnTo>
                  <a:lnTo>
                    <a:pt x="9" y="2"/>
                  </a:lnTo>
                  <a:lnTo>
                    <a:pt x="9" y="2"/>
                  </a:lnTo>
                  <a:lnTo>
                    <a:pt x="8" y="2"/>
                  </a:lnTo>
                  <a:lnTo>
                    <a:pt x="7" y="2"/>
                  </a:lnTo>
                  <a:lnTo>
                    <a:pt x="5" y="1"/>
                  </a:lnTo>
                  <a:lnTo>
                    <a:pt x="4" y="1"/>
                  </a:lnTo>
                  <a:lnTo>
                    <a:pt x="4" y="1"/>
                  </a:lnTo>
                  <a:lnTo>
                    <a:pt x="3" y="1"/>
                  </a:lnTo>
                  <a:lnTo>
                    <a:pt x="2" y="1"/>
                  </a:lnTo>
                  <a:lnTo>
                    <a:pt x="0" y="1"/>
                  </a:lnTo>
                  <a:lnTo>
                    <a:pt x="0" y="1"/>
                  </a:lnTo>
                  <a:lnTo>
                    <a:pt x="3" y="1"/>
                  </a:lnTo>
                  <a:lnTo>
                    <a:pt x="16" y="2"/>
                  </a:lnTo>
                  <a:lnTo>
                    <a:pt x="16" y="2"/>
                  </a:lnTo>
                  <a:lnTo>
                    <a:pt x="16" y="1"/>
                  </a:lnTo>
                  <a:lnTo>
                    <a:pt x="14" y="0"/>
                  </a:lnTo>
                  <a:lnTo>
                    <a:pt x="14" y="0"/>
                  </a:lnTo>
                  <a:lnTo>
                    <a:pt x="16" y="0"/>
                  </a:lnTo>
                  <a:lnTo>
                    <a:pt x="16" y="1"/>
                  </a:lnTo>
                  <a:lnTo>
                    <a:pt x="17" y="1"/>
                  </a:lnTo>
                  <a:lnTo>
                    <a:pt x="17" y="2"/>
                  </a:lnTo>
                  <a:lnTo>
                    <a:pt x="18" y="4"/>
                  </a:lnTo>
                  <a:lnTo>
                    <a:pt x="18" y="4"/>
                  </a:lnTo>
                  <a:lnTo>
                    <a:pt x="18" y="5"/>
                  </a:lnTo>
                  <a:lnTo>
                    <a:pt x="20" y="6"/>
                  </a:lnTo>
                  <a:lnTo>
                    <a:pt x="20" y="7"/>
                  </a:lnTo>
                  <a:lnTo>
                    <a:pt x="20" y="9"/>
                  </a:lnTo>
                  <a:lnTo>
                    <a:pt x="21" y="11"/>
                  </a:lnTo>
                  <a:lnTo>
                    <a:pt x="21" y="13"/>
                  </a:lnTo>
                  <a:lnTo>
                    <a:pt x="21" y="15"/>
                  </a:lnTo>
                  <a:lnTo>
                    <a:pt x="22" y="16"/>
                  </a:lnTo>
                  <a:lnTo>
                    <a:pt x="22" y="19"/>
                  </a:lnTo>
                  <a:lnTo>
                    <a:pt x="22" y="20"/>
                  </a:lnTo>
                  <a:lnTo>
                    <a:pt x="22" y="20"/>
                  </a:lnTo>
                  <a:lnTo>
                    <a:pt x="22" y="21"/>
                  </a:lnTo>
                  <a:lnTo>
                    <a:pt x="22" y="21"/>
                  </a:lnTo>
                  <a:lnTo>
                    <a:pt x="21" y="21"/>
                  </a:lnTo>
                  <a:lnTo>
                    <a:pt x="21" y="21"/>
                  </a:lnTo>
                  <a:lnTo>
                    <a:pt x="21" y="22"/>
                  </a:lnTo>
                  <a:lnTo>
                    <a:pt x="21" y="22"/>
                  </a:lnTo>
                  <a:lnTo>
                    <a:pt x="20" y="22"/>
                  </a:lnTo>
                  <a:lnTo>
                    <a:pt x="20" y="22"/>
                  </a:lnTo>
                  <a:lnTo>
                    <a:pt x="18" y="22"/>
                  </a:lnTo>
                  <a:lnTo>
                    <a:pt x="18" y="22"/>
                  </a:lnTo>
                  <a:lnTo>
                    <a:pt x="17" y="23"/>
                  </a:lnTo>
                  <a:lnTo>
                    <a:pt x="16" y="23"/>
                  </a:lnTo>
                  <a:lnTo>
                    <a:pt x="16" y="23"/>
                  </a:lnTo>
                  <a:lnTo>
                    <a:pt x="14" y="23"/>
                  </a:lnTo>
                  <a:lnTo>
                    <a:pt x="14" y="24"/>
                  </a:lnTo>
                  <a:lnTo>
                    <a:pt x="13" y="24"/>
                  </a:lnTo>
                  <a:lnTo>
                    <a:pt x="12" y="24"/>
                  </a:lnTo>
                  <a:lnTo>
                    <a:pt x="12" y="24"/>
                  </a:lnTo>
                  <a:lnTo>
                    <a:pt x="11" y="26"/>
                  </a:lnTo>
                  <a:lnTo>
                    <a:pt x="9" y="26"/>
                  </a:lnTo>
                  <a:lnTo>
                    <a:pt x="9" y="26"/>
                  </a:lnTo>
                  <a:lnTo>
                    <a:pt x="8" y="26"/>
                  </a:lnTo>
                  <a:lnTo>
                    <a:pt x="8" y="26"/>
                  </a:lnTo>
                  <a:close/>
                </a:path>
              </a:pathLst>
            </a:custGeom>
            <a:solidFill>
              <a:srgbClr val="3372B2"/>
            </a:solidFill>
            <a:ln w="9525">
              <a:noFill/>
              <a:round/>
              <a:headEnd/>
              <a:tailEnd/>
            </a:ln>
          </p:spPr>
          <p:txBody>
            <a:bodyPr/>
            <a:lstStyle/>
            <a:p>
              <a:endParaRPr lang="zh-CN" altLang="en-US"/>
            </a:p>
          </p:txBody>
        </p:sp>
        <p:sp>
          <p:nvSpPr>
            <p:cNvPr id="481327" name="Freeform 47"/>
            <p:cNvSpPr>
              <a:spLocks/>
            </p:cNvSpPr>
            <p:nvPr/>
          </p:nvSpPr>
          <p:spPr bwMode="auto">
            <a:xfrm>
              <a:off x="3027" y="2517"/>
              <a:ext cx="45" cy="42"/>
            </a:xfrm>
            <a:custGeom>
              <a:avLst/>
              <a:gdLst/>
              <a:ahLst/>
              <a:cxnLst>
                <a:cxn ang="0">
                  <a:pos x="29" y="32"/>
                </a:cxn>
                <a:cxn ang="0">
                  <a:pos x="27" y="31"/>
                </a:cxn>
                <a:cxn ang="0">
                  <a:pos x="25" y="31"/>
                </a:cxn>
                <a:cxn ang="0">
                  <a:pos x="23" y="36"/>
                </a:cxn>
                <a:cxn ang="0">
                  <a:pos x="26" y="42"/>
                </a:cxn>
                <a:cxn ang="0">
                  <a:pos x="21" y="37"/>
                </a:cxn>
                <a:cxn ang="0">
                  <a:pos x="16" y="32"/>
                </a:cxn>
                <a:cxn ang="0">
                  <a:pos x="11" y="28"/>
                </a:cxn>
                <a:cxn ang="0">
                  <a:pos x="6" y="23"/>
                </a:cxn>
                <a:cxn ang="0">
                  <a:pos x="0" y="20"/>
                </a:cxn>
                <a:cxn ang="0">
                  <a:pos x="2" y="15"/>
                </a:cxn>
                <a:cxn ang="0">
                  <a:pos x="3" y="16"/>
                </a:cxn>
                <a:cxn ang="0">
                  <a:pos x="4" y="17"/>
                </a:cxn>
                <a:cxn ang="0">
                  <a:pos x="4" y="14"/>
                </a:cxn>
                <a:cxn ang="0">
                  <a:pos x="4" y="7"/>
                </a:cxn>
                <a:cxn ang="0">
                  <a:pos x="4" y="1"/>
                </a:cxn>
                <a:cxn ang="0">
                  <a:pos x="7" y="0"/>
                </a:cxn>
                <a:cxn ang="0">
                  <a:pos x="9" y="0"/>
                </a:cxn>
                <a:cxn ang="0">
                  <a:pos x="12" y="2"/>
                </a:cxn>
                <a:cxn ang="0">
                  <a:pos x="16" y="6"/>
                </a:cxn>
                <a:cxn ang="0">
                  <a:pos x="17" y="7"/>
                </a:cxn>
                <a:cxn ang="0">
                  <a:pos x="20" y="7"/>
                </a:cxn>
                <a:cxn ang="0">
                  <a:pos x="22" y="6"/>
                </a:cxn>
                <a:cxn ang="0">
                  <a:pos x="23" y="3"/>
                </a:cxn>
                <a:cxn ang="0">
                  <a:pos x="26" y="3"/>
                </a:cxn>
                <a:cxn ang="0">
                  <a:pos x="29" y="2"/>
                </a:cxn>
                <a:cxn ang="0">
                  <a:pos x="30" y="2"/>
                </a:cxn>
                <a:cxn ang="0">
                  <a:pos x="34" y="3"/>
                </a:cxn>
                <a:cxn ang="0">
                  <a:pos x="36" y="3"/>
                </a:cxn>
                <a:cxn ang="0">
                  <a:pos x="40" y="5"/>
                </a:cxn>
                <a:cxn ang="0">
                  <a:pos x="44" y="6"/>
                </a:cxn>
                <a:cxn ang="0">
                  <a:pos x="45" y="7"/>
                </a:cxn>
                <a:cxn ang="0">
                  <a:pos x="44" y="9"/>
                </a:cxn>
                <a:cxn ang="0">
                  <a:pos x="44" y="11"/>
                </a:cxn>
                <a:cxn ang="0">
                  <a:pos x="44" y="14"/>
                </a:cxn>
                <a:cxn ang="0">
                  <a:pos x="45" y="15"/>
                </a:cxn>
                <a:cxn ang="0">
                  <a:pos x="45" y="16"/>
                </a:cxn>
                <a:cxn ang="0">
                  <a:pos x="45" y="20"/>
                </a:cxn>
                <a:cxn ang="0">
                  <a:pos x="44" y="20"/>
                </a:cxn>
                <a:cxn ang="0">
                  <a:pos x="41" y="20"/>
                </a:cxn>
                <a:cxn ang="0">
                  <a:pos x="40" y="20"/>
                </a:cxn>
                <a:cxn ang="0">
                  <a:pos x="40" y="23"/>
                </a:cxn>
                <a:cxn ang="0">
                  <a:pos x="40" y="25"/>
                </a:cxn>
                <a:cxn ang="0">
                  <a:pos x="39" y="27"/>
                </a:cxn>
                <a:cxn ang="0">
                  <a:pos x="38" y="28"/>
                </a:cxn>
                <a:cxn ang="0">
                  <a:pos x="36" y="29"/>
                </a:cxn>
                <a:cxn ang="0">
                  <a:pos x="36" y="30"/>
                </a:cxn>
                <a:cxn ang="0">
                  <a:pos x="35" y="31"/>
                </a:cxn>
                <a:cxn ang="0">
                  <a:pos x="32" y="32"/>
                </a:cxn>
                <a:cxn ang="0">
                  <a:pos x="31" y="32"/>
                </a:cxn>
              </a:cxnLst>
              <a:rect l="0" t="0" r="r" b="b"/>
              <a:pathLst>
                <a:path w="45" h="42">
                  <a:moveTo>
                    <a:pt x="30" y="32"/>
                  </a:moveTo>
                  <a:lnTo>
                    <a:pt x="30" y="32"/>
                  </a:lnTo>
                  <a:lnTo>
                    <a:pt x="29" y="32"/>
                  </a:lnTo>
                  <a:lnTo>
                    <a:pt x="29" y="32"/>
                  </a:lnTo>
                  <a:lnTo>
                    <a:pt x="27" y="32"/>
                  </a:lnTo>
                  <a:lnTo>
                    <a:pt x="27" y="31"/>
                  </a:lnTo>
                  <a:lnTo>
                    <a:pt x="26" y="31"/>
                  </a:lnTo>
                  <a:lnTo>
                    <a:pt x="26" y="31"/>
                  </a:lnTo>
                  <a:lnTo>
                    <a:pt x="25" y="31"/>
                  </a:lnTo>
                  <a:lnTo>
                    <a:pt x="25" y="32"/>
                  </a:lnTo>
                  <a:lnTo>
                    <a:pt x="25" y="34"/>
                  </a:lnTo>
                  <a:lnTo>
                    <a:pt x="23" y="36"/>
                  </a:lnTo>
                  <a:lnTo>
                    <a:pt x="23" y="37"/>
                  </a:lnTo>
                  <a:lnTo>
                    <a:pt x="29" y="42"/>
                  </a:lnTo>
                  <a:lnTo>
                    <a:pt x="26" y="42"/>
                  </a:lnTo>
                  <a:lnTo>
                    <a:pt x="25" y="39"/>
                  </a:lnTo>
                  <a:lnTo>
                    <a:pt x="23" y="38"/>
                  </a:lnTo>
                  <a:lnTo>
                    <a:pt x="21" y="37"/>
                  </a:lnTo>
                  <a:lnTo>
                    <a:pt x="20" y="36"/>
                  </a:lnTo>
                  <a:lnTo>
                    <a:pt x="17" y="34"/>
                  </a:lnTo>
                  <a:lnTo>
                    <a:pt x="16" y="32"/>
                  </a:lnTo>
                  <a:lnTo>
                    <a:pt x="15" y="31"/>
                  </a:lnTo>
                  <a:lnTo>
                    <a:pt x="12" y="29"/>
                  </a:lnTo>
                  <a:lnTo>
                    <a:pt x="11" y="28"/>
                  </a:lnTo>
                  <a:lnTo>
                    <a:pt x="9" y="25"/>
                  </a:lnTo>
                  <a:lnTo>
                    <a:pt x="7" y="24"/>
                  </a:lnTo>
                  <a:lnTo>
                    <a:pt x="6" y="23"/>
                  </a:lnTo>
                  <a:lnTo>
                    <a:pt x="3" y="22"/>
                  </a:lnTo>
                  <a:lnTo>
                    <a:pt x="2" y="21"/>
                  </a:lnTo>
                  <a:lnTo>
                    <a:pt x="0" y="20"/>
                  </a:lnTo>
                  <a:lnTo>
                    <a:pt x="0" y="16"/>
                  </a:lnTo>
                  <a:lnTo>
                    <a:pt x="2" y="14"/>
                  </a:lnTo>
                  <a:lnTo>
                    <a:pt x="2" y="15"/>
                  </a:lnTo>
                  <a:lnTo>
                    <a:pt x="2" y="15"/>
                  </a:lnTo>
                  <a:lnTo>
                    <a:pt x="3" y="15"/>
                  </a:lnTo>
                  <a:lnTo>
                    <a:pt x="3" y="16"/>
                  </a:lnTo>
                  <a:lnTo>
                    <a:pt x="4" y="16"/>
                  </a:lnTo>
                  <a:lnTo>
                    <a:pt x="4" y="16"/>
                  </a:lnTo>
                  <a:lnTo>
                    <a:pt x="4" y="17"/>
                  </a:lnTo>
                  <a:lnTo>
                    <a:pt x="6" y="17"/>
                  </a:lnTo>
                  <a:lnTo>
                    <a:pt x="6" y="16"/>
                  </a:lnTo>
                  <a:lnTo>
                    <a:pt x="4" y="14"/>
                  </a:lnTo>
                  <a:lnTo>
                    <a:pt x="4" y="11"/>
                  </a:lnTo>
                  <a:lnTo>
                    <a:pt x="4" y="9"/>
                  </a:lnTo>
                  <a:lnTo>
                    <a:pt x="4" y="7"/>
                  </a:lnTo>
                  <a:lnTo>
                    <a:pt x="4" y="6"/>
                  </a:lnTo>
                  <a:lnTo>
                    <a:pt x="4" y="3"/>
                  </a:lnTo>
                  <a:lnTo>
                    <a:pt x="4" y="1"/>
                  </a:lnTo>
                  <a:lnTo>
                    <a:pt x="6" y="1"/>
                  </a:lnTo>
                  <a:lnTo>
                    <a:pt x="6" y="0"/>
                  </a:lnTo>
                  <a:lnTo>
                    <a:pt x="7" y="0"/>
                  </a:lnTo>
                  <a:lnTo>
                    <a:pt x="8" y="0"/>
                  </a:lnTo>
                  <a:lnTo>
                    <a:pt x="9" y="0"/>
                  </a:lnTo>
                  <a:lnTo>
                    <a:pt x="9" y="0"/>
                  </a:lnTo>
                  <a:lnTo>
                    <a:pt x="11" y="1"/>
                  </a:lnTo>
                  <a:lnTo>
                    <a:pt x="12" y="1"/>
                  </a:lnTo>
                  <a:lnTo>
                    <a:pt x="12" y="2"/>
                  </a:lnTo>
                  <a:lnTo>
                    <a:pt x="15" y="2"/>
                  </a:lnTo>
                  <a:lnTo>
                    <a:pt x="15" y="6"/>
                  </a:lnTo>
                  <a:lnTo>
                    <a:pt x="16" y="6"/>
                  </a:lnTo>
                  <a:lnTo>
                    <a:pt x="16" y="6"/>
                  </a:lnTo>
                  <a:lnTo>
                    <a:pt x="17" y="7"/>
                  </a:lnTo>
                  <a:lnTo>
                    <a:pt x="17" y="7"/>
                  </a:lnTo>
                  <a:lnTo>
                    <a:pt x="18" y="7"/>
                  </a:lnTo>
                  <a:lnTo>
                    <a:pt x="20" y="7"/>
                  </a:lnTo>
                  <a:lnTo>
                    <a:pt x="20" y="7"/>
                  </a:lnTo>
                  <a:lnTo>
                    <a:pt x="21" y="7"/>
                  </a:lnTo>
                  <a:lnTo>
                    <a:pt x="22" y="7"/>
                  </a:lnTo>
                  <a:lnTo>
                    <a:pt x="22" y="6"/>
                  </a:lnTo>
                  <a:lnTo>
                    <a:pt x="22" y="5"/>
                  </a:lnTo>
                  <a:lnTo>
                    <a:pt x="22" y="3"/>
                  </a:lnTo>
                  <a:lnTo>
                    <a:pt x="23" y="3"/>
                  </a:lnTo>
                  <a:lnTo>
                    <a:pt x="23" y="3"/>
                  </a:lnTo>
                  <a:lnTo>
                    <a:pt x="25" y="3"/>
                  </a:lnTo>
                  <a:lnTo>
                    <a:pt x="26" y="3"/>
                  </a:lnTo>
                  <a:lnTo>
                    <a:pt x="27" y="2"/>
                  </a:lnTo>
                  <a:lnTo>
                    <a:pt x="27" y="2"/>
                  </a:lnTo>
                  <a:lnTo>
                    <a:pt x="29" y="2"/>
                  </a:lnTo>
                  <a:lnTo>
                    <a:pt x="29" y="1"/>
                  </a:lnTo>
                  <a:lnTo>
                    <a:pt x="30" y="2"/>
                  </a:lnTo>
                  <a:lnTo>
                    <a:pt x="30" y="2"/>
                  </a:lnTo>
                  <a:lnTo>
                    <a:pt x="31" y="2"/>
                  </a:lnTo>
                  <a:lnTo>
                    <a:pt x="32" y="2"/>
                  </a:lnTo>
                  <a:lnTo>
                    <a:pt x="34" y="3"/>
                  </a:lnTo>
                  <a:lnTo>
                    <a:pt x="34" y="3"/>
                  </a:lnTo>
                  <a:lnTo>
                    <a:pt x="35" y="3"/>
                  </a:lnTo>
                  <a:lnTo>
                    <a:pt x="36" y="3"/>
                  </a:lnTo>
                  <a:lnTo>
                    <a:pt x="38" y="5"/>
                  </a:lnTo>
                  <a:lnTo>
                    <a:pt x="39" y="5"/>
                  </a:lnTo>
                  <a:lnTo>
                    <a:pt x="40" y="5"/>
                  </a:lnTo>
                  <a:lnTo>
                    <a:pt x="41" y="6"/>
                  </a:lnTo>
                  <a:lnTo>
                    <a:pt x="43" y="6"/>
                  </a:lnTo>
                  <a:lnTo>
                    <a:pt x="44" y="6"/>
                  </a:lnTo>
                  <a:lnTo>
                    <a:pt x="44" y="6"/>
                  </a:lnTo>
                  <a:lnTo>
                    <a:pt x="45" y="6"/>
                  </a:lnTo>
                  <a:lnTo>
                    <a:pt x="45" y="7"/>
                  </a:lnTo>
                  <a:lnTo>
                    <a:pt x="45" y="8"/>
                  </a:lnTo>
                  <a:lnTo>
                    <a:pt x="44" y="8"/>
                  </a:lnTo>
                  <a:lnTo>
                    <a:pt x="44" y="9"/>
                  </a:lnTo>
                  <a:lnTo>
                    <a:pt x="44" y="10"/>
                  </a:lnTo>
                  <a:lnTo>
                    <a:pt x="44" y="10"/>
                  </a:lnTo>
                  <a:lnTo>
                    <a:pt x="44" y="11"/>
                  </a:lnTo>
                  <a:lnTo>
                    <a:pt x="44" y="13"/>
                  </a:lnTo>
                  <a:lnTo>
                    <a:pt x="44" y="13"/>
                  </a:lnTo>
                  <a:lnTo>
                    <a:pt x="44" y="14"/>
                  </a:lnTo>
                  <a:lnTo>
                    <a:pt x="44" y="14"/>
                  </a:lnTo>
                  <a:lnTo>
                    <a:pt x="45" y="15"/>
                  </a:lnTo>
                  <a:lnTo>
                    <a:pt x="45" y="15"/>
                  </a:lnTo>
                  <a:lnTo>
                    <a:pt x="45" y="16"/>
                  </a:lnTo>
                  <a:lnTo>
                    <a:pt x="45" y="16"/>
                  </a:lnTo>
                  <a:lnTo>
                    <a:pt x="45" y="16"/>
                  </a:lnTo>
                  <a:lnTo>
                    <a:pt x="45" y="17"/>
                  </a:lnTo>
                  <a:lnTo>
                    <a:pt x="45" y="18"/>
                  </a:lnTo>
                  <a:lnTo>
                    <a:pt x="45" y="20"/>
                  </a:lnTo>
                  <a:lnTo>
                    <a:pt x="44" y="20"/>
                  </a:lnTo>
                  <a:lnTo>
                    <a:pt x="44" y="20"/>
                  </a:lnTo>
                  <a:lnTo>
                    <a:pt x="44" y="20"/>
                  </a:lnTo>
                  <a:lnTo>
                    <a:pt x="43" y="20"/>
                  </a:lnTo>
                  <a:lnTo>
                    <a:pt x="43" y="20"/>
                  </a:lnTo>
                  <a:lnTo>
                    <a:pt x="41" y="20"/>
                  </a:lnTo>
                  <a:lnTo>
                    <a:pt x="41" y="20"/>
                  </a:lnTo>
                  <a:lnTo>
                    <a:pt x="41" y="20"/>
                  </a:lnTo>
                  <a:lnTo>
                    <a:pt x="40" y="20"/>
                  </a:lnTo>
                  <a:lnTo>
                    <a:pt x="40" y="21"/>
                  </a:lnTo>
                  <a:lnTo>
                    <a:pt x="40" y="22"/>
                  </a:lnTo>
                  <a:lnTo>
                    <a:pt x="40" y="23"/>
                  </a:lnTo>
                  <a:lnTo>
                    <a:pt x="39" y="24"/>
                  </a:lnTo>
                  <a:lnTo>
                    <a:pt x="40" y="25"/>
                  </a:lnTo>
                  <a:lnTo>
                    <a:pt x="40" y="25"/>
                  </a:lnTo>
                  <a:lnTo>
                    <a:pt x="40" y="27"/>
                  </a:lnTo>
                  <a:lnTo>
                    <a:pt x="40" y="27"/>
                  </a:lnTo>
                  <a:lnTo>
                    <a:pt x="39" y="27"/>
                  </a:lnTo>
                  <a:lnTo>
                    <a:pt x="39" y="27"/>
                  </a:lnTo>
                  <a:lnTo>
                    <a:pt x="39" y="28"/>
                  </a:lnTo>
                  <a:lnTo>
                    <a:pt x="38" y="28"/>
                  </a:lnTo>
                  <a:lnTo>
                    <a:pt x="38" y="28"/>
                  </a:lnTo>
                  <a:lnTo>
                    <a:pt x="38" y="28"/>
                  </a:lnTo>
                  <a:lnTo>
                    <a:pt x="36" y="29"/>
                  </a:lnTo>
                  <a:lnTo>
                    <a:pt x="36" y="29"/>
                  </a:lnTo>
                  <a:lnTo>
                    <a:pt x="36" y="30"/>
                  </a:lnTo>
                  <a:lnTo>
                    <a:pt x="36" y="30"/>
                  </a:lnTo>
                  <a:lnTo>
                    <a:pt x="36" y="31"/>
                  </a:lnTo>
                  <a:lnTo>
                    <a:pt x="36" y="31"/>
                  </a:lnTo>
                  <a:lnTo>
                    <a:pt x="35" y="31"/>
                  </a:lnTo>
                  <a:lnTo>
                    <a:pt x="35" y="32"/>
                  </a:lnTo>
                  <a:lnTo>
                    <a:pt x="34" y="32"/>
                  </a:lnTo>
                  <a:lnTo>
                    <a:pt x="32" y="32"/>
                  </a:lnTo>
                  <a:lnTo>
                    <a:pt x="32" y="32"/>
                  </a:lnTo>
                  <a:lnTo>
                    <a:pt x="31" y="32"/>
                  </a:lnTo>
                  <a:lnTo>
                    <a:pt x="31" y="32"/>
                  </a:lnTo>
                  <a:lnTo>
                    <a:pt x="30" y="32"/>
                  </a:lnTo>
                  <a:close/>
                </a:path>
              </a:pathLst>
            </a:custGeom>
            <a:solidFill>
              <a:srgbClr val="FFBA8E"/>
            </a:solidFill>
            <a:ln w="9525">
              <a:noFill/>
              <a:round/>
              <a:headEnd/>
              <a:tailEnd/>
            </a:ln>
          </p:spPr>
          <p:txBody>
            <a:bodyPr/>
            <a:lstStyle/>
            <a:p>
              <a:endParaRPr lang="zh-CN" altLang="en-US"/>
            </a:p>
          </p:txBody>
        </p:sp>
        <p:sp>
          <p:nvSpPr>
            <p:cNvPr id="481328" name="Freeform 48"/>
            <p:cNvSpPr>
              <a:spLocks/>
            </p:cNvSpPr>
            <p:nvPr/>
          </p:nvSpPr>
          <p:spPr bwMode="auto">
            <a:xfrm>
              <a:off x="3027" y="2517"/>
              <a:ext cx="45" cy="42"/>
            </a:xfrm>
            <a:custGeom>
              <a:avLst/>
              <a:gdLst/>
              <a:ahLst/>
              <a:cxnLst>
                <a:cxn ang="0">
                  <a:pos x="30" y="32"/>
                </a:cxn>
                <a:cxn ang="0">
                  <a:pos x="27" y="32"/>
                </a:cxn>
                <a:cxn ang="0">
                  <a:pos x="26" y="31"/>
                </a:cxn>
                <a:cxn ang="0">
                  <a:pos x="25" y="34"/>
                </a:cxn>
                <a:cxn ang="0">
                  <a:pos x="29" y="42"/>
                </a:cxn>
                <a:cxn ang="0">
                  <a:pos x="23" y="38"/>
                </a:cxn>
                <a:cxn ang="0">
                  <a:pos x="17" y="34"/>
                </a:cxn>
                <a:cxn ang="0">
                  <a:pos x="12" y="29"/>
                </a:cxn>
                <a:cxn ang="0">
                  <a:pos x="7" y="24"/>
                </a:cxn>
                <a:cxn ang="0">
                  <a:pos x="2" y="21"/>
                </a:cxn>
                <a:cxn ang="0">
                  <a:pos x="2" y="14"/>
                </a:cxn>
                <a:cxn ang="0">
                  <a:pos x="3" y="15"/>
                </a:cxn>
                <a:cxn ang="0">
                  <a:pos x="4" y="16"/>
                </a:cxn>
                <a:cxn ang="0">
                  <a:pos x="6" y="16"/>
                </a:cxn>
                <a:cxn ang="0">
                  <a:pos x="4" y="9"/>
                </a:cxn>
                <a:cxn ang="0">
                  <a:pos x="4" y="3"/>
                </a:cxn>
                <a:cxn ang="0">
                  <a:pos x="6" y="0"/>
                </a:cxn>
                <a:cxn ang="0">
                  <a:pos x="9" y="0"/>
                </a:cxn>
                <a:cxn ang="0">
                  <a:pos x="12" y="1"/>
                </a:cxn>
                <a:cxn ang="0">
                  <a:pos x="15" y="6"/>
                </a:cxn>
                <a:cxn ang="0">
                  <a:pos x="17" y="7"/>
                </a:cxn>
                <a:cxn ang="0">
                  <a:pos x="20" y="7"/>
                </a:cxn>
                <a:cxn ang="0">
                  <a:pos x="22" y="7"/>
                </a:cxn>
                <a:cxn ang="0">
                  <a:pos x="22" y="3"/>
                </a:cxn>
                <a:cxn ang="0">
                  <a:pos x="25" y="3"/>
                </a:cxn>
                <a:cxn ang="0">
                  <a:pos x="27" y="2"/>
                </a:cxn>
                <a:cxn ang="0">
                  <a:pos x="30" y="2"/>
                </a:cxn>
                <a:cxn ang="0">
                  <a:pos x="32" y="2"/>
                </a:cxn>
                <a:cxn ang="0">
                  <a:pos x="35" y="3"/>
                </a:cxn>
                <a:cxn ang="0">
                  <a:pos x="39" y="5"/>
                </a:cxn>
                <a:cxn ang="0">
                  <a:pos x="43" y="6"/>
                </a:cxn>
                <a:cxn ang="0">
                  <a:pos x="45" y="6"/>
                </a:cxn>
                <a:cxn ang="0">
                  <a:pos x="44" y="8"/>
                </a:cxn>
                <a:cxn ang="0">
                  <a:pos x="44" y="10"/>
                </a:cxn>
                <a:cxn ang="0">
                  <a:pos x="44" y="13"/>
                </a:cxn>
                <a:cxn ang="0">
                  <a:pos x="45" y="15"/>
                </a:cxn>
                <a:cxn ang="0">
                  <a:pos x="45" y="16"/>
                </a:cxn>
                <a:cxn ang="0">
                  <a:pos x="45" y="18"/>
                </a:cxn>
                <a:cxn ang="0">
                  <a:pos x="44" y="20"/>
                </a:cxn>
                <a:cxn ang="0">
                  <a:pos x="43" y="20"/>
                </a:cxn>
                <a:cxn ang="0">
                  <a:pos x="41" y="20"/>
                </a:cxn>
                <a:cxn ang="0">
                  <a:pos x="40" y="22"/>
                </a:cxn>
                <a:cxn ang="0">
                  <a:pos x="40" y="25"/>
                </a:cxn>
                <a:cxn ang="0">
                  <a:pos x="40" y="27"/>
                </a:cxn>
                <a:cxn ang="0">
                  <a:pos x="39" y="28"/>
                </a:cxn>
                <a:cxn ang="0">
                  <a:pos x="38" y="28"/>
                </a:cxn>
                <a:cxn ang="0">
                  <a:pos x="36" y="30"/>
                </a:cxn>
                <a:cxn ang="0">
                  <a:pos x="36" y="31"/>
                </a:cxn>
                <a:cxn ang="0">
                  <a:pos x="34" y="32"/>
                </a:cxn>
                <a:cxn ang="0">
                  <a:pos x="31" y="32"/>
                </a:cxn>
              </a:cxnLst>
              <a:rect l="0" t="0" r="r" b="b"/>
              <a:pathLst>
                <a:path w="45" h="42">
                  <a:moveTo>
                    <a:pt x="30" y="32"/>
                  </a:moveTo>
                  <a:lnTo>
                    <a:pt x="30" y="32"/>
                  </a:lnTo>
                  <a:lnTo>
                    <a:pt x="30" y="32"/>
                  </a:lnTo>
                  <a:lnTo>
                    <a:pt x="29" y="32"/>
                  </a:lnTo>
                  <a:lnTo>
                    <a:pt x="29" y="32"/>
                  </a:lnTo>
                  <a:lnTo>
                    <a:pt x="27" y="32"/>
                  </a:lnTo>
                  <a:lnTo>
                    <a:pt x="27" y="31"/>
                  </a:lnTo>
                  <a:lnTo>
                    <a:pt x="26" y="31"/>
                  </a:lnTo>
                  <a:lnTo>
                    <a:pt x="26" y="31"/>
                  </a:lnTo>
                  <a:lnTo>
                    <a:pt x="25" y="31"/>
                  </a:lnTo>
                  <a:lnTo>
                    <a:pt x="25" y="32"/>
                  </a:lnTo>
                  <a:lnTo>
                    <a:pt x="25" y="34"/>
                  </a:lnTo>
                  <a:lnTo>
                    <a:pt x="23" y="36"/>
                  </a:lnTo>
                  <a:lnTo>
                    <a:pt x="23" y="37"/>
                  </a:lnTo>
                  <a:lnTo>
                    <a:pt x="29" y="42"/>
                  </a:lnTo>
                  <a:lnTo>
                    <a:pt x="26" y="42"/>
                  </a:lnTo>
                  <a:lnTo>
                    <a:pt x="25" y="39"/>
                  </a:lnTo>
                  <a:lnTo>
                    <a:pt x="23" y="38"/>
                  </a:lnTo>
                  <a:lnTo>
                    <a:pt x="21" y="37"/>
                  </a:lnTo>
                  <a:lnTo>
                    <a:pt x="20" y="36"/>
                  </a:lnTo>
                  <a:lnTo>
                    <a:pt x="17" y="34"/>
                  </a:lnTo>
                  <a:lnTo>
                    <a:pt x="16" y="32"/>
                  </a:lnTo>
                  <a:lnTo>
                    <a:pt x="15" y="31"/>
                  </a:lnTo>
                  <a:lnTo>
                    <a:pt x="12" y="29"/>
                  </a:lnTo>
                  <a:lnTo>
                    <a:pt x="11" y="28"/>
                  </a:lnTo>
                  <a:lnTo>
                    <a:pt x="9" y="25"/>
                  </a:lnTo>
                  <a:lnTo>
                    <a:pt x="7" y="24"/>
                  </a:lnTo>
                  <a:lnTo>
                    <a:pt x="6" y="23"/>
                  </a:lnTo>
                  <a:lnTo>
                    <a:pt x="3" y="22"/>
                  </a:lnTo>
                  <a:lnTo>
                    <a:pt x="2" y="21"/>
                  </a:lnTo>
                  <a:lnTo>
                    <a:pt x="0" y="20"/>
                  </a:lnTo>
                  <a:lnTo>
                    <a:pt x="0" y="16"/>
                  </a:lnTo>
                  <a:lnTo>
                    <a:pt x="2" y="14"/>
                  </a:lnTo>
                  <a:lnTo>
                    <a:pt x="2" y="15"/>
                  </a:lnTo>
                  <a:lnTo>
                    <a:pt x="2" y="15"/>
                  </a:lnTo>
                  <a:lnTo>
                    <a:pt x="3" y="15"/>
                  </a:lnTo>
                  <a:lnTo>
                    <a:pt x="3" y="16"/>
                  </a:lnTo>
                  <a:lnTo>
                    <a:pt x="4" y="16"/>
                  </a:lnTo>
                  <a:lnTo>
                    <a:pt x="4" y="16"/>
                  </a:lnTo>
                  <a:lnTo>
                    <a:pt x="4" y="17"/>
                  </a:lnTo>
                  <a:lnTo>
                    <a:pt x="6" y="17"/>
                  </a:lnTo>
                  <a:lnTo>
                    <a:pt x="6" y="16"/>
                  </a:lnTo>
                  <a:lnTo>
                    <a:pt x="4" y="14"/>
                  </a:lnTo>
                  <a:lnTo>
                    <a:pt x="4" y="11"/>
                  </a:lnTo>
                  <a:lnTo>
                    <a:pt x="4" y="9"/>
                  </a:lnTo>
                  <a:lnTo>
                    <a:pt x="4" y="7"/>
                  </a:lnTo>
                  <a:lnTo>
                    <a:pt x="4" y="6"/>
                  </a:lnTo>
                  <a:lnTo>
                    <a:pt x="4" y="3"/>
                  </a:lnTo>
                  <a:lnTo>
                    <a:pt x="4" y="1"/>
                  </a:lnTo>
                  <a:lnTo>
                    <a:pt x="6" y="1"/>
                  </a:lnTo>
                  <a:lnTo>
                    <a:pt x="6" y="0"/>
                  </a:lnTo>
                  <a:lnTo>
                    <a:pt x="7" y="0"/>
                  </a:lnTo>
                  <a:lnTo>
                    <a:pt x="8" y="0"/>
                  </a:lnTo>
                  <a:lnTo>
                    <a:pt x="9" y="0"/>
                  </a:lnTo>
                  <a:lnTo>
                    <a:pt x="9" y="0"/>
                  </a:lnTo>
                  <a:lnTo>
                    <a:pt x="11" y="1"/>
                  </a:lnTo>
                  <a:lnTo>
                    <a:pt x="12" y="1"/>
                  </a:lnTo>
                  <a:lnTo>
                    <a:pt x="12" y="2"/>
                  </a:lnTo>
                  <a:lnTo>
                    <a:pt x="15" y="2"/>
                  </a:lnTo>
                  <a:lnTo>
                    <a:pt x="15" y="6"/>
                  </a:lnTo>
                  <a:lnTo>
                    <a:pt x="16" y="6"/>
                  </a:lnTo>
                  <a:lnTo>
                    <a:pt x="16" y="6"/>
                  </a:lnTo>
                  <a:lnTo>
                    <a:pt x="17" y="7"/>
                  </a:lnTo>
                  <a:lnTo>
                    <a:pt x="17" y="7"/>
                  </a:lnTo>
                  <a:lnTo>
                    <a:pt x="18" y="7"/>
                  </a:lnTo>
                  <a:lnTo>
                    <a:pt x="20" y="7"/>
                  </a:lnTo>
                  <a:lnTo>
                    <a:pt x="20" y="7"/>
                  </a:lnTo>
                  <a:lnTo>
                    <a:pt x="21" y="7"/>
                  </a:lnTo>
                  <a:lnTo>
                    <a:pt x="22" y="7"/>
                  </a:lnTo>
                  <a:lnTo>
                    <a:pt x="22" y="6"/>
                  </a:lnTo>
                  <a:lnTo>
                    <a:pt x="22" y="5"/>
                  </a:lnTo>
                  <a:lnTo>
                    <a:pt x="22" y="3"/>
                  </a:lnTo>
                  <a:lnTo>
                    <a:pt x="23" y="3"/>
                  </a:lnTo>
                  <a:lnTo>
                    <a:pt x="23" y="3"/>
                  </a:lnTo>
                  <a:lnTo>
                    <a:pt x="25" y="3"/>
                  </a:lnTo>
                  <a:lnTo>
                    <a:pt x="26" y="3"/>
                  </a:lnTo>
                  <a:lnTo>
                    <a:pt x="27" y="2"/>
                  </a:lnTo>
                  <a:lnTo>
                    <a:pt x="27" y="2"/>
                  </a:lnTo>
                  <a:lnTo>
                    <a:pt x="29" y="2"/>
                  </a:lnTo>
                  <a:lnTo>
                    <a:pt x="29" y="1"/>
                  </a:lnTo>
                  <a:lnTo>
                    <a:pt x="30" y="2"/>
                  </a:lnTo>
                  <a:lnTo>
                    <a:pt x="30" y="2"/>
                  </a:lnTo>
                  <a:lnTo>
                    <a:pt x="31" y="2"/>
                  </a:lnTo>
                  <a:lnTo>
                    <a:pt x="32" y="2"/>
                  </a:lnTo>
                  <a:lnTo>
                    <a:pt x="34" y="3"/>
                  </a:lnTo>
                  <a:lnTo>
                    <a:pt x="34" y="3"/>
                  </a:lnTo>
                  <a:lnTo>
                    <a:pt x="35" y="3"/>
                  </a:lnTo>
                  <a:lnTo>
                    <a:pt x="36" y="3"/>
                  </a:lnTo>
                  <a:lnTo>
                    <a:pt x="38" y="5"/>
                  </a:lnTo>
                  <a:lnTo>
                    <a:pt x="39" y="5"/>
                  </a:lnTo>
                  <a:lnTo>
                    <a:pt x="40" y="5"/>
                  </a:lnTo>
                  <a:lnTo>
                    <a:pt x="41" y="6"/>
                  </a:lnTo>
                  <a:lnTo>
                    <a:pt x="43" y="6"/>
                  </a:lnTo>
                  <a:lnTo>
                    <a:pt x="44" y="6"/>
                  </a:lnTo>
                  <a:lnTo>
                    <a:pt x="44" y="6"/>
                  </a:lnTo>
                  <a:lnTo>
                    <a:pt x="45" y="6"/>
                  </a:lnTo>
                  <a:lnTo>
                    <a:pt x="45" y="7"/>
                  </a:lnTo>
                  <a:lnTo>
                    <a:pt x="45" y="8"/>
                  </a:lnTo>
                  <a:lnTo>
                    <a:pt x="44" y="8"/>
                  </a:lnTo>
                  <a:lnTo>
                    <a:pt x="44" y="9"/>
                  </a:lnTo>
                  <a:lnTo>
                    <a:pt x="44" y="10"/>
                  </a:lnTo>
                  <a:lnTo>
                    <a:pt x="44" y="10"/>
                  </a:lnTo>
                  <a:lnTo>
                    <a:pt x="44" y="11"/>
                  </a:lnTo>
                  <a:lnTo>
                    <a:pt x="44" y="13"/>
                  </a:lnTo>
                  <a:lnTo>
                    <a:pt x="44" y="13"/>
                  </a:lnTo>
                  <a:lnTo>
                    <a:pt x="44" y="14"/>
                  </a:lnTo>
                  <a:lnTo>
                    <a:pt x="44" y="14"/>
                  </a:lnTo>
                  <a:lnTo>
                    <a:pt x="45" y="15"/>
                  </a:lnTo>
                  <a:lnTo>
                    <a:pt x="45" y="15"/>
                  </a:lnTo>
                  <a:lnTo>
                    <a:pt x="45" y="16"/>
                  </a:lnTo>
                  <a:lnTo>
                    <a:pt x="45" y="16"/>
                  </a:lnTo>
                  <a:lnTo>
                    <a:pt x="45" y="16"/>
                  </a:lnTo>
                  <a:lnTo>
                    <a:pt x="45" y="17"/>
                  </a:lnTo>
                  <a:lnTo>
                    <a:pt x="45" y="18"/>
                  </a:lnTo>
                  <a:lnTo>
                    <a:pt x="45" y="20"/>
                  </a:lnTo>
                  <a:lnTo>
                    <a:pt x="44" y="20"/>
                  </a:lnTo>
                  <a:lnTo>
                    <a:pt x="44" y="20"/>
                  </a:lnTo>
                  <a:lnTo>
                    <a:pt x="44" y="20"/>
                  </a:lnTo>
                  <a:lnTo>
                    <a:pt x="43" y="20"/>
                  </a:lnTo>
                  <a:lnTo>
                    <a:pt x="43" y="20"/>
                  </a:lnTo>
                  <a:lnTo>
                    <a:pt x="41" y="20"/>
                  </a:lnTo>
                  <a:lnTo>
                    <a:pt x="41" y="20"/>
                  </a:lnTo>
                  <a:lnTo>
                    <a:pt x="41" y="20"/>
                  </a:lnTo>
                  <a:lnTo>
                    <a:pt x="40" y="20"/>
                  </a:lnTo>
                  <a:lnTo>
                    <a:pt x="40" y="21"/>
                  </a:lnTo>
                  <a:lnTo>
                    <a:pt x="40" y="22"/>
                  </a:lnTo>
                  <a:lnTo>
                    <a:pt x="40" y="23"/>
                  </a:lnTo>
                  <a:lnTo>
                    <a:pt x="39" y="24"/>
                  </a:lnTo>
                  <a:lnTo>
                    <a:pt x="40" y="25"/>
                  </a:lnTo>
                  <a:lnTo>
                    <a:pt x="40" y="25"/>
                  </a:lnTo>
                  <a:lnTo>
                    <a:pt x="40" y="27"/>
                  </a:lnTo>
                  <a:lnTo>
                    <a:pt x="40" y="27"/>
                  </a:lnTo>
                  <a:lnTo>
                    <a:pt x="39" y="27"/>
                  </a:lnTo>
                  <a:lnTo>
                    <a:pt x="39" y="27"/>
                  </a:lnTo>
                  <a:lnTo>
                    <a:pt x="39" y="28"/>
                  </a:lnTo>
                  <a:lnTo>
                    <a:pt x="38" y="28"/>
                  </a:lnTo>
                  <a:lnTo>
                    <a:pt x="38" y="28"/>
                  </a:lnTo>
                  <a:lnTo>
                    <a:pt x="38" y="28"/>
                  </a:lnTo>
                  <a:lnTo>
                    <a:pt x="36" y="29"/>
                  </a:lnTo>
                  <a:lnTo>
                    <a:pt x="36" y="29"/>
                  </a:lnTo>
                  <a:lnTo>
                    <a:pt x="36" y="30"/>
                  </a:lnTo>
                  <a:lnTo>
                    <a:pt x="36" y="30"/>
                  </a:lnTo>
                  <a:lnTo>
                    <a:pt x="36" y="31"/>
                  </a:lnTo>
                  <a:lnTo>
                    <a:pt x="36" y="31"/>
                  </a:lnTo>
                  <a:lnTo>
                    <a:pt x="35" y="31"/>
                  </a:lnTo>
                  <a:lnTo>
                    <a:pt x="35" y="32"/>
                  </a:lnTo>
                  <a:lnTo>
                    <a:pt x="34" y="32"/>
                  </a:lnTo>
                  <a:lnTo>
                    <a:pt x="32" y="32"/>
                  </a:lnTo>
                  <a:lnTo>
                    <a:pt x="32" y="32"/>
                  </a:lnTo>
                  <a:lnTo>
                    <a:pt x="31" y="32"/>
                  </a:lnTo>
                  <a:lnTo>
                    <a:pt x="31" y="32"/>
                  </a:lnTo>
                  <a:lnTo>
                    <a:pt x="30" y="32"/>
                  </a:lnTo>
                </a:path>
              </a:pathLst>
            </a:custGeom>
            <a:noFill/>
            <a:ln w="1588">
              <a:solidFill>
                <a:srgbClr val="000000"/>
              </a:solidFill>
              <a:prstDash val="solid"/>
              <a:round/>
              <a:headEnd/>
              <a:tailEnd/>
            </a:ln>
          </p:spPr>
          <p:txBody>
            <a:bodyPr/>
            <a:lstStyle/>
            <a:p>
              <a:endParaRPr lang="zh-CN" altLang="en-US"/>
            </a:p>
          </p:txBody>
        </p:sp>
        <p:sp>
          <p:nvSpPr>
            <p:cNvPr id="481329" name="Freeform 49"/>
            <p:cNvSpPr>
              <a:spLocks noEditPoints="1"/>
            </p:cNvSpPr>
            <p:nvPr/>
          </p:nvSpPr>
          <p:spPr bwMode="auto">
            <a:xfrm>
              <a:off x="3081" y="2579"/>
              <a:ext cx="66" cy="48"/>
            </a:xfrm>
            <a:custGeom>
              <a:avLst/>
              <a:gdLst/>
              <a:ahLst/>
              <a:cxnLst>
                <a:cxn ang="0">
                  <a:pos x="63" y="13"/>
                </a:cxn>
                <a:cxn ang="0">
                  <a:pos x="66" y="16"/>
                </a:cxn>
                <a:cxn ang="0">
                  <a:pos x="63" y="22"/>
                </a:cxn>
                <a:cxn ang="0">
                  <a:pos x="57" y="28"/>
                </a:cxn>
                <a:cxn ang="0">
                  <a:pos x="48" y="33"/>
                </a:cxn>
                <a:cxn ang="0">
                  <a:pos x="36" y="35"/>
                </a:cxn>
                <a:cxn ang="0">
                  <a:pos x="32" y="38"/>
                </a:cxn>
                <a:cxn ang="0">
                  <a:pos x="28" y="38"/>
                </a:cxn>
                <a:cxn ang="0">
                  <a:pos x="3" y="46"/>
                </a:cxn>
                <a:cxn ang="0">
                  <a:pos x="8" y="41"/>
                </a:cxn>
                <a:cxn ang="0">
                  <a:pos x="14" y="34"/>
                </a:cxn>
                <a:cxn ang="0">
                  <a:pos x="21" y="32"/>
                </a:cxn>
                <a:cxn ang="0">
                  <a:pos x="28" y="28"/>
                </a:cxn>
                <a:cxn ang="0">
                  <a:pos x="32" y="31"/>
                </a:cxn>
                <a:cxn ang="0">
                  <a:pos x="37" y="29"/>
                </a:cxn>
                <a:cxn ang="0">
                  <a:pos x="41" y="28"/>
                </a:cxn>
                <a:cxn ang="0">
                  <a:pos x="39" y="31"/>
                </a:cxn>
                <a:cxn ang="0">
                  <a:pos x="46" y="29"/>
                </a:cxn>
                <a:cxn ang="0">
                  <a:pos x="58" y="22"/>
                </a:cxn>
                <a:cxn ang="0">
                  <a:pos x="49" y="25"/>
                </a:cxn>
                <a:cxn ang="0">
                  <a:pos x="41" y="28"/>
                </a:cxn>
                <a:cxn ang="0">
                  <a:pos x="48" y="24"/>
                </a:cxn>
                <a:cxn ang="0">
                  <a:pos x="54" y="21"/>
                </a:cxn>
                <a:cxn ang="0">
                  <a:pos x="59" y="12"/>
                </a:cxn>
                <a:cxn ang="0">
                  <a:pos x="44" y="4"/>
                </a:cxn>
                <a:cxn ang="0">
                  <a:pos x="44" y="6"/>
                </a:cxn>
                <a:cxn ang="0">
                  <a:pos x="37" y="10"/>
                </a:cxn>
                <a:cxn ang="0">
                  <a:pos x="45" y="7"/>
                </a:cxn>
                <a:cxn ang="0">
                  <a:pos x="50" y="5"/>
                </a:cxn>
                <a:cxn ang="0">
                  <a:pos x="54" y="12"/>
                </a:cxn>
                <a:cxn ang="0">
                  <a:pos x="50" y="12"/>
                </a:cxn>
                <a:cxn ang="0">
                  <a:pos x="45" y="14"/>
                </a:cxn>
                <a:cxn ang="0">
                  <a:pos x="41" y="17"/>
                </a:cxn>
                <a:cxn ang="0">
                  <a:pos x="37" y="18"/>
                </a:cxn>
                <a:cxn ang="0">
                  <a:pos x="39" y="17"/>
                </a:cxn>
                <a:cxn ang="0">
                  <a:pos x="43" y="14"/>
                </a:cxn>
                <a:cxn ang="0">
                  <a:pos x="39" y="13"/>
                </a:cxn>
                <a:cxn ang="0">
                  <a:pos x="40" y="13"/>
                </a:cxn>
                <a:cxn ang="0">
                  <a:pos x="45" y="11"/>
                </a:cxn>
                <a:cxn ang="0">
                  <a:pos x="50" y="10"/>
                </a:cxn>
                <a:cxn ang="0">
                  <a:pos x="54" y="7"/>
                </a:cxn>
                <a:cxn ang="0">
                  <a:pos x="53" y="3"/>
                </a:cxn>
                <a:cxn ang="0">
                  <a:pos x="54" y="6"/>
                </a:cxn>
                <a:cxn ang="0">
                  <a:pos x="55" y="14"/>
                </a:cxn>
                <a:cxn ang="0">
                  <a:pos x="49" y="18"/>
                </a:cxn>
                <a:cxn ang="0">
                  <a:pos x="41" y="19"/>
                </a:cxn>
                <a:cxn ang="0">
                  <a:pos x="43" y="19"/>
                </a:cxn>
                <a:cxn ang="0">
                  <a:pos x="52" y="18"/>
                </a:cxn>
                <a:cxn ang="0">
                  <a:pos x="55" y="12"/>
                </a:cxn>
                <a:cxn ang="0">
                  <a:pos x="58" y="4"/>
                </a:cxn>
                <a:cxn ang="0">
                  <a:pos x="55" y="0"/>
                </a:cxn>
                <a:cxn ang="0">
                  <a:pos x="54" y="0"/>
                </a:cxn>
                <a:cxn ang="0">
                  <a:pos x="57" y="9"/>
                </a:cxn>
                <a:cxn ang="0">
                  <a:pos x="58" y="10"/>
                </a:cxn>
                <a:cxn ang="0">
                  <a:pos x="13" y="27"/>
                </a:cxn>
                <a:cxn ang="0">
                  <a:pos x="18" y="22"/>
                </a:cxn>
                <a:cxn ang="0">
                  <a:pos x="17" y="21"/>
                </a:cxn>
                <a:cxn ang="0">
                  <a:pos x="8" y="22"/>
                </a:cxn>
                <a:cxn ang="0">
                  <a:pos x="0" y="32"/>
                </a:cxn>
                <a:cxn ang="0">
                  <a:pos x="13" y="28"/>
                </a:cxn>
                <a:cxn ang="0">
                  <a:pos x="25" y="25"/>
                </a:cxn>
              </a:cxnLst>
              <a:rect l="0" t="0" r="r" b="b"/>
              <a:pathLst>
                <a:path w="66" h="48">
                  <a:moveTo>
                    <a:pt x="59" y="12"/>
                  </a:moveTo>
                  <a:lnTo>
                    <a:pt x="59" y="12"/>
                  </a:lnTo>
                  <a:lnTo>
                    <a:pt x="60" y="12"/>
                  </a:lnTo>
                  <a:lnTo>
                    <a:pt x="60" y="12"/>
                  </a:lnTo>
                  <a:lnTo>
                    <a:pt x="60" y="12"/>
                  </a:lnTo>
                  <a:lnTo>
                    <a:pt x="62" y="12"/>
                  </a:lnTo>
                  <a:lnTo>
                    <a:pt x="62" y="12"/>
                  </a:lnTo>
                  <a:lnTo>
                    <a:pt x="63" y="13"/>
                  </a:lnTo>
                  <a:lnTo>
                    <a:pt x="63" y="13"/>
                  </a:lnTo>
                  <a:lnTo>
                    <a:pt x="64" y="13"/>
                  </a:lnTo>
                  <a:lnTo>
                    <a:pt x="64" y="14"/>
                  </a:lnTo>
                  <a:lnTo>
                    <a:pt x="64" y="14"/>
                  </a:lnTo>
                  <a:lnTo>
                    <a:pt x="64" y="14"/>
                  </a:lnTo>
                  <a:lnTo>
                    <a:pt x="66" y="14"/>
                  </a:lnTo>
                  <a:lnTo>
                    <a:pt x="66" y="16"/>
                  </a:lnTo>
                  <a:lnTo>
                    <a:pt x="66" y="16"/>
                  </a:lnTo>
                  <a:lnTo>
                    <a:pt x="66" y="16"/>
                  </a:lnTo>
                  <a:lnTo>
                    <a:pt x="66" y="17"/>
                  </a:lnTo>
                  <a:lnTo>
                    <a:pt x="66" y="18"/>
                  </a:lnTo>
                  <a:lnTo>
                    <a:pt x="66" y="19"/>
                  </a:lnTo>
                  <a:lnTo>
                    <a:pt x="64" y="20"/>
                  </a:lnTo>
                  <a:lnTo>
                    <a:pt x="64" y="21"/>
                  </a:lnTo>
                  <a:lnTo>
                    <a:pt x="63" y="21"/>
                  </a:lnTo>
                  <a:lnTo>
                    <a:pt x="63" y="22"/>
                  </a:lnTo>
                  <a:lnTo>
                    <a:pt x="62" y="22"/>
                  </a:lnTo>
                  <a:lnTo>
                    <a:pt x="62" y="24"/>
                  </a:lnTo>
                  <a:lnTo>
                    <a:pt x="60" y="24"/>
                  </a:lnTo>
                  <a:lnTo>
                    <a:pt x="59" y="25"/>
                  </a:lnTo>
                  <a:lnTo>
                    <a:pt x="59" y="26"/>
                  </a:lnTo>
                  <a:lnTo>
                    <a:pt x="58" y="27"/>
                  </a:lnTo>
                  <a:lnTo>
                    <a:pt x="58" y="28"/>
                  </a:lnTo>
                  <a:lnTo>
                    <a:pt x="57" y="28"/>
                  </a:lnTo>
                  <a:lnTo>
                    <a:pt x="57" y="29"/>
                  </a:lnTo>
                  <a:lnTo>
                    <a:pt x="55" y="29"/>
                  </a:lnTo>
                  <a:lnTo>
                    <a:pt x="54" y="31"/>
                  </a:lnTo>
                  <a:lnTo>
                    <a:pt x="53" y="31"/>
                  </a:lnTo>
                  <a:lnTo>
                    <a:pt x="52" y="32"/>
                  </a:lnTo>
                  <a:lnTo>
                    <a:pt x="50" y="32"/>
                  </a:lnTo>
                  <a:lnTo>
                    <a:pt x="49" y="32"/>
                  </a:lnTo>
                  <a:lnTo>
                    <a:pt x="48" y="33"/>
                  </a:lnTo>
                  <a:lnTo>
                    <a:pt x="46" y="33"/>
                  </a:lnTo>
                  <a:lnTo>
                    <a:pt x="45" y="33"/>
                  </a:lnTo>
                  <a:lnTo>
                    <a:pt x="44" y="34"/>
                  </a:lnTo>
                  <a:lnTo>
                    <a:pt x="41" y="34"/>
                  </a:lnTo>
                  <a:lnTo>
                    <a:pt x="40" y="34"/>
                  </a:lnTo>
                  <a:lnTo>
                    <a:pt x="39" y="34"/>
                  </a:lnTo>
                  <a:lnTo>
                    <a:pt x="37" y="35"/>
                  </a:lnTo>
                  <a:lnTo>
                    <a:pt x="36" y="35"/>
                  </a:lnTo>
                  <a:lnTo>
                    <a:pt x="35" y="35"/>
                  </a:lnTo>
                  <a:lnTo>
                    <a:pt x="35" y="35"/>
                  </a:lnTo>
                  <a:lnTo>
                    <a:pt x="35" y="36"/>
                  </a:lnTo>
                  <a:lnTo>
                    <a:pt x="34" y="36"/>
                  </a:lnTo>
                  <a:lnTo>
                    <a:pt x="34" y="36"/>
                  </a:lnTo>
                  <a:lnTo>
                    <a:pt x="32" y="38"/>
                  </a:lnTo>
                  <a:lnTo>
                    <a:pt x="32" y="38"/>
                  </a:lnTo>
                  <a:lnTo>
                    <a:pt x="32" y="38"/>
                  </a:lnTo>
                  <a:lnTo>
                    <a:pt x="32" y="38"/>
                  </a:lnTo>
                  <a:lnTo>
                    <a:pt x="31" y="38"/>
                  </a:lnTo>
                  <a:lnTo>
                    <a:pt x="31" y="38"/>
                  </a:lnTo>
                  <a:lnTo>
                    <a:pt x="30" y="38"/>
                  </a:lnTo>
                  <a:lnTo>
                    <a:pt x="30" y="38"/>
                  </a:lnTo>
                  <a:lnTo>
                    <a:pt x="30" y="38"/>
                  </a:lnTo>
                  <a:lnTo>
                    <a:pt x="28" y="38"/>
                  </a:lnTo>
                  <a:lnTo>
                    <a:pt x="28" y="38"/>
                  </a:lnTo>
                  <a:lnTo>
                    <a:pt x="27" y="38"/>
                  </a:lnTo>
                  <a:lnTo>
                    <a:pt x="0" y="48"/>
                  </a:lnTo>
                  <a:lnTo>
                    <a:pt x="0" y="48"/>
                  </a:lnTo>
                  <a:lnTo>
                    <a:pt x="0" y="48"/>
                  </a:lnTo>
                  <a:lnTo>
                    <a:pt x="2" y="48"/>
                  </a:lnTo>
                  <a:lnTo>
                    <a:pt x="2" y="47"/>
                  </a:lnTo>
                  <a:lnTo>
                    <a:pt x="3" y="46"/>
                  </a:lnTo>
                  <a:lnTo>
                    <a:pt x="3" y="46"/>
                  </a:lnTo>
                  <a:lnTo>
                    <a:pt x="3" y="45"/>
                  </a:lnTo>
                  <a:lnTo>
                    <a:pt x="4" y="43"/>
                  </a:lnTo>
                  <a:lnTo>
                    <a:pt x="4" y="43"/>
                  </a:lnTo>
                  <a:lnTo>
                    <a:pt x="4" y="43"/>
                  </a:lnTo>
                  <a:lnTo>
                    <a:pt x="5" y="42"/>
                  </a:lnTo>
                  <a:lnTo>
                    <a:pt x="5" y="42"/>
                  </a:lnTo>
                  <a:lnTo>
                    <a:pt x="7" y="42"/>
                  </a:lnTo>
                  <a:lnTo>
                    <a:pt x="8" y="41"/>
                  </a:lnTo>
                  <a:lnTo>
                    <a:pt x="8" y="40"/>
                  </a:lnTo>
                  <a:lnTo>
                    <a:pt x="9" y="40"/>
                  </a:lnTo>
                  <a:lnTo>
                    <a:pt x="11" y="39"/>
                  </a:lnTo>
                  <a:lnTo>
                    <a:pt x="11" y="38"/>
                  </a:lnTo>
                  <a:lnTo>
                    <a:pt x="12" y="38"/>
                  </a:lnTo>
                  <a:lnTo>
                    <a:pt x="13" y="36"/>
                  </a:lnTo>
                  <a:lnTo>
                    <a:pt x="13" y="35"/>
                  </a:lnTo>
                  <a:lnTo>
                    <a:pt x="14" y="34"/>
                  </a:lnTo>
                  <a:lnTo>
                    <a:pt x="16" y="34"/>
                  </a:lnTo>
                  <a:lnTo>
                    <a:pt x="16" y="33"/>
                  </a:lnTo>
                  <a:lnTo>
                    <a:pt x="17" y="33"/>
                  </a:lnTo>
                  <a:lnTo>
                    <a:pt x="17" y="33"/>
                  </a:lnTo>
                  <a:lnTo>
                    <a:pt x="18" y="32"/>
                  </a:lnTo>
                  <a:lnTo>
                    <a:pt x="19" y="32"/>
                  </a:lnTo>
                  <a:lnTo>
                    <a:pt x="19" y="32"/>
                  </a:lnTo>
                  <a:lnTo>
                    <a:pt x="21" y="32"/>
                  </a:lnTo>
                  <a:lnTo>
                    <a:pt x="22" y="32"/>
                  </a:lnTo>
                  <a:lnTo>
                    <a:pt x="23" y="31"/>
                  </a:lnTo>
                  <a:lnTo>
                    <a:pt x="23" y="31"/>
                  </a:lnTo>
                  <a:lnTo>
                    <a:pt x="25" y="31"/>
                  </a:lnTo>
                  <a:lnTo>
                    <a:pt x="26" y="29"/>
                  </a:lnTo>
                  <a:lnTo>
                    <a:pt x="27" y="29"/>
                  </a:lnTo>
                  <a:lnTo>
                    <a:pt x="28" y="29"/>
                  </a:lnTo>
                  <a:lnTo>
                    <a:pt x="28" y="28"/>
                  </a:lnTo>
                  <a:lnTo>
                    <a:pt x="30" y="28"/>
                  </a:lnTo>
                  <a:lnTo>
                    <a:pt x="30" y="28"/>
                  </a:lnTo>
                  <a:lnTo>
                    <a:pt x="31" y="28"/>
                  </a:lnTo>
                  <a:lnTo>
                    <a:pt x="31" y="28"/>
                  </a:lnTo>
                  <a:lnTo>
                    <a:pt x="31" y="29"/>
                  </a:lnTo>
                  <a:lnTo>
                    <a:pt x="31" y="29"/>
                  </a:lnTo>
                  <a:lnTo>
                    <a:pt x="32" y="31"/>
                  </a:lnTo>
                  <a:lnTo>
                    <a:pt x="32" y="31"/>
                  </a:lnTo>
                  <a:lnTo>
                    <a:pt x="32" y="31"/>
                  </a:lnTo>
                  <a:lnTo>
                    <a:pt x="34" y="31"/>
                  </a:lnTo>
                  <a:lnTo>
                    <a:pt x="34" y="31"/>
                  </a:lnTo>
                  <a:lnTo>
                    <a:pt x="35" y="31"/>
                  </a:lnTo>
                  <a:lnTo>
                    <a:pt x="35" y="31"/>
                  </a:lnTo>
                  <a:lnTo>
                    <a:pt x="36" y="31"/>
                  </a:lnTo>
                  <a:lnTo>
                    <a:pt x="36" y="29"/>
                  </a:lnTo>
                  <a:lnTo>
                    <a:pt x="37" y="29"/>
                  </a:lnTo>
                  <a:lnTo>
                    <a:pt x="37" y="29"/>
                  </a:lnTo>
                  <a:lnTo>
                    <a:pt x="39" y="29"/>
                  </a:lnTo>
                  <a:lnTo>
                    <a:pt x="39" y="29"/>
                  </a:lnTo>
                  <a:lnTo>
                    <a:pt x="40" y="29"/>
                  </a:lnTo>
                  <a:lnTo>
                    <a:pt x="40" y="29"/>
                  </a:lnTo>
                  <a:lnTo>
                    <a:pt x="41" y="28"/>
                  </a:lnTo>
                  <a:lnTo>
                    <a:pt x="41" y="28"/>
                  </a:lnTo>
                  <a:lnTo>
                    <a:pt x="41" y="28"/>
                  </a:lnTo>
                  <a:lnTo>
                    <a:pt x="40" y="29"/>
                  </a:lnTo>
                  <a:lnTo>
                    <a:pt x="40" y="29"/>
                  </a:lnTo>
                  <a:lnTo>
                    <a:pt x="40" y="29"/>
                  </a:lnTo>
                  <a:lnTo>
                    <a:pt x="39" y="29"/>
                  </a:lnTo>
                  <a:lnTo>
                    <a:pt x="39" y="31"/>
                  </a:lnTo>
                  <a:lnTo>
                    <a:pt x="39" y="31"/>
                  </a:lnTo>
                  <a:lnTo>
                    <a:pt x="39" y="31"/>
                  </a:lnTo>
                  <a:lnTo>
                    <a:pt x="39" y="31"/>
                  </a:lnTo>
                  <a:lnTo>
                    <a:pt x="40" y="32"/>
                  </a:lnTo>
                  <a:lnTo>
                    <a:pt x="40" y="32"/>
                  </a:lnTo>
                  <a:lnTo>
                    <a:pt x="41" y="32"/>
                  </a:lnTo>
                  <a:lnTo>
                    <a:pt x="43" y="31"/>
                  </a:lnTo>
                  <a:lnTo>
                    <a:pt x="44" y="31"/>
                  </a:lnTo>
                  <a:lnTo>
                    <a:pt x="44" y="31"/>
                  </a:lnTo>
                  <a:lnTo>
                    <a:pt x="45" y="31"/>
                  </a:lnTo>
                  <a:lnTo>
                    <a:pt x="46" y="29"/>
                  </a:lnTo>
                  <a:lnTo>
                    <a:pt x="48" y="29"/>
                  </a:lnTo>
                  <a:lnTo>
                    <a:pt x="49" y="29"/>
                  </a:lnTo>
                  <a:lnTo>
                    <a:pt x="50" y="29"/>
                  </a:lnTo>
                  <a:lnTo>
                    <a:pt x="50" y="28"/>
                  </a:lnTo>
                  <a:lnTo>
                    <a:pt x="52" y="28"/>
                  </a:lnTo>
                  <a:lnTo>
                    <a:pt x="53" y="28"/>
                  </a:lnTo>
                  <a:lnTo>
                    <a:pt x="53" y="28"/>
                  </a:lnTo>
                  <a:lnTo>
                    <a:pt x="58" y="22"/>
                  </a:lnTo>
                  <a:lnTo>
                    <a:pt x="57" y="22"/>
                  </a:lnTo>
                  <a:lnTo>
                    <a:pt x="55" y="24"/>
                  </a:lnTo>
                  <a:lnTo>
                    <a:pt x="54" y="24"/>
                  </a:lnTo>
                  <a:lnTo>
                    <a:pt x="53" y="24"/>
                  </a:lnTo>
                  <a:lnTo>
                    <a:pt x="52" y="24"/>
                  </a:lnTo>
                  <a:lnTo>
                    <a:pt x="52" y="24"/>
                  </a:lnTo>
                  <a:lnTo>
                    <a:pt x="50" y="24"/>
                  </a:lnTo>
                  <a:lnTo>
                    <a:pt x="49" y="25"/>
                  </a:lnTo>
                  <a:lnTo>
                    <a:pt x="48" y="25"/>
                  </a:lnTo>
                  <a:lnTo>
                    <a:pt x="48" y="25"/>
                  </a:lnTo>
                  <a:lnTo>
                    <a:pt x="46" y="26"/>
                  </a:lnTo>
                  <a:lnTo>
                    <a:pt x="45" y="26"/>
                  </a:lnTo>
                  <a:lnTo>
                    <a:pt x="44" y="27"/>
                  </a:lnTo>
                  <a:lnTo>
                    <a:pt x="44" y="27"/>
                  </a:lnTo>
                  <a:lnTo>
                    <a:pt x="43" y="28"/>
                  </a:lnTo>
                  <a:lnTo>
                    <a:pt x="41" y="28"/>
                  </a:lnTo>
                  <a:lnTo>
                    <a:pt x="43" y="27"/>
                  </a:lnTo>
                  <a:lnTo>
                    <a:pt x="43" y="27"/>
                  </a:lnTo>
                  <a:lnTo>
                    <a:pt x="44" y="26"/>
                  </a:lnTo>
                  <a:lnTo>
                    <a:pt x="44" y="26"/>
                  </a:lnTo>
                  <a:lnTo>
                    <a:pt x="45" y="25"/>
                  </a:lnTo>
                  <a:lnTo>
                    <a:pt x="45" y="25"/>
                  </a:lnTo>
                  <a:lnTo>
                    <a:pt x="46" y="24"/>
                  </a:lnTo>
                  <a:lnTo>
                    <a:pt x="48" y="24"/>
                  </a:lnTo>
                  <a:lnTo>
                    <a:pt x="48" y="22"/>
                  </a:lnTo>
                  <a:lnTo>
                    <a:pt x="49" y="22"/>
                  </a:lnTo>
                  <a:lnTo>
                    <a:pt x="49" y="22"/>
                  </a:lnTo>
                  <a:lnTo>
                    <a:pt x="50" y="22"/>
                  </a:lnTo>
                  <a:lnTo>
                    <a:pt x="52" y="21"/>
                  </a:lnTo>
                  <a:lnTo>
                    <a:pt x="52" y="21"/>
                  </a:lnTo>
                  <a:lnTo>
                    <a:pt x="53" y="21"/>
                  </a:lnTo>
                  <a:lnTo>
                    <a:pt x="54" y="21"/>
                  </a:lnTo>
                  <a:lnTo>
                    <a:pt x="54" y="20"/>
                  </a:lnTo>
                  <a:lnTo>
                    <a:pt x="55" y="19"/>
                  </a:lnTo>
                  <a:lnTo>
                    <a:pt x="57" y="18"/>
                  </a:lnTo>
                  <a:lnTo>
                    <a:pt x="57" y="17"/>
                  </a:lnTo>
                  <a:lnTo>
                    <a:pt x="58" y="16"/>
                  </a:lnTo>
                  <a:lnTo>
                    <a:pt x="58" y="14"/>
                  </a:lnTo>
                  <a:lnTo>
                    <a:pt x="59" y="13"/>
                  </a:lnTo>
                  <a:lnTo>
                    <a:pt x="59" y="12"/>
                  </a:lnTo>
                  <a:lnTo>
                    <a:pt x="59" y="12"/>
                  </a:lnTo>
                  <a:close/>
                  <a:moveTo>
                    <a:pt x="50" y="5"/>
                  </a:moveTo>
                  <a:lnTo>
                    <a:pt x="49" y="5"/>
                  </a:lnTo>
                  <a:lnTo>
                    <a:pt x="45" y="5"/>
                  </a:lnTo>
                  <a:lnTo>
                    <a:pt x="45" y="5"/>
                  </a:lnTo>
                  <a:lnTo>
                    <a:pt x="45" y="5"/>
                  </a:lnTo>
                  <a:lnTo>
                    <a:pt x="45" y="5"/>
                  </a:lnTo>
                  <a:lnTo>
                    <a:pt x="44" y="4"/>
                  </a:lnTo>
                  <a:lnTo>
                    <a:pt x="44" y="4"/>
                  </a:lnTo>
                  <a:lnTo>
                    <a:pt x="44" y="4"/>
                  </a:lnTo>
                  <a:lnTo>
                    <a:pt x="44" y="4"/>
                  </a:lnTo>
                  <a:lnTo>
                    <a:pt x="43" y="4"/>
                  </a:lnTo>
                  <a:lnTo>
                    <a:pt x="43" y="4"/>
                  </a:lnTo>
                  <a:lnTo>
                    <a:pt x="44" y="5"/>
                  </a:lnTo>
                  <a:lnTo>
                    <a:pt x="44" y="5"/>
                  </a:lnTo>
                  <a:lnTo>
                    <a:pt x="44" y="6"/>
                  </a:lnTo>
                  <a:lnTo>
                    <a:pt x="43" y="6"/>
                  </a:lnTo>
                  <a:lnTo>
                    <a:pt x="43" y="6"/>
                  </a:lnTo>
                  <a:lnTo>
                    <a:pt x="41" y="7"/>
                  </a:lnTo>
                  <a:lnTo>
                    <a:pt x="40" y="7"/>
                  </a:lnTo>
                  <a:lnTo>
                    <a:pt x="40" y="7"/>
                  </a:lnTo>
                  <a:lnTo>
                    <a:pt x="39" y="9"/>
                  </a:lnTo>
                  <a:lnTo>
                    <a:pt x="37" y="9"/>
                  </a:lnTo>
                  <a:lnTo>
                    <a:pt x="37" y="10"/>
                  </a:lnTo>
                  <a:lnTo>
                    <a:pt x="37" y="10"/>
                  </a:lnTo>
                  <a:lnTo>
                    <a:pt x="39" y="9"/>
                  </a:lnTo>
                  <a:lnTo>
                    <a:pt x="40" y="9"/>
                  </a:lnTo>
                  <a:lnTo>
                    <a:pt x="41" y="9"/>
                  </a:lnTo>
                  <a:lnTo>
                    <a:pt x="41" y="7"/>
                  </a:lnTo>
                  <a:lnTo>
                    <a:pt x="43" y="7"/>
                  </a:lnTo>
                  <a:lnTo>
                    <a:pt x="44" y="7"/>
                  </a:lnTo>
                  <a:lnTo>
                    <a:pt x="45" y="7"/>
                  </a:lnTo>
                  <a:lnTo>
                    <a:pt x="45" y="6"/>
                  </a:lnTo>
                  <a:lnTo>
                    <a:pt x="46" y="6"/>
                  </a:lnTo>
                  <a:lnTo>
                    <a:pt x="46" y="6"/>
                  </a:lnTo>
                  <a:lnTo>
                    <a:pt x="48" y="6"/>
                  </a:lnTo>
                  <a:lnTo>
                    <a:pt x="48" y="6"/>
                  </a:lnTo>
                  <a:lnTo>
                    <a:pt x="49" y="6"/>
                  </a:lnTo>
                  <a:lnTo>
                    <a:pt x="49" y="6"/>
                  </a:lnTo>
                  <a:lnTo>
                    <a:pt x="50" y="5"/>
                  </a:lnTo>
                  <a:lnTo>
                    <a:pt x="50" y="5"/>
                  </a:lnTo>
                  <a:close/>
                  <a:moveTo>
                    <a:pt x="54" y="10"/>
                  </a:moveTo>
                  <a:lnTo>
                    <a:pt x="54" y="10"/>
                  </a:lnTo>
                  <a:lnTo>
                    <a:pt x="53" y="10"/>
                  </a:lnTo>
                  <a:lnTo>
                    <a:pt x="53" y="10"/>
                  </a:lnTo>
                  <a:lnTo>
                    <a:pt x="53" y="10"/>
                  </a:lnTo>
                  <a:lnTo>
                    <a:pt x="54" y="11"/>
                  </a:lnTo>
                  <a:lnTo>
                    <a:pt x="54" y="12"/>
                  </a:lnTo>
                  <a:lnTo>
                    <a:pt x="53" y="12"/>
                  </a:lnTo>
                  <a:lnTo>
                    <a:pt x="53" y="12"/>
                  </a:lnTo>
                  <a:lnTo>
                    <a:pt x="53" y="12"/>
                  </a:lnTo>
                  <a:lnTo>
                    <a:pt x="53" y="12"/>
                  </a:lnTo>
                  <a:lnTo>
                    <a:pt x="52" y="12"/>
                  </a:lnTo>
                  <a:lnTo>
                    <a:pt x="52" y="12"/>
                  </a:lnTo>
                  <a:lnTo>
                    <a:pt x="50" y="12"/>
                  </a:lnTo>
                  <a:lnTo>
                    <a:pt x="50" y="12"/>
                  </a:lnTo>
                  <a:lnTo>
                    <a:pt x="49" y="13"/>
                  </a:lnTo>
                  <a:lnTo>
                    <a:pt x="49" y="13"/>
                  </a:lnTo>
                  <a:lnTo>
                    <a:pt x="48" y="13"/>
                  </a:lnTo>
                  <a:lnTo>
                    <a:pt x="48" y="13"/>
                  </a:lnTo>
                  <a:lnTo>
                    <a:pt x="46" y="13"/>
                  </a:lnTo>
                  <a:lnTo>
                    <a:pt x="46" y="13"/>
                  </a:lnTo>
                  <a:lnTo>
                    <a:pt x="45" y="14"/>
                  </a:lnTo>
                  <a:lnTo>
                    <a:pt x="45" y="14"/>
                  </a:lnTo>
                  <a:lnTo>
                    <a:pt x="44" y="14"/>
                  </a:lnTo>
                  <a:lnTo>
                    <a:pt x="44" y="14"/>
                  </a:lnTo>
                  <a:lnTo>
                    <a:pt x="44" y="14"/>
                  </a:lnTo>
                  <a:lnTo>
                    <a:pt x="43" y="14"/>
                  </a:lnTo>
                  <a:lnTo>
                    <a:pt x="43" y="16"/>
                  </a:lnTo>
                  <a:lnTo>
                    <a:pt x="43" y="16"/>
                  </a:lnTo>
                  <a:lnTo>
                    <a:pt x="41" y="16"/>
                  </a:lnTo>
                  <a:lnTo>
                    <a:pt x="41" y="17"/>
                  </a:lnTo>
                  <a:lnTo>
                    <a:pt x="41" y="17"/>
                  </a:lnTo>
                  <a:lnTo>
                    <a:pt x="41" y="17"/>
                  </a:lnTo>
                  <a:lnTo>
                    <a:pt x="40" y="17"/>
                  </a:lnTo>
                  <a:lnTo>
                    <a:pt x="40" y="18"/>
                  </a:lnTo>
                  <a:lnTo>
                    <a:pt x="39" y="18"/>
                  </a:lnTo>
                  <a:lnTo>
                    <a:pt x="39" y="18"/>
                  </a:lnTo>
                  <a:lnTo>
                    <a:pt x="37" y="18"/>
                  </a:lnTo>
                  <a:lnTo>
                    <a:pt x="37" y="18"/>
                  </a:lnTo>
                  <a:lnTo>
                    <a:pt x="36" y="18"/>
                  </a:lnTo>
                  <a:lnTo>
                    <a:pt x="35" y="18"/>
                  </a:lnTo>
                  <a:lnTo>
                    <a:pt x="34" y="18"/>
                  </a:lnTo>
                  <a:lnTo>
                    <a:pt x="35" y="18"/>
                  </a:lnTo>
                  <a:lnTo>
                    <a:pt x="36" y="18"/>
                  </a:lnTo>
                  <a:lnTo>
                    <a:pt x="36" y="18"/>
                  </a:lnTo>
                  <a:lnTo>
                    <a:pt x="37" y="18"/>
                  </a:lnTo>
                  <a:lnTo>
                    <a:pt x="39" y="17"/>
                  </a:lnTo>
                  <a:lnTo>
                    <a:pt x="39" y="17"/>
                  </a:lnTo>
                  <a:lnTo>
                    <a:pt x="40" y="17"/>
                  </a:lnTo>
                  <a:lnTo>
                    <a:pt x="40" y="17"/>
                  </a:lnTo>
                  <a:lnTo>
                    <a:pt x="41" y="16"/>
                  </a:lnTo>
                  <a:lnTo>
                    <a:pt x="41" y="16"/>
                  </a:lnTo>
                  <a:lnTo>
                    <a:pt x="41" y="14"/>
                  </a:lnTo>
                  <a:lnTo>
                    <a:pt x="43" y="14"/>
                  </a:lnTo>
                  <a:lnTo>
                    <a:pt x="43" y="14"/>
                  </a:lnTo>
                  <a:lnTo>
                    <a:pt x="43" y="14"/>
                  </a:lnTo>
                  <a:lnTo>
                    <a:pt x="43" y="13"/>
                  </a:lnTo>
                  <a:lnTo>
                    <a:pt x="43" y="13"/>
                  </a:lnTo>
                  <a:lnTo>
                    <a:pt x="41" y="13"/>
                  </a:lnTo>
                  <a:lnTo>
                    <a:pt x="41" y="13"/>
                  </a:lnTo>
                  <a:lnTo>
                    <a:pt x="40" y="13"/>
                  </a:lnTo>
                  <a:lnTo>
                    <a:pt x="39" y="13"/>
                  </a:lnTo>
                  <a:lnTo>
                    <a:pt x="39" y="13"/>
                  </a:lnTo>
                  <a:lnTo>
                    <a:pt x="37" y="13"/>
                  </a:lnTo>
                  <a:lnTo>
                    <a:pt x="37" y="12"/>
                  </a:lnTo>
                  <a:lnTo>
                    <a:pt x="37" y="12"/>
                  </a:lnTo>
                  <a:lnTo>
                    <a:pt x="37" y="12"/>
                  </a:lnTo>
                  <a:lnTo>
                    <a:pt x="37" y="13"/>
                  </a:lnTo>
                  <a:lnTo>
                    <a:pt x="39" y="13"/>
                  </a:lnTo>
                  <a:lnTo>
                    <a:pt x="40" y="13"/>
                  </a:lnTo>
                  <a:lnTo>
                    <a:pt x="40" y="13"/>
                  </a:lnTo>
                  <a:lnTo>
                    <a:pt x="41" y="13"/>
                  </a:lnTo>
                  <a:lnTo>
                    <a:pt x="43" y="13"/>
                  </a:lnTo>
                  <a:lnTo>
                    <a:pt x="43" y="13"/>
                  </a:lnTo>
                  <a:lnTo>
                    <a:pt x="44" y="12"/>
                  </a:lnTo>
                  <a:lnTo>
                    <a:pt x="44" y="12"/>
                  </a:lnTo>
                  <a:lnTo>
                    <a:pt x="44" y="12"/>
                  </a:lnTo>
                  <a:lnTo>
                    <a:pt x="45" y="11"/>
                  </a:lnTo>
                  <a:lnTo>
                    <a:pt x="45" y="11"/>
                  </a:lnTo>
                  <a:lnTo>
                    <a:pt x="45" y="11"/>
                  </a:lnTo>
                  <a:lnTo>
                    <a:pt x="46" y="11"/>
                  </a:lnTo>
                  <a:lnTo>
                    <a:pt x="46" y="10"/>
                  </a:lnTo>
                  <a:lnTo>
                    <a:pt x="46" y="11"/>
                  </a:lnTo>
                  <a:lnTo>
                    <a:pt x="48" y="11"/>
                  </a:lnTo>
                  <a:lnTo>
                    <a:pt x="49" y="11"/>
                  </a:lnTo>
                  <a:lnTo>
                    <a:pt x="49" y="10"/>
                  </a:lnTo>
                  <a:lnTo>
                    <a:pt x="50" y="10"/>
                  </a:lnTo>
                  <a:lnTo>
                    <a:pt x="52" y="10"/>
                  </a:lnTo>
                  <a:lnTo>
                    <a:pt x="52" y="10"/>
                  </a:lnTo>
                  <a:lnTo>
                    <a:pt x="53" y="10"/>
                  </a:lnTo>
                  <a:lnTo>
                    <a:pt x="53" y="9"/>
                  </a:lnTo>
                  <a:lnTo>
                    <a:pt x="54" y="9"/>
                  </a:lnTo>
                  <a:lnTo>
                    <a:pt x="54" y="9"/>
                  </a:lnTo>
                  <a:lnTo>
                    <a:pt x="54" y="7"/>
                  </a:lnTo>
                  <a:lnTo>
                    <a:pt x="54" y="7"/>
                  </a:lnTo>
                  <a:lnTo>
                    <a:pt x="54" y="6"/>
                  </a:lnTo>
                  <a:lnTo>
                    <a:pt x="54" y="6"/>
                  </a:lnTo>
                  <a:lnTo>
                    <a:pt x="54" y="6"/>
                  </a:lnTo>
                  <a:lnTo>
                    <a:pt x="50" y="2"/>
                  </a:lnTo>
                  <a:lnTo>
                    <a:pt x="50" y="2"/>
                  </a:lnTo>
                  <a:lnTo>
                    <a:pt x="52" y="3"/>
                  </a:lnTo>
                  <a:lnTo>
                    <a:pt x="52" y="3"/>
                  </a:lnTo>
                  <a:lnTo>
                    <a:pt x="53" y="3"/>
                  </a:lnTo>
                  <a:lnTo>
                    <a:pt x="53" y="3"/>
                  </a:lnTo>
                  <a:lnTo>
                    <a:pt x="53" y="4"/>
                  </a:lnTo>
                  <a:lnTo>
                    <a:pt x="53" y="4"/>
                  </a:lnTo>
                  <a:lnTo>
                    <a:pt x="53" y="5"/>
                  </a:lnTo>
                  <a:lnTo>
                    <a:pt x="54" y="5"/>
                  </a:lnTo>
                  <a:lnTo>
                    <a:pt x="54" y="5"/>
                  </a:lnTo>
                  <a:lnTo>
                    <a:pt x="54" y="6"/>
                  </a:lnTo>
                  <a:lnTo>
                    <a:pt x="54" y="6"/>
                  </a:lnTo>
                  <a:lnTo>
                    <a:pt x="54" y="7"/>
                  </a:lnTo>
                  <a:lnTo>
                    <a:pt x="54" y="9"/>
                  </a:lnTo>
                  <a:lnTo>
                    <a:pt x="54" y="9"/>
                  </a:lnTo>
                  <a:lnTo>
                    <a:pt x="54" y="10"/>
                  </a:lnTo>
                  <a:lnTo>
                    <a:pt x="54" y="10"/>
                  </a:lnTo>
                  <a:close/>
                  <a:moveTo>
                    <a:pt x="55" y="12"/>
                  </a:moveTo>
                  <a:lnTo>
                    <a:pt x="55" y="13"/>
                  </a:lnTo>
                  <a:lnTo>
                    <a:pt x="55" y="14"/>
                  </a:lnTo>
                  <a:lnTo>
                    <a:pt x="54" y="14"/>
                  </a:lnTo>
                  <a:lnTo>
                    <a:pt x="53" y="16"/>
                  </a:lnTo>
                  <a:lnTo>
                    <a:pt x="53" y="16"/>
                  </a:lnTo>
                  <a:lnTo>
                    <a:pt x="52" y="17"/>
                  </a:lnTo>
                  <a:lnTo>
                    <a:pt x="52" y="17"/>
                  </a:lnTo>
                  <a:lnTo>
                    <a:pt x="50" y="18"/>
                  </a:lnTo>
                  <a:lnTo>
                    <a:pt x="50" y="18"/>
                  </a:lnTo>
                  <a:lnTo>
                    <a:pt x="49" y="18"/>
                  </a:lnTo>
                  <a:lnTo>
                    <a:pt x="48" y="18"/>
                  </a:lnTo>
                  <a:lnTo>
                    <a:pt x="46" y="18"/>
                  </a:lnTo>
                  <a:lnTo>
                    <a:pt x="45" y="18"/>
                  </a:lnTo>
                  <a:lnTo>
                    <a:pt x="44" y="18"/>
                  </a:lnTo>
                  <a:lnTo>
                    <a:pt x="43" y="19"/>
                  </a:lnTo>
                  <a:lnTo>
                    <a:pt x="43" y="19"/>
                  </a:lnTo>
                  <a:lnTo>
                    <a:pt x="41" y="19"/>
                  </a:lnTo>
                  <a:lnTo>
                    <a:pt x="41" y="19"/>
                  </a:lnTo>
                  <a:lnTo>
                    <a:pt x="41" y="19"/>
                  </a:lnTo>
                  <a:lnTo>
                    <a:pt x="40" y="20"/>
                  </a:lnTo>
                  <a:lnTo>
                    <a:pt x="40" y="20"/>
                  </a:lnTo>
                  <a:lnTo>
                    <a:pt x="40" y="20"/>
                  </a:lnTo>
                  <a:lnTo>
                    <a:pt x="39" y="21"/>
                  </a:lnTo>
                  <a:lnTo>
                    <a:pt x="39" y="21"/>
                  </a:lnTo>
                  <a:lnTo>
                    <a:pt x="43" y="19"/>
                  </a:lnTo>
                  <a:lnTo>
                    <a:pt x="43" y="19"/>
                  </a:lnTo>
                  <a:lnTo>
                    <a:pt x="44" y="19"/>
                  </a:lnTo>
                  <a:lnTo>
                    <a:pt x="45" y="19"/>
                  </a:lnTo>
                  <a:lnTo>
                    <a:pt x="46" y="18"/>
                  </a:lnTo>
                  <a:lnTo>
                    <a:pt x="48" y="18"/>
                  </a:lnTo>
                  <a:lnTo>
                    <a:pt x="48" y="18"/>
                  </a:lnTo>
                  <a:lnTo>
                    <a:pt x="49" y="18"/>
                  </a:lnTo>
                  <a:lnTo>
                    <a:pt x="50" y="18"/>
                  </a:lnTo>
                  <a:lnTo>
                    <a:pt x="52" y="18"/>
                  </a:lnTo>
                  <a:lnTo>
                    <a:pt x="53" y="17"/>
                  </a:lnTo>
                  <a:lnTo>
                    <a:pt x="53" y="17"/>
                  </a:lnTo>
                  <a:lnTo>
                    <a:pt x="54" y="16"/>
                  </a:lnTo>
                  <a:lnTo>
                    <a:pt x="54" y="14"/>
                  </a:lnTo>
                  <a:lnTo>
                    <a:pt x="55" y="14"/>
                  </a:lnTo>
                  <a:lnTo>
                    <a:pt x="55" y="13"/>
                  </a:lnTo>
                  <a:lnTo>
                    <a:pt x="55" y="12"/>
                  </a:lnTo>
                  <a:lnTo>
                    <a:pt x="55" y="12"/>
                  </a:lnTo>
                  <a:close/>
                  <a:moveTo>
                    <a:pt x="58" y="10"/>
                  </a:moveTo>
                  <a:lnTo>
                    <a:pt x="59" y="9"/>
                  </a:lnTo>
                  <a:lnTo>
                    <a:pt x="59" y="7"/>
                  </a:lnTo>
                  <a:lnTo>
                    <a:pt x="59" y="5"/>
                  </a:lnTo>
                  <a:lnTo>
                    <a:pt x="58" y="4"/>
                  </a:lnTo>
                  <a:lnTo>
                    <a:pt x="58" y="4"/>
                  </a:lnTo>
                  <a:lnTo>
                    <a:pt x="58" y="4"/>
                  </a:lnTo>
                  <a:lnTo>
                    <a:pt x="58" y="4"/>
                  </a:lnTo>
                  <a:lnTo>
                    <a:pt x="58" y="3"/>
                  </a:lnTo>
                  <a:lnTo>
                    <a:pt x="57" y="3"/>
                  </a:lnTo>
                  <a:lnTo>
                    <a:pt x="57" y="3"/>
                  </a:lnTo>
                  <a:lnTo>
                    <a:pt x="57" y="3"/>
                  </a:lnTo>
                  <a:lnTo>
                    <a:pt x="57" y="3"/>
                  </a:lnTo>
                  <a:lnTo>
                    <a:pt x="57" y="2"/>
                  </a:lnTo>
                  <a:lnTo>
                    <a:pt x="57" y="0"/>
                  </a:lnTo>
                  <a:lnTo>
                    <a:pt x="55" y="0"/>
                  </a:lnTo>
                  <a:lnTo>
                    <a:pt x="55" y="0"/>
                  </a:lnTo>
                  <a:lnTo>
                    <a:pt x="49" y="0"/>
                  </a:lnTo>
                  <a:lnTo>
                    <a:pt x="50" y="0"/>
                  </a:lnTo>
                  <a:lnTo>
                    <a:pt x="50" y="0"/>
                  </a:lnTo>
                  <a:lnTo>
                    <a:pt x="52" y="0"/>
                  </a:lnTo>
                  <a:lnTo>
                    <a:pt x="53" y="0"/>
                  </a:lnTo>
                  <a:lnTo>
                    <a:pt x="53" y="0"/>
                  </a:lnTo>
                  <a:lnTo>
                    <a:pt x="54" y="0"/>
                  </a:lnTo>
                  <a:lnTo>
                    <a:pt x="54" y="0"/>
                  </a:lnTo>
                  <a:lnTo>
                    <a:pt x="55" y="0"/>
                  </a:lnTo>
                  <a:lnTo>
                    <a:pt x="55" y="2"/>
                  </a:lnTo>
                  <a:lnTo>
                    <a:pt x="55" y="2"/>
                  </a:lnTo>
                  <a:lnTo>
                    <a:pt x="57" y="3"/>
                  </a:lnTo>
                  <a:lnTo>
                    <a:pt x="55" y="6"/>
                  </a:lnTo>
                  <a:lnTo>
                    <a:pt x="57" y="6"/>
                  </a:lnTo>
                  <a:lnTo>
                    <a:pt x="57" y="9"/>
                  </a:lnTo>
                  <a:lnTo>
                    <a:pt x="57" y="10"/>
                  </a:lnTo>
                  <a:lnTo>
                    <a:pt x="57" y="10"/>
                  </a:lnTo>
                  <a:lnTo>
                    <a:pt x="57" y="10"/>
                  </a:lnTo>
                  <a:lnTo>
                    <a:pt x="57" y="11"/>
                  </a:lnTo>
                  <a:lnTo>
                    <a:pt x="57" y="11"/>
                  </a:lnTo>
                  <a:lnTo>
                    <a:pt x="57" y="11"/>
                  </a:lnTo>
                  <a:lnTo>
                    <a:pt x="58" y="10"/>
                  </a:lnTo>
                  <a:lnTo>
                    <a:pt x="58" y="10"/>
                  </a:lnTo>
                  <a:close/>
                  <a:moveTo>
                    <a:pt x="27" y="22"/>
                  </a:moveTo>
                  <a:lnTo>
                    <a:pt x="23" y="25"/>
                  </a:lnTo>
                  <a:lnTo>
                    <a:pt x="21" y="25"/>
                  </a:lnTo>
                  <a:lnTo>
                    <a:pt x="18" y="26"/>
                  </a:lnTo>
                  <a:lnTo>
                    <a:pt x="16" y="26"/>
                  </a:lnTo>
                  <a:lnTo>
                    <a:pt x="14" y="27"/>
                  </a:lnTo>
                  <a:lnTo>
                    <a:pt x="13" y="27"/>
                  </a:lnTo>
                  <a:lnTo>
                    <a:pt x="13" y="27"/>
                  </a:lnTo>
                  <a:lnTo>
                    <a:pt x="13" y="27"/>
                  </a:lnTo>
                  <a:lnTo>
                    <a:pt x="13" y="26"/>
                  </a:lnTo>
                  <a:lnTo>
                    <a:pt x="13" y="26"/>
                  </a:lnTo>
                  <a:lnTo>
                    <a:pt x="14" y="26"/>
                  </a:lnTo>
                  <a:lnTo>
                    <a:pt x="14" y="25"/>
                  </a:lnTo>
                  <a:lnTo>
                    <a:pt x="16" y="24"/>
                  </a:lnTo>
                  <a:lnTo>
                    <a:pt x="17" y="24"/>
                  </a:lnTo>
                  <a:lnTo>
                    <a:pt x="18" y="22"/>
                  </a:lnTo>
                  <a:lnTo>
                    <a:pt x="18" y="22"/>
                  </a:lnTo>
                  <a:lnTo>
                    <a:pt x="18" y="22"/>
                  </a:lnTo>
                  <a:lnTo>
                    <a:pt x="18" y="22"/>
                  </a:lnTo>
                  <a:lnTo>
                    <a:pt x="18" y="21"/>
                  </a:lnTo>
                  <a:lnTo>
                    <a:pt x="17" y="21"/>
                  </a:lnTo>
                  <a:lnTo>
                    <a:pt x="17" y="21"/>
                  </a:lnTo>
                  <a:lnTo>
                    <a:pt x="17" y="21"/>
                  </a:lnTo>
                  <a:lnTo>
                    <a:pt x="17" y="21"/>
                  </a:lnTo>
                  <a:lnTo>
                    <a:pt x="16" y="21"/>
                  </a:lnTo>
                  <a:lnTo>
                    <a:pt x="14" y="21"/>
                  </a:lnTo>
                  <a:lnTo>
                    <a:pt x="13" y="21"/>
                  </a:lnTo>
                  <a:lnTo>
                    <a:pt x="12" y="21"/>
                  </a:lnTo>
                  <a:lnTo>
                    <a:pt x="12" y="21"/>
                  </a:lnTo>
                  <a:lnTo>
                    <a:pt x="11" y="21"/>
                  </a:lnTo>
                  <a:lnTo>
                    <a:pt x="9" y="22"/>
                  </a:lnTo>
                  <a:lnTo>
                    <a:pt x="8" y="22"/>
                  </a:lnTo>
                  <a:lnTo>
                    <a:pt x="7" y="24"/>
                  </a:lnTo>
                  <a:lnTo>
                    <a:pt x="5" y="25"/>
                  </a:lnTo>
                  <a:lnTo>
                    <a:pt x="5" y="26"/>
                  </a:lnTo>
                  <a:lnTo>
                    <a:pt x="4" y="26"/>
                  </a:lnTo>
                  <a:lnTo>
                    <a:pt x="3" y="27"/>
                  </a:lnTo>
                  <a:lnTo>
                    <a:pt x="3" y="28"/>
                  </a:lnTo>
                  <a:lnTo>
                    <a:pt x="2" y="29"/>
                  </a:lnTo>
                  <a:lnTo>
                    <a:pt x="0" y="32"/>
                  </a:lnTo>
                  <a:lnTo>
                    <a:pt x="0" y="33"/>
                  </a:lnTo>
                  <a:lnTo>
                    <a:pt x="4" y="33"/>
                  </a:lnTo>
                  <a:lnTo>
                    <a:pt x="5" y="32"/>
                  </a:lnTo>
                  <a:lnTo>
                    <a:pt x="7" y="31"/>
                  </a:lnTo>
                  <a:lnTo>
                    <a:pt x="8" y="31"/>
                  </a:lnTo>
                  <a:lnTo>
                    <a:pt x="9" y="29"/>
                  </a:lnTo>
                  <a:lnTo>
                    <a:pt x="12" y="29"/>
                  </a:lnTo>
                  <a:lnTo>
                    <a:pt x="13" y="28"/>
                  </a:lnTo>
                  <a:lnTo>
                    <a:pt x="14" y="28"/>
                  </a:lnTo>
                  <a:lnTo>
                    <a:pt x="16" y="28"/>
                  </a:lnTo>
                  <a:lnTo>
                    <a:pt x="18" y="27"/>
                  </a:lnTo>
                  <a:lnTo>
                    <a:pt x="19" y="27"/>
                  </a:lnTo>
                  <a:lnTo>
                    <a:pt x="21" y="26"/>
                  </a:lnTo>
                  <a:lnTo>
                    <a:pt x="22" y="26"/>
                  </a:lnTo>
                  <a:lnTo>
                    <a:pt x="23" y="25"/>
                  </a:lnTo>
                  <a:lnTo>
                    <a:pt x="25" y="25"/>
                  </a:lnTo>
                  <a:lnTo>
                    <a:pt x="26" y="24"/>
                  </a:lnTo>
                  <a:lnTo>
                    <a:pt x="27" y="22"/>
                  </a:lnTo>
                  <a:lnTo>
                    <a:pt x="27" y="22"/>
                  </a:lnTo>
                  <a:close/>
                </a:path>
              </a:pathLst>
            </a:custGeom>
            <a:solidFill>
              <a:srgbClr val="B26D42"/>
            </a:solidFill>
            <a:ln w="9525">
              <a:noFill/>
              <a:round/>
              <a:headEnd/>
              <a:tailEnd/>
            </a:ln>
          </p:spPr>
          <p:txBody>
            <a:bodyPr/>
            <a:lstStyle/>
            <a:p>
              <a:endParaRPr lang="zh-CN" altLang="en-US"/>
            </a:p>
          </p:txBody>
        </p:sp>
        <p:sp>
          <p:nvSpPr>
            <p:cNvPr id="481330" name="Freeform 50"/>
            <p:cNvSpPr>
              <a:spLocks/>
            </p:cNvSpPr>
            <p:nvPr/>
          </p:nvSpPr>
          <p:spPr bwMode="auto">
            <a:xfrm>
              <a:off x="3141" y="2672"/>
              <a:ext cx="2" cy="1"/>
            </a:xfrm>
            <a:custGeom>
              <a:avLst/>
              <a:gdLst/>
              <a:ahLst/>
              <a:cxnLst>
                <a:cxn ang="0">
                  <a:pos x="2" y="0"/>
                </a:cxn>
                <a:cxn ang="0">
                  <a:pos x="2" y="0"/>
                </a:cxn>
                <a:cxn ang="0">
                  <a:pos x="2" y="0"/>
                </a:cxn>
                <a:cxn ang="0">
                  <a:pos x="2" y="0"/>
                </a:cxn>
                <a:cxn ang="0">
                  <a:pos x="2" y="1"/>
                </a:cxn>
                <a:cxn ang="0">
                  <a:pos x="2" y="1"/>
                </a:cxn>
                <a:cxn ang="0">
                  <a:pos x="0" y="1"/>
                </a:cxn>
                <a:cxn ang="0">
                  <a:pos x="0" y="1"/>
                </a:cxn>
                <a:cxn ang="0">
                  <a:pos x="0" y="1"/>
                </a:cxn>
                <a:cxn ang="0">
                  <a:pos x="2" y="0"/>
                </a:cxn>
              </a:cxnLst>
              <a:rect l="0" t="0" r="r" b="b"/>
              <a:pathLst>
                <a:path w="2" h="1">
                  <a:moveTo>
                    <a:pt x="2" y="0"/>
                  </a:moveTo>
                  <a:lnTo>
                    <a:pt x="2" y="0"/>
                  </a:lnTo>
                  <a:lnTo>
                    <a:pt x="2" y="0"/>
                  </a:lnTo>
                  <a:lnTo>
                    <a:pt x="2" y="0"/>
                  </a:lnTo>
                  <a:lnTo>
                    <a:pt x="2" y="1"/>
                  </a:lnTo>
                  <a:lnTo>
                    <a:pt x="2" y="1"/>
                  </a:lnTo>
                  <a:lnTo>
                    <a:pt x="0" y="1"/>
                  </a:lnTo>
                  <a:lnTo>
                    <a:pt x="0" y="1"/>
                  </a:lnTo>
                  <a:lnTo>
                    <a:pt x="0" y="1"/>
                  </a:lnTo>
                  <a:lnTo>
                    <a:pt x="2" y="0"/>
                  </a:lnTo>
                  <a:close/>
                </a:path>
              </a:pathLst>
            </a:custGeom>
            <a:solidFill>
              <a:srgbClr val="FFFFFF"/>
            </a:solidFill>
            <a:ln w="9525">
              <a:noFill/>
              <a:round/>
              <a:headEnd/>
              <a:tailEnd/>
            </a:ln>
          </p:spPr>
          <p:txBody>
            <a:bodyPr/>
            <a:lstStyle/>
            <a:p>
              <a:endParaRPr lang="zh-CN" altLang="en-US"/>
            </a:p>
          </p:txBody>
        </p:sp>
        <p:sp>
          <p:nvSpPr>
            <p:cNvPr id="481331" name="Freeform 51"/>
            <p:cNvSpPr>
              <a:spLocks/>
            </p:cNvSpPr>
            <p:nvPr/>
          </p:nvSpPr>
          <p:spPr bwMode="auto">
            <a:xfrm>
              <a:off x="3113" y="2643"/>
              <a:ext cx="30" cy="29"/>
            </a:xfrm>
            <a:custGeom>
              <a:avLst/>
              <a:gdLst/>
              <a:ahLst/>
              <a:cxnLst>
                <a:cxn ang="0">
                  <a:pos x="0" y="1"/>
                </a:cxn>
                <a:cxn ang="0">
                  <a:pos x="2" y="0"/>
                </a:cxn>
                <a:cxn ang="0">
                  <a:pos x="30" y="28"/>
                </a:cxn>
                <a:cxn ang="0">
                  <a:pos x="28" y="29"/>
                </a:cxn>
                <a:cxn ang="0">
                  <a:pos x="0" y="1"/>
                </a:cxn>
                <a:cxn ang="0">
                  <a:pos x="0" y="1"/>
                </a:cxn>
              </a:cxnLst>
              <a:rect l="0" t="0" r="r" b="b"/>
              <a:pathLst>
                <a:path w="30" h="29">
                  <a:moveTo>
                    <a:pt x="0" y="1"/>
                  </a:moveTo>
                  <a:lnTo>
                    <a:pt x="2" y="0"/>
                  </a:lnTo>
                  <a:lnTo>
                    <a:pt x="30" y="28"/>
                  </a:lnTo>
                  <a:lnTo>
                    <a:pt x="28" y="29"/>
                  </a:lnTo>
                  <a:lnTo>
                    <a:pt x="0" y="1"/>
                  </a:lnTo>
                  <a:lnTo>
                    <a:pt x="0" y="1"/>
                  </a:lnTo>
                  <a:close/>
                </a:path>
              </a:pathLst>
            </a:custGeom>
            <a:solidFill>
              <a:srgbClr val="FFFFFF"/>
            </a:solidFill>
            <a:ln w="9525">
              <a:noFill/>
              <a:round/>
              <a:headEnd/>
              <a:tailEnd/>
            </a:ln>
          </p:spPr>
          <p:txBody>
            <a:bodyPr/>
            <a:lstStyle/>
            <a:p>
              <a:endParaRPr lang="zh-CN" altLang="en-US"/>
            </a:p>
          </p:txBody>
        </p:sp>
        <p:sp>
          <p:nvSpPr>
            <p:cNvPr id="481332" name="Freeform 52"/>
            <p:cNvSpPr>
              <a:spLocks/>
            </p:cNvSpPr>
            <p:nvPr/>
          </p:nvSpPr>
          <p:spPr bwMode="auto">
            <a:xfrm>
              <a:off x="3113" y="2643"/>
              <a:ext cx="2" cy="1"/>
            </a:xfrm>
            <a:custGeom>
              <a:avLst/>
              <a:gdLst/>
              <a:ahLst/>
              <a:cxnLst>
                <a:cxn ang="0">
                  <a:pos x="0" y="1"/>
                </a:cxn>
                <a:cxn ang="0">
                  <a:pos x="0" y="1"/>
                </a:cxn>
                <a:cxn ang="0">
                  <a:pos x="0" y="0"/>
                </a:cxn>
                <a:cxn ang="0">
                  <a:pos x="0" y="0"/>
                </a:cxn>
                <a:cxn ang="0">
                  <a:pos x="0" y="0"/>
                </a:cxn>
                <a:cxn ang="0">
                  <a:pos x="0" y="0"/>
                </a:cxn>
                <a:cxn ang="0">
                  <a:pos x="2" y="0"/>
                </a:cxn>
                <a:cxn ang="0">
                  <a:pos x="2" y="0"/>
                </a:cxn>
                <a:cxn ang="0">
                  <a:pos x="2" y="0"/>
                </a:cxn>
                <a:cxn ang="0">
                  <a:pos x="0" y="1"/>
                </a:cxn>
              </a:cxnLst>
              <a:rect l="0" t="0" r="r" b="b"/>
              <a:pathLst>
                <a:path w="2" h="1">
                  <a:moveTo>
                    <a:pt x="0" y="1"/>
                  </a:moveTo>
                  <a:lnTo>
                    <a:pt x="0" y="1"/>
                  </a:lnTo>
                  <a:lnTo>
                    <a:pt x="0" y="0"/>
                  </a:lnTo>
                  <a:lnTo>
                    <a:pt x="0" y="0"/>
                  </a:lnTo>
                  <a:lnTo>
                    <a:pt x="0" y="0"/>
                  </a:lnTo>
                  <a:lnTo>
                    <a:pt x="0" y="0"/>
                  </a:lnTo>
                  <a:lnTo>
                    <a:pt x="2" y="0"/>
                  </a:lnTo>
                  <a:lnTo>
                    <a:pt x="2" y="0"/>
                  </a:lnTo>
                  <a:lnTo>
                    <a:pt x="2" y="0"/>
                  </a:lnTo>
                  <a:lnTo>
                    <a:pt x="0" y="1"/>
                  </a:lnTo>
                  <a:close/>
                </a:path>
              </a:pathLst>
            </a:custGeom>
            <a:solidFill>
              <a:srgbClr val="FFFFFF"/>
            </a:solidFill>
            <a:ln w="9525">
              <a:noFill/>
              <a:round/>
              <a:headEnd/>
              <a:tailEnd/>
            </a:ln>
          </p:spPr>
          <p:txBody>
            <a:bodyPr/>
            <a:lstStyle/>
            <a:p>
              <a:endParaRPr lang="zh-CN" altLang="en-US"/>
            </a:p>
          </p:txBody>
        </p:sp>
        <p:sp>
          <p:nvSpPr>
            <p:cNvPr id="481333" name="Freeform 53"/>
            <p:cNvSpPr>
              <a:spLocks noEditPoints="1"/>
            </p:cNvSpPr>
            <p:nvPr/>
          </p:nvSpPr>
          <p:spPr bwMode="auto">
            <a:xfrm>
              <a:off x="3121" y="2570"/>
              <a:ext cx="17" cy="20"/>
            </a:xfrm>
            <a:custGeom>
              <a:avLst/>
              <a:gdLst/>
              <a:ahLst/>
              <a:cxnLst>
                <a:cxn ang="0">
                  <a:pos x="17" y="20"/>
                </a:cxn>
                <a:cxn ang="0">
                  <a:pos x="14" y="18"/>
                </a:cxn>
                <a:cxn ang="0">
                  <a:pos x="14" y="19"/>
                </a:cxn>
                <a:cxn ang="0">
                  <a:pos x="14" y="19"/>
                </a:cxn>
                <a:cxn ang="0">
                  <a:pos x="13" y="19"/>
                </a:cxn>
                <a:cxn ang="0">
                  <a:pos x="13" y="20"/>
                </a:cxn>
                <a:cxn ang="0">
                  <a:pos x="13" y="20"/>
                </a:cxn>
                <a:cxn ang="0">
                  <a:pos x="13" y="20"/>
                </a:cxn>
                <a:cxn ang="0">
                  <a:pos x="13" y="20"/>
                </a:cxn>
                <a:cxn ang="0">
                  <a:pos x="14" y="20"/>
                </a:cxn>
                <a:cxn ang="0">
                  <a:pos x="14" y="20"/>
                </a:cxn>
                <a:cxn ang="0">
                  <a:pos x="14" y="20"/>
                </a:cxn>
                <a:cxn ang="0">
                  <a:pos x="14" y="20"/>
                </a:cxn>
                <a:cxn ang="0">
                  <a:pos x="15" y="20"/>
                </a:cxn>
                <a:cxn ang="0">
                  <a:pos x="15" y="20"/>
                </a:cxn>
                <a:cxn ang="0">
                  <a:pos x="15" y="20"/>
                </a:cxn>
                <a:cxn ang="0">
                  <a:pos x="17" y="20"/>
                </a:cxn>
                <a:cxn ang="0">
                  <a:pos x="17" y="20"/>
                </a:cxn>
                <a:cxn ang="0">
                  <a:pos x="17" y="20"/>
                </a:cxn>
                <a:cxn ang="0">
                  <a:pos x="13" y="14"/>
                </a:cxn>
                <a:cxn ang="0">
                  <a:pos x="0" y="0"/>
                </a:cxn>
                <a:cxn ang="0">
                  <a:pos x="0" y="0"/>
                </a:cxn>
                <a:cxn ang="0">
                  <a:pos x="10" y="15"/>
                </a:cxn>
                <a:cxn ang="0">
                  <a:pos x="13" y="14"/>
                </a:cxn>
                <a:cxn ang="0">
                  <a:pos x="13" y="14"/>
                </a:cxn>
              </a:cxnLst>
              <a:rect l="0" t="0" r="r" b="b"/>
              <a:pathLst>
                <a:path w="17" h="20">
                  <a:moveTo>
                    <a:pt x="17" y="20"/>
                  </a:moveTo>
                  <a:lnTo>
                    <a:pt x="14" y="18"/>
                  </a:lnTo>
                  <a:lnTo>
                    <a:pt x="14" y="19"/>
                  </a:lnTo>
                  <a:lnTo>
                    <a:pt x="14" y="19"/>
                  </a:lnTo>
                  <a:lnTo>
                    <a:pt x="13" y="19"/>
                  </a:lnTo>
                  <a:lnTo>
                    <a:pt x="13" y="20"/>
                  </a:lnTo>
                  <a:lnTo>
                    <a:pt x="13" y="20"/>
                  </a:lnTo>
                  <a:lnTo>
                    <a:pt x="13" y="20"/>
                  </a:lnTo>
                  <a:lnTo>
                    <a:pt x="13" y="20"/>
                  </a:lnTo>
                  <a:lnTo>
                    <a:pt x="14" y="20"/>
                  </a:lnTo>
                  <a:lnTo>
                    <a:pt x="14" y="20"/>
                  </a:lnTo>
                  <a:lnTo>
                    <a:pt x="14" y="20"/>
                  </a:lnTo>
                  <a:lnTo>
                    <a:pt x="14" y="20"/>
                  </a:lnTo>
                  <a:lnTo>
                    <a:pt x="15" y="20"/>
                  </a:lnTo>
                  <a:lnTo>
                    <a:pt x="15" y="20"/>
                  </a:lnTo>
                  <a:lnTo>
                    <a:pt x="15" y="20"/>
                  </a:lnTo>
                  <a:lnTo>
                    <a:pt x="17" y="20"/>
                  </a:lnTo>
                  <a:lnTo>
                    <a:pt x="17" y="20"/>
                  </a:lnTo>
                  <a:lnTo>
                    <a:pt x="17" y="20"/>
                  </a:lnTo>
                  <a:close/>
                  <a:moveTo>
                    <a:pt x="13" y="14"/>
                  </a:moveTo>
                  <a:lnTo>
                    <a:pt x="0" y="0"/>
                  </a:lnTo>
                  <a:lnTo>
                    <a:pt x="0" y="0"/>
                  </a:lnTo>
                  <a:lnTo>
                    <a:pt x="10" y="15"/>
                  </a:lnTo>
                  <a:lnTo>
                    <a:pt x="13" y="14"/>
                  </a:lnTo>
                  <a:lnTo>
                    <a:pt x="13" y="14"/>
                  </a:lnTo>
                  <a:close/>
                </a:path>
              </a:pathLst>
            </a:custGeom>
            <a:solidFill>
              <a:srgbClr val="FF0000"/>
            </a:solidFill>
            <a:ln w="9525">
              <a:noFill/>
              <a:round/>
              <a:headEnd/>
              <a:tailEnd/>
            </a:ln>
          </p:spPr>
          <p:txBody>
            <a:bodyPr/>
            <a:lstStyle/>
            <a:p>
              <a:endParaRPr lang="zh-CN" altLang="en-US"/>
            </a:p>
          </p:txBody>
        </p:sp>
        <p:sp>
          <p:nvSpPr>
            <p:cNvPr id="481334" name="Freeform 54"/>
            <p:cNvSpPr>
              <a:spLocks/>
            </p:cNvSpPr>
            <p:nvPr/>
          </p:nvSpPr>
          <p:spPr bwMode="auto">
            <a:xfrm>
              <a:off x="3134" y="2588"/>
              <a:ext cx="4" cy="2"/>
            </a:xfrm>
            <a:custGeom>
              <a:avLst/>
              <a:gdLst/>
              <a:ahLst/>
              <a:cxnLst>
                <a:cxn ang="0">
                  <a:pos x="4" y="2"/>
                </a:cxn>
                <a:cxn ang="0">
                  <a:pos x="1" y="0"/>
                </a:cxn>
                <a:cxn ang="0">
                  <a:pos x="1" y="0"/>
                </a:cxn>
                <a:cxn ang="0">
                  <a:pos x="1" y="1"/>
                </a:cxn>
                <a:cxn ang="0">
                  <a:pos x="0" y="1"/>
                </a:cxn>
                <a:cxn ang="0">
                  <a:pos x="0" y="1"/>
                </a:cxn>
                <a:cxn ang="0">
                  <a:pos x="0" y="2"/>
                </a:cxn>
                <a:cxn ang="0">
                  <a:pos x="0" y="2"/>
                </a:cxn>
                <a:cxn ang="0">
                  <a:pos x="0" y="2"/>
                </a:cxn>
                <a:cxn ang="0">
                  <a:pos x="1" y="2"/>
                </a:cxn>
                <a:cxn ang="0">
                  <a:pos x="1" y="2"/>
                </a:cxn>
                <a:cxn ang="0">
                  <a:pos x="1" y="2"/>
                </a:cxn>
                <a:cxn ang="0">
                  <a:pos x="1" y="2"/>
                </a:cxn>
                <a:cxn ang="0">
                  <a:pos x="2" y="2"/>
                </a:cxn>
                <a:cxn ang="0">
                  <a:pos x="2" y="2"/>
                </a:cxn>
                <a:cxn ang="0">
                  <a:pos x="2" y="2"/>
                </a:cxn>
                <a:cxn ang="0">
                  <a:pos x="4" y="2"/>
                </a:cxn>
                <a:cxn ang="0">
                  <a:pos x="4" y="2"/>
                </a:cxn>
              </a:cxnLst>
              <a:rect l="0" t="0" r="r" b="b"/>
              <a:pathLst>
                <a:path w="4" h="2">
                  <a:moveTo>
                    <a:pt x="4" y="2"/>
                  </a:moveTo>
                  <a:lnTo>
                    <a:pt x="1" y="0"/>
                  </a:lnTo>
                  <a:lnTo>
                    <a:pt x="1" y="0"/>
                  </a:lnTo>
                  <a:lnTo>
                    <a:pt x="1" y="1"/>
                  </a:lnTo>
                  <a:lnTo>
                    <a:pt x="0" y="1"/>
                  </a:lnTo>
                  <a:lnTo>
                    <a:pt x="0" y="1"/>
                  </a:lnTo>
                  <a:lnTo>
                    <a:pt x="0" y="2"/>
                  </a:lnTo>
                  <a:lnTo>
                    <a:pt x="0" y="2"/>
                  </a:lnTo>
                  <a:lnTo>
                    <a:pt x="0" y="2"/>
                  </a:lnTo>
                  <a:lnTo>
                    <a:pt x="1" y="2"/>
                  </a:lnTo>
                  <a:lnTo>
                    <a:pt x="1" y="2"/>
                  </a:lnTo>
                  <a:lnTo>
                    <a:pt x="1" y="2"/>
                  </a:lnTo>
                  <a:lnTo>
                    <a:pt x="1" y="2"/>
                  </a:lnTo>
                  <a:lnTo>
                    <a:pt x="2" y="2"/>
                  </a:lnTo>
                  <a:lnTo>
                    <a:pt x="2" y="2"/>
                  </a:lnTo>
                  <a:lnTo>
                    <a:pt x="2" y="2"/>
                  </a:lnTo>
                  <a:lnTo>
                    <a:pt x="4" y="2"/>
                  </a:lnTo>
                  <a:lnTo>
                    <a:pt x="4" y="2"/>
                  </a:lnTo>
                </a:path>
              </a:pathLst>
            </a:custGeom>
            <a:noFill/>
            <a:ln w="1588">
              <a:solidFill>
                <a:srgbClr val="000000"/>
              </a:solidFill>
              <a:prstDash val="solid"/>
              <a:round/>
              <a:headEnd/>
              <a:tailEnd/>
            </a:ln>
          </p:spPr>
          <p:txBody>
            <a:bodyPr/>
            <a:lstStyle/>
            <a:p>
              <a:endParaRPr lang="zh-CN" altLang="en-US"/>
            </a:p>
          </p:txBody>
        </p:sp>
        <p:sp>
          <p:nvSpPr>
            <p:cNvPr id="481335" name="Freeform 55"/>
            <p:cNvSpPr>
              <a:spLocks/>
            </p:cNvSpPr>
            <p:nvPr/>
          </p:nvSpPr>
          <p:spPr bwMode="auto">
            <a:xfrm>
              <a:off x="3121" y="2570"/>
              <a:ext cx="13" cy="14"/>
            </a:xfrm>
            <a:custGeom>
              <a:avLst/>
              <a:gdLst/>
              <a:ahLst/>
              <a:cxnLst>
                <a:cxn ang="0">
                  <a:pos x="13" y="14"/>
                </a:cxn>
                <a:cxn ang="0">
                  <a:pos x="0" y="0"/>
                </a:cxn>
                <a:cxn ang="0">
                  <a:pos x="0" y="0"/>
                </a:cxn>
                <a:cxn ang="0">
                  <a:pos x="10" y="14"/>
                </a:cxn>
                <a:cxn ang="0">
                  <a:pos x="13" y="14"/>
                </a:cxn>
              </a:cxnLst>
              <a:rect l="0" t="0" r="r" b="b"/>
              <a:pathLst>
                <a:path w="13" h="14">
                  <a:moveTo>
                    <a:pt x="13" y="14"/>
                  </a:moveTo>
                  <a:lnTo>
                    <a:pt x="0" y="0"/>
                  </a:lnTo>
                  <a:lnTo>
                    <a:pt x="0" y="0"/>
                  </a:lnTo>
                  <a:lnTo>
                    <a:pt x="10" y="14"/>
                  </a:lnTo>
                  <a:lnTo>
                    <a:pt x="13" y="14"/>
                  </a:lnTo>
                </a:path>
              </a:pathLst>
            </a:custGeom>
            <a:noFill/>
            <a:ln w="1588">
              <a:solidFill>
                <a:srgbClr val="000000"/>
              </a:solidFill>
              <a:prstDash val="solid"/>
              <a:round/>
              <a:headEnd/>
              <a:tailEnd/>
            </a:ln>
          </p:spPr>
          <p:txBody>
            <a:bodyPr/>
            <a:lstStyle/>
            <a:p>
              <a:endParaRPr lang="zh-CN" altLang="en-US"/>
            </a:p>
          </p:txBody>
        </p:sp>
        <p:sp>
          <p:nvSpPr>
            <p:cNvPr id="481336" name="Freeform 56"/>
            <p:cNvSpPr>
              <a:spLocks noEditPoints="1"/>
            </p:cNvSpPr>
            <p:nvPr/>
          </p:nvSpPr>
          <p:spPr bwMode="auto">
            <a:xfrm>
              <a:off x="3031" y="2518"/>
              <a:ext cx="36" cy="31"/>
            </a:xfrm>
            <a:custGeom>
              <a:avLst/>
              <a:gdLst/>
              <a:ahLst/>
              <a:cxnLst>
                <a:cxn ang="0">
                  <a:pos x="7" y="0"/>
                </a:cxn>
                <a:cxn ang="0">
                  <a:pos x="2" y="2"/>
                </a:cxn>
                <a:cxn ang="0">
                  <a:pos x="4" y="0"/>
                </a:cxn>
                <a:cxn ang="0">
                  <a:pos x="5" y="2"/>
                </a:cxn>
                <a:cxn ang="0">
                  <a:pos x="5" y="2"/>
                </a:cxn>
                <a:cxn ang="0">
                  <a:pos x="7" y="2"/>
                </a:cxn>
                <a:cxn ang="0">
                  <a:pos x="8" y="5"/>
                </a:cxn>
                <a:cxn ang="0">
                  <a:pos x="4" y="5"/>
                </a:cxn>
                <a:cxn ang="0">
                  <a:pos x="3" y="7"/>
                </a:cxn>
                <a:cxn ang="0">
                  <a:pos x="5" y="9"/>
                </a:cxn>
                <a:cxn ang="0">
                  <a:pos x="5" y="7"/>
                </a:cxn>
                <a:cxn ang="0">
                  <a:pos x="7" y="5"/>
                </a:cxn>
                <a:cxn ang="0">
                  <a:pos x="8" y="5"/>
                </a:cxn>
                <a:cxn ang="0">
                  <a:pos x="2" y="10"/>
                </a:cxn>
                <a:cxn ang="0">
                  <a:pos x="0" y="6"/>
                </a:cxn>
                <a:cxn ang="0">
                  <a:pos x="3" y="10"/>
                </a:cxn>
                <a:cxn ang="0">
                  <a:pos x="5" y="12"/>
                </a:cxn>
                <a:cxn ang="0">
                  <a:pos x="8" y="12"/>
                </a:cxn>
                <a:cxn ang="0">
                  <a:pos x="8" y="14"/>
                </a:cxn>
                <a:cxn ang="0">
                  <a:pos x="8" y="12"/>
                </a:cxn>
                <a:cxn ang="0">
                  <a:pos x="34" y="16"/>
                </a:cxn>
                <a:cxn ang="0">
                  <a:pos x="34" y="19"/>
                </a:cxn>
                <a:cxn ang="0">
                  <a:pos x="36" y="19"/>
                </a:cxn>
                <a:cxn ang="0">
                  <a:pos x="35" y="19"/>
                </a:cxn>
                <a:cxn ang="0">
                  <a:pos x="31" y="19"/>
                </a:cxn>
                <a:cxn ang="0">
                  <a:pos x="27" y="20"/>
                </a:cxn>
                <a:cxn ang="0">
                  <a:pos x="26" y="21"/>
                </a:cxn>
                <a:cxn ang="0">
                  <a:pos x="31" y="19"/>
                </a:cxn>
                <a:cxn ang="0">
                  <a:pos x="34" y="16"/>
                </a:cxn>
                <a:cxn ang="0">
                  <a:pos x="35" y="14"/>
                </a:cxn>
                <a:cxn ang="0">
                  <a:pos x="23" y="30"/>
                </a:cxn>
                <a:cxn ang="0">
                  <a:pos x="27" y="31"/>
                </a:cxn>
                <a:cxn ang="0">
                  <a:pos x="30" y="30"/>
                </a:cxn>
                <a:cxn ang="0">
                  <a:pos x="32" y="28"/>
                </a:cxn>
                <a:cxn ang="0">
                  <a:pos x="34" y="26"/>
                </a:cxn>
                <a:cxn ang="0">
                  <a:pos x="35" y="24"/>
                </a:cxn>
                <a:cxn ang="0">
                  <a:pos x="36" y="21"/>
                </a:cxn>
                <a:cxn ang="0">
                  <a:pos x="35" y="22"/>
                </a:cxn>
                <a:cxn ang="0">
                  <a:pos x="31" y="23"/>
                </a:cxn>
                <a:cxn ang="0">
                  <a:pos x="30" y="22"/>
                </a:cxn>
                <a:cxn ang="0">
                  <a:pos x="27" y="23"/>
                </a:cxn>
                <a:cxn ang="0">
                  <a:pos x="26" y="24"/>
                </a:cxn>
                <a:cxn ang="0">
                  <a:pos x="23" y="27"/>
                </a:cxn>
                <a:cxn ang="0">
                  <a:pos x="26" y="26"/>
                </a:cxn>
                <a:cxn ang="0">
                  <a:pos x="27" y="24"/>
                </a:cxn>
                <a:cxn ang="0">
                  <a:pos x="30" y="24"/>
                </a:cxn>
                <a:cxn ang="0">
                  <a:pos x="32" y="24"/>
                </a:cxn>
                <a:cxn ang="0">
                  <a:pos x="35" y="24"/>
                </a:cxn>
                <a:cxn ang="0">
                  <a:pos x="32" y="26"/>
                </a:cxn>
                <a:cxn ang="0">
                  <a:pos x="31" y="27"/>
                </a:cxn>
                <a:cxn ang="0">
                  <a:pos x="31" y="27"/>
                </a:cxn>
                <a:cxn ang="0">
                  <a:pos x="32" y="27"/>
                </a:cxn>
                <a:cxn ang="0">
                  <a:pos x="31" y="29"/>
                </a:cxn>
                <a:cxn ang="0">
                  <a:pos x="27" y="30"/>
                </a:cxn>
                <a:cxn ang="0">
                  <a:pos x="23" y="30"/>
                </a:cxn>
                <a:cxn ang="0">
                  <a:pos x="18" y="29"/>
                </a:cxn>
                <a:cxn ang="0">
                  <a:pos x="14" y="27"/>
                </a:cxn>
                <a:cxn ang="0">
                  <a:pos x="12" y="24"/>
                </a:cxn>
                <a:cxn ang="0">
                  <a:pos x="13" y="26"/>
                </a:cxn>
                <a:cxn ang="0">
                  <a:pos x="16" y="28"/>
                </a:cxn>
                <a:cxn ang="0">
                  <a:pos x="19" y="29"/>
                </a:cxn>
              </a:cxnLst>
              <a:rect l="0" t="0" r="r" b="b"/>
              <a:pathLst>
                <a:path w="36" h="31">
                  <a:moveTo>
                    <a:pt x="8" y="5"/>
                  </a:moveTo>
                  <a:lnTo>
                    <a:pt x="8" y="2"/>
                  </a:lnTo>
                  <a:lnTo>
                    <a:pt x="8" y="2"/>
                  </a:lnTo>
                  <a:lnTo>
                    <a:pt x="7" y="1"/>
                  </a:lnTo>
                  <a:lnTo>
                    <a:pt x="7" y="0"/>
                  </a:lnTo>
                  <a:lnTo>
                    <a:pt x="5" y="0"/>
                  </a:lnTo>
                  <a:lnTo>
                    <a:pt x="5" y="0"/>
                  </a:lnTo>
                  <a:lnTo>
                    <a:pt x="4" y="0"/>
                  </a:lnTo>
                  <a:lnTo>
                    <a:pt x="3" y="0"/>
                  </a:lnTo>
                  <a:lnTo>
                    <a:pt x="2" y="2"/>
                  </a:lnTo>
                  <a:lnTo>
                    <a:pt x="2" y="1"/>
                  </a:lnTo>
                  <a:lnTo>
                    <a:pt x="2" y="1"/>
                  </a:lnTo>
                  <a:lnTo>
                    <a:pt x="3" y="1"/>
                  </a:lnTo>
                  <a:lnTo>
                    <a:pt x="3" y="0"/>
                  </a:lnTo>
                  <a:lnTo>
                    <a:pt x="4" y="0"/>
                  </a:lnTo>
                  <a:lnTo>
                    <a:pt x="4" y="0"/>
                  </a:lnTo>
                  <a:lnTo>
                    <a:pt x="5" y="0"/>
                  </a:lnTo>
                  <a:lnTo>
                    <a:pt x="5" y="0"/>
                  </a:lnTo>
                  <a:lnTo>
                    <a:pt x="5" y="1"/>
                  </a:lnTo>
                  <a:lnTo>
                    <a:pt x="5" y="2"/>
                  </a:lnTo>
                  <a:lnTo>
                    <a:pt x="5" y="2"/>
                  </a:lnTo>
                  <a:lnTo>
                    <a:pt x="5" y="4"/>
                  </a:lnTo>
                  <a:lnTo>
                    <a:pt x="5" y="4"/>
                  </a:lnTo>
                  <a:lnTo>
                    <a:pt x="5" y="4"/>
                  </a:lnTo>
                  <a:lnTo>
                    <a:pt x="5" y="2"/>
                  </a:lnTo>
                  <a:lnTo>
                    <a:pt x="5" y="2"/>
                  </a:lnTo>
                  <a:lnTo>
                    <a:pt x="7" y="2"/>
                  </a:lnTo>
                  <a:lnTo>
                    <a:pt x="7" y="2"/>
                  </a:lnTo>
                  <a:lnTo>
                    <a:pt x="7" y="2"/>
                  </a:lnTo>
                  <a:lnTo>
                    <a:pt x="7" y="2"/>
                  </a:lnTo>
                  <a:lnTo>
                    <a:pt x="7" y="2"/>
                  </a:lnTo>
                  <a:lnTo>
                    <a:pt x="8" y="2"/>
                  </a:lnTo>
                  <a:lnTo>
                    <a:pt x="8" y="4"/>
                  </a:lnTo>
                  <a:lnTo>
                    <a:pt x="8" y="5"/>
                  </a:lnTo>
                  <a:lnTo>
                    <a:pt x="8" y="5"/>
                  </a:lnTo>
                  <a:close/>
                  <a:moveTo>
                    <a:pt x="8" y="5"/>
                  </a:moveTo>
                  <a:lnTo>
                    <a:pt x="7" y="4"/>
                  </a:lnTo>
                  <a:lnTo>
                    <a:pt x="5" y="4"/>
                  </a:lnTo>
                  <a:lnTo>
                    <a:pt x="5" y="4"/>
                  </a:lnTo>
                  <a:lnTo>
                    <a:pt x="4" y="5"/>
                  </a:lnTo>
                  <a:lnTo>
                    <a:pt x="3" y="5"/>
                  </a:lnTo>
                  <a:lnTo>
                    <a:pt x="3" y="5"/>
                  </a:lnTo>
                  <a:lnTo>
                    <a:pt x="2" y="6"/>
                  </a:lnTo>
                  <a:lnTo>
                    <a:pt x="2" y="7"/>
                  </a:lnTo>
                  <a:lnTo>
                    <a:pt x="3" y="7"/>
                  </a:lnTo>
                  <a:lnTo>
                    <a:pt x="3" y="7"/>
                  </a:lnTo>
                  <a:lnTo>
                    <a:pt x="4" y="7"/>
                  </a:lnTo>
                  <a:lnTo>
                    <a:pt x="4" y="8"/>
                  </a:lnTo>
                  <a:lnTo>
                    <a:pt x="4" y="8"/>
                  </a:lnTo>
                  <a:lnTo>
                    <a:pt x="5" y="9"/>
                  </a:lnTo>
                  <a:lnTo>
                    <a:pt x="5" y="9"/>
                  </a:lnTo>
                  <a:lnTo>
                    <a:pt x="5" y="10"/>
                  </a:lnTo>
                  <a:lnTo>
                    <a:pt x="5" y="9"/>
                  </a:lnTo>
                  <a:lnTo>
                    <a:pt x="5" y="8"/>
                  </a:lnTo>
                  <a:lnTo>
                    <a:pt x="5" y="7"/>
                  </a:lnTo>
                  <a:lnTo>
                    <a:pt x="5" y="6"/>
                  </a:lnTo>
                  <a:lnTo>
                    <a:pt x="5" y="6"/>
                  </a:lnTo>
                  <a:lnTo>
                    <a:pt x="5" y="6"/>
                  </a:lnTo>
                  <a:lnTo>
                    <a:pt x="7" y="6"/>
                  </a:lnTo>
                  <a:lnTo>
                    <a:pt x="7" y="5"/>
                  </a:lnTo>
                  <a:lnTo>
                    <a:pt x="7" y="5"/>
                  </a:lnTo>
                  <a:lnTo>
                    <a:pt x="7" y="5"/>
                  </a:lnTo>
                  <a:lnTo>
                    <a:pt x="7" y="5"/>
                  </a:lnTo>
                  <a:lnTo>
                    <a:pt x="8" y="5"/>
                  </a:lnTo>
                  <a:lnTo>
                    <a:pt x="8" y="5"/>
                  </a:lnTo>
                  <a:close/>
                  <a:moveTo>
                    <a:pt x="8" y="12"/>
                  </a:moveTo>
                  <a:lnTo>
                    <a:pt x="4" y="13"/>
                  </a:lnTo>
                  <a:lnTo>
                    <a:pt x="4" y="12"/>
                  </a:lnTo>
                  <a:lnTo>
                    <a:pt x="3" y="10"/>
                  </a:lnTo>
                  <a:lnTo>
                    <a:pt x="2" y="10"/>
                  </a:lnTo>
                  <a:lnTo>
                    <a:pt x="2" y="9"/>
                  </a:lnTo>
                  <a:lnTo>
                    <a:pt x="2" y="8"/>
                  </a:lnTo>
                  <a:lnTo>
                    <a:pt x="0" y="7"/>
                  </a:lnTo>
                  <a:lnTo>
                    <a:pt x="0" y="7"/>
                  </a:lnTo>
                  <a:lnTo>
                    <a:pt x="0" y="6"/>
                  </a:lnTo>
                  <a:lnTo>
                    <a:pt x="0" y="7"/>
                  </a:lnTo>
                  <a:lnTo>
                    <a:pt x="2" y="8"/>
                  </a:lnTo>
                  <a:lnTo>
                    <a:pt x="2" y="8"/>
                  </a:lnTo>
                  <a:lnTo>
                    <a:pt x="2" y="9"/>
                  </a:lnTo>
                  <a:lnTo>
                    <a:pt x="3" y="10"/>
                  </a:lnTo>
                  <a:lnTo>
                    <a:pt x="3" y="10"/>
                  </a:lnTo>
                  <a:lnTo>
                    <a:pt x="4" y="12"/>
                  </a:lnTo>
                  <a:lnTo>
                    <a:pt x="4" y="12"/>
                  </a:lnTo>
                  <a:lnTo>
                    <a:pt x="5" y="12"/>
                  </a:lnTo>
                  <a:lnTo>
                    <a:pt x="5" y="12"/>
                  </a:lnTo>
                  <a:lnTo>
                    <a:pt x="5" y="12"/>
                  </a:lnTo>
                  <a:lnTo>
                    <a:pt x="7" y="12"/>
                  </a:lnTo>
                  <a:lnTo>
                    <a:pt x="7" y="12"/>
                  </a:lnTo>
                  <a:lnTo>
                    <a:pt x="7" y="12"/>
                  </a:lnTo>
                  <a:lnTo>
                    <a:pt x="8" y="12"/>
                  </a:lnTo>
                  <a:lnTo>
                    <a:pt x="8" y="12"/>
                  </a:lnTo>
                  <a:lnTo>
                    <a:pt x="8" y="12"/>
                  </a:lnTo>
                  <a:lnTo>
                    <a:pt x="8" y="13"/>
                  </a:lnTo>
                  <a:lnTo>
                    <a:pt x="8" y="13"/>
                  </a:lnTo>
                  <a:lnTo>
                    <a:pt x="8" y="14"/>
                  </a:lnTo>
                  <a:lnTo>
                    <a:pt x="8" y="13"/>
                  </a:lnTo>
                  <a:lnTo>
                    <a:pt x="8" y="13"/>
                  </a:lnTo>
                  <a:lnTo>
                    <a:pt x="8" y="12"/>
                  </a:lnTo>
                  <a:lnTo>
                    <a:pt x="8" y="12"/>
                  </a:lnTo>
                  <a:lnTo>
                    <a:pt x="8" y="12"/>
                  </a:lnTo>
                  <a:close/>
                  <a:moveTo>
                    <a:pt x="35" y="14"/>
                  </a:moveTo>
                  <a:lnTo>
                    <a:pt x="34" y="14"/>
                  </a:lnTo>
                  <a:lnTo>
                    <a:pt x="34" y="15"/>
                  </a:lnTo>
                  <a:lnTo>
                    <a:pt x="34" y="15"/>
                  </a:lnTo>
                  <a:lnTo>
                    <a:pt x="34" y="16"/>
                  </a:lnTo>
                  <a:lnTo>
                    <a:pt x="34" y="16"/>
                  </a:lnTo>
                  <a:lnTo>
                    <a:pt x="34" y="17"/>
                  </a:lnTo>
                  <a:lnTo>
                    <a:pt x="34" y="17"/>
                  </a:lnTo>
                  <a:lnTo>
                    <a:pt x="34" y="19"/>
                  </a:lnTo>
                  <a:lnTo>
                    <a:pt x="34" y="19"/>
                  </a:lnTo>
                  <a:lnTo>
                    <a:pt x="34" y="19"/>
                  </a:lnTo>
                  <a:lnTo>
                    <a:pt x="35" y="19"/>
                  </a:lnTo>
                  <a:lnTo>
                    <a:pt x="35" y="19"/>
                  </a:lnTo>
                  <a:lnTo>
                    <a:pt x="35" y="19"/>
                  </a:lnTo>
                  <a:lnTo>
                    <a:pt x="36" y="19"/>
                  </a:lnTo>
                  <a:lnTo>
                    <a:pt x="36" y="19"/>
                  </a:lnTo>
                  <a:lnTo>
                    <a:pt x="36" y="19"/>
                  </a:lnTo>
                  <a:lnTo>
                    <a:pt x="36" y="19"/>
                  </a:lnTo>
                  <a:lnTo>
                    <a:pt x="35" y="19"/>
                  </a:lnTo>
                  <a:lnTo>
                    <a:pt x="35" y="19"/>
                  </a:lnTo>
                  <a:lnTo>
                    <a:pt x="35" y="19"/>
                  </a:lnTo>
                  <a:lnTo>
                    <a:pt x="34" y="19"/>
                  </a:lnTo>
                  <a:lnTo>
                    <a:pt x="32" y="19"/>
                  </a:lnTo>
                  <a:lnTo>
                    <a:pt x="32" y="19"/>
                  </a:lnTo>
                  <a:lnTo>
                    <a:pt x="31" y="19"/>
                  </a:lnTo>
                  <a:lnTo>
                    <a:pt x="30" y="19"/>
                  </a:lnTo>
                  <a:lnTo>
                    <a:pt x="30" y="19"/>
                  </a:lnTo>
                  <a:lnTo>
                    <a:pt x="30" y="20"/>
                  </a:lnTo>
                  <a:lnTo>
                    <a:pt x="28" y="20"/>
                  </a:lnTo>
                  <a:lnTo>
                    <a:pt x="27" y="20"/>
                  </a:lnTo>
                  <a:lnTo>
                    <a:pt x="27" y="20"/>
                  </a:lnTo>
                  <a:lnTo>
                    <a:pt x="25" y="21"/>
                  </a:lnTo>
                  <a:lnTo>
                    <a:pt x="23" y="22"/>
                  </a:lnTo>
                  <a:lnTo>
                    <a:pt x="25" y="21"/>
                  </a:lnTo>
                  <a:lnTo>
                    <a:pt x="26" y="21"/>
                  </a:lnTo>
                  <a:lnTo>
                    <a:pt x="26" y="20"/>
                  </a:lnTo>
                  <a:lnTo>
                    <a:pt x="27" y="20"/>
                  </a:lnTo>
                  <a:lnTo>
                    <a:pt x="28" y="19"/>
                  </a:lnTo>
                  <a:lnTo>
                    <a:pt x="30" y="19"/>
                  </a:lnTo>
                  <a:lnTo>
                    <a:pt x="31" y="19"/>
                  </a:lnTo>
                  <a:lnTo>
                    <a:pt x="32" y="19"/>
                  </a:lnTo>
                  <a:lnTo>
                    <a:pt x="32" y="17"/>
                  </a:lnTo>
                  <a:lnTo>
                    <a:pt x="32" y="17"/>
                  </a:lnTo>
                  <a:lnTo>
                    <a:pt x="32" y="16"/>
                  </a:lnTo>
                  <a:lnTo>
                    <a:pt x="34" y="16"/>
                  </a:lnTo>
                  <a:lnTo>
                    <a:pt x="34" y="15"/>
                  </a:lnTo>
                  <a:lnTo>
                    <a:pt x="34" y="15"/>
                  </a:lnTo>
                  <a:lnTo>
                    <a:pt x="34" y="14"/>
                  </a:lnTo>
                  <a:lnTo>
                    <a:pt x="35" y="14"/>
                  </a:lnTo>
                  <a:lnTo>
                    <a:pt x="35" y="14"/>
                  </a:lnTo>
                  <a:close/>
                  <a:moveTo>
                    <a:pt x="21" y="30"/>
                  </a:moveTo>
                  <a:lnTo>
                    <a:pt x="22" y="30"/>
                  </a:lnTo>
                  <a:lnTo>
                    <a:pt x="22" y="30"/>
                  </a:lnTo>
                  <a:lnTo>
                    <a:pt x="23" y="30"/>
                  </a:lnTo>
                  <a:lnTo>
                    <a:pt x="23" y="30"/>
                  </a:lnTo>
                  <a:lnTo>
                    <a:pt x="25" y="30"/>
                  </a:lnTo>
                  <a:lnTo>
                    <a:pt x="25" y="31"/>
                  </a:lnTo>
                  <a:lnTo>
                    <a:pt x="26" y="31"/>
                  </a:lnTo>
                  <a:lnTo>
                    <a:pt x="26" y="31"/>
                  </a:lnTo>
                  <a:lnTo>
                    <a:pt x="27" y="31"/>
                  </a:lnTo>
                  <a:lnTo>
                    <a:pt x="27" y="31"/>
                  </a:lnTo>
                  <a:lnTo>
                    <a:pt x="28" y="31"/>
                  </a:lnTo>
                  <a:lnTo>
                    <a:pt x="28" y="31"/>
                  </a:lnTo>
                  <a:lnTo>
                    <a:pt x="30" y="30"/>
                  </a:lnTo>
                  <a:lnTo>
                    <a:pt x="30" y="30"/>
                  </a:lnTo>
                  <a:lnTo>
                    <a:pt x="31" y="30"/>
                  </a:lnTo>
                  <a:lnTo>
                    <a:pt x="31" y="30"/>
                  </a:lnTo>
                  <a:lnTo>
                    <a:pt x="31" y="29"/>
                  </a:lnTo>
                  <a:lnTo>
                    <a:pt x="32" y="29"/>
                  </a:lnTo>
                  <a:lnTo>
                    <a:pt x="32" y="28"/>
                  </a:lnTo>
                  <a:lnTo>
                    <a:pt x="32" y="28"/>
                  </a:lnTo>
                  <a:lnTo>
                    <a:pt x="32" y="27"/>
                  </a:lnTo>
                  <a:lnTo>
                    <a:pt x="34" y="27"/>
                  </a:lnTo>
                  <a:lnTo>
                    <a:pt x="34" y="27"/>
                  </a:lnTo>
                  <a:lnTo>
                    <a:pt x="34" y="26"/>
                  </a:lnTo>
                  <a:lnTo>
                    <a:pt x="34" y="26"/>
                  </a:lnTo>
                  <a:lnTo>
                    <a:pt x="35" y="26"/>
                  </a:lnTo>
                  <a:lnTo>
                    <a:pt x="35" y="26"/>
                  </a:lnTo>
                  <a:lnTo>
                    <a:pt x="35" y="26"/>
                  </a:lnTo>
                  <a:lnTo>
                    <a:pt x="35" y="24"/>
                  </a:lnTo>
                  <a:lnTo>
                    <a:pt x="35" y="24"/>
                  </a:lnTo>
                  <a:lnTo>
                    <a:pt x="35" y="24"/>
                  </a:lnTo>
                  <a:lnTo>
                    <a:pt x="35" y="23"/>
                  </a:lnTo>
                  <a:lnTo>
                    <a:pt x="36" y="22"/>
                  </a:lnTo>
                  <a:lnTo>
                    <a:pt x="36" y="21"/>
                  </a:lnTo>
                  <a:lnTo>
                    <a:pt x="36" y="20"/>
                  </a:lnTo>
                  <a:lnTo>
                    <a:pt x="36" y="19"/>
                  </a:lnTo>
                  <a:lnTo>
                    <a:pt x="36" y="21"/>
                  </a:lnTo>
                  <a:lnTo>
                    <a:pt x="36" y="22"/>
                  </a:lnTo>
                  <a:lnTo>
                    <a:pt x="35" y="22"/>
                  </a:lnTo>
                  <a:lnTo>
                    <a:pt x="35" y="23"/>
                  </a:lnTo>
                  <a:lnTo>
                    <a:pt x="34" y="23"/>
                  </a:lnTo>
                  <a:lnTo>
                    <a:pt x="34" y="23"/>
                  </a:lnTo>
                  <a:lnTo>
                    <a:pt x="32" y="23"/>
                  </a:lnTo>
                  <a:lnTo>
                    <a:pt x="31" y="23"/>
                  </a:lnTo>
                  <a:lnTo>
                    <a:pt x="31" y="23"/>
                  </a:lnTo>
                  <a:lnTo>
                    <a:pt x="31" y="22"/>
                  </a:lnTo>
                  <a:lnTo>
                    <a:pt x="31" y="22"/>
                  </a:lnTo>
                  <a:lnTo>
                    <a:pt x="31" y="22"/>
                  </a:lnTo>
                  <a:lnTo>
                    <a:pt x="30" y="22"/>
                  </a:lnTo>
                  <a:lnTo>
                    <a:pt x="30" y="23"/>
                  </a:lnTo>
                  <a:lnTo>
                    <a:pt x="30" y="23"/>
                  </a:lnTo>
                  <a:lnTo>
                    <a:pt x="28" y="23"/>
                  </a:lnTo>
                  <a:lnTo>
                    <a:pt x="28" y="23"/>
                  </a:lnTo>
                  <a:lnTo>
                    <a:pt x="27" y="23"/>
                  </a:lnTo>
                  <a:lnTo>
                    <a:pt x="27" y="23"/>
                  </a:lnTo>
                  <a:lnTo>
                    <a:pt x="26" y="23"/>
                  </a:lnTo>
                  <a:lnTo>
                    <a:pt x="26" y="24"/>
                  </a:lnTo>
                  <a:lnTo>
                    <a:pt x="26" y="24"/>
                  </a:lnTo>
                  <a:lnTo>
                    <a:pt x="26" y="24"/>
                  </a:lnTo>
                  <a:lnTo>
                    <a:pt x="25" y="26"/>
                  </a:lnTo>
                  <a:lnTo>
                    <a:pt x="25" y="26"/>
                  </a:lnTo>
                  <a:lnTo>
                    <a:pt x="25" y="27"/>
                  </a:lnTo>
                  <a:lnTo>
                    <a:pt x="23" y="27"/>
                  </a:lnTo>
                  <a:lnTo>
                    <a:pt x="23" y="27"/>
                  </a:lnTo>
                  <a:lnTo>
                    <a:pt x="23" y="27"/>
                  </a:lnTo>
                  <a:lnTo>
                    <a:pt x="25" y="27"/>
                  </a:lnTo>
                  <a:lnTo>
                    <a:pt x="25" y="26"/>
                  </a:lnTo>
                  <a:lnTo>
                    <a:pt x="25" y="26"/>
                  </a:lnTo>
                  <a:lnTo>
                    <a:pt x="26" y="26"/>
                  </a:lnTo>
                  <a:lnTo>
                    <a:pt x="26" y="24"/>
                  </a:lnTo>
                  <a:lnTo>
                    <a:pt x="26" y="24"/>
                  </a:lnTo>
                  <a:lnTo>
                    <a:pt x="27" y="24"/>
                  </a:lnTo>
                  <a:lnTo>
                    <a:pt x="27" y="24"/>
                  </a:lnTo>
                  <a:lnTo>
                    <a:pt x="27" y="24"/>
                  </a:lnTo>
                  <a:lnTo>
                    <a:pt x="28" y="24"/>
                  </a:lnTo>
                  <a:lnTo>
                    <a:pt x="28" y="24"/>
                  </a:lnTo>
                  <a:lnTo>
                    <a:pt x="28" y="24"/>
                  </a:lnTo>
                  <a:lnTo>
                    <a:pt x="28" y="24"/>
                  </a:lnTo>
                  <a:lnTo>
                    <a:pt x="30" y="24"/>
                  </a:lnTo>
                  <a:lnTo>
                    <a:pt x="30" y="23"/>
                  </a:lnTo>
                  <a:lnTo>
                    <a:pt x="30" y="23"/>
                  </a:lnTo>
                  <a:lnTo>
                    <a:pt x="31" y="24"/>
                  </a:lnTo>
                  <a:lnTo>
                    <a:pt x="31" y="24"/>
                  </a:lnTo>
                  <a:lnTo>
                    <a:pt x="32" y="24"/>
                  </a:lnTo>
                  <a:lnTo>
                    <a:pt x="32" y="24"/>
                  </a:lnTo>
                  <a:lnTo>
                    <a:pt x="34" y="24"/>
                  </a:lnTo>
                  <a:lnTo>
                    <a:pt x="34" y="24"/>
                  </a:lnTo>
                  <a:lnTo>
                    <a:pt x="35" y="23"/>
                  </a:lnTo>
                  <a:lnTo>
                    <a:pt x="35" y="24"/>
                  </a:lnTo>
                  <a:lnTo>
                    <a:pt x="35" y="26"/>
                  </a:lnTo>
                  <a:lnTo>
                    <a:pt x="34" y="26"/>
                  </a:lnTo>
                  <a:lnTo>
                    <a:pt x="34" y="26"/>
                  </a:lnTo>
                  <a:lnTo>
                    <a:pt x="34" y="26"/>
                  </a:lnTo>
                  <a:lnTo>
                    <a:pt x="32" y="26"/>
                  </a:lnTo>
                  <a:lnTo>
                    <a:pt x="32" y="27"/>
                  </a:lnTo>
                  <a:lnTo>
                    <a:pt x="32" y="27"/>
                  </a:lnTo>
                  <a:lnTo>
                    <a:pt x="32" y="27"/>
                  </a:lnTo>
                  <a:lnTo>
                    <a:pt x="31" y="27"/>
                  </a:lnTo>
                  <a:lnTo>
                    <a:pt x="31" y="27"/>
                  </a:lnTo>
                  <a:lnTo>
                    <a:pt x="31" y="27"/>
                  </a:lnTo>
                  <a:lnTo>
                    <a:pt x="31" y="27"/>
                  </a:lnTo>
                  <a:lnTo>
                    <a:pt x="31" y="27"/>
                  </a:lnTo>
                  <a:lnTo>
                    <a:pt x="31" y="27"/>
                  </a:lnTo>
                  <a:lnTo>
                    <a:pt x="31" y="27"/>
                  </a:lnTo>
                  <a:lnTo>
                    <a:pt x="32" y="27"/>
                  </a:lnTo>
                  <a:lnTo>
                    <a:pt x="32" y="27"/>
                  </a:lnTo>
                  <a:lnTo>
                    <a:pt x="32" y="27"/>
                  </a:lnTo>
                  <a:lnTo>
                    <a:pt x="32" y="27"/>
                  </a:lnTo>
                  <a:lnTo>
                    <a:pt x="32" y="27"/>
                  </a:lnTo>
                  <a:lnTo>
                    <a:pt x="32" y="27"/>
                  </a:lnTo>
                  <a:lnTo>
                    <a:pt x="32" y="28"/>
                  </a:lnTo>
                  <a:lnTo>
                    <a:pt x="32" y="28"/>
                  </a:lnTo>
                  <a:lnTo>
                    <a:pt x="31" y="29"/>
                  </a:lnTo>
                  <a:lnTo>
                    <a:pt x="31" y="29"/>
                  </a:lnTo>
                  <a:lnTo>
                    <a:pt x="31" y="30"/>
                  </a:lnTo>
                  <a:lnTo>
                    <a:pt x="31" y="30"/>
                  </a:lnTo>
                  <a:lnTo>
                    <a:pt x="30" y="30"/>
                  </a:lnTo>
                  <a:lnTo>
                    <a:pt x="28" y="30"/>
                  </a:lnTo>
                  <a:lnTo>
                    <a:pt x="27" y="30"/>
                  </a:lnTo>
                  <a:lnTo>
                    <a:pt x="27" y="30"/>
                  </a:lnTo>
                  <a:lnTo>
                    <a:pt x="26" y="31"/>
                  </a:lnTo>
                  <a:lnTo>
                    <a:pt x="25" y="30"/>
                  </a:lnTo>
                  <a:lnTo>
                    <a:pt x="25" y="30"/>
                  </a:lnTo>
                  <a:lnTo>
                    <a:pt x="23" y="30"/>
                  </a:lnTo>
                  <a:lnTo>
                    <a:pt x="22" y="29"/>
                  </a:lnTo>
                  <a:lnTo>
                    <a:pt x="21" y="29"/>
                  </a:lnTo>
                  <a:lnTo>
                    <a:pt x="19" y="29"/>
                  </a:lnTo>
                  <a:lnTo>
                    <a:pt x="19" y="29"/>
                  </a:lnTo>
                  <a:lnTo>
                    <a:pt x="18" y="29"/>
                  </a:lnTo>
                  <a:lnTo>
                    <a:pt x="17" y="28"/>
                  </a:lnTo>
                  <a:lnTo>
                    <a:pt x="17" y="28"/>
                  </a:lnTo>
                  <a:lnTo>
                    <a:pt x="16" y="28"/>
                  </a:lnTo>
                  <a:lnTo>
                    <a:pt x="16" y="28"/>
                  </a:lnTo>
                  <a:lnTo>
                    <a:pt x="14" y="27"/>
                  </a:lnTo>
                  <a:lnTo>
                    <a:pt x="14" y="27"/>
                  </a:lnTo>
                  <a:lnTo>
                    <a:pt x="13" y="27"/>
                  </a:lnTo>
                  <a:lnTo>
                    <a:pt x="13" y="26"/>
                  </a:lnTo>
                  <a:lnTo>
                    <a:pt x="13" y="26"/>
                  </a:lnTo>
                  <a:lnTo>
                    <a:pt x="12" y="24"/>
                  </a:lnTo>
                  <a:lnTo>
                    <a:pt x="12" y="24"/>
                  </a:lnTo>
                  <a:lnTo>
                    <a:pt x="12" y="24"/>
                  </a:lnTo>
                  <a:lnTo>
                    <a:pt x="12" y="26"/>
                  </a:lnTo>
                  <a:lnTo>
                    <a:pt x="12" y="26"/>
                  </a:lnTo>
                  <a:lnTo>
                    <a:pt x="13" y="26"/>
                  </a:lnTo>
                  <a:lnTo>
                    <a:pt x="13" y="27"/>
                  </a:lnTo>
                  <a:lnTo>
                    <a:pt x="14" y="27"/>
                  </a:lnTo>
                  <a:lnTo>
                    <a:pt x="14" y="27"/>
                  </a:lnTo>
                  <a:lnTo>
                    <a:pt x="16" y="28"/>
                  </a:lnTo>
                  <a:lnTo>
                    <a:pt x="16" y="28"/>
                  </a:lnTo>
                  <a:lnTo>
                    <a:pt x="17" y="28"/>
                  </a:lnTo>
                  <a:lnTo>
                    <a:pt x="17" y="29"/>
                  </a:lnTo>
                  <a:lnTo>
                    <a:pt x="18" y="29"/>
                  </a:lnTo>
                  <a:lnTo>
                    <a:pt x="18" y="29"/>
                  </a:lnTo>
                  <a:lnTo>
                    <a:pt x="19" y="29"/>
                  </a:lnTo>
                  <a:lnTo>
                    <a:pt x="19" y="29"/>
                  </a:lnTo>
                  <a:lnTo>
                    <a:pt x="21" y="30"/>
                  </a:lnTo>
                  <a:lnTo>
                    <a:pt x="21" y="30"/>
                  </a:lnTo>
                  <a:close/>
                </a:path>
              </a:pathLst>
            </a:custGeom>
            <a:solidFill>
              <a:srgbClr val="B26D42"/>
            </a:solidFill>
            <a:ln w="9525">
              <a:noFill/>
              <a:round/>
              <a:headEnd/>
              <a:tailEnd/>
            </a:ln>
          </p:spPr>
          <p:txBody>
            <a:bodyPr/>
            <a:lstStyle/>
            <a:p>
              <a:endParaRPr lang="zh-CN" altLang="en-US"/>
            </a:p>
          </p:txBody>
        </p:sp>
        <p:sp>
          <p:nvSpPr>
            <p:cNvPr id="481337" name="Freeform 57"/>
            <p:cNvSpPr>
              <a:spLocks/>
            </p:cNvSpPr>
            <p:nvPr/>
          </p:nvSpPr>
          <p:spPr bwMode="auto">
            <a:xfrm>
              <a:off x="3059" y="2523"/>
              <a:ext cx="11" cy="4"/>
            </a:xfrm>
            <a:custGeom>
              <a:avLst/>
              <a:gdLst/>
              <a:ahLst/>
              <a:cxnLst>
                <a:cxn ang="0">
                  <a:pos x="11" y="0"/>
                </a:cxn>
                <a:cxn ang="0">
                  <a:pos x="11" y="0"/>
                </a:cxn>
                <a:cxn ang="0">
                  <a:pos x="9" y="1"/>
                </a:cxn>
                <a:cxn ang="0">
                  <a:pos x="9" y="1"/>
                </a:cxn>
                <a:cxn ang="0">
                  <a:pos x="8" y="1"/>
                </a:cxn>
                <a:cxn ang="0">
                  <a:pos x="8" y="2"/>
                </a:cxn>
                <a:cxn ang="0">
                  <a:pos x="8" y="2"/>
                </a:cxn>
                <a:cxn ang="0">
                  <a:pos x="7" y="3"/>
                </a:cxn>
                <a:cxn ang="0">
                  <a:pos x="7" y="3"/>
                </a:cxn>
                <a:cxn ang="0">
                  <a:pos x="8" y="3"/>
                </a:cxn>
                <a:cxn ang="0">
                  <a:pos x="8" y="3"/>
                </a:cxn>
                <a:cxn ang="0">
                  <a:pos x="8" y="3"/>
                </a:cxn>
                <a:cxn ang="0">
                  <a:pos x="8" y="4"/>
                </a:cxn>
                <a:cxn ang="0">
                  <a:pos x="8" y="4"/>
                </a:cxn>
                <a:cxn ang="0">
                  <a:pos x="9" y="4"/>
                </a:cxn>
                <a:cxn ang="0">
                  <a:pos x="9" y="4"/>
                </a:cxn>
                <a:cxn ang="0">
                  <a:pos x="9" y="4"/>
                </a:cxn>
                <a:cxn ang="0">
                  <a:pos x="8" y="4"/>
                </a:cxn>
                <a:cxn ang="0">
                  <a:pos x="7" y="4"/>
                </a:cxn>
                <a:cxn ang="0">
                  <a:pos x="7" y="4"/>
                </a:cxn>
                <a:cxn ang="0">
                  <a:pos x="6" y="4"/>
                </a:cxn>
                <a:cxn ang="0">
                  <a:pos x="4" y="4"/>
                </a:cxn>
                <a:cxn ang="0">
                  <a:pos x="3" y="4"/>
                </a:cxn>
                <a:cxn ang="0">
                  <a:pos x="2" y="4"/>
                </a:cxn>
                <a:cxn ang="0">
                  <a:pos x="2" y="4"/>
                </a:cxn>
                <a:cxn ang="0">
                  <a:pos x="2" y="4"/>
                </a:cxn>
                <a:cxn ang="0">
                  <a:pos x="3" y="4"/>
                </a:cxn>
                <a:cxn ang="0">
                  <a:pos x="4" y="4"/>
                </a:cxn>
                <a:cxn ang="0">
                  <a:pos x="6" y="4"/>
                </a:cxn>
                <a:cxn ang="0">
                  <a:pos x="6" y="3"/>
                </a:cxn>
                <a:cxn ang="0">
                  <a:pos x="7" y="3"/>
                </a:cxn>
                <a:cxn ang="0">
                  <a:pos x="7" y="3"/>
                </a:cxn>
                <a:cxn ang="0">
                  <a:pos x="7" y="2"/>
                </a:cxn>
                <a:cxn ang="0">
                  <a:pos x="0" y="2"/>
                </a:cxn>
                <a:cxn ang="0">
                  <a:pos x="2" y="2"/>
                </a:cxn>
                <a:cxn ang="0">
                  <a:pos x="2" y="2"/>
                </a:cxn>
                <a:cxn ang="0">
                  <a:pos x="3" y="1"/>
                </a:cxn>
                <a:cxn ang="0">
                  <a:pos x="4" y="1"/>
                </a:cxn>
                <a:cxn ang="0">
                  <a:pos x="6" y="1"/>
                </a:cxn>
                <a:cxn ang="0">
                  <a:pos x="6" y="0"/>
                </a:cxn>
                <a:cxn ang="0">
                  <a:pos x="7" y="0"/>
                </a:cxn>
                <a:cxn ang="0">
                  <a:pos x="8" y="0"/>
                </a:cxn>
                <a:cxn ang="0">
                  <a:pos x="8" y="0"/>
                </a:cxn>
                <a:cxn ang="0">
                  <a:pos x="8" y="0"/>
                </a:cxn>
                <a:cxn ang="0">
                  <a:pos x="8" y="0"/>
                </a:cxn>
                <a:cxn ang="0">
                  <a:pos x="9" y="0"/>
                </a:cxn>
                <a:cxn ang="0">
                  <a:pos x="9" y="0"/>
                </a:cxn>
                <a:cxn ang="0">
                  <a:pos x="11" y="0"/>
                </a:cxn>
                <a:cxn ang="0">
                  <a:pos x="11" y="0"/>
                </a:cxn>
                <a:cxn ang="0">
                  <a:pos x="11" y="0"/>
                </a:cxn>
              </a:cxnLst>
              <a:rect l="0" t="0" r="r" b="b"/>
              <a:pathLst>
                <a:path w="11" h="4">
                  <a:moveTo>
                    <a:pt x="11" y="0"/>
                  </a:moveTo>
                  <a:lnTo>
                    <a:pt x="11" y="0"/>
                  </a:lnTo>
                  <a:lnTo>
                    <a:pt x="9" y="1"/>
                  </a:lnTo>
                  <a:lnTo>
                    <a:pt x="9" y="1"/>
                  </a:lnTo>
                  <a:lnTo>
                    <a:pt x="8" y="1"/>
                  </a:lnTo>
                  <a:lnTo>
                    <a:pt x="8" y="2"/>
                  </a:lnTo>
                  <a:lnTo>
                    <a:pt x="8" y="2"/>
                  </a:lnTo>
                  <a:lnTo>
                    <a:pt x="7" y="3"/>
                  </a:lnTo>
                  <a:lnTo>
                    <a:pt x="7" y="3"/>
                  </a:lnTo>
                  <a:lnTo>
                    <a:pt x="8" y="3"/>
                  </a:lnTo>
                  <a:lnTo>
                    <a:pt x="8" y="3"/>
                  </a:lnTo>
                  <a:lnTo>
                    <a:pt x="8" y="3"/>
                  </a:lnTo>
                  <a:lnTo>
                    <a:pt x="8" y="4"/>
                  </a:lnTo>
                  <a:lnTo>
                    <a:pt x="8" y="4"/>
                  </a:lnTo>
                  <a:lnTo>
                    <a:pt x="9" y="4"/>
                  </a:lnTo>
                  <a:lnTo>
                    <a:pt x="9" y="4"/>
                  </a:lnTo>
                  <a:lnTo>
                    <a:pt x="9" y="4"/>
                  </a:lnTo>
                  <a:lnTo>
                    <a:pt x="8" y="4"/>
                  </a:lnTo>
                  <a:lnTo>
                    <a:pt x="7" y="4"/>
                  </a:lnTo>
                  <a:lnTo>
                    <a:pt x="7" y="4"/>
                  </a:lnTo>
                  <a:lnTo>
                    <a:pt x="6" y="4"/>
                  </a:lnTo>
                  <a:lnTo>
                    <a:pt x="4" y="4"/>
                  </a:lnTo>
                  <a:lnTo>
                    <a:pt x="3" y="4"/>
                  </a:lnTo>
                  <a:lnTo>
                    <a:pt x="2" y="4"/>
                  </a:lnTo>
                  <a:lnTo>
                    <a:pt x="2" y="4"/>
                  </a:lnTo>
                  <a:lnTo>
                    <a:pt x="2" y="4"/>
                  </a:lnTo>
                  <a:lnTo>
                    <a:pt x="3" y="4"/>
                  </a:lnTo>
                  <a:lnTo>
                    <a:pt x="4" y="4"/>
                  </a:lnTo>
                  <a:lnTo>
                    <a:pt x="6" y="4"/>
                  </a:lnTo>
                  <a:lnTo>
                    <a:pt x="6" y="3"/>
                  </a:lnTo>
                  <a:lnTo>
                    <a:pt x="7" y="3"/>
                  </a:lnTo>
                  <a:lnTo>
                    <a:pt x="7" y="3"/>
                  </a:lnTo>
                  <a:lnTo>
                    <a:pt x="7" y="2"/>
                  </a:lnTo>
                  <a:lnTo>
                    <a:pt x="0" y="2"/>
                  </a:lnTo>
                  <a:lnTo>
                    <a:pt x="2" y="2"/>
                  </a:lnTo>
                  <a:lnTo>
                    <a:pt x="2" y="2"/>
                  </a:lnTo>
                  <a:lnTo>
                    <a:pt x="3" y="1"/>
                  </a:lnTo>
                  <a:lnTo>
                    <a:pt x="4" y="1"/>
                  </a:lnTo>
                  <a:lnTo>
                    <a:pt x="6" y="1"/>
                  </a:lnTo>
                  <a:lnTo>
                    <a:pt x="6" y="0"/>
                  </a:lnTo>
                  <a:lnTo>
                    <a:pt x="7" y="0"/>
                  </a:lnTo>
                  <a:lnTo>
                    <a:pt x="8" y="0"/>
                  </a:lnTo>
                  <a:lnTo>
                    <a:pt x="8" y="0"/>
                  </a:lnTo>
                  <a:lnTo>
                    <a:pt x="8" y="0"/>
                  </a:lnTo>
                  <a:lnTo>
                    <a:pt x="8" y="0"/>
                  </a:lnTo>
                  <a:lnTo>
                    <a:pt x="9" y="0"/>
                  </a:lnTo>
                  <a:lnTo>
                    <a:pt x="9" y="0"/>
                  </a:lnTo>
                  <a:lnTo>
                    <a:pt x="11" y="0"/>
                  </a:lnTo>
                  <a:lnTo>
                    <a:pt x="11" y="0"/>
                  </a:lnTo>
                  <a:lnTo>
                    <a:pt x="11" y="0"/>
                  </a:lnTo>
                  <a:close/>
                </a:path>
              </a:pathLst>
            </a:custGeom>
            <a:solidFill>
              <a:srgbClr val="000000"/>
            </a:solidFill>
            <a:ln w="9525">
              <a:noFill/>
              <a:round/>
              <a:headEnd/>
              <a:tailEnd/>
            </a:ln>
          </p:spPr>
          <p:txBody>
            <a:bodyPr/>
            <a:lstStyle/>
            <a:p>
              <a:endParaRPr lang="zh-CN" altLang="en-US"/>
            </a:p>
          </p:txBody>
        </p:sp>
        <p:sp>
          <p:nvSpPr>
            <p:cNvPr id="481338" name="Freeform 58"/>
            <p:cNvSpPr>
              <a:spLocks noEditPoints="1"/>
            </p:cNvSpPr>
            <p:nvPr/>
          </p:nvSpPr>
          <p:spPr bwMode="auto">
            <a:xfrm>
              <a:off x="3195" y="2763"/>
              <a:ext cx="11" cy="13"/>
            </a:xfrm>
            <a:custGeom>
              <a:avLst/>
              <a:gdLst/>
              <a:ahLst/>
              <a:cxnLst>
                <a:cxn ang="0">
                  <a:pos x="7" y="5"/>
                </a:cxn>
                <a:cxn ang="0">
                  <a:pos x="8" y="5"/>
                </a:cxn>
                <a:cxn ang="0">
                  <a:pos x="8" y="4"/>
                </a:cxn>
                <a:cxn ang="0">
                  <a:pos x="8" y="4"/>
                </a:cxn>
                <a:cxn ang="0">
                  <a:pos x="8" y="4"/>
                </a:cxn>
                <a:cxn ang="0">
                  <a:pos x="9" y="4"/>
                </a:cxn>
                <a:cxn ang="0">
                  <a:pos x="9" y="4"/>
                </a:cxn>
                <a:cxn ang="0">
                  <a:pos x="9" y="9"/>
                </a:cxn>
                <a:cxn ang="0">
                  <a:pos x="8" y="9"/>
                </a:cxn>
                <a:cxn ang="0">
                  <a:pos x="8" y="9"/>
                </a:cxn>
                <a:cxn ang="0">
                  <a:pos x="8" y="9"/>
                </a:cxn>
                <a:cxn ang="0">
                  <a:pos x="8" y="9"/>
                </a:cxn>
                <a:cxn ang="0">
                  <a:pos x="8" y="8"/>
                </a:cxn>
                <a:cxn ang="0">
                  <a:pos x="7" y="8"/>
                </a:cxn>
                <a:cxn ang="0">
                  <a:pos x="7" y="7"/>
                </a:cxn>
                <a:cxn ang="0">
                  <a:pos x="7" y="5"/>
                </a:cxn>
                <a:cxn ang="0">
                  <a:pos x="11" y="3"/>
                </a:cxn>
                <a:cxn ang="0">
                  <a:pos x="11" y="4"/>
                </a:cxn>
                <a:cxn ang="0">
                  <a:pos x="11" y="4"/>
                </a:cxn>
                <a:cxn ang="0">
                  <a:pos x="9" y="4"/>
                </a:cxn>
                <a:cxn ang="0">
                  <a:pos x="9" y="3"/>
                </a:cxn>
                <a:cxn ang="0">
                  <a:pos x="9" y="2"/>
                </a:cxn>
                <a:cxn ang="0">
                  <a:pos x="8" y="1"/>
                </a:cxn>
                <a:cxn ang="0">
                  <a:pos x="7" y="0"/>
                </a:cxn>
                <a:cxn ang="0">
                  <a:pos x="5" y="12"/>
                </a:cxn>
                <a:cxn ang="0">
                  <a:pos x="5" y="12"/>
                </a:cxn>
                <a:cxn ang="0">
                  <a:pos x="7" y="12"/>
                </a:cxn>
                <a:cxn ang="0">
                  <a:pos x="7" y="12"/>
                </a:cxn>
                <a:cxn ang="0">
                  <a:pos x="7" y="13"/>
                </a:cxn>
                <a:cxn ang="0">
                  <a:pos x="7" y="13"/>
                </a:cxn>
                <a:cxn ang="0">
                  <a:pos x="7" y="13"/>
                </a:cxn>
                <a:cxn ang="0">
                  <a:pos x="0" y="13"/>
                </a:cxn>
                <a:cxn ang="0">
                  <a:pos x="0" y="13"/>
                </a:cxn>
                <a:cxn ang="0">
                  <a:pos x="0" y="13"/>
                </a:cxn>
                <a:cxn ang="0">
                  <a:pos x="0" y="12"/>
                </a:cxn>
                <a:cxn ang="0">
                  <a:pos x="0" y="12"/>
                </a:cxn>
                <a:cxn ang="0">
                  <a:pos x="0" y="12"/>
                </a:cxn>
                <a:cxn ang="0">
                  <a:pos x="2" y="12"/>
                </a:cxn>
                <a:cxn ang="0">
                  <a:pos x="2" y="12"/>
                </a:cxn>
                <a:cxn ang="0">
                  <a:pos x="2" y="11"/>
                </a:cxn>
                <a:cxn ang="0">
                  <a:pos x="2" y="1"/>
                </a:cxn>
                <a:cxn ang="0">
                  <a:pos x="2" y="1"/>
                </a:cxn>
                <a:cxn ang="0">
                  <a:pos x="0" y="1"/>
                </a:cxn>
                <a:cxn ang="0">
                  <a:pos x="0" y="1"/>
                </a:cxn>
                <a:cxn ang="0">
                  <a:pos x="0" y="1"/>
                </a:cxn>
                <a:cxn ang="0">
                  <a:pos x="0" y="0"/>
                </a:cxn>
                <a:cxn ang="0">
                  <a:pos x="2" y="0"/>
                </a:cxn>
              </a:cxnLst>
              <a:rect l="0" t="0" r="r" b="b"/>
              <a:pathLst>
                <a:path w="11" h="13">
                  <a:moveTo>
                    <a:pt x="7" y="5"/>
                  </a:moveTo>
                  <a:lnTo>
                    <a:pt x="7" y="5"/>
                  </a:lnTo>
                  <a:lnTo>
                    <a:pt x="7" y="5"/>
                  </a:lnTo>
                  <a:lnTo>
                    <a:pt x="7" y="5"/>
                  </a:lnTo>
                  <a:lnTo>
                    <a:pt x="8" y="5"/>
                  </a:lnTo>
                  <a:lnTo>
                    <a:pt x="8" y="5"/>
                  </a:lnTo>
                  <a:lnTo>
                    <a:pt x="8" y="4"/>
                  </a:lnTo>
                  <a:lnTo>
                    <a:pt x="8" y="4"/>
                  </a:lnTo>
                  <a:lnTo>
                    <a:pt x="8" y="4"/>
                  </a:lnTo>
                  <a:lnTo>
                    <a:pt x="8" y="4"/>
                  </a:lnTo>
                  <a:lnTo>
                    <a:pt x="8" y="4"/>
                  </a:lnTo>
                  <a:lnTo>
                    <a:pt x="8" y="4"/>
                  </a:lnTo>
                  <a:lnTo>
                    <a:pt x="8" y="3"/>
                  </a:lnTo>
                  <a:lnTo>
                    <a:pt x="8" y="3"/>
                  </a:lnTo>
                  <a:lnTo>
                    <a:pt x="8" y="4"/>
                  </a:lnTo>
                  <a:lnTo>
                    <a:pt x="8" y="4"/>
                  </a:lnTo>
                  <a:lnTo>
                    <a:pt x="9" y="4"/>
                  </a:lnTo>
                  <a:lnTo>
                    <a:pt x="9" y="4"/>
                  </a:lnTo>
                  <a:lnTo>
                    <a:pt x="9" y="4"/>
                  </a:lnTo>
                  <a:lnTo>
                    <a:pt x="9" y="4"/>
                  </a:lnTo>
                  <a:lnTo>
                    <a:pt x="9" y="4"/>
                  </a:lnTo>
                  <a:lnTo>
                    <a:pt x="9" y="9"/>
                  </a:lnTo>
                  <a:lnTo>
                    <a:pt x="9" y="9"/>
                  </a:lnTo>
                  <a:lnTo>
                    <a:pt x="9" y="9"/>
                  </a:lnTo>
                  <a:lnTo>
                    <a:pt x="8" y="9"/>
                  </a:lnTo>
                  <a:lnTo>
                    <a:pt x="8" y="9"/>
                  </a:lnTo>
                  <a:lnTo>
                    <a:pt x="8" y="9"/>
                  </a:lnTo>
                  <a:lnTo>
                    <a:pt x="8" y="9"/>
                  </a:lnTo>
                  <a:lnTo>
                    <a:pt x="8" y="9"/>
                  </a:lnTo>
                  <a:lnTo>
                    <a:pt x="8" y="9"/>
                  </a:lnTo>
                  <a:lnTo>
                    <a:pt x="8" y="9"/>
                  </a:lnTo>
                  <a:lnTo>
                    <a:pt x="8" y="9"/>
                  </a:lnTo>
                  <a:lnTo>
                    <a:pt x="8" y="9"/>
                  </a:lnTo>
                  <a:lnTo>
                    <a:pt x="8" y="9"/>
                  </a:lnTo>
                  <a:lnTo>
                    <a:pt x="8" y="9"/>
                  </a:lnTo>
                  <a:lnTo>
                    <a:pt x="8" y="9"/>
                  </a:lnTo>
                  <a:lnTo>
                    <a:pt x="8" y="8"/>
                  </a:lnTo>
                  <a:lnTo>
                    <a:pt x="8" y="8"/>
                  </a:lnTo>
                  <a:lnTo>
                    <a:pt x="8" y="8"/>
                  </a:lnTo>
                  <a:lnTo>
                    <a:pt x="8" y="8"/>
                  </a:lnTo>
                  <a:lnTo>
                    <a:pt x="7" y="8"/>
                  </a:lnTo>
                  <a:lnTo>
                    <a:pt x="7" y="8"/>
                  </a:lnTo>
                  <a:lnTo>
                    <a:pt x="7" y="8"/>
                  </a:lnTo>
                  <a:lnTo>
                    <a:pt x="7" y="8"/>
                  </a:lnTo>
                  <a:lnTo>
                    <a:pt x="7" y="7"/>
                  </a:lnTo>
                  <a:lnTo>
                    <a:pt x="7" y="7"/>
                  </a:lnTo>
                  <a:lnTo>
                    <a:pt x="7" y="5"/>
                  </a:lnTo>
                  <a:lnTo>
                    <a:pt x="7" y="5"/>
                  </a:lnTo>
                  <a:close/>
                  <a:moveTo>
                    <a:pt x="7" y="0"/>
                  </a:moveTo>
                  <a:lnTo>
                    <a:pt x="11" y="0"/>
                  </a:lnTo>
                  <a:lnTo>
                    <a:pt x="11" y="3"/>
                  </a:lnTo>
                  <a:lnTo>
                    <a:pt x="11" y="3"/>
                  </a:lnTo>
                  <a:lnTo>
                    <a:pt x="11" y="4"/>
                  </a:lnTo>
                  <a:lnTo>
                    <a:pt x="11" y="4"/>
                  </a:lnTo>
                  <a:lnTo>
                    <a:pt x="11" y="4"/>
                  </a:lnTo>
                  <a:lnTo>
                    <a:pt x="11" y="4"/>
                  </a:lnTo>
                  <a:lnTo>
                    <a:pt x="11" y="4"/>
                  </a:lnTo>
                  <a:lnTo>
                    <a:pt x="11" y="4"/>
                  </a:lnTo>
                  <a:lnTo>
                    <a:pt x="11" y="4"/>
                  </a:lnTo>
                  <a:lnTo>
                    <a:pt x="9" y="4"/>
                  </a:lnTo>
                  <a:lnTo>
                    <a:pt x="9" y="4"/>
                  </a:lnTo>
                  <a:lnTo>
                    <a:pt x="9" y="3"/>
                  </a:lnTo>
                  <a:lnTo>
                    <a:pt x="9" y="3"/>
                  </a:lnTo>
                  <a:lnTo>
                    <a:pt x="9" y="3"/>
                  </a:lnTo>
                  <a:lnTo>
                    <a:pt x="9" y="2"/>
                  </a:lnTo>
                  <a:lnTo>
                    <a:pt x="9" y="2"/>
                  </a:lnTo>
                  <a:lnTo>
                    <a:pt x="8" y="2"/>
                  </a:lnTo>
                  <a:lnTo>
                    <a:pt x="8" y="1"/>
                  </a:lnTo>
                  <a:lnTo>
                    <a:pt x="8" y="1"/>
                  </a:lnTo>
                  <a:lnTo>
                    <a:pt x="7" y="1"/>
                  </a:lnTo>
                  <a:lnTo>
                    <a:pt x="7" y="1"/>
                  </a:lnTo>
                  <a:lnTo>
                    <a:pt x="7" y="0"/>
                  </a:lnTo>
                  <a:lnTo>
                    <a:pt x="7" y="0"/>
                  </a:lnTo>
                  <a:close/>
                  <a:moveTo>
                    <a:pt x="5" y="0"/>
                  </a:moveTo>
                  <a:lnTo>
                    <a:pt x="5" y="12"/>
                  </a:lnTo>
                  <a:lnTo>
                    <a:pt x="5" y="12"/>
                  </a:lnTo>
                  <a:lnTo>
                    <a:pt x="5" y="12"/>
                  </a:lnTo>
                  <a:lnTo>
                    <a:pt x="5" y="12"/>
                  </a:lnTo>
                  <a:lnTo>
                    <a:pt x="5" y="12"/>
                  </a:lnTo>
                  <a:lnTo>
                    <a:pt x="7" y="12"/>
                  </a:lnTo>
                  <a:lnTo>
                    <a:pt x="7" y="12"/>
                  </a:lnTo>
                  <a:lnTo>
                    <a:pt x="7" y="12"/>
                  </a:lnTo>
                  <a:lnTo>
                    <a:pt x="7" y="12"/>
                  </a:lnTo>
                  <a:lnTo>
                    <a:pt x="7" y="12"/>
                  </a:lnTo>
                  <a:lnTo>
                    <a:pt x="7" y="12"/>
                  </a:lnTo>
                  <a:lnTo>
                    <a:pt x="7" y="12"/>
                  </a:lnTo>
                  <a:lnTo>
                    <a:pt x="7" y="13"/>
                  </a:lnTo>
                  <a:lnTo>
                    <a:pt x="7" y="13"/>
                  </a:lnTo>
                  <a:lnTo>
                    <a:pt x="7" y="13"/>
                  </a:lnTo>
                  <a:lnTo>
                    <a:pt x="7" y="13"/>
                  </a:lnTo>
                  <a:lnTo>
                    <a:pt x="7" y="13"/>
                  </a:lnTo>
                  <a:lnTo>
                    <a:pt x="7" y="13"/>
                  </a:lnTo>
                  <a:lnTo>
                    <a:pt x="7" y="13"/>
                  </a:lnTo>
                  <a:lnTo>
                    <a:pt x="5" y="13"/>
                  </a:lnTo>
                  <a:lnTo>
                    <a:pt x="5" y="13"/>
                  </a:lnTo>
                  <a:lnTo>
                    <a:pt x="0" y="13"/>
                  </a:lnTo>
                  <a:lnTo>
                    <a:pt x="0" y="13"/>
                  </a:lnTo>
                  <a:lnTo>
                    <a:pt x="0" y="13"/>
                  </a:lnTo>
                  <a:lnTo>
                    <a:pt x="0" y="13"/>
                  </a:lnTo>
                  <a:lnTo>
                    <a:pt x="0" y="13"/>
                  </a:lnTo>
                  <a:lnTo>
                    <a:pt x="0" y="13"/>
                  </a:lnTo>
                  <a:lnTo>
                    <a:pt x="0" y="13"/>
                  </a:lnTo>
                  <a:lnTo>
                    <a:pt x="0" y="13"/>
                  </a:lnTo>
                  <a:lnTo>
                    <a:pt x="0" y="13"/>
                  </a:lnTo>
                  <a:lnTo>
                    <a:pt x="0" y="12"/>
                  </a:lnTo>
                  <a:lnTo>
                    <a:pt x="0" y="12"/>
                  </a:lnTo>
                  <a:lnTo>
                    <a:pt x="0" y="12"/>
                  </a:lnTo>
                  <a:lnTo>
                    <a:pt x="0" y="12"/>
                  </a:lnTo>
                  <a:lnTo>
                    <a:pt x="0" y="12"/>
                  </a:lnTo>
                  <a:lnTo>
                    <a:pt x="0" y="12"/>
                  </a:lnTo>
                  <a:lnTo>
                    <a:pt x="0" y="12"/>
                  </a:lnTo>
                  <a:lnTo>
                    <a:pt x="0" y="12"/>
                  </a:lnTo>
                  <a:lnTo>
                    <a:pt x="2" y="12"/>
                  </a:lnTo>
                  <a:lnTo>
                    <a:pt x="2" y="12"/>
                  </a:lnTo>
                  <a:lnTo>
                    <a:pt x="2" y="12"/>
                  </a:lnTo>
                  <a:lnTo>
                    <a:pt x="2" y="12"/>
                  </a:lnTo>
                  <a:lnTo>
                    <a:pt x="2" y="12"/>
                  </a:lnTo>
                  <a:lnTo>
                    <a:pt x="2" y="12"/>
                  </a:lnTo>
                  <a:lnTo>
                    <a:pt x="2" y="12"/>
                  </a:lnTo>
                  <a:lnTo>
                    <a:pt x="2" y="11"/>
                  </a:lnTo>
                  <a:lnTo>
                    <a:pt x="2" y="1"/>
                  </a:lnTo>
                  <a:lnTo>
                    <a:pt x="2" y="1"/>
                  </a:lnTo>
                  <a:lnTo>
                    <a:pt x="2" y="1"/>
                  </a:lnTo>
                  <a:lnTo>
                    <a:pt x="2" y="1"/>
                  </a:lnTo>
                  <a:lnTo>
                    <a:pt x="2" y="1"/>
                  </a:lnTo>
                  <a:lnTo>
                    <a:pt x="2" y="1"/>
                  </a:lnTo>
                  <a:lnTo>
                    <a:pt x="2" y="1"/>
                  </a:lnTo>
                  <a:lnTo>
                    <a:pt x="2" y="1"/>
                  </a:lnTo>
                  <a:lnTo>
                    <a:pt x="0" y="1"/>
                  </a:lnTo>
                  <a:lnTo>
                    <a:pt x="0" y="1"/>
                  </a:lnTo>
                  <a:lnTo>
                    <a:pt x="0" y="1"/>
                  </a:lnTo>
                  <a:lnTo>
                    <a:pt x="0" y="1"/>
                  </a:lnTo>
                  <a:lnTo>
                    <a:pt x="0" y="1"/>
                  </a:lnTo>
                  <a:lnTo>
                    <a:pt x="0" y="1"/>
                  </a:lnTo>
                  <a:lnTo>
                    <a:pt x="0" y="1"/>
                  </a:lnTo>
                  <a:lnTo>
                    <a:pt x="0" y="1"/>
                  </a:lnTo>
                  <a:lnTo>
                    <a:pt x="0" y="0"/>
                  </a:lnTo>
                  <a:lnTo>
                    <a:pt x="0" y="0"/>
                  </a:lnTo>
                  <a:lnTo>
                    <a:pt x="0" y="0"/>
                  </a:lnTo>
                  <a:lnTo>
                    <a:pt x="0" y="0"/>
                  </a:lnTo>
                  <a:lnTo>
                    <a:pt x="2" y="0"/>
                  </a:lnTo>
                  <a:lnTo>
                    <a:pt x="5" y="0"/>
                  </a:lnTo>
                  <a:lnTo>
                    <a:pt x="5" y="0"/>
                  </a:lnTo>
                  <a:close/>
                </a:path>
              </a:pathLst>
            </a:custGeom>
            <a:solidFill>
              <a:srgbClr val="997F4C"/>
            </a:solidFill>
            <a:ln w="9525">
              <a:noFill/>
              <a:round/>
              <a:headEnd/>
              <a:tailEnd/>
            </a:ln>
          </p:spPr>
          <p:txBody>
            <a:bodyPr/>
            <a:lstStyle/>
            <a:p>
              <a:endParaRPr lang="zh-CN" altLang="en-US"/>
            </a:p>
          </p:txBody>
        </p:sp>
        <p:sp>
          <p:nvSpPr>
            <p:cNvPr id="481339" name="Freeform 59"/>
            <p:cNvSpPr>
              <a:spLocks noEditPoints="1"/>
            </p:cNvSpPr>
            <p:nvPr/>
          </p:nvSpPr>
          <p:spPr bwMode="auto">
            <a:xfrm>
              <a:off x="3208" y="2763"/>
              <a:ext cx="69" cy="13"/>
            </a:xfrm>
            <a:custGeom>
              <a:avLst/>
              <a:gdLst/>
              <a:ahLst/>
              <a:cxnLst>
                <a:cxn ang="0">
                  <a:pos x="0" y="1"/>
                </a:cxn>
                <a:cxn ang="0">
                  <a:pos x="5" y="11"/>
                </a:cxn>
                <a:cxn ang="0">
                  <a:pos x="5" y="12"/>
                </a:cxn>
                <a:cxn ang="0">
                  <a:pos x="0" y="12"/>
                </a:cxn>
                <a:cxn ang="0">
                  <a:pos x="0" y="12"/>
                </a:cxn>
                <a:cxn ang="0">
                  <a:pos x="8" y="0"/>
                </a:cxn>
                <a:cxn ang="0">
                  <a:pos x="12" y="4"/>
                </a:cxn>
                <a:cxn ang="0">
                  <a:pos x="10" y="8"/>
                </a:cxn>
                <a:cxn ang="0">
                  <a:pos x="12" y="11"/>
                </a:cxn>
                <a:cxn ang="0">
                  <a:pos x="13" y="11"/>
                </a:cxn>
                <a:cxn ang="0">
                  <a:pos x="9" y="13"/>
                </a:cxn>
                <a:cxn ang="0">
                  <a:pos x="7" y="8"/>
                </a:cxn>
                <a:cxn ang="0">
                  <a:pos x="7" y="2"/>
                </a:cxn>
                <a:cxn ang="0">
                  <a:pos x="16" y="11"/>
                </a:cxn>
                <a:cxn ang="0">
                  <a:pos x="17" y="12"/>
                </a:cxn>
                <a:cxn ang="0">
                  <a:pos x="13" y="12"/>
                </a:cxn>
                <a:cxn ang="0">
                  <a:pos x="14" y="10"/>
                </a:cxn>
                <a:cxn ang="0">
                  <a:pos x="26" y="12"/>
                </a:cxn>
                <a:cxn ang="0">
                  <a:pos x="19" y="13"/>
                </a:cxn>
                <a:cxn ang="0">
                  <a:pos x="19" y="12"/>
                </a:cxn>
                <a:cxn ang="0">
                  <a:pos x="19" y="10"/>
                </a:cxn>
                <a:cxn ang="0">
                  <a:pos x="33" y="11"/>
                </a:cxn>
                <a:cxn ang="0">
                  <a:pos x="32" y="8"/>
                </a:cxn>
                <a:cxn ang="0">
                  <a:pos x="39" y="7"/>
                </a:cxn>
                <a:cxn ang="0">
                  <a:pos x="37" y="8"/>
                </a:cxn>
                <a:cxn ang="0">
                  <a:pos x="36" y="12"/>
                </a:cxn>
                <a:cxn ang="0">
                  <a:pos x="32" y="13"/>
                </a:cxn>
                <a:cxn ang="0">
                  <a:pos x="28" y="11"/>
                </a:cxn>
                <a:cxn ang="0">
                  <a:pos x="27" y="2"/>
                </a:cxn>
                <a:cxn ang="0">
                  <a:pos x="31" y="0"/>
                </a:cxn>
                <a:cxn ang="0">
                  <a:pos x="32" y="12"/>
                </a:cxn>
                <a:cxn ang="0">
                  <a:pos x="36" y="0"/>
                </a:cxn>
                <a:cxn ang="0">
                  <a:pos x="37" y="0"/>
                </a:cxn>
                <a:cxn ang="0">
                  <a:pos x="37" y="4"/>
                </a:cxn>
                <a:cxn ang="0">
                  <a:pos x="35" y="1"/>
                </a:cxn>
                <a:cxn ang="0">
                  <a:pos x="40" y="1"/>
                </a:cxn>
                <a:cxn ang="0">
                  <a:pos x="40" y="0"/>
                </a:cxn>
                <a:cxn ang="0">
                  <a:pos x="46" y="1"/>
                </a:cxn>
                <a:cxn ang="0">
                  <a:pos x="45" y="12"/>
                </a:cxn>
                <a:cxn ang="0">
                  <a:pos x="46" y="13"/>
                </a:cxn>
                <a:cxn ang="0">
                  <a:pos x="40" y="12"/>
                </a:cxn>
                <a:cxn ang="0">
                  <a:pos x="41" y="11"/>
                </a:cxn>
                <a:cxn ang="0">
                  <a:pos x="48" y="1"/>
                </a:cxn>
                <a:cxn ang="0">
                  <a:pos x="54" y="0"/>
                </a:cxn>
                <a:cxn ang="0">
                  <a:pos x="54" y="1"/>
                </a:cxn>
                <a:cxn ang="0">
                  <a:pos x="48" y="13"/>
                </a:cxn>
                <a:cxn ang="0">
                  <a:pos x="49" y="12"/>
                </a:cxn>
                <a:cxn ang="0">
                  <a:pos x="57" y="10"/>
                </a:cxn>
                <a:cxn ang="0">
                  <a:pos x="58" y="9"/>
                </a:cxn>
                <a:cxn ang="0">
                  <a:pos x="67" y="4"/>
                </a:cxn>
                <a:cxn ang="0">
                  <a:pos x="68" y="9"/>
                </a:cxn>
                <a:cxn ang="0">
                  <a:pos x="67" y="8"/>
                </a:cxn>
                <a:cxn ang="0">
                  <a:pos x="69" y="3"/>
                </a:cxn>
                <a:cxn ang="0">
                  <a:pos x="67" y="1"/>
                </a:cxn>
                <a:cxn ang="0">
                  <a:pos x="67" y="11"/>
                </a:cxn>
                <a:cxn ang="0">
                  <a:pos x="69" y="9"/>
                </a:cxn>
                <a:cxn ang="0">
                  <a:pos x="59" y="13"/>
                </a:cxn>
                <a:cxn ang="0">
                  <a:pos x="59" y="12"/>
                </a:cxn>
                <a:cxn ang="0">
                  <a:pos x="59" y="1"/>
                </a:cxn>
                <a:cxn ang="0">
                  <a:pos x="59" y="0"/>
                </a:cxn>
              </a:cxnLst>
              <a:rect l="0" t="0" r="r" b="b"/>
              <a:pathLst>
                <a:path w="69" h="13">
                  <a:moveTo>
                    <a:pt x="0" y="11"/>
                  </a:move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1"/>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5" y="0"/>
                  </a:lnTo>
                  <a:lnTo>
                    <a:pt x="5" y="11"/>
                  </a:lnTo>
                  <a:lnTo>
                    <a:pt x="5" y="11"/>
                  </a:lnTo>
                  <a:lnTo>
                    <a:pt x="5" y="12"/>
                  </a:lnTo>
                  <a:lnTo>
                    <a:pt x="5" y="12"/>
                  </a:lnTo>
                  <a:lnTo>
                    <a:pt x="5" y="12"/>
                  </a:lnTo>
                  <a:lnTo>
                    <a:pt x="5" y="12"/>
                  </a:lnTo>
                  <a:lnTo>
                    <a:pt x="5" y="12"/>
                  </a:lnTo>
                  <a:lnTo>
                    <a:pt x="5" y="12"/>
                  </a:lnTo>
                  <a:lnTo>
                    <a:pt x="5" y="12"/>
                  </a:lnTo>
                  <a:lnTo>
                    <a:pt x="5" y="12"/>
                  </a:lnTo>
                  <a:lnTo>
                    <a:pt x="5" y="12"/>
                  </a:lnTo>
                  <a:lnTo>
                    <a:pt x="5" y="12"/>
                  </a:lnTo>
                  <a:lnTo>
                    <a:pt x="5" y="12"/>
                  </a:lnTo>
                  <a:lnTo>
                    <a:pt x="5" y="12"/>
                  </a:lnTo>
                  <a:lnTo>
                    <a:pt x="5" y="12"/>
                  </a:lnTo>
                  <a:lnTo>
                    <a:pt x="7" y="12"/>
                  </a:lnTo>
                  <a:lnTo>
                    <a:pt x="7" y="12"/>
                  </a:lnTo>
                  <a:lnTo>
                    <a:pt x="5" y="13"/>
                  </a:lnTo>
                  <a:lnTo>
                    <a:pt x="5" y="13"/>
                  </a:lnTo>
                  <a:lnTo>
                    <a:pt x="5" y="13"/>
                  </a:lnTo>
                  <a:lnTo>
                    <a:pt x="5" y="13"/>
                  </a:lnTo>
                  <a:lnTo>
                    <a:pt x="0" y="13"/>
                  </a:lnTo>
                  <a:lnTo>
                    <a:pt x="0" y="13"/>
                  </a:lnTo>
                  <a:lnTo>
                    <a:pt x="0" y="13"/>
                  </a:lnTo>
                  <a:lnTo>
                    <a:pt x="0" y="13"/>
                  </a:lnTo>
                  <a:lnTo>
                    <a:pt x="0" y="13"/>
                  </a:lnTo>
                  <a:lnTo>
                    <a:pt x="0" y="13"/>
                  </a:lnTo>
                  <a:lnTo>
                    <a:pt x="0" y="13"/>
                  </a:lnTo>
                  <a:lnTo>
                    <a:pt x="0" y="12"/>
                  </a:lnTo>
                  <a:lnTo>
                    <a:pt x="0" y="12"/>
                  </a:lnTo>
                  <a:lnTo>
                    <a:pt x="0" y="12"/>
                  </a:lnTo>
                  <a:lnTo>
                    <a:pt x="0" y="12"/>
                  </a:lnTo>
                  <a:lnTo>
                    <a:pt x="0" y="12"/>
                  </a:lnTo>
                  <a:lnTo>
                    <a:pt x="0" y="12"/>
                  </a:lnTo>
                  <a:lnTo>
                    <a:pt x="0" y="12"/>
                  </a:lnTo>
                  <a:lnTo>
                    <a:pt x="0" y="12"/>
                  </a:lnTo>
                  <a:lnTo>
                    <a:pt x="0" y="12"/>
                  </a:lnTo>
                  <a:lnTo>
                    <a:pt x="0" y="12"/>
                  </a:lnTo>
                  <a:lnTo>
                    <a:pt x="0" y="12"/>
                  </a:lnTo>
                  <a:lnTo>
                    <a:pt x="0" y="12"/>
                  </a:lnTo>
                  <a:lnTo>
                    <a:pt x="0" y="12"/>
                  </a:lnTo>
                  <a:lnTo>
                    <a:pt x="0" y="12"/>
                  </a:lnTo>
                  <a:lnTo>
                    <a:pt x="0" y="12"/>
                  </a:lnTo>
                  <a:lnTo>
                    <a:pt x="0" y="12"/>
                  </a:lnTo>
                  <a:lnTo>
                    <a:pt x="0" y="11"/>
                  </a:lnTo>
                  <a:lnTo>
                    <a:pt x="0" y="11"/>
                  </a:lnTo>
                  <a:lnTo>
                    <a:pt x="0" y="11"/>
                  </a:lnTo>
                  <a:close/>
                  <a:moveTo>
                    <a:pt x="5" y="0"/>
                  </a:moveTo>
                  <a:lnTo>
                    <a:pt x="5" y="0"/>
                  </a:lnTo>
                  <a:lnTo>
                    <a:pt x="7" y="0"/>
                  </a:lnTo>
                  <a:lnTo>
                    <a:pt x="7" y="0"/>
                  </a:lnTo>
                  <a:lnTo>
                    <a:pt x="7" y="0"/>
                  </a:lnTo>
                  <a:lnTo>
                    <a:pt x="7" y="0"/>
                  </a:lnTo>
                  <a:lnTo>
                    <a:pt x="7" y="0"/>
                  </a:lnTo>
                  <a:lnTo>
                    <a:pt x="8" y="0"/>
                  </a:lnTo>
                  <a:lnTo>
                    <a:pt x="8" y="0"/>
                  </a:lnTo>
                  <a:lnTo>
                    <a:pt x="8" y="0"/>
                  </a:lnTo>
                  <a:lnTo>
                    <a:pt x="8" y="0"/>
                  </a:lnTo>
                  <a:lnTo>
                    <a:pt x="9" y="0"/>
                  </a:lnTo>
                  <a:lnTo>
                    <a:pt x="9" y="0"/>
                  </a:lnTo>
                  <a:lnTo>
                    <a:pt x="9" y="0"/>
                  </a:lnTo>
                  <a:lnTo>
                    <a:pt x="10" y="0"/>
                  </a:lnTo>
                  <a:lnTo>
                    <a:pt x="10" y="1"/>
                  </a:lnTo>
                  <a:lnTo>
                    <a:pt x="10" y="1"/>
                  </a:lnTo>
                  <a:lnTo>
                    <a:pt x="10" y="1"/>
                  </a:lnTo>
                  <a:lnTo>
                    <a:pt x="12" y="2"/>
                  </a:lnTo>
                  <a:lnTo>
                    <a:pt x="12" y="2"/>
                  </a:lnTo>
                  <a:lnTo>
                    <a:pt x="12" y="2"/>
                  </a:lnTo>
                  <a:lnTo>
                    <a:pt x="12" y="3"/>
                  </a:lnTo>
                  <a:lnTo>
                    <a:pt x="12" y="3"/>
                  </a:lnTo>
                  <a:lnTo>
                    <a:pt x="12" y="4"/>
                  </a:lnTo>
                  <a:lnTo>
                    <a:pt x="10" y="4"/>
                  </a:lnTo>
                  <a:lnTo>
                    <a:pt x="10" y="5"/>
                  </a:lnTo>
                  <a:lnTo>
                    <a:pt x="10" y="5"/>
                  </a:lnTo>
                  <a:lnTo>
                    <a:pt x="10" y="5"/>
                  </a:lnTo>
                  <a:lnTo>
                    <a:pt x="9" y="5"/>
                  </a:lnTo>
                  <a:lnTo>
                    <a:pt x="9" y="7"/>
                  </a:lnTo>
                  <a:lnTo>
                    <a:pt x="9" y="7"/>
                  </a:lnTo>
                  <a:lnTo>
                    <a:pt x="9" y="7"/>
                  </a:lnTo>
                  <a:lnTo>
                    <a:pt x="8" y="7"/>
                  </a:lnTo>
                  <a:lnTo>
                    <a:pt x="8" y="7"/>
                  </a:lnTo>
                  <a:lnTo>
                    <a:pt x="9" y="7"/>
                  </a:lnTo>
                  <a:lnTo>
                    <a:pt x="9" y="7"/>
                  </a:lnTo>
                  <a:lnTo>
                    <a:pt x="10" y="7"/>
                  </a:lnTo>
                  <a:lnTo>
                    <a:pt x="10" y="8"/>
                  </a:lnTo>
                  <a:lnTo>
                    <a:pt x="10" y="8"/>
                  </a:lnTo>
                  <a:lnTo>
                    <a:pt x="12" y="8"/>
                  </a:lnTo>
                  <a:lnTo>
                    <a:pt x="12" y="9"/>
                  </a:lnTo>
                  <a:lnTo>
                    <a:pt x="12" y="9"/>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2" y="11"/>
                  </a:lnTo>
                  <a:lnTo>
                    <a:pt x="13" y="11"/>
                  </a:lnTo>
                  <a:lnTo>
                    <a:pt x="13" y="11"/>
                  </a:lnTo>
                  <a:lnTo>
                    <a:pt x="13" y="11"/>
                  </a:lnTo>
                  <a:lnTo>
                    <a:pt x="13" y="11"/>
                  </a:lnTo>
                  <a:lnTo>
                    <a:pt x="13" y="11"/>
                  </a:lnTo>
                  <a:lnTo>
                    <a:pt x="13" y="11"/>
                  </a:lnTo>
                  <a:lnTo>
                    <a:pt x="13" y="11"/>
                  </a:lnTo>
                  <a:lnTo>
                    <a:pt x="13" y="11"/>
                  </a:lnTo>
                  <a:lnTo>
                    <a:pt x="13" y="11"/>
                  </a:lnTo>
                  <a:lnTo>
                    <a:pt x="13" y="12"/>
                  </a:lnTo>
                  <a:lnTo>
                    <a:pt x="13" y="12"/>
                  </a:lnTo>
                  <a:lnTo>
                    <a:pt x="13" y="12"/>
                  </a:lnTo>
                  <a:lnTo>
                    <a:pt x="12" y="12"/>
                  </a:lnTo>
                  <a:lnTo>
                    <a:pt x="12" y="12"/>
                  </a:lnTo>
                  <a:lnTo>
                    <a:pt x="12" y="13"/>
                  </a:lnTo>
                  <a:lnTo>
                    <a:pt x="12" y="13"/>
                  </a:lnTo>
                  <a:lnTo>
                    <a:pt x="10" y="13"/>
                  </a:lnTo>
                  <a:lnTo>
                    <a:pt x="10" y="13"/>
                  </a:lnTo>
                  <a:lnTo>
                    <a:pt x="10" y="13"/>
                  </a:lnTo>
                  <a:lnTo>
                    <a:pt x="9" y="13"/>
                  </a:lnTo>
                  <a:lnTo>
                    <a:pt x="9" y="13"/>
                  </a:lnTo>
                  <a:lnTo>
                    <a:pt x="9" y="13"/>
                  </a:lnTo>
                  <a:lnTo>
                    <a:pt x="8" y="13"/>
                  </a:lnTo>
                  <a:lnTo>
                    <a:pt x="8" y="13"/>
                  </a:lnTo>
                  <a:lnTo>
                    <a:pt x="8" y="12"/>
                  </a:lnTo>
                  <a:lnTo>
                    <a:pt x="7" y="12"/>
                  </a:lnTo>
                  <a:lnTo>
                    <a:pt x="7" y="11"/>
                  </a:lnTo>
                  <a:lnTo>
                    <a:pt x="7" y="11"/>
                  </a:lnTo>
                  <a:lnTo>
                    <a:pt x="7" y="9"/>
                  </a:lnTo>
                  <a:lnTo>
                    <a:pt x="7" y="9"/>
                  </a:lnTo>
                  <a:lnTo>
                    <a:pt x="7" y="8"/>
                  </a:lnTo>
                  <a:lnTo>
                    <a:pt x="7" y="8"/>
                  </a:lnTo>
                  <a:lnTo>
                    <a:pt x="7" y="8"/>
                  </a:lnTo>
                  <a:lnTo>
                    <a:pt x="7" y="8"/>
                  </a:lnTo>
                  <a:lnTo>
                    <a:pt x="7" y="8"/>
                  </a:lnTo>
                  <a:lnTo>
                    <a:pt x="7" y="8"/>
                  </a:lnTo>
                  <a:lnTo>
                    <a:pt x="5" y="8"/>
                  </a:lnTo>
                  <a:lnTo>
                    <a:pt x="5" y="7"/>
                  </a:lnTo>
                  <a:lnTo>
                    <a:pt x="7" y="7"/>
                  </a:lnTo>
                  <a:lnTo>
                    <a:pt x="7" y="5"/>
                  </a:lnTo>
                  <a:lnTo>
                    <a:pt x="7" y="5"/>
                  </a:lnTo>
                  <a:lnTo>
                    <a:pt x="7" y="5"/>
                  </a:lnTo>
                  <a:lnTo>
                    <a:pt x="7" y="5"/>
                  </a:lnTo>
                  <a:lnTo>
                    <a:pt x="7" y="5"/>
                  </a:lnTo>
                  <a:lnTo>
                    <a:pt x="7" y="5"/>
                  </a:lnTo>
                  <a:lnTo>
                    <a:pt x="7" y="4"/>
                  </a:lnTo>
                  <a:lnTo>
                    <a:pt x="7" y="2"/>
                  </a:lnTo>
                  <a:lnTo>
                    <a:pt x="7" y="2"/>
                  </a:lnTo>
                  <a:lnTo>
                    <a:pt x="7" y="2"/>
                  </a:lnTo>
                  <a:lnTo>
                    <a:pt x="7" y="1"/>
                  </a:lnTo>
                  <a:lnTo>
                    <a:pt x="7" y="1"/>
                  </a:lnTo>
                  <a:lnTo>
                    <a:pt x="7" y="1"/>
                  </a:lnTo>
                  <a:lnTo>
                    <a:pt x="7" y="1"/>
                  </a:lnTo>
                  <a:lnTo>
                    <a:pt x="7" y="1"/>
                  </a:lnTo>
                  <a:lnTo>
                    <a:pt x="5" y="1"/>
                  </a:lnTo>
                  <a:lnTo>
                    <a:pt x="5" y="0"/>
                  </a:lnTo>
                  <a:lnTo>
                    <a:pt x="5" y="0"/>
                  </a:lnTo>
                  <a:close/>
                  <a:moveTo>
                    <a:pt x="17" y="2"/>
                  </a:moveTo>
                  <a:lnTo>
                    <a:pt x="18" y="4"/>
                  </a:lnTo>
                  <a:lnTo>
                    <a:pt x="16" y="10"/>
                  </a:lnTo>
                  <a:lnTo>
                    <a:pt x="16" y="11"/>
                  </a:lnTo>
                  <a:lnTo>
                    <a:pt x="16" y="11"/>
                  </a:lnTo>
                  <a:lnTo>
                    <a:pt x="16" y="11"/>
                  </a:lnTo>
                  <a:lnTo>
                    <a:pt x="16" y="11"/>
                  </a:lnTo>
                  <a:lnTo>
                    <a:pt x="16" y="11"/>
                  </a:lnTo>
                  <a:lnTo>
                    <a:pt x="16" y="11"/>
                  </a:lnTo>
                  <a:lnTo>
                    <a:pt x="16" y="12"/>
                  </a:lnTo>
                  <a:lnTo>
                    <a:pt x="16" y="12"/>
                  </a:lnTo>
                  <a:lnTo>
                    <a:pt x="16" y="12"/>
                  </a:lnTo>
                  <a:lnTo>
                    <a:pt x="16" y="12"/>
                  </a:lnTo>
                  <a:lnTo>
                    <a:pt x="17" y="12"/>
                  </a:lnTo>
                  <a:lnTo>
                    <a:pt x="17" y="12"/>
                  </a:lnTo>
                  <a:lnTo>
                    <a:pt x="17" y="12"/>
                  </a:lnTo>
                  <a:lnTo>
                    <a:pt x="17" y="12"/>
                  </a:lnTo>
                  <a:lnTo>
                    <a:pt x="17" y="12"/>
                  </a:lnTo>
                  <a:lnTo>
                    <a:pt x="17" y="12"/>
                  </a:lnTo>
                  <a:lnTo>
                    <a:pt x="17" y="12"/>
                  </a:lnTo>
                  <a:lnTo>
                    <a:pt x="17" y="13"/>
                  </a:lnTo>
                  <a:lnTo>
                    <a:pt x="17" y="13"/>
                  </a:lnTo>
                  <a:lnTo>
                    <a:pt x="17" y="13"/>
                  </a:lnTo>
                  <a:lnTo>
                    <a:pt x="17" y="13"/>
                  </a:lnTo>
                  <a:lnTo>
                    <a:pt x="17" y="13"/>
                  </a:lnTo>
                  <a:lnTo>
                    <a:pt x="17" y="13"/>
                  </a:lnTo>
                  <a:lnTo>
                    <a:pt x="16" y="13"/>
                  </a:lnTo>
                  <a:lnTo>
                    <a:pt x="14" y="13"/>
                  </a:lnTo>
                  <a:lnTo>
                    <a:pt x="13" y="13"/>
                  </a:lnTo>
                  <a:lnTo>
                    <a:pt x="13" y="13"/>
                  </a:lnTo>
                  <a:lnTo>
                    <a:pt x="13" y="13"/>
                  </a:lnTo>
                  <a:lnTo>
                    <a:pt x="13" y="12"/>
                  </a:lnTo>
                  <a:lnTo>
                    <a:pt x="13" y="12"/>
                  </a:lnTo>
                  <a:lnTo>
                    <a:pt x="13" y="12"/>
                  </a:lnTo>
                  <a:lnTo>
                    <a:pt x="13" y="12"/>
                  </a:lnTo>
                  <a:lnTo>
                    <a:pt x="13" y="12"/>
                  </a:lnTo>
                  <a:lnTo>
                    <a:pt x="13" y="12"/>
                  </a:lnTo>
                  <a:lnTo>
                    <a:pt x="13" y="12"/>
                  </a:lnTo>
                  <a:lnTo>
                    <a:pt x="13" y="12"/>
                  </a:lnTo>
                  <a:lnTo>
                    <a:pt x="13" y="12"/>
                  </a:lnTo>
                  <a:lnTo>
                    <a:pt x="14" y="12"/>
                  </a:lnTo>
                  <a:lnTo>
                    <a:pt x="14" y="12"/>
                  </a:lnTo>
                  <a:lnTo>
                    <a:pt x="14" y="11"/>
                  </a:lnTo>
                  <a:lnTo>
                    <a:pt x="14" y="11"/>
                  </a:lnTo>
                  <a:lnTo>
                    <a:pt x="14" y="11"/>
                  </a:lnTo>
                  <a:lnTo>
                    <a:pt x="14" y="11"/>
                  </a:lnTo>
                  <a:lnTo>
                    <a:pt x="14" y="11"/>
                  </a:lnTo>
                  <a:lnTo>
                    <a:pt x="14" y="10"/>
                  </a:lnTo>
                  <a:lnTo>
                    <a:pt x="17" y="2"/>
                  </a:lnTo>
                  <a:lnTo>
                    <a:pt x="17" y="2"/>
                  </a:lnTo>
                  <a:lnTo>
                    <a:pt x="17" y="2"/>
                  </a:lnTo>
                  <a:close/>
                  <a:moveTo>
                    <a:pt x="18" y="0"/>
                  </a:moveTo>
                  <a:lnTo>
                    <a:pt x="22" y="0"/>
                  </a:lnTo>
                  <a:lnTo>
                    <a:pt x="25" y="11"/>
                  </a:lnTo>
                  <a:lnTo>
                    <a:pt x="25" y="11"/>
                  </a:lnTo>
                  <a:lnTo>
                    <a:pt x="25" y="12"/>
                  </a:lnTo>
                  <a:lnTo>
                    <a:pt x="25" y="12"/>
                  </a:lnTo>
                  <a:lnTo>
                    <a:pt x="25" y="12"/>
                  </a:lnTo>
                  <a:lnTo>
                    <a:pt x="25" y="12"/>
                  </a:lnTo>
                  <a:lnTo>
                    <a:pt x="25" y="12"/>
                  </a:lnTo>
                  <a:lnTo>
                    <a:pt x="26" y="12"/>
                  </a:lnTo>
                  <a:lnTo>
                    <a:pt x="26" y="12"/>
                  </a:lnTo>
                  <a:lnTo>
                    <a:pt x="26" y="12"/>
                  </a:lnTo>
                  <a:lnTo>
                    <a:pt x="26" y="12"/>
                  </a:lnTo>
                  <a:lnTo>
                    <a:pt x="26" y="12"/>
                  </a:lnTo>
                  <a:lnTo>
                    <a:pt x="26" y="12"/>
                  </a:lnTo>
                  <a:lnTo>
                    <a:pt x="26" y="12"/>
                  </a:lnTo>
                  <a:lnTo>
                    <a:pt x="26" y="12"/>
                  </a:lnTo>
                  <a:lnTo>
                    <a:pt x="26" y="12"/>
                  </a:lnTo>
                  <a:lnTo>
                    <a:pt x="26" y="12"/>
                  </a:lnTo>
                  <a:lnTo>
                    <a:pt x="26" y="13"/>
                  </a:lnTo>
                  <a:lnTo>
                    <a:pt x="26" y="13"/>
                  </a:lnTo>
                  <a:lnTo>
                    <a:pt x="26" y="13"/>
                  </a:lnTo>
                  <a:lnTo>
                    <a:pt x="25" y="13"/>
                  </a:lnTo>
                  <a:lnTo>
                    <a:pt x="21" y="13"/>
                  </a:lnTo>
                  <a:lnTo>
                    <a:pt x="19" y="13"/>
                  </a:lnTo>
                  <a:lnTo>
                    <a:pt x="19" y="13"/>
                  </a:lnTo>
                  <a:lnTo>
                    <a:pt x="19" y="13"/>
                  </a:lnTo>
                  <a:lnTo>
                    <a:pt x="19" y="13"/>
                  </a:lnTo>
                  <a:lnTo>
                    <a:pt x="19" y="13"/>
                  </a:lnTo>
                  <a:lnTo>
                    <a:pt x="19" y="13"/>
                  </a:lnTo>
                  <a:lnTo>
                    <a:pt x="19" y="13"/>
                  </a:lnTo>
                  <a:lnTo>
                    <a:pt x="19" y="12"/>
                  </a:lnTo>
                  <a:lnTo>
                    <a:pt x="19" y="12"/>
                  </a:lnTo>
                  <a:lnTo>
                    <a:pt x="19" y="12"/>
                  </a:lnTo>
                  <a:lnTo>
                    <a:pt x="19" y="12"/>
                  </a:lnTo>
                  <a:lnTo>
                    <a:pt x="19" y="12"/>
                  </a:lnTo>
                  <a:lnTo>
                    <a:pt x="19" y="12"/>
                  </a:lnTo>
                  <a:lnTo>
                    <a:pt x="19" y="12"/>
                  </a:lnTo>
                  <a:lnTo>
                    <a:pt x="19" y="12"/>
                  </a:lnTo>
                  <a:lnTo>
                    <a:pt x="19" y="12"/>
                  </a:lnTo>
                  <a:lnTo>
                    <a:pt x="19" y="12"/>
                  </a:lnTo>
                  <a:lnTo>
                    <a:pt x="19" y="12"/>
                  </a:lnTo>
                  <a:lnTo>
                    <a:pt x="19" y="12"/>
                  </a:lnTo>
                  <a:lnTo>
                    <a:pt x="19" y="12"/>
                  </a:lnTo>
                  <a:lnTo>
                    <a:pt x="19" y="12"/>
                  </a:lnTo>
                  <a:lnTo>
                    <a:pt x="19" y="12"/>
                  </a:lnTo>
                  <a:lnTo>
                    <a:pt x="21" y="12"/>
                  </a:lnTo>
                  <a:lnTo>
                    <a:pt x="21" y="12"/>
                  </a:lnTo>
                  <a:lnTo>
                    <a:pt x="21" y="11"/>
                  </a:lnTo>
                  <a:lnTo>
                    <a:pt x="21" y="11"/>
                  </a:lnTo>
                  <a:lnTo>
                    <a:pt x="19" y="11"/>
                  </a:lnTo>
                  <a:lnTo>
                    <a:pt x="19" y="11"/>
                  </a:lnTo>
                  <a:lnTo>
                    <a:pt x="19" y="10"/>
                  </a:lnTo>
                  <a:lnTo>
                    <a:pt x="17" y="10"/>
                  </a:lnTo>
                  <a:lnTo>
                    <a:pt x="17" y="9"/>
                  </a:lnTo>
                  <a:lnTo>
                    <a:pt x="19" y="9"/>
                  </a:lnTo>
                  <a:lnTo>
                    <a:pt x="17" y="1"/>
                  </a:lnTo>
                  <a:lnTo>
                    <a:pt x="18" y="0"/>
                  </a:lnTo>
                  <a:lnTo>
                    <a:pt x="18" y="0"/>
                  </a:lnTo>
                  <a:close/>
                  <a:moveTo>
                    <a:pt x="32" y="12"/>
                  </a:moveTo>
                  <a:lnTo>
                    <a:pt x="33" y="12"/>
                  </a:lnTo>
                  <a:lnTo>
                    <a:pt x="33" y="12"/>
                  </a:lnTo>
                  <a:lnTo>
                    <a:pt x="33" y="12"/>
                  </a:lnTo>
                  <a:lnTo>
                    <a:pt x="33" y="12"/>
                  </a:lnTo>
                  <a:lnTo>
                    <a:pt x="33" y="12"/>
                  </a:lnTo>
                  <a:lnTo>
                    <a:pt x="33" y="11"/>
                  </a:lnTo>
                  <a:lnTo>
                    <a:pt x="33" y="11"/>
                  </a:lnTo>
                  <a:lnTo>
                    <a:pt x="33" y="11"/>
                  </a:lnTo>
                  <a:lnTo>
                    <a:pt x="33" y="8"/>
                  </a:lnTo>
                  <a:lnTo>
                    <a:pt x="33" y="8"/>
                  </a:lnTo>
                  <a:lnTo>
                    <a:pt x="33" y="8"/>
                  </a:lnTo>
                  <a:lnTo>
                    <a:pt x="33" y="8"/>
                  </a:lnTo>
                  <a:lnTo>
                    <a:pt x="33" y="8"/>
                  </a:lnTo>
                  <a:lnTo>
                    <a:pt x="33" y="8"/>
                  </a:lnTo>
                  <a:lnTo>
                    <a:pt x="33" y="8"/>
                  </a:lnTo>
                  <a:lnTo>
                    <a:pt x="33" y="8"/>
                  </a:lnTo>
                  <a:lnTo>
                    <a:pt x="33" y="8"/>
                  </a:lnTo>
                  <a:lnTo>
                    <a:pt x="33" y="8"/>
                  </a:lnTo>
                  <a:lnTo>
                    <a:pt x="32" y="8"/>
                  </a:lnTo>
                  <a:lnTo>
                    <a:pt x="32" y="8"/>
                  </a:lnTo>
                  <a:lnTo>
                    <a:pt x="32" y="8"/>
                  </a:lnTo>
                  <a:lnTo>
                    <a:pt x="32" y="7"/>
                  </a:lnTo>
                  <a:lnTo>
                    <a:pt x="32" y="7"/>
                  </a:lnTo>
                  <a:lnTo>
                    <a:pt x="32" y="7"/>
                  </a:lnTo>
                  <a:lnTo>
                    <a:pt x="32" y="7"/>
                  </a:lnTo>
                  <a:lnTo>
                    <a:pt x="32" y="7"/>
                  </a:lnTo>
                  <a:lnTo>
                    <a:pt x="32" y="7"/>
                  </a:lnTo>
                  <a:lnTo>
                    <a:pt x="33" y="7"/>
                  </a:lnTo>
                  <a:lnTo>
                    <a:pt x="33" y="7"/>
                  </a:lnTo>
                  <a:lnTo>
                    <a:pt x="37" y="7"/>
                  </a:lnTo>
                  <a:lnTo>
                    <a:pt x="37" y="7"/>
                  </a:lnTo>
                  <a:lnTo>
                    <a:pt x="37" y="7"/>
                  </a:lnTo>
                  <a:lnTo>
                    <a:pt x="37" y="7"/>
                  </a:lnTo>
                  <a:lnTo>
                    <a:pt x="37" y="7"/>
                  </a:lnTo>
                  <a:lnTo>
                    <a:pt x="39" y="7"/>
                  </a:lnTo>
                  <a:lnTo>
                    <a:pt x="39" y="7"/>
                  </a:lnTo>
                  <a:lnTo>
                    <a:pt x="39" y="7"/>
                  </a:lnTo>
                  <a:lnTo>
                    <a:pt x="39" y="7"/>
                  </a:lnTo>
                  <a:lnTo>
                    <a:pt x="39" y="7"/>
                  </a:lnTo>
                  <a:lnTo>
                    <a:pt x="39" y="7"/>
                  </a:lnTo>
                  <a:lnTo>
                    <a:pt x="39" y="7"/>
                  </a:lnTo>
                  <a:lnTo>
                    <a:pt x="39" y="7"/>
                  </a:lnTo>
                  <a:lnTo>
                    <a:pt x="39" y="7"/>
                  </a:lnTo>
                  <a:lnTo>
                    <a:pt x="39" y="8"/>
                  </a:lnTo>
                  <a:lnTo>
                    <a:pt x="37" y="8"/>
                  </a:lnTo>
                  <a:lnTo>
                    <a:pt x="37" y="8"/>
                  </a:lnTo>
                  <a:lnTo>
                    <a:pt x="37" y="8"/>
                  </a:lnTo>
                  <a:lnTo>
                    <a:pt x="37" y="8"/>
                  </a:lnTo>
                  <a:lnTo>
                    <a:pt x="37" y="8"/>
                  </a:lnTo>
                  <a:lnTo>
                    <a:pt x="37" y="8"/>
                  </a:lnTo>
                  <a:lnTo>
                    <a:pt x="37" y="8"/>
                  </a:lnTo>
                  <a:lnTo>
                    <a:pt x="37" y="8"/>
                  </a:lnTo>
                  <a:lnTo>
                    <a:pt x="37" y="8"/>
                  </a:lnTo>
                  <a:lnTo>
                    <a:pt x="37" y="8"/>
                  </a:lnTo>
                  <a:lnTo>
                    <a:pt x="37" y="8"/>
                  </a:lnTo>
                  <a:lnTo>
                    <a:pt x="37" y="11"/>
                  </a:lnTo>
                  <a:lnTo>
                    <a:pt x="37" y="11"/>
                  </a:lnTo>
                  <a:lnTo>
                    <a:pt x="37" y="12"/>
                  </a:lnTo>
                  <a:lnTo>
                    <a:pt x="37" y="12"/>
                  </a:lnTo>
                  <a:lnTo>
                    <a:pt x="37" y="12"/>
                  </a:lnTo>
                  <a:lnTo>
                    <a:pt x="36" y="12"/>
                  </a:lnTo>
                  <a:lnTo>
                    <a:pt x="36" y="12"/>
                  </a:lnTo>
                  <a:lnTo>
                    <a:pt x="36" y="12"/>
                  </a:lnTo>
                  <a:lnTo>
                    <a:pt x="36" y="12"/>
                  </a:lnTo>
                  <a:lnTo>
                    <a:pt x="35" y="13"/>
                  </a:lnTo>
                  <a:lnTo>
                    <a:pt x="35" y="13"/>
                  </a:lnTo>
                  <a:lnTo>
                    <a:pt x="35" y="13"/>
                  </a:lnTo>
                  <a:lnTo>
                    <a:pt x="35" y="13"/>
                  </a:lnTo>
                  <a:lnTo>
                    <a:pt x="33" y="13"/>
                  </a:lnTo>
                  <a:lnTo>
                    <a:pt x="33" y="13"/>
                  </a:lnTo>
                  <a:lnTo>
                    <a:pt x="33" y="13"/>
                  </a:lnTo>
                  <a:lnTo>
                    <a:pt x="32" y="13"/>
                  </a:lnTo>
                  <a:lnTo>
                    <a:pt x="32" y="12"/>
                  </a:lnTo>
                  <a:lnTo>
                    <a:pt x="32" y="12"/>
                  </a:lnTo>
                  <a:close/>
                  <a:moveTo>
                    <a:pt x="32" y="12"/>
                  </a:moveTo>
                  <a:lnTo>
                    <a:pt x="32" y="13"/>
                  </a:lnTo>
                  <a:lnTo>
                    <a:pt x="32" y="13"/>
                  </a:lnTo>
                  <a:lnTo>
                    <a:pt x="31" y="13"/>
                  </a:lnTo>
                  <a:lnTo>
                    <a:pt x="31" y="13"/>
                  </a:lnTo>
                  <a:lnTo>
                    <a:pt x="31" y="13"/>
                  </a:lnTo>
                  <a:lnTo>
                    <a:pt x="31" y="13"/>
                  </a:lnTo>
                  <a:lnTo>
                    <a:pt x="30" y="13"/>
                  </a:lnTo>
                  <a:lnTo>
                    <a:pt x="30" y="13"/>
                  </a:lnTo>
                  <a:lnTo>
                    <a:pt x="30" y="12"/>
                  </a:lnTo>
                  <a:lnTo>
                    <a:pt x="30" y="12"/>
                  </a:lnTo>
                  <a:lnTo>
                    <a:pt x="30" y="12"/>
                  </a:lnTo>
                  <a:lnTo>
                    <a:pt x="28" y="12"/>
                  </a:lnTo>
                  <a:lnTo>
                    <a:pt x="28" y="12"/>
                  </a:lnTo>
                  <a:lnTo>
                    <a:pt x="28" y="12"/>
                  </a:lnTo>
                  <a:lnTo>
                    <a:pt x="28" y="11"/>
                  </a:lnTo>
                  <a:lnTo>
                    <a:pt x="28" y="11"/>
                  </a:lnTo>
                  <a:lnTo>
                    <a:pt x="28" y="11"/>
                  </a:lnTo>
                  <a:lnTo>
                    <a:pt x="27" y="11"/>
                  </a:lnTo>
                  <a:lnTo>
                    <a:pt x="27" y="10"/>
                  </a:lnTo>
                  <a:lnTo>
                    <a:pt x="27" y="10"/>
                  </a:lnTo>
                  <a:lnTo>
                    <a:pt x="27" y="9"/>
                  </a:lnTo>
                  <a:lnTo>
                    <a:pt x="27" y="8"/>
                  </a:lnTo>
                  <a:lnTo>
                    <a:pt x="26" y="8"/>
                  </a:lnTo>
                  <a:lnTo>
                    <a:pt x="26" y="7"/>
                  </a:lnTo>
                  <a:lnTo>
                    <a:pt x="26" y="7"/>
                  </a:lnTo>
                  <a:lnTo>
                    <a:pt x="26" y="5"/>
                  </a:lnTo>
                  <a:lnTo>
                    <a:pt x="27" y="4"/>
                  </a:lnTo>
                  <a:lnTo>
                    <a:pt x="27" y="3"/>
                  </a:lnTo>
                  <a:lnTo>
                    <a:pt x="27" y="3"/>
                  </a:lnTo>
                  <a:lnTo>
                    <a:pt x="27" y="2"/>
                  </a:lnTo>
                  <a:lnTo>
                    <a:pt x="27" y="2"/>
                  </a:lnTo>
                  <a:lnTo>
                    <a:pt x="27" y="2"/>
                  </a:lnTo>
                  <a:lnTo>
                    <a:pt x="28" y="2"/>
                  </a:lnTo>
                  <a:lnTo>
                    <a:pt x="28" y="1"/>
                  </a:lnTo>
                  <a:lnTo>
                    <a:pt x="28" y="1"/>
                  </a:lnTo>
                  <a:lnTo>
                    <a:pt x="28" y="1"/>
                  </a:lnTo>
                  <a:lnTo>
                    <a:pt x="28" y="0"/>
                  </a:lnTo>
                  <a:lnTo>
                    <a:pt x="30" y="0"/>
                  </a:lnTo>
                  <a:lnTo>
                    <a:pt x="30" y="0"/>
                  </a:lnTo>
                  <a:lnTo>
                    <a:pt x="30" y="0"/>
                  </a:lnTo>
                  <a:lnTo>
                    <a:pt x="31" y="0"/>
                  </a:lnTo>
                  <a:lnTo>
                    <a:pt x="31" y="0"/>
                  </a:lnTo>
                  <a:lnTo>
                    <a:pt x="31" y="0"/>
                  </a:lnTo>
                  <a:lnTo>
                    <a:pt x="31" y="0"/>
                  </a:lnTo>
                  <a:lnTo>
                    <a:pt x="32" y="0"/>
                  </a:lnTo>
                  <a:lnTo>
                    <a:pt x="32" y="0"/>
                  </a:lnTo>
                  <a:lnTo>
                    <a:pt x="32" y="1"/>
                  </a:lnTo>
                  <a:lnTo>
                    <a:pt x="31" y="1"/>
                  </a:lnTo>
                  <a:lnTo>
                    <a:pt x="31" y="1"/>
                  </a:lnTo>
                  <a:lnTo>
                    <a:pt x="31" y="2"/>
                  </a:lnTo>
                  <a:lnTo>
                    <a:pt x="31" y="11"/>
                  </a:lnTo>
                  <a:lnTo>
                    <a:pt x="31" y="11"/>
                  </a:lnTo>
                  <a:lnTo>
                    <a:pt x="31" y="11"/>
                  </a:lnTo>
                  <a:lnTo>
                    <a:pt x="31" y="12"/>
                  </a:lnTo>
                  <a:lnTo>
                    <a:pt x="31" y="12"/>
                  </a:lnTo>
                  <a:lnTo>
                    <a:pt x="31" y="12"/>
                  </a:lnTo>
                  <a:lnTo>
                    <a:pt x="32" y="12"/>
                  </a:lnTo>
                  <a:lnTo>
                    <a:pt x="32" y="12"/>
                  </a:lnTo>
                  <a:lnTo>
                    <a:pt x="32" y="12"/>
                  </a:lnTo>
                  <a:lnTo>
                    <a:pt x="32" y="12"/>
                  </a:lnTo>
                  <a:close/>
                  <a:moveTo>
                    <a:pt x="32" y="0"/>
                  </a:moveTo>
                  <a:lnTo>
                    <a:pt x="33" y="0"/>
                  </a:lnTo>
                  <a:lnTo>
                    <a:pt x="33" y="0"/>
                  </a:lnTo>
                  <a:lnTo>
                    <a:pt x="33" y="0"/>
                  </a:lnTo>
                  <a:lnTo>
                    <a:pt x="35" y="0"/>
                  </a:lnTo>
                  <a:lnTo>
                    <a:pt x="35" y="0"/>
                  </a:lnTo>
                  <a:lnTo>
                    <a:pt x="35" y="0"/>
                  </a:lnTo>
                  <a:lnTo>
                    <a:pt x="35" y="0"/>
                  </a:lnTo>
                  <a:lnTo>
                    <a:pt x="35" y="0"/>
                  </a:lnTo>
                  <a:lnTo>
                    <a:pt x="36" y="0"/>
                  </a:lnTo>
                  <a:lnTo>
                    <a:pt x="36" y="0"/>
                  </a:lnTo>
                  <a:lnTo>
                    <a:pt x="36" y="0"/>
                  </a:lnTo>
                  <a:lnTo>
                    <a:pt x="36" y="0"/>
                  </a:lnTo>
                  <a:lnTo>
                    <a:pt x="36" y="0"/>
                  </a:lnTo>
                  <a:lnTo>
                    <a:pt x="36" y="0"/>
                  </a:lnTo>
                  <a:lnTo>
                    <a:pt x="36" y="0"/>
                  </a:lnTo>
                  <a:lnTo>
                    <a:pt x="36" y="0"/>
                  </a:lnTo>
                  <a:lnTo>
                    <a:pt x="36" y="0"/>
                  </a:lnTo>
                  <a:lnTo>
                    <a:pt x="36" y="0"/>
                  </a:lnTo>
                  <a:lnTo>
                    <a:pt x="36" y="0"/>
                  </a:lnTo>
                  <a:lnTo>
                    <a:pt x="36" y="0"/>
                  </a:lnTo>
                  <a:lnTo>
                    <a:pt x="36" y="0"/>
                  </a:lnTo>
                  <a:lnTo>
                    <a:pt x="36" y="0"/>
                  </a:lnTo>
                  <a:lnTo>
                    <a:pt x="36" y="0"/>
                  </a:lnTo>
                  <a:lnTo>
                    <a:pt x="36" y="0"/>
                  </a:lnTo>
                  <a:lnTo>
                    <a:pt x="37" y="0"/>
                  </a:lnTo>
                  <a:lnTo>
                    <a:pt x="37" y="0"/>
                  </a:lnTo>
                  <a:lnTo>
                    <a:pt x="37" y="0"/>
                  </a:lnTo>
                  <a:lnTo>
                    <a:pt x="37" y="0"/>
                  </a:lnTo>
                  <a:lnTo>
                    <a:pt x="37" y="0"/>
                  </a:lnTo>
                  <a:lnTo>
                    <a:pt x="37" y="0"/>
                  </a:lnTo>
                  <a:lnTo>
                    <a:pt x="37" y="0"/>
                  </a:lnTo>
                  <a:lnTo>
                    <a:pt x="37" y="0"/>
                  </a:lnTo>
                  <a:lnTo>
                    <a:pt x="37" y="4"/>
                  </a:lnTo>
                  <a:lnTo>
                    <a:pt x="37" y="4"/>
                  </a:lnTo>
                  <a:lnTo>
                    <a:pt x="37" y="4"/>
                  </a:lnTo>
                  <a:lnTo>
                    <a:pt x="37" y="4"/>
                  </a:lnTo>
                  <a:lnTo>
                    <a:pt x="37" y="4"/>
                  </a:lnTo>
                  <a:lnTo>
                    <a:pt x="37" y="4"/>
                  </a:lnTo>
                  <a:lnTo>
                    <a:pt x="37" y="4"/>
                  </a:lnTo>
                  <a:lnTo>
                    <a:pt x="36" y="4"/>
                  </a:lnTo>
                  <a:lnTo>
                    <a:pt x="36" y="4"/>
                  </a:lnTo>
                  <a:lnTo>
                    <a:pt x="36" y="4"/>
                  </a:lnTo>
                  <a:lnTo>
                    <a:pt x="36" y="4"/>
                  </a:lnTo>
                  <a:lnTo>
                    <a:pt x="36" y="4"/>
                  </a:lnTo>
                  <a:lnTo>
                    <a:pt x="36" y="4"/>
                  </a:lnTo>
                  <a:lnTo>
                    <a:pt x="36" y="3"/>
                  </a:lnTo>
                  <a:lnTo>
                    <a:pt x="36" y="2"/>
                  </a:lnTo>
                  <a:lnTo>
                    <a:pt x="36" y="2"/>
                  </a:lnTo>
                  <a:lnTo>
                    <a:pt x="35" y="2"/>
                  </a:lnTo>
                  <a:lnTo>
                    <a:pt x="35" y="1"/>
                  </a:lnTo>
                  <a:lnTo>
                    <a:pt x="35" y="1"/>
                  </a:lnTo>
                  <a:lnTo>
                    <a:pt x="35" y="1"/>
                  </a:lnTo>
                  <a:lnTo>
                    <a:pt x="35" y="1"/>
                  </a:lnTo>
                  <a:lnTo>
                    <a:pt x="33" y="1"/>
                  </a:lnTo>
                  <a:lnTo>
                    <a:pt x="33" y="1"/>
                  </a:lnTo>
                  <a:lnTo>
                    <a:pt x="33" y="0"/>
                  </a:lnTo>
                  <a:lnTo>
                    <a:pt x="32" y="0"/>
                  </a:lnTo>
                  <a:lnTo>
                    <a:pt x="32" y="0"/>
                  </a:lnTo>
                  <a:lnTo>
                    <a:pt x="32" y="0"/>
                  </a:lnTo>
                  <a:close/>
                  <a:moveTo>
                    <a:pt x="41" y="11"/>
                  </a:moveTo>
                  <a:lnTo>
                    <a:pt x="41" y="1"/>
                  </a:lnTo>
                  <a:lnTo>
                    <a:pt x="41" y="1"/>
                  </a:lnTo>
                  <a:lnTo>
                    <a:pt x="41" y="1"/>
                  </a:lnTo>
                  <a:lnTo>
                    <a:pt x="40" y="1"/>
                  </a:lnTo>
                  <a:lnTo>
                    <a:pt x="40" y="1"/>
                  </a:lnTo>
                  <a:lnTo>
                    <a:pt x="40" y="1"/>
                  </a:lnTo>
                  <a:lnTo>
                    <a:pt x="40" y="1"/>
                  </a:lnTo>
                  <a:lnTo>
                    <a:pt x="40" y="1"/>
                  </a:lnTo>
                  <a:lnTo>
                    <a:pt x="40" y="1"/>
                  </a:lnTo>
                  <a:lnTo>
                    <a:pt x="40" y="1"/>
                  </a:lnTo>
                  <a:lnTo>
                    <a:pt x="40" y="1"/>
                  </a:lnTo>
                  <a:lnTo>
                    <a:pt x="40" y="1"/>
                  </a:lnTo>
                  <a:lnTo>
                    <a:pt x="40" y="1"/>
                  </a:lnTo>
                  <a:lnTo>
                    <a:pt x="40" y="1"/>
                  </a:lnTo>
                  <a:lnTo>
                    <a:pt x="40" y="0"/>
                  </a:lnTo>
                  <a:lnTo>
                    <a:pt x="40" y="0"/>
                  </a:lnTo>
                  <a:lnTo>
                    <a:pt x="40" y="0"/>
                  </a:lnTo>
                  <a:lnTo>
                    <a:pt x="40" y="0"/>
                  </a:lnTo>
                  <a:lnTo>
                    <a:pt x="40" y="0"/>
                  </a:lnTo>
                  <a:lnTo>
                    <a:pt x="40" y="0"/>
                  </a:lnTo>
                  <a:lnTo>
                    <a:pt x="40" y="0"/>
                  </a:lnTo>
                  <a:lnTo>
                    <a:pt x="40" y="0"/>
                  </a:lnTo>
                  <a:lnTo>
                    <a:pt x="40" y="0"/>
                  </a:lnTo>
                  <a:lnTo>
                    <a:pt x="40" y="0"/>
                  </a:lnTo>
                  <a:lnTo>
                    <a:pt x="40" y="0"/>
                  </a:lnTo>
                  <a:lnTo>
                    <a:pt x="45" y="0"/>
                  </a:lnTo>
                  <a:lnTo>
                    <a:pt x="46" y="0"/>
                  </a:lnTo>
                  <a:lnTo>
                    <a:pt x="46" y="0"/>
                  </a:lnTo>
                  <a:lnTo>
                    <a:pt x="46" y="0"/>
                  </a:lnTo>
                  <a:lnTo>
                    <a:pt x="46" y="0"/>
                  </a:lnTo>
                  <a:lnTo>
                    <a:pt x="46" y="0"/>
                  </a:lnTo>
                  <a:lnTo>
                    <a:pt x="46" y="0"/>
                  </a:lnTo>
                  <a:lnTo>
                    <a:pt x="46" y="0"/>
                  </a:lnTo>
                  <a:lnTo>
                    <a:pt x="46" y="1"/>
                  </a:lnTo>
                  <a:lnTo>
                    <a:pt x="46" y="1"/>
                  </a:lnTo>
                  <a:lnTo>
                    <a:pt x="46" y="1"/>
                  </a:lnTo>
                  <a:lnTo>
                    <a:pt x="46" y="1"/>
                  </a:lnTo>
                  <a:lnTo>
                    <a:pt x="45" y="1"/>
                  </a:lnTo>
                  <a:lnTo>
                    <a:pt x="45" y="1"/>
                  </a:lnTo>
                  <a:lnTo>
                    <a:pt x="45" y="1"/>
                  </a:lnTo>
                  <a:lnTo>
                    <a:pt x="45" y="1"/>
                  </a:lnTo>
                  <a:lnTo>
                    <a:pt x="45" y="1"/>
                  </a:lnTo>
                  <a:lnTo>
                    <a:pt x="45" y="1"/>
                  </a:lnTo>
                  <a:lnTo>
                    <a:pt x="45" y="1"/>
                  </a:lnTo>
                  <a:lnTo>
                    <a:pt x="45" y="1"/>
                  </a:lnTo>
                  <a:lnTo>
                    <a:pt x="45" y="1"/>
                  </a:lnTo>
                  <a:lnTo>
                    <a:pt x="45" y="11"/>
                  </a:lnTo>
                  <a:lnTo>
                    <a:pt x="45" y="11"/>
                  </a:lnTo>
                  <a:lnTo>
                    <a:pt x="45" y="12"/>
                  </a:lnTo>
                  <a:lnTo>
                    <a:pt x="45" y="12"/>
                  </a:lnTo>
                  <a:lnTo>
                    <a:pt x="45" y="12"/>
                  </a:lnTo>
                  <a:lnTo>
                    <a:pt x="45" y="12"/>
                  </a:lnTo>
                  <a:lnTo>
                    <a:pt x="45" y="12"/>
                  </a:lnTo>
                  <a:lnTo>
                    <a:pt x="46" y="12"/>
                  </a:lnTo>
                  <a:lnTo>
                    <a:pt x="46" y="12"/>
                  </a:lnTo>
                  <a:lnTo>
                    <a:pt x="46" y="12"/>
                  </a:lnTo>
                  <a:lnTo>
                    <a:pt x="46" y="12"/>
                  </a:lnTo>
                  <a:lnTo>
                    <a:pt x="46" y="12"/>
                  </a:lnTo>
                  <a:lnTo>
                    <a:pt x="46" y="12"/>
                  </a:lnTo>
                  <a:lnTo>
                    <a:pt x="46" y="12"/>
                  </a:lnTo>
                  <a:lnTo>
                    <a:pt x="46" y="13"/>
                  </a:lnTo>
                  <a:lnTo>
                    <a:pt x="46" y="13"/>
                  </a:lnTo>
                  <a:lnTo>
                    <a:pt x="46" y="13"/>
                  </a:lnTo>
                  <a:lnTo>
                    <a:pt x="46" y="13"/>
                  </a:lnTo>
                  <a:lnTo>
                    <a:pt x="46" y="13"/>
                  </a:lnTo>
                  <a:lnTo>
                    <a:pt x="45" y="13"/>
                  </a:lnTo>
                  <a:lnTo>
                    <a:pt x="45" y="13"/>
                  </a:lnTo>
                  <a:lnTo>
                    <a:pt x="40" y="13"/>
                  </a:lnTo>
                  <a:lnTo>
                    <a:pt x="40" y="13"/>
                  </a:lnTo>
                  <a:lnTo>
                    <a:pt x="40" y="13"/>
                  </a:lnTo>
                  <a:lnTo>
                    <a:pt x="40" y="13"/>
                  </a:lnTo>
                  <a:lnTo>
                    <a:pt x="40" y="13"/>
                  </a:lnTo>
                  <a:lnTo>
                    <a:pt x="40" y="13"/>
                  </a:lnTo>
                  <a:lnTo>
                    <a:pt x="40" y="13"/>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0" y="12"/>
                  </a:lnTo>
                  <a:lnTo>
                    <a:pt x="41" y="11"/>
                  </a:lnTo>
                  <a:lnTo>
                    <a:pt x="41" y="11"/>
                  </a:lnTo>
                  <a:lnTo>
                    <a:pt x="41" y="11"/>
                  </a:lnTo>
                  <a:close/>
                  <a:moveTo>
                    <a:pt x="49" y="11"/>
                  </a:moveTo>
                  <a:lnTo>
                    <a:pt x="49" y="1"/>
                  </a:lnTo>
                  <a:lnTo>
                    <a:pt x="49" y="1"/>
                  </a:lnTo>
                  <a:lnTo>
                    <a:pt x="49" y="1"/>
                  </a:lnTo>
                  <a:lnTo>
                    <a:pt x="49" y="1"/>
                  </a:lnTo>
                  <a:lnTo>
                    <a:pt x="49" y="1"/>
                  </a:lnTo>
                  <a:lnTo>
                    <a:pt x="49" y="1"/>
                  </a:lnTo>
                  <a:lnTo>
                    <a:pt x="49" y="1"/>
                  </a:lnTo>
                  <a:lnTo>
                    <a:pt x="49" y="1"/>
                  </a:lnTo>
                  <a:lnTo>
                    <a:pt x="49" y="1"/>
                  </a:lnTo>
                  <a:lnTo>
                    <a:pt x="49" y="1"/>
                  </a:lnTo>
                  <a:lnTo>
                    <a:pt x="48" y="1"/>
                  </a:lnTo>
                  <a:lnTo>
                    <a:pt x="48" y="1"/>
                  </a:lnTo>
                  <a:lnTo>
                    <a:pt x="48" y="1"/>
                  </a:lnTo>
                  <a:lnTo>
                    <a:pt x="48" y="1"/>
                  </a:lnTo>
                  <a:lnTo>
                    <a:pt x="48" y="0"/>
                  </a:lnTo>
                  <a:lnTo>
                    <a:pt x="48" y="0"/>
                  </a:lnTo>
                  <a:lnTo>
                    <a:pt x="48" y="0"/>
                  </a:lnTo>
                  <a:lnTo>
                    <a:pt x="48" y="0"/>
                  </a:lnTo>
                  <a:lnTo>
                    <a:pt x="48" y="0"/>
                  </a:lnTo>
                  <a:lnTo>
                    <a:pt x="48" y="0"/>
                  </a:lnTo>
                  <a:lnTo>
                    <a:pt x="48" y="0"/>
                  </a:lnTo>
                  <a:lnTo>
                    <a:pt x="48" y="0"/>
                  </a:lnTo>
                  <a:lnTo>
                    <a:pt x="49" y="0"/>
                  </a:lnTo>
                  <a:lnTo>
                    <a:pt x="49" y="0"/>
                  </a:lnTo>
                  <a:lnTo>
                    <a:pt x="54" y="0"/>
                  </a:lnTo>
                  <a:lnTo>
                    <a:pt x="54" y="0"/>
                  </a:lnTo>
                  <a:lnTo>
                    <a:pt x="54" y="0"/>
                  </a:lnTo>
                  <a:lnTo>
                    <a:pt x="54" y="0"/>
                  </a:lnTo>
                  <a:lnTo>
                    <a:pt x="54" y="0"/>
                  </a:lnTo>
                  <a:lnTo>
                    <a:pt x="54" y="0"/>
                  </a:lnTo>
                  <a:lnTo>
                    <a:pt x="54" y="0"/>
                  </a:lnTo>
                  <a:lnTo>
                    <a:pt x="54" y="0"/>
                  </a:lnTo>
                  <a:lnTo>
                    <a:pt x="54" y="0"/>
                  </a:lnTo>
                  <a:lnTo>
                    <a:pt x="54" y="0"/>
                  </a:lnTo>
                  <a:lnTo>
                    <a:pt x="54" y="0"/>
                  </a:lnTo>
                  <a:lnTo>
                    <a:pt x="54" y="1"/>
                  </a:lnTo>
                  <a:lnTo>
                    <a:pt x="54" y="1"/>
                  </a:lnTo>
                  <a:lnTo>
                    <a:pt x="54" y="1"/>
                  </a:lnTo>
                  <a:lnTo>
                    <a:pt x="54" y="1"/>
                  </a:lnTo>
                  <a:lnTo>
                    <a:pt x="54" y="1"/>
                  </a:lnTo>
                  <a:lnTo>
                    <a:pt x="54" y="1"/>
                  </a:lnTo>
                  <a:lnTo>
                    <a:pt x="54" y="1"/>
                  </a:lnTo>
                  <a:lnTo>
                    <a:pt x="54" y="1"/>
                  </a:lnTo>
                  <a:lnTo>
                    <a:pt x="54" y="1"/>
                  </a:lnTo>
                  <a:lnTo>
                    <a:pt x="54" y="1"/>
                  </a:lnTo>
                  <a:lnTo>
                    <a:pt x="54" y="13"/>
                  </a:lnTo>
                  <a:lnTo>
                    <a:pt x="49" y="13"/>
                  </a:lnTo>
                  <a:lnTo>
                    <a:pt x="49" y="13"/>
                  </a:lnTo>
                  <a:lnTo>
                    <a:pt x="49" y="13"/>
                  </a:lnTo>
                  <a:lnTo>
                    <a:pt x="48" y="13"/>
                  </a:lnTo>
                  <a:lnTo>
                    <a:pt x="48" y="13"/>
                  </a:lnTo>
                  <a:lnTo>
                    <a:pt x="48" y="13"/>
                  </a:lnTo>
                  <a:lnTo>
                    <a:pt x="48" y="13"/>
                  </a:lnTo>
                  <a:lnTo>
                    <a:pt x="48" y="12"/>
                  </a:lnTo>
                  <a:lnTo>
                    <a:pt x="48" y="12"/>
                  </a:lnTo>
                  <a:lnTo>
                    <a:pt x="48" y="12"/>
                  </a:lnTo>
                  <a:lnTo>
                    <a:pt x="48" y="12"/>
                  </a:lnTo>
                  <a:lnTo>
                    <a:pt x="48" y="12"/>
                  </a:lnTo>
                  <a:lnTo>
                    <a:pt x="48" y="12"/>
                  </a:lnTo>
                  <a:lnTo>
                    <a:pt x="48" y="12"/>
                  </a:lnTo>
                  <a:lnTo>
                    <a:pt x="48" y="12"/>
                  </a:lnTo>
                  <a:lnTo>
                    <a:pt x="49" y="12"/>
                  </a:lnTo>
                  <a:lnTo>
                    <a:pt x="49" y="12"/>
                  </a:lnTo>
                  <a:lnTo>
                    <a:pt x="49" y="12"/>
                  </a:lnTo>
                  <a:lnTo>
                    <a:pt x="49" y="12"/>
                  </a:lnTo>
                  <a:lnTo>
                    <a:pt x="49" y="12"/>
                  </a:lnTo>
                  <a:lnTo>
                    <a:pt x="49" y="12"/>
                  </a:lnTo>
                  <a:lnTo>
                    <a:pt x="49" y="12"/>
                  </a:lnTo>
                  <a:lnTo>
                    <a:pt x="49" y="12"/>
                  </a:lnTo>
                  <a:lnTo>
                    <a:pt x="49" y="11"/>
                  </a:lnTo>
                  <a:lnTo>
                    <a:pt x="49" y="11"/>
                  </a:lnTo>
                  <a:lnTo>
                    <a:pt x="49" y="11"/>
                  </a:lnTo>
                  <a:close/>
                  <a:moveTo>
                    <a:pt x="54" y="12"/>
                  </a:moveTo>
                  <a:lnTo>
                    <a:pt x="54" y="12"/>
                  </a:lnTo>
                  <a:lnTo>
                    <a:pt x="55" y="12"/>
                  </a:lnTo>
                  <a:lnTo>
                    <a:pt x="55" y="11"/>
                  </a:lnTo>
                  <a:lnTo>
                    <a:pt x="55" y="11"/>
                  </a:lnTo>
                  <a:lnTo>
                    <a:pt x="57" y="11"/>
                  </a:lnTo>
                  <a:lnTo>
                    <a:pt x="57" y="11"/>
                  </a:lnTo>
                  <a:lnTo>
                    <a:pt x="57" y="10"/>
                  </a:lnTo>
                  <a:lnTo>
                    <a:pt x="57" y="10"/>
                  </a:lnTo>
                  <a:lnTo>
                    <a:pt x="57" y="10"/>
                  </a:lnTo>
                  <a:lnTo>
                    <a:pt x="57" y="10"/>
                  </a:lnTo>
                  <a:lnTo>
                    <a:pt x="57" y="9"/>
                  </a:lnTo>
                  <a:lnTo>
                    <a:pt x="57" y="9"/>
                  </a:lnTo>
                  <a:lnTo>
                    <a:pt x="57" y="9"/>
                  </a:lnTo>
                  <a:lnTo>
                    <a:pt x="57" y="9"/>
                  </a:lnTo>
                  <a:lnTo>
                    <a:pt x="57" y="9"/>
                  </a:lnTo>
                  <a:lnTo>
                    <a:pt x="57" y="9"/>
                  </a:lnTo>
                  <a:lnTo>
                    <a:pt x="58" y="9"/>
                  </a:lnTo>
                  <a:lnTo>
                    <a:pt x="58" y="9"/>
                  </a:lnTo>
                  <a:lnTo>
                    <a:pt x="58" y="9"/>
                  </a:lnTo>
                  <a:lnTo>
                    <a:pt x="58" y="9"/>
                  </a:lnTo>
                  <a:lnTo>
                    <a:pt x="58" y="9"/>
                  </a:lnTo>
                  <a:lnTo>
                    <a:pt x="58" y="9"/>
                  </a:lnTo>
                  <a:lnTo>
                    <a:pt x="58" y="9"/>
                  </a:lnTo>
                  <a:lnTo>
                    <a:pt x="58" y="9"/>
                  </a:lnTo>
                  <a:lnTo>
                    <a:pt x="58" y="13"/>
                  </a:lnTo>
                  <a:lnTo>
                    <a:pt x="54" y="13"/>
                  </a:lnTo>
                  <a:lnTo>
                    <a:pt x="54" y="12"/>
                  </a:lnTo>
                  <a:lnTo>
                    <a:pt x="54" y="12"/>
                  </a:lnTo>
                  <a:close/>
                  <a:moveTo>
                    <a:pt x="66" y="5"/>
                  </a:moveTo>
                  <a:lnTo>
                    <a:pt x="66" y="5"/>
                  </a:lnTo>
                  <a:lnTo>
                    <a:pt x="66" y="5"/>
                  </a:lnTo>
                  <a:lnTo>
                    <a:pt x="66" y="5"/>
                  </a:lnTo>
                  <a:lnTo>
                    <a:pt x="66" y="5"/>
                  </a:lnTo>
                  <a:lnTo>
                    <a:pt x="66" y="4"/>
                  </a:lnTo>
                  <a:lnTo>
                    <a:pt x="67" y="4"/>
                  </a:lnTo>
                  <a:lnTo>
                    <a:pt x="67" y="4"/>
                  </a:lnTo>
                  <a:lnTo>
                    <a:pt x="67" y="4"/>
                  </a:lnTo>
                  <a:lnTo>
                    <a:pt x="67" y="4"/>
                  </a:lnTo>
                  <a:lnTo>
                    <a:pt x="67" y="3"/>
                  </a:lnTo>
                  <a:lnTo>
                    <a:pt x="67" y="3"/>
                  </a:lnTo>
                  <a:lnTo>
                    <a:pt x="67" y="3"/>
                  </a:lnTo>
                  <a:lnTo>
                    <a:pt x="67" y="3"/>
                  </a:lnTo>
                  <a:lnTo>
                    <a:pt x="67" y="3"/>
                  </a:lnTo>
                  <a:lnTo>
                    <a:pt x="67" y="3"/>
                  </a:lnTo>
                  <a:lnTo>
                    <a:pt x="67" y="3"/>
                  </a:lnTo>
                  <a:lnTo>
                    <a:pt x="67" y="3"/>
                  </a:lnTo>
                  <a:lnTo>
                    <a:pt x="67" y="3"/>
                  </a:lnTo>
                  <a:lnTo>
                    <a:pt x="68" y="4"/>
                  </a:lnTo>
                  <a:lnTo>
                    <a:pt x="68" y="4"/>
                  </a:lnTo>
                  <a:lnTo>
                    <a:pt x="68" y="9"/>
                  </a:lnTo>
                  <a:lnTo>
                    <a:pt x="68" y="9"/>
                  </a:lnTo>
                  <a:lnTo>
                    <a:pt x="68" y="9"/>
                  </a:lnTo>
                  <a:lnTo>
                    <a:pt x="67" y="9"/>
                  </a:lnTo>
                  <a:lnTo>
                    <a:pt x="67" y="9"/>
                  </a:lnTo>
                  <a:lnTo>
                    <a:pt x="67" y="9"/>
                  </a:lnTo>
                  <a:lnTo>
                    <a:pt x="67" y="9"/>
                  </a:lnTo>
                  <a:lnTo>
                    <a:pt x="67" y="9"/>
                  </a:lnTo>
                  <a:lnTo>
                    <a:pt x="67" y="9"/>
                  </a:lnTo>
                  <a:lnTo>
                    <a:pt x="67" y="9"/>
                  </a:lnTo>
                  <a:lnTo>
                    <a:pt x="67" y="9"/>
                  </a:lnTo>
                  <a:lnTo>
                    <a:pt x="67" y="9"/>
                  </a:lnTo>
                  <a:lnTo>
                    <a:pt x="67" y="9"/>
                  </a:lnTo>
                  <a:lnTo>
                    <a:pt x="67" y="8"/>
                  </a:lnTo>
                  <a:lnTo>
                    <a:pt x="67" y="8"/>
                  </a:lnTo>
                  <a:lnTo>
                    <a:pt x="66" y="8"/>
                  </a:lnTo>
                  <a:lnTo>
                    <a:pt x="66" y="8"/>
                  </a:lnTo>
                  <a:lnTo>
                    <a:pt x="66" y="7"/>
                  </a:lnTo>
                  <a:lnTo>
                    <a:pt x="66" y="7"/>
                  </a:lnTo>
                  <a:lnTo>
                    <a:pt x="66" y="7"/>
                  </a:lnTo>
                  <a:lnTo>
                    <a:pt x="66" y="7"/>
                  </a:lnTo>
                  <a:lnTo>
                    <a:pt x="66" y="5"/>
                  </a:lnTo>
                  <a:lnTo>
                    <a:pt x="66" y="5"/>
                  </a:lnTo>
                  <a:close/>
                  <a:moveTo>
                    <a:pt x="66" y="0"/>
                  </a:moveTo>
                  <a:lnTo>
                    <a:pt x="69" y="0"/>
                  </a:lnTo>
                  <a:lnTo>
                    <a:pt x="69" y="3"/>
                  </a:lnTo>
                  <a:lnTo>
                    <a:pt x="69" y="3"/>
                  </a:lnTo>
                  <a:lnTo>
                    <a:pt x="69" y="3"/>
                  </a:lnTo>
                  <a:lnTo>
                    <a:pt x="69" y="3"/>
                  </a:lnTo>
                  <a:lnTo>
                    <a:pt x="68" y="3"/>
                  </a:lnTo>
                  <a:lnTo>
                    <a:pt x="68" y="3"/>
                  </a:lnTo>
                  <a:lnTo>
                    <a:pt x="68" y="3"/>
                  </a:lnTo>
                  <a:lnTo>
                    <a:pt x="68" y="3"/>
                  </a:lnTo>
                  <a:lnTo>
                    <a:pt x="68" y="3"/>
                  </a:lnTo>
                  <a:lnTo>
                    <a:pt x="68" y="3"/>
                  </a:lnTo>
                  <a:lnTo>
                    <a:pt x="68" y="3"/>
                  </a:lnTo>
                  <a:lnTo>
                    <a:pt x="68" y="3"/>
                  </a:lnTo>
                  <a:lnTo>
                    <a:pt x="68" y="2"/>
                  </a:lnTo>
                  <a:lnTo>
                    <a:pt x="68" y="2"/>
                  </a:lnTo>
                  <a:lnTo>
                    <a:pt x="68" y="2"/>
                  </a:lnTo>
                  <a:lnTo>
                    <a:pt x="68" y="2"/>
                  </a:lnTo>
                  <a:lnTo>
                    <a:pt x="67" y="2"/>
                  </a:lnTo>
                  <a:lnTo>
                    <a:pt x="67" y="1"/>
                  </a:lnTo>
                  <a:lnTo>
                    <a:pt x="67" y="1"/>
                  </a:lnTo>
                  <a:lnTo>
                    <a:pt x="67" y="1"/>
                  </a:lnTo>
                  <a:lnTo>
                    <a:pt x="67" y="1"/>
                  </a:lnTo>
                  <a:lnTo>
                    <a:pt x="66" y="1"/>
                  </a:lnTo>
                  <a:lnTo>
                    <a:pt x="66" y="1"/>
                  </a:lnTo>
                  <a:lnTo>
                    <a:pt x="66" y="1"/>
                  </a:lnTo>
                  <a:lnTo>
                    <a:pt x="66" y="1"/>
                  </a:lnTo>
                  <a:lnTo>
                    <a:pt x="66" y="0"/>
                  </a:lnTo>
                  <a:lnTo>
                    <a:pt x="66" y="0"/>
                  </a:lnTo>
                  <a:close/>
                  <a:moveTo>
                    <a:pt x="66" y="12"/>
                  </a:moveTo>
                  <a:lnTo>
                    <a:pt x="66" y="12"/>
                  </a:lnTo>
                  <a:lnTo>
                    <a:pt x="66" y="12"/>
                  </a:lnTo>
                  <a:lnTo>
                    <a:pt x="67" y="12"/>
                  </a:lnTo>
                  <a:lnTo>
                    <a:pt x="67" y="11"/>
                  </a:lnTo>
                  <a:lnTo>
                    <a:pt x="67" y="11"/>
                  </a:lnTo>
                  <a:lnTo>
                    <a:pt x="67" y="11"/>
                  </a:lnTo>
                  <a:lnTo>
                    <a:pt x="68" y="11"/>
                  </a:lnTo>
                  <a:lnTo>
                    <a:pt x="68" y="10"/>
                  </a:lnTo>
                  <a:lnTo>
                    <a:pt x="68" y="10"/>
                  </a:lnTo>
                  <a:lnTo>
                    <a:pt x="68" y="10"/>
                  </a:lnTo>
                  <a:lnTo>
                    <a:pt x="68" y="10"/>
                  </a:lnTo>
                  <a:lnTo>
                    <a:pt x="68" y="10"/>
                  </a:lnTo>
                  <a:lnTo>
                    <a:pt x="68" y="9"/>
                  </a:lnTo>
                  <a:lnTo>
                    <a:pt x="68" y="9"/>
                  </a:lnTo>
                  <a:lnTo>
                    <a:pt x="68" y="9"/>
                  </a:lnTo>
                  <a:lnTo>
                    <a:pt x="68" y="9"/>
                  </a:lnTo>
                  <a:lnTo>
                    <a:pt x="68" y="9"/>
                  </a:lnTo>
                  <a:lnTo>
                    <a:pt x="69" y="9"/>
                  </a:lnTo>
                  <a:lnTo>
                    <a:pt x="69" y="9"/>
                  </a:lnTo>
                  <a:lnTo>
                    <a:pt x="69" y="9"/>
                  </a:lnTo>
                  <a:lnTo>
                    <a:pt x="69" y="9"/>
                  </a:lnTo>
                  <a:lnTo>
                    <a:pt x="69" y="9"/>
                  </a:lnTo>
                  <a:lnTo>
                    <a:pt x="69" y="9"/>
                  </a:lnTo>
                  <a:lnTo>
                    <a:pt x="69" y="10"/>
                  </a:lnTo>
                  <a:lnTo>
                    <a:pt x="69" y="13"/>
                  </a:lnTo>
                  <a:lnTo>
                    <a:pt x="66" y="13"/>
                  </a:lnTo>
                  <a:lnTo>
                    <a:pt x="66" y="12"/>
                  </a:lnTo>
                  <a:lnTo>
                    <a:pt x="66" y="12"/>
                  </a:lnTo>
                  <a:close/>
                  <a:moveTo>
                    <a:pt x="64" y="0"/>
                  </a:moveTo>
                  <a:lnTo>
                    <a:pt x="64" y="13"/>
                  </a:lnTo>
                  <a:lnTo>
                    <a:pt x="59" y="13"/>
                  </a:lnTo>
                  <a:lnTo>
                    <a:pt x="59" y="13"/>
                  </a:lnTo>
                  <a:lnTo>
                    <a:pt x="59" y="13"/>
                  </a:lnTo>
                  <a:lnTo>
                    <a:pt x="59" y="13"/>
                  </a:lnTo>
                  <a:lnTo>
                    <a:pt x="59" y="12"/>
                  </a:lnTo>
                  <a:lnTo>
                    <a:pt x="59" y="12"/>
                  </a:lnTo>
                  <a:lnTo>
                    <a:pt x="59" y="12"/>
                  </a:lnTo>
                  <a:lnTo>
                    <a:pt x="59" y="12"/>
                  </a:lnTo>
                  <a:lnTo>
                    <a:pt x="59" y="12"/>
                  </a:lnTo>
                  <a:lnTo>
                    <a:pt x="59" y="12"/>
                  </a:lnTo>
                  <a:lnTo>
                    <a:pt x="59" y="12"/>
                  </a:lnTo>
                  <a:lnTo>
                    <a:pt x="59" y="12"/>
                  </a:lnTo>
                  <a:lnTo>
                    <a:pt x="59" y="12"/>
                  </a:lnTo>
                  <a:lnTo>
                    <a:pt x="59" y="12"/>
                  </a:lnTo>
                  <a:lnTo>
                    <a:pt x="59" y="12"/>
                  </a:lnTo>
                  <a:lnTo>
                    <a:pt x="59" y="12"/>
                  </a:lnTo>
                  <a:lnTo>
                    <a:pt x="59" y="12"/>
                  </a:lnTo>
                  <a:lnTo>
                    <a:pt x="59" y="12"/>
                  </a:lnTo>
                  <a:lnTo>
                    <a:pt x="60" y="12"/>
                  </a:lnTo>
                  <a:lnTo>
                    <a:pt x="60" y="11"/>
                  </a:lnTo>
                  <a:lnTo>
                    <a:pt x="60" y="11"/>
                  </a:lnTo>
                  <a:lnTo>
                    <a:pt x="60" y="1"/>
                  </a:lnTo>
                  <a:lnTo>
                    <a:pt x="60" y="1"/>
                  </a:lnTo>
                  <a:lnTo>
                    <a:pt x="60" y="1"/>
                  </a:lnTo>
                  <a:lnTo>
                    <a:pt x="59" y="1"/>
                  </a:lnTo>
                  <a:lnTo>
                    <a:pt x="59" y="1"/>
                  </a:lnTo>
                  <a:lnTo>
                    <a:pt x="59" y="1"/>
                  </a:lnTo>
                  <a:lnTo>
                    <a:pt x="59" y="1"/>
                  </a:lnTo>
                  <a:lnTo>
                    <a:pt x="59" y="1"/>
                  </a:lnTo>
                  <a:lnTo>
                    <a:pt x="59" y="1"/>
                  </a:lnTo>
                  <a:lnTo>
                    <a:pt x="59" y="1"/>
                  </a:lnTo>
                  <a:lnTo>
                    <a:pt x="59" y="1"/>
                  </a:lnTo>
                  <a:lnTo>
                    <a:pt x="59" y="1"/>
                  </a:lnTo>
                  <a:lnTo>
                    <a:pt x="59" y="1"/>
                  </a:lnTo>
                  <a:lnTo>
                    <a:pt x="59" y="0"/>
                  </a:lnTo>
                  <a:lnTo>
                    <a:pt x="59" y="0"/>
                  </a:lnTo>
                  <a:lnTo>
                    <a:pt x="59" y="0"/>
                  </a:lnTo>
                  <a:lnTo>
                    <a:pt x="59" y="0"/>
                  </a:lnTo>
                  <a:lnTo>
                    <a:pt x="59" y="0"/>
                  </a:lnTo>
                  <a:lnTo>
                    <a:pt x="59" y="0"/>
                  </a:lnTo>
                  <a:lnTo>
                    <a:pt x="59" y="0"/>
                  </a:lnTo>
                  <a:lnTo>
                    <a:pt x="59" y="0"/>
                  </a:lnTo>
                  <a:lnTo>
                    <a:pt x="59" y="0"/>
                  </a:lnTo>
                  <a:lnTo>
                    <a:pt x="59" y="0"/>
                  </a:lnTo>
                  <a:lnTo>
                    <a:pt x="59" y="0"/>
                  </a:lnTo>
                  <a:lnTo>
                    <a:pt x="59" y="0"/>
                  </a:lnTo>
                  <a:lnTo>
                    <a:pt x="64" y="0"/>
                  </a:lnTo>
                  <a:lnTo>
                    <a:pt x="64" y="0"/>
                  </a:lnTo>
                  <a:close/>
                </a:path>
              </a:pathLst>
            </a:custGeom>
            <a:solidFill>
              <a:srgbClr val="997F4C"/>
            </a:solidFill>
            <a:ln w="9525">
              <a:noFill/>
              <a:round/>
              <a:headEnd/>
              <a:tailEnd/>
            </a:ln>
          </p:spPr>
          <p:txBody>
            <a:bodyPr/>
            <a:lstStyle/>
            <a:p>
              <a:endParaRPr lang="zh-CN" altLang="en-US"/>
            </a:p>
          </p:txBody>
        </p:sp>
        <p:sp>
          <p:nvSpPr>
            <p:cNvPr id="481340" name="Freeform 60"/>
            <p:cNvSpPr>
              <a:spLocks/>
            </p:cNvSpPr>
            <p:nvPr/>
          </p:nvSpPr>
          <p:spPr bwMode="auto">
            <a:xfrm>
              <a:off x="3090" y="2818"/>
              <a:ext cx="62" cy="59"/>
            </a:xfrm>
            <a:custGeom>
              <a:avLst/>
              <a:gdLst/>
              <a:ahLst/>
              <a:cxnLst>
                <a:cxn ang="0">
                  <a:pos x="34" y="59"/>
                </a:cxn>
                <a:cxn ang="0">
                  <a:pos x="40" y="58"/>
                </a:cxn>
                <a:cxn ang="0">
                  <a:pos x="46" y="56"/>
                </a:cxn>
                <a:cxn ang="0">
                  <a:pos x="51" y="53"/>
                </a:cxn>
                <a:cxn ang="0">
                  <a:pos x="55" y="49"/>
                </a:cxn>
                <a:cxn ang="0">
                  <a:pos x="59" y="44"/>
                </a:cxn>
                <a:cxn ang="0">
                  <a:pos x="60" y="38"/>
                </a:cxn>
                <a:cxn ang="0">
                  <a:pos x="62" y="33"/>
                </a:cxn>
                <a:cxn ang="0">
                  <a:pos x="62" y="27"/>
                </a:cxn>
                <a:cxn ang="0">
                  <a:pos x="60" y="21"/>
                </a:cxn>
                <a:cxn ang="0">
                  <a:pos x="59" y="15"/>
                </a:cxn>
                <a:cxn ang="0">
                  <a:pos x="55" y="11"/>
                </a:cxn>
                <a:cxn ang="0">
                  <a:pos x="51" y="6"/>
                </a:cxn>
                <a:cxn ang="0">
                  <a:pos x="46" y="4"/>
                </a:cxn>
                <a:cxn ang="0">
                  <a:pos x="40" y="1"/>
                </a:cxn>
                <a:cxn ang="0">
                  <a:pos x="34" y="0"/>
                </a:cxn>
                <a:cxn ang="0">
                  <a:pos x="27" y="0"/>
                </a:cxn>
                <a:cxn ang="0">
                  <a:pos x="22" y="1"/>
                </a:cxn>
                <a:cxn ang="0">
                  <a:pos x="16" y="4"/>
                </a:cxn>
                <a:cxn ang="0">
                  <a:pos x="10" y="6"/>
                </a:cxn>
                <a:cxn ang="0">
                  <a:pos x="7" y="11"/>
                </a:cxn>
                <a:cxn ang="0">
                  <a:pos x="3" y="15"/>
                </a:cxn>
                <a:cxn ang="0">
                  <a:pos x="2" y="21"/>
                </a:cxn>
                <a:cxn ang="0">
                  <a:pos x="0" y="27"/>
                </a:cxn>
                <a:cxn ang="0">
                  <a:pos x="0" y="33"/>
                </a:cxn>
                <a:cxn ang="0">
                  <a:pos x="2" y="38"/>
                </a:cxn>
                <a:cxn ang="0">
                  <a:pos x="3" y="44"/>
                </a:cxn>
                <a:cxn ang="0">
                  <a:pos x="7" y="49"/>
                </a:cxn>
                <a:cxn ang="0">
                  <a:pos x="10" y="53"/>
                </a:cxn>
                <a:cxn ang="0">
                  <a:pos x="16" y="56"/>
                </a:cxn>
                <a:cxn ang="0">
                  <a:pos x="22" y="58"/>
                </a:cxn>
                <a:cxn ang="0">
                  <a:pos x="27" y="59"/>
                </a:cxn>
              </a:cxnLst>
              <a:rect l="0" t="0" r="r" b="b"/>
              <a:pathLst>
                <a:path w="62" h="59">
                  <a:moveTo>
                    <a:pt x="31" y="59"/>
                  </a:moveTo>
                  <a:lnTo>
                    <a:pt x="34" y="59"/>
                  </a:lnTo>
                  <a:lnTo>
                    <a:pt x="37" y="59"/>
                  </a:lnTo>
                  <a:lnTo>
                    <a:pt x="40" y="58"/>
                  </a:lnTo>
                  <a:lnTo>
                    <a:pt x="43" y="57"/>
                  </a:lnTo>
                  <a:lnTo>
                    <a:pt x="46" y="56"/>
                  </a:lnTo>
                  <a:lnTo>
                    <a:pt x="49" y="55"/>
                  </a:lnTo>
                  <a:lnTo>
                    <a:pt x="51" y="53"/>
                  </a:lnTo>
                  <a:lnTo>
                    <a:pt x="53" y="51"/>
                  </a:lnTo>
                  <a:lnTo>
                    <a:pt x="55" y="49"/>
                  </a:lnTo>
                  <a:lnTo>
                    <a:pt x="57" y="47"/>
                  </a:lnTo>
                  <a:lnTo>
                    <a:pt x="59" y="44"/>
                  </a:lnTo>
                  <a:lnTo>
                    <a:pt x="60" y="42"/>
                  </a:lnTo>
                  <a:lnTo>
                    <a:pt x="60" y="38"/>
                  </a:lnTo>
                  <a:lnTo>
                    <a:pt x="62" y="36"/>
                  </a:lnTo>
                  <a:lnTo>
                    <a:pt x="62" y="33"/>
                  </a:lnTo>
                  <a:lnTo>
                    <a:pt x="62" y="29"/>
                  </a:lnTo>
                  <a:lnTo>
                    <a:pt x="62" y="27"/>
                  </a:lnTo>
                  <a:lnTo>
                    <a:pt x="62" y="23"/>
                  </a:lnTo>
                  <a:lnTo>
                    <a:pt x="60" y="21"/>
                  </a:lnTo>
                  <a:lnTo>
                    <a:pt x="60" y="18"/>
                  </a:lnTo>
                  <a:lnTo>
                    <a:pt x="59" y="15"/>
                  </a:lnTo>
                  <a:lnTo>
                    <a:pt x="57" y="13"/>
                  </a:lnTo>
                  <a:lnTo>
                    <a:pt x="55" y="11"/>
                  </a:lnTo>
                  <a:lnTo>
                    <a:pt x="53" y="8"/>
                  </a:lnTo>
                  <a:lnTo>
                    <a:pt x="51" y="6"/>
                  </a:lnTo>
                  <a:lnTo>
                    <a:pt x="49" y="5"/>
                  </a:lnTo>
                  <a:lnTo>
                    <a:pt x="46" y="4"/>
                  </a:lnTo>
                  <a:lnTo>
                    <a:pt x="43" y="3"/>
                  </a:lnTo>
                  <a:lnTo>
                    <a:pt x="40" y="1"/>
                  </a:lnTo>
                  <a:lnTo>
                    <a:pt x="37" y="0"/>
                  </a:lnTo>
                  <a:lnTo>
                    <a:pt x="34" y="0"/>
                  </a:lnTo>
                  <a:lnTo>
                    <a:pt x="31" y="0"/>
                  </a:lnTo>
                  <a:lnTo>
                    <a:pt x="27" y="0"/>
                  </a:lnTo>
                  <a:lnTo>
                    <a:pt x="25" y="0"/>
                  </a:lnTo>
                  <a:lnTo>
                    <a:pt x="22" y="1"/>
                  </a:lnTo>
                  <a:lnTo>
                    <a:pt x="18" y="3"/>
                  </a:lnTo>
                  <a:lnTo>
                    <a:pt x="16" y="4"/>
                  </a:lnTo>
                  <a:lnTo>
                    <a:pt x="13" y="5"/>
                  </a:lnTo>
                  <a:lnTo>
                    <a:pt x="10" y="6"/>
                  </a:lnTo>
                  <a:lnTo>
                    <a:pt x="9" y="8"/>
                  </a:lnTo>
                  <a:lnTo>
                    <a:pt x="7" y="11"/>
                  </a:lnTo>
                  <a:lnTo>
                    <a:pt x="5" y="13"/>
                  </a:lnTo>
                  <a:lnTo>
                    <a:pt x="3" y="15"/>
                  </a:lnTo>
                  <a:lnTo>
                    <a:pt x="2" y="18"/>
                  </a:lnTo>
                  <a:lnTo>
                    <a:pt x="2" y="21"/>
                  </a:lnTo>
                  <a:lnTo>
                    <a:pt x="0" y="23"/>
                  </a:lnTo>
                  <a:lnTo>
                    <a:pt x="0" y="27"/>
                  </a:lnTo>
                  <a:lnTo>
                    <a:pt x="0" y="29"/>
                  </a:lnTo>
                  <a:lnTo>
                    <a:pt x="0" y="33"/>
                  </a:lnTo>
                  <a:lnTo>
                    <a:pt x="0" y="36"/>
                  </a:lnTo>
                  <a:lnTo>
                    <a:pt x="2" y="38"/>
                  </a:lnTo>
                  <a:lnTo>
                    <a:pt x="2" y="42"/>
                  </a:lnTo>
                  <a:lnTo>
                    <a:pt x="3" y="44"/>
                  </a:lnTo>
                  <a:lnTo>
                    <a:pt x="5" y="47"/>
                  </a:lnTo>
                  <a:lnTo>
                    <a:pt x="7" y="49"/>
                  </a:lnTo>
                  <a:lnTo>
                    <a:pt x="9" y="51"/>
                  </a:lnTo>
                  <a:lnTo>
                    <a:pt x="10" y="53"/>
                  </a:lnTo>
                  <a:lnTo>
                    <a:pt x="13" y="55"/>
                  </a:lnTo>
                  <a:lnTo>
                    <a:pt x="16" y="56"/>
                  </a:lnTo>
                  <a:lnTo>
                    <a:pt x="18" y="57"/>
                  </a:lnTo>
                  <a:lnTo>
                    <a:pt x="22" y="58"/>
                  </a:lnTo>
                  <a:lnTo>
                    <a:pt x="25" y="59"/>
                  </a:lnTo>
                  <a:lnTo>
                    <a:pt x="27" y="59"/>
                  </a:lnTo>
                  <a:lnTo>
                    <a:pt x="31" y="59"/>
                  </a:lnTo>
                  <a:close/>
                </a:path>
              </a:pathLst>
            </a:custGeom>
            <a:solidFill>
              <a:srgbClr val="333333"/>
            </a:solidFill>
            <a:ln w="9525">
              <a:noFill/>
              <a:round/>
              <a:headEnd/>
              <a:tailEnd/>
            </a:ln>
          </p:spPr>
          <p:txBody>
            <a:bodyPr/>
            <a:lstStyle/>
            <a:p>
              <a:endParaRPr lang="zh-CN" altLang="en-US"/>
            </a:p>
          </p:txBody>
        </p:sp>
        <p:sp>
          <p:nvSpPr>
            <p:cNvPr id="481341" name="Freeform 61"/>
            <p:cNvSpPr>
              <a:spLocks/>
            </p:cNvSpPr>
            <p:nvPr/>
          </p:nvSpPr>
          <p:spPr bwMode="auto">
            <a:xfrm>
              <a:off x="3090" y="2818"/>
              <a:ext cx="62" cy="59"/>
            </a:xfrm>
            <a:custGeom>
              <a:avLst/>
              <a:gdLst/>
              <a:ahLst/>
              <a:cxnLst>
                <a:cxn ang="0">
                  <a:pos x="31" y="59"/>
                </a:cxn>
                <a:cxn ang="0">
                  <a:pos x="37" y="59"/>
                </a:cxn>
                <a:cxn ang="0">
                  <a:pos x="43" y="57"/>
                </a:cxn>
                <a:cxn ang="0">
                  <a:pos x="49" y="55"/>
                </a:cxn>
                <a:cxn ang="0">
                  <a:pos x="53" y="51"/>
                </a:cxn>
                <a:cxn ang="0">
                  <a:pos x="57" y="47"/>
                </a:cxn>
                <a:cxn ang="0">
                  <a:pos x="60" y="42"/>
                </a:cxn>
                <a:cxn ang="0">
                  <a:pos x="62" y="36"/>
                </a:cxn>
                <a:cxn ang="0">
                  <a:pos x="62" y="29"/>
                </a:cxn>
                <a:cxn ang="0">
                  <a:pos x="62" y="23"/>
                </a:cxn>
                <a:cxn ang="0">
                  <a:pos x="60" y="18"/>
                </a:cxn>
                <a:cxn ang="0">
                  <a:pos x="57" y="13"/>
                </a:cxn>
                <a:cxn ang="0">
                  <a:pos x="53" y="8"/>
                </a:cxn>
                <a:cxn ang="0">
                  <a:pos x="49" y="5"/>
                </a:cxn>
                <a:cxn ang="0">
                  <a:pos x="43" y="3"/>
                </a:cxn>
                <a:cxn ang="0">
                  <a:pos x="37" y="0"/>
                </a:cxn>
                <a:cxn ang="0">
                  <a:pos x="31" y="0"/>
                </a:cxn>
                <a:cxn ang="0">
                  <a:pos x="25" y="0"/>
                </a:cxn>
                <a:cxn ang="0">
                  <a:pos x="18" y="3"/>
                </a:cxn>
                <a:cxn ang="0">
                  <a:pos x="13" y="5"/>
                </a:cxn>
                <a:cxn ang="0">
                  <a:pos x="9" y="8"/>
                </a:cxn>
                <a:cxn ang="0">
                  <a:pos x="5" y="13"/>
                </a:cxn>
                <a:cxn ang="0">
                  <a:pos x="2" y="18"/>
                </a:cxn>
                <a:cxn ang="0">
                  <a:pos x="0" y="23"/>
                </a:cxn>
                <a:cxn ang="0">
                  <a:pos x="0" y="29"/>
                </a:cxn>
                <a:cxn ang="0">
                  <a:pos x="0" y="36"/>
                </a:cxn>
                <a:cxn ang="0">
                  <a:pos x="2" y="42"/>
                </a:cxn>
                <a:cxn ang="0">
                  <a:pos x="5" y="47"/>
                </a:cxn>
                <a:cxn ang="0">
                  <a:pos x="9" y="51"/>
                </a:cxn>
                <a:cxn ang="0">
                  <a:pos x="13" y="55"/>
                </a:cxn>
                <a:cxn ang="0">
                  <a:pos x="18" y="57"/>
                </a:cxn>
                <a:cxn ang="0">
                  <a:pos x="25" y="59"/>
                </a:cxn>
                <a:cxn ang="0">
                  <a:pos x="31" y="59"/>
                </a:cxn>
              </a:cxnLst>
              <a:rect l="0" t="0" r="r" b="b"/>
              <a:pathLst>
                <a:path w="62" h="59">
                  <a:moveTo>
                    <a:pt x="31" y="59"/>
                  </a:moveTo>
                  <a:lnTo>
                    <a:pt x="31" y="59"/>
                  </a:lnTo>
                  <a:lnTo>
                    <a:pt x="34" y="59"/>
                  </a:lnTo>
                  <a:lnTo>
                    <a:pt x="37" y="59"/>
                  </a:lnTo>
                  <a:lnTo>
                    <a:pt x="40" y="58"/>
                  </a:lnTo>
                  <a:lnTo>
                    <a:pt x="43" y="57"/>
                  </a:lnTo>
                  <a:lnTo>
                    <a:pt x="46" y="56"/>
                  </a:lnTo>
                  <a:lnTo>
                    <a:pt x="49" y="55"/>
                  </a:lnTo>
                  <a:lnTo>
                    <a:pt x="51" y="53"/>
                  </a:lnTo>
                  <a:lnTo>
                    <a:pt x="53" y="51"/>
                  </a:lnTo>
                  <a:lnTo>
                    <a:pt x="55" y="49"/>
                  </a:lnTo>
                  <a:lnTo>
                    <a:pt x="57" y="47"/>
                  </a:lnTo>
                  <a:lnTo>
                    <a:pt x="59" y="44"/>
                  </a:lnTo>
                  <a:lnTo>
                    <a:pt x="60" y="42"/>
                  </a:lnTo>
                  <a:lnTo>
                    <a:pt x="60" y="38"/>
                  </a:lnTo>
                  <a:lnTo>
                    <a:pt x="62" y="36"/>
                  </a:lnTo>
                  <a:lnTo>
                    <a:pt x="62" y="33"/>
                  </a:lnTo>
                  <a:lnTo>
                    <a:pt x="62" y="29"/>
                  </a:lnTo>
                  <a:lnTo>
                    <a:pt x="62" y="27"/>
                  </a:lnTo>
                  <a:lnTo>
                    <a:pt x="62" y="23"/>
                  </a:lnTo>
                  <a:lnTo>
                    <a:pt x="60" y="21"/>
                  </a:lnTo>
                  <a:lnTo>
                    <a:pt x="60" y="18"/>
                  </a:lnTo>
                  <a:lnTo>
                    <a:pt x="59" y="15"/>
                  </a:lnTo>
                  <a:lnTo>
                    <a:pt x="57" y="13"/>
                  </a:lnTo>
                  <a:lnTo>
                    <a:pt x="55" y="11"/>
                  </a:lnTo>
                  <a:lnTo>
                    <a:pt x="53" y="8"/>
                  </a:lnTo>
                  <a:lnTo>
                    <a:pt x="51" y="6"/>
                  </a:lnTo>
                  <a:lnTo>
                    <a:pt x="49" y="5"/>
                  </a:lnTo>
                  <a:lnTo>
                    <a:pt x="46" y="4"/>
                  </a:lnTo>
                  <a:lnTo>
                    <a:pt x="43" y="3"/>
                  </a:lnTo>
                  <a:lnTo>
                    <a:pt x="40" y="1"/>
                  </a:lnTo>
                  <a:lnTo>
                    <a:pt x="37" y="0"/>
                  </a:lnTo>
                  <a:lnTo>
                    <a:pt x="34" y="0"/>
                  </a:lnTo>
                  <a:lnTo>
                    <a:pt x="31" y="0"/>
                  </a:lnTo>
                  <a:lnTo>
                    <a:pt x="27" y="0"/>
                  </a:lnTo>
                  <a:lnTo>
                    <a:pt x="25" y="0"/>
                  </a:lnTo>
                  <a:lnTo>
                    <a:pt x="22" y="1"/>
                  </a:lnTo>
                  <a:lnTo>
                    <a:pt x="18" y="3"/>
                  </a:lnTo>
                  <a:lnTo>
                    <a:pt x="16" y="4"/>
                  </a:lnTo>
                  <a:lnTo>
                    <a:pt x="13" y="5"/>
                  </a:lnTo>
                  <a:lnTo>
                    <a:pt x="10" y="6"/>
                  </a:lnTo>
                  <a:lnTo>
                    <a:pt x="9" y="8"/>
                  </a:lnTo>
                  <a:lnTo>
                    <a:pt x="7" y="11"/>
                  </a:lnTo>
                  <a:lnTo>
                    <a:pt x="5" y="13"/>
                  </a:lnTo>
                  <a:lnTo>
                    <a:pt x="3" y="15"/>
                  </a:lnTo>
                  <a:lnTo>
                    <a:pt x="2" y="18"/>
                  </a:lnTo>
                  <a:lnTo>
                    <a:pt x="2" y="21"/>
                  </a:lnTo>
                  <a:lnTo>
                    <a:pt x="0" y="23"/>
                  </a:lnTo>
                  <a:lnTo>
                    <a:pt x="0" y="27"/>
                  </a:lnTo>
                  <a:lnTo>
                    <a:pt x="0" y="29"/>
                  </a:lnTo>
                  <a:lnTo>
                    <a:pt x="0" y="33"/>
                  </a:lnTo>
                  <a:lnTo>
                    <a:pt x="0" y="36"/>
                  </a:lnTo>
                  <a:lnTo>
                    <a:pt x="2" y="38"/>
                  </a:lnTo>
                  <a:lnTo>
                    <a:pt x="2" y="42"/>
                  </a:lnTo>
                  <a:lnTo>
                    <a:pt x="3" y="44"/>
                  </a:lnTo>
                  <a:lnTo>
                    <a:pt x="5" y="47"/>
                  </a:lnTo>
                  <a:lnTo>
                    <a:pt x="7" y="49"/>
                  </a:lnTo>
                  <a:lnTo>
                    <a:pt x="9" y="51"/>
                  </a:lnTo>
                  <a:lnTo>
                    <a:pt x="10" y="53"/>
                  </a:lnTo>
                  <a:lnTo>
                    <a:pt x="13" y="55"/>
                  </a:lnTo>
                  <a:lnTo>
                    <a:pt x="16" y="56"/>
                  </a:lnTo>
                  <a:lnTo>
                    <a:pt x="18" y="57"/>
                  </a:lnTo>
                  <a:lnTo>
                    <a:pt x="22" y="58"/>
                  </a:lnTo>
                  <a:lnTo>
                    <a:pt x="25" y="59"/>
                  </a:lnTo>
                  <a:lnTo>
                    <a:pt x="27" y="59"/>
                  </a:lnTo>
                  <a:lnTo>
                    <a:pt x="31" y="59"/>
                  </a:lnTo>
                </a:path>
              </a:pathLst>
            </a:custGeom>
            <a:noFill/>
            <a:ln w="1588">
              <a:solidFill>
                <a:srgbClr val="000000"/>
              </a:solidFill>
              <a:prstDash val="solid"/>
              <a:round/>
              <a:headEnd/>
              <a:tailEnd/>
            </a:ln>
          </p:spPr>
          <p:txBody>
            <a:bodyPr/>
            <a:lstStyle/>
            <a:p>
              <a:endParaRPr lang="zh-CN" altLang="en-US"/>
            </a:p>
          </p:txBody>
        </p:sp>
        <p:sp>
          <p:nvSpPr>
            <p:cNvPr id="481342" name="Freeform 62"/>
            <p:cNvSpPr>
              <a:spLocks/>
            </p:cNvSpPr>
            <p:nvPr/>
          </p:nvSpPr>
          <p:spPr bwMode="auto">
            <a:xfrm>
              <a:off x="3103" y="2830"/>
              <a:ext cx="36" cy="36"/>
            </a:xfrm>
            <a:custGeom>
              <a:avLst/>
              <a:gdLst/>
              <a:ahLst/>
              <a:cxnLst>
                <a:cxn ang="0">
                  <a:pos x="21" y="36"/>
                </a:cxn>
                <a:cxn ang="0">
                  <a:pos x="23" y="35"/>
                </a:cxn>
                <a:cxn ang="0">
                  <a:pos x="27" y="33"/>
                </a:cxn>
                <a:cxn ang="0">
                  <a:pos x="30" y="31"/>
                </a:cxn>
                <a:cxn ang="0">
                  <a:pos x="32" y="29"/>
                </a:cxn>
                <a:cxn ang="0">
                  <a:pos x="35" y="26"/>
                </a:cxn>
                <a:cxn ang="0">
                  <a:pos x="36" y="23"/>
                </a:cxn>
                <a:cxn ang="0">
                  <a:pos x="36" y="19"/>
                </a:cxn>
                <a:cxn ang="0">
                  <a:pos x="36" y="16"/>
                </a:cxn>
                <a:cxn ang="0">
                  <a:pos x="36" y="13"/>
                </a:cxn>
                <a:cxn ang="0">
                  <a:pos x="35" y="9"/>
                </a:cxn>
                <a:cxn ang="0">
                  <a:pos x="32" y="7"/>
                </a:cxn>
                <a:cxn ang="0">
                  <a:pos x="30" y="4"/>
                </a:cxn>
                <a:cxn ang="0">
                  <a:pos x="27" y="2"/>
                </a:cxn>
                <a:cxn ang="0">
                  <a:pos x="23" y="1"/>
                </a:cxn>
                <a:cxn ang="0">
                  <a:pos x="21" y="0"/>
                </a:cxn>
                <a:cxn ang="0">
                  <a:pos x="17" y="0"/>
                </a:cxn>
                <a:cxn ang="0">
                  <a:pos x="13" y="1"/>
                </a:cxn>
                <a:cxn ang="0">
                  <a:pos x="9" y="2"/>
                </a:cxn>
                <a:cxn ang="0">
                  <a:pos x="6" y="4"/>
                </a:cxn>
                <a:cxn ang="0">
                  <a:pos x="4" y="7"/>
                </a:cxn>
                <a:cxn ang="0">
                  <a:pos x="3" y="9"/>
                </a:cxn>
                <a:cxn ang="0">
                  <a:pos x="1" y="13"/>
                </a:cxn>
                <a:cxn ang="0">
                  <a:pos x="0" y="16"/>
                </a:cxn>
                <a:cxn ang="0">
                  <a:pos x="0" y="19"/>
                </a:cxn>
                <a:cxn ang="0">
                  <a:pos x="1" y="23"/>
                </a:cxn>
                <a:cxn ang="0">
                  <a:pos x="3" y="26"/>
                </a:cxn>
                <a:cxn ang="0">
                  <a:pos x="4" y="29"/>
                </a:cxn>
                <a:cxn ang="0">
                  <a:pos x="6" y="31"/>
                </a:cxn>
                <a:cxn ang="0">
                  <a:pos x="9" y="33"/>
                </a:cxn>
                <a:cxn ang="0">
                  <a:pos x="13" y="35"/>
                </a:cxn>
                <a:cxn ang="0">
                  <a:pos x="17" y="36"/>
                </a:cxn>
              </a:cxnLst>
              <a:rect l="0" t="0" r="r" b="b"/>
              <a:pathLst>
                <a:path w="36" h="36">
                  <a:moveTo>
                    <a:pt x="18" y="36"/>
                  </a:moveTo>
                  <a:lnTo>
                    <a:pt x="21" y="36"/>
                  </a:lnTo>
                  <a:lnTo>
                    <a:pt x="22" y="36"/>
                  </a:lnTo>
                  <a:lnTo>
                    <a:pt x="23" y="35"/>
                  </a:lnTo>
                  <a:lnTo>
                    <a:pt x="26" y="35"/>
                  </a:lnTo>
                  <a:lnTo>
                    <a:pt x="27" y="33"/>
                  </a:lnTo>
                  <a:lnTo>
                    <a:pt x="28" y="32"/>
                  </a:lnTo>
                  <a:lnTo>
                    <a:pt x="30" y="31"/>
                  </a:lnTo>
                  <a:lnTo>
                    <a:pt x="31" y="30"/>
                  </a:lnTo>
                  <a:lnTo>
                    <a:pt x="32" y="29"/>
                  </a:lnTo>
                  <a:lnTo>
                    <a:pt x="33" y="28"/>
                  </a:lnTo>
                  <a:lnTo>
                    <a:pt x="35" y="26"/>
                  </a:lnTo>
                  <a:lnTo>
                    <a:pt x="35" y="25"/>
                  </a:lnTo>
                  <a:lnTo>
                    <a:pt x="36" y="23"/>
                  </a:lnTo>
                  <a:lnTo>
                    <a:pt x="36" y="22"/>
                  </a:lnTo>
                  <a:lnTo>
                    <a:pt x="36" y="19"/>
                  </a:lnTo>
                  <a:lnTo>
                    <a:pt x="36" y="18"/>
                  </a:lnTo>
                  <a:lnTo>
                    <a:pt x="36" y="16"/>
                  </a:lnTo>
                  <a:lnTo>
                    <a:pt x="36" y="14"/>
                  </a:lnTo>
                  <a:lnTo>
                    <a:pt x="36" y="13"/>
                  </a:lnTo>
                  <a:lnTo>
                    <a:pt x="35" y="11"/>
                  </a:lnTo>
                  <a:lnTo>
                    <a:pt x="35" y="9"/>
                  </a:lnTo>
                  <a:lnTo>
                    <a:pt x="33" y="8"/>
                  </a:lnTo>
                  <a:lnTo>
                    <a:pt x="32" y="7"/>
                  </a:lnTo>
                  <a:lnTo>
                    <a:pt x="31" y="6"/>
                  </a:lnTo>
                  <a:lnTo>
                    <a:pt x="30" y="4"/>
                  </a:lnTo>
                  <a:lnTo>
                    <a:pt x="28" y="3"/>
                  </a:lnTo>
                  <a:lnTo>
                    <a:pt x="27" y="2"/>
                  </a:lnTo>
                  <a:lnTo>
                    <a:pt x="26" y="1"/>
                  </a:lnTo>
                  <a:lnTo>
                    <a:pt x="23" y="1"/>
                  </a:lnTo>
                  <a:lnTo>
                    <a:pt x="22" y="0"/>
                  </a:lnTo>
                  <a:lnTo>
                    <a:pt x="21" y="0"/>
                  </a:lnTo>
                  <a:lnTo>
                    <a:pt x="18" y="0"/>
                  </a:lnTo>
                  <a:lnTo>
                    <a:pt x="17" y="0"/>
                  </a:lnTo>
                  <a:lnTo>
                    <a:pt x="14" y="0"/>
                  </a:lnTo>
                  <a:lnTo>
                    <a:pt x="13" y="1"/>
                  </a:lnTo>
                  <a:lnTo>
                    <a:pt x="12" y="1"/>
                  </a:lnTo>
                  <a:lnTo>
                    <a:pt x="9" y="2"/>
                  </a:lnTo>
                  <a:lnTo>
                    <a:pt x="8" y="3"/>
                  </a:lnTo>
                  <a:lnTo>
                    <a:pt x="6" y="4"/>
                  </a:lnTo>
                  <a:lnTo>
                    <a:pt x="5" y="6"/>
                  </a:lnTo>
                  <a:lnTo>
                    <a:pt x="4" y="7"/>
                  </a:lnTo>
                  <a:lnTo>
                    <a:pt x="3" y="8"/>
                  </a:lnTo>
                  <a:lnTo>
                    <a:pt x="3" y="9"/>
                  </a:lnTo>
                  <a:lnTo>
                    <a:pt x="1" y="11"/>
                  </a:lnTo>
                  <a:lnTo>
                    <a:pt x="1" y="13"/>
                  </a:lnTo>
                  <a:lnTo>
                    <a:pt x="0" y="14"/>
                  </a:lnTo>
                  <a:lnTo>
                    <a:pt x="0" y="16"/>
                  </a:lnTo>
                  <a:lnTo>
                    <a:pt x="0" y="18"/>
                  </a:lnTo>
                  <a:lnTo>
                    <a:pt x="0" y="19"/>
                  </a:lnTo>
                  <a:lnTo>
                    <a:pt x="0" y="22"/>
                  </a:lnTo>
                  <a:lnTo>
                    <a:pt x="1" y="23"/>
                  </a:lnTo>
                  <a:lnTo>
                    <a:pt x="1" y="25"/>
                  </a:lnTo>
                  <a:lnTo>
                    <a:pt x="3" y="26"/>
                  </a:lnTo>
                  <a:lnTo>
                    <a:pt x="3" y="28"/>
                  </a:lnTo>
                  <a:lnTo>
                    <a:pt x="4" y="29"/>
                  </a:lnTo>
                  <a:lnTo>
                    <a:pt x="5" y="30"/>
                  </a:lnTo>
                  <a:lnTo>
                    <a:pt x="6" y="31"/>
                  </a:lnTo>
                  <a:lnTo>
                    <a:pt x="8" y="32"/>
                  </a:lnTo>
                  <a:lnTo>
                    <a:pt x="9" y="33"/>
                  </a:lnTo>
                  <a:lnTo>
                    <a:pt x="12" y="35"/>
                  </a:lnTo>
                  <a:lnTo>
                    <a:pt x="13" y="35"/>
                  </a:lnTo>
                  <a:lnTo>
                    <a:pt x="14" y="36"/>
                  </a:lnTo>
                  <a:lnTo>
                    <a:pt x="17" y="36"/>
                  </a:lnTo>
                  <a:lnTo>
                    <a:pt x="18" y="36"/>
                  </a:lnTo>
                  <a:close/>
                </a:path>
              </a:pathLst>
            </a:custGeom>
            <a:solidFill>
              <a:srgbClr val="E5E5E5"/>
            </a:solidFill>
            <a:ln w="9525">
              <a:noFill/>
              <a:round/>
              <a:headEnd/>
              <a:tailEnd/>
            </a:ln>
          </p:spPr>
          <p:txBody>
            <a:bodyPr/>
            <a:lstStyle/>
            <a:p>
              <a:endParaRPr lang="zh-CN" altLang="en-US"/>
            </a:p>
          </p:txBody>
        </p:sp>
        <p:sp>
          <p:nvSpPr>
            <p:cNvPr id="481343" name="Freeform 63"/>
            <p:cNvSpPr>
              <a:spLocks/>
            </p:cNvSpPr>
            <p:nvPr/>
          </p:nvSpPr>
          <p:spPr bwMode="auto">
            <a:xfrm>
              <a:off x="3121" y="2848"/>
              <a:ext cx="18" cy="18"/>
            </a:xfrm>
            <a:custGeom>
              <a:avLst/>
              <a:gdLst/>
              <a:ahLst/>
              <a:cxnLst>
                <a:cxn ang="0">
                  <a:pos x="18" y="0"/>
                </a:cxn>
                <a:cxn ang="0">
                  <a:pos x="18" y="0"/>
                </a:cxn>
                <a:cxn ang="0">
                  <a:pos x="18" y="1"/>
                </a:cxn>
                <a:cxn ang="0">
                  <a:pos x="18" y="4"/>
                </a:cxn>
                <a:cxn ang="0">
                  <a:pos x="18" y="5"/>
                </a:cxn>
                <a:cxn ang="0">
                  <a:pos x="17" y="7"/>
                </a:cxn>
                <a:cxn ang="0">
                  <a:pos x="17" y="8"/>
                </a:cxn>
                <a:cxn ang="0">
                  <a:pos x="15" y="10"/>
                </a:cxn>
                <a:cxn ang="0">
                  <a:pos x="14" y="11"/>
                </a:cxn>
                <a:cxn ang="0">
                  <a:pos x="13" y="12"/>
                </a:cxn>
                <a:cxn ang="0">
                  <a:pos x="12" y="13"/>
                </a:cxn>
                <a:cxn ang="0">
                  <a:pos x="10" y="14"/>
                </a:cxn>
                <a:cxn ang="0">
                  <a:pos x="9" y="15"/>
                </a:cxn>
                <a:cxn ang="0">
                  <a:pos x="8" y="17"/>
                </a:cxn>
                <a:cxn ang="0">
                  <a:pos x="5" y="17"/>
                </a:cxn>
                <a:cxn ang="0">
                  <a:pos x="4" y="18"/>
                </a:cxn>
                <a:cxn ang="0">
                  <a:pos x="1" y="18"/>
                </a:cxn>
                <a:cxn ang="0">
                  <a:pos x="0" y="18"/>
                </a:cxn>
                <a:cxn ang="0">
                  <a:pos x="0" y="17"/>
                </a:cxn>
                <a:cxn ang="0">
                  <a:pos x="1" y="17"/>
                </a:cxn>
                <a:cxn ang="0">
                  <a:pos x="4" y="17"/>
                </a:cxn>
                <a:cxn ang="0">
                  <a:pos x="5" y="17"/>
                </a:cxn>
                <a:cxn ang="0">
                  <a:pos x="6" y="15"/>
                </a:cxn>
                <a:cxn ang="0">
                  <a:pos x="9" y="15"/>
                </a:cxn>
                <a:cxn ang="0">
                  <a:pos x="10" y="14"/>
                </a:cxn>
                <a:cxn ang="0">
                  <a:pos x="12" y="13"/>
                </a:cxn>
                <a:cxn ang="0">
                  <a:pos x="13" y="12"/>
                </a:cxn>
                <a:cxn ang="0">
                  <a:pos x="14" y="11"/>
                </a:cxn>
                <a:cxn ang="0">
                  <a:pos x="15" y="10"/>
                </a:cxn>
                <a:cxn ang="0">
                  <a:pos x="15" y="8"/>
                </a:cxn>
                <a:cxn ang="0">
                  <a:pos x="17" y="6"/>
                </a:cxn>
                <a:cxn ang="0">
                  <a:pos x="17" y="5"/>
                </a:cxn>
                <a:cxn ang="0">
                  <a:pos x="18" y="4"/>
                </a:cxn>
                <a:cxn ang="0">
                  <a:pos x="18" y="1"/>
                </a:cxn>
                <a:cxn ang="0">
                  <a:pos x="18" y="0"/>
                </a:cxn>
                <a:cxn ang="0">
                  <a:pos x="18" y="0"/>
                </a:cxn>
              </a:cxnLst>
              <a:rect l="0" t="0" r="r" b="b"/>
              <a:pathLst>
                <a:path w="18" h="18">
                  <a:moveTo>
                    <a:pt x="18" y="0"/>
                  </a:moveTo>
                  <a:lnTo>
                    <a:pt x="18" y="0"/>
                  </a:lnTo>
                  <a:lnTo>
                    <a:pt x="18" y="1"/>
                  </a:lnTo>
                  <a:lnTo>
                    <a:pt x="18" y="4"/>
                  </a:lnTo>
                  <a:lnTo>
                    <a:pt x="18" y="5"/>
                  </a:lnTo>
                  <a:lnTo>
                    <a:pt x="17" y="7"/>
                  </a:lnTo>
                  <a:lnTo>
                    <a:pt x="17" y="8"/>
                  </a:lnTo>
                  <a:lnTo>
                    <a:pt x="15" y="10"/>
                  </a:lnTo>
                  <a:lnTo>
                    <a:pt x="14" y="11"/>
                  </a:lnTo>
                  <a:lnTo>
                    <a:pt x="13" y="12"/>
                  </a:lnTo>
                  <a:lnTo>
                    <a:pt x="12" y="13"/>
                  </a:lnTo>
                  <a:lnTo>
                    <a:pt x="10" y="14"/>
                  </a:lnTo>
                  <a:lnTo>
                    <a:pt x="9" y="15"/>
                  </a:lnTo>
                  <a:lnTo>
                    <a:pt x="8" y="17"/>
                  </a:lnTo>
                  <a:lnTo>
                    <a:pt x="5" y="17"/>
                  </a:lnTo>
                  <a:lnTo>
                    <a:pt x="4" y="18"/>
                  </a:lnTo>
                  <a:lnTo>
                    <a:pt x="1" y="18"/>
                  </a:lnTo>
                  <a:lnTo>
                    <a:pt x="0" y="18"/>
                  </a:lnTo>
                  <a:lnTo>
                    <a:pt x="0" y="17"/>
                  </a:lnTo>
                  <a:lnTo>
                    <a:pt x="1" y="17"/>
                  </a:lnTo>
                  <a:lnTo>
                    <a:pt x="4" y="17"/>
                  </a:lnTo>
                  <a:lnTo>
                    <a:pt x="5" y="17"/>
                  </a:lnTo>
                  <a:lnTo>
                    <a:pt x="6" y="15"/>
                  </a:lnTo>
                  <a:lnTo>
                    <a:pt x="9" y="15"/>
                  </a:lnTo>
                  <a:lnTo>
                    <a:pt x="10" y="14"/>
                  </a:lnTo>
                  <a:lnTo>
                    <a:pt x="12" y="13"/>
                  </a:lnTo>
                  <a:lnTo>
                    <a:pt x="13" y="12"/>
                  </a:lnTo>
                  <a:lnTo>
                    <a:pt x="14" y="11"/>
                  </a:lnTo>
                  <a:lnTo>
                    <a:pt x="15" y="10"/>
                  </a:lnTo>
                  <a:lnTo>
                    <a:pt x="15" y="8"/>
                  </a:lnTo>
                  <a:lnTo>
                    <a:pt x="17" y="6"/>
                  </a:lnTo>
                  <a:lnTo>
                    <a:pt x="17" y="5"/>
                  </a:lnTo>
                  <a:lnTo>
                    <a:pt x="18" y="4"/>
                  </a:lnTo>
                  <a:lnTo>
                    <a:pt x="18" y="1"/>
                  </a:lnTo>
                  <a:lnTo>
                    <a:pt x="18" y="0"/>
                  </a:lnTo>
                  <a:lnTo>
                    <a:pt x="18" y="0"/>
                  </a:lnTo>
                  <a:close/>
                </a:path>
              </a:pathLst>
            </a:custGeom>
            <a:solidFill>
              <a:srgbClr val="FFFFFF"/>
            </a:solidFill>
            <a:ln w="9525">
              <a:noFill/>
              <a:round/>
              <a:headEnd/>
              <a:tailEnd/>
            </a:ln>
          </p:spPr>
          <p:txBody>
            <a:bodyPr/>
            <a:lstStyle/>
            <a:p>
              <a:endParaRPr lang="zh-CN" altLang="en-US"/>
            </a:p>
          </p:txBody>
        </p:sp>
        <p:sp>
          <p:nvSpPr>
            <p:cNvPr id="481344" name="Freeform 64"/>
            <p:cNvSpPr>
              <a:spLocks/>
            </p:cNvSpPr>
            <p:nvPr/>
          </p:nvSpPr>
          <p:spPr bwMode="auto">
            <a:xfrm>
              <a:off x="3121" y="2830"/>
              <a:ext cx="18" cy="17"/>
            </a:xfrm>
            <a:custGeom>
              <a:avLst/>
              <a:gdLst/>
              <a:ahLst/>
              <a:cxnLst>
                <a:cxn ang="0">
                  <a:pos x="0" y="0"/>
                </a:cxn>
                <a:cxn ang="0">
                  <a:pos x="0" y="0"/>
                </a:cxn>
                <a:cxn ang="0">
                  <a:pos x="1" y="0"/>
                </a:cxn>
                <a:cxn ang="0">
                  <a:pos x="4" y="0"/>
                </a:cxn>
                <a:cxn ang="0">
                  <a:pos x="5" y="1"/>
                </a:cxn>
                <a:cxn ang="0">
                  <a:pos x="8" y="1"/>
                </a:cxn>
                <a:cxn ang="0">
                  <a:pos x="9" y="2"/>
                </a:cxn>
                <a:cxn ang="0">
                  <a:pos x="10" y="3"/>
                </a:cxn>
                <a:cxn ang="0">
                  <a:pos x="12" y="4"/>
                </a:cxn>
                <a:cxn ang="0">
                  <a:pos x="13" y="6"/>
                </a:cxn>
                <a:cxn ang="0">
                  <a:pos x="14" y="7"/>
                </a:cxn>
                <a:cxn ang="0">
                  <a:pos x="15" y="8"/>
                </a:cxn>
                <a:cxn ang="0">
                  <a:pos x="17" y="9"/>
                </a:cxn>
                <a:cxn ang="0">
                  <a:pos x="17" y="10"/>
                </a:cxn>
                <a:cxn ang="0">
                  <a:pos x="18" y="13"/>
                </a:cxn>
                <a:cxn ang="0">
                  <a:pos x="18" y="14"/>
                </a:cxn>
                <a:cxn ang="0">
                  <a:pos x="18" y="16"/>
                </a:cxn>
                <a:cxn ang="0">
                  <a:pos x="18" y="17"/>
                </a:cxn>
                <a:cxn ang="0">
                  <a:pos x="18" y="17"/>
                </a:cxn>
                <a:cxn ang="0">
                  <a:pos x="18" y="16"/>
                </a:cxn>
                <a:cxn ang="0">
                  <a:pos x="18" y="14"/>
                </a:cxn>
                <a:cxn ang="0">
                  <a:pos x="17" y="13"/>
                </a:cxn>
                <a:cxn ang="0">
                  <a:pos x="17" y="11"/>
                </a:cxn>
                <a:cxn ang="0">
                  <a:pos x="15" y="9"/>
                </a:cxn>
                <a:cxn ang="0">
                  <a:pos x="15" y="8"/>
                </a:cxn>
                <a:cxn ang="0">
                  <a:pos x="14" y="7"/>
                </a:cxn>
                <a:cxn ang="0">
                  <a:pos x="13" y="6"/>
                </a:cxn>
                <a:cxn ang="0">
                  <a:pos x="12" y="4"/>
                </a:cxn>
                <a:cxn ang="0">
                  <a:pos x="10" y="3"/>
                </a:cxn>
                <a:cxn ang="0">
                  <a:pos x="9" y="2"/>
                </a:cxn>
                <a:cxn ang="0">
                  <a:pos x="6" y="2"/>
                </a:cxn>
                <a:cxn ang="0">
                  <a:pos x="5" y="1"/>
                </a:cxn>
                <a:cxn ang="0">
                  <a:pos x="4" y="1"/>
                </a:cxn>
                <a:cxn ang="0">
                  <a:pos x="1" y="1"/>
                </a:cxn>
                <a:cxn ang="0">
                  <a:pos x="0" y="1"/>
                </a:cxn>
                <a:cxn ang="0">
                  <a:pos x="0" y="0"/>
                </a:cxn>
              </a:cxnLst>
              <a:rect l="0" t="0" r="r" b="b"/>
              <a:pathLst>
                <a:path w="18" h="17">
                  <a:moveTo>
                    <a:pt x="0" y="0"/>
                  </a:moveTo>
                  <a:lnTo>
                    <a:pt x="0" y="0"/>
                  </a:lnTo>
                  <a:lnTo>
                    <a:pt x="1" y="0"/>
                  </a:lnTo>
                  <a:lnTo>
                    <a:pt x="4" y="0"/>
                  </a:lnTo>
                  <a:lnTo>
                    <a:pt x="5" y="1"/>
                  </a:lnTo>
                  <a:lnTo>
                    <a:pt x="8" y="1"/>
                  </a:lnTo>
                  <a:lnTo>
                    <a:pt x="9" y="2"/>
                  </a:lnTo>
                  <a:lnTo>
                    <a:pt x="10" y="3"/>
                  </a:lnTo>
                  <a:lnTo>
                    <a:pt x="12" y="4"/>
                  </a:lnTo>
                  <a:lnTo>
                    <a:pt x="13" y="6"/>
                  </a:lnTo>
                  <a:lnTo>
                    <a:pt x="14" y="7"/>
                  </a:lnTo>
                  <a:lnTo>
                    <a:pt x="15" y="8"/>
                  </a:lnTo>
                  <a:lnTo>
                    <a:pt x="17" y="9"/>
                  </a:lnTo>
                  <a:lnTo>
                    <a:pt x="17" y="10"/>
                  </a:lnTo>
                  <a:lnTo>
                    <a:pt x="18" y="13"/>
                  </a:lnTo>
                  <a:lnTo>
                    <a:pt x="18" y="14"/>
                  </a:lnTo>
                  <a:lnTo>
                    <a:pt x="18" y="16"/>
                  </a:lnTo>
                  <a:lnTo>
                    <a:pt x="18" y="17"/>
                  </a:lnTo>
                  <a:lnTo>
                    <a:pt x="18" y="17"/>
                  </a:lnTo>
                  <a:lnTo>
                    <a:pt x="18" y="16"/>
                  </a:lnTo>
                  <a:lnTo>
                    <a:pt x="18" y="14"/>
                  </a:lnTo>
                  <a:lnTo>
                    <a:pt x="17" y="13"/>
                  </a:lnTo>
                  <a:lnTo>
                    <a:pt x="17" y="11"/>
                  </a:lnTo>
                  <a:lnTo>
                    <a:pt x="15" y="9"/>
                  </a:lnTo>
                  <a:lnTo>
                    <a:pt x="15" y="8"/>
                  </a:lnTo>
                  <a:lnTo>
                    <a:pt x="14" y="7"/>
                  </a:lnTo>
                  <a:lnTo>
                    <a:pt x="13" y="6"/>
                  </a:lnTo>
                  <a:lnTo>
                    <a:pt x="12" y="4"/>
                  </a:lnTo>
                  <a:lnTo>
                    <a:pt x="10" y="3"/>
                  </a:lnTo>
                  <a:lnTo>
                    <a:pt x="9" y="2"/>
                  </a:lnTo>
                  <a:lnTo>
                    <a:pt x="6" y="2"/>
                  </a:lnTo>
                  <a:lnTo>
                    <a:pt x="5" y="1"/>
                  </a:lnTo>
                  <a:lnTo>
                    <a:pt x="4" y="1"/>
                  </a:lnTo>
                  <a:lnTo>
                    <a:pt x="1" y="1"/>
                  </a:lnTo>
                  <a:lnTo>
                    <a:pt x="0" y="1"/>
                  </a:lnTo>
                  <a:lnTo>
                    <a:pt x="0" y="0"/>
                  </a:lnTo>
                  <a:close/>
                </a:path>
              </a:pathLst>
            </a:custGeom>
            <a:solidFill>
              <a:srgbClr val="FFFFFF"/>
            </a:solidFill>
            <a:ln w="9525">
              <a:noFill/>
              <a:round/>
              <a:headEnd/>
              <a:tailEnd/>
            </a:ln>
          </p:spPr>
          <p:txBody>
            <a:bodyPr/>
            <a:lstStyle/>
            <a:p>
              <a:endParaRPr lang="zh-CN" altLang="en-US"/>
            </a:p>
          </p:txBody>
        </p:sp>
        <p:sp>
          <p:nvSpPr>
            <p:cNvPr id="481345" name="Freeform 65"/>
            <p:cNvSpPr>
              <a:spLocks/>
            </p:cNvSpPr>
            <p:nvPr/>
          </p:nvSpPr>
          <p:spPr bwMode="auto">
            <a:xfrm>
              <a:off x="3103" y="2830"/>
              <a:ext cx="18" cy="17"/>
            </a:xfrm>
            <a:custGeom>
              <a:avLst/>
              <a:gdLst/>
              <a:ahLst/>
              <a:cxnLst>
                <a:cxn ang="0">
                  <a:pos x="0" y="17"/>
                </a:cxn>
                <a:cxn ang="0">
                  <a:pos x="0" y="17"/>
                </a:cxn>
                <a:cxn ang="0">
                  <a:pos x="0" y="16"/>
                </a:cxn>
                <a:cxn ang="0">
                  <a:pos x="0" y="14"/>
                </a:cxn>
                <a:cxn ang="0">
                  <a:pos x="0" y="13"/>
                </a:cxn>
                <a:cxn ang="0">
                  <a:pos x="1" y="10"/>
                </a:cxn>
                <a:cxn ang="0">
                  <a:pos x="1" y="9"/>
                </a:cxn>
                <a:cxn ang="0">
                  <a:pos x="3" y="8"/>
                </a:cxn>
                <a:cxn ang="0">
                  <a:pos x="4" y="7"/>
                </a:cxn>
                <a:cxn ang="0">
                  <a:pos x="5" y="6"/>
                </a:cxn>
                <a:cxn ang="0">
                  <a:pos x="6" y="4"/>
                </a:cxn>
                <a:cxn ang="0">
                  <a:pos x="8" y="3"/>
                </a:cxn>
                <a:cxn ang="0">
                  <a:pos x="9" y="2"/>
                </a:cxn>
                <a:cxn ang="0">
                  <a:pos x="10" y="1"/>
                </a:cxn>
                <a:cxn ang="0">
                  <a:pos x="13" y="1"/>
                </a:cxn>
                <a:cxn ang="0">
                  <a:pos x="14" y="0"/>
                </a:cxn>
                <a:cxn ang="0">
                  <a:pos x="15" y="0"/>
                </a:cxn>
                <a:cxn ang="0">
                  <a:pos x="18" y="0"/>
                </a:cxn>
                <a:cxn ang="0">
                  <a:pos x="18" y="1"/>
                </a:cxn>
                <a:cxn ang="0">
                  <a:pos x="17" y="1"/>
                </a:cxn>
                <a:cxn ang="0">
                  <a:pos x="14" y="1"/>
                </a:cxn>
                <a:cxn ang="0">
                  <a:pos x="13" y="1"/>
                </a:cxn>
                <a:cxn ang="0">
                  <a:pos x="12" y="2"/>
                </a:cxn>
                <a:cxn ang="0">
                  <a:pos x="9" y="2"/>
                </a:cxn>
                <a:cxn ang="0">
                  <a:pos x="8" y="3"/>
                </a:cxn>
                <a:cxn ang="0">
                  <a:pos x="6" y="4"/>
                </a:cxn>
                <a:cxn ang="0">
                  <a:pos x="5" y="6"/>
                </a:cxn>
                <a:cxn ang="0">
                  <a:pos x="4" y="7"/>
                </a:cxn>
                <a:cxn ang="0">
                  <a:pos x="3" y="8"/>
                </a:cxn>
                <a:cxn ang="0">
                  <a:pos x="3" y="9"/>
                </a:cxn>
                <a:cxn ang="0">
                  <a:pos x="1" y="11"/>
                </a:cxn>
                <a:cxn ang="0">
                  <a:pos x="1" y="13"/>
                </a:cxn>
                <a:cxn ang="0">
                  <a:pos x="0" y="14"/>
                </a:cxn>
                <a:cxn ang="0">
                  <a:pos x="0" y="16"/>
                </a:cxn>
                <a:cxn ang="0">
                  <a:pos x="0" y="17"/>
                </a:cxn>
                <a:cxn ang="0">
                  <a:pos x="0" y="17"/>
                </a:cxn>
              </a:cxnLst>
              <a:rect l="0" t="0" r="r" b="b"/>
              <a:pathLst>
                <a:path w="18" h="17">
                  <a:moveTo>
                    <a:pt x="0" y="17"/>
                  </a:moveTo>
                  <a:lnTo>
                    <a:pt x="0" y="17"/>
                  </a:lnTo>
                  <a:lnTo>
                    <a:pt x="0" y="16"/>
                  </a:lnTo>
                  <a:lnTo>
                    <a:pt x="0" y="14"/>
                  </a:lnTo>
                  <a:lnTo>
                    <a:pt x="0" y="13"/>
                  </a:lnTo>
                  <a:lnTo>
                    <a:pt x="1" y="10"/>
                  </a:lnTo>
                  <a:lnTo>
                    <a:pt x="1" y="9"/>
                  </a:lnTo>
                  <a:lnTo>
                    <a:pt x="3" y="8"/>
                  </a:lnTo>
                  <a:lnTo>
                    <a:pt x="4" y="7"/>
                  </a:lnTo>
                  <a:lnTo>
                    <a:pt x="5" y="6"/>
                  </a:lnTo>
                  <a:lnTo>
                    <a:pt x="6" y="4"/>
                  </a:lnTo>
                  <a:lnTo>
                    <a:pt x="8" y="3"/>
                  </a:lnTo>
                  <a:lnTo>
                    <a:pt x="9" y="2"/>
                  </a:lnTo>
                  <a:lnTo>
                    <a:pt x="10" y="1"/>
                  </a:lnTo>
                  <a:lnTo>
                    <a:pt x="13" y="1"/>
                  </a:lnTo>
                  <a:lnTo>
                    <a:pt x="14" y="0"/>
                  </a:lnTo>
                  <a:lnTo>
                    <a:pt x="15" y="0"/>
                  </a:lnTo>
                  <a:lnTo>
                    <a:pt x="18" y="0"/>
                  </a:lnTo>
                  <a:lnTo>
                    <a:pt x="18" y="1"/>
                  </a:lnTo>
                  <a:lnTo>
                    <a:pt x="17" y="1"/>
                  </a:lnTo>
                  <a:lnTo>
                    <a:pt x="14" y="1"/>
                  </a:lnTo>
                  <a:lnTo>
                    <a:pt x="13" y="1"/>
                  </a:lnTo>
                  <a:lnTo>
                    <a:pt x="12" y="2"/>
                  </a:lnTo>
                  <a:lnTo>
                    <a:pt x="9" y="2"/>
                  </a:lnTo>
                  <a:lnTo>
                    <a:pt x="8" y="3"/>
                  </a:lnTo>
                  <a:lnTo>
                    <a:pt x="6" y="4"/>
                  </a:lnTo>
                  <a:lnTo>
                    <a:pt x="5" y="6"/>
                  </a:lnTo>
                  <a:lnTo>
                    <a:pt x="4" y="7"/>
                  </a:lnTo>
                  <a:lnTo>
                    <a:pt x="3" y="8"/>
                  </a:lnTo>
                  <a:lnTo>
                    <a:pt x="3" y="9"/>
                  </a:lnTo>
                  <a:lnTo>
                    <a:pt x="1" y="11"/>
                  </a:lnTo>
                  <a:lnTo>
                    <a:pt x="1" y="13"/>
                  </a:lnTo>
                  <a:lnTo>
                    <a:pt x="0" y="14"/>
                  </a:lnTo>
                  <a:lnTo>
                    <a:pt x="0" y="16"/>
                  </a:lnTo>
                  <a:lnTo>
                    <a:pt x="0" y="17"/>
                  </a:lnTo>
                  <a:lnTo>
                    <a:pt x="0" y="17"/>
                  </a:lnTo>
                  <a:close/>
                </a:path>
              </a:pathLst>
            </a:custGeom>
            <a:solidFill>
              <a:srgbClr val="FFFFFF"/>
            </a:solidFill>
            <a:ln w="9525">
              <a:noFill/>
              <a:round/>
              <a:headEnd/>
              <a:tailEnd/>
            </a:ln>
          </p:spPr>
          <p:txBody>
            <a:bodyPr/>
            <a:lstStyle/>
            <a:p>
              <a:endParaRPr lang="zh-CN" altLang="en-US"/>
            </a:p>
          </p:txBody>
        </p:sp>
        <p:sp>
          <p:nvSpPr>
            <p:cNvPr id="481346" name="Freeform 66"/>
            <p:cNvSpPr>
              <a:spLocks/>
            </p:cNvSpPr>
            <p:nvPr/>
          </p:nvSpPr>
          <p:spPr bwMode="auto">
            <a:xfrm>
              <a:off x="3103" y="2848"/>
              <a:ext cx="18" cy="18"/>
            </a:xfrm>
            <a:custGeom>
              <a:avLst/>
              <a:gdLst/>
              <a:ahLst/>
              <a:cxnLst>
                <a:cxn ang="0">
                  <a:pos x="18" y="18"/>
                </a:cxn>
                <a:cxn ang="0">
                  <a:pos x="18" y="18"/>
                </a:cxn>
                <a:cxn ang="0">
                  <a:pos x="15" y="18"/>
                </a:cxn>
                <a:cxn ang="0">
                  <a:pos x="14" y="18"/>
                </a:cxn>
                <a:cxn ang="0">
                  <a:pos x="13" y="17"/>
                </a:cxn>
                <a:cxn ang="0">
                  <a:pos x="10" y="17"/>
                </a:cxn>
                <a:cxn ang="0">
                  <a:pos x="9" y="15"/>
                </a:cxn>
                <a:cxn ang="0">
                  <a:pos x="8" y="14"/>
                </a:cxn>
                <a:cxn ang="0">
                  <a:pos x="6" y="13"/>
                </a:cxn>
                <a:cxn ang="0">
                  <a:pos x="5" y="12"/>
                </a:cxn>
                <a:cxn ang="0">
                  <a:pos x="4" y="11"/>
                </a:cxn>
                <a:cxn ang="0">
                  <a:pos x="3" y="10"/>
                </a:cxn>
                <a:cxn ang="0">
                  <a:pos x="1" y="8"/>
                </a:cxn>
                <a:cxn ang="0">
                  <a:pos x="1" y="7"/>
                </a:cxn>
                <a:cxn ang="0">
                  <a:pos x="0" y="5"/>
                </a:cxn>
                <a:cxn ang="0">
                  <a:pos x="0" y="4"/>
                </a:cxn>
                <a:cxn ang="0">
                  <a:pos x="0" y="1"/>
                </a:cxn>
                <a:cxn ang="0">
                  <a:pos x="0" y="0"/>
                </a:cxn>
                <a:cxn ang="0">
                  <a:pos x="0" y="0"/>
                </a:cxn>
                <a:cxn ang="0">
                  <a:pos x="0" y="1"/>
                </a:cxn>
                <a:cxn ang="0">
                  <a:pos x="0" y="4"/>
                </a:cxn>
                <a:cxn ang="0">
                  <a:pos x="1" y="5"/>
                </a:cxn>
                <a:cxn ang="0">
                  <a:pos x="1" y="6"/>
                </a:cxn>
                <a:cxn ang="0">
                  <a:pos x="3" y="8"/>
                </a:cxn>
                <a:cxn ang="0">
                  <a:pos x="3" y="10"/>
                </a:cxn>
                <a:cxn ang="0">
                  <a:pos x="4" y="11"/>
                </a:cxn>
                <a:cxn ang="0">
                  <a:pos x="5" y="12"/>
                </a:cxn>
                <a:cxn ang="0">
                  <a:pos x="6" y="13"/>
                </a:cxn>
                <a:cxn ang="0">
                  <a:pos x="8" y="14"/>
                </a:cxn>
                <a:cxn ang="0">
                  <a:pos x="9" y="15"/>
                </a:cxn>
                <a:cxn ang="0">
                  <a:pos x="12" y="15"/>
                </a:cxn>
                <a:cxn ang="0">
                  <a:pos x="13" y="17"/>
                </a:cxn>
                <a:cxn ang="0">
                  <a:pos x="14" y="17"/>
                </a:cxn>
                <a:cxn ang="0">
                  <a:pos x="17" y="17"/>
                </a:cxn>
                <a:cxn ang="0">
                  <a:pos x="18" y="17"/>
                </a:cxn>
                <a:cxn ang="0">
                  <a:pos x="18" y="18"/>
                </a:cxn>
              </a:cxnLst>
              <a:rect l="0" t="0" r="r" b="b"/>
              <a:pathLst>
                <a:path w="18" h="18">
                  <a:moveTo>
                    <a:pt x="18" y="18"/>
                  </a:moveTo>
                  <a:lnTo>
                    <a:pt x="18" y="18"/>
                  </a:lnTo>
                  <a:lnTo>
                    <a:pt x="15" y="18"/>
                  </a:lnTo>
                  <a:lnTo>
                    <a:pt x="14" y="18"/>
                  </a:lnTo>
                  <a:lnTo>
                    <a:pt x="13" y="17"/>
                  </a:lnTo>
                  <a:lnTo>
                    <a:pt x="10" y="17"/>
                  </a:lnTo>
                  <a:lnTo>
                    <a:pt x="9" y="15"/>
                  </a:lnTo>
                  <a:lnTo>
                    <a:pt x="8" y="14"/>
                  </a:lnTo>
                  <a:lnTo>
                    <a:pt x="6" y="13"/>
                  </a:lnTo>
                  <a:lnTo>
                    <a:pt x="5" y="12"/>
                  </a:lnTo>
                  <a:lnTo>
                    <a:pt x="4" y="11"/>
                  </a:lnTo>
                  <a:lnTo>
                    <a:pt x="3" y="10"/>
                  </a:lnTo>
                  <a:lnTo>
                    <a:pt x="1" y="8"/>
                  </a:lnTo>
                  <a:lnTo>
                    <a:pt x="1" y="7"/>
                  </a:lnTo>
                  <a:lnTo>
                    <a:pt x="0" y="5"/>
                  </a:lnTo>
                  <a:lnTo>
                    <a:pt x="0" y="4"/>
                  </a:lnTo>
                  <a:lnTo>
                    <a:pt x="0" y="1"/>
                  </a:lnTo>
                  <a:lnTo>
                    <a:pt x="0" y="0"/>
                  </a:lnTo>
                  <a:lnTo>
                    <a:pt x="0" y="0"/>
                  </a:lnTo>
                  <a:lnTo>
                    <a:pt x="0" y="1"/>
                  </a:lnTo>
                  <a:lnTo>
                    <a:pt x="0" y="4"/>
                  </a:lnTo>
                  <a:lnTo>
                    <a:pt x="1" y="5"/>
                  </a:lnTo>
                  <a:lnTo>
                    <a:pt x="1" y="6"/>
                  </a:lnTo>
                  <a:lnTo>
                    <a:pt x="3" y="8"/>
                  </a:lnTo>
                  <a:lnTo>
                    <a:pt x="3" y="10"/>
                  </a:lnTo>
                  <a:lnTo>
                    <a:pt x="4" y="11"/>
                  </a:lnTo>
                  <a:lnTo>
                    <a:pt x="5" y="12"/>
                  </a:lnTo>
                  <a:lnTo>
                    <a:pt x="6" y="13"/>
                  </a:lnTo>
                  <a:lnTo>
                    <a:pt x="8" y="14"/>
                  </a:lnTo>
                  <a:lnTo>
                    <a:pt x="9" y="15"/>
                  </a:lnTo>
                  <a:lnTo>
                    <a:pt x="12" y="15"/>
                  </a:lnTo>
                  <a:lnTo>
                    <a:pt x="13" y="17"/>
                  </a:lnTo>
                  <a:lnTo>
                    <a:pt x="14" y="17"/>
                  </a:lnTo>
                  <a:lnTo>
                    <a:pt x="17" y="17"/>
                  </a:lnTo>
                  <a:lnTo>
                    <a:pt x="18" y="17"/>
                  </a:lnTo>
                  <a:lnTo>
                    <a:pt x="18" y="18"/>
                  </a:lnTo>
                  <a:close/>
                </a:path>
              </a:pathLst>
            </a:custGeom>
            <a:solidFill>
              <a:srgbClr val="FFFFFF"/>
            </a:solidFill>
            <a:ln w="9525">
              <a:noFill/>
              <a:round/>
              <a:headEnd/>
              <a:tailEnd/>
            </a:ln>
          </p:spPr>
          <p:txBody>
            <a:bodyPr/>
            <a:lstStyle/>
            <a:p>
              <a:endParaRPr lang="zh-CN" altLang="en-US"/>
            </a:p>
          </p:txBody>
        </p:sp>
        <p:sp>
          <p:nvSpPr>
            <p:cNvPr id="481347" name="Freeform 67"/>
            <p:cNvSpPr>
              <a:spLocks/>
            </p:cNvSpPr>
            <p:nvPr/>
          </p:nvSpPr>
          <p:spPr bwMode="auto">
            <a:xfrm>
              <a:off x="3109" y="2837"/>
              <a:ext cx="24" cy="22"/>
            </a:xfrm>
            <a:custGeom>
              <a:avLst/>
              <a:gdLst/>
              <a:ahLst/>
              <a:cxnLst>
                <a:cxn ang="0">
                  <a:pos x="13" y="22"/>
                </a:cxn>
                <a:cxn ang="0">
                  <a:pos x="16" y="22"/>
                </a:cxn>
                <a:cxn ang="0">
                  <a:pos x="18" y="21"/>
                </a:cxn>
                <a:cxn ang="0">
                  <a:pos x="20" y="19"/>
                </a:cxn>
                <a:cxn ang="0">
                  <a:pos x="21" y="18"/>
                </a:cxn>
                <a:cxn ang="0">
                  <a:pos x="22" y="16"/>
                </a:cxn>
                <a:cxn ang="0">
                  <a:pos x="24" y="14"/>
                </a:cxn>
                <a:cxn ang="0">
                  <a:pos x="24" y="11"/>
                </a:cxn>
                <a:cxn ang="0">
                  <a:pos x="24" y="9"/>
                </a:cxn>
                <a:cxn ang="0">
                  <a:pos x="24" y="8"/>
                </a:cxn>
                <a:cxn ang="0">
                  <a:pos x="22" y="6"/>
                </a:cxn>
                <a:cxn ang="0">
                  <a:pos x="21" y="3"/>
                </a:cxn>
                <a:cxn ang="0">
                  <a:pos x="20" y="2"/>
                </a:cxn>
                <a:cxn ang="0">
                  <a:pos x="18" y="1"/>
                </a:cxn>
                <a:cxn ang="0">
                  <a:pos x="16" y="0"/>
                </a:cxn>
                <a:cxn ang="0">
                  <a:pos x="13" y="0"/>
                </a:cxn>
                <a:cxn ang="0">
                  <a:pos x="11" y="0"/>
                </a:cxn>
                <a:cxn ang="0">
                  <a:pos x="9" y="0"/>
                </a:cxn>
                <a:cxn ang="0">
                  <a:pos x="7" y="1"/>
                </a:cxn>
                <a:cxn ang="0">
                  <a:pos x="4" y="2"/>
                </a:cxn>
                <a:cxn ang="0">
                  <a:pos x="3" y="3"/>
                </a:cxn>
                <a:cxn ang="0">
                  <a:pos x="2" y="6"/>
                </a:cxn>
                <a:cxn ang="0">
                  <a:pos x="0" y="8"/>
                </a:cxn>
                <a:cxn ang="0">
                  <a:pos x="0" y="9"/>
                </a:cxn>
                <a:cxn ang="0">
                  <a:pos x="0" y="11"/>
                </a:cxn>
                <a:cxn ang="0">
                  <a:pos x="0" y="14"/>
                </a:cxn>
                <a:cxn ang="0">
                  <a:pos x="2" y="16"/>
                </a:cxn>
                <a:cxn ang="0">
                  <a:pos x="3" y="18"/>
                </a:cxn>
                <a:cxn ang="0">
                  <a:pos x="4" y="19"/>
                </a:cxn>
                <a:cxn ang="0">
                  <a:pos x="7" y="21"/>
                </a:cxn>
                <a:cxn ang="0">
                  <a:pos x="9" y="22"/>
                </a:cxn>
                <a:cxn ang="0">
                  <a:pos x="11" y="22"/>
                </a:cxn>
              </a:cxnLst>
              <a:rect l="0" t="0" r="r" b="b"/>
              <a:pathLst>
                <a:path w="24" h="22">
                  <a:moveTo>
                    <a:pt x="12" y="22"/>
                  </a:moveTo>
                  <a:lnTo>
                    <a:pt x="13" y="22"/>
                  </a:lnTo>
                  <a:lnTo>
                    <a:pt x="15" y="22"/>
                  </a:lnTo>
                  <a:lnTo>
                    <a:pt x="16" y="22"/>
                  </a:lnTo>
                  <a:lnTo>
                    <a:pt x="17" y="22"/>
                  </a:lnTo>
                  <a:lnTo>
                    <a:pt x="18" y="21"/>
                  </a:lnTo>
                  <a:lnTo>
                    <a:pt x="18" y="21"/>
                  </a:lnTo>
                  <a:lnTo>
                    <a:pt x="20" y="19"/>
                  </a:lnTo>
                  <a:lnTo>
                    <a:pt x="21" y="19"/>
                  </a:lnTo>
                  <a:lnTo>
                    <a:pt x="21" y="18"/>
                  </a:lnTo>
                  <a:lnTo>
                    <a:pt x="22" y="17"/>
                  </a:lnTo>
                  <a:lnTo>
                    <a:pt x="22" y="16"/>
                  </a:lnTo>
                  <a:lnTo>
                    <a:pt x="24" y="15"/>
                  </a:lnTo>
                  <a:lnTo>
                    <a:pt x="24" y="14"/>
                  </a:lnTo>
                  <a:lnTo>
                    <a:pt x="24" y="12"/>
                  </a:lnTo>
                  <a:lnTo>
                    <a:pt x="24" y="11"/>
                  </a:lnTo>
                  <a:lnTo>
                    <a:pt x="24" y="10"/>
                  </a:lnTo>
                  <a:lnTo>
                    <a:pt x="24" y="9"/>
                  </a:lnTo>
                  <a:lnTo>
                    <a:pt x="24" y="8"/>
                  </a:lnTo>
                  <a:lnTo>
                    <a:pt x="24" y="8"/>
                  </a:lnTo>
                  <a:lnTo>
                    <a:pt x="24" y="7"/>
                  </a:lnTo>
                  <a:lnTo>
                    <a:pt x="22" y="6"/>
                  </a:lnTo>
                  <a:lnTo>
                    <a:pt x="22" y="4"/>
                  </a:lnTo>
                  <a:lnTo>
                    <a:pt x="21" y="3"/>
                  </a:lnTo>
                  <a:lnTo>
                    <a:pt x="21" y="2"/>
                  </a:lnTo>
                  <a:lnTo>
                    <a:pt x="20" y="2"/>
                  </a:lnTo>
                  <a:lnTo>
                    <a:pt x="18" y="1"/>
                  </a:lnTo>
                  <a:lnTo>
                    <a:pt x="18" y="1"/>
                  </a:lnTo>
                  <a:lnTo>
                    <a:pt x="17" y="0"/>
                  </a:lnTo>
                  <a:lnTo>
                    <a:pt x="16" y="0"/>
                  </a:lnTo>
                  <a:lnTo>
                    <a:pt x="15" y="0"/>
                  </a:lnTo>
                  <a:lnTo>
                    <a:pt x="13" y="0"/>
                  </a:lnTo>
                  <a:lnTo>
                    <a:pt x="12" y="0"/>
                  </a:lnTo>
                  <a:lnTo>
                    <a:pt x="11" y="0"/>
                  </a:lnTo>
                  <a:lnTo>
                    <a:pt x="9" y="0"/>
                  </a:lnTo>
                  <a:lnTo>
                    <a:pt x="9" y="0"/>
                  </a:lnTo>
                  <a:lnTo>
                    <a:pt x="8" y="0"/>
                  </a:lnTo>
                  <a:lnTo>
                    <a:pt x="7" y="1"/>
                  </a:lnTo>
                  <a:lnTo>
                    <a:pt x="6" y="1"/>
                  </a:lnTo>
                  <a:lnTo>
                    <a:pt x="4" y="2"/>
                  </a:lnTo>
                  <a:lnTo>
                    <a:pt x="4" y="2"/>
                  </a:lnTo>
                  <a:lnTo>
                    <a:pt x="3" y="3"/>
                  </a:lnTo>
                  <a:lnTo>
                    <a:pt x="3" y="4"/>
                  </a:lnTo>
                  <a:lnTo>
                    <a:pt x="2" y="6"/>
                  </a:lnTo>
                  <a:lnTo>
                    <a:pt x="2" y="7"/>
                  </a:lnTo>
                  <a:lnTo>
                    <a:pt x="0" y="8"/>
                  </a:lnTo>
                  <a:lnTo>
                    <a:pt x="0" y="8"/>
                  </a:lnTo>
                  <a:lnTo>
                    <a:pt x="0" y="9"/>
                  </a:lnTo>
                  <a:lnTo>
                    <a:pt x="0" y="10"/>
                  </a:lnTo>
                  <a:lnTo>
                    <a:pt x="0" y="11"/>
                  </a:lnTo>
                  <a:lnTo>
                    <a:pt x="0" y="12"/>
                  </a:lnTo>
                  <a:lnTo>
                    <a:pt x="0" y="14"/>
                  </a:lnTo>
                  <a:lnTo>
                    <a:pt x="2" y="15"/>
                  </a:lnTo>
                  <a:lnTo>
                    <a:pt x="2" y="16"/>
                  </a:lnTo>
                  <a:lnTo>
                    <a:pt x="3" y="17"/>
                  </a:lnTo>
                  <a:lnTo>
                    <a:pt x="3" y="18"/>
                  </a:lnTo>
                  <a:lnTo>
                    <a:pt x="4" y="19"/>
                  </a:lnTo>
                  <a:lnTo>
                    <a:pt x="4" y="19"/>
                  </a:lnTo>
                  <a:lnTo>
                    <a:pt x="6" y="21"/>
                  </a:lnTo>
                  <a:lnTo>
                    <a:pt x="7" y="21"/>
                  </a:lnTo>
                  <a:lnTo>
                    <a:pt x="8" y="22"/>
                  </a:lnTo>
                  <a:lnTo>
                    <a:pt x="9" y="22"/>
                  </a:lnTo>
                  <a:lnTo>
                    <a:pt x="9" y="22"/>
                  </a:lnTo>
                  <a:lnTo>
                    <a:pt x="11" y="22"/>
                  </a:lnTo>
                  <a:lnTo>
                    <a:pt x="12" y="22"/>
                  </a:lnTo>
                  <a:close/>
                </a:path>
              </a:pathLst>
            </a:custGeom>
            <a:solidFill>
              <a:srgbClr val="999999"/>
            </a:solidFill>
            <a:ln w="9525">
              <a:noFill/>
              <a:round/>
              <a:headEnd/>
              <a:tailEnd/>
            </a:ln>
          </p:spPr>
          <p:txBody>
            <a:bodyPr/>
            <a:lstStyle/>
            <a:p>
              <a:endParaRPr lang="zh-CN" altLang="en-US"/>
            </a:p>
          </p:txBody>
        </p:sp>
        <p:sp>
          <p:nvSpPr>
            <p:cNvPr id="481348" name="Freeform 68"/>
            <p:cNvSpPr>
              <a:spLocks/>
            </p:cNvSpPr>
            <p:nvPr/>
          </p:nvSpPr>
          <p:spPr bwMode="auto">
            <a:xfrm>
              <a:off x="3109" y="2837"/>
              <a:ext cx="24" cy="22"/>
            </a:xfrm>
            <a:custGeom>
              <a:avLst/>
              <a:gdLst/>
              <a:ahLst/>
              <a:cxnLst>
                <a:cxn ang="0">
                  <a:pos x="12" y="22"/>
                </a:cxn>
                <a:cxn ang="0">
                  <a:pos x="15" y="22"/>
                </a:cxn>
                <a:cxn ang="0">
                  <a:pos x="17" y="22"/>
                </a:cxn>
                <a:cxn ang="0">
                  <a:pos x="18" y="21"/>
                </a:cxn>
                <a:cxn ang="0">
                  <a:pos x="21" y="19"/>
                </a:cxn>
                <a:cxn ang="0">
                  <a:pos x="22" y="17"/>
                </a:cxn>
                <a:cxn ang="0">
                  <a:pos x="24" y="15"/>
                </a:cxn>
                <a:cxn ang="0">
                  <a:pos x="24" y="12"/>
                </a:cxn>
                <a:cxn ang="0">
                  <a:pos x="24" y="10"/>
                </a:cxn>
                <a:cxn ang="0">
                  <a:pos x="24" y="8"/>
                </a:cxn>
                <a:cxn ang="0">
                  <a:pos x="24" y="7"/>
                </a:cxn>
                <a:cxn ang="0">
                  <a:pos x="22" y="4"/>
                </a:cxn>
                <a:cxn ang="0">
                  <a:pos x="21" y="2"/>
                </a:cxn>
                <a:cxn ang="0">
                  <a:pos x="18" y="1"/>
                </a:cxn>
                <a:cxn ang="0">
                  <a:pos x="17" y="0"/>
                </a:cxn>
                <a:cxn ang="0">
                  <a:pos x="15" y="0"/>
                </a:cxn>
                <a:cxn ang="0">
                  <a:pos x="12" y="0"/>
                </a:cxn>
                <a:cxn ang="0">
                  <a:pos x="9" y="0"/>
                </a:cxn>
                <a:cxn ang="0">
                  <a:pos x="8" y="0"/>
                </a:cxn>
                <a:cxn ang="0">
                  <a:pos x="6" y="1"/>
                </a:cxn>
                <a:cxn ang="0">
                  <a:pos x="4" y="2"/>
                </a:cxn>
                <a:cxn ang="0">
                  <a:pos x="3" y="4"/>
                </a:cxn>
                <a:cxn ang="0">
                  <a:pos x="2" y="7"/>
                </a:cxn>
                <a:cxn ang="0">
                  <a:pos x="0" y="8"/>
                </a:cxn>
                <a:cxn ang="0">
                  <a:pos x="0" y="10"/>
                </a:cxn>
                <a:cxn ang="0">
                  <a:pos x="0" y="12"/>
                </a:cxn>
                <a:cxn ang="0">
                  <a:pos x="2" y="15"/>
                </a:cxn>
                <a:cxn ang="0">
                  <a:pos x="3" y="17"/>
                </a:cxn>
                <a:cxn ang="0">
                  <a:pos x="4" y="19"/>
                </a:cxn>
                <a:cxn ang="0">
                  <a:pos x="6" y="21"/>
                </a:cxn>
                <a:cxn ang="0">
                  <a:pos x="8" y="22"/>
                </a:cxn>
                <a:cxn ang="0">
                  <a:pos x="9" y="22"/>
                </a:cxn>
                <a:cxn ang="0">
                  <a:pos x="12" y="22"/>
                </a:cxn>
              </a:cxnLst>
              <a:rect l="0" t="0" r="r" b="b"/>
              <a:pathLst>
                <a:path w="24" h="22">
                  <a:moveTo>
                    <a:pt x="12" y="22"/>
                  </a:moveTo>
                  <a:lnTo>
                    <a:pt x="12" y="22"/>
                  </a:lnTo>
                  <a:lnTo>
                    <a:pt x="13" y="22"/>
                  </a:lnTo>
                  <a:lnTo>
                    <a:pt x="15" y="22"/>
                  </a:lnTo>
                  <a:lnTo>
                    <a:pt x="16" y="22"/>
                  </a:lnTo>
                  <a:lnTo>
                    <a:pt x="17" y="22"/>
                  </a:lnTo>
                  <a:lnTo>
                    <a:pt x="18" y="21"/>
                  </a:lnTo>
                  <a:lnTo>
                    <a:pt x="18" y="21"/>
                  </a:lnTo>
                  <a:lnTo>
                    <a:pt x="20" y="19"/>
                  </a:lnTo>
                  <a:lnTo>
                    <a:pt x="21" y="19"/>
                  </a:lnTo>
                  <a:lnTo>
                    <a:pt x="21" y="18"/>
                  </a:lnTo>
                  <a:lnTo>
                    <a:pt x="22" y="17"/>
                  </a:lnTo>
                  <a:lnTo>
                    <a:pt x="22" y="16"/>
                  </a:lnTo>
                  <a:lnTo>
                    <a:pt x="24" y="15"/>
                  </a:lnTo>
                  <a:lnTo>
                    <a:pt x="24" y="14"/>
                  </a:lnTo>
                  <a:lnTo>
                    <a:pt x="24" y="12"/>
                  </a:lnTo>
                  <a:lnTo>
                    <a:pt x="24" y="11"/>
                  </a:lnTo>
                  <a:lnTo>
                    <a:pt x="24" y="10"/>
                  </a:lnTo>
                  <a:lnTo>
                    <a:pt x="24" y="9"/>
                  </a:lnTo>
                  <a:lnTo>
                    <a:pt x="24" y="8"/>
                  </a:lnTo>
                  <a:lnTo>
                    <a:pt x="24" y="8"/>
                  </a:lnTo>
                  <a:lnTo>
                    <a:pt x="24" y="7"/>
                  </a:lnTo>
                  <a:lnTo>
                    <a:pt x="22" y="6"/>
                  </a:lnTo>
                  <a:lnTo>
                    <a:pt x="22" y="4"/>
                  </a:lnTo>
                  <a:lnTo>
                    <a:pt x="21" y="3"/>
                  </a:lnTo>
                  <a:lnTo>
                    <a:pt x="21" y="2"/>
                  </a:lnTo>
                  <a:lnTo>
                    <a:pt x="20" y="2"/>
                  </a:lnTo>
                  <a:lnTo>
                    <a:pt x="18" y="1"/>
                  </a:lnTo>
                  <a:lnTo>
                    <a:pt x="18" y="1"/>
                  </a:lnTo>
                  <a:lnTo>
                    <a:pt x="17" y="0"/>
                  </a:lnTo>
                  <a:lnTo>
                    <a:pt x="16" y="0"/>
                  </a:lnTo>
                  <a:lnTo>
                    <a:pt x="15" y="0"/>
                  </a:lnTo>
                  <a:lnTo>
                    <a:pt x="13" y="0"/>
                  </a:lnTo>
                  <a:lnTo>
                    <a:pt x="12" y="0"/>
                  </a:lnTo>
                  <a:lnTo>
                    <a:pt x="11" y="0"/>
                  </a:lnTo>
                  <a:lnTo>
                    <a:pt x="9" y="0"/>
                  </a:lnTo>
                  <a:lnTo>
                    <a:pt x="9" y="0"/>
                  </a:lnTo>
                  <a:lnTo>
                    <a:pt x="8" y="0"/>
                  </a:lnTo>
                  <a:lnTo>
                    <a:pt x="7" y="1"/>
                  </a:lnTo>
                  <a:lnTo>
                    <a:pt x="6" y="1"/>
                  </a:lnTo>
                  <a:lnTo>
                    <a:pt x="4" y="2"/>
                  </a:lnTo>
                  <a:lnTo>
                    <a:pt x="4" y="2"/>
                  </a:lnTo>
                  <a:lnTo>
                    <a:pt x="3" y="3"/>
                  </a:lnTo>
                  <a:lnTo>
                    <a:pt x="3" y="4"/>
                  </a:lnTo>
                  <a:lnTo>
                    <a:pt x="2" y="6"/>
                  </a:lnTo>
                  <a:lnTo>
                    <a:pt x="2" y="7"/>
                  </a:lnTo>
                  <a:lnTo>
                    <a:pt x="0" y="8"/>
                  </a:lnTo>
                  <a:lnTo>
                    <a:pt x="0" y="8"/>
                  </a:lnTo>
                  <a:lnTo>
                    <a:pt x="0" y="9"/>
                  </a:lnTo>
                  <a:lnTo>
                    <a:pt x="0" y="10"/>
                  </a:lnTo>
                  <a:lnTo>
                    <a:pt x="0" y="11"/>
                  </a:lnTo>
                  <a:lnTo>
                    <a:pt x="0" y="12"/>
                  </a:lnTo>
                  <a:lnTo>
                    <a:pt x="0" y="14"/>
                  </a:lnTo>
                  <a:lnTo>
                    <a:pt x="2" y="15"/>
                  </a:lnTo>
                  <a:lnTo>
                    <a:pt x="2" y="16"/>
                  </a:lnTo>
                  <a:lnTo>
                    <a:pt x="3" y="17"/>
                  </a:lnTo>
                  <a:lnTo>
                    <a:pt x="3" y="18"/>
                  </a:lnTo>
                  <a:lnTo>
                    <a:pt x="4" y="19"/>
                  </a:lnTo>
                  <a:lnTo>
                    <a:pt x="4" y="19"/>
                  </a:lnTo>
                  <a:lnTo>
                    <a:pt x="6" y="21"/>
                  </a:lnTo>
                  <a:lnTo>
                    <a:pt x="7" y="21"/>
                  </a:lnTo>
                  <a:lnTo>
                    <a:pt x="8" y="22"/>
                  </a:lnTo>
                  <a:lnTo>
                    <a:pt x="9" y="22"/>
                  </a:lnTo>
                  <a:lnTo>
                    <a:pt x="9" y="22"/>
                  </a:lnTo>
                  <a:lnTo>
                    <a:pt x="11" y="22"/>
                  </a:lnTo>
                  <a:lnTo>
                    <a:pt x="12" y="22"/>
                  </a:lnTo>
                </a:path>
              </a:pathLst>
            </a:custGeom>
            <a:noFill/>
            <a:ln w="1588">
              <a:solidFill>
                <a:srgbClr val="FFFFFF"/>
              </a:solidFill>
              <a:prstDash val="solid"/>
              <a:round/>
              <a:headEnd/>
              <a:tailEnd/>
            </a:ln>
          </p:spPr>
          <p:txBody>
            <a:bodyPr/>
            <a:lstStyle/>
            <a:p>
              <a:endParaRPr lang="zh-CN" altLang="en-US"/>
            </a:p>
          </p:txBody>
        </p:sp>
        <p:sp>
          <p:nvSpPr>
            <p:cNvPr id="481349" name="Freeform 69"/>
            <p:cNvSpPr>
              <a:spLocks/>
            </p:cNvSpPr>
            <p:nvPr/>
          </p:nvSpPr>
          <p:spPr bwMode="auto">
            <a:xfrm>
              <a:off x="3117" y="2844"/>
              <a:ext cx="8" cy="7"/>
            </a:xfrm>
            <a:custGeom>
              <a:avLst/>
              <a:gdLst/>
              <a:ahLst/>
              <a:cxnLst>
                <a:cxn ang="0">
                  <a:pos x="4" y="0"/>
                </a:cxn>
                <a:cxn ang="0">
                  <a:pos x="3" y="0"/>
                </a:cxn>
                <a:cxn ang="0">
                  <a:pos x="3" y="0"/>
                </a:cxn>
                <a:cxn ang="0">
                  <a:pos x="1" y="1"/>
                </a:cxn>
                <a:cxn ang="0">
                  <a:pos x="1" y="1"/>
                </a:cxn>
                <a:cxn ang="0">
                  <a:pos x="0" y="1"/>
                </a:cxn>
                <a:cxn ang="0">
                  <a:pos x="0" y="2"/>
                </a:cxn>
                <a:cxn ang="0">
                  <a:pos x="0" y="3"/>
                </a:cxn>
                <a:cxn ang="0">
                  <a:pos x="0" y="3"/>
                </a:cxn>
                <a:cxn ang="0">
                  <a:pos x="0" y="4"/>
                </a:cxn>
                <a:cxn ang="0">
                  <a:pos x="0" y="5"/>
                </a:cxn>
                <a:cxn ang="0">
                  <a:pos x="0" y="5"/>
                </a:cxn>
                <a:cxn ang="0">
                  <a:pos x="1" y="7"/>
                </a:cxn>
                <a:cxn ang="0">
                  <a:pos x="1" y="7"/>
                </a:cxn>
                <a:cxn ang="0">
                  <a:pos x="3" y="7"/>
                </a:cxn>
                <a:cxn ang="0">
                  <a:pos x="3" y="7"/>
                </a:cxn>
                <a:cxn ang="0">
                  <a:pos x="4" y="7"/>
                </a:cxn>
                <a:cxn ang="0">
                  <a:pos x="5" y="7"/>
                </a:cxn>
                <a:cxn ang="0">
                  <a:pos x="5" y="7"/>
                </a:cxn>
                <a:cxn ang="0">
                  <a:pos x="7" y="7"/>
                </a:cxn>
                <a:cxn ang="0">
                  <a:pos x="7" y="7"/>
                </a:cxn>
                <a:cxn ang="0">
                  <a:pos x="7" y="5"/>
                </a:cxn>
                <a:cxn ang="0">
                  <a:pos x="8" y="5"/>
                </a:cxn>
                <a:cxn ang="0">
                  <a:pos x="8" y="4"/>
                </a:cxn>
                <a:cxn ang="0">
                  <a:pos x="8" y="3"/>
                </a:cxn>
                <a:cxn ang="0">
                  <a:pos x="8" y="3"/>
                </a:cxn>
                <a:cxn ang="0">
                  <a:pos x="8" y="2"/>
                </a:cxn>
                <a:cxn ang="0">
                  <a:pos x="7" y="1"/>
                </a:cxn>
                <a:cxn ang="0">
                  <a:pos x="7" y="1"/>
                </a:cxn>
                <a:cxn ang="0">
                  <a:pos x="7" y="1"/>
                </a:cxn>
                <a:cxn ang="0">
                  <a:pos x="5" y="0"/>
                </a:cxn>
                <a:cxn ang="0">
                  <a:pos x="5" y="0"/>
                </a:cxn>
                <a:cxn ang="0">
                  <a:pos x="4" y="0"/>
                </a:cxn>
              </a:cxnLst>
              <a:rect l="0" t="0" r="r" b="b"/>
              <a:pathLst>
                <a:path w="8" h="7">
                  <a:moveTo>
                    <a:pt x="4" y="0"/>
                  </a:moveTo>
                  <a:lnTo>
                    <a:pt x="3" y="0"/>
                  </a:lnTo>
                  <a:lnTo>
                    <a:pt x="3" y="0"/>
                  </a:lnTo>
                  <a:lnTo>
                    <a:pt x="1" y="1"/>
                  </a:lnTo>
                  <a:lnTo>
                    <a:pt x="1" y="1"/>
                  </a:lnTo>
                  <a:lnTo>
                    <a:pt x="0" y="1"/>
                  </a:lnTo>
                  <a:lnTo>
                    <a:pt x="0" y="2"/>
                  </a:lnTo>
                  <a:lnTo>
                    <a:pt x="0" y="3"/>
                  </a:lnTo>
                  <a:lnTo>
                    <a:pt x="0" y="3"/>
                  </a:lnTo>
                  <a:lnTo>
                    <a:pt x="0" y="4"/>
                  </a:lnTo>
                  <a:lnTo>
                    <a:pt x="0" y="5"/>
                  </a:lnTo>
                  <a:lnTo>
                    <a:pt x="0" y="5"/>
                  </a:lnTo>
                  <a:lnTo>
                    <a:pt x="1" y="7"/>
                  </a:lnTo>
                  <a:lnTo>
                    <a:pt x="1" y="7"/>
                  </a:lnTo>
                  <a:lnTo>
                    <a:pt x="3" y="7"/>
                  </a:lnTo>
                  <a:lnTo>
                    <a:pt x="3" y="7"/>
                  </a:lnTo>
                  <a:lnTo>
                    <a:pt x="4" y="7"/>
                  </a:lnTo>
                  <a:lnTo>
                    <a:pt x="5" y="7"/>
                  </a:lnTo>
                  <a:lnTo>
                    <a:pt x="5" y="7"/>
                  </a:lnTo>
                  <a:lnTo>
                    <a:pt x="7" y="7"/>
                  </a:lnTo>
                  <a:lnTo>
                    <a:pt x="7" y="7"/>
                  </a:lnTo>
                  <a:lnTo>
                    <a:pt x="7" y="5"/>
                  </a:lnTo>
                  <a:lnTo>
                    <a:pt x="8" y="5"/>
                  </a:lnTo>
                  <a:lnTo>
                    <a:pt x="8" y="4"/>
                  </a:lnTo>
                  <a:lnTo>
                    <a:pt x="8" y="3"/>
                  </a:lnTo>
                  <a:lnTo>
                    <a:pt x="8" y="3"/>
                  </a:lnTo>
                  <a:lnTo>
                    <a:pt x="8" y="2"/>
                  </a:lnTo>
                  <a:lnTo>
                    <a:pt x="7" y="1"/>
                  </a:lnTo>
                  <a:lnTo>
                    <a:pt x="7" y="1"/>
                  </a:lnTo>
                  <a:lnTo>
                    <a:pt x="7" y="1"/>
                  </a:lnTo>
                  <a:lnTo>
                    <a:pt x="5" y="0"/>
                  </a:lnTo>
                  <a:lnTo>
                    <a:pt x="5" y="0"/>
                  </a:lnTo>
                  <a:lnTo>
                    <a:pt x="4" y="0"/>
                  </a:lnTo>
                  <a:close/>
                </a:path>
              </a:pathLst>
            </a:custGeom>
            <a:solidFill>
              <a:srgbClr val="000000"/>
            </a:solidFill>
            <a:ln w="9525">
              <a:noFill/>
              <a:round/>
              <a:headEnd/>
              <a:tailEnd/>
            </a:ln>
          </p:spPr>
          <p:txBody>
            <a:bodyPr/>
            <a:lstStyle/>
            <a:p>
              <a:endParaRPr lang="zh-CN" altLang="en-US"/>
            </a:p>
          </p:txBody>
        </p:sp>
        <p:sp>
          <p:nvSpPr>
            <p:cNvPr id="481350" name="Freeform 70"/>
            <p:cNvSpPr>
              <a:spLocks/>
            </p:cNvSpPr>
            <p:nvPr/>
          </p:nvSpPr>
          <p:spPr bwMode="auto">
            <a:xfrm>
              <a:off x="3117" y="2844"/>
              <a:ext cx="8" cy="7"/>
            </a:xfrm>
            <a:custGeom>
              <a:avLst/>
              <a:gdLst/>
              <a:ahLst/>
              <a:cxnLst>
                <a:cxn ang="0">
                  <a:pos x="4" y="0"/>
                </a:cxn>
                <a:cxn ang="0">
                  <a:pos x="4" y="0"/>
                </a:cxn>
                <a:cxn ang="0">
                  <a:pos x="3" y="0"/>
                </a:cxn>
                <a:cxn ang="0">
                  <a:pos x="3" y="0"/>
                </a:cxn>
                <a:cxn ang="0">
                  <a:pos x="1" y="1"/>
                </a:cxn>
                <a:cxn ang="0">
                  <a:pos x="1" y="1"/>
                </a:cxn>
                <a:cxn ang="0">
                  <a:pos x="0" y="1"/>
                </a:cxn>
                <a:cxn ang="0">
                  <a:pos x="0" y="2"/>
                </a:cxn>
                <a:cxn ang="0">
                  <a:pos x="0" y="3"/>
                </a:cxn>
                <a:cxn ang="0">
                  <a:pos x="0" y="3"/>
                </a:cxn>
                <a:cxn ang="0">
                  <a:pos x="0" y="4"/>
                </a:cxn>
                <a:cxn ang="0">
                  <a:pos x="0" y="5"/>
                </a:cxn>
                <a:cxn ang="0">
                  <a:pos x="0" y="5"/>
                </a:cxn>
                <a:cxn ang="0">
                  <a:pos x="1" y="7"/>
                </a:cxn>
                <a:cxn ang="0">
                  <a:pos x="1" y="7"/>
                </a:cxn>
                <a:cxn ang="0">
                  <a:pos x="3" y="7"/>
                </a:cxn>
                <a:cxn ang="0">
                  <a:pos x="3" y="7"/>
                </a:cxn>
                <a:cxn ang="0">
                  <a:pos x="4" y="7"/>
                </a:cxn>
                <a:cxn ang="0">
                  <a:pos x="5" y="7"/>
                </a:cxn>
                <a:cxn ang="0">
                  <a:pos x="5" y="7"/>
                </a:cxn>
                <a:cxn ang="0">
                  <a:pos x="7" y="7"/>
                </a:cxn>
                <a:cxn ang="0">
                  <a:pos x="7" y="7"/>
                </a:cxn>
                <a:cxn ang="0">
                  <a:pos x="7" y="5"/>
                </a:cxn>
                <a:cxn ang="0">
                  <a:pos x="8" y="5"/>
                </a:cxn>
                <a:cxn ang="0">
                  <a:pos x="8" y="4"/>
                </a:cxn>
                <a:cxn ang="0">
                  <a:pos x="8" y="3"/>
                </a:cxn>
                <a:cxn ang="0">
                  <a:pos x="8" y="3"/>
                </a:cxn>
                <a:cxn ang="0">
                  <a:pos x="8" y="2"/>
                </a:cxn>
                <a:cxn ang="0">
                  <a:pos x="7" y="1"/>
                </a:cxn>
                <a:cxn ang="0">
                  <a:pos x="7" y="1"/>
                </a:cxn>
                <a:cxn ang="0">
                  <a:pos x="7" y="1"/>
                </a:cxn>
                <a:cxn ang="0">
                  <a:pos x="5" y="0"/>
                </a:cxn>
                <a:cxn ang="0">
                  <a:pos x="5" y="0"/>
                </a:cxn>
                <a:cxn ang="0">
                  <a:pos x="4" y="0"/>
                </a:cxn>
              </a:cxnLst>
              <a:rect l="0" t="0" r="r" b="b"/>
              <a:pathLst>
                <a:path w="8" h="7">
                  <a:moveTo>
                    <a:pt x="4" y="0"/>
                  </a:moveTo>
                  <a:lnTo>
                    <a:pt x="4" y="0"/>
                  </a:lnTo>
                  <a:lnTo>
                    <a:pt x="3" y="0"/>
                  </a:lnTo>
                  <a:lnTo>
                    <a:pt x="3" y="0"/>
                  </a:lnTo>
                  <a:lnTo>
                    <a:pt x="1" y="1"/>
                  </a:lnTo>
                  <a:lnTo>
                    <a:pt x="1" y="1"/>
                  </a:lnTo>
                  <a:lnTo>
                    <a:pt x="0" y="1"/>
                  </a:lnTo>
                  <a:lnTo>
                    <a:pt x="0" y="2"/>
                  </a:lnTo>
                  <a:lnTo>
                    <a:pt x="0" y="3"/>
                  </a:lnTo>
                  <a:lnTo>
                    <a:pt x="0" y="3"/>
                  </a:lnTo>
                  <a:lnTo>
                    <a:pt x="0" y="4"/>
                  </a:lnTo>
                  <a:lnTo>
                    <a:pt x="0" y="5"/>
                  </a:lnTo>
                  <a:lnTo>
                    <a:pt x="0" y="5"/>
                  </a:lnTo>
                  <a:lnTo>
                    <a:pt x="1" y="7"/>
                  </a:lnTo>
                  <a:lnTo>
                    <a:pt x="1" y="7"/>
                  </a:lnTo>
                  <a:lnTo>
                    <a:pt x="3" y="7"/>
                  </a:lnTo>
                  <a:lnTo>
                    <a:pt x="3" y="7"/>
                  </a:lnTo>
                  <a:lnTo>
                    <a:pt x="4" y="7"/>
                  </a:lnTo>
                  <a:lnTo>
                    <a:pt x="5" y="7"/>
                  </a:lnTo>
                  <a:lnTo>
                    <a:pt x="5" y="7"/>
                  </a:lnTo>
                  <a:lnTo>
                    <a:pt x="7" y="7"/>
                  </a:lnTo>
                  <a:lnTo>
                    <a:pt x="7" y="7"/>
                  </a:lnTo>
                  <a:lnTo>
                    <a:pt x="7" y="5"/>
                  </a:lnTo>
                  <a:lnTo>
                    <a:pt x="8" y="5"/>
                  </a:lnTo>
                  <a:lnTo>
                    <a:pt x="8" y="4"/>
                  </a:lnTo>
                  <a:lnTo>
                    <a:pt x="8" y="3"/>
                  </a:lnTo>
                  <a:lnTo>
                    <a:pt x="8" y="3"/>
                  </a:lnTo>
                  <a:lnTo>
                    <a:pt x="8" y="2"/>
                  </a:lnTo>
                  <a:lnTo>
                    <a:pt x="7" y="1"/>
                  </a:lnTo>
                  <a:lnTo>
                    <a:pt x="7" y="1"/>
                  </a:lnTo>
                  <a:lnTo>
                    <a:pt x="7" y="1"/>
                  </a:lnTo>
                  <a:lnTo>
                    <a:pt x="5" y="0"/>
                  </a:lnTo>
                  <a:lnTo>
                    <a:pt x="5" y="0"/>
                  </a:lnTo>
                  <a:lnTo>
                    <a:pt x="4" y="0"/>
                  </a:lnTo>
                </a:path>
              </a:pathLst>
            </a:custGeom>
            <a:noFill/>
            <a:ln w="1588">
              <a:solidFill>
                <a:srgbClr val="000000"/>
              </a:solidFill>
              <a:prstDash val="solid"/>
              <a:round/>
              <a:headEnd/>
              <a:tailEnd/>
            </a:ln>
          </p:spPr>
          <p:txBody>
            <a:bodyPr/>
            <a:lstStyle/>
            <a:p>
              <a:endParaRPr lang="zh-CN" altLang="en-US"/>
            </a:p>
          </p:txBody>
        </p:sp>
        <p:sp>
          <p:nvSpPr>
            <p:cNvPr id="481351" name="Freeform 71"/>
            <p:cNvSpPr>
              <a:spLocks/>
            </p:cNvSpPr>
            <p:nvPr/>
          </p:nvSpPr>
          <p:spPr bwMode="auto">
            <a:xfrm>
              <a:off x="3089" y="2776"/>
              <a:ext cx="68" cy="43"/>
            </a:xfrm>
            <a:custGeom>
              <a:avLst/>
              <a:gdLst/>
              <a:ahLst/>
              <a:cxnLst>
                <a:cxn ang="0">
                  <a:pos x="0" y="42"/>
                </a:cxn>
                <a:cxn ang="0">
                  <a:pos x="0" y="35"/>
                </a:cxn>
                <a:cxn ang="0">
                  <a:pos x="1" y="34"/>
                </a:cxn>
                <a:cxn ang="0">
                  <a:pos x="3" y="25"/>
                </a:cxn>
                <a:cxn ang="0">
                  <a:pos x="5" y="16"/>
                </a:cxn>
                <a:cxn ang="0">
                  <a:pos x="5" y="4"/>
                </a:cxn>
                <a:cxn ang="0">
                  <a:pos x="10" y="0"/>
                </a:cxn>
                <a:cxn ang="0">
                  <a:pos x="14" y="0"/>
                </a:cxn>
                <a:cxn ang="0">
                  <a:pos x="19" y="0"/>
                </a:cxn>
                <a:cxn ang="0">
                  <a:pos x="24" y="2"/>
                </a:cxn>
                <a:cxn ang="0">
                  <a:pos x="28" y="5"/>
                </a:cxn>
                <a:cxn ang="0">
                  <a:pos x="24" y="13"/>
                </a:cxn>
                <a:cxn ang="0">
                  <a:pos x="27" y="14"/>
                </a:cxn>
                <a:cxn ang="0">
                  <a:pos x="31" y="13"/>
                </a:cxn>
                <a:cxn ang="0">
                  <a:pos x="42" y="27"/>
                </a:cxn>
                <a:cxn ang="0">
                  <a:pos x="40" y="29"/>
                </a:cxn>
                <a:cxn ang="0">
                  <a:pos x="44" y="27"/>
                </a:cxn>
                <a:cxn ang="0">
                  <a:pos x="46" y="28"/>
                </a:cxn>
                <a:cxn ang="0">
                  <a:pos x="46" y="27"/>
                </a:cxn>
                <a:cxn ang="0">
                  <a:pos x="45" y="22"/>
                </a:cxn>
                <a:cxn ang="0">
                  <a:pos x="40" y="20"/>
                </a:cxn>
                <a:cxn ang="0">
                  <a:pos x="36" y="16"/>
                </a:cxn>
                <a:cxn ang="0">
                  <a:pos x="35" y="13"/>
                </a:cxn>
                <a:cxn ang="0">
                  <a:pos x="33" y="12"/>
                </a:cxn>
                <a:cxn ang="0">
                  <a:pos x="33" y="6"/>
                </a:cxn>
                <a:cxn ang="0">
                  <a:pos x="35" y="6"/>
                </a:cxn>
                <a:cxn ang="0">
                  <a:pos x="35" y="11"/>
                </a:cxn>
                <a:cxn ang="0">
                  <a:pos x="36" y="14"/>
                </a:cxn>
                <a:cxn ang="0">
                  <a:pos x="38" y="17"/>
                </a:cxn>
                <a:cxn ang="0">
                  <a:pos x="40" y="19"/>
                </a:cxn>
                <a:cxn ang="0">
                  <a:pos x="42" y="21"/>
                </a:cxn>
                <a:cxn ang="0">
                  <a:pos x="46" y="24"/>
                </a:cxn>
                <a:cxn ang="0">
                  <a:pos x="47" y="29"/>
                </a:cxn>
                <a:cxn ang="0">
                  <a:pos x="52" y="31"/>
                </a:cxn>
                <a:cxn ang="0">
                  <a:pos x="58" y="31"/>
                </a:cxn>
                <a:cxn ang="0">
                  <a:pos x="61" y="31"/>
                </a:cxn>
                <a:cxn ang="0">
                  <a:pos x="64" y="32"/>
                </a:cxn>
                <a:cxn ang="0">
                  <a:pos x="65" y="36"/>
                </a:cxn>
                <a:cxn ang="0">
                  <a:pos x="67" y="36"/>
                </a:cxn>
                <a:cxn ang="0">
                  <a:pos x="68" y="38"/>
                </a:cxn>
                <a:cxn ang="0">
                  <a:pos x="64" y="42"/>
                </a:cxn>
                <a:cxn ang="0">
                  <a:pos x="60" y="42"/>
                </a:cxn>
                <a:cxn ang="0">
                  <a:pos x="55" y="43"/>
                </a:cxn>
                <a:cxn ang="0">
                  <a:pos x="51" y="43"/>
                </a:cxn>
                <a:cxn ang="0">
                  <a:pos x="46" y="43"/>
                </a:cxn>
                <a:cxn ang="0">
                  <a:pos x="40" y="43"/>
                </a:cxn>
                <a:cxn ang="0">
                  <a:pos x="33" y="43"/>
                </a:cxn>
                <a:cxn ang="0">
                  <a:pos x="28" y="43"/>
                </a:cxn>
              </a:cxnLst>
              <a:rect l="0" t="0" r="r" b="b"/>
              <a:pathLst>
                <a:path w="68" h="43">
                  <a:moveTo>
                    <a:pt x="24" y="42"/>
                  </a:moveTo>
                  <a:lnTo>
                    <a:pt x="14" y="40"/>
                  </a:lnTo>
                  <a:lnTo>
                    <a:pt x="13" y="42"/>
                  </a:lnTo>
                  <a:lnTo>
                    <a:pt x="0" y="42"/>
                  </a:lnTo>
                  <a:lnTo>
                    <a:pt x="0" y="36"/>
                  </a:lnTo>
                  <a:lnTo>
                    <a:pt x="0" y="35"/>
                  </a:lnTo>
                  <a:lnTo>
                    <a:pt x="0" y="35"/>
                  </a:lnTo>
                  <a:lnTo>
                    <a:pt x="0" y="35"/>
                  </a:lnTo>
                  <a:lnTo>
                    <a:pt x="0" y="35"/>
                  </a:lnTo>
                  <a:lnTo>
                    <a:pt x="0" y="35"/>
                  </a:lnTo>
                  <a:lnTo>
                    <a:pt x="1" y="34"/>
                  </a:lnTo>
                  <a:lnTo>
                    <a:pt x="1" y="34"/>
                  </a:lnTo>
                  <a:lnTo>
                    <a:pt x="1" y="34"/>
                  </a:lnTo>
                  <a:lnTo>
                    <a:pt x="1" y="32"/>
                  </a:lnTo>
                  <a:lnTo>
                    <a:pt x="3" y="28"/>
                  </a:lnTo>
                  <a:lnTo>
                    <a:pt x="3" y="25"/>
                  </a:lnTo>
                  <a:lnTo>
                    <a:pt x="4" y="22"/>
                  </a:lnTo>
                  <a:lnTo>
                    <a:pt x="4" y="20"/>
                  </a:lnTo>
                  <a:lnTo>
                    <a:pt x="5" y="18"/>
                  </a:lnTo>
                  <a:lnTo>
                    <a:pt x="5" y="16"/>
                  </a:lnTo>
                  <a:lnTo>
                    <a:pt x="5" y="14"/>
                  </a:lnTo>
                  <a:lnTo>
                    <a:pt x="5" y="11"/>
                  </a:lnTo>
                  <a:lnTo>
                    <a:pt x="5" y="7"/>
                  </a:lnTo>
                  <a:lnTo>
                    <a:pt x="5" y="4"/>
                  </a:lnTo>
                  <a:lnTo>
                    <a:pt x="5" y="0"/>
                  </a:lnTo>
                  <a:lnTo>
                    <a:pt x="8" y="0"/>
                  </a:lnTo>
                  <a:lnTo>
                    <a:pt x="9" y="0"/>
                  </a:lnTo>
                  <a:lnTo>
                    <a:pt x="10" y="0"/>
                  </a:lnTo>
                  <a:lnTo>
                    <a:pt x="10" y="0"/>
                  </a:lnTo>
                  <a:lnTo>
                    <a:pt x="11" y="0"/>
                  </a:lnTo>
                  <a:lnTo>
                    <a:pt x="13" y="0"/>
                  </a:lnTo>
                  <a:lnTo>
                    <a:pt x="14" y="0"/>
                  </a:lnTo>
                  <a:lnTo>
                    <a:pt x="15" y="0"/>
                  </a:lnTo>
                  <a:lnTo>
                    <a:pt x="17" y="0"/>
                  </a:lnTo>
                  <a:lnTo>
                    <a:pt x="18" y="0"/>
                  </a:lnTo>
                  <a:lnTo>
                    <a:pt x="19" y="0"/>
                  </a:lnTo>
                  <a:lnTo>
                    <a:pt x="20" y="0"/>
                  </a:lnTo>
                  <a:lnTo>
                    <a:pt x="22" y="0"/>
                  </a:lnTo>
                  <a:lnTo>
                    <a:pt x="23" y="2"/>
                  </a:lnTo>
                  <a:lnTo>
                    <a:pt x="24" y="2"/>
                  </a:lnTo>
                  <a:lnTo>
                    <a:pt x="24" y="2"/>
                  </a:lnTo>
                  <a:lnTo>
                    <a:pt x="26" y="3"/>
                  </a:lnTo>
                  <a:lnTo>
                    <a:pt x="28" y="4"/>
                  </a:lnTo>
                  <a:lnTo>
                    <a:pt x="28" y="5"/>
                  </a:lnTo>
                  <a:lnTo>
                    <a:pt x="28" y="7"/>
                  </a:lnTo>
                  <a:lnTo>
                    <a:pt x="28" y="10"/>
                  </a:lnTo>
                  <a:lnTo>
                    <a:pt x="29" y="12"/>
                  </a:lnTo>
                  <a:lnTo>
                    <a:pt x="24" y="13"/>
                  </a:lnTo>
                  <a:lnTo>
                    <a:pt x="24" y="13"/>
                  </a:lnTo>
                  <a:lnTo>
                    <a:pt x="26" y="14"/>
                  </a:lnTo>
                  <a:lnTo>
                    <a:pt x="27" y="14"/>
                  </a:lnTo>
                  <a:lnTo>
                    <a:pt x="27" y="14"/>
                  </a:lnTo>
                  <a:lnTo>
                    <a:pt x="28" y="14"/>
                  </a:lnTo>
                  <a:lnTo>
                    <a:pt x="29" y="14"/>
                  </a:lnTo>
                  <a:lnTo>
                    <a:pt x="29" y="13"/>
                  </a:lnTo>
                  <a:lnTo>
                    <a:pt x="31" y="13"/>
                  </a:lnTo>
                  <a:lnTo>
                    <a:pt x="42" y="24"/>
                  </a:lnTo>
                  <a:lnTo>
                    <a:pt x="42" y="25"/>
                  </a:lnTo>
                  <a:lnTo>
                    <a:pt x="42" y="26"/>
                  </a:lnTo>
                  <a:lnTo>
                    <a:pt x="42" y="27"/>
                  </a:lnTo>
                  <a:lnTo>
                    <a:pt x="41" y="27"/>
                  </a:lnTo>
                  <a:lnTo>
                    <a:pt x="41" y="28"/>
                  </a:lnTo>
                  <a:lnTo>
                    <a:pt x="41" y="28"/>
                  </a:lnTo>
                  <a:lnTo>
                    <a:pt x="40" y="29"/>
                  </a:lnTo>
                  <a:lnTo>
                    <a:pt x="40" y="29"/>
                  </a:lnTo>
                  <a:lnTo>
                    <a:pt x="41" y="28"/>
                  </a:lnTo>
                  <a:lnTo>
                    <a:pt x="42" y="27"/>
                  </a:lnTo>
                  <a:lnTo>
                    <a:pt x="44" y="27"/>
                  </a:lnTo>
                  <a:lnTo>
                    <a:pt x="44" y="27"/>
                  </a:lnTo>
                  <a:lnTo>
                    <a:pt x="45" y="27"/>
                  </a:lnTo>
                  <a:lnTo>
                    <a:pt x="45" y="27"/>
                  </a:lnTo>
                  <a:lnTo>
                    <a:pt x="46" y="28"/>
                  </a:lnTo>
                  <a:lnTo>
                    <a:pt x="49" y="31"/>
                  </a:lnTo>
                  <a:lnTo>
                    <a:pt x="47" y="29"/>
                  </a:lnTo>
                  <a:lnTo>
                    <a:pt x="47" y="28"/>
                  </a:lnTo>
                  <a:lnTo>
                    <a:pt x="46" y="27"/>
                  </a:lnTo>
                  <a:lnTo>
                    <a:pt x="46" y="26"/>
                  </a:lnTo>
                  <a:lnTo>
                    <a:pt x="46" y="25"/>
                  </a:lnTo>
                  <a:lnTo>
                    <a:pt x="45" y="24"/>
                  </a:lnTo>
                  <a:lnTo>
                    <a:pt x="45" y="22"/>
                  </a:lnTo>
                  <a:lnTo>
                    <a:pt x="44" y="22"/>
                  </a:lnTo>
                  <a:lnTo>
                    <a:pt x="42" y="21"/>
                  </a:lnTo>
                  <a:lnTo>
                    <a:pt x="41" y="21"/>
                  </a:lnTo>
                  <a:lnTo>
                    <a:pt x="40" y="20"/>
                  </a:lnTo>
                  <a:lnTo>
                    <a:pt x="38" y="19"/>
                  </a:lnTo>
                  <a:lnTo>
                    <a:pt x="37" y="18"/>
                  </a:lnTo>
                  <a:lnTo>
                    <a:pt x="37" y="17"/>
                  </a:lnTo>
                  <a:lnTo>
                    <a:pt x="36" y="16"/>
                  </a:lnTo>
                  <a:lnTo>
                    <a:pt x="36" y="14"/>
                  </a:lnTo>
                  <a:lnTo>
                    <a:pt x="36" y="14"/>
                  </a:lnTo>
                  <a:lnTo>
                    <a:pt x="35" y="14"/>
                  </a:lnTo>
                  <a:lnTo>
                    <a:pt x="35" y="13"/>
                  </a:lnTo>
                  <a:lnTo>
                    <a:pt x="35" y="13"/>
                  </a:lnTo>
                  <a:lnTo>
                    <a:pt x="35" y="13"/>
                  </a:lnTo>
                  <a:lnTo>
                    <a:pt x="33" y="13"/>
                  </a:lnTo>
                  <a:lnTo>
                    <a:pt x="33" y="12"/>
                  </a:lnTo>
                  <a:lnTo>
                    <a:pt x="33" y="12"/>
                  </a:lnTo>
                  <a:lnTo>
                    <a:pt x="33" y="11"/>
                  </a:lnTo>
                  <a:lnTo>
                    <a:pt x="33" y="9"/>
                  </a:lnTo>
                  <a:lnTo>
                    <a:pt x="33" y="6"/>
                  </a:lnTo>
                  <a:lnTo>
                    <a:pt x="33" y="5"/>
                  </a:lnTo>
                  <a:lnTo>
                    <a:pt x="35" y="5"/>
                  </a:lnTo>
                  <a:lnTo>
                    <a:pt x="35" y="5"/>
                  </a:lnTo>
                  <a:lnTo>
                    <a:pt x="35" y="6"/>
                  </a:lnTo>
                  <a:lnTo>
                    <a:pt x="35" y="7"/>
                  </a:lnTo>
                  <a:lnTo>
                    <a:pt x="35" y="9"/>
                  </a:lnTo>
                  <a:lnTo>
                    <a:pt x="35" y="10"/>
                  </a:lnTo>
                  <a:lnTo>
                    <a:pt x="35" y="11"/>
                  </a:lnTo>
                  <a:lnTo>
                    <a:pt x="35" y="12"/>
                  </a:lnTo>
                  <a:lnTo>
                    <a:pt x="35" y="13"/>
                  </a:lnTo>
                  <a:lnTo>
                    <a:pt x="36" y="13"/>
                  </a:lnTo>
                  <a:lnTo>
                    <a:pt x="36" y="14"/>
                  </a:lnTo>
                  <a:lnTo>
                    <a:pt x="36" y="14"/>
                  </a:lnTo>
                  <a:lnTo>
                    <a:pt x="37" y="16"/>
                  </a:lnTo>
                  <a:lnTo>
                    <a:pt x="37" y="16"/>
                  </a:lnTo>
                  <a:lnTo>
                    <a:pt x="38" y="17"/>
                  </a:lnTo>
                  <a:lnTo>
                    <a:pt x="38" y="17"/>
                  </a:lnTo>
                  <a:lnTo>
                    <a:pt x="38" y="18"/>
                  </a:lnTo>
                  <a:lnTo>
                    <a:pt x="40" y="18"/>
                  </a:lnTo>
                  <a:lnTo>
                    <a:pt x="40" y="19"/>
                  </a:lnTo>
                  <a:lnTo>
                    <a:pt x="41" y="19"/>
                  </a:lnTo>
                  <a:lnTo>
                    <a:pt x="41" y="20"/>
                  </a:lnTo>
                  <a:lnTo>
                    <a:pt x="42" y="20"/>
                  </a:lnTo>
                  <a:lnTo>
                    <a:pt x="42" y="21"/>
                  </a:lnTo>
                  <a:lnTo>
                    <a:pt x="44" y="21"/>
                  </a:lnTo>
                  <a:lnTo>
                    <a:pt x="45" y="21"/>
                  </a:lnTo>
                  <a:lnTo>
                    <a:pt x="46" y="22"/>
                  </a:lnTo>
                  <a:lnTo>
                    <a:pt x="46" y="24"/>
                  </a:lnTo>
                  <a:lnTo>
                    <a:pt x="47" y="25"/>
                  </a:lnTo>
                  <a:lnTo>
                    <a:pt x="47" y="26"/>
                  </a:lnTo>
                  <a:lnTo>
                    <a:pt x="47" y="27"/>
                  </a:lnTo>
                  <a:lnTo>
                    <a:pt x="47" y="29"/>
                  </a:lnTo>
                  <a:lnTo>
                    <a:pt x="49" y="31"/>
                  </a:lnTo>
                  <a:lnTo>
                    <a:pt x="49" y="32"/>
                  </a:lnTo>
                  <a:lnTo>
                    <a:pt x="51" y="31"/>
                  </a:lnTo>
                  <a:lnTo>
                    <a:pt x="52" y="31"/>
                  </a:lnTo>
                  <a:lnTo>
                    <a:pt x="54" y="31"/>
                  </a:lnTo>
                  <a:lnTo>
                    <a:pt x="55" y="31"/>
                  </a:lnTo>
                  <a:lnTo>
                    <a:pt x="56" y="31"/>
                  </a:lnTo>
                  <a:lnTo>
                    <a:pt x="58" y="31"/>
                  </a:lnTo>
                  <a:lnTo>
                    <a:pt x="59" y="31"/>
                  </a:lnTo>
                  <a:lnTo>
                    <a:pt x="60" y="31"/>
                  </a:lnTo>
                  <a:lnTo>
                    <a:pt x="61" y="31"/>
                  </a:lnTo>
                  <a:lnTo>
                    <a:pt x="61" y="31"/>
                  </a:lnTo>
                  <a:lnTo>
                    <a:pt x="63" y="32"/>
                  </a:lnTo>
                  <a:lnTo>
                    <a:pt x="63" y="32"/>
                  </a:lnTo>
                  <a:lnTo>
                    <a:pt x="63" y="32"/>
                  </a:lnTo>
                  <a:lnTo>
                    <a:pt x="64" y="32"/>
                  </a:lnTo>
                  <a:lnTo>
                    <a:pt x="64" y="32"/>
                  </a:lnTo>
                  <a:lnTo>
                    <a:pt x="64" y="32"/>
                  </a:lnTo>
                  <a:lnTo>
                    <a:pt x="65" y="33"/>
                  </a:lnTo>
                  <a:lnTo>
                    <a:pt x="65" y="36"/>
                  </a:lnTo>
                  <a:lnTo>
                    <a:pt x="67" y="36"/>
                  </a:lnTo>
                  <a:lnTo>
                    <a:pt x="67" y="36"/>
                  </a:lnTo>
                  <a:lnTo>
                    <a:pt x="67" y="36"/>
                  </a:lnTo>
                  <a:lnTo>
                    <a:pt x="67" y="36"/>
                  </a:lnTo>
                  <a:lnTo>
                    <a:pt x="67" y="38"/>
                  </a:lnTo>
                  <a:lnTo>
                    <a:pt x="68" y="38"/>
                  </a:lnTo>
                  <a:lnTo>
                    <a:pt x="68" y="38"/>
                  </a:lnTo>
                  <a:lnTo>
                    <a:pt x="68" y="38"/>
                  </a:lnTo>
                  <a:lnTo>
                    <a:pt x="68" y="41"/>
                  </a:lnTo>
                  <a:lnTo>
                    <a:pt x="65" y="41"/>
                  </a:lnTo>
                  <a:lnTo>
                    <a:pt x="65" y="42"/>
                  </a:lnTo>
                  <a:lnTo>
                    <a:pt x="64" y="42"/>
                  </a:lnTo>
                  <a:lnTo>
                    <a:pt x="63" y="42"/>
                  </a:lnTo>
                  <a:lnTo>
                    <a:pt x="63" y="42"/>
                  </a:lnTo>
                  <a:lnTo>
                    <a:pt x="61" y="42"/>
                  </a:lnTo>
                  <a:lnTo>
                    <a:pt x="60" y="42"/>
                  </a:lnTo>
                  <a:lnTo>
                    <a:pt x="59" y="42"/>
                  </a:lnTo>
                  <a:lnTo>
                    <a:pt x="58" y="42"/>
                  </a:lnTo>
                  <a:lnTo>
                    <a:pt x="56" y="42"/>
                  </a:lnTo>
                  <a:lnTo>
                    <a:pt x="55" y="43"/>
                  </a:lnTo>
                  <a:lnTo>
                    <a:pt x="55" y="43"/>
                  </a:lnTo>
                  <a:lnTo>
                    <a:pt x="54" y="43"/>
                  </a:lnTo>
                  <a:lnTo>
                    <a:pt x="52" y="43"/>
                  </a:lnTo>
                  <a:lnTo>
                    <a:pt x="51" y="43"/>
                  </a:lnTo>
                  <a:lnTo>
                    <a:pt x="50" y="43"/>
                  </a:lnTo>
                  <a:lnTo>
                    <a:pt x="49" y="43"/>
                  </a:lnTo>
                  <a:lnTo>
                    <a:pt x="47" y="43"/>
                  </a:lnTo>
                  <a:lnTo>
                    <a:pt x="46" y="43"/>
                  </a:lnTo>
                  <a:lnTo>
                    <a:pt x="45" y="43"/>
                  </a:lnTo>
                  <a:lnTo>
                    <a:pt x="42" y="43"/>
                  </a:lnTo>
                  <a:lnTo>
                    <a:pt x="41" y="43"/>
                  </a:lnTo>
                  <a:lnTo>
                    <a:pt x="40" y="43"/>
                  </a:lnTo>
                  <a:lnTo>
                    <a:pt x="38" y="43"/>
                  </a:lnTo>
                  <a:lnTo>
                    <a:pt x="36" y="43"/>
                  </a:lnTo>
                  <a:lnTo>
                    <a:pt x="35" y="43"/>
                  </a:lnTo>
                  <a:lnTo>
                    <a:pt x="33" y="43"/>
                  </a:lnTo>
                  <a:lnTo>
                    <a:pt x="32" y="43"/>
                  </a:lnTo>
                  <a:lnTo>
                    <a:pt x="31" y="43"/>
                  </a:lnTo>
                  <a:lnTo>
                    <a:pt x="29" y="43"/>
                  </a:lnTo>
                  <a:lnTo>
                    <a:pt x="28" y="43"/>
                  </a:lnTo>
                  <a:lnTo>
                    <a:pt x="27" y="42"/>
                  </a:lnTo>
                  <a:lnTo>
                    <a:pt x="24" y="42"/>
                  </a:lnTo>
                  <a:close/>
                </a:path>
              </a:pathLst>
            </a:custGeom>
            <a:solidFill>
              <a:srgbClr val="EDB266"/>
            </a:solidFill>
            <a:ln w="9525">
              <a:noFill/>
              <a:round/>
              <a:headEnd/>
              <a:tailEnd/>
            </a:ln>
          </p:spPr>
          <p:txBody>
            <a:bodyPr/>
            <a:lstStyle/>
            <a:p>
              <a:endParaRPr lang="zh-CN" altLang="en-US"/>
            </a:p>
          </p:txBody>
        </p:sp>
        <p:sp>
          <p:nvSpPr>
            <p:cNvPr id="481352" name="Freeform 72"/>
            <p:cNvSpPr>
              <a:spLocks/>
            </p:cNvSpPr>
            <p:nvPr/>
          </p:nvSpPr>
          <p:spPr bwMode="auto">
            <a:xfrm>
              <a:off x="3089" y="2776"/>
              <a:ext cx="68" cy="43"/>
            </a:xfrm>
            <a:custGeom>
              <a:avLst/>
              <a:gdLst/>
              <a:ahLst/>
              <a:cxnLst>
                <a:cxn ang="0">
                  <a:pos x="0" y="42"/>
                </a:cxn>
                <a:cxn ang="0">
                  <a:pos x="0" y="35"/>
                </a:cxn>
                <a:cxn ang="0">
                  <a:pos x="1" y="34"/>
                </a:cxn>
                <a:cxn ang="0">
                  <a:pos x="3" y="25"/>
                </a:cxn>
                <a:cxn ang="0">
                  <a:pos x="5" y="16"/>
                </a:cxn>
                <a:cxn ang="0">
                  <a:pos x="5" y="4"/>
                </a:cxn>
                <a:cxn ang="0">
                  <a:pos x="10" y="0"/>
                </a:cxn>
                <a:cxn ang="0">
                  <a:pos x="14" y="0"/>
                </a:cxn>
                <a:cxn ang="0">
                  <a:pos x="19" y="0"/>
                </a:cxn>
                <a:cxn ang="0">
                  <a:pos x="24" y="2"/>
                </a:cxn>
                <a:cxn ang="0">
                  <a:pos x="28" y="5"/>
                </a:cxn>
                <a:cxn ang="0">
                  <a:pos x="24" y="13"/>
                </a:cxn>
                <a:cxn ang="0">
                  <a:pos x="27" y="14"/>
                </a:cxn>
                <a:cxn ang="0">
                  <a:pos x="31" y="13"/>
                </a:cxn>
                <a:cxn ang="0">
                  <a:pos x="42" y="27"/>
                </a:cxn>
                <a:cxn ang="0">
                  <a:pos x="40" y="29"/>
                </a:cxn>
                <a:cxn ang="0">
                  <a:pos x="44" y="27"/>
                </a:cxn>
                <a:cxn ang="0">
                  <a:pos x="46" y="28"/>
                </a:cxn>
                <a:cxn ang="0">
                  <a:pos x="46" y="27"/>
                </a:cxn>
                <a:cxn ang="0">
                  <a:pos x="45" y="22"/>
                </a:cxn>
                <a:cxn ang="0">
                  <a:pos x="40" y="20"/>
                </a:cxn>
                <a:cxn ang="0">
                  <a:pos x="36" y="16"/>
                </a:cxn>
                <a:cxn ang="0">
                  <a:pos x="35" y="13"/>
                </a:cxn>
                <a:cxn ang="0">
                  <a:pos x="33" y="12"/>
                </a:cxn>
                <a:cxn ang="0">
                  <a:pos x="33" y="6"/>
                </a:cxn>
                <a:cxn ang="0">
                  <a:pos x="35" y="6"/>
                </a:cxn>
                <a:cxn ang="0">
                  <a:pos x="35" y="11"/>
                </a:cxn>
                <a:cxn ang="0">
                  <a:pos x="36" y="14"/>
                </a:cxn>
                <a:cxn ang="0">
                  <a:pos x="38" y="17"/>
                </a:cxn>
                <a:cxn ang="0">
                  <a:pos x="40" y="19"/>
                </a:cxn>
                <a:cxn ang="0">
                  <a:pos x="42" y="21"/>
                </a:cxn>
                <a:cxn ang="0">
                  <a:pos x="46" y="24"/>
                </a:cxn>
                <a:cxn ang="0">
                  <a:pos x="47" y="29"/>
                </a:cxn>
                <a:cxn ang="0">
                  <a:pos x="52" y="31"/>
                </a:cxn>
                <a:cxn ang="0">
                  <a:pos x="58" y="31"/>
                </a:cxn>
                <a:cxn ang="0">
                  <a:pos x="61" y="31"/>
                </a:cxn>
                <a:cxn ang="0">
                  <a:pos x="64" y="32"/>
                </a:cxn>
                <a:cxn ang="0">
                  <a:pos x="65" y="36"/>
                </a:cxn>
                <a:cxn ang="0">
                  <a:pos x="67" y="36"/>
                </a:cxn>
                <a:cxn ang="0">
                  <a:pos x="68" y="38"/>
                </a:cxn>
                <a:cxn ang="0">
                  <a:pos x="64" y="42"/>
                </a:cxn>
                <a:cxn ang="0">
                  <a:pos x="60" y="42"/>
                </a:cxn>
                <a:cxn ang="0">
                  <a:pos x="55" y="43"/>
                </a:cxn>
                <a:cxn ang="0">
                  <a:pos x="51" y="43"/>
                </a:cxn>
                <a:cxn ang="0">
                  <a:pos x="46" y="43"/>
                </a:cxn>
                <a:cxn ang="0">
                  <a:pos x="40" y="43"/>
                </a:cxn>
                <a:cxn ang="0">
                  <a:pos x="33" y="43"/>
                </a:cxn>
                <a:cxn ang="0">
                  <a:pos x="28" y="43"/>
                </a:cxn>
              </a:cxnLst>
              <a:rect l="0" t="0" r="r" b="b"/>
              <a:pathLst>
                <a:path w="68" h="43">
                  <a:moveTo>
                    <a:pt x="24" y="42"/>
                  </a:moveTo>
                  <a:lnTo>
                    <a:pt x="14" y="40"/>
                  </a:lnTo>
                  <a:lnTo>
                    <a:pt x="13" y="42"/>
                  </a:lnTo>
                  <a:lnTo>
                    <a:pt x="0" y="42"/>
                  </a:lnTo>
                  <a:lnTo>
                    <a:pt x="0" y="36"/>
                  </a:lnTo>
                  <a:lnTo>
                    <a:pt x="0" y="35"/>
                  </a:lnTo>
                  <a:lnTo>
                    <a:pt x="0" y="35"/>
                  </a:lnTo>
                  <a:lnTo>
                    <a:pt x="0" y="35"/>
                  </a:lnTo>
                  <a:lnTo>
                    <a:pt x="0" y="35"/>
                  </a:lnTo>
                  <a:lnTo>
                    <a:pt x="0" y="35"/>
                  </a:lnTo>
                  <a:lnTo>
                    <a:pt x="1" y="34"/>
                  </a:lnTo>
                  <a:lnTo>
                    <a:pt x="1" y="34"/>
                  </a:lnTo>
                  <a:lnTo>
                    <a:pt x="1" y="34"/>
                  </a:lnTo>
                  <a:lnTo>
                    <a:pt x="1" y="32"/>
                  </a:lnTo>
                  <a:lnTo>
                    <a:pt x="3" y="28"/>
                  </a:lnTo>
                  <a:lnTo>
                    <a:pt x="3" y="25"/>
                  </a:lnTo>
                  <a:lnTo>
                    <a:pt x="4" y="22"/>
                  </a:lnTo>
                  <a:lnTo>
                    <a:pt x="4" y="20"/>
                  </a:lnTo>
                  <a:lnTo>
                    <a:pt x="5" y="18"/>
                  </a:lnTo>
                  <a:lnTo>
                    <a:pt x="5" y="16"/>
                  </a:lnTo>
                  <a:lnTo>
                    <a:pt x="5" y="14"/>
                  </a:lnTo>
                  <a:lnTo>
                    <a:pt x="5" y="11"/>
                  </a:lnTo>
                  <a:lnTo>
                    <a:pt x="5" y="7"/>
                  </a:lnTo>
                  <a:lnTo>
                    <a:pt x="5" y="4"/>
                  </a:lnTo>
                  <a:lnTo>
                    <a:pt x="5" y="0"/>
                  </a:lnTo>
                  <a:lnTo>
                    <a:pt x="8" y="0"/>
                  </a:lnTo>
                  <a:lnTo>
                    <a:pt x="9" y="0"/>
                  </a:lnTo>
                  <a:lnTo>
                    <a:pt x="10" y="0"/>
                  </a:lnTo>
                  <a:lnTo>
                    <a:pt x="10" y="0"/>
                  </a:lnTo>
                  <a:lnTo>
                    <a:pt x="11" y="0"/>
                  </a:lnTo>
                  <a:lnTo>
                    <a:pt x="13" y="0"/>
                  </a:lnTo>
                  <a:lnTo>
                    <a:pt x="14" y="0"/>
                  </a:lnTo>
                  <a:lnTo>
                    <a:pt x="15" y="0"/>
                  </a:lnTo>
                  <a:lnTo>
                    <a:pt x="17" y="0"/>
                  </a:lnTo>
                  <a:lnTo>
                    <a:pt x="18" y="0"/>
                  </a:lnTo>
                  <a:lnTo>
                    <a:pt x="19" y="0"/>
                  </a:lnTo>
                  <a:lnTo>
                    <a:pt x="20" y="0"/>
                  </a:lnTo>
                  <a:lnTo>
                    <a:pt x="22" y="0"/>
                  </a:lnTo>
                  <a:lnTo>
                    <a:pt x="23" y="2"/>
                  </a:lnTo>
                  <a:lnTo>
                    <a:pt x="24" y="2"/>
                  </a:lnTo>
                  <a:lnTo>
                    <a:pt x="24" y="2"/>
                  </a:lnTo>
                  <a:lnTo>
                    <a:pt x="26" y="3"/>
                  </a:lnTo>
                  <a:lnTo>
                    <a:pt x="28" y="4"/>
                  </a:lnTo>
                  <a:lnTo>
                    <a:pt x="28" y="5"/>
                  </a:lnTo>
                  <a:lnTo>
                    <a:pt x="28" y="7"/>
                  </a:lnTo>
                  <a:lnTo>
                    <a:pt x="28" y="10"/>
                  </a:lnTo>
                  <a:lnTo>
                    <a:pt x="29" y="12"/>
                  </a:lnTo>
                  <a:lnTo>
                    <a:pt x="24" y="13"/>
                  </a:lnTo>
                  <a:lnTo>
                    <a:pt x="24" y="13"/>
                  </a:lnTo>
                  <a:lnTo>
                    <a:pt x="26" y="14"/>
                  </a:lnTo>
                  <a:lnTo>
                    <a:pt x="27" y="14"/>
                  </a:lnTo>
                  <a:lnTo>
                    <a:pt x="27" y="14"/>
                  </a:lnTo>
                  <a:lnTo>
                    <a:pt x="28" y="14"/>
                  </a:lnTo>
                  <a:lnTo>
                    <a:pt x="29" y="14"/>
                  </a:lnTo>
                  <a:lnTo>
                    <a:pt x="29" y="13"/>
                  </a:lnTo>
                  <a:lnTo>
                    <a:pt x="31" y="13"/>
                  </a:lnTo>
                  <a:lnTo>
                    <a:pt x="42" y="24"/>
                  </a:lnTo>
                  <a:lnTo>
                    <a:pt x="42" y="25"/>
                  </a:lnTo>
                  <a:lnTo>
                    <a:pt x="42" y="26"/>
                  </a:lnTo>
                  <a:lnTo>
                    <a:pt x="42" y="27"/>
                  </a:lnTo>
                  <a:lnTo>
                    <a:pt x="41" y="27"/>
                  </a:lnTo>
                  <a:lnTo>
                    <a:pt x="41" y="28"/>
                  </a:lnTo>
                  <a:lnTo>
                    <a:pt x="41" y="28"/>
                  </a:lnTo>
                  <a:lnTo>
                    <a:pt x="40" y="29"/>
                  </a:lnTo>
                  <a:lnTo>
                    <a:pt x="40" y="29"/>
                  </a:lnTo>
                  <a:lnTo>
                    <a:pt x="41" y="28"/>
                  </a:lnTo>
                  <a:lnTo>
                    <a:pt x="42" y="27"/>
                  </a:lnTo>
                  <a:lnTo>
                    <a:pt x="44" y="27"/>
                  </a:lnTo>
                  <a:lnTo>
                    <a:pt x="44" y="27"/>
                  </a:lnTo>
                  <a:lnTo>
                    <a:pt x="45" y="27"/>
                  </a:lnTo>
                  <a:lnTo>
                    <a:pt x="45" y="27"/>
                  </a:lnTo>
                  <a:lnTo>
                    <a:pt x="46" y="28"/>
                  </a:lnTo>
                  <a:lnTo>
                    <a:pt x="49" y="31"/>
                  </a:lnTo>
                  <a:lnTo>
                    <a:pt x="47" y="29"/>
                  </a:lnTo>
                  <a:lnTo>
                    <a:pt x="47" y="28"/>
                  </a:lnTo>
                  <a:lnTo>
                    <a:pt x="46" y="27"/>
                  </a:lnTo>
                  <a:lnTo>
                    <a:pt x="46" y="26"/>
                  </a:lnTo>
                  <a:lnTo>
                    <a:pt x="46" y="25"/>
                  </a:lnTo>
                  <a:lnTo>
                    <a:pt x="45" y="24"/>
                  </a:lnTo>
                  <a:lnTo>
                    <a:pt x="45" y="22"/>
                  </a:lnTo>
                  <a:lnTo>
                    <a:pt x="44" y="22"/>
                  </a:lnTo>
                  <a:lnTo>
                    <a:pt x="42" y="21"/>
                  </a:lnTo>
                  <a:lnTo>
                    <a:pt x="41" y="21"/>
                  </a:lnTo>
                  <a:lnTo>
                    <a:pt x="40" y="20"/>
                  </a:lnTo>
                  <a:lnTo>
                    <a:pt x="38" y="19"/>
                  </a:lnTo>
                  <a:lnTo>
                    <a:pt x="37" y="18"/>
                  </a:lnTo>
                  <a:lnTo>
                    <a:pt x="37" y="17"/>
                  </a:lnTo>
                  <a:lnTo>
                    <a:pt x="36" y="16"/>
                  </a:lnTo>
                  <a:lnTo>
                    <a:pt x="36" y="14"/>
                  </a:lnTo>
                  <a:lnTo>
                    <a:pt x="36" y="14"/>
                  </a:lnTo>
                  <a:lnTo>
                    <a:pt x="35" y="14"/>
                  </a:lnTo>
                  <a:lnTo>
                    <a:pt x="35" y="13"/>
                  </a:lnTo>
                  <a:lnTo>
                    <a:pt x="35" y="13"/>
                  </a:lnTo>
                  <a:lnTo>
                    <a:pt x="35" y="13"/>
                  </a:lnTo>
                  <a:lnTo>
                    <a:pt x="33" y="13"/>
                  </a:lnTo>
                  <a:lnTo>
                    <a:pt x="33" y="12"/>
                  </a:lnTo>
                  <a:lnTo>
                    <a:pt x="33" y="12"/>
                  </a:lnTo>
                  <a:lnTo>
                    <a:pt x="33" y="11"/>
                  </a:lnTo>
                  <a:lnTo>
                    <a:pt x="33" y="9"/>
                  </a:lnTo>
                  <a:lnTo>
                    <a:pt x="33" y="6"/>
                  </a:lnTo>
                  <a:lnTo>
                    <a:pt x="33" y="5"/>
                  </a:lnTo>
                  <a:lnTo>
                    <a:pt x="35" y="5"/>
                  </a:lnTo>
                  <a:lnTo>
                    <a:pt x="35" y="5"/>
                  </a:lnTo>
                  <a:lnTo>
                    <a:pt x="35" y="6"/>
                  </a:lnTo>
                  <a:lnTo>
                    <a:pt x="35" y="7"/>
                  </a:lnTo>
                  <a:lnTo>
                    <a:pt x="35" y="9"/>
                  </a:lnTo>
                  <a:lnTo>
                    <a:pt x="35" y="10"/>
                  </a:lnTo>
                  <a:lnTo>
                    <a:pt x="35" y="11"/>
                  </a:lnTo>
                  <a:lnTo>
                    <a:pt x="35" y="12"/>
                  </a:lnTo>
                  <a:lnTo>
                    <a:pt x="35" y="13"/>
                  </a:lnTo>
                  <a:lnTo>
                    <a:pt x="36" y="13"/>
                  </a:lnTo>
                  <a:lnTo>
                    <a:pt x="36" y="14"/>
                  </a:lnTo>
                  <a:lnTo>
                    <a:pt x="36" y="14"/>
                  </a:lnTo>
                  <a:lnTo>
                    <a:pt x="37" y="16"/>
                  </a:lnTo>
                  <a:lnTo>
                    <a:pt x="37" y="16"/>
                  </a:lnTo>
                  <a:lnTo>
                    <a:pt x="38" y="17"/>
                  </a:lnTo>
                  <a:lnTo>
                    <a:pt x="38" y="17"/>
                  </a:lnTo>
                  <a:lnTo>
                    <a:pt x="38" y="18"/>
                  </a:lnTo>
                  <a:lnTo>
                    <a:pt x="40" y="18"/>
                  </a:lnTo>
                  <a:lnTo>
                    <a:pt x="40" y="19"/>
                  </a:lnTo>
                  <a:lnTo>
                    <a:pt x="41" y="19"/>
                  </a:lnTo>
                  <a:lnTo>
                    <a:pt x="41" y="20"/>
                  </a:lnTo>
                  <a:lnTo>
                    <a:pt x="42" y="20"/>
                  </a:lnTo>
                  <a:lnTo>
                    <a:pt x="42" y="21"/>
                  </a:lnTo>
                  <a:lnTo>
                    <a:pt x="44" y="21"/>
                  </a:lnTo>
                  <a:lnTo>
                    <a:pt x="45" y="21"/>
                  </a:lnTo>
                  <a:lnTo>
                    <a:pt x="46" y="22"/>
                  </a:lnTo>
                  <a:lnTo>
                    <a:pt x="46" y="24"/>
                  </a:lnTo>
                  <a:lnTo>
                    <a:pt x="47" y="25"/>
                  </a:lnTo>
                  <a:lnTo>
                    <a:pt x="47" y="26"/>
                  </a:lnTo>
                  <a:lnTo>
                    <a:pt x="47" y="27"/>
                  </a:lnTo>
                  <a:lnTo>
                    <a:pt x="47" y="29"/>
                  </a:lnTo>
                  <a:lnTo>
                    <a:pt x="49" y="31"/>
                  </a:lnTo>
                  <a:lnTo>
                    <a:pt x="49" y="32"/>
                  </a:lnTo>
                  <a:lnTo>
                    <a:pt x="51" y="31"/>
                  </a:lnTo>
                  <a:lnTo>
                    <a:pt x="52" y="31"/>
                  </a:lnTo>
                  <a:lnTo>
                    <a:pt x="54" y="31"/>
                  </a:lnTo>
                  <a:lnTo>
                    <a:pt x="55" y="31"/>
                  </a:lnTo>
                  <a:lnTo>
                    <a:pt x="56" y="31"/>
                  </a:lnTo>
                  <a:lnTo>
                    <a:pt x="58" y="31"/>
                  </a:lnTo>
                  <a:lnTo>
                    <a:pt x="59" y="31"/>
                  </a:lnTo>
                  <a:lnTo>
                    <a:pt x="60" y="31"/>
                  </a:lnTo>
                  <a:lnTo>
                    <a:pt x="61" y="31"/>
                  </a:lnTo>
                  <a:lnTo>
                    <a:pt x="61" y="31"/>
                  </a:lnTo>
                  <a:lnTo>
                    <a:pt x="63" y="32"/>
                  </a:lnTo>
                  <a:lnTo>
                    <a:pt x="63" y="32"/>
                  </a:lnTo>
                  <a:lnTo>
                    <a:pt x="63" y="32"/>
                  </a:lnTo>
                  <a:lnTo>
                    <a:pt x="64" y="32"/>
                  </a:lnTo>
                  <a:lnTo>
                    <a:pt x="64" y="32"/>
                  </a:lnTo>
                  <a:lnTo>
                    <a:pt x="64" y="32"/>
                  </a:lnTo>
                  <a:lnTo>
                    <a:pt x="65" y="33"/>
                  </a:lnTo>
                  <a:lnTo>
                    <a:pt x="65" y="36"/>
                  </a:lnTo>
                  <a:lnTo>
                    <a:pt x="67" y="36"/>
                  </a:lnTo>
                  <a:lnTo>
                    <a:pt x="67" y="36"/>
                  </a:lnTo>
                  <a:lnTo>
                    <a:pt x="67" y="36"/>
                  </a:lnTo>
                  <a:lnTo>
                    <a:pt x="67" y="36"/>
                  </a:lnTo>
                  <a:lnTo>
                    <a:pt x="67" y="38"/>
                  </a:lnTo>
                  <a:lnTo>
                    <a:pt x="68" y="38"/>
                  </a:lnTo>
                  <a:lnTo>
                    <a:pt x="68" y="38"/>
                  </a:lnTo>
                  <a:lnTo>
                    <a:pt x="68" y="38"/>
                  </a:lnTo>
                  <a:lnTo>
                    <a:pt x="68" y="41"/>
                  </a:lnTo>
                  <a:lnTo>
                    <a:pt x="65" y="41"/>
                  </a:lnTo>
                  <a:lnTo>
                    <a:pt x="65" y="42"/>
                  </a:lnTo>
                  <a:lnTo>
                    <a:pt x="64" y="42"/>
                  </a:lnTo>
                  <a:lnTo>
                    <a:pt x="63" y="42"/>
                  </a:lnTo>
                  <a:lnTo>
                    <a:pt x="63" y="42"/>
                  </a:lnTo>
                  <a:lnTo>
                    <a:pt x="61" y="42"/>
                  </a:lnTo>
                  <a:lnTo>
                    <a:pt x="60" y="42"/>
                  </a:lnTo>
                  <a:lnTo>
                    <a:pt x="59" y="42"/>
                  </a:lnTo>
                  <a:lnTo>
                    <a:pt x="58" y="42"/>
                  </a:lnTo>
                  <a:lnTo>
                    <a:pt x="56" y="42"/>
                  </a:lnTo>
                  <a:lnTo>
                    <a:pt x="55" y="43"/>
                  </a:lnTo>
                  <a:lnTo>
                    <a:pt x="55" y="43"/>
                  </a:lnTo>
                  <a:lnTo>
                    <a:pt x="54" y="43"/>
                  </a:lnTo>
                  <a:lnTo>
                    <a:pt x="52" y="43"/>
                  </a:lnTo>
                  <a:lnTo>
                    <a:pt x="51" y="43"/>
                  </a:lnTo>
                  <a:lnTo>
                    <a:pt x="50" y="43"/>
                  </a:lnTo>
                  <a:lnTo>
                    <a:pt x="49" y="43"/>
                  </a:lnTo>
                  <a:lnTo>
                    <a:pt x="47" y="43"/>
                  </a:lnTo>
                  <a:lnTo>
                    <a:pt x="46" y="43"/>
                  </a:lnTo>
                  <a:lnTo>
                    <a:pt x="45" y="43"/>
                  </a:lnTo>
                  <a:lnTo>
                    <a:pt x="42" y="43"/>
                  </a:lnTo>
                  <a:lnTo>
                    <a:pt x="41" y="43"/>
                  </a:lnTo>
                  <a:lnTo>
                    <a:pt x="40" y="43"/>
                  </a:lnTo>
                  <a:lnTo>
                    <a:pt x="38" y="43"/>
                  </a:lnTo>
                  <a:lnTo>
                    <a:pt x="36" y="43"/>
                  </a:lnTo>
                  <a:lnTo>
                    <a:pt x="35" y="43"/>
                  </a:lnTo>
                  <a:lnTo>
                    <a:pt x="33" y="43"/>
                  </a:lnTo>
                  <a:lnTo>
                    <a:pt x="32" y="43"/>
                  </a:lnTo>
                  <a:lnTo>
                    <a:pt x="31" y="43"/>
                  </a:lnTo>
                  <a:lnTo>
                    <a:pt x="29" y="43"/>
                  </a:lnTo>
                  <a:lnTo>
                    <a:pt x="28" y="43"/>
                  </a:lnTo>
                  <a:lnTo>
                    <a:pt x="27" y="42"/>
                  </a:lnTo>
                  <a:lnTo>
                    <a:pt x="24" y="42"/>
                  </a:lnTo>
                </a:path>
              </a:pathLst>
            </a:custGeom>
            <a:noFill/>
            <a:ln w="1588">
              <a:solidFill>
                <a:srgbClr val="000000"/>
              </a:solidFill>
              <a:prstDash val="solid"/>
              <a:round/>
              <a:headEnd/>
              <a:tailEnd/>
            </a:ln>
          </p:spPr>
          <p:txBody>
            <a:bodyPr/>
            <a:lstStyle/>
            <a:p>
              <a:endParaRPr lang="zh-CN" altLang="en-US"/>
            </a:p>
          </p:txBody>
        </p:sp>
        <p:sp>
          <p:nvSpPr>
            <p:cNvPr id="481353" name="Freeform 73"/>
            <p:cNvSpPr>
              <a:spLocks noEditPoints="1"/>
            </p:cNvSpPr>
            <p:nvPr/>
          </p:nvSpPr>
          <p:spPr bwMode="auto">
            <a:xfrm>
              <a:off x="3017" y="2810"/>
              <a:ext cx="140" cy="65"/>
            </a:xfrm>
            <a:custGeom>
              <a:avLst/>
              <a:gdLst/>
              <a:ahLst/>
              <a:cxnLst>
                <a:cxn ang="0">
                  <a:pos x="69" y="53"/>
                </a:cxn>
                <a:cxn ang="0">
                  <a:pos x="66" y="56"/>
                </a:cxn>
                <a:cxn ang="0">
                  <a:pos x="60" y="57"/>
                </a:cxn>
                <a:cxn ang="0">
                  <a:pos x="55" y="58"/>
                </a:cxn>
                <a:cxn ang="0">
                  <a:pos x="50" y="58"/>
                </a:cxn>
                <a:cxn ang="0">
                  <a:pos x="45" y="58"/>
                </a:cxn>
                <a:cxn ang="0">
                  <a:pos x="40" y="58"/>
                </a:cxn>
                <a:cxn ang="0">
                  <a:pos x="36" y="57"/>
                </a:cxn>
                <a:cxn ang="0">
                  <a:pos x="31" y="57"/>
                </a:cxn>
                <a:cxn ang="0">
                  <a:pos x="25" y="57"/>
                </a:cxn>
                <a:cxn ang="0">
                  <a:pos x="19" y="57"/>
                </a:cxn>
                <a:cxn ang="0">
                  <a:pos x="14" y="57"/>
                </a:cxn>
                <a:cxn ang="0">
                  <a:pos x="1" y="57"/>
                </a:cxn>
                <a:cxn ang="0">
                  <a:pos x="0" y="64"/>
                </a:cxn>
                <a:cxn ang="0">
                  <a:pos x="23" y="59"/>
                </a:cxn>
                <a:cxn ang="0">
                  <a:pos x="39" y="63"/>
                </a:cxn>
                <a:cxn ang="0">
                  <a:pos x="45" y="64"/>
                </a:cxn>
                <a:cxn ang="0">
                  <a:pos x="54" y="63"/>
                </a:cxn>
                <a:cxn ang="0">
                  <a:pos x="60" y="61"/>
                </a:cxn>
                <a:cxn ang="0">
                  <a:pos x="68" y="59"/>
                </a:cxn>
                <a:cxn ang="0">
                  <a:pos x="72" y="59"/>
                </a:cxn>
                <a:cxn ang="0">
                  <a:pos x="75" y="58"/>
                </a:cxn>
                <a:cxn ang="0">
                  <a:pos x="73" y="52"/>
                </a:cxn>
                <a:cxn ang="0">
                  <a:pos x="137" y="1"/>
                </a:cxn>
                <a:cxn ang="0">
                  <a:pos x="133" y="2"/>
                </a:cxn>
                <a:cxn ang="0">
                  <a:pos x="128" y="2"/>
                </a:cxn>
                <a:cxn ang="0">
                  <a:pos x="124" y="4"/>
                </a:cxn>
                <a:cxn ang="0">
                  <a:pos x="118" y="5"/>
                </a:cxn>
                <a:cxn ang="0">
                  <a:pos x="113" y="6"/>
                </a:cxn>
                <a:cxn ang="0">
                  <a:pos x="108" y="6"/>
                </a:cxn>
                <a:cxn ang="0">
                  <a:pos x="103" y="5"/>
                </a:cxn>
                <a:cxn ang="0">
                  <a:pos x="98" y="4"/>
                </a:cxn>
                <a:cxn ang="0">
                  <a:pos x="92" y="2"/>
                </a:cxn>
                <a:cxn ang="0">
                  <a:pos x="87" y="1"/>
                </a:cxn>
                <a:cxn ang="0">
                  <a:pos x="82" y="1"/>
                </a:cxn>
                <a:cxn ang="0">
                  <a:pos x="77" y="1"/>
                </a:cxn>
                <a:cxn ang="0">
                  <a:pos x="75" y="1"/>
                </a:cxn>
                <a:cxn ang="0">
                  <a:pos x="73" y="0"/>
                </a:cxn>
                <a:cxn ang="0">
                  <a:pos x="72" y="1"/>
                </a:cxn>
                <a:cxn ang="0">
                  <a:pos x="71" y="1"/>
                </a:cxn>
                <a:cxn ang="0">
                  <a:pos x="96" y="8"/>
                </a:cxn>
                <a:cxn ang="0">
                  <a:pos x="103" y="9"/>
                </a:cxn>
                <a:cxn ang="0">
                  <a:pos x="108" y="9"/>
                </a:cxn>
                <a:cxn ang="0">
                  <a:pos x="114" y="9"/>
                </a:cxn>
                <a:cxn ang="0">
                  <a:pos x="121" y="9"/>
                </a:cxn>
                <a:cxn ang="0">
                  <a:pos x="126" y="8"/>
                </a:cxn>
                <a:cxn ang="0">
                  <a:pos x="130" y="8"/>
                </a:cxn>
                <a:cxn ang="0">
                  <a:pos x="135" y="8"/>
                </a:cxn>
                <a:cxn ang="0">
                  <a:pos x="137" y="7"/>
                </a:cxn>
                <a:cxn ang="0">
                  <a:pos x="140" y="4"/>
                </a:cxn>
                <a:cxn ang="0">
                  <a:pos x="139" y="2"/>
                </a:cxn>
              </a:cxnLst>
              <a:rect l="0" t="0" r="r" b="b"/>
              <a:pathLst>
                <a:path w="140" h="65">
                  <a:moveTo>
                    <a:pt x="73" y="52"/>
                  </a:moveTo>
                  <a:lnTo>
                    <a:pt x="72" y="53"/>
                  </a:lnTo>
                  <a:lnTo>
                    <a:pt x="71" y="53"/>
                  </a:lnTo>
                  <a:lnTo>
                    <a:pt x="69" y="53"/>
                  </a:lnTo>
                  <a:lnTo>
                    <a:pt x="68" y="55"/>
                  </a:lnTo>
                  <a:lnTo>
                    <a:pt x="68" y="55"/>
                  </a:lnTo>
                  <a:lnTo>
                    <a:pt x="67" y="55"/>
                  </a:lnTo>
                  <a:lnTo>
                    <a:pt x="66" y="56"/>
                  </a:lnTo>
                  <a:lnTo>
                    <a:pt x="64" y="56"/>
                  </a:lnTo>
                  <a:lnTo>
                    <a:pt x="63" y="56"/>
                  </a:lnTo>
                  <a:lnTo>
                    <a:pt x="62" y="57"/>
                  </a:lnTo>
                  <a:lnTo>
                    <a:pt x="60" y="57"/>
                  </a:lnTo>
                  <a:lnTo>
                    <a:pt x="59" y="57"/>
                  </a:lnTo>
                  <a:lnTo>
                    <a:pt x="58" y="57"/>
                  </a:lnTo>
                  <a:lnTo>
                    <a:pt x="57" y="57"/>
                  </a:lnTo>
                  <a:lnTo>
                    <a:pt x="55" y="58"/>
                  </a:lnTo>
                  <a:lnTo>
                    <a:pt x="54" y="58"/>
                  </a:lnTo>
                  <a:lnTo>
                    <a:pt x="53" y="58"/>
                  </a:lnTo>
                  <a:lnTo>
                    <a:pt x="51" y="58"/>
                  </a:lnTo>
                  <a:lnTo>
                    <a:pt x="50" y="58"/>
                  </a:lnTo>
                  <a:lnTo>
                    <a:pt x="49" y="58"/>
                  </a:lnTo>
                  <a:lnTo>
                    <a:pt x="48" y="58"/>
                  </a:lnTo>
                  <a:lnTo>
                    <a:pt x="46" y="58"/>
                  </a:lnTo>
                  <a:lnTo>
                    <a:pt x="45" y="58"/>
                  </a:lnTo>
                  <a:lnTo>
                    <a:pt x="44" y="58"/>
                  </a:lnTo>
                  <a:lnTo>
                    <a:pt x="42" y="58"/>
                  </a:lnTo>
                  <a:lnTo>
                    <a:pt x="41" y="58"/>
                  </a:lnTo>
                  <a:lnTo>
                    <a:pt x="40" y="58"/>
                  </a:lnTo>
                  <a:lnTo>
                    <a:pt x="39" y="58"/>
                  </a:lnTo>
                  <a:lnTo>
                    <a:pt x="39" y="58"/>
                  </a:lnTo>
                  <a:lnTo>
                    <a:pt x="37" y="58"/>
                  </a:lnTo>
                  <a:lnTo>
                    <a:pt x="36" y="57"/>
                  </a:lnTo>
                  <a:lnTo>
                    <a:pt x="35" y="57"/>
                  </a:lnTo>
                  <a:lnTo>
                    <a:pt x="33" y="57"/>
                  </a:lnTo>
                  <a:lnTo>
                    <a:pt x="32" y="57"/>
                  </a:lnTo>
                  <a:lnTo>
                    <a:pt x="31" y="57"/>
                  </a:lnTo>
                  <a:lnTo>
                    <a:pt x="30" y="57"/>
                  </a:lnTo>
                  <a:lnTo>
                    <a:pt x="28" y="57"/>
                  </a:lnTo>
                  <a:lnTo>
                    <a:pt x="27" y="57"/>
                  </a:lnTo>
                  <a:lnTo>
                    <a:pt x="25" y="57"/>
                  </a:lnTo>
                  <a:lnTo>
                    <a:pt x="23" y="57"/>
                  </a:lnTo>
                  <a:lnTo>
                    <a:pt x="22" y="57"/>
                  </a:lnTo>
                  <a:lnTo>
                    <a:pt x="21" y="57"/>
                  </a:lnTo>
                  <a:lnTo>
                    <a:pt x="19" y="57"/>
                  </a:lnTo>
                  <a:lnTo>
                    <a:pt x="18" y="57"/>
                  </a:lnTo>
                  <a:lnTo>
                    <a:pt x="17" y="57"/>
                  </a:lnTo>
                  <a:lnTo>
                    <a:pt x="16" y="57"/>
                  </a:lnTo>
                  <a:lnTo>
                    <a:pt x="14" y="57"/>
                  </a:lnTo>
                  <a:lnTo>
                    <a:pt x="13" y="57"/>
                  </a:lnTo>
                  <a:lnTo>
                    <a:pt x="3" y="57"/>
                  </a:lnTo>
                  <a:lnTo>
                    <a:pt x="1" y="57"/>
                  </a:lnTo>
                  <a:lnTo>
                    <a:pt x="1" y="57"/>
                  </a:lnTo>
                  <a:lnTo>
                    <a:pt x="1" y="57"/>
                  </a:lnTo>
                  <a:lnTo>
                    <a:pt x="1" y="56"/>
                  </a:lnTo>
                  <a:lnTo>
                    <a:pt x="0" y="58"/>
                  </a:lnTo>
                  <a:lnTo>
                    <a:pt x="0" y="64"/>
                  </a:lnTo>
                  <a:lnTo>
                    <a:pt x="1" y="65"/>
                  </a:lnTo>
                  <a:lnTo>
                    <a:pt x="22" y="64"/>
                  </a:lnTo>
                  <a:lnTo>
                    <a:pt x="23" y="63"/>
                  </a:lnTo>
                  <a:lnTo>
                    <a:pt x="23" y="59"/>
                  </a:lnTo>
                  <a:lnTo>
                    <a:pt x="39" y="60"/>
                  </a:lnTo>
                  <a:lnTo>
                    <a:pt x="39" y="60"/>
                  </a:lnTo>
                  <a:lnTo>
                    <a:pt x="39" y="61"/>
                  </a:lnTo>
                  <a:lnTo>
                    <a:pt x="39" y="63"/>
                  </a:lnTo>
                  <a:lnTo>
                    <a:pt x="39" y="63"/>
                  </a:lnTo>
                  <a:lnTo>
                    <a:pt x="41" y="63"/>
                  </a:lnTo>
                  <a:lnTo>
                    <a:pt x="44" y="64"/>
                  </a:lnTo>
                  <a:lnTo>
                    <a:pt x="45" y="64"/>
                  </a:lnTo>
                  <a:lnTo>
                    <a:pt x="48" y="64"/>
                  </a:lnTo>
                  <a:lnTo>
                    <a:pt x="49" y="64"/>
                  </a:lnTo>
                  <a:lnTo>
                    <a:pt x="51" y="64"/>
                  </a:lnTo>
                  <a:lnTo>
                    <a:pt x="54" y="63"/>
                  </a:lnTo>
                  <a:lnTo>
                    <a:pt x="55" y="63"/>
                  </a:lnTo>
                  <a:lnTo>
                    <a:pt x="58" y="63"/>
                  </a:lnTo>
                  <a:lnTo>
                    <a:pt x="59" y="63"/>
                  </a:lnTo>
                  <a:lnTo>
                    <a:pt x="60" y="61"/>
                  </a:lnTo>
                  <a:lnTo>
                    <a:pt x="63" y="61"/>
                  </a:lnTo>
                  <a:lnTo>
                    <a:pt x="64" y="60"/>
                  </a:lnTo>
                  <a:lnTo>
                    <a:pt x="67" y="60"/>
                  </a:lnTo>
                  <a:lnTo>
                    <a:pt x="68" y="59"/>
                  </a:lnTo>
                  <a:lnTo>
                    <a:pt x="71" y="59"/>
                  </a:lnTo>
                  <a:lnTo>
                    <a:pt x="71" y="59"/>
                  </a:lnTo>
                  <a:lnTo>
                    <a:pt x="72" y="59"/>
                  </a:lnTo>
                  <a:lnTo>
                    <a:pt x="72" y="59"/>
                  </a:lnTo>
                  <a:lnTo>
                    <a:pt x="73" y="58"/>
                  </a:lnTo>
                  <a:lnTo>
                    <a:pt x="73" y="58"/>
                  </a:lnTo>
                  <a:lnTo>
                    <a:pt x="75" y="58"/>
                  </a:lnTo>
                  <a:lnTo>
                    <a:pt x="75" y="58"/>
                  </a:lnTo>
                  <a:lnTo>
                    <a:pt x="76" y="58"/>
                  </a:lnTo>
                  <a:lnTo>
                    <a:pt x="73" y="52"/>
                  </a:lnTo>
                  <a:lnTo>
                    <a:pt x="73" y="52"/>
                  </a:lnTo>
                  <a:lnTo>
                    <a:pt x="73" y="52"/>
                  </a:lnTo>
                  <a:lnTo>
                    <a:pt x="73" y="52"/>
                  </a:lnTo>
                  <a:lnTo>
                    <a:pt x="73" y="52"/>
                  </a:lnTo>
                  <a:lnTo>
                    <a:pt x="73" y="52"/>
                  </a:lnTo>
                  <a:close/>
                  <a:moveTo>
                    <a:pt x="137" y="1"/>
                  </a:moveTo>
                  <a:lnTo>
                    <a:pt x="137" y="1"/>
                  </a:lnTo>
                  <a:lnTo>
                    <a:pt x="136" y="1"/>
                  </a:lnTo>
                  <a:lnTo>
                    <a:pt x="135" y="1"/>
                  </a:lnTo>
                  <a:lnTo>
                    <a:pt x="133" y="2"/>
                  </a:lnTo>
                  <a:lnTo>
                    <a:pt x="132" y="2"/>
                  </a:lnTo>
                  <a:lnTo>
                    <a:pt x="131" y="2"/>
                  </a:lnTo>
                  <a:lnTo>
                    <a:pt x="130" y="2"/>
                  </a:lnTo>
                  <a:lnTo>
                    <a:pt x="128" y="2"/>
                  </a:lnTo>
                  <a:lnTo>
                    <a:pt x="127" y="2"/>
                  </a:lnTo>
                  <a:lnTo>
                    <a:pt x="126" y="4"/>
                  </a:lnTo>
                  <a:lnTo>
                    <a:pt x="124" y="4"/>
                  </a:lnTo>
                  <a:lnTo>
                    <a:pt x="124" y="4"/>
                  </a:lnTo>
                  <a:lnTo>
                    <a:pt x="122" y="4"/>
                  </a:lnTo>
                  <a:lnTo>
                    <a:pt x="121" y="4"/>
                  </a:lnTo>
                  <a:lnTo>
                    <a:pt x="119" y="5"/>
                  </a:lnTo>
                  <a:lnTo>
                    <a:pt x="118" y="5"/>
                  </a:lnTo>
                  <a:lnTo>
                    <a:pt x="117" y="5"/>
                  </a:lnTo>
                  <a:lnTo>
                    <a:pt x="116" y="5"/>
                  </a:lnTo>
                  <a:lnTo>
                    <a:pt x="114" y="5"/>
                  </a:lnTo>
                  <a:lnTo>
                    <a:pt x="113" y="6"/>
                  </a:lnTo>
                  <a:lnTo>
                    <a:pt x="112" y="6"/>
                  </a:lnTo>
                  <a:lnTo>
                    <a:pt x="110" y="6"/>
                  </a:lnTo>
                  <a:lnTo>
                    <a:pt x="109" y="6"/>
                  </a:lnTo>
                  <a:lnTo>
                    <a:pt x="108" y="6"/>
                  </a:lnTo>
                  <a:lnTo>
                    <a:pt x="107" y="6"/>
                  </a:lnTo>
                  <a:lnTo>
                    <a:pt x="105" y="6"/>
                  </a:lnTo>
                  <a:lnTo>
                    <a:pt x="104" y="6"/>
                  </a:lnTo>
                  <a:lnTo>
                    <a:pt x="103" y="5"/>
                  </a:lnTo>
                  <a:lnTo>
                    <a:pt x="101" y="5"/>
                  </a:lnTo>
                  <a:lnTo>
                    <a:pt x="100" y="5"/>
                  </a:lnTo>
                  <a:lnTo>
                    <a:pt x="99" y="5"/>
                  </a:lnTo>
                  <a:lnTo>
                    <a:pt x="98" y="4"/>
                  </a:lnTo>
                  <a:lnTo>
                    <a:pt x="96" y="4"/>
                  </a:lnTo>
                  <a:lnTo>
                    <a:pt x="95" y="4"/>
                  </a:lnTo>
                  <a:lnTo>
                    <a:pt x="94" y="2"/>
                  </a:lnTo>
                  <a:lnTo>
                    <a:pt x="92" y="2"/>
                  </a:lnTo>
                  <a:lnTo>
                    <a:pt x="91" y="2"/>
                  </a:lnTo>
                  <a:lnTo>
                    <a:pt x="90" y="2"/>
                  </a:lnTo>
                  <a:lnTo>
                    <a:pt x="89" y="2"/>
                  </a:lnTo>
                  <a:lnTo>
                    <a:pt x="87" y="1"/>
                  </a:lnTo>
                  <a:lnTo>
                    <a:pt x="86" y="1"/>
                  </a:lnTo>
                  <a:lnTo>
                    <a:pt x="85" y="1"/>
                  </a:lnTo>
                  <a:lnTo>
                    <a:pt x="83" y="1"/>
                  </a:lnTo>
                  <a:lnTo>
                    <a:pt x="82" y="1"/>
                  </a:lnTo>
                  <a:lnTo>
                    <a:pt x="81" y="1"/>
                  </a:lnTo>
                  <a:lnTo>
                    <a:pt x="80" y="1"/>
                  </a:lnTo>
                  <a:lnTo>
                    <a:pt x="78" y="1"/>
                  </a:lnTo>
                  <a:lnTo>
                    <a:pt x="77" y="1"/>
                  </a:lnTo>
                  <a:lnTo>
                    <a:pt x="76" y="1"/>
                  </a:lnTo>
                  <a:lnTo>
                    <a:pt x="76" y="1"/>
                  </a:lnTo>
                  <a:lnTo>
                    <a:pt x="75" y="1"/>
                  </a:lnTo>
                  <a:lnTo>
                    <a:pt x="75" y="1"/>
                  </a:lnTo>
                  <a:lnTo>
                    <a:pt x="73" y="1"/>
                  </a:lnTo>
                  <a:lnTo>
                    <a:pt x="73" y="1"/>
                  </a:lnTo>
                  <a:lnTo>
                    <a:pt x="73" y="0"/>
                  </a:lnTo>
                  <a:lnTo>
                    <a:pt x="73" y="0"/>
                  </a:lnTo>
                  <a:lnTo>
                    <a:pt x="73" y="0"/>
                  </a:lnTo>
                  <a:lnTo>
                    <a:pt x="72" y="0"/>
                  </a:lnTo>
                  <a:lnTo>
                    <a:pt x="72" y="0"/>
                  </a:lnTo>
                  <a:lnTo>
                    <a:pt x="72" y="1"/>
                  </a:lnTo>
                  <a:lnTo>
                    <a:pt x="72" y="1"/>
                  </a:lnTo>
                  <a:lnTo>
                    <a:pt x="72" y="1"/>
                  </a:lnTo>
                  <a:lnTo>
                    <a:pt x="71" y="1"/>
                  </a:lnTo>
                  <a:lnTo>
                    <a:pt x="71" y="1"/>
                  </a:lnTo>
                  <a:lnTo>
                    <a:pt x="71" y="8"/>
                  </a:lnTo>
                  <a:lnTo>
                    <a:pt x="85" y="8"/>
                  </a:lnTo>
                  <a:lnTo>
                    <a:pt x="86" y="6"/>
                  </a:lnTo>
                  <a:lnTo>
                    <a:pt x="96" y="8"/>
                  </a:lnTo>
                  <a:lnTo>
                    <a:pt x="98" y="8"/>
                  </a:lnTo>
                  <a:lnTo>
                    <a:pt x="100" y="8"/>
                  </a:lnTo>
                  <a:lnTo>
                    <a:pt x="101" y="9"/>
                  </a:lnTo>
                  <a:lnTo>
                    <a:pt x="103" y="9"/>
                  </a:lnTo>
                  <a:lnTo>
                    <a:pt x="104" y="9"/>
                  </a:lnTo>
                  <a:lnTo>
                    <a:pt x="105" y="9"/>
                  </a:lnTo>
                  <a:lnTo>
                    <a:pt x="107" y="9"/>
                  </a:lnTo>
                  <a:lnTo>
                    <a:pt x="108" y="9"/>
                  </a:lnTo>
                  <a:lnTo>
                    <a:pt x="110" y="9"/>
                  </a:lnTo>
                  <a:lnTo>
                    <a:pt x="112" y="9"/>
                  </a:lnTo>
                  <a:lnTo>
                    <a:pt x="113" y="9"/>
                  </a:lnTo>
                  <a:lnTo>
                    <a:pt x="114" y="9"/>
                  </a:lnTo>
                  <a:lnTo>
                    <a:pt x="116" y="9"/>
                  </a:lnTo>
                  <a:lnTo>
                    <a:pt x="118" y="9"/>
                  </a:lnTo>
                  <a:lnTo>
                    <a:pt x="119" y="9"/>
                  </a:lnTo>
                  <a:lnTo>
                    <a:pt x="121" y="9"/>
                  </a:lnTo>
                  <a:lnTo>
                    <a:pt x="122" y="9"/>
                  </a:lnTo>
                  <a:lnTo>
                    <a:pt x="123" y="8"/>
                  </a:lnTo>
                  <a:lnTo>
                    <a:pt x="124" y="8"/>
                  </a:lnTo>
                  <a:lnTo>
                    <a:pt x="126" y="8"/>
                  </a:lnTo>
                  <a:lnTo>
                    <a:pt x="127" y="8"/>
                  </a:lnTo>
                  <a:lnTo>
                    <a:pt x="127" y="8"/>
                  </a:lnTo>
                  <a:lnTo>
                    <a:pt x="128" y="8"/>
                  </a:lnTo>
                  <a:lnTo>
                    <a:pt x="130" y="8"/>
                  </a:lnTo>
                  <a:lnTo>
                    <a:pt x="131" y="8"/>
                  </a:lnTo>
                  <a:lnTo>
                    <a:pt x="132" y="8"/>
                  </a:lnTo>
                  <a:lnTo>
                    <a:pt x="133" y="8"/>
                  </a:lnTo>
                  <a:lnTo>
                    <a:pt x="135" y="8"/>
                  </a:lnTo>
                  <a:lnTo>
                    <a:pt x="135" y="8"/>
                  </a:lnTo>
                  <a:lnTo>
                    <a:pt x="136" y="8"/>
                  </a:lnTo>
                  <a:lnTo>
                    <a:pt x="137" y="7"/>
                  </a:lnTo>
                  <a:lnTo>
                    <a:pt x="137" y="7"/>
                  </a:lnTo>
                  <a:lnTo>
                    <a:pt x="140" y="7"/>
                  </a:lnTo>
                  <a:lnTo>
                    <a:pt x="140" y="4"/>
                  </a:lnTo>
                  <a:lnTo>
                    <a:pt x="140" y="4"/>
                  </a:lnTo>
                  <a:lnTo>
                    <a:pt x="140" y="4"/>
                  </a:lnTo>
                  <a:lnTo>
                    <a:pt x="139" y="2"/>
                  </a:lnTo>
                  <a:lnTo>
                    <a:pt x="139" y="2"/>
                  </a:lnTo>
                  <a:lnTo>
                    <a:pt x="139" y="2"/>
                  </a:lnTo>
                  <a:lnTo>
                    <a:pt x="139" y="2"/>
                  </a:lnTo>
                  <a:lnTo>
                    <a:pt x="139" y="2"/>
                  </a:lnTo>
                  <a:lnTo>
                    <a:pt x="137" y="1"/>
                  </a:lnTo>
                  <a:lnTo>
                    <a:pt x="137" y="1"/>
                  </a:lnTo>
                  <a:close/>
                </a:path>
              </a:pathLst>
            </a:custGeom>
            <a:solidFill>
              <a:srgbClr val="997F66"/>
            </a:solidFill>
            <a:ln w="9525">
              <a:noFill/>
              <a:round/>
              <a:headEnd/>
              <a:tailEnd/>
            </a:ln>
          </p:spPr>
          <p:txBody>
            <a:bodyPr/>
            <a:lstStyle/>
            <a:p>
              <a:endParaRPr lang="zh-CN" altLang="en-US"/>
            </a:p>
          </p:txBody>
        </p:sp>
        <p:sp>
          <p:nvSpPr>
            <p:cNvPr id="481354" name="Freeform 74"/>
            <p:cNvSpPr>
              <a:spLocks/>
            </p:cNvSpPr>
            <p:nvPr/>
          </p:nvSpPr>
          <p:spPr bwMode="auto">
            <a:xfrm>
              <a:off x="3017" y="2862"/>
              <a:ext cx="75" cy="13"/>
            </a:xfrm>
            <a:custGeom>
              <a:avLst/>
              <a:gdLst/>
              <a:ahLst/>
              <a:cxnLst>
                <a:cxn ang="0">
                  <a:pos x="73" y="0"/>
                </a:cxn>
                <a:cxn ang="0">
                  <a:pos x="71" y="1"/>
                </a:cxn>
                <a:cxn ang="0">
                  <a:pos x="68" y="3"/>
                </a:cxn>
                <a:cxn ang="0">
                  <a:pos x="67" y="3"/>
                </a:cxn>
                <a:cxn ang="0">
                  <a:pos x="64" y="4"/>
                </a:cxn>
                <a:cxn ang="0">
                  <a:pos x="62" y="5"/>
                </a:cxn>
                <a:cxn ang="0">
                  <a:pos x="59" y="5"/>
                </a:cxn>
                <a:cxn ang="0">
                  <a:pos x="57" y="5"/>
                </a:cxn>
                <a:cxn ang="0">
                  <a:pos x="54" y="6"/>
                </a:cxn>
                <a:cxn ang="0">
                  <a:pos x="51" y="6"/>
                </a:cxn>
                <a:cxn ang="0">
                  <a:pos x="49" y="6"/>
                </a:cxn>
                <a:cxn ang="0">
                  <a:pos x="46" y="6"/>
                </a:cxn>
                <a:cxn ang="0">
                  <a:pos x="44" y="6"/>
                </a:cxn>
                <a:cxn ang="0">
                  <a:pos x="41" y="6"/>
                </a:cxn>
                <a:cxn ang="0">
                  <a:pos x="39" y="6"/>
                </a:cxn>
                <a:cxn ang="0">
                  <a:pos x="37" y="6"/>
                </a:cxn>
                <a:cxn ang="0">
                  <a:pos x="35" y="5"/>
                </a:cxn>
                <a:cxn ang="0">
                  <a:pos x="32" y="5"/>
                </a:cxn>
                <a:cxn ang="0">
                  <a:pos x="30" y="5"/>
                </a:cxn>
                <a:cxn ang="0">
                  <a:pos x="27" y="5"/>
                </a:cxn>
                <a:cxn ang="0">
                  <a:pos x="23" y="5"/>
                </a:cxn>
                <a:cxn ang="0">
                  <a:pos x="21" y="5"/>
                </a:cxn>
                <a:cxn ang="0">
                  <a:pos x="18" y="5"/>
                </a:cxn>
                <a:cxn ang="0">
                  <a:pos x="16" y="5"/>
                </a:cxn>
                <a:cxn ang="0">
                  <a:pos x="13" y="5"/>
                </a:cxn>
                <a:cxn ang="0">
                  <a:pos x="1" y="5"/>
                </a:cxn>
                <a:cxn ang="0">
                  <a:pos x="1" y="5"/>
                </a:cxn>
                <a:cxn ang="0">
                  <a:pos x="0" y="6"/>
                </a:cxn>
                <a:cxn ang="0">
                  <a:pos x="1" y="13"/>
                </a:cxn>
                <a:cxn ang="0">
                  <a:pos x="23" y="11"/>
                </a:cxn>
                <a:cxn ang="0">
                  <a:pos x="39" y="8"/>
                </a:cxn>
                <a:cxn ang="0">
                  <a:pos x="39" y="9"/>
                </a:cxn>
                <a:cxn ang="0">
                  <a:pos x="39" y="11"/>
                </a:cxn>
                <a:cxn ang="0">
                  <a:pos x="44" y="12"/>
                </a:cxn>
                <a:cxn ang="0">
                  <a:pos x="48" y="12"/>
                </a:cxn>
                <a:cxn ang="0">
                  <a:pos x="51" y="12"/>
                </a:cxn>
                <a:cxn ang="0">
                  <a:pos x="55" y="11"/>
                </a:cxn>
                <a:cxn ang="0">
                  <a:pos x="59" y="11"/>
                </a:cxn>
                <a:cxn ang="0">
                  <a:pos x="63" y="9"/>
                </a:cxn>
                <a:cxn ang="0">
                  <a:pos x="67" y="8"/>
                </a:cxn>
                <a:cxn ang="0">
                  <a:pos x="71" y="7"/>
                </a:cxn>
                <a:cxn ang="0">
                  <a:pos x="72" y="7"/>
                </a:cxn>
                <a:cxn ang="0">
                  <a:pos x="72" y="7"/>
                </a:cxn>
                <a:cxn ang="0">
                  <a:pos x="73" y="6"/>
                </a:cxn>
                <a:cxn ang="0">
                  <a:pos x="75" y="6"/>
                </a:cxn>
                <a:cxn ang="0">
                  <a:pos x="73" y="0"/>
                </a:cxn>
                <a:cxn ang="0">
                  <a:pos x="73" y="0"/>
                </a:cxn>
              </a:cxnLst>
              <a:rect l="0" t="0" r="r" b="b"/>
              <a:pathLst>
                <a:path w="75" h="13">
                  <a:moveTo>
                    <a:pt x="73" y="0"/>
                  </a:moveTo>
                  <a:lnTo>
                    <a:pt x="73" y="0"/>
                  </a:lnTo>
                  <a:lnTo>
                    <a:pt x="72" y="1"/>
                  </a:lnTo>
                  <a:lnTo>
                    <a:pt x="71" y="1"/>
                  </a:lnTo>
                  <a:lnTo>
                    <a:pt x="69" y="1"/>
                  </a:lnTo>
                  <a:lnTo>
                    <a:pt x="68" y="3"/>
                  </a:lnTo>
                  <a:lnTo>
                    <a:pt x="67" y="3"/>
                  </a:lnTo>
                  <a:lnTo>
                    <a:pt x="67" y="3"/>
                  </a:lnTo>
                  <a:lnTo>
                    <a:pt x="66" y="4"/>
                  </a:lnTo>
                  <a:lnTo>
                    <a:pt x="64" y="4"/>
                  </a:lnTo>
                  <a:lnTo>
                    <a:pt x="63" y="4"/>
                  </a:lnTo>
                  <a:lnTo>
                    <a:pt x="62" y="5"/>
                  </a:lnTo>
                  <a:lnTo>
                    <a:pt x="60" y="5"/>
                  </a:lnTo>
                  <a:lnTo>
                    <a:pt x="59" y="5"/>
                  </a:lnTo>
                  <a:lnTo>
                    <a:pt x="58" y="5"/>
                  </a:lnTo>
                  <a:lnTo>
                    <a:pt x="57" y="5"/>
                  </a:lnTo>
                  <a:lnTo>
                    <a:pt x="55" y="6"/>
                  </a:lnTo>
                  <a:lnTo>
                    <a:pt x="54" y="6"/>
                  </a:lnTo>
                  <a:lnTo>
                    <a:pt x="53" y="6"/>
                  </a:lnTo>
                  <a:lnTo>
                    <a:pt x="51" y="6"/>
                  </a:lnTo>
                  <a:lnTo>
                    <a:pt x="50" y="6"/>
                  </a:lnTo>
                  <a:lnTo>
                    <a:pt x="49" y="6"/>
                  </a:lnTo>
                  <a:lnTo>
                    <a:pt x="48" y="6"/>
                  </a:lnTo>
                  <a:lnTo>
                    <a:pt x="46" y="6"/>
                  </a:lnTo>
                  <a:lnTo>
                    <a:pt x="45" y="6"/>
                  </a:lnTo>
                  <a:lnTo>
                    <a:pt x="44" y="6"/>
                  </a:lnTo>
                  <a:lnTo>
                    <a:pt x="42" y="6"/>
                  </a:lnTo>
                  <a:lnTo>
                    <a:pt x="41" y="6"/>
                  </a:lnTo>
                  <a:lnTo>
                    <a:pt x="40" y="6"/>
                  </a:lnTo>
                  <a:lnTo>
                    <a:pt x="39" y="6"/>
                  </a:lnTo>
                  <a:lnTo>
                    <a:pt x="39" y="6"/>
                  </a:lnTo>
                  <a:lnTo>
                    <a:pt x="37" y="6"/>
                  </a:lnTo>
                  <a:lnTo>
                    <a:pt x="36" y="5"/>
                  </a:lnTo>
                  <a:lnTo>
                    <a:pt x="35" y="5"/>
                  </a:lnTo>
                  <a:lnTo>
                    <a:pt x="33" y="5"/>
                  </a:lnTo>
                  <a:lnTo>
                    <a:pt x="32" y="5"/>
                  </a:lnTo>
                  <a:lnTo>
                    <a:pt x="31" y="5"/>
                  </a:lnTo>
                  <a:lnTo>
                    <a:pt x="30" y="5"/>
                  </a:lnTo>
                  <a:lnTo>
                    <a:pt x="28" y="5"/>
                  </a:lnTo>
                  <a:lnTo>
                    <a:pt x="27" y="5"/>
                  </a:lnTo>
                  <a:lnTo>
                    <a:pt x="25" y="5"/>
                  </a:lnTo>
                  <a:lnTo>
                    <a:pt x="23" y="5"/>
                  </a:lnTo>
                  <a:lnTo>
                    <a:pt x="22" y="5"/>
                  </a:lnTo>
                  <a:lnTo>
                    <a:pt x="21" y="5"/>
                  </a:lnTo>
                  <a:lnTo>
                    <a:pt x="19" y="5"/>
                  </a:lnTo>
                  <a:lnTo>
                    <a:pt x="18" y="5"/>
                  </a:lnTo>
                  <a:lnTo>
                    <a:pt x="17" y="5"/>
                  </a:lnTo>
                  <a:lnTo>
                    <a:pt x="16" y="5"/>
                  </a:lnTo>
                  <a:lnTo>
                    <a:pt x="14" y="5"/>
                  </a:lnTo>
                  <a:lnTo>
                    <a:pt x="13" y="5"/>
                  </a:lnTo>
                  <a:lnTo>
                    <a:pt x="3" y="5"/>
                  </a:lnTo>
                  <a:lnTo>
                    <a:pt x="1" y="5"/>
                  </a:lnTo>
                  <a:lnTo>
                    <a:pt x="1" y="5"/>
                  </a:lnTo>
                  <a:lnTo>
                    <a:pt x="1" y="5"/>
                  </a:lnTo>
                  <a:lnTo>
                    <a:pt x="1" y="4"/>
                  </a:lnTo>
                  <a:lnTo>
                    <a:pt x="0" y="6"/>
                  </a:lnTo>
                  <a:lnTo>
                    <a:pt x="0" y="12"/>
                  </a:lnTo>
                  <a:lnTo>
                    <a:pt x="1" y="13"/>
                  </a:lnTo>
                  <a:lnTo>
                    <a:pt x="22" y="12"/>
                  </a:lnTo>
                  <a:lnTo>
                    <a:pt x="23" y="11"/>
                  </a:lnTo>
                  <a:lnTo>
                    <a:pt x="23" y="7"/>
                  </a:lnTo>
                  <a:lnTo>
                    <a:pt x="39" y="8"/>
                  </a:lnTo>
                  <a:lnTo>
                    <a:pt x="39" y="8"/>
                  </a:lnTo>
                  <a:lnTo>
                    <a:pt x="39" y="9"/>
                  </a:lnTo>
                  <a:lnTo>
                    <a:pt x="39" y="11"/>
                  </a:lnTo>
                  <a:lnTo>
                    <a:pt x="39" y="11"/>
                  </a:lnTo>
                  <a:lnTo>
                    <a:pt x="41" y="11"/>
                  </a:lnTo>
                  <a:lnTo>
                    <a:pt x="44" y="12"/>
                  </a:lnTo>
                  <a:lnTo>
                    <a:pt x="45" y="12"/>
                  </a:lnTo>
                  <a:lnTo>
                    <a:pt x="48" y="12"/>
                  </a:lnTo>
                  <a:lnTo>
                    <a:pt x="49" y="12"/>
                  </a:lnTo>
                  <a:lnTo>
                    <a:pt x="51" y="12"/>
                  </a:lnTo>
                  <a:lnTo>
                    <a:pt x="54" y="11"/>
                  </a:lnTo>
                  <a:lnTo>
                    <a:pt x="55" y="11"/>
                  </a:lnTo>
                  <a:lnTo>
                    <a:pt x="58" y="11"/>
                  </a:lnTo>
                  <a:lnTo>
                    <a:pt x="59" y="11"/>
                  </a:lnTo>
                  <a:lnTo>
                    <a:pt x="60" y="9"/>
                  </a:lnTo>
                  <a:lnTo>
                    <a:pt x="63" y="9"/>
                  </a:lnTo>
                  <a:lnTo>
                    <a:pt x="64" y="8"/>
                  </a:lnTo>
                  <a:lnTo>
                    <a:pt x="67" y="8"/>
                  </a:lnTo>
                  <a:lnTo>
                    <a:pt x="68" y="7"/>
                  </a:lnTo>
                  <a:lnTo>
                    <a:pt x="71" y="7"/>
                  </a:lnTo>
                  <a:lnTo>
                    <a:pt x="71" y="7"/>
                  </a:lnTo>
                  <a:lnTo>
                    <a:pt x="72" y="7"/>
                  </a:lnTo>
                  <a:lnTo>
                    <a:pt x="72" y="7"/>
                  </a:lnTo>
                  <a:lnTo>
                    <a:pt x="72" y="7"/>
                  </a:lnTo>
                  <a:lnTo>
                    <a:pt x="73" y="6"/>
                  </a:lnTo>
                  <a:lnTo>
                    <a:pt x="73" y="6"/>
                  </a:lnTo>
                  <a:lnTo>
                    <a:pt x="75" y="6"/>
                  </a:lnTo>
                  <a:lnTo>
                    <a:pt x="75" y="6"/>
                  </a:lnTo>
                  <a:lnTo>
                    <a:pt x="73" y="0"/>
                  </a:lnTo>
                  <a:lnTo>
                    <a:pt x="73" y="0"/>
                  </a:lnTo>
                  <a:lnTo>
                    <a:pt x="73" y="0"/>
                  </a:lnTo>
                  <a:lnTo>
                    <a:pt x="73" y="0"/>
                  </a:lnTo>
                  <a:lnTo>
                    <a:pt x="73" y="0"/>
                  </a:lnTo>
                </a:path>
              </a:pathLst>
            </a:custGeom>
            <a:noFill/>
            <a:ln w="1588">
              <a:solidFill>
                <a:srgbClr val="000000"/>
              </a:solidFill>
              <a:prstDash val="solid"/>
              <a:round/>
              <a:headEnd/>
              <a:tailEnd/>
            </a:ln>
          </p:spPr>
          <p:txBody>
            <a:bodyPr/>
            <a:lstStyle/>
            <a:p>
              <a:endParaRPr lang="zh-CN" altLang="en-US"/>
            </a:p>
          </p:txBody>
        </p:sp>
        <p:sp>
          <p:nvSpPr>
            <p:cNvPr id="481355" name="Freeform 75"/>
            <p:cNvSpPr>
              <a:spLocks/>
            </p:cNvSpPr>
            <p:nvPr/>
          </p:nvSpPr>
          <p:spPr bwMode="auto">
            <a:xfrm>
              <a:off x="3089" y="2810"/>
              <a:ext cx="68" cy="9"/>
            </a:xfrm>
            <a:custGeom>
              <a:avLst/>
              <a:gdLst/>
              <a:ahLst/>
              <a:cxnLst>
                <a:cxn ang="0">
                  <a:pos x="65" y="1"/>
                </a:cxn>
                <a:cxn ang="0">
                  <a:pos x="64" y="1"/>
                </a:cxn>
                <a:cxn ang="0">
                  <a:pos x="61" y="2"/>
                </a:cxn>
                <a:cxn ang="0">
                  <a:pos x="59" y="2"/>
                </a:cxn>
                <a:cxn ang="0">
                  <a:pos x="56" y="2"/>
                </a:cxn>
                <a:cxn ang="0">
                  <a:pos x="54" y="4"/>
                </a:cxn>
                <a:cxn ang="0">
                  <a:pos x="52" y="4"/>
                </a:cxn>
                <a:cxn ang="0">
                  <a:pos x="49" y="5"/>
                </a:cxn>
                <a:cxn ang="0">
                  <a:pos x="46" y="5"/>
                </a:cxn>
                <a:cxn ang="0">
                  <a:pos x="44" y="5"/>
                </a:cxn>
                <a:cxn ang="0">
                  <a:pos x="41" y="6"/>
                </a:cxn>
                <a:cxn ang="0">
                  <a:pos x="38" y="6"/>
                </a:cxn>
                <a:cxn ang="0">
                  <a:pos x="36" y="6"/>
                </a:cxn>
                <a:cxn ang="0">
                  <a:pos x="33" y="6"/>
                </a:cxn>
                <a:cxn ang="0">
                  <a:pos x="31" y="6"/>
                </a:cxn>
                <a:cxn ang="0">
                  <a:pos x="28" y="5"/>
                </a:cxn>
                <a:cxn ang="0">
                  <a:pos x="26" y="4"/>
                </a:cxn>
                <a:cxn ang="0">
                  <a:pos x="24" y="4"/>
                </a:cxn>
                <a:cxn ang="0">
                  <a:pos x="20" y="2"/>
                </a:cxn>
                <a:cxn ang="0">
                  <a:pos x="18" y="2"/>
                </a:cxn>
                <a:cxn ang="0">
                  <a:pos x="15" y="1"/>
                </a:cxn>
                <a:cxn ang="0">
                  <a:pos x="13" y="1"/>
                </a:cxn>
                <a:cxn ang="0">
                  <a:pos x="10" y="1"/>
                </a:cxn>
                <a:cxn ang="0">
                  <a:pos x="8" y="1"/>
                </a:cxn>
                <a:cxn ang="0">
                  <a:pos x="5" y="1"/>
                </a:cxn>
                <a:cxn ang="0">
                  <a:pos x="4" y="1"/>
                </a:cxn>
                <a:cxn ang="0">
                  <a:pos x="3" y="1"/>
                </a:cxn>
                <a:cxn ang="0">
                  <a:pos x="1" y="1"/>
                </a:cxn>
                <a:cxn ang="0">
                  <a:pos x="1" y="0"/>
                </a:cxn>
                <a:cxn ang="0">
                  <a:pos x="1" y="0"/>
                </a:cxn>
                <a:cxn ang="0">
                  <a:pos x="0" y="1"/>
                </a:cxn>
                <a:cxn ang="0">
                  <a:pos x="0" y="1"/>
                </a:cxn>
                <a:cxn ang="0">
                  <a:pos x="0" y="1"/>
                </a:cxn>
                <a:cxn ang="0">
                  <a:pos x="13" y="8"/>
                </a:cxn>
                <a:cxn ang="0">
                  <a:pos x="24" y="8"/>
                </a:cxn>
                <a:cxn ang="0">
                  <a:pos x="28" y="8"/>
                </a:cxn>
                <a:cxn ang="0">
                  <a:pos x="31" y="9"/>
                </a:cxn>
                <a:cxn ang="0">
                  <a:pos x="33" y="9"/>
                </a:cxn>
                <a:cxn ang="0">
                  <a:pos x="36" y="9"/>
                </a:cxn>
                <a:cxn ang="0">
                  <a:pos x="40" y="9"/>
                </a:cxn>
                <a:cxn ang="0">
                  <a:pos x="42" y="9"/>
                </a:cxn>
                <a:cxn ang="0">
                  <a:pos x="46" y="9"/>
                </a:cxn>
                <a:cxn ang="0">
                  <a:pos x="49" y="9"/>
                </a:cxn>
                <a:cxn ang="0">
                  <a:pos x="51" y="9"/>
                </a:cxn>
                <a:cxn ang="0">
                  <a:pos x="54" y="9"/>
                </a:cxn>
                <a:cxn ang="0">
                  <a:pos x="55" y="8"/>
                </a:cxn>
                <a:cxn ang="0">
                  <a:pos x="58" y="8"/>
                </a:cxn>
                <a:cxn ang="0">
                  <a:pos x="60" y="8"/>
                </a:cxn>
                <a:cxn ang="0">
                  <a:pos x="63" y="8"/>
                </a:cxn>
                <a:cxn ang="0">
                  <a:pos x="64" y="8"/>
                </a:cxn>
                <a:cxn ang="0">
                  <a:pos x="65" y="7"/>
                </a:cxn>
                <a:cxn ang="0">
                  <a:pos x="68" y="4"/>
                </a:cxn>
                <a:cxn ang="0">
                  <a:pos x="68" y="4"/>
                </a:cxn>
                <a:cxn ang="0">
                  <a:pos x="67" y="2"/>
                </a:cxn>
                <a:cxn ang="0">
                  <a:pos x="67" y="2"/>
                </a:cxn>
                <a:cxn ang="0">
                  <a:pos x="65" y="1"/>
                </a:cxn>
              </a:cxnLst>
              <a:rect l="0" t="0" r="r" b="b"/>
              <a:pathLst>
                <a:path w="68" h="9">
                  <a:moveTo>
                    <a:pt x="65" y="1"/>
                  </a:moveTo>
                  <a:lnTo>
                    <a:pt x="65" y="1"/>
                  </a:lnTo>
                  <a:lnTo>
                    <a:pt x="65" y="1"/>
                  </a:lnTo>
                  <a:lnTo>
                    <a:pt x="64" y="1"/>
                  </a:lnTo>
                  <a:lnTo>
                    <a:pt x="63" y="2"/>
                  </a:lnTo>
                  <a:lnTo>
                    <a:pt x="61" y="2"/>
                  </a:lnTo>
                  <a:lnTo>
                    <a:pt x="60" y="2"/>
                  </a:lnTo>
                  <a:lnTo>
                    <a:pt x="59" y="2"/>
                  </a:lnTo>
                  <a:lnTo>
                    <a:pt x="58" y="2"/>
                  </a:lnTo>
                  <a:lnTo>
                    <a:pt x="56" y="2"/>
                  </a:lnTo>
                  <a:lnTo>
                    <a:pt x="55" y="2"/>
                  </a:lnTo>
                  <a:lnTo>
                    <a:pt x="54" y="4"/>
                  </a:lnTo>
                  <a:lnTo>
                    <a:pt x="52" y="4"/>
                  </a:lnTo>
                  <a:lnTo>
                    <a:pt x="52" y="4"/>
                  </a:lnTo>
                  <a:lnTo>
                    <a:pt x="50" y="4"/>
                  </a:lnTo>
                  <a:lnTo>
                    <a:pt x="49" y="5"/>
                  </a:lnTo>
                  <a:lnTo>
                    <a:pt x="47" y="5"/>
                  </a:lnTo>
                  <a:lnTo>
                    <a:pt x="46" y="5"/>
                  </a:lnTo>
                  <a:lnTo>
                    <a:pt x="45" y="5"/>
                  </a:lnTo>
                  <a:lnTo>
                    <a:pt x="44" y="5"/>
                  </a:lnTo>
                  <a:lnTo>
                    <a:pt x="42" y="6"/>
                  </a:lnTo>
                  <a:lnTo>
                    <a:pt x="41" y="6"/>
                  </a:lnTo>
                  <a:lnTo>
                    <a:pt x="40" y="6"/>
                  </a:lnTo>
                  <a:lnTo>
                    <a:pt x="38" y="6"/>
                  </a:lnTo>
                  <a:lnTo>
                    <a:pt x="37" y="6"/>
                  </a:lnTo>
                  <a:lnTo>
                    <a:pt x="36" y="6"/>
                  </a:lnTo>
                  <a:lnTo>
                    <a:pt x="35" y="6"/>
                  </a:lnTo>
                  <a:lnTo>
                    <a:pt x="33" y="6"/>
                  </a:lnTo>
                  <a:lnTo>
                    <a:pt x="32" y="6"/>
                  </a:lnTo>
                  <a:lnTo>
                    <a:pt x="31" y="6"/>
                  </a:lnTo>
                  <a:lnTo>
                    <a:pt x="29" y="5"/>
                  </a:lnTo>
                  <a:lnTo>
                    <a:pt x="28" y="5"/>
                  </a:lnTo>
                  <a:lnTo>
                    <a:pt x="27" y="5"/>
                  </a:lnTo>
                  <a:lnTo>
                    <a:pt x="26" y="4"/>
                  </a:lnTo>
                  <a:lnTo>
                    <a:pt x="24" y="4"/>
                  </a:lnTo>
                  <a:lnTo>
                    <a:pt x="24" y="4"/>
                  </a:lnTo>
                  <a:lnTo>
                    <a:pt x="23" y="2"/>
                  </a:lnTo>
                  <a:lnTo>
                    <a:pt x="20" y="2"/>
                  </a:lnTo>
                  <a:lnTo>
                    <a:pt x="19" y="2"/>
                  </a:lnTo>
                  <a:lnTo>
                    <a:pt x="18" y="2"/>
                  </a:lnTo>
                  <a:lnTo>
                    <a:pt x="17" y="2"/>
                  </a:lnTo>
                  <a:lnTo>
                    <a:pt x="15" y="1"/>
                  </a:lnTo>
                  <a:lnTo>
                    <a:pt x="14" y="1"/>
                  </a:lnTo>
                  <a:lnTo>
                    <a:pt x="13" y="1"/>
                  </a:lnTo>
                  <a:lnTo>
                    <a:pt x="11" y="1"/>
                  </a:lnTo>
                  <a:lnTo>
                    <a:pt x="10" y="1"/>
                  </a:lnTo>
                  <a:lnTo>
                    <a:pt x="9" y="1"/>
                  </a:lnTo>
                  <a:lnTo>
                    <a:pt x="8" y="1"/>
                  </a:lnTo>
                  <a:lnTo>
                    <a:pt x="6" y="1"/>
                  </a:lnTo>
                  <a:lnTo>
                    <a:pt x="5" y="1"/>
                  </a:lnTo>
                  <a:lnTo>
                    <a:pt x="4" y="1"/>
                  </a:lnTo>
                  <a:lnTo>
                    <a:pt x="4" y="1"/>
                  </a:lnTo>
                  <a:lnTo>
                    <a:pt x="3" y="1"/>
                  </a:lnTo>
                  <a:lnTo>
                    <a:pt x="3" y="1"/>
                  </a:lnTo>
                  <a:lnTo>
                    <a:pt x="3" y="1"/>
                  </a:lnTo>
                  <a:lnTo>
                    <a:pt x="1" y="1"/>
                  </a:lnTo>
                  <a:lnTo>
                    <a:pt x="1" y="0"/>
                  </a:lnTo>
                  <a:lnTo>
                    <a:pt x="1" y="0"/>
                  </a:lnTo>
                  <a:lnTo>
                    <a:pt x="1" y="0"/>
                  </a:lnTo>
                  <a:lnTo>
                    <a:pt x="1" y="0"/>
                  </a:lnTo>
                  <a:lnTo>
                    <a:pt x="0" y="0"/>
                  </a:lnTo>
                  <a:lnTo>
                    <a:pt x="0" y="1"/>
                  </a:lnTo>
                  <a:lnTo>
                    <a:pt x="0" y="1"/>
                  </a:lnTo>
                  <a:lnTo>
                    <a:pt x="0" y="1"/>
                  </a:lnTo>
                  <a:lnTo>
                    <a:pt x="0" y="1"/>
                  </a:lnTo>
                  <a:lnTo>
                    <a:pt x="0" y="1"/>
                  </a:lnTo>
                  <a:lnTo>
                    <a:pt x="0" y="8"/>
                  </a:lnTo>
                  <a:lnTo>
                    <a:pt x="13" y="8"/>
                  </a:lnTo>
                  <a:lnTo>
                    <a:pt x="14" y="6"/>
                  </a:lnTo>
                  <a:lnTo>
                    <a:pt x="24" y="8"/>
                  </a:lnTo>
                  <a:lnTo>
                    <a:pt x="27" y="8"/>
                  </a:lnTo>
                  <a:lnTo>
                    <a:pt x="28" y="8"/>
                  </a:lnTo>
                  <a:lnTo>
                    <a:pt x="29" y="9"/>
                  </a:lnTo>
                  <a:lnTo>
                    <a:pt x="31" y="9"/>
                  </a:lnTo>
                  <a:lnTo>
                    <a:pt x="32" y="9"/>
                  </a:lnTo>
                  <a:lnTo>
                    <a:pt x="33" y="9"/>
                  </a:lnTo>
                  <a:lnTo>
                    <a:pt x="35" y="9"/>
                  </a:lnTo>
                  <a:lnTo>
                    <a:pt x="36" y="9"/>
                  </a:lnTo>
                  <a:lnTo>
                    <a:pt x="38" y="9"/>
                  </a:lnTo>
                  <a:lnTo>
                    <a:pt x="40" y="9"/>
                  </a:lnTo>
                  <a:lnTo>
                    <a:pt x="41" y="9"/>
                  </a:lnTo>
                  <a:lnTo>
                    <a:pt x="42" y="9"/>
                  </a:lnTo>
                  <a:lnTo>
                    <a:pt x="45" y="9"/>
                  </a:lnTo>
                  <a:lnTo>
                    <a:pt x="46" y="9"/>
                  </a:lnTo>
                  <a:lnTo>
                    <a:pt x="47" y="9"/>
                  </a:lnTo>
                  <a:lnTo>
                    <a:pt x="49" y="9"/>
                  </a:lnTo>
                  <a:lnTo>
                    <a:pt x="50" y="9"/>
                  </a:lnTo>
                  <a:lnTo>
                    <a:pt x="51" y="9"/>
                  </a:lnTo>
                  <a:lnTo>
                    <a:pt x="52" y="9"/>
                  </a:lnTo>
                  <a:lnTo>
                    <a:pt x="54" y="9"/>
                  </a:lnTo>
                  <a:lnTo>
                    <a:pt x="55" y="9"/>
                  </a:lnTo>
                  <a:lnTo>
                    <a:pt x="55" y="8"/>
                  </a:lnTo>
                  <a:lnTo>
                    <a:pt x="56" y="8"/>
                  </a:lnTo>
                  <a:lnTo>
                    <a:pt x="58" y="8"/>
                  </a:lnTo>
                  <a:lnTo>
                    <a:pt x="59" y="8"/>
                  </a:lnTo>
                  <a:lnTo>
                    <a:pt x="60" y="8"/>
                  </a:lnTo>
                  <a:lnTo>
                    <a:pt x="61" y="8"/>
                  </a:lnTo>
                  <a:lnTo>
                    <a:pt x="63" y="8"/>
                  </a:lnTo>
                  <a:lnTo>
                    <a:pt x="63" y="8"/>
                  </a:lnTo>
                  <a:lnTo>
                    <a:pt x="64" y="8"/>
                  </a:lnTo>
                  <a:lnTo>
                    <a:pt x="65" y="8"/>
                  </a:lnTo>
                  <a:lnTo>
                    <a:pt x="65" y="7"/>
                  </a:lnTo>
                  <a:lnTo>
                    <a:pt x="68" y="7"/>
                  </a:lnTo>
                  <a:lnTo>
                    <a:pt x="68" y="4"/>
                  </a:lnTo>
                  <a:lnTo>
                    <a:pt x="68" y="4"/>
                  </a:lnTo>
                  <a:lnTo>
                    <a:pt x="68" y="4"/>
                  </a:lnTo>
                  <a:lnTo>
                    <a:pt x="67" y="2"/>
                  </a:lnTo>
                  <a:lnTo>
                    <a:pt x="67" y="2"/>
                  </a:lnTo>
                  <a:lnTo>
                    <a:pt x="67" y="2"/>
                  </a:lnTo>
                  <a:lnTo>
                    <a:pt x="67" y="2"/>
                  </a:lnTo>
                  <a:lnTo>
                    <a:pt x="67" y="2"/>
                  </a:lnTo>
                  <a:lnTo>
                    <a:pt x="65" y="1"/>
                  </a:lnTo>
                </a:path>
              </a:pathLst>
            </a:custGeom>
            <a:noFill/>
            <a:ln w="1588">
              <a:solidFill>
                <a:srgbClr val="000000"/>
              </a:solidFill>
              <a:prstDash val="solid"/>
              <a:round/>
              <a:headEnd/>
              <a:tailEnd/>
            </a:ln>
          </p:spPr>
          <p:txBody>
            <a:bodyPr/>
            <a:lstStyle/>
            <a:p>
              <a:endParaRPr lang="zh-CN" altLang="en-US"/>
            </a:p>
          </p:txBody>
        </p:sp>
      </p:grpSp>
      <p:sp>
        <p:nvSpPr>
          <p:cNvPr id="481356" name="Rectangle 76"/>
          <p:cNvSpPr>
            <a:spLocks noGrp="1" noChangeArrowheads="1"/>
          </p:cNvSpPr>
          <p:nvPr>
            <p:ph type="title"/>
          </p:nvPr>
        </p:nvSpPr>
        <p:spPr/>
        <p:txBody>
          <a:bodyPr/>
          <a:lstStyle/>
          <a:p>
            <a:r>
              <a:rPr lang="zh-CN" altLang="en-US" dirty="0"/>
              <a:t>库位和仓位的控制</a:t>
            </a:r>
          </a:p>
        </p:txBody>
      </p:sp>
      <p:sp>
        <p:nvSpPr>
          <p:cNvPr id="481357" name="Text Box 77"/>
          <p:cNvSpPr txBox="1">
            <a:spLocks noChangeArrowheads="1"/>
          </p:cNvSpPr>
          <p:nvPr/>
        </p:nvSpPr>
        <p:spPr bwMode="auto">
          <a:xfrm>
            <a:off x="3962400" y="3733800"/>
            <a:ext cx="1524000" cy="457200"/>
          </a:xfrm>
          <a:prstGeom prst="rect">
            <a:avLst/>
          </a:prstGeom>
          <a:noFill/>
          <a:ln w="9525">
            <a:noFill/>
            <a:miter lim="800000"/>
            <a:headEnd/>
            <a:tailEnd/>
          </a:ln>
          <a:effectLst/>
        </p:spPr>
        <p:txBody>
          <a:bodyPr>
            <a:spAutoFit/>
          </a:bodyPr>
          <a:lstStyle/>
          <a:p>
            <a:pPr algn="ctr" eaLnBrk="0" hangingPunct="0">
              <a:spcBef>
                <a:spcPct val="50000"/>
              </a:spcBef>
            </a:pPr>
            <a:r>
              <a:rPr kumimoji="0" lang="zh-CN" altLang="en-US">
                <a:latin typeface="Impact" pitchFamily="34" charset="0"/>
                <a:ea typeface="隶书" pitchFamily="49" charset="-122"/>
              </a:rPr>
              <a:t>物料存放</a:t>
            </a:r>
          </a:p>
        </p:txBody>
      </p:sp>
      <p:sp>
        <p:nvSpPr>
          <p:cNvPr id="481358" name="Text Box 78"/>
          <p:cNvSpPr txBox="1">
            <a:spLocks noChangeArrowheads="1"/>
          </p:cNvSpPr>
          <p:nvPr/>
        </p:nvSpPr>
        <p:spPr bwMode="auto">
          <a:xfrm>
            <a:off x="3657600" y="4724400"/>
            <a:ext cx="1066800" cy="457200"/>
          </a:xfrm>
          <a:prstGeom prst="rect">
            <a:avLst/>
          </a:prstGeom>
          <a:noFill/>
          <a:ln w="9525">
            <a:noFill/>
            <a:miter lim="800000"/>
            <a:headEnd/>
            <a:tailEnd/>
          </a:ln>
          <a:effectLst/>
        </p:spPr>
        <p:txBody>
          <a:bodyPr>
            <a:spAutoFit/>
          </a:bodyPr>
          <a:lstStyle/>
          <a:p>
            <a:pPr algn="ctr" eaLnBrk="0" hangingPunct="0">
              <a:spcBef>
                <a:spcPct val="50000"/>
              </a:spcBef>
            </a:pPr>
            <a:r>
              <a:rPr kumimoji="0" lang="zh-CN" altLang="en-US">
                <a:latin typeface="Impact" pitchFamily="34" charset="0"/>
                <a:ea typeface="隶书" pitchFamily="49" charset="-122"/>
              </a:rPr>
              <a:t>库位</a:t>
            </a:r>
          </a:p>
        </p:txBody>
      </p:sp>
      <p:grpSp>
        <p:nvGrpSpPr>
          <p:cNvPr id="3" name="Group 79"/>
          <p:cNvGrpSpPr>
            <a:grpSpLocks/>
          </p:cNvGrpSpPr>
          <p:nvPr/>
        </p:nvGrpSpPr>
        <p:grpSpPr bwMode="auto">
          <a:xfrm>
            <a:off x="4191000" y="2743200"/>
            <a:ext cx="558800" cy="592138"/>
            <a:chOff x="2510" y="2214"/>
            <a:chExt cx="352" cy="373"/>
          </a:xfrm>
        </p:grpSpPr>
        <p:sp>
          <p:nvSpPr>
            <p:cNvPr id="481360" name="AutoShape 80"/>
            <p:cNvSpPr>
              <a:spLocks noChangeArrowheads="1"/>
            </p:cNvSpPr>
            <p:nvPr/>
          </p:nvSpPr>
          <p:spPr bwMode="auto">
            <a:xfrm>
              <a:off x="2510" y="2214"/>
              <a:ext cx="352" cy="373"/>
            </a:xfrm>
            <a:prstGeom prst="roundRect">
              <a:avLst>
                <a:gd name="adj" fmla="val 12074"/>
              </a:avLst>
            </a:prstGeom>
            <a:gradFill rotWithShape="0">
              <a:gsLst>
                <a:gs pos="0">
                  <a:srgbClr val="FFFFFF"/>
                </a:gs>
                <a:gs pos="100000">
                  <a:srgbClr val="FFFFFF">
                    <a:gamma/>
                    <a:shade val="80000"/>
                    <a:invGamma/>
                  </a:srgbClr>
                </a:gs>
              </a:gsLst>
              <a:lin ang="5400000" scaled="1"/>
            </a:gradFill>
            <a:ln w="12700">
              <a:solidFill>
                <a:srgbClr val="000000"/>
              </a:solidFill>
              <a:round/>
              <a:headEnd/>
              <a:tailEnd/>
            </a:ln>
            <a:effectLst/>
          </p:spPr>
          <p:txBody>
            <a:bodyPr wrap="none" anchor="ctr"/>
            <a:lstStyle/>
            <a:p>
              <a:endParaRPr lang="zh-CN" altLang="en-US"/>
            </a:p>
          </p:txBody>
        </p:sp>
        <p:sp>
          <p:nvSpPr>
            <p:cNvPr id="481361" name="Rectangle 81"/>
            <p:cNvSpPr>
              <a:spLocks noChangeArrowheads="1"/>
            </p:cNvSpPr>
            <p:nvPr/>
          </p:nvSpPr>
          <p:spPr bwMode="auto">
            <a:xfrm>
              <a:off x="2564" y="2247"/>
              <a:ext cx="242" cy="318"/>
            </a:xfrm>
            <a:prstGeom prst="rect">
              <a:avLst/>
            </a:prstGeom>
            <a:noFill/>
            <a:ln w="9525">
              <a:noFill/>
              <a:miter lim="800000"/>
              <a:headEnd/>
              <a:tailEnd/>
            </a:ln>
            <a:effectLst/>
          </p:spPr>
          <p:txBody>
            <a:bodyPr wrap="none" lIns="68263" tIns="33338" rIns="68263" bIns="33338">
              <a:spAutoFit/>
            </a:bodyPr>
            <a:lstStyle/>
            <a:p>
              <a:pPr algn="ctr" defTabSz="558800" eaLnBrk="0" hangingPunct="0">
                <a:lnSpc>
                  <a:spcPct val="90000"/>
                </a:lnSpc>
              </a:pPr>
              <a:r>
                <a:rPr lang="en-US" altLang="zh-CN" sz="3200" b="1" i="1">
                  <a:solidFill>
                    <a:schemeClr val="accent2"/>
                  </a:solidFill>
                  <a:effectLst>
                    <a:outerShdw blurRad="38100" dist="38100" dir="2700000" algn="tl">
                      <a:srgbClr val="C0C0C0"/>
                    </a:outerShdw>
                  </a:effectLst>
                  <a:latin typeface="Arial" pitchFamily="34" charset="0"/>
                </a:rPr>
                <a:t>?</a:t>
              </a:r>
            </a:p>
          </p:txBody>
        </p:sp>
      </p:grpSp>
      <p:sp>
        <p:nvSpPr>
          <p:cNvPr id="481362" name="Text Box 82"/>
          <p:cNvSpPr txBox="1">
            <a:spLocks noChangeArrowheads="1"/>
          </p:cNvSpPr>
          <p:nvPr/>
        </p:nvSpPr>
        <p:spPr bwMode="auto">
          <a:xfrm>
            <a:off x="3276600" y="5638800"/>
            <a:ext cx="1066800" cy="369332"/>
          </a:xfrm>
          <a:prstGeom prst="rect">
            <a:avLst/>
          </a:prstGeom>
          <a:noFill/>
          <a:ln w="9525">
            <a:noFill/>
            <a:miter lim="800000"/>
            <a:headEnd/>
            <a:tailEnd/>
          </a:ln>
          <a:effectLst/>
        </p:spPr>
        <p:txBody>
          <a:bodyPr>
            <a:spAutoFit/>
          </a:bodyPr>
          <a:lstStyle/>
          <a:p>
            <a:pPr algn="ctr" eaLnBrk="0" hangingPunct="0">
              <a:spcBef>
                <a:spcPct val="50000"/>
              </a:spcBef>
            </a:pPr>
            <a:r>
              <a:rPr kumimoji="0" lang="zh-CN" altLang="en-US" dirty="0" smtClean="0">
                <a:latin typeface="Impact" pitchFamily="34" charset="0"/>
                <a:ea typeface="隶书" pitchFamily="49" charset="-122"/>
              </a:rPr>
              <a:t>货位</a:t>
            </a:r>
            <a:endParaRPr kumimoji="0" lang="zh-CN" altLang="en-US" dirty="0">
              <a:latin typeface="Impact" pitchFamily="34" charset="0"/>
              <a:ea typeface="隶书" pitchFamily="49" charset="-122"/>
            </a:endParaRPr>
          </a:p>
        </p:txBody>
      </p:sp>
      <p:grpSp>
        <p:nvGrpSpPr>
          <p:cNvPr id="4" name="Group 83"/>
          <p:cNvGrpSpPr>
            <a:grpSpLocks/>
          </p:cNvGrpSpPr>
          <p:nvPr/>
        </p:nvGrpSpPr>
        <p:grpSpPr bwMode="auto">
          <a:xfrm>
            <a:off x="4495800" y="4648200"/>
            <a:ext cx="1143000" cy="515938"/>
            <a:chOff x="4281" y="722"/>
            <a:chExt cx="1251" cy="469"/>
          </a:xfrm>
        </p:grpSpPr>
        <p:grpSp>
          <p:nvGrpSpPr>
            <p:cNvPr id="5" name="Group 84"/>
            <p:cNvGrpSpPr>
              <a:grpSpLocks/>
            </p:cNvGrpSpPr>
            <p:nvPr/>
          </p:nvGrpSpPr>
          <p:grpSpPr bwMode="auto">
            <a:xfrm>
              <a:off x="5419" y="740"/>
              <a:ext cx="111" cy="52"/>
              <a:chOff x="5419" y="740"/>
              <a:chExt cx="111" cy="52"/>
            </a:xfrm>
          </p:grpSpPr>
          <p:sp>
            <p:nvSpPr>
              <p:cNvPr id="481365" name="Freeform 85"/>
              <p:cNvSpPr>
                <a:spLocks/>
              </p:cNvSpPr>
              <p:nvPr/>
            </p:nvSpPr>
            <p:spPr bwMode="auto">
              <a:xfrm>
                <a:off x="5419" y="740"/>
                <a:ext cx="111" cy="52"/>
              </a:xfrm>
              <a:custGeom>
                <a:avLst/>
                <a:gdLst/>
                <a:ahLst/>
                <a:cxnLst>
                  <a:cxn ang="0">
                    <a:pos x="111" y="0"/>
                  </a:cxn>
                  <a:cxn ang="0">
                    <a:pos x="0" y="4"/>
                  </a:cxn>
                  <a:cxn ang="0">
                    <a:pos x="6" y="52"/>
                  </a:cxn>
                  <a:cxn ang="0">
                    <a:pos x="26" y="50"/>
                  </a:cxn>
                  <a:cxn ang="0">
                    <a:pos x="111" y="0"/>
                  </a:cxn>
                </a:cxnLst>
                <a:rect l="0" t="0" r="r" b="b"/>
                <a:pathLst>
                  <a:path w="111" h="52">
                    <a:moveTo>
                      <a:pt x="111" y="0"/>
                    </a:moveTo>
                    <a:lnTo>
                      <a:pt x="0" y="4"/>
                    </a:lnTo>
                    <a:lnTo>
                      <a:pt x="6" y="52"/>
                    </a:lnTo>
                    <a:lnTo>
                      <a:pt x="26" y="50"/>
                    </a:lnTo>
                    <a:lnTo>
                      <a:pt x="111" y="0"/>
                    </a:lnTo>
                    <a:close/>
                  </a:path>
                </a:pathLst>
              </a:custGeom>
              <a:solidFill>
                <a:srgbClr val="919191"/>
              </a:solidFill>
              <a:ln w="9525">
                <a:noFill/>
                <a:round/>
                <a:headEnd/>
                <a:tailEnd/>
              </a:ln>
            </p:spPr>
            <p:txBody>
              <a:bodyPr/>
              <a:lstStyle/>
              <a:p>
                <a:endParaRPr lang="zh-CN" altLang="en-US"/>
              </a:p>
            </p:txBody>
          </p:sp>
          <p:sp>
            <p:nvSpPr>
              <p:cNvPr id="481366" name="Freeform 86"/>
              <p:cNvSpPr>
                <a:spLocks/>
              </p:cNvSpPr>
              <p:nvPr/>
            </p:nvSpPr>
            <p:spPr bwMode="auto">
              <a:xfrm>
                <a:off x="5419" y="740"/>
                <a:ext cx="111" cy="52"/>
              </a:xfrm>
              <a:custGeom>
                <a:avLst/>
                <a:gdLst/>
                <a:ahLst/>
                <a:cxnLst>
                  <a:cxn ang="0">
                    <a:pos x="111" y="0"/>
                  </a:cxn>
                  <a:cxn ang="0">
                    <a:pos x="0" y="4"/>
                  </a:cxn>
                  <a:cxn ang="0">
                    <a:pos x="6" y="52"/>
                  </a:cxn>
                  <a:cxn ang="0">
                    <a:pos x="26" y="50"/>
                  </a:cxn>
                  <a:cxn ang="0">
                    <a:pos x="111" y="0"/>
                  </a:cxn>
                </a:cxnLst>
                <a:rect l="0" t="0" r="r" b="b"/>
                <a:pathLst>
                  <a:path w="111" h="52">
                    <a:moveTo>
                      <a:pt x="111" y="0"/>
                    </a:moveTo>
                    <a:lnTo>
                      <a:pt x="0" y="4"/>
                    </a:lnTo>
                    <a:lnTo>
                      <a:pt x="6" y="52"/>
                    </a:lnTo>
                    <a:lnTo>
                      <a:pt x="26" y="50"/>
                    </a:lnTo>
                    <a:lnTo>
                      <a:pt x="111" y="0"/>
                    </a:lnTo>
                  </a:path>
                </a:pathLst>
              </a:custGeom>
              <a:noFill/>
              <a:ln w="12700">
                <a:solidFill>
                  <a:srgbClr val="000000"/>
                </a:solidFill>
                <a:prstDash val="solid"/>
                <a:round/>
                <a:headEnd/>
                <a:tailEnd/>
              </a:ln>
            </p:spPr>
            <p:txBody>
              <a:bodyPr/>
              <a:lstStyle/>
              <a:p>
                <a:endParaRPr lang="zh-CN" altLang="en-US"/>
              </a:p>
            </p:txBody>
          </p:sp>
        </p:grpSp>
        <p:grpSp>
          <p:nvGrpSpPr>
            <p:cNvPr id="6" name="Group 87"/>
            <p:cNvGrpSpPr>
              <a:grpSpLocks/>
            </p:cNvGrpSpPr>
            <p:nvPr/>
          </p:nvGrpSpPr>
          <p:grpSpPr bwMode="auto">
            <a:xfrm>
              <a:off x="5351" y="730"/>
              <a:ext cx="112" cy="54"/>
              <a:chOff x="5351" y="730"/>
              <a:chExt cx="112" cy="54"/>
            </a:xfrm>
          </p:grpSpPr>
          <p:sp>
            <p:nvSpPr>
              <p:cNvPr id="481368" name="Freeform 88"/>
              <p:cNvSpPr>
                <a:spLocks/>
              </p:cNvSpPr>
              <p:nvPr/>
            </p:nvSpPr>
            <p:spPr bwMode="auto">
              <a:xfrm>
                <a:off x="5351" y="730"/>
                <a:ext cx="112" cy="54"/>
              </a:xfrm>
              <a:custGeom>
                <a:avLst/>
                <a:gdLst/>
                <a:ahLst/>
                <a:cxnLst>
                  <a:cxn ang="0">
                    <a:pos x="112" y="0"/>
                  </a:cxn>
                  <a:cxn ang="0">
                    <a:pos x="0" y="4"/>
                  </a:cxn>
                  <a:cxn ang="0">
                    <a:pos x="8" y="54"/>
                  </a:cxn>
                  <a:cxn ang="0">
                    <a:pos x="26" y="52"/>
                  </a:cxn>
                  <a:cxn ang="0">
                    <a:pos x="112" y="0"/>
                  </a:cxn>
                </a:cxnLst>
                <a:rect l="0" t="0" r="r" b="b"/>
                <a:pathLst>
                  <a:path w="112" h="54">
                    <a:moveTo>
                      <a:pt x="112" y="0"/>
                    </a:moveTo>
                    <a:lnTo>
                      <a:pt x="0" y="4"/>
                    </a:lnTo>
                    <a:lnTo>
                      <a:pt x="8" y="54"/>
                    </a:lnTo>
                    <a:lnTo>
                      <a:pt x="26" y="52"/>
                    </a:lnTo>
                    <a:lnTo>
                      <a:pt x="112" y="0"/>
                    </a:lnTo>
                    <a:close/>
                  </a:path>
                </a:pathLst>
              </a:custGeom>
              <a:solidFill>
                <a:srgbClr val="919191"/>
              </a:solidFill>
              <a:ln w="9525">
                <a:noFill/>
                <a:round/>
                <a:headEnd/>
                <a:tailEnd/>
              </a:ln>
            </p:spPr>
            <p:txBody>
              <a:bodyPr/>
              <a:lstStyle/>
              <a:p>
                <a:endParaRPr lang="zh-CN" altLang="en-US"/>
              </a:p>
            </p:txBody>
          </p:sp>
          <p:sp>
            <p:nvSpPr>
              <p:cNvPr id="481369" name="Freeform 89"/>
              <p:cNvSpPr>
                <a:spLocks/>
              </p:cNvSpPr>
              <p:nvPr/>
            </p:nvSpPr>
            <p:spPr bwMode="auto">
              <a:xfrm>
                <a:off x="5351" y="730"/>
                <a:ext cx="112" cy="54"/>
              </a:xfrm>
              <a:custGeom>
                <a:avLst/>
                <a:gdLst/>
                <a:ahLst/>
                <a:cxnLst>
                  <a:cxn ang="0">
                    <a:pos x="112" y="0"/>
                  </a:cxn>
                  <a:cxn ang="0">
                    <a:pos x="0" y="4"/>
                  </a:cxn>
                  <a:cxn ang="0">
                    <a:pos x="8" y="54"/>
                  </a:cxn>
                  <a:cxn ang="0">
                    <a:pos x="26" y="52"/>
                  </a:cxn>
                  <a:cxn ang="0">
                    <a:pos x="112" y="0"/>
                  </a:cxn>
                </a:cxnLst>
                <a:rect l="0" t="0" r="r" b="b"/>
                <a:pathLst>
                  <a:path w="112" h="54">
                    <a:moveTo>
                      <a:pt x="112" y="0"/>
                    </a:moveTo>
                    <a:lnTo>
                      <a:pt x="0" y="4"/>
                    </a:lnTo>
                    <a:lnTo>
                      <a:pt x="8" y="54"/>
                    </a:lnTo>
                    <a:lnTo>
                      <a:pt x="26" y="52"/>
                    </a:lnTo>
                    <a:lnTo>
                      <a:pt x="112" y="0"/>
                    </a:lnTo>
                  </a:path>
                </a:pathLst>
              </a:custGeom>
              <a:noFill/>
              <a:ln w="12700">
                <a:solidFill>
                  <a:srgbClr val="000000"/>
                </a:solidFill>
                <a:prstDash val="solid"/>
                <a:round/>
                <a:headEnd/>
                <a:tailEnd/>
              </a:ln>
            </p:spPr>
            <p:txBody>
              <a:bodyPr/>
              <a:lstStyle/>
              <a:p>
                <a:endParaRPr lang="zh-CN" altLang="en-US"/>
              </a:p>
            </p:txBody>
          </p:sp>
        </p:grpSp>
        <p:grpSp>
          <p:nvGrpSpPr>
            <p:cNvPr id="7" name="Group 90"/>
            <p:cNvGrpSpPr>
              <a:grpSpLocks/>
            </p:cNvGrpSpPr>
            <p:nvPr/>
          </p:nvGrpSpPr>
          <p:grpSpPr bwMode="auto">
            <a:xfrm>
              <a:off x="4365" y="724"/>
              <a:ext cx="213" cy="44"/>
              <a:chOff x="4365" y="724"/>
              <a:chExt cx="213" cy="44"/>
            </a:xfrm>
          </p:grpSpPr>
          <p:sp>
            <p:nvSpPr>
              <p:cNvPr id="481371" name="Freeform 91"/>
              <p:cNvSpPr>
                <a:spLocks/>
              </p:cNvSpPr>
              <p:nvPr/>
            </p:nvSpPr>
            <p:spPr bwMode="auto">
              <a:xfrm>
                <a:off x="4365" y="724"/>
                <a:ext cx="213" cy="44"/>
              </a:xfrm>
              <a:custGeom>
                <a:avLst/>
                <a:gdLst/>
                <a:ahLst/>
                <a:cxnLst>
                  <a:cxn ang="0">
                    <a:pos x="0" y="40"/>
                  </a:cxn>
                  <a:cxn ang="0">
                    <a:pos x="62" y="0"/>
                  </a:cxn>
                  <a:cxn ang="0">
                    <a:pos x="62" y="44"/>
                  </a:cxn>
                  <a:cxn ang="0">
                    <a:pos x="146" y="0"/>
                  </a:cxn>
                  <a:cxn ang="0">
                    <a:pos x="146" y="42"/>
                  </a:cxn>
                  <a:cxn ang="0">
                    <a:pos x="213" y="6"/>
                  </a:cxn>
                  <a:cxn ang="0">
                    <a:pos x="213" y="42"/>
                  </a:cxn>
                  <a:cxn ang="0">
                    <a:pos x="0" y="40"/>
                  </a:cxn>
                </a:cxnLst>
                <a:rect l="0" t="0" r="r" b="b"/>
                <a:pathLst>
                  <a:path w="213" h="44">
                    <a:moveTo>
                      <a:pt x="0" y="40"/>
                    </a:moveTo>
                    <a:lnTo>
                      <a:pt x="62" y="0"/>
                    </a:lnTo>
                    <a:lnTo>
                      <a:pt x="62" y="44"/>
                    </a:lnTo>
                    <a:lnTo>
                      <a:pt x="146" y="0"/>
                    </a:lnTo>
                    <a:lnTo>
                      <a:pt x="146" y="42"/>
                    </a:lnTo>
                    <a:lnTo>
                      <a:pt x="213" y="6"/>
                    </a:lnTo>
                    <a:lnTo>
                      <a:pt x="213" y="42"/>
                    </a:lnTo>
                    <a:lnTo>
                      <a:pt x="0" y="40"/>
                    </a:lnTo>
                    <a:close/>
                  </a:path>
                </a:pathLst>
              </a:custGeom>
              <a:solidFill>
                <a:srgbClr val="DADADA"/>
              </a:solidFill>
              <a:ln w="9525">
                <a:noFill/>
                <a:round/>
                <a:headEnd/>
                <a:tailEnd/>
              </a:ln>
            </p:spPr>
            <p:txBody>
              <a:bodyPr/>
              <a:lstStyle/>
              <a:p>
                <a:endParaRPr lang="zh-CN" altLang="en-US"/>
              </a:p>
            </p:txBody>
          </p:sp>
          <p:sp>
            <p:nvSpPr>
              <p:cNvPr id="481372" name="Freeform 92"/>
              <p:cNvSpPr>
                <a:spLocks/>
              </p:cNvSpPr>
              <p:nvPr/>
            </p:nvSpPr>
            <p:spPr bwMode="auto">
              <a:xfrm>
                <a:off x="4365" y="724"/>
                <a:ext cx="213" cy="44"/>
              </a:xfrm>
              <a:custGeom>
                <a:avLst/>
                <a:gdLst/>
                <a:ahLst/>
                <a:cxnLst>
                  <a:cxn ang="0">
                    <a:pos x="0" y="40"/>
                  </a:cxn>
                  <a:cxn ang="0">
                    <a:pos x="62" y="0"/>
                  </a:cxn>
                  <a:cxn ang="0">
                    <a:pos x="62" y="44"/>
                  </a:cxn>
                  <a:cxn ang="0">
                    <a:pos x="146" y="0"/>
                  </a:cxn>
                  <a:cxn ang="0">
                    <a:pos x="146" y="42"/>
                  </a:cxn>
                  <a:cxn ang="0">
                    <a:pos x="213" y="6"/>
                  </a:cxn>
                  <a:cxn ang="0">
                    <a:pos x="213" y="42"/>
                  </a:cxn>
                  <a:cxn ang="0">
                    <a:pos x="0" y="40"/>
                  </a:cxn>
                </a:cxnLst>
                <a:rect l="0" t="0" r="r" b="b"/>
                <a:pathLst>
                  <a:path w="213" h="44">
                    <a:moveTo>
                      <a:pt x="0" y="40"/>
                    </a:moveTo>
                    <a:lnTo>
                      <a:pt x="62" y="0"/>
                    </a:lnTo>
                    <a:lnTo>
                      <a:pt x="62" y="44"/>
                    </a:lnTo>
                    <a:lnTo>
                      <a:pt x="146" y="0"/>
                    </a:lnTo>
                    <a:lnTo>
                      <a:pt x="146" y="42"/>
                    </a:lnTo>
                    <a:lnTo>
                      <a:pt x="213" y="6"/>
                    </a:lnTo>
                    <a:lnTo>
                      <a:pt x="213" y="42"/>
                    </a:lnTo>
                    <a:lnTo>
                      <a:pt x="0" y="40"/>
                    </a:lnTo>
                  </a:path>
                </a:pathLst>
              </a:custGeom>
              <a:noFill/>
              <a:ln w="12700">
                <a:solidFill>
                  <a:srgbClr val="000000"/>
                </a:solidFill>
                <a:prstDash val="solid"/>
                <a:round/>
                <a:headEnd/>
                <a:tailEnd/>
              </a:ln>
            </p:spPr>
            <p:txBody>
              <a:bodyPr/>
              <a:lstStyle/>
              <a:p>
                <a:endParaRPr lang="zh-CN" altLang="en-US"/>
              </a:p>
            </p:txBody>
          </p:sp>
        </p:grpSp>
        <p:grpSp>
          <p:nvGrpSpPr>
            <p:cNvPr id="8" name="Group 93"/>
            <p:cNvGrpSpPr>
              <a:grpSpLocks/>
            </p:cNvGrpSpPr>
            <p:nvPr/>
          </p:nvGrpSpPr>
          <p:grpSpPr bwMode="auto">
            <a:xfrm>
              <a:off x="5317" y="732"/>
              <a:ext cx="213" cy="44"/>
              <a:chOff x="5317" y="732"/>
              <a:chExt cx="213" cy="44"/>
            </a:xfrm>
          </p:grpSpPr>
          <p:sp>
            <p:nvSpPr>
              <p:cNvPr id="481374" name="Freeform 94"/>
              <p:cNvSpPr>
                <a:spLocks/>
              </p:cNvSpPr>
              <p:nvPr/>
            </p:nvSpPr>
            <p:spPr bwMode="auto">
              <a:xfrm>
                <a:off x="5317" y="732"/>
                <a:ext cx="213" cy="44"/>
              </a:xfrm>
              <a:custGeom>
                <a:avLst/>
                <a:gdLst/>
                <a:ahLst/>
                <a:cxnLst>
                  <a:cxn ang="0">
                    <a:pos x="0" y="40"/>
                  </a:cxn>
                  <a:cxn ang="0">
                    <a:pos x="62" y="0"/>
                  </a:cxn>
                  <a:cxn ang="0">
                    <a:pos x="62" y="44"/>
                  </a:cxn>
                  <a:cxn ang="0">
                    <a:pos x="146" y="0"/>
                  </a:cxn>
                  <a:cxn ang="0">
                    <a:pos x="146" y="42"/>
                  </a:cxn>
                  <a:cxn ang="0">
                    <a:pos x="213" y="6"/>
                  </a:cxn>
                  <a:cxn ang="0">
                    <a:pos x="213" y="42"/>
                  </a:cxn>
                  <a:cxn ang="0">
                    <a:pos x="0" y="40"/>
                  </a:cxn>
                </a:cxnLst>
                <a:rect l="0" t="0" r="r" b="b"/>
                <a:pathLst>
                  <a:path w="213" h="44">
                    <a:moveTo>
                      <a:pt x="0" y="40"/>
                    </a:moveTo>
                    <a:lnTo>
                      <a:pt x="62" y="0"/>
                    </a:lnTo>
                    <a:lnTo>
                      <a:pt x="62" y="44"/>
                    </a:lnTo>
                    <a:lnTo>
                      <a:pt x="146" y="0"/>
                    </a:lnTo>
                    <a:lnTo>
                      <a:pt x="146" y="42"/>
                    </a:lnTo>
                    <a:lnTo>
                      <a:pt x="213" y="6"/>
                    </a:lnTo>
                    <a:lnTo>
                      <a:pt x="213" y="42"/>
                    </a:lnTo>
                    <a:lnTo>
                      <a:pt x="0" y="40"/>
                    </a:lnTo>
                    <a:close/>
                  </a:path>
                </a:pathLst>
              </a:custGeom>
              <a:solidFill>
                <a:srgbClr val="DADADA"/>
              </a:solidFill>
              <a:ln w="9525">
                <a:noFill/>
                <a:round/>
                <a:headEnd/>
                <a:tailEnd/>
              </a:ln>
            </p:spPr>
            <p:txBody>
              <a:bodyPr/>
              <a:lstStyle/>
              <a:p>
                <a:endParaRPr lang="zh-CN" altLang="en-US"/>
              </a:p>
            </p:txBody>
          </p:sp>
          <p:sp>
            <p:nvSpPr>
              <p:cNvPr id="481375" name="Freeform 95"/>
              <p:cNvSpPr>
                <a:spLocks/>
              </p:cNvSpPr>
              <p:nvPr/>
            </p:nvSpPr>
            <p:spPr bwMode="auto">
              <a:xfrm>
                <a:off x="5317" y="732"/>
                <a:ext cx="213" cy="44"/>
              </a:xfrm>
              <a:custGeom>
                <a:avLst/>
                <a:gdLst/>
                <a:ahLst/>
                <a:cxnLst>
                  <a:cxn ang="0">
                    <a:pos x="0" y="40"/>
                  </a:cxn>
                  <a:cxn ang="0">
                    <a:pos x="62" y="0"/>
                  </a:cxn>
                  <a:cxn ang="0">
                    <a:pos x="62" y="44"/>
                  </a:cxn>
                  <a:cxn ang="0">
                    <a:pos x="146" y="0"/>
                  </a:cxn>
                  <a:cxn ang="0">
                    <a:pos x="146" y="42"/>
                  </a:cxn>
                  <a:cxn ang="0">
                    <a:pos x="213" y="6"/>
                  </a:cxn>
                  <a:cxn ang="0">
                    <a:pos x="213" y="42"/>
                  </a:cxn>
                  <a:cxn ang="0">
                    <a:pos x="0" y="40"/>
                  </a:cxn>
                </a:cxnLst>
                <a:rect l="0" t="0" r="r" b="b"/>
                <a:pathLst>
                  <a:path w="213" h="44">
                    <a:moveTo>
                      <a:pt x="0" y="40"/>
                    </a:moveTo>
                    <a:lnTo>
                      <a:pt x="62" y="0"/>
                    </a:lnTo>
                    <a:lnTo>
                      <a:pt x="62" y="44"/>
                    </a:lnTo>
                    <a:lnTo>
                      <a:pt x="146" y="0"/>
                    </a:lnTo>
                    <a:lnTo>
                      <a:pt x="146" y="42"/>
                    </a:lnTo>
                    <a:lnTo>
                      <a:pt x="213" y="6"/>
                    </a:lnTo>
                    <a:lnTo>
                      <a:pt x="213" y="42"/>
                    </a:lnTo>
                    <a:lnTo>
                      <a:pt x="0" y="40"/>
                    </a:lnTo>
                  </a:path>
                </a:pathLst>
              </a:custGeom>
              <a:noFill/>
              <a:ln w="12700">
                <a:solidFill>
                  <a:srgbClr val="000000"/>
                </a:solidFill>
                <a:prstDash val="solid"/>
                <a:round/>
                <a:headEnd/>
                <a:tailEnd/>
              </a:ln>
            </p:spPr>
            <p:txBody>
              <a:bodyPr/>
              <a:lstStyle/>
              <a:p>
                <a:endParaRPr lang="zh-CN" altLang="en-US"/>
              </a:p>
            </p:txBody>
          </p:sp>
        </p:grpSp>
        <p:grpSp>
          <p:nvGrpSpPr>
            <p:cNvPr id="9" name="Group 96"/>
            <p:cNvGrpSpPr>
              <a:grpSpLocks/>
            </p:cNvGrpSpPr>
            <p:nvPr/>
          </p:nvGrpSpPr>
          <p:grpSpPr bwMode="auto">
            <a:xfrm>
              <a:off x="4365" y="764"/>
              <a:ext cx="950" cy="303"/>
              <a:chOff x="4365" y="764"/>
              <a:chExt cx="950" cy="303"/>
            </a:xfrm>
          </p:grpSpPr>
          <p:sp>
            <p:nvSpPr>
              <p:cNvPr id="481377" name="Freeform 97"/>
              <p:cNvSpPr>
                <a:spLocks/>
              </p:cNvSpPr>
              <p:nvPr/>
            </p:nvSpPr>
            <p:spPr bwMode="auto">
              <a:xfrm>
                <a:off x="4365" y="764"/>
                <a:ext cx="950" cy="303"/>
              </a:xfrm>
              <a:custGeom>
                <a:avLst/>
                <a:gdLst/>
                <a:ahLst/>
                <a:cxnLst>
                  <a:cxn ang="0">
                    <a:pos x="0" y="255"/>
                  </a:cxn>
                  <a:cxn ang="0">
                    <a:pos x="0" y="0"/>
                  </a:cxn>
                  <a:cxn ang="0">
                    <a:pos x="950" y="10"/>
                  </a:cxn>
                  <a:cxn ang="0">
                    <a:pos x="950" y="303"/>
                  </a:cxn>
                  <a:cxn ang="0">
                    <a:pos x="0" y="255"/>
                  </a:cxn>
                </a:cxnLst>
                <a:rect l="0" t="0" r="r" b="b"/>
                <a:pathLst>
                  <a:path w="950" h="303">
                    <a:moveTo>
                      <a:pt x="0" y="255"/>
                    </a:moveTo>
                    <a:lnTo>
                      <a:pt x="0" y="0"/>
                    </a:lnTo>
                    <a:lnTo>
                      <a:pt x="950" y="10"/>
                    </a:lnTo>
                    <a:lnTo>
                      <a:pt x="950" y="303"/>
                    </a:lnTo>
                    <a:lnTo>
                      <a:pt x="0" y="255"/>
                    </a:lnTo>
                    <a:close/>
                  </a:path>
                </a:pathLst>
              </a:custGeom>
              <a:solidFill>
                <a:srgbClr val="919191"/>
              </a:solidFill>
              <a:ln w="9525">
                <a:noFill/>
                <a:round/>
                <a:headEnd/>
                <a:tailEnd/>
              </a:ln>
            </p:spPr>
            <p:txBody>
              <a:bodyPr/>
              <a:lstStyle/>
              <a:p>
                <a:endParaRPr lang="zh-CN" altLang="en-US"/>
              </a:p>
            </p:txBody>
          </p:sp>
          <p:sp>
            <p:nvSpPr>
              <p:cNvPr id="481378" name="Freeform 98"/>
              <p:cNvSpPr>
                <a:spLocks/>
              </p:cNvSpPr>
              <p:nvPr/>
            </p:nvSpPr>
            <p:spPr bwMode="auto">
              <a:xfrm>
                <a:off x="4365" y="764"/>
                <a:ext cx="950" cy="303"/>
              </a:xfrm>
              <a:custGeom>
                <a:avLst/>
                <a:gdLst/>
                <a:ahLst/>
                <a:cxnLst>
                  <a:cxn ang="0">
                    <a:pos x="0" y="255"/>
                  </a:cxn>
                  <a:cxn ang="0">
                    <a:pos x="0" y="0"/>
                  </a:cxn>
                  <a:cxn ang="0">
                    <a:pos x="950" y="10"/>
                  </a:cxn>
                  <a:cxn ang="0">
                    <a:pos x="950" y="303"/>
                  </a:cxn>
                  <a:cxn ang="0">
                    <a:pos x="0" y="255"/>
                  </a:cxn>
                </a:cxnLst>
                <a:rect l="0" t="0" r="r" b="b"/>
                <a:pathLst>
                  <a:path w="950" h="303">
                    <a:moveTo>
                      <a:pt x="0" y="255"/>
                    </a:moveTo>
                    <a:lnTo>
                      <a:pt x="0" y="0"/>
                    </a:lnTo>
                    <a:lnTo>
                      <a:pt x="950" y="10"/>
                    </a:lnTo>
                    <a:lnTo>
                      <a:pt x="950" y="303"/>
                    </a:lnTo>
                    <a:lnTo>
                      <a:pt x="0" y="255"/>
                    </a:lnTo>
                  </a:path>
                </a:pathLst>
              </a:custGeom>
              <a:noFill/>
              <a:ln w="12700">
                <a:solidFill>
                  <a:srgbClr val="000000"/>
                </a:solidFill>
                <a:prstDash val="solid"/>
                <a:round/>
                <a:headEnd/>
                <a:tailEnd/>
              </a:ln>
            </p:spPr>
            <p:txBody>
              <a:bodyPr/>
              <a:lstStyle/>
              <a:p>
                <a:endParaRPr lang="zh-CN" altLang="en-US"/>
              </a:p>
            </p:txBody>
          </p:sp>
        </p:grpSp>
        <p:grpSp>
          <p:nvGrpSpPr>
            <p:cNvPr id="10" name="Group 99"/>
            <p:cNvGrpSpPr>
              <a:grpSpLocks/>
            </p:cNvGrpSpPr>
            <p:nvPr/>
          </p:nvGrpSpPr>
          <p:grpSpPr bwMode="auto">
            <a:xfrm>
              <a:off x="4281" y="1015"/>
              <a:ext cx="1034" cy="100"/>
              <a:chOff x="4281" y="1015"/>
              <a:chExt cx="1034" cy="100"/>
            </a:xfrm>
          </p:grpSpPr>
          <p:grpSp>
            <p:nvGrpSpPr>
              <p:cNvPr id="11" name="Group 100"/>
              <p:cNvGrpSpPr>
                <a:grpSpLocks/>
              </p:cNvGrpSpPr>
              <p:nvPr/>
            </p:nvGrpSpPr>
            <p:grpSpPr bwMode="auto">
              <a:xfrm>
                <a:off x="4281" y="1025"/>
                <a:ext cx="974" cy="90"/>
                <a:chOff x="4281" y="1025"/>
                <a:chExt cx="974" cy="90"/>
              </a:xfrm>
            </p:grpSpPr>
            <p:sp>
              <p:nvSpPr>
                <p:cNvPr id="481381" name="Freeform 101"/>
                <p:cNvSpPr>
                  <a:spLocks/>
                </p:cNvSpPr>
                <p:nvPr/>
              </p:nvSpPr>
              <p:spPr bwMode="auto">
                <a:xfrm>
                  <a:off x="4281" y="1025"/>
                  <a:ext cx="974" cy="90"/>
                </a:xfrm>
                <a:custGeom>
                  <a:avLst/>
                  <a:gdLst/>
                  <a:ahLst/>
                  <a:cxnLst>
                    <a:cxn ang="0">
                      <a:pos x="0" y="0"/>
                    </a:cxn>
                    <a:cxn ang="0">
                      <a:pos x="974" y="42"/>
                    </a:cxn>
                    <a:cxn ang="0">
                      <a:pos x="974" y="90"/>
                    </a:cxn>
                    <a:cxn ang="0">
                      <a:pos x="0" y="34"/>
                    </a:cxn>
                    <a:cxn ang="0">
                      <a:pos x="0" y="0"/>
                    </a:cxn>
                  </a:cxnLst>
                  <a:rect l="0" t="0" r="r" b="b"/>
                  <a:pathLst>
                    <a:path w="974" h="90">
                      <a:moveTo>
                        <a:pt x="0" y="0"/>
                      </a:moveTo>
                      <a:lnTo>
                        <a:pt x="974" y="42"/>
                      </a:lnTo>
                      <a:lnTo>
                        <a:pt x="974" y="90"/>
                      </a:lnTo>
                      <a:lnTo>
                        <a:pt x="0" y="34"/>
                      </a:lnTo>
                      <a:lnTo>
                        <a:pt x="0" y="0"/>
                      </a:lnTo>
                      <a:close/>
                    </a:path>
                  </a:pathLst>
                </a:custGeom>
                <a:solidFill>
                  <a:srgbClr val="919191"/>
                </a:solidFill>
                <a:ln w="9525">
                  <a:noFill/>
                  <a:round/>
                  <a:headEnd/>
                  <a:tailEnd/>
                </a:ln>
              </p:spPr>
              <p:txBody>
                <a:bodyPr/>
                <a:lstStyle/>
                <a:p>
                  <a:endParaRPr lang="zh-CN" altLang="en-US"/>
                </a:p>
              </p:txBody>
            </p:sp>
            <p:sp>
              <p:nvSpPr>
                <p:cNvPr id="481382" name="Freeform 102"/>
                <p:cNvSpPr>
                  <a:spLocks/>
                </p:cNvSpPr>
                <p:nvPr/>
              </p:nvSpPr>
              <p:spPr bwMode="auto">
                <a:xfrm>
                  <a:off x="4281" y="1025"/>
                  <a:ext cx="974" cy="90"/>
                </a:xfrm>
                <a:custGeom>
                  <a:avLst/>
                  <a:gdLst/>
                  <a:ahLst/>
                  <a:cxnLst>
                    <a:cxn ang="0">
                      <a:pos x="0" y="0"/>
                    </a:cxn>
                    <a:cxn ang="0">
                      <a:pos x="974" y="42"/>
                    </a:cxn>
                    <a:cxn ang="0">
                      <a:pos x="974" y="90"/>
                    </a:cxn>
                    <a:cxn ang="0">
                      <a:pos x="0" y="34"/>
                    </a:cxn>
                    <a:cxn ang="0">
                      <a:pos x="0" y="0"/>
                    </a:cxn>
                  </a:cxnLst>
                  <a:rect l="0" t="0" r="r" b="b"/>
                  <a:pathLst>
                    <a:path w="974" h="90">
                      <a:moveTo>
                        <a:pt x="0" y="0"/>
                      </a:moveTo>
                      <a:lnTo>
                        <a:pt x="974" y="42"/>
                      </a:lnTo>
                      <a:lnTo>
                        <a:pt x="974" y="90"/>
                      </a:lnTo>
                      <a:lnTo>
                        <a:pt x="0" y="34"/>
                      </a:lnTo>
                      <a:lnTo>
                        <a:pt x="0" y="0"/>
                      </a:lnTo>
                    </a:path>
                  </a:pathLst>
                </a:custGeom>
                <a:noFill/>
                <a:ln w="12700">
                  <a:solidFill>
                    <a:srgbClr val="000000"/>
                  </a:solidFill>
                  <a:prstDash val="solid"/>
                  <a:round/>
                  <a:headEnd/>
                  <a:tailEnd/>
                </a:ln>
              </p:spPr>
              <p:txBody>
                <a:bodyPr/>
                <a:lstStyle/>
                <a:p>
                  <a:endParaRPr lang="zh-CN" altLang="en-US"/>
                </a:p>
              </p:txBody>
            </p:sp>
          </p:grpSp>
          <p:grpSp>
            <p:nvGrpSpPr>
              <p:cNvPr id="12" name="Group 103"/>
              <p:cNvGrpSpPr>
                <a:grpSpLocks/>
              </p:cNvGrpSpPr>
              <p:nvPr/>
            </p:nvGrpSpPr>
            <p:grpSpPr bwMode="auto">
              <a:xfrm>
                <a:off x="5253" y="1045"/>
                <a:ext cx="62" cy="70"/>
                <a:chOff x="5253" y="1045"/>
                <a:chExt cx="62" cy="70"/>
              </a:xfrm>
            </p:grpSpPr>
            <p:sp>
              <p:nvSpPr>
                <p:cNvPr id="481384" name="Freeform 104"/>
                <p:cNvSpPr>
                  <a:spLocks/>
                </p:cNvSpPr>
                <p:nvPr/>
              </p:nvSpPr>
              <p:spPr bwMode="auto">
                <a:xfrm>
                  <a:off x="5253" y="1045"/>
                  <a:ext cx="62" cy="70"/>
                </a:xfrm>
                <a:custGeom>
                  <a:avLst/>
                  <a:gdLst/>
                  <a:ahLst/>
                  <a:cxnLst>
                    <a:cxn ang="0">
                      <a:pos x="0" y="18"/>
                    </a:cxn>
                    <a:cxn ang="0">
                      <a:pos x="62" y="0"/>
                    </a:cxn>
                    <a:cxn ang="0">
                      <a:pos x="62" y="36"/>
                    </a:cxn>
                    <a:cxn ang="0">
                      <a:pos x="0" y="70"/>
                    </a:cxn>
                    <a:cxn ang="0">
                      <a:pos x="0" y="18"/>
                    </a:cxn>
                  </a:cxnLst>
                  <a:rect l="0" t="0" r="r" b="b"/>
                  <a:pathLst>
                    <a:path w="62" h="70">
                      <a:moveTo>
                        <a:pt x="0" y="18"/>
                      </a:moveTo>
                      <a:lnTo>
                        <a:pt x="62" y="0"/>
                      </a:lnTo>
                      <a:lnTo>
                        <a:pt x="62" y="36"/>
                      </a:lnTo>
                      <a:lnTo>
                        <a:pt x="0" y="70"/>
                      </a:lnTo>
                      <a:lnTo>
                        <a:pt x="0" y="18"/>
                      </a:lnTo>
                      <a:close/>
                    </a:path>
                  </a:pathLst>
                </a:custGeom>
                <a:solidFill>
                  <a:srgbClr val="DADADA"/>
                </a:solidFill>
                <a:ln w="9525">
                  <a:noFill/>
                  <a:round/>
                  <a:headEnd/>
                  <a:tailEnd/>
                </a:ln>
              </p:spPr>
              <p:txBody>
                <a:bodyPr/>
                <a:lstStyle/>
                <a:p>
                  <a:endParaRPr lang="zh-CN" altLang="en-US"/>
                </a:p>
              </p:txBody>
            </p:sp>
            <p:sp>
              <p:nvSpPr>
                <p:cNvPr id="481385" name="Freeform 105"/>
                <p:cNvSpPr>
                  <a:spLocks/>
                </p:cNvSpPr>
                <p:nvPr/>
              </p:nvSpPr>
              <p:spPr bwMode="auto">
                <a:xfrm>
                  <a:off x="5253" y="1045"/>
                  <a:ext cx="62" cy="70"/>
                </a:xfrm>
                <a:custGeom>
                  <a:avLst/>
                  <a:gdLst/>
                  <a:ahLst/>
                  <a:cxnLst>
                    <a:cxn ang="0">
                      <a:pos x="0" y="18"/>
                    </a:cxn>
                    <a:cxn ang="0">
                      <a:pos x="62" y="0"/>
                    </a:cxn>
                    <a:cxn ang="0">
                      <a:pos x="62" y="36"/>
                    </a:cxn>
                    <a:cxn ang="0">
                      <a:pos x="0" y="70"/>
                    </a:cxn>
                    <a:cxn ang="0">
                      <a:pos x="0" y="18"/>
                    </a:cxn>
                  </a:cxnLst>
                  <a:rect l="0" t="0" r="r" b="b"/>
                  <a:pathLst>
                    <a:path w="62" h="70">
                      <a:moveTo>
                        <a:pt x="0" y="18"/>
                      </a:moveTo>
                      <a:lnTo>
                        <a:pt x="62" y="0"/>
                      </a:lnTo>
                      <a:lnTo>
                        <a:pt x="62" y="36"/>
                      </a:lnTo>
                      <a:lnTo>
                        <a:pt x="0" y="70"/>
                      </a:lnTo>
                      <a:lnTo>
                        <a:pt x="0" y="18"/>
                      </a:lnTo>
                    </a:path>
                  </a:pathLst>
                </a:custGeom>
                <a:noFill/>
                <a:ln w="12700">
                  <a:solidFill>
                    <a:srgbClr val="000000"/>
                  </a:solidFill>
                  <a:prstDash val="solid"/>
                  <a:round/>
                  <a:headEnd/>
                  <a:tailEnd/>
                </a:ln>
              </p:spPr>
              <p:txBody>
                <a:bodyPr/>
                <a:lstStyle/>
                <a:p>
                  <a:endParaRPr lang="zh-CN" altLang="en-US"/>
                </a:p>
              </p:txBody>
            </p:sp>
          </p:grpSp>
          <p:grpSp>
            <p:nvGrpSpPr>
              <p:cNvPr id="13" name="Group 106"/>
              <p:cNvGrpSpPr>
                <a:grpSpLocks/>
              </p:cNvGrpSpPr>
              <p:nvPr/>
            </p:nvGrpSpPr>
            <p:grpSpPr bwMode="auto">
              <a:xfrm>
                <a:off x="4281" y="1015"/>
                <a:ext cx="1034" cy="52"/>
                <a:chOff x="4281" y="1015"/>
                <a:chExt cx="1034" cy="52"/>
              </a:xfrm>
            </p:grpSpPr>
            <p:sp>
              <p:nvSpPr>
                <p:cNvPr id="481387" name="Freeform 107"/>
                <p:cNvSpPr>
                  <a:spLocks/>
                </p:cNvSpPr>
                <p:nvPr/>
              </p:nvSpPr>
              <p:spPr bwMode="auto">
                <a:xfrm>
                  <a:off x="4281" y="1015"/>
                  <a:ext cx="1034" cy="52"/>
                </a:xfrm>
                <a:custGeom>
                  <a:avLst/>
                  <a:gdLst/>
                  <a:ahLst/>
                  <a:cxnLst>
                    <a:cxn ang="0">
                      <a:pos x="972" y="52"/>
                    </a:cxn>
                    <a:cxn ang="0">
                      <a:pos x="0" y="10"/>
                    </a:cxn>
                    <a:cxn ang="0">
                      <a:pos x="92" y="0"/>
                    </a:cxn>
                    <a:cxn ang="0">
                      <a:pos x="1034" y="30"/>
                    </a:cxn>
                    <a:cxn ang="0">
                      <a:pos x="972" y="52"/>
                    </a:cxn>
                  </a:cxnLst>
                  <a:rect l="0" t="0" r="r" b="b"/>
                  <a:pathLst>
                    <a:path w="1034" h="52">
                      <a:moveTo>
                        <a:pt x="972" y="52"/>
                      </a:moveTo>
                      <a:lnTo>
                        <a:pt x="0" y="10"/>
                      </a:lnTo>
                      <a:lnTo>
                        <a:pt x="92" y="0"/>
                      </a:lnTo>
                      <a:lnTo>
                        <a:pt x="1034" y="30"/>
                      </a:lnTo>
                      <a:lnTo>
                        <a:pt x="972" y="52"/>
                      </a:lnTo>
                      <a:close/>
                    </a:path>
                  </a:pathLst>
                </a:custGeom>
                <a:solidFill>
                  <a:srgbClr val="DADADA"/>
                </a:solidFill>
                <a:ln w="9525">
                  <a:noFill/>
                  <a:round/>
                  <a:headEnd/>
                  <a:tailEnd/>
                </a:ln>
              </p:spPr>
              <p:txBody>
                <a:bodyPr/>
                <a:lstStyle/>
                <a:p>
                  <a:endParaRPr lang="zh-CN" altLang="en-US"/>
                </a:p>
              </p:txBody>
            </p:sp>
            <p:sp>
              <p:nvSpPr>
                <p:cNvPr id="481388" name="Freeform 108"/>
                <p:cNvSpPr>
                  <a:spLocks/>
                </p:cNvSpPr>
                <p:nvPr/>
              </p:nvSpPr>
              <p:spPr bwMode="auto">
                <a:xfrm>
                  <a:off x="4281" y="1015"/>
                  <a:ext cx="1034" cy="52"/>
                </a:xfrm>
                <a:custGeom>
                  <a:avLst/>
                  <a:gdLst/>
                  <a:ahLst/>
                  <a:cxnLst>
                    <a:cxn ang="0">
                      <a:pos x="972" y="52"/>
                    </a:cxn>
                    <a:cxn ang="0">
                      <a:pos x="0" y="10"/>
                    </a:cxn>
                    <a:cxn ang="0">
                      <a:pos x="92" y="0"/>
                    </a:cxn>
                    <a:cxn ang="0">
                      <a:pos x="1034" y="30"/>
                    </a:cxn>
                    <a:cxn ang="0">
                      <a:pos x="972" y="52"/>
                    </a:cxn>
                  </a:cxnLst>
                  <a:rect l="0" t="0" r="r" b="b"/>
                  <a:pathLst>
                    <a:path w="1034" h="52">
                      <a:moveTo>
                        <a:pt x="972" y="52"/>
                      </a:moveTo>
                      <a:lnTo>
                        <a:pt x="0" y="10"/>
                      </a:lnTo>
                      <a:lnTo>
                        <a:pt x="92" y="0"/>
                      </a:lnTo>
                      <a:lnTo>
                        <a:pt x="1034" y="30"/>
                      </a:lnTo>
                      <a:lnTo>
                        <a:pt x="972" y="52"/>
                      </a:lnTo>
                    </a:path>
                  </a:pathLst>
                </a:custGeom>
                <a:noFill/>
                <a:ln w="12700">
                  <a:solidFill>
                    <a:srgbClr val="000000"/>
                  </a:solidFill>
                  <a:prstDash val="solid"/>
                  <a:round/>
                  <a:headEnd/>
                  <a:tailEnd/>
                </a:ln>
              </p:spPr>
              <p:txBody>
                <a:bodyPr/>
                <a:lstStyle/>
                <a:p>
                  <a:endParaRPr lang="zh-CN" altLang="en-US"/>
                </a:p>
              </p:txBody>
            </p:sp>
          </p:grpSp>
        </p:grpSp>
        <p:grpSp>
          <p:nvGrpSpPr>
            <p:cNvPr id="14" name="Group 109"/>
            <p:cNvGrpSpPr>
              <a:grpSpLocks/>
            </p:cNvGrpSpPr>
            <p:nvPr/>
          </p:nvGrpSpPr>
          <p:grpSpPr bwMode="auto">
            <a:xfrm>
              <a:off x="5315" y="776"/>
              <a:ext cx="217" cy="305"/>
              <a:chOff x="5315" y="776"/>
              <a:chExt cx="217" cy="305"/>
            </a:xfrm>
          </p:grpSpPr>
          <p:sp>
            <p:nvSpPr>
              <p:cNvPr id="481390" name="Freeform 110"/>
              <p:cNvSpPr>
                <a:spLocks/>
              </p:cNvSpPr>
              <p:nvPr/>
            </p:nvSpPr>
            <p:spPr bwMode="auto">
              <a:xfrm>
                <a:off x="5315" y="776"/>
                <a:ext cx="217" cy="305"/>
              </a:xfrm>
              <a:custGeom>
                <a:avLst/>
                <a:gdLst/>
                <a:ahLst/>
                <a:cxnLst>
                  <a:cxn ang="0">
                    <a:pos x="0" y="305"/>
                  </a:cxn>
                  <a:cxn ang="0">
                    <a:pos x="217" y="191"/>
                  </a:cxn>
                  <a:cxn ang="0">
                    <a:pos x="217" y="0"/>
                  </a:cxn>
                  <a:cxn ang="0">
                    <a:pos x="0" y="0"/>
                  </a:cxn>
                  <a:cxn ang="0">
                    <a:pos x="0" y="305"/>
                  </a:cxn>
                </a:cxnLst>
                <a:rect l="0" t="0" r="r" b="b"/>
                <a:pathLst>
                  <a:path w="217" h="305">
                    <a:moveTo>
                      <a:pt x="0" y="305"/>
                    </a:moveTo>
                    <a:lnTo>
                      <a:pt x="217" y="191"/>
                    </a:lnTo>
                    <a:lnTo>
                      <a:pt x="217" y="0"/>
                    </a:lnTo>
                    <a:lnTo>
                      <a:pt x="0" y="0"/>
                    </a:lnTo>
                    <a:lnTo>
                      <a:pt x="0" y="305"/>
                    </a:lnTo>
                    <a:close/>
                  </a:path>
                </a:pathLst>
              </a:custGeom>
              <a:solidFill>
                <a:srgbClr val="DADADA"/>
              </a:solidFill>
              <a:ln w="9525">
                <a:noFill/>
                <a:round/>
                <a:headEnd/>
                <a:tailEnd/>
              </a:ln>
            </p:spPr>
            <p:txBody>
              <a:bodyPr/>
              <a:lstStyle/>
              <a:p>
                <a:endParaRPr lang="zh-CN" altLang="en-US"/>
              </a:p>
            </p:txBody>
          </p:sp>
          <p:sp>
            <p:nvSpPr>
              <p:cNvPr id="481391" name="Freeform 111"/>
              <p:cNvSpPr>
                <a:spLocks/>
              </p:cNvSpPr>
              <p:nvPr/>
            </p:nvSpPr>
            <p:spPr bwMode="auto">
              <a:xfrm>
                <a:off x="5315" y="776"/>
                <a:ext cx="217" cy="305"/>
              </a:xfrm>
              <a:custGeom>
                <a:avLst/>
                <a:gdLst/>
                <a:ahLst/>
                <a:cxnLst>
                  <a:cxn ang="0">
                    <a:pos x="0" y="305"/>
                  </a:cxn>
                  <a:cxn ang="0">
                    <a:pos x="217" y="191"/>
                  </a:cxn>
                  <a:cxn ang="0">
                    <a:pos x="217" y="0"/>
                  </a:cxn>
                  <a:cxn ang="0">
                    <a:pos x="0" y="0"/>
                  </a:cxn>
                  <a:cxn ang="0">
                    <a:pos x="0" y="305"/>
                  </a:cxn>
                </a:cxnLst>
                <a:rect l="0" t="0" r="r" b="b"/>
                <a:pathLst>
                  <a:path w="217" h="305">
                    <a:moveTo>
                      <a:pt x="0" y="305"/>
                    </a:moveTo>
                    <a:lnTo>
                      <a:pt x="217" y="191"/>
                    </a:lnTo>
                    <a:lnTo>
                      <a:pt x="217" y="0"/>
                    </a:lnTo>
                    <a:lnTo>
                      <a:pt x="0" y="0"/>
                    </a:lnTo>
                    <a:lnTo>
                      <a:pt x="0" y="305"/>
                    </a:lnTo>
                  </a:path>
                </a:pathLst>
              </a:custGeom>
              <a:noFill/>
              <a:ln w="12700">
                <a:solidFill>
                  <a:srgbClr val="000000"/>
                </a:solidFill>
                <a:prstDash val="solid"/>
                <a:round/>
                <a:headEnd/>
                <a:tailEnd/>
              </a:ln>
            </p:spPr>
            <p:txBody>
              <a:bodyPr/>
              <a:lstStyle/>
              <a:p>
                <a:endParaRPr lang="zh-CN" altLang="en-US"/>
              </a:p>
            </p:txBody>
          </p:sp>
        </p:grpSp>
        <p:grpSp>
          <p:nvGrpSpPr>
            <p:cNvPr id="15" name="Group 112"/>
            <p:cNvGrpSpPr>
              <a:grpSpLocks/>
            </p:cNvGrpSpPr>
            <p:nvPr/>
          </p:nvGrpSpPr>
          <p:grpSpPr bwMode="auto">
            <a:xfrm>
              <a:off x="4365" y="722"/>
              <a:ext cx="1012" cy="50"/>
              <a:chOff x="4365" y="722"/>
              <a:chExt cx="1012" cy="50"/>
            </a:xfrm>
          </p:grpSpPr>
          <p:sp>
            <p:nvSpPr>
              <p:cNvPr id="481393" name="Freeform 113"/>
              <p:cNvSpPr>
                <a:spLocks/>
              </p:cNvSpPr>
              <p:nvPr/>
            </p:nvSpPr>
            <p:spPr bwMode="auto">
              <a:xfrm>
                <a:off x="4365" y="722"/>
                <a:ext cx="1012" cy="50"/>
              </a:xfrm>
              <a:custGeom>
                <a:avLst/>
                <a:gdLst/>
                <a:ahLst/>
                <a:cxnLst>
                  <a:cxn ang="0">
                    <a:pos x="1012" y="8"/>
                  </a:cxn>
                  <a:cxn ang="0">
                    <a:pos x="58" y="0"/>
                  </a:cxn>
                  <a:cxn ang="0">
                    <a:pos x="0" y="38"/>
                  </a:cxn>
                  <a:cxn ang="0">
                    <a:pos x="948" y="50"/>
                  </a:cxn>
                  <a:cxn ang="0">
                    <a:pos x="1012" y="8"/>
                  </a:cxn>
                </a:cxnLst>
                <a:rect l="0" t="0" r="r" b="b"/>
                <a:pathLst>
                  <a:path w="1012" h="50">
                    <a:moveTo>
                      <a:pt x="1012" y="8"/>
                    </a:moveTo>
                    <a:lnTo>
                      <a:pt x="58" y="0"/>
                    </a:lnTo>
                    <a:lnTo>
                      <a:pt x="0" y="38"/>
                    </a:lnTo>
                    <a:lnTo>
                      <a:pt x="948" y="50"/>
                    </a:lnTo>
                    <a:lnTo>
                      <a:pt x="1012" y="8"/>
                    </a:lnTo>
                    <a:close/>
                  </a:path>
                </a:pathLst>
              </a:custGeom>
              <a:solidFill>
                <a:srgbClr val="919191"/>
              </a:solidFill>
              <a:ln w="9525">
                <a:noFill/>
                <a:round/>
                <a:headEnd/>
                <a:tailEnd/>
              </a:ln>
            </p:spPr>
            <p:txBody>
              <a:bodyPr/>
              <a:lstStyle/>
              <a:p>
                <a:endParaRPr lang="zh-CN" altLang="en-US"/>
              </a:p>
            </p:txBody>
          </p:sp>
          <p:sp>
            <p:nvSpPr>
              <p:cNvPr id="481394" name="Freeform 114"/>
              <p:cNvSpPr>
                <a:spLocks/>
              </p:cNvSpPr>
              <p:nvPr/>
            </p:nvSpPr>
            <p:spPr bwMode="auto">
              <a:xfrm>
                <a:off x="4365" y="722"/>
                <a:ext cx="1012" cy="50"/>
              </a:xfrm>
              <a:custGeom>
                <a:avLst/>
                <a:gdLst/>
                <a:ahLst/>
                <a:cxnLst>
                  <a:cxn ang="0">
                    <a:pos x="1012" y="8"/>
                  </a:cxn>
                  <a:cxn ang="0">
                    <a:pos x="58" y="0"/>
                  </a:cxn>
                  <a:cxn ang="0">
                    <a:pos x="0" y="38"/>
                  </a:cxn>
                  <a:cxn ang="0">
                    <a:pos x="948" y="50"/>
                  </a:cxn>
                  <a:cxn ang="0">
                    <a:pos x="1012" y="8"/>
                  </a:cxn>
                </a:cxnLst>
                <a:rect l="0" t="0" r="r" b="b"/>
                <a:pathLst>
                  <a:path w="1012" h="50">
                    <a:moveTo>
                      <a:pt x="1012" y="8"/>
                    </a:moveTo>
                    <a:lnTo>
                      <a:pt x="58" y="0"/>
                    </a:lnTo>
                    <a:lnTo>
                      <a:pt x="0" y="38"/>
                    </a:lnTo>
                    <a:lnTo>
                      <a:pt x="948" y="50"/>
                    </a:lnTo>
                    <a:lnTo>
                      <a:pt x="1012" y="8"/>
                    </a:lnTo>
                  </a:path>
                </a:pathLst>
              </a:custGeom>
              <a:noFill/>
              <a:ln w="12700">
                <a:solidFill>
                  <a:srgbClr val="000000"/>
                </a:solidFill>
                <a:prstDash val="solid"/>
                <a:round/>
                <a:headEnd/>
                <a:tailEnd/>
              </a:ln>
            </p:spPr>
            <p:txBody>
              <a:bodyPr/>
              <a:lstStyle/>
              <a:p>
                <a:endParaRPr lang="zh-CN" altLang="en-US"/>
              </a:p>
            </p:txBody>
          </p:sp>
        </p:grpSp>
        <p:sp>
          <p:nvSpPr>
            <p:cNvPr id="481395" name="Freeform 115"/>
            <p:cNvSpPr>
              <a:spLocks/>
            </p:cNvSpPr>
            <p:nvPr/>
          </p:nvSpPr>
          <p:spPr bwMode="auto">
            <a:xfrm>
              <a:off x="4365" y="796"/>
              <a:ext cx="1167" cy="10"/>
            </a:xfrm>
            <a:custGeom>
              <a:avLst/>
              <a:gdLst/>
              <a:ahLst/>
              <a:cxnLst>
                <a:cxn ang="0">
                  <a:pos x="0" y="0"/>
                </a:cxn>
                <a:cxn ang="0">
                  <a:pos x="950" y="10"/>
                </a:cxn>
                <a:cxn ang="0">
                  <a:pos x="1167" y="0"/>
                </a:cxn>
              </a:cxnLst>
              <a:rect l="0" t="0" r="r" b="b"/>
              <a:pathLst>
                <a:path w="1167" h="10">
                  <a:moveTo>
                    <a:pt x="0" y="0"/>
                  </a:moveTo>
                  <a:lnTo>
                    <a:pt x="950" y="10"/>
                  </a:lnTo>
                  <a:lnTo>
                    <a:pt x="1167" y="0"/>
                  </a:lnTo>
                </a:path>
              </a:pathLst>
            </a:custGeom>
            <a:noFill/>
            <a:ln w="12700">
              <a:solidFill>
                <a:srgbClr val="000000"/>
              </a:solidFill>
              <a:prstDash val="solid"/>
              <a:round/>
              <a:headEnd/>
              <a:tailEnd/>
            </a:ln>
          </p:spPr>
          <p:txBody>
            <a:bodyPr/>
            <a:lstStyle/>
            <a:p>
              <a:endParaRPr lang="zh-CN" altLang="en-US"/>
            </a:p>
          </p:txBody>
        </p:sp>
        <p:grpSp>
          <p:nvGrpSpPr>
            <p:cNvPr id="16" name="Group 116"/>
            <p:cNvGrpSpPr>
              <a:grpSpLocks/>
            </p:cNvGrpSpPr>
            <p:nvPr/>
          </p:nvGrpSpPr>
          <p:grpSpPr bwMode="auto">
            <a:xfrm>
              <a:off x="4395" y="898"/>
              <a:ext cx="136" cy="119"/>
              <a:chOff x="4395" y="898"/>
              <a:chExt cx="136" cy="119"/>
            </a:xfrm>
          </p:grpSpPr>
          <p:sp>
            <p:nvSpPr>
              <p:cNvPr id="481397" name="Freeform 117"/>
              <p:cNvSpPr>
                <a:spLocks/>
              </p:cNvSpPr>
              <p:nvPr/>
            </p:nvSpPr>
            <p:spPr bwMode="auto">
              <a:xfrm>
                <a:off x="4395" y="898"/>
                <a:ext cx="136" cy="119"/>
              </a:xfrm>
              <a:custGeom>
                <a:avLst/>
                <a:gdLst/>
                <a:ahLst/>
                <a:cxnLst>
                  <a:cxn ang="0">
                    <a:pos x="0" y="115"/>
                  </a:cxn>
                  <a:cxn ang="0">
                    <a:pos x="0" y="0"/>
                  </a:cxn>
                  <a:cxn ang="0">
                    <a:pos x="134" y="3"/>
                  </a:cxn>
                  <a:cxn ang="0">
                    <a:pos x="136" y="119"/>
                  </a:cxn>
                  <a:cxn ang="0">
                    <a:pos x="0" y="115"/>
                  </a:cxn>
                </a:cxnLst>
                <a:rect l="0" t="0" r="r" b="b"/>
                <a:pathLst>
                  <a:path w="136" h="119">
                    <a:moveTo>
                      <a:pt x="0" y="115"/>
                    </a:moveTo>
                    <a:lnTo>
                      <a:pt x="0" y="0"/>
                    </a:lnTo>
                    <a:lnTo>
                      <a:pt x="134" y="3"/>
                    </a:lnTo>
                    <a:lnTo>
                      <a:pt x="136" y="119"/>
                    </a:lnTo>
                    <a:lnTo>
                      <a:pt x="0" y="115"/>
                    </a:lnTo>
                    <a:close/>
                  </a:path>
                </a:pathLst>
              </a:custGeom>
              <a:solidFill>
                <a:srgbClr val="919191"/>
              </a:solidFill>
              <a:ln w="9525">
                <a:noFill/>
                <a:round/>
                <a:headEnd/>
                <a:tailEnd/>
              </a:ln>
            </p:spPr>
            <p:txBody>
              <a:bodyPr/>
              <a:lstStyle/>
              <a:p>
                <a:endParaRPr lang="zh-CN" altLang="en-US"/>
              </a:p>
            </p:txBody>
          </p:sp>
          <p:sp>
            <p:nvSpPr>
              <p:cNvPr id="481398" name="Freeform 118"/>
              <p:cNvSpPr>
                <a:spLocks/>
              </p:cNvSpPr>
              <p:nvPr/>
            </p:nvSpPr>
            <p:spPr bwMode="auto">
              <a:xfrm>
                <a:off x="4395" y="898"/>
                <a:ext cx="136" cy="119"/>
              </a:xfrm>
              <a:custGeom>
                <a:avLst/>
                <a:gdLst/>
                <a:ahLst/>
                <a:cxnLst>
                  <a:cxn ang="0">
                    <a:pos x="0" y="115"/>
                  </a:cxn>
                  <a:cxn ang="0">
                    <a:pos x="0" y="0"/>
                  </a:cxn>
                  <a:cxn ang="0">
                    <a:pos x="134" y="3"/>
                  </a:cxn>
                  <a:cxn ang="0">
                    <a:pos x="136" y="119"/>
                  </a:cxn>
                  <a:cxn ang="0">
                    <a:pos x="0" y="115"/>
                  </a:cxn>
                </a:cxnLst>
                <a:rect l="0" t="0" r="r" b="b"/>
                <a:pathLst>
                  <a:path w="136" h="119">
                    <a:moveTo>
                      <a:pt x="0" y="115"/>
                    </a:moveTo>
                    <a:lnTo>
                      <a:pt x="0" y="0"/>
                    </a:lnTo>
                    <a:lnTo>
                      <a:pt x="134" y="3"/>
                    </a:lnTo>
                    <a:lnTo>
                      <a:pt x="136" y="119"/>
                    </a:lnTo>
                    <a:lnTo>
                      <a:pt x="0" y="115"/>
                    </a:lnTo>
                  </a:path>
                </a:pathLst>
              </a:custGeom>
              <a:noFill/>
              <a:ln w="12700">
                <a:solidFill>
                  <a:srgbClr val="000000"/>
                </a:solidFill>
                <a:prstDash val="solid"/>
                <a:round/>
                <a:headEnd/>
                <a:tailEnd/>
              </a:ln>
            </p:spPr>
            <p:txBody>
              <a:bodyPr/>
              <a:lstStyle/>
              <a:p>
                <a:endParaRPr lang="zh-CN" altLang="en-US"/>
              </a:p>
            </p:txBody>
          </p:sp>
        </p:grpSp>
        <p:sp>
          <p:nvSpPr>
            <p:cNvPr id="481399" name="Freeform 119"/>
            <p:cNvSpPr>
              <a:spLocks/>
            </p:cNvSpPr>
            <p:nvPr/>
          </p:nvSpPr>
          <p:spPr bwMode="auto">
            <a:xfrm>
              <a:off x="4568" y="905"/>
              <a:ext cx="138" cy="118"/>
            </a:xfrm>
            <a:custGeom>
              <a:avLst/>
              <a:gdLst/>
              <a:ahLst/>
              <a:cxnLst>
                <a:cxn ang="0">
                  <a:pos x="0" y="114"/>
                </a:cxn>
                <a:cxn ang="0">
                  <a:pos x="0" y="0"/>
                </a:cxn>
                <a:cxn ang="0">
                  <a:pos x="136" y="0"/>
                </a:cxn>
                <a:cxn ang="0">
                  <a:pos x="138" y="118"/>
                </a:cxn>
                <a:cxn ang="0">
                  <a:pos x="0" y="114"/>
                </a:cxn>
              </a:cxnLst>
              <a:rect l="0" t="0" r="r" b="b"/>
              <a:pathLst>
                <a:path w="138" h="118">
                  <a:moveTo>
                    <a:pt x="0" y="114"/>
                  </a:moveTo>
                  <a:lnTo>
                    <a:pt x="0" y="0"/>
                  </a:lnTo>
                  <a:lnTo>
                    <a:pt x="136" y="0"/>
                  </a:lnTo>
                  <a:lnTo>
                    <a:pt x="138" y="118"/>
                  </a:lnTo>
                  <a:lnTo>
                    <a:pt x="0" y="114"/>
                  </a:lnTo>
                  <a:close/>
                </a:path>
              </a:pathLst>
            </a:custGeom>
            <a:solidFill>
              <a:srgbClr val="474747"/>
            </a:solidFill>
            <a:ln w="9525">
              <a:noFill/>
              <a:round/>
              <a:headEnd/>
              <a:tailEnd/>
            </a:ln>
          </p:spPr>
          <p:txBody>
            <a:bodyPr/>
            <a:lstStyle/>
            <a:p>
              <a:endParaRPr lang="zh-CN" altLang="en-US"/>
            </a:p>
          </p:txBody>
        </p:sp>
        <p:grpSp>
          <p:nvGrpSpPr>
            <p:cNvPr id="17" name="Group 120"/>
            <p:cNvGrpSpPr>
              <a:grpSpLocks/>
            </p:cNvGrpSpPr>
            <p:nvPr/>
          </p:nvGrpSpPr>
          <p:grpSpPr bwMode="auto">
            <a:xfrm>
              <a:off x="4738" y="909"/>
              <a:ext cx="136" cy="118"/>
              <a:chOff x="4738" y="909"/>
              <a:chExt cx="136" cy="118"/>
            </a:xfrm>
          </p:grpSpPr>
          <p:sp>
            <p:nvSpPr>
              <p:cNvPr id="481401" name="Freeform 121"/>
              <p:cNvSpPr>
                <a:spLocks/>
              </p:cNvSpPr>
              <p:nvPr/>
            </p:nvSpPr>
            <p:spPr bwMode="auto">
              <a:xfrm>
                <a:off x="4738" y="909"/>
                <a:ext cx="136" cy="118"/>
              </a:xfrm>
              <a:custGeom>
                <a:avLst/>
                <a:gdLst/>
                <a:ahLst/>
                <a:cxnLst>
                  <a:cxn ang="0">
                    <a:pos x="0" y="116"/>
                  </a:cxn>
                  <a:cxn ang="0">
                    <a:pos x="0" y="0"/>
                  </a:cxn>
                  <a:cxn ang="0">
                    <a:pos x="134" y="2"/>
                  </a:cxn>
                  <a:cxn ang="0">
                    <a:pos x="136" y="118"/>
                  </a:cxn>
                  <a:cxn ang="0">
                    <a:pos x="0" y="116"/>
                  </a:cxn>
                </a:cxnLst>
                <a:rect l="0" t="0" r="r" b="b"/>
                <a:pathLst>
                  <a:path w="136" h="118">
                    <a:moveTo>
                      <a:pt x="0" y="116"/>
                    </a:moveTo>
                    <a:lnTo>
                      <a:pt x="0" y="0"/>
                    </a:lnTo>
                    <a:lnTo>
                      <a:pt x="134" y="2"/>
                    </a:lnTo>
                    <a:lnTo>
                      <a:pt x="136" y="118"/>
                    </a:lnTo>
                    <a:lnTo>
                      <a:pt x="0" y="116"/>
                    </a:lnTo>
                    <a:close/>
                  </a:path>
                </a:pathLst>
              </a:custGeom>
              <a:solidFill>
                <a:srgbClr val="919191"/>
              </a:solidFill>
              <a:ln w="9525">
                <a:noFill/>
                <a:round/>
                <a:headEnd/>
                <a:tailEnd/>
              </a:ln>
            </p:spPr>
            <p:txBody>
              <a:bodyPr/>
              <a:lstStyle/>
              <a:p>
                <a:endParaRPr lang="zh-CN" altLang="en-US"/>
              </a:p>
            </p:txBody>
          </p:sp>
          <p:sp>
            <p:nvSpPr>
              <p:cNvPr id="481402" name="Freeform 122"/>
              <p:cNvSpPr>
                <a:spLocks/>
              </p:cNvSpPr>
              <p:nvPr/>
            </p:nvSpPr>
            <p:spPr bwMode="auto">
              <a:xfrm>
                <a:off x="4738" y="909"/>
                <a:ext cx="136" cy="118"/>
              </a:xfrm>
              <a:custGeom>
                <a:avLst/>
                <a:gdLst/>
                <a:ahLst/>
                <a:cxnLst>
                  <a:cxn ang="0">
                    <a:pos x="0" y="116"/>
                  </a:cxn>
                  <a:cxn ang="0">
                    <a:pos x="0" y="0"/>
                  </a:cxn>
                  <a:cxn ang="0">
                    <a:pos x="134" y="2"/>
                  </a:cxn>
                  <a:cxn ang="0">
                    <a:pos x="136" y="118"/>
                  </a:cxn>
                  <a:cxn ang="0">
                    <a:pos x="0" y="116"/>
                  </a:cxn>
                </a:cxnLst>
                <a:rect l="0" t="0" r="r" b="b"/>
                <a:pathLst>
                  <a:path w="136" h="118">
                    <a:moveTo>
                      <a:pt x="0" y="116"/>
                    </a:moveTo>
                    <a:lnTo>
                      <a:pt x="0" y="0"/>
                    </a:lnTo>
                    <a:lnTo>
                      <a:pt x="134" y="2"/>
                    </a:lnTo>
                    <a:lnTo>
                      <a:pt x="136" y="118"/>
                    </a:lnTo>
                    <a:lnTo>
                      <a:pt x="0" y="116"/>
                    </a:lnTo>
                  </a:path>
                </a:pathLst>
              </a:custGeom>
              <a:noFill/>
              <a:ln w="12700">
                <a:solidFill>
                  <a:srgbClr val="000000"/>
                </a:solidFill>
                <a:prstDash val="solid"/>
                <a:round/>
                <a:headEnd/>
                <a:tailEnd/>
              </a:ln>
            </p:spPr>
            <p:txBody>
              <a:bodyPr/>
              <a:lstStyle/>
              <a:p>
                <a:endParaRPr lang="zh-CN" altLang="en-US"/>
              </a:p>
            </p:txBody>
          </p:sp>
        </p:grpSp>
        <p:sp>
          <p:nvSpPr>
            <p:cNvPr id="481403" name="Freeform 123"/>
            <p:cNvSpPr>
              <a:spLocks/>
            </p:cNvSpPr>
            <p:nvPr/>
          </p:nvSpPr>
          <p:spPr bwMode="auto">
            <a:xfrm>
              <a:off x="4918" y="915"/>
              <a:ext cx="137" cy="118"/>
            </a:xfrm>
            <a:custGeom>
              <a:avLst/>
              <a:gdLst/>
              <a:ahLst/>
              <a:cxnLst>
                <a:cxn ang="0">
                  <a:pos x="0" y="114"/>
                </a:cxn>
                <a:cxn ang="0">
                  <a:pos x="0" y="0"/>
                </a:cxn>
                <a:cxn ang="0">
                  <a:pos x="135" y="0"/>
                </a:cxn>
                <a:cxn ang="0">
                  <a:pos x="137" y="118"/>
                </a:cxn>
                <a:cxn ang="0">
                  <a:pos x="0" y="114"/>
                </a:cxn>
              </a:cxnLst>
              <a:rect l="0" t="0" r="r" b="b"/>
              <a:pathLst>
                <a:path w="137" h="118">
                  <a:moveTo>
                    <a:pt x="0" y="114"/>
                  </a:moveTo>
                  <a:lnTo>
                    <a:pt x="0" y="0"/>
                  </a:lnTo>
                  <a:lnTo>
                    <a:pt x="135" y="0"/>
                  </a:lnTo>
                  <a:lnTo>
                    <a:pt x="137" y="118"/>
                  </a:lnTo>
                  <a:lnTo>
                    <a:pt x="0" y="114"/>
                  </a:lnTo>
                  <a:close/>
                </a:path>
              </a:pathLst>
            </a:custGeom>
            <a:solidFill>
              <a:srgbClr val="474747"/>
            </a:solidFill>
            <a:ln w="9525">
              <a:noFill/>
              <a:round/>
              <a:headEnd/>
              <a:tailEnd/>
            </a:ln>
          </p:spPr>
          <p:txBody>
            <a:bodyPr/>
            <a:lstStyle/>
            <a:p>
              <a:endParaRPr lang="zh-CN" altLang="en-US"/>
            </a:p>
          </p:txBody>
        </p:sp>
        <p:sp>
          <p:nvSpPr>
            <p:cNvPr id="481404" name="Freeform 124"/>
            <p:cNvSpPr>
              <a:spLocks/>
            </p:cNvSpPr>
            <p:nvPr/>
          </p:nvSpPr>
          <p:spPr bwMode="auto">
            <a:xfrm>
              <a:off x="5105" y="921"/>
              <a:ext cx="136" cy="118"/>
            </a:xfrm>
            <a:custGeom>
              <a:avLst/>
              <a:gdLst/>
              <a:ahLst/>
              <a:cxnLst>
                <a:cxn ang="0">
                  <a:pos x="0" y="116"/>
                </a:cxn>
                <a:cxn ang="0">
                  <a:pos x="0" y="0"/>
                </a:cxn>
                <a:cxn ang="0">
                  <a:pos x="134" y="2"/>
                </a:cxn>
                <a:cxn ang="0">
                  <a:pos x="136" y="118"/>
                </a:cxn>
                <a:cxn ang="0">
                  <a:pos x="0" y="116"/>
                </a:cxn>
              </a:cxnLst>
              <a:rect l="0" t="0" r="r" b="b"/>
              <a:pathLst>
                <a:path w="136" h="118">
                  <a:moveTo>
                    <a:pt x="0" y="116"/>
                  </a:moveTo>
                  <a:lnTo>
                    <a:pt x="0" y="0"/>
                  </a:lnTo>
                  <a:lnTo>
                    <a:pt x="134" y="2"/>
                  </a:lnTo>
                  <a:lnTo>
                    <a:pt x="136" y="118"/>
                  </a:lnTo>
                  <a:lnTo>
                    <a:pt x="0" y="116"/>
                  </a:lnTo>
                  <a:close/>
                </a:path>
              </a:pathLst>
            </a:custGeom>
            <a:solidFill>
              <a:srgbClr val="474747"/>
            </a:solidFill>
            <a:ln w="9525">
              <a:noFill/>
              <a:round/>
              <a:headEnd/>
              <a:tailEnd/>
            </a:ln>
          </p:spPr>
          <p:txBody>
            <a:bodyPr/>
            <a:lstStyle/>
            <a:p>
              <a:endParaRPr lang="zh-CN" altLang="en-US"/>
            </a:p>
          </p:txBody>
        </p:sp>
        <p:grpSp>
          <p:nvGrpSpPr>
            <p:cNvPr id="18" name="Group 125"/>
            <p:cNvGrpSpPr>
              <a:grpSpLocks/>
            </p:cNvGrpSpPr>
            <p:nvPr/>
          </p:nvGrpSpPr>
          <p:grpSpPr bwMode="auto">
            <a:xfrm>
              <a:off x="4740" y="993"/>
              <a:ext cx="268" cy="198"/>
              <a:chOff x="4740" y="993"/>
              <a:chExt cx="268" cy="198"/>
            </a:xfrm>
          </p:grpSpPr>
          <p:grpSp>
            <p:nvGrpSpPr>
              <p:cNvPr id="19" name="Group 126"/>
              <p:cNvGrpSpPr>
                <a:grpSpLocks/>
              </p:cNvGrpSpPr>
              <p:nvPr/>
            </p:nvGrpSpPr>
            <p:grpSpPr bwMode="auto">
              <a:xfrm>
                <a:off x="4982" y="1079"/>
                <a:ext cx="20" cy="4"/>
                <a:chOff x="4982" y="1079"/>
                <a:chExt cx="20" cy="4"/>
              </a:xfrm>
            </p:grpSpPr>
            <p:sp>
              <p:nvSpPr>
                <p:cNvPr id="481407" name="Freeform 127"/>
                <p:cNvSpPr>
                  <a:spLocks/>
                </p:cNvSpPr>
                <p:nvPr/>
              </p:nvSpPr>
              <p:spPr bwMode="auto">
                <a:xfrm>
                  <a:off x="4982" y="1079"/>
                  <a:ext cx="20" cy="4"/>
                </a:xfrm>
                <a:custGeom>
                  <a:avLst/>
                  <a:gdLst/>
                  <a:ahLst/>
                  <a:cxnLst>
                    <a:cxn ang="0">
                      <a:pos x="0" y="2"/>
                    </a:cxn>
                    <a:cxn ang="0">
                      <a:pos x="20" y="4"/>
                    </a:cxn>
                    <a:cxn ang="0">
                      <a:pos x="20" y="0"/>
                    </a:cxn>
                    <a:cxn ang="0">
                      <a:pos x="0" y="0"/>
                    </a:cxn>
                    <a:cxn ang="0">
                      <a:pos x="0" y="2"/>
                    </a:cxn>
                  </a:cxnLst>
                  <a:rect l="0" t="0" r="r" b="b"/>
                  <a:pathLst>
                    <a:path w="20" h="4">
                      <a:moveTo>
                        <a:pt x="0" y="2"/>
                      </a:moveTo>
                      <a:lnTo>
                        <a:pt x="20" y="4"/>
                      </a:lnTo>
                      <a:lnTo>
                        <a:pt x="20" y="0"/>
                      </a:lnTo>
                      <a:lnTo>
                        <a:pt x="0" y="0"/>
                      </a:lnTo>
                      <a:lnTo>
                        <a:pt x="0" y="2"/>
                      </a:lnTo>
                      <a:close/>
                    </a:path>
                  </a:pathLst>
                </a:custGeom>
                <a:solidFill>
                  <a:srgbClr val="B50069"/>
                </a:solidFill>
                <a:ln w="9525">
                  <a:noFill/>
                  <a:round/>
                  <a:headEnd/>
                  <a:tailEnd/>
                </a:ln>
              </p:spPr>
              <p:txBody>
                <a:bodyPr/>
                <a:lstStyle/>
                <a:p>
                  <a:endParaRPr lang="zh-CN" altLang="en-US"/>
                </a:p>
              </p:txBody>
            </p:sp>
            <p:sp>
              <p:nvSpPr>
                <p:cNvPr id="481408" name="Freeform 128"/>
                <p:cNvSpPr>
                  <a:spLocks/>
                </p:cNvSpPr>
                <p:nvPr/>
              </p:nvSpPr>
              <p:spPr bwMode="auto">
                <a:xfrm>
                  <a:off x="4982" y="1079"/>
                  <a:ext cx="20" cy="4"/>
                </a:xfrm>
                <a:custGeom>
                  <a:avLst/>
                  <a:gdLst/>
                  <a:ahLst/>
                  <a:cxnLst>
                    <a:cxn ang="0">
                      <a:pos x="0" y="2"/>
                    </a:cxn>
                    <a:cxn ang="0">
                      <a:pos x="20" y="4"/>
                    </a:cxn>
                    <a:cxn ang="0">
                      <a:pos x="20" y="0"/>
                    </a:cxn>
                    <a:cxn ang="0">
                      <a:pos x="0" y="0"/>
                    </a:cxn>
                    <a:cxn ang="0">
                      <a:pos x="0" y="2"/>
                    </a:cxn>
                  </a:cxnLst>
                  <a:rect l="0" t="0" r="r" b="b"/>
                  <a:pathLst>
                    <a:path w="20" h="4">
                      <a:moveTo>
                        <a:pt x="0" y="2"/>
                      </a:moveTo>
                      <a:lnTo>
                        <a:pt x="20" y="4"/>
                      </a:lnTo>
                      <a:lnTo>
                        <a:pt x="20" y="0"/>
                      </a:lnTo>
                      <a:lnTo>
                        <a:pt x="0" y="0"/>
                      </a:lnTo>
                      <a:lnTo>
                        <a:pt x="0" y="2"/>
                      </a:lnTo>
                    </a:path>
                  </a:pathLst>
                </a:custGeom>
                <a:noFill/>
                <a:ln w="12700">
                  <a:solidFill>
                    <a:srgbClr val="000000"/>
                  </a:solidFill>
                  <a:prstDash val="solid"/>
                  <a:round/>
                  <a:headEnd/>
                  <a:tailEnd/>
                </a:ln>
              </p:spPr>
              <p:txBody>
                <a:bodyPr/>
                <a:lstStyle/>
                <a:p>
                  <a:endParaRPr lang="zh-CN" altLang="en-US"/>
                </a:p>
              </p:txBody>
            </p:sp>
          </p:grpSp>
          <p:grpSp>
            <p:nvGrpSpPr>
              <p:cNvPr id="20" name="Group 129"/>
              <p:cNvGrpSpPr>
                <a:grpSpLocks/>
              </p:cNvGrpSpPr>
              <p:nvPr/>
            </p:nvGrpSpPr>
            <p:grpSpPr bwMode="auto">
              <a:xfrm>
                <a:off x="4982" y="1085"/>
                <a:ext cx="20" cy="4"/>
                <a:chOff x="4982" y="1085"/>
                <a:chExt cx="20" cy="4"/>
              </a:xfrm>
            </p:grpSpPr>
            <p:sp>
              <p:nvSpPr>
                <p:cNvPr id="481410" name="Freeform 130"/>
                <p:cNvSpPr>
                  <a:spLocks/>
                </p:cNvSpPr>
                <p:nvPr/>
              </p:nvSpPr>
              <p:spPr bwMode="auto">
                <a:xfrm>
                  <a:off x="4982" y="1085"/>
                  <a:ext cx="20" cy="4"/>
                </a:xfrm>
                <a:custGeom>
                  <a:avLst/>
                  <a:gdLst/>
                  <a:ahLst/>
                  <a:cxnLst>
                    <a:cxn ang="0">
                      <a:pos x="0" y="2"/>
                    </a:cxn>
                    <a:cxn ang="0">
                      <a:pos x="20" y="4"/>
                    </a:cxn>
                    <a:cxn ang="0">
                      <a:pos x="20" y="0"/>
                    </a:cxn>
                    <a:cxn ang="0">
                      <a:pos x="0" y="0"/>
                    </a:cxn>
                    <a:cxn ang="0">
                      <a:pos x="0" y="2"/>
                    </a:cxn>
                  </a:cxnLst>
                  <a:rect l="0" t="0" r="r" b="b"/>
                  <a:pathLst>
                    <a:path w="20" h="4">
                      <a:moveTo>
                        <a:pt x="0" y="2"/>
                      </a:moveTo>
                      <a:lnTo>
                        <a:pt x="20" y="4"/>
                      </a:lnTo>
                      <a:lnTo>
                        <a:pt x="20" y="0"/>
                      </a:lnTo>
                      <a:lnTo>
                        <a:pt x="0" y="0"/>
                      </a:lnTo>
                      <a:lnTo>
                        <a:pt x="0" y="2"/>
                      </a:lnTo>
                      <a:close/>
                    </a:path>
                  </a:pathLst>
                </a:custGeom>
                <a:solidFill>
                  <a:srgbClr val="B50069"/>
                </a:solidFill>
                <a:ln w="9525">
                  <a:noFill/>
                  <a:round/>
                  <a:headEnd/>
                  <a:tailEnd/>
                </a:ln>
              </p:spPr>
              <p:txBody>
                <a:bodyPr/>
                <a:lstStyle/>
                <a:p>
                  <a:endParaRPr lang="zh-CN" altLang="en-US"/>
                </a:p>
              </p:txBody>
            </p:sp>
            <p:sp>
              <p:nvSpPr>
                <p:cNvPr id="481411" name="Freeform 131"/>
                <p:cNvSpPr>
                  <a:spLocks/>
                </p:cNvSpPr>
                <p:nvPr/>
              </p:nvSpPr>
              <p:spPr bwMode="auto">
                <a:xfrm>
                  <a:off x="4982" y="1085"/>
                  <a:ext cx="20" cy="4"/>
                </a:xfrm>
                <a:custGeom>
                  <a:avLst/>
                  <a:gdLst/>
                  <a:ahLst/>
                  <a:cxnLst>
                    <a:cxn ang="0">
                      <a:pos x="0" y="2"/>
                    </a:cxn>
                    <a:cxn ang="0">
                      <a:pos x="20" y="4"/>
                    </a:cxn>
                    <a:cxn ang="0">
                      <a:pos x="20" y="0"/>
                    </a:cxn>
                    <a:cxn ang="0">
                      <a:pos x="0" y="0"/>
                    </a:cxn>
                    <a:cxn ang="0">
                      <a:pos x="0" y="2"/>
                    </a:cxn>
                  </a:cxnLst>
                  <a:rect l="0" t="0" r="r" b="b"/>
                  <a:pathLst>
                    <a:path w="20" h="4">
                      <a:moveTo>
                        <a:pt x="0" y="2"/>
                      </a:moveTo>
                      <a:lnTo>
                        <a:pt x="20" y="4"/>
                      </a:lnTo>
                      <a:lnTo>
                        <a:pt x="20" y="0"/>
                      </a:lnTo>
                      <a:lnTo>
                        <a:pt x="0" y="0"/>
                      </a:lnTo>
                      <a:lnTo>
                        <a:pt x="0" y="2"/>
                      </a:lnTo>
                    </a:path>
                  </a:pathLst>
                </a:custGeom>
                <a:noFill/>
                <a:ln w="12700">
                  <a:solidFill>
                    <a:srgbClr val="000000"/>
                  </a:solidFill>
                  <a:prstDash val="solid"/>
                  <a:round/>
                  <a:headEnd/>
                  <a:tailEnd/>
                </a:ln>
              </p:spPr>
              <p:txBody>
                <a:bodyPr/>
                <a:lstStyle/>
                <a:p>
                  <a:endParaRPr lang="zh-CN" altLang="en-US"/>
                </a:p>
              </p:txBody>
            </p:sp>
          </p:grpSp>
          <p:grpSp>
            <p:nvGrpSpPr>
              <p:cNvPr id="21" name="Group 132"/>
              <p:cNvGrpSpPr>
                <a:grpSpLocks/>
              </p:cNvGrpSpPr>
              <p:nvPr/>
            </p:nvGrpSpPr>
            <p:grpSpPr bwMode="auto">
              <a:xfrm>
                <a:off x="4984" y="1091"/>
                <a:ext cx="20" cy="6"/>
                <a:chOff x="4984" y="1091"/>
                <a:chExt cx="20" cy="6"/>
              </a:xfrm>
            </p:grpSpPr>
            <p:sp>
              <p:nvSpPr>
                <p:cNvPr id="481413" name="Freeform 133"/>
                <p:cNvSpPr>
                  <a:spLocks/>
                </p:cNvSpPr>
                <p:nvPr/>
              </p:nvSpPr>
              <p:spPr bwMode="auto">
                <a:xfrm>
                  <a:off x="4984" y="1091"/>
                  <a:ext cx="20" cy="6"/>
                </a:xfrm>
                <a:custGeom>
                  <a:avLst/>
                  <a:gdLst/>
                  <a:ahLst/>
                  <a:cxnLst>
                    <a:cxn ang="0">
                      <a:pos x="0" y="4"/>
                    </a:cxn>
                    <a:cxn ang="0">
                      <a:pos x="20" y="6"/>
                    </a:cxn>
                    <a:cxn ang="0">
                      <a:pos x="20" y="0"/>
                    </a:cxn>
                    <a:cxn ang="0">
                      <a:pos x="0" y="0"/>
                    </a:cxn>
                    <a:cxn ang="0">
                      <a:pos x="0" y="4"/>
                    </a:cxn>
                  </a:cxnLst>
                  <a:rect l="0" t="0" r="r" b="b"/>
                  <a:pathLst>
                    <a:path w="20" h="6">
                      <a:moveTo>
                        <a:pt x="0" y="4"/>
                      </a:moveTo>
                      <a:lnTo>
                        <a:pt x="20" y="6"/>
                      </a:lnTo>
                      <a:lnTo>
                        <a:pt x="20" y="0"/>
                      </a:lnTo>
                      <a:lnTo>
                        <a:pt x="0" y="0"/>
                      </a:lnTo>
                      <a:lnTo>
                        <a:pt x="0" y="4"/>
                      </a:lnTo>
                      <a:close/>
                    </a:path>
                  </a:pathLst>
                </a:custGeom>
                <a:solidFill>
                  <a:srgbClr val="B50069"/>
                </a:solidFill>
                <a:ln w="9525">
                  <a:noFill/>
                  <a:round/>
                  <a:headEnd/>
                  <a:tailEnd/>
                </a:ln>
              </p:spPr>
              <p:txBody>
                <a:bodyPr/>
                <a:lstStyle/>
                <a:p>
                  <a:endParaRPr lang="zh-CN" altLang="en-US"/>
                </a:p>
              </p:txBody>
            </p:sp>
            <p:sp>
              <p:nvSpPr>
                <p:cNvPr id="481414" name="Freeform 134"/>
                <p:cNvSpPr>
                  <a:spLocks/>
                </p:cNvSpPr>
                <p:nvPr/>
              </p:nvSpPr>
              <p:spPr bwMode="auto">
                <a:xfrm>
                  <a:off x="4984" y="1091"/>
                  <a:ext cx="20" cy="6"/>
                </a:xfrm>
                <a:custGeom>
                  <a:avLst/>
                  <a:gdLst/>
                  <a:ahLst/>
                  <a:cxnLst>
                    <a:cxn ang="0">
                      <a:pos x="0" y="4"/>
                    </a:cxn>
                    <a:cxn ang="0">
                      <a:pos x="20" y="6"/>
                    </a:cxn>
                    <a:cxn ang="0">
                      <a:pos x="20" y="0"/>
                    </a:cxn>
                    <a:cxn ang="0">
                      <a:pos x="0" y="0"/>
                    </a:cxn>
                    <a:cxn ang="0">
                      <a:pos x="0" y="4"/>
                    </a:cxn>
                  </a:cxnLst>
                  <a:rect l="0" t="0" r="r" b="b"/>
                  <a:pathLst>
                    <a:path w="20" h="6">
                      <a:moveTo>
                        <a:pt x="0" y="4"/>
                      </a:moveTo>
                      <a:lnTo>
                        <a:pt x="20" y="6"/>
                      </a:lnTo>
                      <a:lnTo>
                        <a:pt x="20" y="0"/>
                      </a:lnTo>
                      <a:lnTo>
                        <a:pt x="0" y="0"/>
                      </a:lnTo>
                      <a:lnTo>
                        <a:pt x="0" y="4"/>
                      </a:lnTo>
                    </a:path>
                  </a:pathLst>
                </a:custGeom>
                <a:noFill/>
                <a:ln w="12700">
                  <a:solidFill>
                    <a:srgbClr val="000000"/>
                  </a:solidFill>
                  <a:prstDash val="solid"/>
                  <a:round/>
                  <a:headEnd/>
                  <a:tailEnd/>
                </a:ln>
              </p:spPr>
              <p:txBody>
                <a:bodyPr/>
                <a:lstStyle/>
                <a:p>
                  <a:endParaRPr lang="zh-CN" altLang="en-US"/>
                </a:p>
              </p:txBody>
            </p:sp>
          </p:grpSp>
          <p:grpSp>
            <p:nvGrpSpPr>
              <p:cNvPr id="22" name="Group 135"/>
              <p:cNvGrpSpPr>
                <a:grpSpLocks/>
              </p:cNvGrpSpPr>
              <p:nvPr/>
            </p:nvGrpSpPr>
            <p:grpSpPr bwMode="auto">
              <a:xfrm>
                <a:off x="4804" y="993"/>
                <a:ext cx="204" cy="2"/>
                <a:chOff x="4804" y="993"/>
                <a:chExt cx="204" cy="2"/>
              </a:xfrm>
            </p:grpSpPr>
            <p:sp>
              <p:nvSpPr>
                <p:cNvPr id="481416" name="Freeform 136"/>
                <p:cNvSpPr>
                  <a:spLocks/>
                </p:cNvSpPr>
                <p:nvPr/>
              </p:nvSpPr>
              <p:spPr bwMode="auto">
                <a:xfrm>
                  <a:off x="4804" y="993"/>
                  <a:ext cx="204" cy="2"/>
                </a:xfrm>
                <a:custGeom>
                  <a:avLst/>
                  <a:gdLst/>
                  <a:ahLst/>
                  <a:cxnLst>
                    <a:cxn ang="0">
                      <a:pos x="0" y="2"/>
                    </a:cxn>
                    <a:cxn ang="0">
                      <a:pos x="136" y="0"/>
                    </a:cxn>
                    <a:cxn ang="0">
                      <a:pos x="204" y="0"/>
                    </a:cxn>
                    <a:cxn ang="0">
                      <a:pos x="106" y="2"/>
                    </a:cxn>
                    <a:cxn ang="0">
                      <a:pos x="0" y="2"/>
                    </a:cxn>
                  </a:cxnLst>
                  <a:rect l="0" t="0" r="r" b="b"/>
                  <a:pathLst>
                    <a:path w="204" h="2">
                      <a:moveTo>
                        <a:pt x="0" y="2"/>
                      </a:moveTo>
                      <a:lnTo>
                        <a:pt x="136" y="0"/>
                      </a:lnTo>
                      <a:lnTo>
                        <a:pt x="204" y="0"/>
                      </a:lnTo>
                      <a:lnTo>
                        <a:pt x="106" y="2"/>
                      </a:lnTo>
                      <a:lnTo>
                        <a:pt x="0" y="2"/>
                      </a:lnTo>
                      <a:close/>
                    </a:path>
                  </a:pathLst>
                </a:custGeom>
                <a:solidFill>
                  <a:srgbClr val="FFFFFF"/>
                </a:solidFill>
                <a:ln w="9525">
                  <a:noFill/>
                  <a:round/>
                  <a:headEnd/>
                  <a:tailEnd/>
                </a:ln>
              </p:spPr>
              <p:txBody>
                <a:bodyPr/>
                <a:lstStyle/>
                <a:p>
                  <a:endParaRPr lang="zh-CN" altLang="en-US"/>
                </a:p>
              </p:txBody>
            </p:sp>
            <p:sp>
              <p:nvSpPr>
                <p:cNvPr id="481417" name="Freeform 137"/>
                <p:cNvSpPr>
                  <a:spLocks/>
                </p:cNvSpPr>
                <p:nvPr/>
              </p:nvSpPr>
              <p:spPr bwMode="auto">
                <a:xfrm>
                  <a:off x="4804" y="993"/>
                  <a:ext cx="204" cy="2"/>
                </a:xfrm>
                <a:custGeom>
                  <a:avLst/>
                  <a:gdLst/>
                  <a:ahLst/>
                  <a:cxnLst>
                    <a:cxn ang="0">
                      <a:pos x="0" y="2"/>
                    </a:cxn>
                    <a:cxn ang="0">
                      <a:pos x="136" y="0"/>
                    </a:cxn>
                    <a:cxn ang="0">
                      <a:pos x="204" y="0"/>
                    </a:cxn>
                    <a:cxn ang="0">
                      <a:pos x="106" y="2"/>
                    </a:cxn>
                    <a:cxn ang="0">
                      <a:pos x="0" y="2"/>
                    </a:cxn>
                  </a:cxnLst>
                  <a:rect l="0" t="0" r="r" b="b"/>
                  <a:pathLst>
                    <a:path w="204" h="2">
                      <a:moveTo>
                        <a:pt x="0" y="2"/>
                      </a:moveTo>
                      <a:lnTo>
                        <a:pt x="136" y="0"/>
                      </a:lnTo>
                      <a:lnTo>
                        <a:pt x="204" y="0"/>
                      </a:lnTo>
                      <a:lnTo>
                        <a:pt x="106" y="2"/>
                      </a:lnTo>
                      <a:lnTo>
                        <a:pt x="0" y="2"/>
                      </a:lnTo>
                    </a:path>
                  </a:pathLst>
                </a:custGeom>
                <a:noFill/>
                <a:ln w="12700">
                  <a:solidFill>
                    <a:srgbClr val="000000"/>
                  </a:solidFill>
                  <a:prstDash val="solid"/>
                  <a:round/>
                  <a:headEnd/>
                  <a:tailEnd/>
                </a:ln>
              </p:spPr>
              <p:txBody>
                <a:bodyPr/>
                <a:lstStyle/>
                <a:p>
                  <a:endParaRPr lang="zh-CN" altLang="en-US"/>
                </a:p>
              </p:txBody>
            </p:sp>
          </p:grpSp>
          <p:grpSp>
            <p:nvGrpSpPr>
              <p:cNvPr id="23" name="Group 138"/>
              <p:cNvGrpSpPr>
                <a:grpSpLocks/>
              </p:cNvGrpSpPr>
              <p:nvPr/>
            </p:nvGrpSpPr>
            <p:grpSpPr bwMode="auto">
              <a:xfrm>
                <a:off x="4892" y="1087"/>
                <a:ext cx="80" cy="66"/>
                <a:chOff x="4892" y="1087"/>
                <a:chExt cx="80" cy="66"/>
              </a:xfrm>
            </p:grpSpPr>
            <p:sp>
              <p:nvSpPr>
                <p:cNvPr id="481419" name="Freeform 139"/>
                <p:cNvSpPr>
                  <a:spLocks/>
                </p:cNvSpPr>
                <p:nvPr/>
              </p:nvSpPr>
              <p:spPr bwMode="auto">
                <a:xfrm>
                  <a:off x="4892" y="1087"/>
                  <a:ext cx="80" cy="66"/>
                </a:xfrm>
                <a:custGeom>
                  <a:avLst/>
                  <a:gdLst/>
                  <a:ahLst/>
                  <a:cxnLst>
                    <a:cxn ang="0">
                      <a:pos x="76" y="0"/>
                    </a:cxn>
                    <a:cxn ang="0">
                      <a:pos x="0" y="38"/>
                    </a:cxn>
                    <a:cxn ang="0">
                      <a:pos x="0" y="66"/>
                    </a:cxn>
                    <a:cxn ang="0">
                      <a:pos x="80" y="18"/>
                    </a:cxn>
                    <a:cxn ang="0">
                      <a:pos x="76" y="0"/>
                    </a:cxn>
                  </a:cxnLst>
                  <a:rect l="0" t="0" r="r" b="b"/>
                  <a:pathLst>
                    <a:path w="80" h="66">
                      <a:moveTo>
                        <a:pt x="76" y="0"/>
                      </a:moveTo>
                      <a:lnTo>
                        <a:pt x="0" y="38"/>
                      </a:lnTo>
                      <a:lnTo>
                        <a:pt x="0" y="66"/>
                      </a:lnTo>
                      <a:lnTo>
                        <a:pt x="80" y="18"/>
                      </a:lnTo>
                      <a:lnTo>
                        <a:pt x="76" y="0"/>
                      </a:lnTo>
                      <a:close/>
                    </a:path>
                  </a:pathLst>
                </a:custGeom>
                <a:solidFill>
                  <a:srgbClr val="DC0081"/>
                </a:solidFill>
                <a:ln w="9525">
                  <a:noFill/>
                  <a:round/>
                  <a:headEnd/>
                  <a:tailEnd/>
                </a:ln>
              </p:spPr>
              <p:txBody>
                <a:bodyPr/>
                <a:lstStyle/>
                <a:p>
                  <a:endParaRPr lang="zh-CN" altLang="en-US"/>
                </a:p>
              </p:txBody>
            </p:sp>
            <p:sp>
              <p:nvSpPr>
                <p:cNvPr id="481420" name="Freeform 140"/>
                <p:cNvSpPr>
                  <a:spLocks/>
                </p:cNvSpPr>
                <p:nvPr/>
              </p:nvSpPr>
              <p:spPr bwMode="auto">
                <a:xfrm>
                  <a:off x="4892" y="1087"/>
                  <a:ext cx="80" cy="66"/>
                </a:xfrm>
                <a:custGeom>
                  <a:avLst/>
                  <a:gdLst/>
                  <a:ahLst/>
                  <a:cxnLst>
                    <a:cxn ang="0">
                      <a:pos x="76" y="0"/>
                    </a:cxn>
                    <a:cxn ang="0">
                      <a:pos x="0" y="38"/>
                    </a:cxn>
                    <a:cxn ang="0">
                      <a:pos x="0" y="66"/>
                    </a:cxn>
                    <a:cxn ang="0">
                      <a:pos x="80" y="18"/>
                    </a:cxn>
                    <a:cxn ang="0">
                      <a:pos x="76" y="0"/>
                    </a:cxn>
                  </a:cxnLst>
                  <a:rect l="0" t="0" r="r" b="b"/>
                  <a:pathLst>
                    <a:path w="80" h="66">
                      <a:moveTo>
                        <a:pt x="76" y="0"/>
                      </a:moveTo>
                      <a:lnTo>
                        <a:pt x="0" y="38"/>
                      </a:lnTo>
                      <a:lnTo>
                        <a:pt x="0" y="66"/>
                      </a:lnTo>
                      <a:lnTo>
                        <a:pt x="80" y="18"/>
                      </a:lnTo>
                      <a:lnTo>
                        <a:pt x="76" y="0"/>
                      </a:lnTo>
                    </a:path>
                  </a:pathLst>
                </a:custGeom>
                <a:noFill/>
                <a:ln w="12700">
                  <a:solidFill>
                    <a:srgbClr val="000000"/>
                  </a:solidFill>
                  <a:prstDash val="solid"/>
                  <a:round/>
                  <a:headEnd/>
                  <a:tailEnd/>
                </a:ln>
              </p:spPr>
              <p:txBody>
                <a:bodyPr/>
                <a:lstStyle/>
                <a:p>
                  <a:endParaRPr lang="zh-CN" altLang="en-US"/>
                </a:p>
              </p:txBody>
            </p:sp>
          </p:grpSp>
          <p:grpSp>
            <p:nvGrpSpPr>
              <p:cNvPr id="24" name="Group 141"/>
              <p:cNvGrpSpPr>
                <a:grpSpLocks/>
              </p:cNvGrpSpPr>
              <p:nvPr/>
            </p:nvGrpSpPr>
            <p:grpSpPr bwMode="auto">
              <a:xfrm>
                <a:off x="4804" y="995"/>
                <a:ext cx="108" cy="126"/>
                <a:chOff x="4804" y="995"/>
                <a:chExt cx="108" cy="126"/>
              </a:xfrm>
            </p:grpSpPr>
            <p:sp>
              <p:nvSpPr>
                <p:cNvPr id="481422" name="Freeform 142"/>
                <p:cNvSpPr>
                  <a:spLocks/>
                </p:cNvSpPr>
                <p:nvPr/>
              </p:nvSpPr>
              <p:spPr bwMode="auto">
                <a:xfrm>
                  <a:off x="4804" y="995"/>
                  <a:ext cx="108" cy="126"/>
                </a:xfrm>
                <a:custGeom>
                  <a:avLst/>
                  <a:gdLst/>
                  <a:ahLst/>
                  <a:cxnLst>
                    <a:cxn ang="0">
                      <a:pos x="108" y="126"/>
                    </a:cxn>
                    <a:cxn ang="0">
                      <a:pos x="0" y="120"/>
                    </a:cxn>
                    <a:cxn ang="0">
                      <a:pos x="0" y="0"/>
                    </a:cxn>
                    <a:cxn ang="0">
                      <a:pos x="108" y="0"/>
                    </a:cxn>
                    <a:cxn ang="0">
                      <a:pos x="108" y="126"/>
                    </a:cxn>
                  </a:cxnLst>
                  <a:rect l="0" t="0" r="r" b="b"/>
                  <a:pathLst>
                    <a:path w="108" h="126">
                      <a:moveTo>
                        <a:pt x="108" y="126"/>
                      </a:moveTo>
                      <a:lnTo>
                        <a:pt x="0" y="120"/>
                      </a:lnTo>
                      <a:lnTo>
                        <a:pt x="0" y="0"/>
                      </a:lnTo>
                      <a:lnTo>
                        <a:pt x="108" y="0"/>
                      </a:lnTo>
                      <a:lnTo>
                        <a:pt x="108" y="126"/>
                      </a:lnTo>
                      <a:close/>
                    </a:path>
                  </a:pathLst>
                </a:custGeom>
                <a:solidFill>
                  <a:srgbClr val="DADADA"/>
                </a:solidFill>
                <a:ln w="9525">
                  <a:noFill/>
                  <a:round/>
                  <a:headEnd/>
                  <a:tailEnd/>
                </a:ln>
              </p:spPr>
              <p:txBody>
                <a:bodyPr/>
                <a:lstStyle/>
                <a:p>
                  <a:endParaRPr lang="zh-CN" altLang="en-US"/>
                </a:p>
              </p:txBody>
            </p:sp>
            <p:sp>
              <p:nvSpPr>
                <p:cNvPr id="481423" name="Freeform 143"/>
                <p:cNvSpPr>
                  <a:spLocks/>
                </p:cNvSpPr>
                <p:nvPr/>
              </p:nvSpPr>
              <p:spPr bwMode="auto">
                <a:xfrm>
                  <a:off x="4804" y="995"/>
                  <a:ext cx="108" cy="126"/>
                </a:xfrm>
                <a:custGeom>
                  <a:avLst/>
                  <a:gdLst/>
                  <a:ahLst/>
                  <a:cxnLst>
                    <a:cxn ang="0">
                      <a:pos x="108" y="126"/>
                    </a:cxn>
                    <a:cxn ang="0">
                      <a:pos x="0" y="120"/>
                    </a:cxn>
                    <a:cxn ang="0">
                      <a:pos x="0" y="0"/>
                    </a:cxn>
                    <a:cxn ang="0">
                      <a:pos x="108" y="0"/>
                    </a:cxn>
                    <a:cxn ang="0">
                      <a:pos x="108" y="126"/>
                    </a:cxn>
                  </a:cxnLst>
                  <a:rect l="0" t="0" r="r" b="b"/>
                  <a:pathLst>
                    <a:path w="108" h="126">
                      <a:moveTo>
                        <a:pt x="108" y="126"/>
                      </a:moveTo>
                      <a:lnTo>
                        <a:pt x="0" y="120"/>
                      </a:lnTo>
                      <a:lnTo>
                        <a:pt x="0" y="0"/>
                      </a:lnTo>
                      <a:lnTo>
                        <a:pt x="108" y="0"/>
                      </a:lnTo>
                      <a:lnTo>
                        <a:pt x="108" y="126"/>
                      </a:lnTo>
                    </a:path>
                  </a:pathLst>
                </a:custGeom>
                <a:noFill/>
                <a:ln w="12700">
                  <a:solidFill>
                    <a:srgbClr val="000000"/>
                  </a:solidFill>
                  <a:prstDash val="solid"/>
                  <a:round/>
                  <a:headEnd/>
                  <a:tailEnd/>
                </a:ln>
              </p:spPr>
              <p:txBody>
                <a:bodyPr/>
                <a:lstStyle/>
                <a:p>
                  <a:endParaRPr lang="zh-CN" altLang="en-US"/>
                </a:p>
              </p:txBody>
            </p:sp>
          </p:grpSp>
          <p:sp>
            <p:nvSpPr>
              <p:cNvPr id="481424" name="Freeform 144"/>
              <p:cNvSpPr>
                <a:spLocks/>
              </p:cNvSpPr>
              <p:nvPr/>
            </p:nvSpPr>
            <p:spPr bwMode="auto">
              <a:xfrm>
                <a:off x="4774" y="1035"/>
                <a:ext cx="122" cy="10"/>
              </a:xfrm>
              <a:custGeom>
                <a:avLst/>
                <a:gdLst/>
                <a:ahLst/>
                <a:cxnLst>
                  <a:cxn ang="0">
                    <a:pos x="122" y="2"/>
                  </a:cxn>
                  <a:cxn ang="0">
                    <a:pos x="0" y="0"/>
                  </a:cxn>
                  <a:cxn ang="0">
                    <a:pos x="104" y="10"/>
                  </a:cxn>
                  <a:cxn ang="0">
                    <a:pos x="122" y="2"/>
                  </a:cxn>
                </a:cxnLst>
                <a:rect l="0" t="0" r="r" b="b"/>
                <a:pathLst>
                  <a:path w="122" h="10">
                    <a:moveTo>
                      <a:pt x="122" y="2"/>
                    </a:moveTo>
                    <a:lnTo>
                      <a:pt x="0" y="0"/>
                    </a:lnTo>
                    <a:lnTo>
                      <a:pt x="104" y="10"/>
                    </a:lnTo>
                    <a:lnTo>
                      <a:pt x="122" y="2"/>
                    </a:lnTo>
                    <a:close/>
                  </a:path>
                </a:pathLst>
              </a:custGeom>
              <a:solidFill>
                <a:srgbClr val="B50069"/>
              </a:solidFill>
              <a:ln w="9525">
                <a:noFill/>
                <a:round/>
                <a:headEnd/>
                <a:tailEnd/>
              </a:ln>
            </p:spPr>
            <p:txBody>
              <a:bodyPr/>
              <a:lstStyle/>
              <a:p>
                <a:endParaRPr lang="zh-CN" altLang="en-US"/>
              </a:p>
            </p:txBody>
          </p:sp>
          <p:grpSp>
            <p:nvGrpSpPr>
              <p:cNvPr id="25" name="Group 145"/>
              <p:cNvGrpSpPr>
                <a:grpSpLocks/>
              </p:cNvGrpSpPr>
              <p:nvPr/>
            </p:nvGrpSpPr>
            <p:grpSpPr bwMode="auto">
              <a:xfrm>
                <a:off x="4764" y="1129"/>
                <a:ext cx="30" cy="50"/>
                <a:chOff x="4764" y="1129"/>
                <a:chExt cx="30" cy="50"/>
              </a:xfrm>
            </p:grpSpPr>
            <p:grpSp>
              <p:nvGrpSpPr>
                <p:cNvPr id="26" name="Group 146"/>
                <p:cNvGrpSpPr>
                  <a:grpSpLocks/>
                </p:cNvGrpSpPr>
                <p:nvPr/>
              </p:nvGrpSpPr>
              <p:grpSpPr bwMode="auto">
                <a:xfrm>
                  <a:off x="4764" y="1149"/>
                  <a:ext cx="18" cy="30"/>
                  <a:chOff x="4764" y="1149"/>
                  <a:chExt cx="18" cy="30"/>
                </a:xfrm>
              </p:grpSpPr>
              <p:sp>
                <p:nvSpPr>
                  <p:cNvPr id="481427" name="Freeform 147"/>
                  <p:cNvSpPr>
                    <a:spLocks/>
                  </p:cNvSpPr>
                  <p:nvPr/>
                </p:nvSpPr>
                <p:spPr bwMode="auto">
                  <a:xfrm>
                    <a:off x="4764" y="1149"/>
                    <a:ext cx="18" cy="30"/>
                  </a:xfrm>
                  <a:custGeom>
                    <a:avLst/>
                    <a:gdLst/>
                    <a:ahLst/>
                    <a:cxnLst>
                      <a:cxn ang="0">
                        <a:pos x="18" y="30"/>
                      </a:cxn>
                      <a:cxn ang="0">
                        <a:pos x="4" y="26"/>
                      </a:cxn>
                      <a:cxn ang="0">
                        <a:pos x="2" y="24"/>
                      </a:cxn>
                      <a:cxn ang="0">
                        <a:pos x="0" y="18"/>
                      </a:cxn>
                      <a:cxn ang="0">
                        <a:pos x="0" y="14"/>
                      </a:cxn>
                      <a:cxn ang="0">
                        <a:pos x="0" y="8"/>
                      </a:cxn>
                      <a:cxn ang="0">
                        <a:pos x="14" y="0"/>
                      </a:cxn>
                      <a:cxn ang="0">
                        <a:pos x="18" y="30"/>
                      </a:cxn>
                    </a:cxnLst>
                    <a:rect l="0" t="0" r="r" b="b"/>
                    <a:pathLst>
                      <a:path w="18" h="30">
                        <a:moveTo>
                          <a:pt x="18" y="30"/>
                        </a:moveTo>
                        <a:lnTo>
                          <a:pt x="4" y="26"/>
                        </a:lnTo>
                        <a:lnTo>
                          <a:pt x="2" y="24"/>
                        </a:lnTo>
                        <a:lnTo>
                          <a:pt x="0" y="18"/>
                        </a:lnTo>
                        <a:lnTo>
                          <a:pt x="0" y="14"/>
                        </a:lnTo>
                        <a:lnTo>
                          <a:pt x="0" y="8"/>
                        </a:lnTo>
                        <a:lnTo>
                          <a:pt x="14" y="0"/>
                        </a:lnTo>
                        <a:lnTo>
                          <a:pt x="18" y="30"/>
                        </a:lnTo>
                        <a:close/>
                      </a:path>
                    </a:pathLst>
                  </a:custGeom>
                  <a:solidFill>
                    <a:srgbClr val="676767"/>
                  </a:solidFill>
                  <a:ln w="9525">
                    <a:noFill/>
                    <a:round/>
                    <a:headEnd/>
                    <a:tailEnd/>
                  </a:ln>
                </p:spPr>
                <p:txBody>
                  <a:bodyPr/>
                  <a:lstStyle/>
                  <a:p>
                    <a:endParaRPr lang="zh-CN" altLang="en-US"/>
                  </a:p>
                </p:txBody>
              </p:sp>
              <p:sp>
                <p:nvSpPr>
                  <p:cNvPr id="481428" name="Freeform 148"/>
                  <p:cNvSpPr>
                    <a:spLocks/>
                  </p:cNvSpPr>
                  <p:nvPr/>
                </p:nvSpPr>
                <p:spPr bwMode="auto">
                  <a:xfrm>
                    <a:off x="4764" y="1149"/>
                    <a:ext cx="18" cy="30"/>
                  </a:xfrm>
                  <a:custGeom>
                    <a:avLst/>
                    <a:gdLst/>
                    <a:ahLst/>
                    <a:cxnLst>
                      <a:cxn ang="0">
                        <a:pos x="18" y="30"/>
                      </a:cxn>
                      <a:cxn ang="0">
                        <a:pos x="4" y="26"/>
                      </a:cxn>
                      <a:cxn ang="0">
                        <a:pos x="2" y="24"/>
                      </a:cxn>
                      <a:cxn ang="0">
                        <a:pos x="0" y="18"/>
                      </a:cxn>
                      <a:cxn ang="0">
                        <a:pos x="0" y="14"/>
                      </a:cxn>
                      <a:cxn ang="0">
                        <a:pos x="0" y="8"/>
                      </a:cxn>
                      <a:cxn ang="0">
                        <a:pos x="14" y="0"/>
                      </a:cxn>
                      <a:cxn ang="0">
                        <a:pos x="18" y="30"/>
                      </a:cxn>
                    </a:cxnLst>
                    <a:rect l="0" t="0" r="r" b="b"/>
                    <a:pathLst>
                      <a:path w="18" h="30">
                        <a:moveTo>
                          <a:pt x="18" y="30"/>
                        </a:moveTo>
                        <a:lnTo>
                          <a:pt x="4" y="26"/>
                        </a:lnTo>
                        <a:lnTo>
                          <a:pt x="2" y="24"/>
                        </a:lnTo>
                        <a:lnTo>
                          <a:pt x="0" y="18"/>
                        </a:lnTo>
                        <a:lnTo>
                          <a:pt x="0" y="14"/>
                        </a:lnTo>
                        <a:lnTo>
                          <a:pt x="0" y="8"/>
                        </a:lnTo>
                        <a:lnTo>
                          <a:pt x="14" y="0"/>
                        </a:lnTo>
                        <a:lnTo>
                          <a:pt x="18" y="30"/>
                        </a:lnTo>
                      </a:path>
                    </a:pathLst>
                  </a:custGeom>
                  <a:noFill/>
                  <a:ln w="12700">
                    <a:solidFill>
                      <a:srgbClr val="000000"/>
                    </a:solidFill>
                    <a:prstDash val="solid"/>
                    <a:round/>
                    <a:headEnd/>
                    <a:tailEnd/>
                  </a:ln>
                </p:spPr>
                <p:txBody>
                  <a:bodyPr/>
                  <a:lstStyle/>
                  <a:p>
                    <a:endParaRPr lang="zh-CN" altLang="en-US"/>
                  </a:p>
                </p:txBody>
              </p:sp>
            </p:grpSp>
            <p:sp>
              <p:nvSpPr>
                <p:cNvPr id="481429" name="Freeform 149"/>
                <p:cNvSpPr>
                  <a:spLocks/>
                </p:cNvSpPr>
                <p:nvPr/>
              </p:nvSpPr>
              <p:spPr bwMode="auto">
                <a:xfrm>
                  <a:off x="4774" y="1129"/>
                  <a:ext cx="20" cy="46"/>
                </a:xfrm>
                <a:custGeom>
                  <a:avLst/>
                  <a:gdLst/>
                  <a:ahLst/>
                  <a:cxnLst>
                    <a:cxn ang="0">
                      <a:pos x="12" y="0"/>
                    </a:cxn>
                    <a:cxn ang="0">
                      <a:pos x="8" y="0"/>
                    </a:cxn>
                    <a:cxn ang="0">
                      <a:pos x="4" y="6"/>
                    </a:cxn>
                    <a:cxn ang="0">
                      <a:pos x="2" y="12"/>
                    </a:cxn>
                    <a:cxn ang="0">
                      <a:pos x="0" y="22"/>
                    </a:cxn>
                    <a:cxn ang="0">
                      <a:pos x="0" y="30"/>
                    </a:cxn>
                    <a:cxn ang="0">
                      <a:pos x="2" y="38"/>
                    </a:cxn>
                    <a:cxn ang="0">
                      <a:pos x="6" y="44"/>
                    </a:cxn>
                    <a:cxn ang="0">
                      <a:pos x="8" y="46"/>
                    </a:cxn>
                    <a:cxn ang="0">
                      <a:pos x="12" y="44"/>
                    </a:cxn>
                    <a:cxn ang="0">
                      <a:pos x="16" y="40"/>
                    </a:cxn>
                    <a:cxn ang="0">
                      <a:pos x="20" y="32"/>
                    </a:cxn>
                    <a:cxn ang="0">
                      <a:pos x="20" y="24"/>
                    </a:cxn>
                    <a:cxn ang="0">
                      <a:pos x="20" y="14"/>
                    </a:cxn>
                    <a:cxn ang="0">
                      <a:pos x="20" y="6"/>
                    </a:cxn>
                    <a:cxn ang="0">
                      <a:pos x="16" y="2"/>
                    </a:cxn>
                    <a:cxn ang="0">
                      <a:pos x="12" y="0"/>
                    </a:cxn>
                  </a:cxnLst>
                  <a:rect l="0" t="0" r="r" b="b"/>
                  <a:pathLst>
                    <a:path w="20" h="46">
                      <a:moveTo>
                        <a:pt x="12" y="0"/>
                      </a:moveTo>
                      <a:lnTo>
                        <a:pt x="8" y="0"/>
                      </a:lnTo>
                      <a:lnTo>
                        <a:pt x="4" y="6"/>
                      </a:lnTo>
                      <a:lnTo>
                        <a:pt x="2" y="12"/>
                      </a:lnTo>
                      <a:lnTo>
                        <a:pt x="0" y="22"/>
                      </a:lnTo>
                      <a:lnTo>
                        <a:pt x="0" y="30"/>
                      </a:lnTo>
                      <a:lnTo>
                        <a:pt x="2" y="38"/>
                      </a:lnTo>
                      <a:lnTo>
                        <a:pt x="6" y="44"/>
                      </a:lnTo>
                      <a:lnTo>
                        <a:pt x="8" y="46"/>
                      </a:lnTo>
                      <a:lnTo>
                        <a:pt x="12" y="44"/>
                      </a:lnTo>
                      <a:lnTo>
                        <a:pt x="16" y="40"/>
                      </a:lnTo>
                      <a:lnTo>
                        <a:pt x="20" y="32"/>
                      </a:lnTo>
                      <a:lnTo>
                        <a:pt x="20" y="24"/>
                      </a:lnTo>
                      <a:lnTo>
                        <a:pt x="20" y="14"/>
                      </a:lnTo>
                      <a:lnTo>
                        <a:pt x="20" y="6"/>
                      </a:lnTo>
                      <a:lnTo>
                        <a:pt x="16" y="2"/>
                      </a:lnTo>
                      <a:lnTo>
                        <a:pt x="12" y="0"/>
                      </a:lnTo>
                      <a:close/>
                    </a:path>
                  </a:pathLst>
                </a:custGeom>
                <a:solidFill>
                  <a:srgbClr val="919191"/>
                </a:solidFill>
                <a:ln w="12700">
                  <a:solidFill>
                    <a:srgbClr val="000000"/>
                  </a:solidFill>
                  <a:prstDash val="solid"/>
                  <a:round/>
                  <a:headEnd/>
                  <a:tailEnd/>
                </a:ln>
              </p:spPr>
              <p:txBody>
                <a:bodyPr/>
                <a:lstStyle/>
                <a:p>
                  <a:endParaRPr lang="zh-CN" altLang="en-US"/>
                </a:p>
              </p:txBody>
            </p:sp>
          </p:grpSp>
          <p:sp>
            <p:nvSpPr>
              <p:cNvPr id="481430" name="Freeform 150"/>
              <p:cNvSpPr>
                <a:spLocks/>
              </p:cNvSpPr>
              <p:nvPr/>
            </p:nvSpPr>
            <p:spPr bwMode="auto">
              <a:xfrm>
                <a:off x="4884" y="1127"/>
                <a:ext cx="28" cy="30"/>
              </a:xfrm>
              <a:custGeom>
                <a:avLst/>
                <a:gdLst/>
                <a:ahLst/>
                <a:cxnLst>
                  <a:cxn ang="0">
                    <a:pos x="28" y="22"/>
                  </a:cxn>
                  <a:cxn ang="0">
                    <a:pos x="22" y="20"/>
                  </a:cxn>
                  <a:cxn ang="0">
                    <a:pos x="22" y="30"/>
                  </a:cxn>
                  <a:cxn ang="0">
                    <a:pos x="14" y="30"/>
                  </a:cxn>
                  <a:cxn ang="0">
                    <a:pos x="6" y="24"/>
                  </a:cxn>
                  <a:cxn ang="0">
                    <a:pos x="0" y="26"/>
                  </a:cxn>
                  <a:cxn ang="0">
                    <a:pos x="0" y="12"/>
                  </a:cxn>
                  <a:cxn ang="0">
                    <a:pos x="6" y="0"/>
                  </a:cxn>
                  <a:cxn ang="0">
                    <a:pos x="18" y="0"/>
                  </a:cxn>
                  <a:cxn ang="0">
                    <a:pos x="24" y="4"/>
                  </a:cxn>
                  <a:cxn ang="0">
                    <a:pos x="28" y="12"/>
                  </a:cxn>
                  <a:cxn ang="0">
                    <a:pos x="28" y="22"/>
                  </a:cxn>
                </a:cxnLst>
                <a:rect l="0" t="0" r="r" b="b"/>
                <a:pathLst>
                  <a:path w="28" h="30">
                    <a:moveTo>
                      <a:pt x="28" y="22"/>
                    </a:moveTo>
                    <a:lnTo>
                      <a:pt x="22" y="20"/>
                    </a:lnTo>
                    <a:lnTo>
                      <a:pt x="22" y="30"/>
                    </a:lnTo>
                    <a:lnTo>
                      <a:pt x="14" y="30"/>
                    </a:lnTo>
                    <a:lnTo>
                      <a:pt x="6" y="24"/>
                    </a:lnTo>
                    <a:lnTo>
                      <a:pt x="0" y="26"/>
                    </a:lnTo>
                    <a:lnTo>
                      <a:pt x="0" y="12"/>
                    </a:lnTo>
                    <a:lnTo>
                      <a:pt x="6" y="0"/>
                    </a:lnTo>
                    <a:lnTo>
                      <a:pt x="18" y="0"/>
                    </a:lnTo>
                    <a:lnTo>
                      <a:pt x="24" y="4"/>
                    </a:lnTo>
                    <a:lnTo>
                      <a:pt x="28" y="12"/>
                    </a:lnTo>
                    <a:lnTo>
                      <a:pt x="28" y="22"/>
                    </a:lnTo>
                    <a:close/>
                  </a:path>
                </a:pathLst>
              </a:custGeom>
              <a:solidFill>
                <a:srgbClr val="000000"/>
              </a:solidFill>
              <a:ln w="9525">
                <a:noFill/>
                <a:round/>
                <a:headEnd/>
                <a:tailEnd/>
              </a:ln>
            </p:spPr>
            <p:txBody>
              <a:bodyPr/>
              <a:lstStyle/>
              <a:p>
                <a:endParaRPr lang="zh-CN" altLang="en-US"/>
              </a:p>
            </p:txBody>
          </p:sp>
          <p:grpSp>
            <p:nvGrpSpPr>
              <p:cNvPr id="27" name="Group 151"/>
              <p:cNvGrpSpPr>
                <a:grpSpLocks/>
              </p:cNvGrpSpPr>
              <p:nvPr/>
            </p:nvGrpSpPr>
            <p:grpSpPr bwMode="auto">
              <a:xfrm>
                <a:off x="4868" y="1141"/>
                <a:ext cx="30" cy="50"/>
                <a:chOff x="4868" y="1141"/>
                <a:chExt cx="30" cy="50"/>
              </a:xfrm>
            </p:grpSpPr>
            <p:grpSp>
              <p:nvGrpSpPr>
                <p:cNvPr id="28" name="Group 152"/>
                <p:cNvGrpSpPr>
                  <a:grpSpLocks/>
                </p:cNvGrpSpPr>
                <p:nvPr/>
              </p:nvGrpSpPr>
              <p:grpSpPr bwMode="auto">
                <a:xfrm>
                  <a:off x="4868" y="1161"/>
                  <a:ext cx="18" cy="30"/>
                  <a:chOff x="4868" y="1161"/>
                  <a:chExt cx="18" cy="30"/>
                </a:xfrm>
              </p:grpSpPr>
              <p:sp>
                <p:nvSpPr>
                  <p:cNvPr id="481433" name="Freeform 153"/>
                  <p:cNvSpPr>
                    <a:spLocks/>
                  </p:cNvSpPr>
                  <p:nvPr/>
                </p:nvSpPr>
                <p:spPr bwMode="auto">
                  <a:xfrm>
                    <a:off x="4868" y="1161"/>
                    <a:ext cx="18" cy="30"/>
                  </a:xfrm>
                  <a:custGeom>
                    <a:avLst/>
                    <a:gdLst/>
                    <a:ahLst/>
                    <a:cxnLst>
                      <a:cxn ang="0">
                        <a:pos x="18" y="30"/>
                      </a:cxn>
                      <a:cxn ang="0">
                        <a:pos x="4" y="28"/>
                      </a:cxn>
                      <a:cxn ang="0">
                        <a:pos x="2" y="24"/>
                      </a:cxn>
                      <a:cxn ang="0">
                        <a:pos x="0" y="18"/>
                      </a:cxn>
                      <a:cxn ang="0">
                        <a:pos x="0" y="14"/>
                      </a:cxn>
                      <a:cxn ang="0">
                        <a:pos x="0" y="8"/>
                      </a:cxn>
                      <a:cxn ang="0">
                        <a:pos x="14" y="0"/>
                      </a:cxn>
                      <a:cxn ang="0">
                        <a:pos x="18" y="30"/>
                      </a:cxn>
                    </a:cxnLst>
                    <a:rect l="0" t="0" r="r" b="b"/>
                    <a:pathLst>
                      <a:path w="18" h="30">
                        <a:moveTo>
                          <a:pt x="18" y="30"/>
                        </a:moveTo>
                        <a:lnTo>
                          <a:pt x="4" y="28"/>
                        </a:lnTo>
                        <a:lnTo>
                          <a:pt x="2" y="24"/>
                        </a:lnTo>
                        <a:lnTo>
                          <a:pt x="0" y="18"/>
                        </a:lnTo>
                        <a:lnTo>
                          <a:pt x="0" y="14"/>
                        </a:lnTo>
                        <a:lnTo>
                          <a:pt x="0" y="8"/>
                        </a:lnTo>
                        <a:lnTo>
                          <a:pt x="14" y="0"/>
                        </a:lnTo>
                        <a:lnTo>
                          <a:pt x="18" y="30"/>
                        </a:lnTo>
                        <a:close/>
                      </a:path>
                    </a:pathLst>
                  </a:custGeom>
                  <a:solidFill>
                    <a:srgbClr val="676767"/>
                  </a:solidFill>
                  <a:ln w="9525">
                    <a:noFill/>
                    <a:round/>
                    <a:headEnd/>
                    <a:tailEnd/>
                  </a:ln>
                </p:spPr>
                <p:txBody>
                  <a:bodyPr/>
                  <a:lstStyle/>
                  <a:p>
                    <a:endParaRPr lang="zh-CN" altLang="en-US"/>
                  </a:p>
                </p:txBody>
              </p:sp>
              <p:sp>
                <p:nvSpPr>
                  <p:cNvPr id="481434" name="Freeform 154"/>
                  <p:cNvSpPr>
                    <a:spLocks/>
                  </p:cNvSpPr>
                  <p:nvPr/>
                </p:nvSpPr>
                <p:spPr bwMode="auto">
                  <a:xfrm>
                    <a:off x="4868" y="1161"/>
                    <a:ext cx="18" cy="30"/>
                  </a:xfrm>
                  <a:custGeom>
                    <a:avLst/>
                    <a:gdLst/>
                    <a:ahLst/>
                    <a:cxnLst>
                      <a:cxn ang="0">
                        <a:pos x="18" y="30"/>
                      </a:cxn>
                      <a:cxn ang="0">
                        <a:pos x="4" y="28"/>
                      </a:cxn>
                      <a:cxn ang="0">
                        <a:pos x="2" y="24"/>
                      </a:cxn>
                      <a:cxn ang="0">
                        <a:pos x="0" y="18"/>
                      </a:cxn>
                      <a:cxn ang="0">
                        <a:pos x="0" y="14"/>
                      </a:cxn>
                      <a:cxn ang="0">
                        <a:pos x="0" y="8"/>
                      </a:cxn>
                      <a:cxn ang="0">
                        <a:pos x="14" y="0"/>
                      </a:cxn>
                      <a:cxn ang="0">
                        <a:pos x="18" y="30"/>
                      </a:cxn>
                    </a:cxnLst>
                    <a:rect l="0" t="0" r="r" b="b"/>
                    <a:pathLst>
                      <a:path w="18" h="30">
                        <a:moveTo>
                          <a:pt x="18" y="30"/>
                        </a:moveTo>
                        <a:lnTo>
                          <a:pt x="4" y="28"/>
                        </a:lnTo>
                        <a:lnTo>
                          <a:pt x="2" y="24"/>
                        </a:lnTo>
                        <a:lnTo>
                          <a:pt x="0" y="18"/>
                        </a:lnTo>
                        <a:lnTo>
                          <a:pt x="0" y="14"/>
                        </a:lnTo>
                        <a:lnTo>
                          <a:pt x="0" y="8"/>
                        </a:lnTo>
                        <a:lnTo>
                          <a:pt x="14" y="0"/>
                        </a:lnTo>
                        <a:lnTo>
                          <a:pt x="18" y="30"/>
                        </a:lnTo>
                      </a:path>
                    </a:pathLst>
                  </a:custGeom>
                  <a:noFill/>
                  <a:ln w="12700">
                    <a:solidFill>
                      <a:srgbClr val="000000"/>
                    </a:solidFill>
                    <a:prstDash val="solid"/>
                    <a:round/>
                    <a:headEnd/>
                    <a:tailEnd/>
                  </a:ln>
                </p:spPr>
                <p:txBody>
                  <a:bodyPr/>
                  <a:lstStyle/>
                  <a:p>
                    <a:endParaRPr lang="zh-CN" altLang="en-US"/>
                  </a:p>
                </p:txBody>
              </p:sp>
            </p:grpSp>
            <p:sp>
              <p:nvSpPr>
                <p:cNvPr id="481435" name="Freeform 155"/>
                <p:cNvSpPr>
                  <a:spLocks/>
                </p:cNvSpPr>
                <p:nvPr/>
              </p:nvSpPr>
              <p:spPr bwMode="auto">
                <a:xfrm>
                  <a:off x="4880" y="1141"/>
                  <a:ext cx="18" cy="46"/>
                </a:xfrm>
                <a:custGeom>
                  <a:avLst/>
                  <a:gdLst/>
                  <a:ahLst/>
                  <a:cxnLst>
                    <a:cxn ang="0">
                      <a:pos x="10" y="0"/>
                    </a:cxn>
                    <a:cxn ang="0">
                      <a:pos x="6" y="0"/>
                    </a:cxn>
                    <a:cxn ang="0">
                      <a:pos x="4" y="6"/>
                    </a:cxn>
                    <a:cxn ang="0">
                      <a:pos x="2" y="14"/>
                    </a:cxn>
                    <a:cxn ang="0">
                      <a:pos x="0" y="22"/>
                    </a:cxn>
                    <a:cxn ang="0">
                      <a:pos x="0" y="32"/>
                    </a:cxn>
                    <a:cxn ang="0">
                      <a:pos x="2" y="40"/>
                    </a:cxn>
                    <a:cxn ang="0">
                      <a:pos x="4" y="44"/>
                    </a:cxn>
                    <a:cxn ang="0">
                      <a:pos x="8" y="46"/>
                    </a:cxn>
                    <a:cxn ang="0">
                      <a:pos x="12" y="46"/>
                    </a:cxn>
                    <a:cxn ang="0">
                      <a:pos x="14" y="40"/>
                    </a:cxn>
                    <a:cxn ang="0">
                      <a:pos x="18" y="32"/>
                    </a:cxn>
                    <a:cxn ang="0">
                      <a:pos x="18" y="24"/>
                    </a:cxn>
                    <a:cxn ang="0">
                      <a:pos x="18" y="14"/>
                    </a:cxn>
                    <a:cxn ang="0">
                      <a:pos x="18" y="6"/>
                    </a:cxn>
                    <a:cxn ang="0">
                      <a:pos x="14" y="2"/>
                    </a:cxn>
                    <a:cxn ang="0">
                      <a:pos x="10" y="0"/>
                    </a:cxn>
                  </a:cxnLst>
                  <a:rect l="0" t="0" r="r" b="b"/>
                  <a:pathLst>
                    <a:path w="18" h="46">
                      <a:moveTo>
                        <a:pt x="10" y="0"/>
                      </a:moveTo>
                      <a:lnTo>
                        <a:pt x="6" y="0"/>
                      </a:lnTo>
                      <a:lnTo>
                        <a:pt x="4" y="6"/>
                      </a:lnTo>
                      <a:lnTo>
                        <a:pt x="2" y="14"/>
                      </a:lnTo>
                      <a:lnTo>
                        <a:pt x="0" y="22"/>
                      </a:lnTo>
                      <a:lnTo>
                        <a:pt x="0" y="32"/>
                      </a:lnTo>
                      <a:lnTo>
                        <a:pt x="2" y="40"/>
                      </a:lnTo>
                      <a:lnTo>
                        <a:pt x="4" y="44"/>
                      </a:lnTo>
                      <a:lnTo>
                        <a:pt x="8" y="46"/>
                      </a:lnTo>
                      <a:lnTo>
                        <a:pt x="12" y="46"/>
                      </a:lnTo>
                      <a:lnTo>
                        <a:pt x="14" y="40"/>
                      </a:lnTo>
                      <a:lnTo>
                        <a:pt x="18" y="32"/>
                      </a:lnTo>
                      <a:lnTo>
                        <a:pt x="18" y="24"/>
                      </a:lnTo>
                      <a:lnTo>
                        <a:pt x="18" y="14"/>
                      </a:lnTo>
                      <a:lnTo>
                        <a:pt x="18" y="6"/>
                      </a:lnTo>
                      <a:lnTo>
                        <a:pt x="14" y="2"/>
                      </a:lnTo>
                      <a:lnTo>
                        <a:pt x="10" y="0"/>
                      </a:lnTo>
                      <a:close/>
                    </a:path>
                  </a:pathLst>
                </a:custGeom>
                <a:solidFill>
                  <a:srgbClr val="919191"/>
                </a:solidFill>
                <a:ln w="12700">
                  <a:solidFill>
                    <a:srgbClr val="000000"/>
                  </a:solidFill>
                  <a:prstDash val="solid"/>
                  <a:round/>
                  <a:headEnd/>
                  <a:tailEnd/>
                </a:ln>
              </p:spPr>
              <p:txBody>
                <a:bodyPr/>
                <a:lstStyle/>
                <a:p>
                  <a:endParaRPr lang="zh-CN" altLang="en-US"/>
                </a:p>
              </p:txBody>
            </p:sp>
          </p:grpSp>
          <p:sp>
            <p:nvSpPr>
              <p:cNvPr id="481436" name="Freeform 156"/>
              <p:cNvSpPr>
                <a:spLocks/>
              </p:cNvSpPr>
              <p:nvPr/>
            </p:nvSpPr>
            <p:spPr bwMode="auto">
              <a:xfrm>
                <a:off x="4864" y="1161"/>
                <a:ext cx="14" cy="12"/>
              </a:xfrm>
              <a:custGeom>
                <a:avLst/>
                <a:gdLst/>
                <a:ahLst/>
                <a:cxnLst>
                  <a:cxn ang="0">
                    <a:pos x="12" y="4"/>
                  </a:cxn>
                  <a:cxn ang="0">
                    <a:pos x="14" y="6"/>
                  </a:cxn>
                  <a:cxn ang="0">
                    <a:pos x="0" y="12"/>
                  </a:cxn>
                  <a:cxn ang="0">
                    <a:pos x="0" y="10"/>
                  </a:cxn>
                  <a:cxn ang="0">
                    <a:pos x="4" y="0"/>
                  </a:cxn>
                  <a:cxn ang="0">
                    <a:pos x="8" y="0"/>
                  </a:cxn>
                  <a:cxn ang="0">
                    <a:pos x="12" y="4"/>
                  </a:cxn>
                </a:cxnLst>
                <a:rect l="0" t="0" r="r" b="b"/>
                <a:pathLst>
                  <a:path w="14" h="12">
                    <a:moveTo>
                      <a:pt x="12" y="4"/>
                    </a:moveTo>
                    <a:lnTo>
                      <a:pt x="14" y="6"/>
                    </a:lnTo>
                    <a:lnTo>
                      <a:pt x="0" y="12"/>
                    </a:lnTo>
                    <a:lnTo>
                      <a:pt x="0" y="10"/>
                    </a:lnTo>
                    <a:lnTo>
                      <a:pt x="4" y="0"/>
                    </a:lnTo>
                    <a:lnTo>
                      <a:pt x="8" y="0"/>
                    </a:lnTo>
                    <a:lnTo>
                      <a:pt x="12" y="4"/>
                    </a:lnTo>
                    <a:close/>
                  </a:path>
                </a:pathLst>
              </a:custGeom>
              <a:solidFill>
                <a:srgbClr val="000000"/>
              </a:solidFill>
              <a:ln w="9525">
                <a:noFill/>
                <a:round/>
                <a:headEnd/>
                <a:tailEnd/>
              </a:ln>
            </p:spPr>
            <p:txBody>
              <a:bodyPr/>
              <a:lstStyle/>
              <a:p>
                <a:endParaRPr lang="zh-CN" altLang="en-US"/>
              </a:p>
            </p:txBody>
          </p:sp>
          <p:sp>
            <p:nvSpPr>
              <p:cNvPr id="481437" name="Freeform 157"/>
              <p:cNvSpPr>
                <a:spLocks/>
              </p:cNvSpPr>
              <p:nvPr/>
            </p:nvSpPr>
            <p:spPr bwMode="auto">
              <a:xfrm>
                <a:off x="4870" y="1155"/>
                <a:ext cx="8" cy="10"/>
              </a:xfrm>
              <a:custGeom>
                <a:avLst/>
                <a:gdLst/>
                <a:ahLst/>
                <a:cxnLst>
                  <a:cxn ang="0">
                    <a:pos x="6" y="10"/>
                  </a:cxn>
                  <a:cxn ang="0">
                    <a:pos x="0" y="8"/>
                  </a:cxn>
                  <a:cxn ang="0">
                    <a:pos x="4" y="0"/>
                  </a:cxn>
                  <a:cxn ang="0">
                    <a:pos x="8" y="0"/>
                  </a:cxn>
                  <a:cxn ang="0">
                    <a:pos x="6" y="10"/>
                  </a:cxn>
                </a:cxnLst>
                <a:rect l="0" t="0" r="r" b="b"/>
                <a:pathLst>
                  <a:path w="8" h="10">
                    <a:moveTo>
                      <a:pt x="6" y="10"/>
                    </a:moveTo>
                    <a:lnTo>
                      <a:pt x="0" y="8"/>
                    </a:lnTo>
                    <a:lnTo>
                      <a:pt x="4" y="0"/>
                    </a:lnTo>
                    <a:lnTo>
                      <a:pt x="8" y="0"/>
                    </a:lnTo>
                    <a:lnTo>
                      <a:pt x="6" y="10"/>
                    </a:lnTo>
                    <a:close/>
                  </a:path>
                </a:pathLst>
              </a:custGeom>
              <a:solidFill>
                <a:srgbClr val="000000"/>
              </a:solidFill>
              <a:ln w="9525">
                <a:noFill/>
                <a:round/>
                <a:headEnd/>
                <a:tailEnd/>
              </a:ln>
            </p:spPr>
            <p:txBody>
              <a:bodyPr/>
              <a:lstStyle/>
              <a:p>
                <a:endParaRPr lang="zh-CN" altLang="en-US"/>
              </a:p>
            </p:txBody>
          </p:sp>
          <p:grpSp>
            <p:nvGrpSpPr>
              <p:cNvPr id="29" name="Group 158"/>
              <p:cNvGrpSpPr>
                <a:grpSpLocks/>
              </p:cNvGrpSpPr>
              <p:nvPr/>
            </p:nvGrpSpPr>
            <p:grpSpPr bwMode="auto">
              <a:xfrm>
                <a:off x="4864" y="1169"/>
                <a:ext cx="14" cy="6"/>
                <a:chOff x="4864" y="1169"/>
                <a:chExt cx="14" cy="6"/>
              </a:xfrm>
            </p:grpSpPr>
            <p:sp>
              <p:nvSpPr>
                <p:cNvPr id="481439" name="Freeform 159"/>
                <p:cNvSpPr>
                  <a:spLocks/>
                </p:cNvSpPr>
                <p:nvPr/>
              </p:nvSpPr>
              <p:spPr bwMode="auto">
                <a:xfrm>
                  <a:off x="4864" y="1169"/>
                  <a:ext cx="14" cy="6"/>
                </a:xfrm>
                <a:custGeom>
                  <a:avLst/>
                  <a:gdLst/>
                  <a:ahLst/>
                  <a:cxnLst>
                    <a:cxn ang="0">
                      <a:pos x="14" y="0"/>
                    </a:cxn>
                    <a:cxn ang="0">
                      <a:pos x="8" y="0"/>
                    </a:cxn>
                    <a:cxn ang="0">
                      <a:pos x="0" y="4"/>
                    </a:cxn>
                    <a:cxn ang="0">
                      <a:pos x="6" y="6"/>
                    </a:cxn>
                    <a:cxn ang="0">
                      <a:pos x="14" y="0"/>
                    </a:cxn>
                  </a:cxnLst>
                  <a:rect l="0" t="0" r="r" b="b"/>
                  <a:pathLst>
                    <a:path w="14" h="6">
                      <a:moveTo>
                        <a:pt x="14" y="0"/>
                      </a:moveTo>
                      <a:lnTo>
                        <a:pt x="8" y="0"/>
                      </a:lnTo>
                      <a:lnTo>
                        <a:pt x="0" y="4"/>
                      </a:lnTo>
                      <a:lnTo>
                        <a:pt x="6" y="6"/>
                      </a:lnTo>
                      <a:lnTo>
                        <a:pt x="14" y="0"/>
                      </a:lnTo>
                      <a:close/>
                    </a:path>
                  </a:pathLst>
                </a:custGeom>
                <a:solidFill>
                  <a:srgbClr val="CECECE"/>
                </a:solidFill>
                <a:ln w="9525">
                  <a:noFill/>
                  <a:round/>
                  <a:headEnd/>
                  <a:tailEnd/>
                </a:ln>
              </p:spPr>
              <p:txBody>
                <a:bodyPr/>
                <a:lstStyle/>
                <a:p>
                  <a:endParaRPr lang="zh-CN" altLang="en-US"/>
                </a:p>
              </p:txBody>
            </p:sp>
            <p:sp>
              <p:nvSpPr>
                <p:cNvPr id="481440" name="Freeform 160"/>
                <p:cNvSpPr>
                  <a:spLocks/>
                </p:cNvSpPr>
                <p:nvPr/>
              </p:nvSpPr>
              <p:spPr bwMode="auto">
                <a:xfrm>
                  <a:off x="4864" y="1169"/>
                  <a:ext cx="14" cy="6"/>
                </a:xfrm>
                <a:custGeom>
                  <a:avLst/>
                  <a:gdLst/>
                  <a:ahLst/>
                  <a:cxnLst>
                    <a:cxn ang="0">
                      <a:pos x="14" y="0"/>
                    </a:cxn>
                    <a:cxn ang="0">
                      <a:pos x="8" y="0"/>
                    </a:cxn>
                    <a:cxn ang="0">
                      <a:pos x="0" y="4"/>
                    </a:cxn>
                    <a:cxn ang="0">
                      <a:pos x="6" y="6"/>
                    </a:cxn>
                    <a:cxn ang="0">
                      <a:pos x="14" y="0"/>
                    </a:cxn>
                  </a:cxnLst>
                  <a:rect l="0" t="0" r="r" b="b"/>
                  <a:pathLst>
                    <a:path w="14" h="6">
                      <a:moveTo>
                        <a:pt x="14" y="0"/>
                      </a:moveTo>
                      <a:lnTo>
                        <a:pt x="8" y="0"/>
                      </a:lnTo>
                      <a:lnTo>
                        <a:pt x="0" y="4"/>
                      </a:lnTo>
                      <a:lnTo>
                        <a:pt x="6" y="6"/>
                      </a:lnTo>
                      <a:lnTo>
                        <a:pt x="14" y="0"/>
                      </a:lnTo>
                    </a:path>
                  </a:pathLst>
                </a:custGeom>
                <a:noFill/>
                <a:ln w="12700">
                  <a:solidFill>
                    <a:srgbClr val="000000"/>
                  </a:solidFill>
                  <a:prstDash val="solid"/>
                  <a:round/>
                  <a:headEnd/>
                  <a:tailEnd/>
                </a:ln>
              </p:spPr>
              <p:txBody>
                <a:bodyPr/>
                <a:lstStyle/>
                <a:p>
                  <a:endParaRPr lang="zh-CN" altLang="en-US"/>
                </a:p>
              </p:txBody>
            </p:sp>
          </p:grpSp>
          <p:sp>
            <p:nvSpPr>
              <p:cNvPr id="481441" name="Freeform 161"/>
              <p:cNvSpPr>
                <a:spLocks/>
              </p:cNvSpPr>
              <p:nvPr/>
            </p:nvSpPr>
            <p:spPr bwMode="auto">
              <a:xfrm>
                <a:off x="4740" y="1099"/>
                <a:ext cx="2" cy="12"/>
              </a:xfrm>
              <a:custGeom>
                <a:avLst/>
                <a:gdLst/>
                <a:ahLst/>
                <a:cxnLst>
                  <a:cxn ang="0">
                    <a:pos x="0" y="2"/>
                  </a:cxn>
                  <a:cxn ang="0">
                    <a:pos x="2" y="0"/>
                  </a:cxn>
                  <a:cxn ang="0">
                    <a:pos x="2" y="12"/>
                  </a:cxn>
                  <a:cxn ang="0">
                    <a:pos x="0" y="2"/>
                  </a:cxn>
                </a:cxnLst>
                <a:rect l="0" t="0" r="r" b="b"/>
                <a:pathLst>
                  <a:path w="2" h="12">
                    <a:moveTo>
                      <a:pt x="0" y="2"/>
                    </a:moveTo>
                    <a:lnTo>
                      <a:pt x="2" y="0"/>
                    </a:lnTo>
                    <a:lnTo>
                      <a:pt x="2" y="12"/>
                    </a:lnTo>
                    <a:lnTo>
                      <a:pt x="0" y="2"/>
                    </a:lnTo>
                    <a:close/>
                  </a:path>
                </a:pathLst>
              </a:custGeom>
              <a:solidFill>
                <a:srgbClr val="000000"/>
              </a:solidFill>
              <a:ln w="9525">
                <a:noFill/>
                <a:round/>
                <a:headEnd/>
                <a:tailEnd/>
              </a:ln>
            </p:spPr>
            <p:txBody>
              <a:bodyPr/>
              <a:lstStyle/>
              <a:p>
                <a:endParaRPr lang="zh-CN" altLang="en-US"/>
              </a:p>
            </p:txBody>
          </p:sp>
          <p:sp>
            <p:nvSpPr>
              <p:cNvPr id="481442" name="Freeform 162"/>
              <p:cNvSpPr>
                <a:spLocks/>
              </p:cNvSpPr>
              <p:nvPr/>
            </p:nvSpPr>
            <p:spPr bwMode="auto">
              <a:xfrm>
                <a:off x="4752" y="1157"/>
                <a:ext cx="112" cy="18"/>
              </a:xfrm>
              <a:custGeom>
                <a:avLst/>
                <a:gdLst/>
                <a:ahLst/>
                <a:cxnLst>
                  <a:cxn ang="0">
                    <a:pos x="0" y="0"/>
                  </a:cxn>
                  <a:cxn ang="0">
                    <a:pos x="0" y="6"/>
                  </a:cxn>
                  <a:cxn ang="0">
                    <a:pos x="104" y="18"/>
                  </a:cxn>
                  <a:cxn ang="0">
                    <a:pos x="112" y="14"/>
                  </a:cxn>
                  <a:cxn ang="0">
                    <a:pos x="112" y="6"/>
                  </a:cxn>
                  <a:cxn ang="0">
                    <a:pos x="0" y="0"/>
                  </a:cxn>
                </a:cxnLst>
                <a:rect l="0" t="0" r="r" b="b"/>
                <a:pathLst>
                  <a:path w="112" h="18">
                    <a:moveTo>
                      <a:pt x="0" y="0"/>
                    </a:moveTo>
                    <a:lnTo>
                      <a:pt x="0" y="6"/>
                    </a:lnTo>
                    <a:lnTo>
                      <a:pt x="104" y="18"/>
                    </a:lnTo>
                    <a:lnTo>
                      <a:pt x="112" y="14"/>
                    </a:lnTo>
                    <a:lnTo>
                      <a:pt x="112" y="6"/>
                    </a:lnTo>
                    <a:lnTo>
                      <a:pt x="0" y="0"/>
                    </a:lnTo>
                    <a:close/>
                  </a:path>
                </a:pathLst>
              </a:custGeom>
              <a:solidFill>
                <a:srgbClr val="000000"/>
              </a:solidFill>
              <a:ln w="9525">
                <a:noFill/>
                <a:round/>
                <a:headEnd/>
                <a:tailEnd/>
              </a:ln>
            </p:spPr>
            <p:txBody>
              <a:bodyPr/>
              <a:lstStyle/>
              <a:p>
                <a:endParaRPr lang="zh-CN" altLang="en-US"/>
              </a:p>
            </p:txBody>
          </p:sp>
          <p:sp>
            <p:nvSpPr>
              <p:cNvPr id="481443" name="Freeform 163"/>
              <p:cNvSpPr>
                <a:spLocks/>
              </p:cNvSpPr>
              <p:nvPr/>
            </p:nvSpPr>
            <p:spPr bwMode="auto">
              <a:xfrm>
                <a:off x="4744" y="1129"/>
                <a:ext cx="142" cy="24"/>
              </a:xfrm>
              <a:custGeom>
                <a:avLst/>
                <a:gdLst/>
                <a:ahLst/>
                <a:cxnLst>
                  <a:cxn ang="0">
                    <a:pos x="0" y="4"/>
                  </a:cxn>
                  <a:cxn ang="0">
                    <a:pos x="0" y="12"/>
                  </a:cxn>
                  <a:cxn ang="0">
                    <a:pos x="114" y="24"/>
                  </a:cxn>
                  <a:cxn ang="0">
                    <a:pos x="142" y="6"/>
                  </a:cxn>
                  <a:cxn ang="0">
                    <a:pos x="114" y="0"/>
                  </a:cxn>
                  <a:cxn ang="0">
                    <a:pos x="0" y="4"/>
                  </a:cxn>
                </a:cxnLst>
                <a:rect l="0" t="0" r="r" b="b"/>
                <a:pathLst>
                  <a:path w="142" h="24">
                    <a:moveTo>
                      <a:pt x="0" y="4"/>
                    </a:moveTo>
                    <a:lnTo>
                      <a:pt x="0" y="12"/>
                    </a:lnTo>
                    <a:lnTo>
                      <a:pt x="114" y="24"/>
                    </a:lnTo>
                    <a:lnTo>
                      <a:pt x="142" y="6"/>
                    </a:lnTo>
                    <a:lnTo>
                      <a:pt x="114" y="0"/>
                    </a:lnTo>
                    <a:lnTo>
                      <a:pt x="0" y="4"/>
                    </a:lnTo>
                    <a:close/>
                  </a:path>
                </a:pathLst>
              </a:custGeom>
              <a:solidFill>
                <a:srgbClr val="000000"/>
              </a:solidFill>
              <a:ln w="9525">
                <a:noFill/>
                <a:round/>
                <a:headEnd/>
                <a:tailEnd/>
              </a:ln>
            </p:spPr>
            <p:txBody>
              <a:bodyPr/>
              <a:lstStyle/>
              <a:p>
                <a:endParaRPr lang="zh-CN" altLang="en-US"/>
              </a:p>
            </p:txBody>
          </p:sp>
          <p:grpSp>
            <p:nvGrpSpPr>
              <p:cNvPr id="30" name="Group 164"/>
              <p:cNvGrpSpPr>
                <a:grpSpLocks/>
              </p:cNvGrpSpPr>
              <p:nvPr/>
            </p:nvGrpSpPr>
            <p:grpSpPr bwMode="auto">
              <a:xfrm>
                <a:off x="4742" y="1045"/>
                <a:ext cx="132" cy="104"/>
                <a:chOff x="4742" y="1045"/>
                <a:chExt cx="132" cy="104"/>
              </a:xfrm>
            </p:grpSpPr>
            <p:sp>
              <p:nvSpPr>
                <p:cNvPr id="481445" name="Freeform 165"/>
                <p:cNvSpPr>
                  <a:spLocks/>
                </p:cNvSpPr>
                <p:nvPr/>
              </p:nvSpPr>
              <p:spPr bwMode="auto">
                <a:xfrm>
                  <a:off x="4742" y="1045"/>
                  <a:ext cx="132" cy="104"/>
                </a:xfrm>
                <a:custGeom>
                  <a:avLst/>
                  <a:gdLst/>
                  <a:ahLst/>
                  <a:cxnLst>
                    <a:cxn ang="0">
                      <a:pos x="10" y="0"/>
                    </a:cxn>
                    <a:cxn ang="0">
                      <a:pos x="132" y="2"/>
                    </a:cxn>
                    <a:cxn ang="0">
                      <a:pos x="118" y="56"/>
                    </a:cxn>
                    <a:cxn ang="0">
                      <a:pos x="118" y="104"/>
                    </a:cxn>
                    <a:cxn ang="0">
                      <a:pos x="0" y="92"/>
                    </a:cxn>
                    <a:cxn ang="0">
                      <a:pos x="0" y="46"/>
                    </a:cxn>
                    <a:cxn ang="0">
                      <a:pos x="10" y="0"/>
                    </a:cxn>
                  </a:cxnLst>
                  <a:rect l="0" t="0" r="r" b="b"/>
                  <a:pathLst>
                    <a:path w="132" h="104">
                      <a:moveTo>
                        <a:pt x="10" y="0"/>
                      </a:moveTo>
                      <a:lnTo>
                        <a:pt x="132" y="2"/>
                      </a:lnTo>
                      <a:lnTo>
                        <a:pt x="118" y="56"/>
                      </a:lnTo>
                      <a:lnTo>
                        <a:pt x="118" y="104"/>
                      </a:lnTo>
                      <a:lnTo>
                        <a:pt x="0" y="92"/>
                      </a:lnTo>
                      <a:lnTo>
                        <a:pt x="0" y="46"/>
                      </a:lnTo>
                      <a:lnTo>
                        <a:pt x="10" y="0"/>
                      </a:lnTo>
                      <a:close/>
                    </a:path>
                  </a:pathLst>
                </a:custGeom>
                <a:solidFill>
                  <a:srgbClr val="DC0081"/>
                </a:solidFill>
                <a:ln w="9525">
                  <a:noFill/>
                  <a:round/>
                  <a:headEnd/>
                  <a:tailEnd/>
                </a:ln>
              </p:spPr>
              <p:txBody>
                <a:bodyPr/>
                <a:lstStyle/>
                <a:p>
                  <a:endParaRPr lang="zh-CN" altLang="en-US"/>
                </a:p>
              </p:txBody>
            </p:sp>
            <p:sp>
              <p:nvSpPr>
                <p:cNvPr id="481446" name="Freeform 166"/>
                <p:cNvSpPr>
                  <a:spLocks/>
                </p:cNvSpPr>
                <p:nvPr/>
              </p:nvSpPr>
              <p:spPr bwMode="auto">
                <a:xfrm>
                  <a:off x="4742" y="1045"/>
                  <a:ext cx="132" cy="104"/>
                </a:xfrm>
                <a:custGeom>
                  <a:avLst/>
                  <a:gdLst/>
                  <a:ahLst/>
                  <a:cxnLst>
                    <a:cxn ang="0">
                      <a:pos x="10" y="0"/>
                    </a:cxn>
                    <a:cxn ang="0">
                      <a:pos x="132" y="2"/>
                    </a:cxn>
                    <a:cxn ang="0">
                      <a:pos x="118" y="56"/>
                    </a:cxn>
                    <a:cxn ang="0">
                      <a:pos x="118" y="104"/>
                    </a:cxn>
                    <a:cxn ang="0">
                      <a:pos x="0" y="92"/>
                    </a:cxn>
                    <a:cxn ang="0">
                      <a:pos x="0" y="46"/>
                    </a:cxn>
                    <a:cxn ang="0">
                      <a:pos x="10" y="0"/>
                    </a:cxn>
                  </a:cxnLst>
                  <a:rect l="0" t="0" r="r" b="b"/>
                  <a:pathLst>
                    <a:path w="132" h="104">
                      <a:moveTo>
                        <a:pt x="10" y="0"/>
                      </a:moveTo>
                      <a:lnTo>
                        <a:pt x="132" y="2"/>
                      </a:lnTo>
                      <a:lnTo>
                        <a:pt x="118" y="56"/>
                      </a:lnTo>
                      <a:lnTo>
                        <a:pt x="118" y="104"/>
                      </a:lnTo>
                      <a:lnTo>
                        <a:pt x="0" y="92"/>
                      </a:lnTo>
                      <a:lnTo>
                        <a:pt x="0" y="46"/>
                      </a:lnTo>
                      <a:lnTo>
                        <a:pt x="10" y="0"/>
                      </a:lnTo>
                    </a:path>
                  </a:pathLst>
                </a:custGeom>
                <a:noFill/>
                <a:ln w="12700">
                  <a:solidFill>
                    <a:srgbClr val="000000"/>
                  </a:solidFill>
                  <a:prstDash val="solid"/>
                  <a:round/>
                  <a:headEnd/>
                  <a:tailEnd/>
                </a:ln>
              </p:spPr>
              <p:txBody>
                <a:bodyPr/>
                <a:lstStyle/>
                <a:p>
                  <a:endParaRPr lang="zh-CN" altLang="en-US"/>
                </a:p>
              </p:txBody>
            </p:sp>
          </p:grpSp>
          <p:sp>
            <p:nvSpPr>
              <p:cNvPr id="481447" name="Freeform 167"/>
              <p:cNvSpPr>
                <a:spLocks/>
              </p:cNvSpPr>
              <p:nvPr/>
            </p:nvSpPr>
            <p:spPr bwMode="auto">
              <a:xfrm>
                <a:off x="4744" y="1083"/>
                <a:ext cx="106" cy="24"/>
              </a:xfrm>
              <a:custGeom>
                <a:avLst/>
                <a:gdLst/>
                <a:ahLst/>
                <a:cxnLst>
                  <a:cxn ang="0">
                    <a:pos x="0" y="0"/>
                  </a:cxn>
                  <a:cxn ang="0">
                    <a:pos x="0" y="4"/>
                  </a:cxn>
                  <a:cxn ang="0">
                    <a:pos x="0" y="8"/>
                  </a:cxn>
                  <a:cxn ang="0">
                    <a:pos x="0" y="12"/>
                  </a:cxn>
                  <a:cxn ang="0">
                    <a:pos x="96" y="20"/>
                  </a:cxn>
                  <a:cxn ang="0">
                    <a:pos x="72" y="22"/>
                  </a:cxn>
                  <a:cxn ang="0">
                    <a:pos x="102" y="24"/>
                  </a:cxn>
                  <a:cxn ang="0">
                    <a:pos x="102" y="18"/>
                  </a:cxn>
                  <a:cxn ang="0">
                    <a:pos x="106" y="8"/>
                  </a:cxn>
                  <a:cxn ang="0">
                    <a:pos x="0" y="0"/>
                  </a:cxn>
                </a:cxnLst>
                <a:rect l="0" t="0" r="r" b="b"/>
                <a:pathLst>
                  <a:path w="106" h="24">
                    <a:moveTo>
                      <a:pt x="0" y="0"/>
                    </a:moveTo>
                    <a:lnTo>
                      <a:pt x="0" y="4"/>
                    </a:lnTo>
                    <a:lnTo>
                      <a:pt x="0" y="8"/>
                    </a:lnTo>
                    <a:lnTo>
                      <a:pt x="0" y="12"/>
                    </a:lnTo>
                    <a:lnTo>
                      <a:pt x="96" y="20"/>
                    </a:lnTo>
                    <a:lnTo>
                      <a:pt x="72" y="22"/>
                    </a:lnTo>
                    <a:lnTo>
                      <a:pt x="102" y="24"/>
                    </a:lnTo>
                    <a:lnTo>
                      <a:pt x="102" y="18"/>
                    </a:lnTo>
                    <a:lnTo>
                      <a:pt x="106" y="8"/>
                    </a:lnTo>
                    <a:lnTo>
                      <a:pt x="0" y="0"/>
                    </a:lnTo>
                    <a:close/>
                  </a:path>
                </a:pathLst>
              </a:custGeom>
              <a:solidFill>
                <a:srgbClr val="FDC0E5"/>
              </a:solidFill>
              <a:ln w="9525">
                <a:noFill/>
                <a:round/>
                <a:headEnd/>
                <a:tailEnd/>
              </a:ln>
            </p:spPr>
            <p:txBody>
              <a:bodyPr/>
              <a:lstStyle/>
              <a:p>
                <a:endParaRPr lang="zh-CN" altLang="en-US"/>
              </a:p>
            </p:txBody>
          </p:sp>
          <p:sp>
            <p:nvSpPr>
              <p:cNvPr id="481448" name="Freeform 168"/>
              <p:cNvSpPr>
                <a:spLocks/>
              </p:cNvSpPr>
              <p:nvPr/>
            </p:nvSpPr>
            <p:spPr bwMode="auto">
              <a:xfrm>
                <a:off x="4748" y="1047"/>
                <a:ext cx="120" cy="46"/>
              </a:xfrm>
              <a:custGeom>
                <a:avLst/>
                <a:gdLst/>
                <a:ahLst/>
                <a:cxnLst>
                  <a:cxn ang="0">
                    <a:pos x="120" y="4"/>
                  </a:cxn>
                  <a:cxn ang="0">
                    <a:pos x="112" y="42"/>
                  </a:cxn>
                  <a:cxn ang="0">
                    <a:pos x="110" y="42"/>
                  </a:cxn>
                  <a:cxn ang="0">
                    <a:pos x="108" y="44"/>
                  </a:cxn>
                  <a:cxn ang="0">
                    <a:pos x="104" y="46"/>
                  </a:cxn>
                  <a:cxn ang="0">
                    <a:pos x="102" y="46"/>
                  </a:cxn>
                  <a:cxn ang="0">
                    <a:pos x="4" y="38"/>
                  </a:cxn>
                  <a:cxn ang="0">
                    <a:pos x="2" y="38"/>
                  </a:cxn>
                  <a:cxn ang="0">
                    <a:pos x="0" y="36"/>
                  </a:cxn>
                  <a:cxn ang="0">
                    <a:pos x="0" y="34"/>
                  </a:cxn>
                  <a:cxn ang="0">
                    <a:pos x="0" y="32"/>
                  </a:cxn>
                  <a:cxn ang="0">
                    <a:pos x="0" y="30"/>
                  </a:cxn>
                  <a:cxn ang="0">
                    <a:pos x="6" y="0"/>
                  </a:cxn>
                  <a:cxn ang="0">
                    <a:pos x="8" y="0"/>
                  </a:cxn>
                  <a:cxn ang="0">
                    <a:pos x="10" y="0"/>
                  </a:cxn>
                  <a:cxn ang="0">
                    <a:pos x="118" y="2"/>
                  </a:cxn>
                  <a:cxn ang="0">
                    <a:pos x="120" y="2"/>
                  </a:cxn>
                  <a:cxn ang="0">
                    <a:pos x="120" y="4"/>
                  </a:cxn>
                </a:cxnLst>
                <a:rect l="0" t="0" r="r" b="b"/>
                <a:pathLst>
                  <a:path w="120" h="46">
                    <a:moveTo>
                      <a:pt x="120" y="4"/>
                    </a:moveTo>
                    <a:lnTo>
                      <a:pt x="112" y="42"/>
                    </a:lnTo>
                    <a:lnTo>
                      <a:pt x="110" y="42"/>
                    </a:lnTo>
                    <a:lnTo>
                      <a:pt x="108" y="44"/>
                    </a:lnTo>
                    <a:lnTo>
                      <a:pt x="104" y="46"/>
                    </a:lnTo>
                    <a:lnTo>
                      <a:pt x="102" y="46"/>
                    </a:lnTo>
                    <a:lnTo>
                      <a:pt x="4" y="38"/>
                    </a:lnTo>
                    <a:lnTo>
                      <a:pt x="2" y="38"/>
                    </a:lnTo>
                    <a:lnTo>
                      <a:pt x="0" y="36"/>
                    </a:lnTo>
                    <a:lnTo>
                      <a:pt x="0" y="34"/>
                    </a:lnTo>
                    <a:lnTo>
                      <a:pt x="0" y="32"/>
                    </a:lnTo>
                    <a:lnTo>
                      <a:pt x="0" y="30"/>
                    </a:lnTo>
                    <a:lnTo>
                      <a:pt x="6" y="0"/>
                    </a:lnTo>
                    <a:lnTo>
                      <a:pt x="8" y="0"/>
                    </a:lnTo>
                    <a:lnTo>
                      <a:pt x="10" y="0"/>
                    </a:lnTo>
                    <a:lnTo>
                      <a:pt x="118" y="2"/>
                    </a:lnTo>
                    <a:lnTo>
                      <a:pt x="120" y="2"/>
                    </a:lnTo>
                    <a:lnTo>
                      <a:pt x="120" y="4"/>
                    </a:lnTo>
                    <a:close/>
                  </a:path>
                </a:pathLst>
              </a:custGeom>
              <a:solidFill>
                <a:srgbClr val="000000"/>
              </a:solidFill>
              <a:ln w="9525">
                <a:noFill/>
                <a:round/>
                <a:headEnd/>
                <a:tailEnd/>
              </a:ln>
            </p:spPr>
            <p:txBody>
              <a:bodyPr/>
              <a:lstStyle/>
              <a:p>
                <a:endParaRPr lang="zh-CN" altLang="en-US"/>
              </a:p>
            </p:txBody>
          </p:sp>
          <p:grpSp>
            <p:nvGrpSpPr>
              <p:cNvPr id="31" name="Group 169"/>
              <p:cNvGrpSpPr>
                <a:grpSpLocks/>
              </p:cNvGrpSpPr>
              <p:nvPr/>
            </p:nvGrpSpPr>
            <p:grpSpPr bwMode="auto">
              <a:xfrm>
                <a:off x="4748" y="1053"/>
                <a:ext cx="92" cy="34"/>
                <a:chOff x="4748" y="1053"/>
                <a:chExt cx="92" cy="34"/>
              </a:xfrm>
            </p:grpSpPr>
            <p:grpSp>
              <p:nvGrpSpPr>
                <p:cNvPr id="481359" name="Group 170"/>
                <p:cNvGrpSpPr>
                  <a:grpSpLocks/>
                </p:cNvGrpSpPr>
                <p:nvPr/>
              </p:nvGrpSpPr>
              <p:grpSpPr bwMode="auto">
                <a:xfrm>
                  <a:off x="4748" y="1053"/>
                  <a:ext cx="90" cy="34"/>
                  <a:chOff x="4748" y="1053"/>
                  <a:chExt cx="90" cy="34"/>
                </a:xfrm>
              </p:grpSpPr>
              <p:sp>
                <p:nvSpPr>
                  <p:cNvPr id="481451" name="Freeform 171"/>
                  <p:cNvSpPr>
                    <a:spLocks/>
                  </p:cNvSpPr>
                  <p:nvPr/>
                </p:nvSpPr>
                <p:spPr bwMode="auto">
                  <a:xfrm>
                    <a:off x="4748" y="1053"/>
                    <a:ext cx="90" cy="34"/>
                  </a:xfrm>
                  <a:custGeom>
                    <a:avLst/>
                    <a:gdLst/>
                    <a:ahLst/>
                    <a:cxnLst>
                      <a:cxn ang="0">
                        <a:pos x="6" y="0"/>
                      </a:cxn>
                      <a:cxn ang="0">
                        <a:pos x="90" y="4"/>
                      </a:cxn>
                      <a:cxn ang="0">
                        <a:pos x="82" y="34"/>
                      </a:cxn>
                      <a:cxn ang="0">
                        <a:pos x="2" y="28"/>
                      </a:cxn>
                      <a:cxn ang="0">
                        <a:pos x="0" y="28"/>
                      </a:cxn>
                      <a:cxn ang="0">
                        <a:pos x="0" y="26"/>
                      </a:cxn>
                      <a:cxn ang="0">
                        <a:pos x="0" y="24"/>
                      </a:cxn>
                      <a:cxn ang="0">
                        <a:pos x="0" y="24"/>
                      </a:cxn>
                      <a:cxn ang="0">
                        <a:pos x="6" y="0"/>
                      </a:cxn>
                    </a:cxnLst>
                    <a:rect l="0" t="0" r="r" b="b"/>
                    <a:pathLst>
                      <a:path w="90" h="34">
                        <a:moveTo>
                          <a:pt x="6" y="0"/>
                        </a:moveTo>
                        <a:lnTo>
                          <a:pt x="90" y="4"/>
                        </a:lnTo>
                        <a:lnTo>
                          <a:pt x="82" y="34"/>
                        </a:lnTo>
                        <a:lnTo>
                          <a:pt x="2" y="28"/>
                        </a:lnTo>
                        <a:lnTo>
                          <a:pt x="0" y="28"/>
                        </a:lnTo>
                        <a:lnTo>
                          <a:pt x="0" y="26"/>
                        </a:lnTo>
                        <a:lnTo>
                          <a:pt x="0" y="24"/>
                        </a:lnTo>
                        <a:lnTo>
                          <a:pt x="0" y="24"/>
                        </a:lnTo>
                        <a:lnTo>
                          <a:pt x="6" y="0"/>
                        </a:lnTo>
                        <a:close/>
                      </a:path>
                    </a:pathLst>
                  </a:custGeom>
                  <a:solidFill>
                    <a:srgbClr val="FFFFFF"/>
                  </a:solidFill>
                  <a:ln w="9525">
                    <a:noFill/>
                    <a:round/>
                    <a:headEnd/>
                    <a:tailEnd/>
                  </a:ln>
                </p:spPr>
                <p:txBody>
                  <a:bodyPr/>
                  <a:lstStyle/>
                  <a:p>
                    <a:endParaRPr lang="zh-CN" altLang="en-US"/>
                  </a:p>
                </p:txBody>
              </p:sp>
              <p:sp>
                <p:nvSpPr>
                  <p:cNvPr id="481452" name="Freeform 172"/>
                  <p:cNvSpPr>
                    <a:spLocks/>
                  </p:cNvSpPr>
                  <p:nvPr/>
                </p:nvSpPr>
                <p:spPr bwMode="auto">
                  <a:xfrm>
                    <a:off x="4748" y="1053"/>
                    <a:ext cx="10" cy="28"/>
                  </a:xfrm>
                  <a:custGeom>
                    <a:avLst/>
                    <a:gdLst/>
                    <a:ahLst/>
                    <a:cxnLst>
                      <a:cxn ang="0">
                        <a:pos x="4" y="28"/>
                      </a:cxn>
                      <a:cxn ang="0">
                        <a:pos x="2" y="26"/>
                      </a:cxn>
                      <a:cxn ang="0">
                        <a:pos x="2" y="22"/>
                      </a:cxn>
                      <a:cxn ang="0">
                        <a:pos x="2" y="18"/>
                      </a:cxn>
                      <a:cxn ang="0">
                        <a:pos x="8" y="2"/>
                      </a:cxn>
                      <a:cxn ang="0">
                        <a:pos x="10" y="0"/>
                      </a:cxn>
                      <a:cxn ang="0">
                        <a:pos x="10" y="0"/>
                      </a:cxn>
                      <a:cxn ang="0">
                        <a:pos x="6" y="0"/>
                      </a:cxn>
                      <a:cxn ang="0">
                        <a:pos x="0" y="24"/>
                      </a:cxn>
                      <a:cxn ang="0">
                        <a:pos x="0" y="26"/>
                      </a:cxn>
                      <a:cxn ang="0">
                        <a:pos x="0" y="28"/>
                      </a:cxn>
                      <a:cxn ang="0">
                        <a:pos x="2" y="28"/>
                      </a:cxn>
                      <a:cxn ang="0">
                        <a:pos x="4" y="28"/>
                      </a:cxn>
                    </a:cxnLst>
                    <a:rect l="0" t="0" r="r" b="b"/>
                    <a:pathLst>
                      <a:path w="10" h="28">
                        <a:moveTo>
                          <a:pt x="4" y="28"/>
                        </a:moveTo>
                        <a:lnTo>
                          <a:pt x="2" y="26"/>
                        </a:lnTo>
                        <a:lnTo>
                          <a:pt x="2" y="22"/>
                        </a:lnTo>
                        <a:lnTo>
                          <a:pt x="2" y="18"/>
                        </a:lnTo>
                        <a:lnTo>
                          <a:pt x="8" y="2"/>
                        </a:lnTo>
                        <a:lnTo>
                          <a:pt x="10" y="0"/>
                        </a:lnTo>
                        <a:lnTo>
                          <a:pt x="10" y="0"/>
                        </a:lnTo>
                        <a:lnTo>
                          <a:pt x="6" y="0"/>
                        </a:lnTo>
                        <a:lnTo>
                          <a:pt x="0" y="24"/>
                        </a:lnTo>
                        <a:lnTo>
                          <a:pt x="0" y="26"/>
                        </a:lnTo>
                        <a:lnTo>
                          <a:pt x="0" y="28"/>
                        </a:lnTo>
                        <a:lnTo>
                          <a:pt x="2" y="28"/>
                        </a:lnTo>
                        <a:lnTo>
                          <a:pt x="4" y="28"/>
                        </a:lnTo>
                        <a:close/>
                      </a:path>
                    </a:pathLst>
                  </a:custGeom>
                  <a:solidFill>
                    <a:srgbClr val="A6D6FF"/>
                  </a:solidFill>
                  <a:ln w="9525">
                    <a:noFill/>
                    <a:round/>
                    <a:headEnd/>
                    <a:tailEnd/>
                  </a:ln>
                </p:spPr>
                <p:txBody>
                  <a:bodyPr/>
                  <a:lstStyle/>
                  <a:p>
                    <a:endParaRPr lang="zh-CN" altLang="en-US"/>
                  </a:p>
                </p:txBody>
              </p:sp>
              <p:sp>
                <p:nvSpPr>
                  <p:cNvPr id="481453" name="Freeform 173"/>
                  <p:cNvSpPr>
                    <a:spLocks/>
                  </p:cNvSpPr>
                  <p:nvPr/>
                </p:nvSpPr>
                <p:spPr bwMode="auto">
                  <a:xfrm>
                    <a:off x="4756" y="1053"/>
                    <a:ext cx="22" cy="30"/>
                  </a:xfrm>
                  <a:custGeom>
                    <a:avLst/>
                    <a:gdLst/>
                    <a:ahLst/>
                    <a:cxnLst>
                      <a:cxn ang="0">
                        <a:pos x="6" y="0"/>
                      </a:cxn>
                      <a:cxn ang="0">
                        <a:pos x="8" y="2"/>
                      </a:cxn>
                      <a:cxn ang="0">
                        <a:pos x="8" y="26"/>
                      </a:cxn>
                      <a:cxn ang="0">
                        <a:pos x="6" y="26"/>
                      </a:cxn>
                      <a:cxn ang="0">
                        <a:pos x="2" y="28"/>
                      </a:cxn>
                      <a:cxn ang="0">
                        <a:pos x="0" y="28"/>
                      </a:cxn>
                      <a:cxn ang="0">
                        <a:pos x="20" y="30"/>
                      </a:cxn>
                      <a:cxn ang="0">
                        <a:pos x="22" y="24"/>
                      </a:cxn>
                      <a:cxn ang="0">
                        <a:pos x="14" y="24"/>
                      </a:cxn>
                      <a:cxn ang="0">
                        <a:pos x="12" y="24"/>
                      </a:cxn>
                      <a:cxn ang="0">
                        <a:pos x="12" y="2"/>
                      </a:cxn>
                      <a:cxn ang="0">
                        <a:pos x="14" y="0"/>
                      </a:cxn>
                      <a:cxn ang="0">
                        <a:pos x="6" y="0"/>
                      </a:cxn>
                    </a:cxnLst>
                    <a:rect l="0" t="0" r="r" b="b"/>
                    <a:pathLst>
                      <a:path w="22" h="30">
                        <a:moveTo>
                          <a:pt x="6" y="0"/>
                        </a:moveTo>
                        <a:lnTo>
                          <a:pt x="8" y="2"/>
                        </a:lnTo>
                        <a:lnTo>
                          <a:pt x="8" y="26"/>
                        </a:lnTo>
                        <a:lnTo>
                          <a:pt x="6" y="26"/>
                        </a:lnTo>
                        <a:lnTo>
                          <a:pt x="2" y="28"/>
                        </a:lnTo>
                        <a:lnTo>
                          <a:pt x="0" y="28"/>
                        </a:lnTo>
                        <a:lnTo>
                          <a:pt x="20" y="30"/>
                        </a:lnTo>
                        <a:lnTo>
                          <a:pt x="22" y="24"/>
                        </a:lnTo>
                        <a:lnTo>
                          <a:pt x="14" y="24"/>
                        </a:lnTo>
                        <a:lnTo>
                          <a:pt x="12" y="24"/>
                        </a:lnTo>
                        <a:lnTo>
                          <a:pt x="12" y="2"/>
                        </a:lnTo>
                        <a:lnTo>
                          <a:pt x="14" y="0"/>
                        </a:lnTo>
                        <a:lnTo>
                          <a:pt x="6" y="0"/>
                        </a:lnTo>
                        <a:close/>
                      </a:path>
                    </a:pathLst>
                  </a:custGeom>
                  <a:solidFill>
                    <a:srgbClr val="A6D6FF"/>
                  </a:solidFill>
                  <a:ln w="9525">
                    <a:noFill/>
                    <a:round/>
                    <a:headEnd/>
                    <a:tailEnd/>
                  </a:ln>
                </p:spPr>
                <p:txBody>
                  <a:bodyPr/>
                  <a:lstStyle/>
                  <a:p>
                    <a:endParaRPr lang="zh-CN" altLang="en-US"/>
                  </a:p>
                </p:txBody>
              </p:sp>
              <p:sp>
                <p:nvSpPr>
                  <p:cNvPr id="481454" name="Freeform 174"/>
                  <p:cNvSpPr>
                    <a:spLocks/>
                  </p:cNvSpPr>
                  <p:nvPr/>
                </p:nvSpPr>
                <p:spPr bwMode="auto">
                  <a:xfrm>
                    <a:off x="4778" y="1053"/>
                    <a:ext cx="26" cy="32"/>
                  </a:xfrm>
                  <a:custGeom>
                    <a:avLst/>
                    <a:gdLst/>
                    <a:ahLst/>
                    <a:cxnLst>
                      <a:cxn ang="0">
                        <a:pos x="0" y="30"/>
                      </a:cxn>
                      <a:cxn ang="0">
                        <a:pos x="8" y="0"/>
                      </a:cxn>
                      <a:cxn ang="0">
                        <a:pos x="26" y="0"/>
                      </a:cxn>
                      <a:cxn ang="0">
                        <a:pos x="18" y="32"/>
                      </a:cxn>
                      <a:cxn ang="0">
                        <a:pos x="0" y="30"/>
                      </a:cxn>
                    </a:cxnLst>
                    <a:rect l="0" t="0" r="r" b="b"/>
                    <a:pathLst>
                      <a:path w="26" h="32">
                        <a:moveTo>
                          <a:pt x="0" y="30"/>
                        </a:moveTo>
                        <a:lnTo>
                          <a:pt x="8" y="0"/>
                        </a:lnTo>
                        <a:lnTo>
                          <a:pt x="26" y="0"/>
                        </a:lnTo>
                        <a:lnTo>
                          <a:pt x="18" y="32"/>
                        </a:lnTo>
                        <a:lnTo>
                          <a:pt x="0" y="30"/>
                        </a:lnTo>
                        <a:close/>
                      </a:path>
                    </a:pathLst>
                  </a:custGeom>
                  <a:solidFill>
                    <a:srgbClr val="A6D6FF"/>
                  </a:solidFill>
                  <a:ln w="9525">
                    <a:noFill/>
                    <a:round/>
                    <a:headEnd/>
                    <a:tailEnd/>
                  </a:ln>
                </p:spPr>
                <p:txBody>
                  <a:bodyPr/>
                  <a:lstStyle/>
                  <a:p>
                    <a:endParaRPr lang="zh-CN" altLang="en-US"/>
                  </a:p>
                </p:txBody>
              </p:sp>
              <p:sp>
                <p:nvSpPr>
                  <p:cNvPr id="481455" name="Freeform 175"/>
                  <p:cNvSpPr>
                    <a:spLocks/>
                  </p:cNvSpPr>
                  <p:nvPr/>
                </p:nvSpPr>
                <p:spPr bwMode="auto">
                  <a:xfrm>
                    <a:off x="4794" y="1055"/>
                    <a:ext cx="26" cy="32"/>
                  </a:xfrm>
                  <a:custGeom>
                    <a:avLst/>
                    <a:gdLst/>
                    <a:ahLst/>
                    <a:cxnLst>
                      <a:cxn ang="0">
                        <a:pos x="8" y="0"/>
                      </a:cxn>
                      <a:cxn ang="0">
                        <a:pos x="0" y="30"/>
                      </a:cxn>
                      <a:cxn ang="0">
                        <a:pos x="18" y="32"/>
                      </a:cxn>
                      <a:cxn ang="0">
                        <a:pos x="26" y="0"/>
                      </a:cxn>
                      <a:cxn ang="0">
                        <a:pos x="8" y="0"/>
                      </a:cxn>
                    </a:cxnLst>
                    <a:rect l="0" t="0" r="r" b="b"/>
                    <a:pathLst>
                      <a:path w="26" h="32">
                        <a:moveTo>
                          <a:pt x="8" y="0"/>
                        </a:moveTo>
                        <a:lnTo>
                          <a:pt x="0" y="30"/>
                        </a:lnTo>
                        <a:lnTo>
                          <a:pt x="18" y="32"/>
                        </a:lnTo>
                        <a:lnTo>
                          <a:pt x="26" y="0"/>
                        </a:lnTo>
                        <a:lnTo>
                          <a:pt x="8" y="0"/>
                        </a:lnTo>
                        <a:close/>
                      </a:path>
                    </a:pathLst>
                  </a:custGeom>
                  <a:solidFill>
                    <a:srgbClr val="B1DAFF"/>
                  </a:solidFill>
                  <a:ln w="9525">
                    <a:noFill/>
                    <a:round/>
                    <a:headEnd/>
                    <a:tailEnd/>
                  </a:ln>
                </p:spPr>
                <p:txBody>
                  <a:bodyPr/>
                  <a:lstStyle/>
                  <a:p>
                    <a:endParaRPr lang="zh-CN" altLang="en-US"/>
                  </a:p>
                </p:txBody>
              </p:sp>
            </p:grpSp>
            <p:sp>
              <p:nvSpPr>
                <p:cNvPr id="481456" name="Freeform 176"/>
                <p:cNvSpPr>
                  <a:spLocks/>
                </p:cNvSpPr>
                <p:nvPr/>
              </p:nvSpPr>
              <p:spPr bwMode="auto">
                <a:xfrm>
                  <a:off x="4828" y="1057"/>
                  <a:ext cx="12" cy="30"/>
                </a:xfrm>
                <a:custGeom>
                  <a:avLst/>
                  <a:gdLst/>
                  <a:ahLst/>
                  <a:cxnLst>
                    <a:cxn ang="0">
                      <a:pos x="8" y="0"/>
                    </a:cxn>
                    <a:cxn ang="0">
                      <a:pos x="12" y="0"/>
                    </a:cxn>
                    <a:cxn ang="0">
                      <a:pos x="4" y="30"/>
                    </a:cxn>
                    <a:cxn ang="0">
                      <a:pos x="0" y="30"/>
                    </a:cxn>
                    <a:cxn ang="0">
                      <a:pos x="8" y="0"/>
                    </a:cxn>
                  </a:cxnLst>
                  <a:rect l="0" t="0" r="r" b="b"/>
                  <a:pathLst>
                    <a:path w="12" h="30">
                      <a:moveTo>
                        <a:pt x="8" y="0"/>
                      </a:moveTo>
                      <a:lnTo>
                        <a:pt x="12" y="0"/>
                      </a:lnTo>
                      <a:lnTo>
                        <a:pt x="4" y="30"/>
                      </a:lnTo>
                      <a:lnTo>
                        <a:pt x="0" y="30"/>
                      </a:lnTo>
                      <a:lnTo>
                        <a:pt x="8" y="0"/>
                      </a:lnTo>
                      <a:close/>
                    </a:path>
                  </a:pathLst>
                </a:custGeom>
                <a:solidFill>
                  <a:srgbClr val="FFFFFF"/>
                </a:solidFill>
                <a:ln w="9525">
                  <a:noFill/>
                  <a:round/>
                  <a:headEnd/>
                  <a:tailEnd/>
                </a:ln>
              </p:spPr>
              <p:txBody>
                <a:bodyPr/>
                <a:lstStyle/>
                <a:p>
                  <a:endParaRPr lang="zh-CN" altLang="en-US"/>
                </a:p>
              </p:txBody>
            </p:sp>
          </p:grpSp>
          <p:grpSp>
            <p:nvGrpSpPr>
              <p:cNvPr id="481363" name="Group 177"/>
              <p:cNvGrpSpPr>
                <a:grpSpLocks/>
              </p:cNvGrpSpPr>
              <p:nvPr/>
            </p:nvGrpSpPr>
            <p:grpSpPr bwMode="auto">
              <a:xfrm>
                <a:off x="4858" y="1039"/>
                <a:ext cx="42" cy="110"/>
                <a:chOff x="4858" y="1039"/>
                <a:chExt cx="42" cy="110"/>
              </a:xfrm>
            </p:grpSpPr>
            <p:sp>
              <p:nvSpPr>
                <p:cNvPr id="481458" name="Freeform 178"/>
                <p:cNvSpPr>
                  <a:spLocks/>
                </p:cNvSpPr>
                <p:nvPr/>
              </p:nvSpPr>
              <p:spPr bwMode="auto">
                <a:xfrm>
                  <a:off x="4858" y="1039"/>
                  <a:ext cx="42" cy="110"/>
                </a:xfrm>
                <a:custGeom>
                  <a:avLst/>
                  <a:gdLst/>
                  <a:ahLst/>
                  <a:cxnLst>
                    <a:cxn ang="0">
                      <a:pos x="16" y="2"/>
                    </a:cxn>
                    <a:cxn ang="0">
                      <a:pos x="38" y="0"/>
                    </a:cxn>
                    <a:cxn ang="0">
                      <a:pos x="40" y="0"/>
                    </a:cxn>
                    <a:cxn ang="0">
                      <a:pos x="40" y="2"/>
                    </a:cxn>
                    <a:cxn ang="0">
                      <a:pos x="42" y="4"/>
                    </a:cxn>
                    <a:cxn ang="0">
                      <a:pos x="42" y="6"/>
                    </a:cxn>
                    <a:cxn ang="0">
                      <a:pos x="42" y="88"/>
                    </a:cxn>
                    <a:cxn ang="0">
                      <a:pos x="0" y="110"/>
                    </a:cxn>
                    <a:cxn ang="0">
                      <a:pos x="0" y="62"/>
                    </a:cxn>
                    <a:cxn ang="0">
                      <a:pos x="16" y="2"/>
                    </a:cxn>
                  </a:cxnLst>
                  <a:rect l="0" t="0" r="r" b="b"/>
                  <a:pathLst>
                    <a:path w="42" h="110">
                      <a:moveTo>
                        <a:pt x="16" y="2"/>
                      </a:moveTo>
                      <a:lnTo>
                        <a:pt x="38" y="0"/>
                      </a:lnTo>
                      <a:lnTo>
                        <a:pt x="40" y="0"/>
                      </a:lnTo>
                      <a:lnTo>
                        <a:pt x="40" y="2"/>
                      </a:lnTo>
                      <a:lnTo>
                        <a:pt x="42" y="4"/>
                      </a:lnTo>
                      <a:lnTo>
                        <a:pt x="42" y="6"/>
                      </a:lnTo>
                      <a:lnTo>
                        <a:pt x="42" y="88"/>
                      </a:lnTo>
                      <a:lnTo>
                        <a:pt x="0" y="110"/>
                      </a:lnTo>
                      <a:lnTo>
                        <a:pt x="0" y="62"/>
                      </a:lnTo>
                      <a:lnTo>
                        <a:pt x="16" y="2"/>
                      </a:lnTo>
                      <a:close/>
                    </a:path>
                  </a:pathLst>
                </a:custGeom>
                <a:solidFill>
                  <a:srgbClr val="FDC0E5"/>
                </a:solidFill>
                <a:ln w="9525">
                  <a:noFill/>
                  <a:round/>
                  <a:headEnd/>
                  <a:tailEnd/>
                </a:ln>
              </p:spPr>
              <p:txBody>
                <a:bodyPr/>
                <a:lstStyle/>
                <a:p>
                  <a:endParaRPr lang="zh-CN" altLang="en-US"/>
                </a:p>
              </p:txBody>
            </p:sp>
            <p:sp>
              <p:nvSpPr>
                <p:cNvPr id="481459" name="Freeform 179"/>
                <p:cNvSpPr>
                  <a:spLocks/>
                </p:cNvSpPr>
                <p:nvPr/>
              </p:nvSpPr>
              <p:spPr bwMode="auto">
                <a:xfrm>
                  <a:off x="4858" y="1039"/>
                  <a:ext cx="42" cy="110"/>
                </a:xfrm>
                <a:custGeom>
                  <a:avLst/>
                  <a:gdLst/>
                  <a:ahLst/>
                  <a:cxnLst>
                    <a:cxn ang="0">
                      <a:pos x="16" y="2"/>
                    </a:cxn>
                    <a:cxn ang="0">
                      <a:pos x="38" y="0"/>
                    </a:cxn>
                    <a:cxn ang="0">
                      <a:pos x="40" y="0"/>
                    </a:cxn>
                    <a:cxn ang="0">
                      <a:pos x="40" y="2"/>
                    </a:cxn>
                    <a:cxn ang="0">
                      <a:pos x="42" y="4"/>
                    </a:cxn>
                    <a:cxn ang="0">
                      <a:pos x="42" y="6"/>
                    </a:cxn>
                    <a:cxn ang="0">
                      <a:pos x="42" y="88"/>
                    </a:cxn>
                    <a:cxn ang="0">
                      <a:pos x="0" y="110"/>
                    </a:cxn>
                    <a:cxn ang="0">
                      <a:pos x="0" y="62"/>
                    </a:cxn>
                    <a:cxn ang="0">
                      <a:pos x="16" y="2"/>
                    </a:cxn>
                  </a:cxnLst>
                  <a:rect l="0" t="0" r="r" b="b"/>
                  <a:pathLst>
                    <a:path w="42" h="110">
                      <a:moveTo>
                        <a:pt x="16" y="2"/>
                      </a:moveTo>
                      <a:lnTo>
                        <a:pt x="38" y="0"/>
                      </a:lnTo>
                      <a:lnTo>
                        <a:pt x="40" y="0"/>
                      </a:lnTo>
                      <a:lnTo>
                        <a:pt x="40" y="2"/>
                      </a:lnTo>
                      <a:lnTo>
                        <a:pt x="42" y="4"/>
                      </a:lnTo>
                      <a:lnTo>
                        <a:pt x="42" y="6"/>
                      </a:lnTo>
                      <a:lnTo>
                        <a:pt x="42" y="88"/>
                      </a:lnTo>
                      <a:lnTo>
                        <a:pt x="0" y="110"/>
                      </a:lnTo>
                      <a:lnTo>
                        <a:pt x="0" y="62"/>
                      </a:lnTo>
                      <a:lnTo>
                        <a:pt x="16" y="2"/>
                      </a:lnTo>
                    </a:path>
                  </a:pathLst>
                </a:custGeom>
                <a:noFill/>
                <a:ln w="12700">
                  <a:solidFill>
                    <a:srgbClr val="000000"/>
                  </a:solidFill>
                  <a:prstDash val="solid"/>
                  <a:round/>
                  <a:headEnd/>
                  <a:tailEnd/>
                </a:ln>
              </p:spPr>
              <p:txBody>
                <a:bodyPr/>
                <a:lstStyle/>
                <a:p>
                  <a:endParaRPr lang="zh-CN" altLang="en-US"/>
                </a:p>
              </p:txBody>
            </p:sp>
          </p:grpSp>
          <p:grpSp>
            <p:nvGrpSpPr>
              <p:cNvPr id="481364" name="Group 180"/>
              <p:cNvGrpSpPr>
                <a:grpSpLocks/>
              </p:cNvGrpSpPr>
              <p:nvPr/>
            </p:nvGrpSpPr>
            <p:grpSpPr bwMode="auto">
              <a:xfrm>
                <a:off x="4746" y="1101"/>
                <a:ext cx="108" cy="44"/>
                <a:chOff x="4746" y="1101"/>
                <a:chExt cx="108" cy="44"/>
              </a:xfrm>
            </p:grpSpPr>
            <p:sp>
              <p:nvSpPr>
                <p:cNvPr id="481461" name="Freeform 181"/>
                <p:cNvSpPr>
                  <a:spLocks/>
                </p:cNvSpPr>
                <p:nvPr/>
              </p:nvSpPr>
              <p:spPr bwMode="auto">
                <a:xfrm>
                  <a:off x="4746" y="1101"/>
                  <a:ext cx="108" cy="44"/>
                </a:xfrm>
                <a:custGeom>
                  <a:avLst/>
                  <a:gdLst/>
                  <a:ahLst/>
                  <a:cxnLst>
                    <a:cxn ang="0">
                      <a:pos x="2" y="0"/>
                    </a:cxn>
                    <a:cxn ang="0">
                      <a:pos x="0" y="0"/>
                    </a:cxn>
                    <a:cxn ang="0">
                      <a:pos x="0" y="2"/>
                    </a:cxn>
                    <a:cxn ang="0">
                      <a:pos x="0" y="2"/>
                    </a:cxn>
                    <a:cxn ang="0">
                      <a:pos x="0" y="30"/>
                    </a:cxn>
                    <a:cxn ang="0">
                      <a:pos x="0" y="30"/>
                    </a:cxn>
                    <a:cxn ang="0">
                      <a:pos x="0" y="32"/>
                    </a:cxn>
                    <a:cxn ang="0">
                      <a:pos x="2" y="32"/>
                    </a:cxn>
                    <a:cxn ang="0">
                      <a:pos x="104" y="44"/>
                    </a:cxn>
                    <a:cxn ang="0">
                      <a:pos x="106" y="42"/>
                    </a:cxn>
                    <a:cxn ang="0">
                      <a:pos x="108" y="42"/>
                    </a:cxn>
                    <a:cxn ang="0">
                      <a:pos x="108" y="40"/>
                    </a:cxn>
                    <a:cxn ang="0">
                      <a:pos x="108" y="12"/>
                    </a:cxn>
                    <a:cxn ang="0">
                      <a:pos x="108" y="10"/>
                    </a:cxn>
                    <a:cxn ang="0">
                      <a:pos x="106" y="8"/>
                    </a:cxn>
                    <a:cxn ang="0">
                      <a:pos x="106" y="8"/>
                    </a:cxn>
                    <a:cxn ang="0">
                      <a:pos x="104" y="8"/>
                    </a:cxn>
                    <a:cxn ang="0">
                      <a:pos x="104" y="6"/>
                    </a:cxn>
                    <a:cxn ang="0">
                      <a:pos x="2" y="0"/>
                    </a:cxn>
                  </a:cxnLst>
                  <a:rect l="0" t="0" r="r" b="b"/>
                  <a:pathLst>
                    <a:path w="108" h="44">
                      <a:moveTo>
                        <a:pt x="2" y="0"/>
                      </a:moveTo>
                      <a:lnTo>
                        <a:pt x="0" y="0"/>
                      </a:lnTo>
                      <a:lnTo>
                        <a:pt x="0" y="2"/>
                      </a:lnTo>
                      <a:lnTo>
                        <a:pt x="0" y="2"/>
                      </a:lnTo>
                      <a:lnTo>
                        <a:pt x="0" y="30"/>
                      </a:lnTo>
                      <a:lnTo>
                        <a:pt x="0" y="30"/>
                      </a:lnTo>
                      <a:lnTo>
                        <a:pt x="0" y="32"/>
                      </a:lnTo>
                      <a:lnTo>
                        <a:pt x="2" y="32"/>
                      </a:lnTo>
                      <a:lnTo>
                        <a:pt x="104" y="44"/>
                      </a:lnTo>
                      <a:lnTo>
                        <a:pt x="106" y="42"/>
                      </a:lnTo>
                      <a:lnTo>
                        <a:pt x="108" y="42"/>
                      </a:lnTo>
                      <a:lnTo>
                        <a:pt x="108" y="40"/>
                      </a:lnTo>
                      <a:lnTo>
                        <a:pt x="108" y="12"/>
                      </a:lnTo>
                      <a:lnTo>
                        <a:pt x="108" y="10"/>
                      </a:lnTo>
                      <a:lnTo>
                        <a:pt x="106" y="8"/>
                      </a:lnTo>
                      <a:lnTo>
                        <a:pt x="106" y="8"/>
                      </a:lnTo>
                      <a:lnTo>
                        <a:pt x="104" y="8"/>
                      </a:lnTo>
                      <a:lnTo>
                        <a:pt x="104" y="6"/>
                      </a:lnTo>
                      <a:lnTo>
                        <a:pt x="2" y="0"/>
                      </a:lnTo>
                      <a:close/>
                    </a:path>
                  </a:pathLst>
                </a:custGeom>
                <a:solidFill>
                  <a:srgbClr val="000000"/>
                </a:solidFill>
                <a:ln w="9525">
                  <a:noFill/>
                  <a:round/>
                  <a:headEnd/>
                  <a:tailEnd/>
                </a:ln>
              </p:spPr>
              <p:txBody>
                <a:bodyPr/>
                <a:lstStyle/>
                <a:p>
                  <a:endParaRPr lang="zh-CN" altLang="en-US"/>
                </a:p>
              </p:txBody>
            </p:sp>
            <p:sp>
              <p:nvSpPr>
                <p:cNvPr id="481462" name="Freeform 182"/>
                <p:cNvSpPr>
                  <a:spLocks/>
                </p:cNvSpPr>
                <p:nvPr/>
              </p:nvSpPr>
              <p:spPr bwMode="auto">
                <a:xfrm>
                  <a:off x="4746" y="1101"/>
                  <a:ext cx="108" cy="44"/>
                </a:xfrm>
                <a:custGeom>
                  <a:avLst/>
                  <a:gdLst/>
                  <a:ahLst/>
                  <a:cxnLst>
                    <a:cxn ang="0">
                      <a:pos x="2" y="0"/>
                    </a:cxn>
                    <a:cxn ang="0">
                      <a:pos x="0" y="0"/>
                    </a:cxn>
                    <a:cxn ang="0">
                      <a:pos x="0" y="2"/>
                    </a:cxn>
                    <a:cxn ang="0">
                      <a:pos x="0" y="2"/>
                    </a:cxn>
                    <a:cxn ang="0">
                      <a:pos x="0" y="30"/>
                    </a:cxn>
                    <a:cxn ang="0">
                      <a:pos x="0" y="30"/>
                    </a:cxn>
                    <a:cxn ang="0">
                      <a:pos x="0" y="32"/>
                    </a:cxn>
                    <a:cxn ang="0">
                      <a:pos x="2" y="32"/>
                    </a:cxn>
                    <a:cxn ang="0">
                      <a:pos x="104" y="44"/>
                    </a:cxn>
                    <a:cxn ang="0">
                      <a:pos x="106" y="42"/>
                    </a:cxn>
                    <a:cxn ang="0">
                      <a:pos x="108" y="42"/>
                    </a:cxn>
                    <a:cxn ang="0">
                      <a:pos x="108" y="40"/>
                    </a:cxn>
                    <a:cxn ang="0">
                      <a:pos x="108" y="12"/>
                    </a:cxn>
                    <a:cxn ang="0">
                      <a:pos x="108" y="10"/>
                    </a:cxn>
                    <a:cxn ang="0">
                      <a:pos x="106" y="8"/>
                    </a:cxn>
                    <a:cxn ang="0">
                      <a:pos x="106" y="8"/>
                    </a:cxn>
                    <a:cxn ang="0">
                      <a:pos x="104" y="8"/>
                    </a:cxn>
                    <a:cxn ang="0">
                      <a:pos x="104" y="6"/>
                    </a:cxn>
                    <a:cxn ang="0">
                      <a:pos x="2" y="0"/>
                    </a:cxn>
                  </a:cxnLst>
                  <a:rect l="0" t="0" r="r" b="b"/>
                  <a:pathLst>
                    <a:path w="108" h="44">
                      <a:moveTo>
                        <a:pt x="2" y="0"/>
                      </a:moveTo>
                      <a:lnTo>
                        <a:pt x="0" y="0"/>
                      </a:lnTo>
                      <a:lnTo>
                        <a:pt x="0" y="2"/>
                      </a:lnTo>
                      <a:lnTo>
                        <a:pt x="0" y="2"/>
                      </a:lnTo>
                      <a:lnTo>
                        <a:pt x="0" y="30"/>
                      </a:lnTo>
                      <a:lnTo>
                        <a:pt x="0" y="30"/>
                      </a:lnTo>
                      <a:lnTo>
                        <a:pt x="0" y="32"/>
                      </a:lnTo>
                      <a:lnTo>
                        <a:pt x="2" y="32"/>
                      </a:lnTo>
                      <a:lnTo>
                        <a:pt x="104" y="44"/>
                      </a:lnTo>
                      <a:lnTo>
                        <a:pt x="106" y="42"/>
                      </a:lnTo>
                      <a:lnTo>
                        <a:pt x="108" y="42"/>
                      </a:lnTo>
                      <a:lnTo>
                        <a:pt x="108" y="40"/>
                      </a:lnTo>
                      <a:lnTo>
                        <a:pt x="108" y="12"/>
                      </a:lnTo>
                      <a:lnTo>
                        <a:pt x="108" y="10"/>
                      </a:lnTo>
                      <a:lnTo>
                        <a:pt x="106" y="8"/>
                      </a:lnTo>
                      <a:lnTo>
                        <a:pt x="106" y="8"/>
                      </a:lnTo>
                      <a:lnTo>
                        <a:pt x="104" y="8"/>
                      </a:lnTo>
                      <a:lnTo>
                        <a:pt x="104" y="6"/>
                      </a:lnTo>
                      <a:lnTo>
                        <a:pt x="2" y="0"/>
                      </a:lnTo>
                    </a:path>
                  </a:pathLst>
                </a:custGeom>
                <a:noFill/>
                <a:ln w="12700">
                  <a:solidFill>
                    <a:srgbClr val="000000"/>
                  </a:solidFill>
                  <a:prstDash val="solid"/>
                  <a:round/>
                  <a:headEnd/>
                  <a:tailEnd/>
                </a:ln>
              </p:spPr>
              <p:txBody>
                <a:bodyPr/>
                <a:lstStyle/>
                <a:p>
                  <a:endParaRPr lang="zh-CN" altLang="en-US"/>
                </a:p>
              </p:txBody>
            </p:sp>
          </p:grpSp>
          <p:grpSp>
            <p:nvGrpSpPr>
              <p:cNvPr id="481367" name="Group 183"/>
              <p:cNvGrpSpPr>
                <a:grpSpLocks/>
              </p:cNvGrpSpPr>
              <p:nvPr/>
            </p:nvGrpSpPr>
            <p:grpSpPr bwMode="auto">
              <a:xfrm>
                <a:off x="4758" y="1133"/>
                <a:ext cx="78" cy="16"/>
                <a:chOff x="4758" y="1133"/>
                <a:chExt cx="78" cy="16"/>
              </a:xfrm>
            </p:grpSpPr>
            <p:sp>
              <p:nvSpPr>
                <p:cNvPr id="481464" name="Freeform 184"/>
                <p:cNvSpPr>
                  <a:spLocks/>
                </p:cNvSpPr>
                <p:nvPr/>
              </p:nvSpPr>
              <p:spPr bwMode="auto">
                <a:xfrm>
                  <a:off x="4758" y="1133"/>
                  <a:ext cx="78" cy="16"/>
                </a:xfrm>
                <a:custGeom>
                  <a:avLst/>
                  <a:gdLst/>
                  <a:ahLst/>
                  <a:cxnLst>
                    <a:cxn ang="0">
                      <a:pos x="78" y="14"/>
                    </a:cxn>
                    <a:cxn ang="0">
                      <a:pos x="74" y="8"/>
                    </a:cxn>
                    <a:cxn ang="0">
                      <a:pos x="2" y="0"/>
                    </a:cxn>
                    <a:cxn ang="0">
                      <a:pos x="0" y="4"/>
                    </a:cxn>
                    <a:cxn ang="0">
                      <a:pos x="0" y="6"/>
                    </a:cxn>
                    <a:cxn ang="0">
                      <a:pos x="74" y="16"/>
                    </a:cxn>
                    <a:cxn ang="0">
                      <a:pos x="78" y="14"/>
                    </a:cxn>
                  </a:cxnLst>
                  <a:rect l="0" t="0" r="r" b="b"/>
                  <a:pathLst>
                    <a:path w="78" h="16">
                      <a:moveTo>
                        <a:pt x="78" y="14"/>
                      </a:moveTo>
                      <a:lnTo>
                        <a:pt x="74" y="8"/>
                      </a:lnTo>
                      <a:lnTo>
                        <a:pt x="2" y="0"/>
                      </a:lnTo>
                      <a:lnTo>
                        <a:pt x="0" y="4"/>
                      </a:lnTo>
                      <a:lnTo>
                        <a:pt x="0" y="6"/>
                      </a:lnTo>
                      <a:lnTo>
                        <a:pt x="74" y="16"/>
                      </a:lnTo>
                      <a:lnTo>
                        <a:pt x="78" y="14"/>
                      </a:lnTo>
                      <a:close/>
                    </a:path>
                  </a:pathLst>
                </a:custGeom>
                <a:solidFill>
                  <a:srgbClr val="DC0081"/>
                </a:solidFill>
                <a:ln w="9525">
                  <a:noFill/>
                  <a:round/>
                  <a:headEnd/>
                  <a:tailEnd/>
                </a:ln>
              </p:spPr>
              <p:txBody>
                <a:bodyPr/>
                <a:lstStyle/>
                <a:p>
                  <a:endParaRPr lang="zh-CN" altLang="en-US"/>
                </a:p>
              </p:txBody>
            </p:sp>
            <p:sp>
              <p:nvSpPr>
                <p:cNvPr id="481465" name="Freeform 185"/>
                <p:cNvSpPr>
                  <a:spLocks/>
                </p:cNvSpPr>
                <p:nvPr/>
              </p:nvSpPr>
              <p:spPr bwMode="auto">
                <a:xfrm>
                  <a:off x="4758" y="1133"/>
                  <a:ext cx="78" cy="16"/>
                </a:xfrm>
                <a:custGeom>
                  <a:avLst/>
                  <a:gdLst/>
                  <a:ahLst/>
                  <a:cxnLst>
                    <a:cxn ang="0">
                      <a:pos x="78" y="14"/>
                    </a:cxn>
                    <a:cxn ang="0">
                      <a:pos x="74" y="8"/>
                    </a:cxn>
                    <a:cxn ang="0">
                      <a:pos x="2" y="0"/>
                    </a:cxn>
                    <a:cxn ang="0">
                      <a:pos x="0" y="4"/>
                    </a:cxn>
                    <a:cxn ang="0">
                      <a:pos x="0" y="6"/>
                    </a:cxn>
                    <a:cxn ang="0">
                      <a:pos x="74" y="16"/>
                    </a:cxn>
                    <a:cxn ang="0">
                      <a:pos x="78" y="14"/>
                    </a:cxn>
                  </a:cxnLst>
                  <a:rect l="0" t="0" r="r" b="b"/>
                  <a:pathLst>
                    <a:path w="78" h="16">
                      <a:moveTo>
                        <a:pt x="78" y="14"/>
                      </a:moveTo>
                      <a:lnTo>
                        <a:pt x="74" y="8"/>
                      </a:lnTo>
                      <a:lnTo>
                        <a:pt x="2" y="0"/>
                      </a:lnTo>
                      <a:lnTo>
                        <a:pt x="0" y="4"/>
                      </a:lnTo>
                      <a:lnTo>
                        <a:pt x="0" y="6"/>
                      </a:lnTo>
                      <a:lnTo>
                        <a:pt x="74" y="16"/>
                      </a:lnTo>
                      <a:lnTo>
                        <a:pt x="78" y="14"/>
                      </a:lnTo>
                    </a:path>
                  </a:pathLst>
                </a:custGeom>
                <a:noFill/>
                <a:ln w="12700">
                  <a:solidFill>
                    <a:srgbClr val="000000"/>
                  </a:solidFill>
                  <a:prstDash val="solid"/>
                  <a:round/>
                  <a:headEnd/>
                  <a:tailEnd/>
                </a:ln>
              </p:spPr>
              <p:txBody>
                <a:bodyPr/>
                <a:lstStyle/>
                <a:p>
                  <a:endParaRPr lang="zh-CN" altLang="en-US"/>
                </a:p>
              </p:txBody>
            </p:sp>
          </p:grpSp>
          <p:grpSp>
            <p:nvGrpSpPr>
              <p:cNvPr id="481370" name="Group 186"/>
              <p:cNvGrpSpPr>
                <a:grpSpLocks/>
              </p:cNvGrpSpPr>
              <p:nvPr/>
            </p:nvGrpSpPr>
            <p:grpSpPr bwMode="auto">
              <a:xfrm>
                <a:off x="4750" y="1035"/>
                <a:ext cx="124" cy="18"/>
                <a:chOff x="4750" y="1035"/>
                <a:chExt cx="124" cy="18"/>
              </a:xfrm>
            </p:grpSpPr>
            <p:sp>
              <p:nvSpPr>
                <p:cNvPr id="481467" name="Freeform 187"/>
                <p:cNvSpPr>
                  <a:spLocks/>
                </p:cNvSpPr>
                <p:nvPr/>
              </p:nvSpPr>
              <p:spPr bwMode="auto">
                <a:xfrm>
                  <a:off x="4750" y="1035"/>
                  <a:ext cx="124" cy="18"/>
                </a:xfrm>
                <a:custGeom>
                  <a:avLst/>
                  <a:gdLst/>
                  <a:ahLst/>
                  <a:cxnLst>
                    <a:cxn ang="0">
                      <a:pos x="124" y="12"/>
                    </a:cxn>
                    <a:cxn ang="0">
                      <a:pos x="122" y="18"/>
                    </a:cxn>
                    <a:cxn ang="0">
                      <a:pos x="118" y="16"/>
                    </a:cxn>
                    <a:cxn ang="0">
                      <a:pos x="0" y="14"/>
                    </a:cxn>
                    <a:cxn ang="0">
                      <a:pos x="0" y="6"/>
                    </a:cxn>
                    <a:cxn ang="0">
                      <a:pos x="4" y="2"/>
                    </a:cxn>
                    <a:cxn ang="0">
                      <a:pos x="6" y="0"/>
                    </a:cxn>
                    <a:cxn ang="0">
                      <a:pos x="122" y="2"/>
                    </a:cxn>
                    <a:cxn ang="0">
                      <a:pos x="124" y="12"/>
                    </a:cxn>
                  </a:cxnLst>
                  <a:rect l="0" t="0" r="r" b="b"/>
                  <a:pathLst>
                    <a:path w="124" h="18">
                      <a:moveTo>
                        <a:pt x="124" y="12"/>
                      </a:moveTo>
                      <a:lnTo>
                        <a:pt x="122" y="18"/>
                      </a:lnTo>
                      <a:lnTo>
                        <a:pt x="118" y="16"/>
                      </a:lnTo>
                      <a:lnTo>
                        <a:pt x="0" y="14"/>
                      </a:lnTo>
                      <a:lnTo>
                        <a:pt x="0" y="6"/>
                      </a:lnTo>
                      <a:lnTo>
                        <a:pt x="4" y="2"/>
                      </a:lnTo>
                      <a:lnTo>
                        <a:pt x="6" y="0"/>
                      </a:lnTo>
                      <a:lnTo>
                        <a:pt x="122" y="2"/>
                      </a:lnTo>
                      <a:lnTo>
                        <a:pt x="124" y="12"/>
                      </a:lnTo>
                      <a:close/>
                    </a:path>
                  </a:pathLst>
                </a:custGeom>
                <a:solidFill>
                  <a:srgbClr val="CECECE"/>
                </a:solidFill>
                <a:ln w="9525">
                  <a:noFill/>
                  <a:round/>
                  <a:headEnd/>
                  <a:tailEnd/>
                </a:ln>
              </p:spPr>
              <p:txBody>
                <a:bodyPr/>
                <a:lstStyle/>
                <a:p>
                  <a:endParaRPr lang="zh-CN" altLang="en-US"/>
                </a:p>
              </p:txBody>
            </p:sp>
            <p:sp>
              <p:nvSpPr>
                <p:cNvPr id="481468" name="Freeform 188"/>
                <p:cNvSpPr>
                  <a:spLocks/>
                </p:cNvSpPr>
                <p:nvPr/>
              </p:nvSpPr>
              <p:spPr bwMode="auto">
                <a:xfrm>
                  <a:off x="4750" y="1035"/>
                  <a:ext cx="124" cy="18"/>
                </a:xfrm>
                <a:custGeom>
                  <a:avLst/>
                  <a:gdLst/>
                  <a:ahLst/>
                  <a:cxnLst>
                    <a:cxn ang="0">
                      <a:pos x="124" y="12"/>
                    </a:cxn>
                    <a:cxn ang="0">
                      <a:pos x="122" y="18"/>
                    </a:cxn>
                    <a:cxn ang="0">
                      <a:pos x="118" y="16"/>
                    </a:cxn>
                    <a:cxn ang="0">
                      <a:pos x="0" y="14"/>
                    </a:cxn>
                    <a:cxn ang="0">
                      <a:pos x="0" y="6"/>
                    </a:cxn>
                    <a:cxn ang="0">
                      <a:pos x="4" y="2"/>
                    </a:cxn>
                    <a:cxn ang="0">
                      <a:pos x="6" y="0"/>
                    </a:cxn>
                    <a:cxn ang="0">
                      <a:pos x="122" y="2"/>
                    </a:cxn>
                    <a:cxn ang="0">
                      <a:pos x="124" y="12"/>
                    </a:cxn>
                  </a:cxnLst>
                  <a:rect l="0" t="0" r="r" b="b"/>
                  <a:pathLst>
                    <a:path w="124" h="18">
                      <a:moveTo>
                        <a:pt x="124" y="12"/>
                      </a:moveTo>
                      <a:lnTo>
                        <a:pt x="122" y="18"/>
                      </a:lnTo>
                      <a:lnTo>
                        <a:pt x="118" y="16"/>
                      </a:lnTo>
                      <a:lnTo>
                        <a:pt x="0" y="14"/>
                      </a:lnTo>
                      <a:lnTo>
                        <a:pt x="0" y="6"/>
                      </a:lnTo>
                      <a:lnTo>
                        <a:pt x="4" y="2"/>
                      </a:lnTo>
                      <a:lnTo>
                        <a:pt x="6" y="0"/>
                      </a:lnTo>
                      <a:lnTo>
                        <a:pt x="122" y="2"/>
                      </a:lnTo>
                      <a:lnTo>
                        <a:pt x="124" y="12"/>
                      </a:lnTo>
                    </a:path>
                  </a:pathLst>
                </a:custGeom>
                <a:noFill/>
                <a:ln w="12700">
                  <a:solidFill>
                    <a:srgbClr val="000000"/>
                  </a:solidFill>
                  <a:prstDash val="solid"/>
                  <a:round/>
                  <a:headEnd/>
                  <a:tailEnd/>
                </a:ln>
              </p:spPr>
              <p:txBody>
                <a:bodyPr/>
                <a:lstStyle/>
                <a:p>
                  <a:endParaRPr lang="zh-CN" altLang="en-US"/>
                </a:p>
              </p:txBody>
            </p:sp>
          </p:grpSp>
          <p:sp>
            <p:nvSpPr>
              <p:cNvPr id="481469" name="Freeform 189"/>
              <p:cNvSpPr>
                <a:spLocks/>
              </p:cNvSpPr>
              <p:nvPr/>
            </p:nvSpPr>
            <p:spPr bwMode="auto">
              <a:xfrm>
                <a:off x="4892" y="1043"/>
                <a:ext cx="8" cy="88"/>
              </a:xfrm>
              <a:custGeom>
                <a:avLst/>
                <a:gdLst/>
                <a:ahLst/>
                <a:cxnLst>
                  <a:cxn ang="0">
                    <a:pos x="8" y="0"/>
                  </a:cxn>
                  <a:cxn ang="0">
                    <a:pos x="8" y="46"/>
                  </a:cxn>
                  <a:cxn ang="0">
                    <a:pos x="8" y="84"/>
                  </a:cxn>
                  <a:cxn ang="0">
                    <a:pos x="0" y="88"/>
                  </a:cxn>
                  <a:cxn ang="0">
                    <a:pos x="2" y="48"/>
                  </a:cxn>
                  <a:cxn ang="0">
                    <a:pos x="2" y="2"/>
                  </a:cxn>
                  <a:cxn ang="0">
                    <a:pos x="8" y="0"/>
                  </a:cxn>
                </a:cxnLst>
                <a:rect l="0" t="0" r="r" b="b"/>
                <a:pathLst>
                  <a:path w="8" h="88">
                    <a:moveTo>
                      <a:pt x="8" y="0"/>
                    </a:moveTo>
                    <a:lnTo>
                      <a:pt x="8" y="46"/>
                    </a:lnTo>
                    <a:lnTo>
                      <a:pt x="8" y="84"/>
                    </a:lnTo>
                    <a:lnTo>
                      <a:pt x="0" y="88"/>
                    </a:lnTo>
                    <a:lnTo>
                      <a:pt x="2" y="48"/>
                    </a:lnTo>
                    <a:lnTo>
                      <a:pt x="2" y="2"/>
                    </a:lnTo>
                    <a:lnTo>
                      <a:pt x="8" y="0"/>
                    </a:lnTo>
                    <a:close/>
                  </a:path>
                </a:pathLst>
              </a:custGeom>
              <a:solidFill>
                <a:srgbClr val="DC0081"/>
              </a:solidFill>
              <a:ln w="9525">
                <a:noFill/>
                <a:round/>
                <a:headEnd/>
                <a:tailEnd/>
              </a:ln>
            </p:spPr>
            <p:txBody>
              <a:bodyPr/>
              <a:lstStyle/>
              <a:p>
                <a:endParaRPr lang="zh-CN" altLang="en-US"/>
              </a:p>
            </p:txBody>
          </p:sp>
          <p:sp>
            <p:nvSpPr>
              <p:cNvPr id="481470" name="Freeform 190"/>
              <p:cNvSpPr>
                <a:spLocks/>
              </p:cNvSpPr>
              <p:nvPr/>
            </p:nvSpPr>
            <p:spPr bwMode="auto">
              <a:xfrm>
                <a:off x="4860" y="1049"/>
                <a:ext cx="22" cy="98"/>
              </a:xfrm>
              <a:custGeom>
                <a:avLst/>
                <a:gdLst/>
                <a:ahLst/>
                <a:cxnLst>
                  <a:cxn ang="0">
                    <a:pos x="14" y="0"/>
                  </a:cxn>
                  <a:cxn ang="0">
                    <a:pos x="0" y="52"/>
                  </a:cxn>
                  <a:cxn ang="0">
                    <a:pos x="0" y="98"/>
                  </a:cxn>
                  <a:cxn ang="0">
                    <a:pos x="20" y="88"/>
                  </a:cxn>
                  <a:cxn ang="0">
                    <a:pos x="22" y="56"/>
                  </a:cxn>
                  <a:cxn ang="0">
                    <a:pos x="20" y="52"/>
                  </a:cxn>
                  <a:cxn ang="0">
                    <a:pos x="16" y="50"/>
                  </a:cxn>
                  <a:cxn ang="0">
                    <a:pos x="12" y="50"/>
                  </a:cxn>
                  <a:cxn ang="0">
                    <a:pos x="10" y="46"/>
                  </a:cxn>
                  <a:cxn ang="0">
                    <a:pos x="8" y="42"/>
                  </a:cxn>
                  <a:cxn ang="0">
                    <a:pos x="20" y="0"/>
                  </a:cxn>
                  <a:cxn ang="0">
                    <a:pos x="14" y="0"/>
                  </a:cxn>
                </a:cxnLst>
                <a:rect l="0" t="0" r="r" b="b"/>
                <a:pathLst>
                  <a:path w="22" h="98">
                    <a:moveTo>
                      <a:pt x="14" y="0"/>
                    </a:moveTo>
                    <a:lnTo>
                      <a:pt x="0" y="52"/>
                    </a:lnTo>
                    <a:lnTo>
                      <a:pt x="0" y="98"/>
                    </a:lnTo>
                    <a:lnTo>
                      <a:pt x="20" y="88"/>
                    </a:lnTo>
                    <a:lnTo>
                      <a:pt x="22" y="56"/>
                    </a:lnTo>
                    <a:lnTo>
                      <a:pt x="20" y="52"/>
                    </a:lnTo>
                    <a:lnTo>
                      <a:pt x="16" y="50"/>
                    </a:lnTo>
                    <a:lnTo>
                      <a:pt x="12" y="50"/>
                    </a:lnTo>
                    <a:lnTo>
                      <a:pt x="10" y="46"/>
                    </a:lnTo>
                    <a:lnTo>
                      <a:pt x="8" y="42"/>
                    </a:lnTo>
                    <a:lnTo>
                      <a:pt x="20" y="0"/>
                    </a:lnTo>
                    <a:lnTo>
                      <a:pt x="14" y="0"/>
                    </a:lnTo>
                    <a:close/>
                  </a:path>
                </a:pathLst>
              </a:custGeom>
              <a:solidFill>
                <a:srgbClr val="FFFFFF"/>
              </a:solidFill>
              <a:ln w="9525">
                <a:noFill/>
                <a:round/>
                <a:headEnd/>
                <a:tailEnd/>
              </a:ln>
            </p:spPr>
            <p:txBody>
              <a:bodyPr/>
              <a:lstStyle/>
              <a:p>
                <a:endParaRPr lang="zh-CN" altLang="en-US"/>
              </a:p>
            </p:txBody>
          </p:sp>
          <p:sp>
            <p:nvSpPr>
              <p:cNvPr id="481471" name="Freeform 191"/>
              <p:cNvSpPr>
                <a:spLocks/>
              </p:cNvSpPr>
              <p:nvPr/>
            </p:nvSpPr>
            <p:spPr bwMode="auto">
              <a:xfrm>
                <a:off x="4874" y="1039"/>
                <a:ext cx="26" cy="10"/>
              </a:xfrm>
              <a:custGeom>
                <a:avLst/>
                <a:gdLst/>
                <a:ahLst/>
                <a:cxnLst>
                  <a:cxn ang="0">
                    <a:pos x="26" y="6"/>
                  </a:cxn>
                  <a:cxn ang="0">
                    <a:pos x="0" y="10"/>
                  </a:cxn>
                  <a:cxn ang="0">
                    <a:pos x="0" y="2"/>
                  </a:cxn>
                  <a:cxn ang="0">
                    <a:pos x="22" y="0"/>
                  </a:cxn>
                  <a:cxn ang="0">
                    <a:pos x="24" y="0"/>
                  </a:cxn>
                  <a:cxn ang="0">
                    <a:pos x="26" y="2"/>
                  </a:cxn>
                  <a:cxn ang="0">
                    <a:pos x="26" y="6"/>
                  </a:cxn>
                </a:cxnLst>
                <a:rect l="0" t="0" r="r" b="b"/>
                <a:pathLst>
                  <a:path w="26" h="10">
                    <a:moveTo>
                      <a:pt x="26" y="6"/>
                    </a:moveTo>
                    <a:lnTo>
                      <a:pt x="0" y="10"/>
                    </a:lnTo>
                    <a:lnTo>
                      <a:pt x="0" y="2"/>
                    </a:lnTo>
                    <a:lnTo>
                      <a:pt x="22" y="0"/>
                    </a:lnTo>
                    <a:lnTo>
                      <a:pt x="24" y="0"/>
                    </a:lnTo>
                    <a:lnTo>
                      <a:pt x="26" y="2"/>
                    </a:lnTo>
                    <a:lnTo>
                      <a:pt x="26" y="6"/>
                    </a:lnTo>
                    <a:close/>
                  </a:path>
                </a:pathLst>
              </a:custGeom>
              <a:solidFill>
                <a:srgbClr val="DC0081"/>
              </a:solidFill>
              <a:ln w="9525">
                <a:noFill/>
                <a:round/>
                <a:headEnd/>
                <a:tailEnd/>
              </a:ln>
            </p:spPr>
            <p:txBody>
              <a:bodyPr/>
              <a:lstStyle/>
              <a:p>
                <a:endParaRPr lang="zh-CN" altLang="en-US"/>
              </a:p>
            </p:txBody>
          </p:sp>
          <p:grpSp>
            <p:nvGrpSpPr>
              <p:cNvPr id="481373" name="Group 192"/>
              <p:cNvGrpSpPr>
                <a:grpSpLocks/>
              </p:cNvGrpSpPr>
              <p:nvPr/>
            </p:nvGrpSpPr>
            <p:grpSpPr bwMode="auto">
              <a:xfrm>
                <a:off x="4868" y="1037"/>
                <a:ext cx="6" cy="16"/>
                <a:chOff x="4868" y="1037"/>
                <a:chExt cx="6" cy="16"/>
              </a:xfrm>
            </p:grpSpPr>
            <p:sp>
              <p:nvSpPr>
                <p:cNvPr id="481473" name="Freeform 193"/>
                <p:cNvSpPr>
                  <a:spLocks/>
                </p:cNvSpPr>
                <p:nvPr/>
              </p:nvSpPr>
              <p:spPr bwMode="auto">
                <a:xfrm>
                  <a:off x="4868" y="1037"/>
                  <a:ext cx="6" cy="16"/>
                </a:xfrm>
                <a:custGeom>
                  <a:avLst/>
                  <a:gdLst/>
                  <a:ahLst/>
                  <a:cxnLst>
                    <a:cxn ang="0">
                      <a:pos x="0" y="14"/>
                    </a:cxn>
                    <a:cxn ang="0">
                      <a:pos x="0" y="6"/>
                    </a:cxn>
                    <a:cxn ang="0">
                      <a:pos x="0" y="4"/>
                    </a:cxn>
                    <a:cxn ang="0">
                      <a:pos x="2" y="2"/>
                    </a:cxn>
                    <a:cxn ang="0">
                      <a:pos x="2" y="0"/>
                    </a:cxn>
                    <a:cxn ang="0">
                      <a:pos x="6" y="0"/>
                    </a:cxn>
                    <a:cxn ang="0">
                      <a:pos x="6" y="12"/>
                    </a:cxn>
                    <a:cxn ang="0">
                      <a:pos x="4" y="16"/>
                    </a:cxn>
                    <a:cxn ang="0">
                      <a:pos x="0" y="14"/>
                    </a:cxn>
                  </a:cxnLst>
                  <a:rect l="0" t="0" r="r" b="b"/>
                  <a:pathLst>
                    <a:path w="6" h="16">
                      <a:moveTo>
                        <a:pt x="0" y="14"/>
                      </a:moveTo>
                      <a:lnTo>
                        <a:pt x="0" y="6"/>
                      </a:lnTo>
                      <a:lnTo>
                        <a:pt x="0" y="4"/>
                      </a:lnTo>
                      <a:lnTo>
                        <a:pt x="2" y="2"/>
                      </a:lnTo>
                      <a:lnTo>
                        <a:pt x="2" y="0"/>
                      </a:lnTo>
                      <a:lnTo>
                        <a:pt x="6" y="0"/>
                      </a:lnTo>
                      <a:lnTo>
                        <a:pt x="6" y="12"/>
                      </a:lnTo>
                      <a:lnTo>
                        <a:pt x="4" y="16"/>
                      </a:lnTo>
                      <a:lnTo>
                        <a:pt x="0" y="14"/>
                      </a:lnTo>
                      <a:close/>
                    </a:path>
                  </a:pathLst>
                </a:custGeom>
                <a:solidFill>
                  <a:srgbClr val="474747"/>
                </a:solidFill>
                <a:ln w="9525">
                  <a:noFill/>
                  <a:round/>
                  <a:headEnd/>
                  <a:tailEnd/>
                </a:ln>
              </p:spPr>
              <p:txBody>
                <a:bodyPr/>
                <a:lstStyle/>
                <a:p>
                  <a:endParaRPr lang="zh-CN" altLang="en-US"/>
                </a:p>
              </p:txBody>
            </p:sp>
            <p:sp>
              <p:nvSpPr>
                <p:cNvPr id="481474" name="Freeform 194"/>
                <p:cNvSpPr>
                  <a:spLocks/>
                </p:cNvSpPr>
                <p:nvPr/>
              </p:nvSpPr>
              <p:spPr bwMode="auto">
                <a:xfrm>
                  <a:off x="4868" y="1037"/>
                  <a:ext cx="6" cy="16"/>
                </a:xfrm>
                <a:custGeom>
                  <a:avLst/>
                  <a:gdLst/>
                  <a:ahLst/>
                  <a:cxnLst>
                    <a:cxn ang="0">
                      <a:pos x="0" y="14"/>
                    </a:cxn>
                    <a:cxn ang="0">
                      <a:pos x="0" y="6"/>
                    </a:cxn>
                    <a:cxn ang="0">
                      <a:pos x="0" y="4"/>
                    </a:cxn>
                    <a:cxn ang="0">
                      <a:pos x="2" y="2"/>
                    </a:cxn>
                    <a:cxn ang="0">
                      <a:pos x="2" y="0"/>
                    </a:cxn>
                    <a:cxn ang="0">
                      <a:pos x="6" y="0"/>
                    </a:cxn>
                    <a:cxn ang="0">
                      <a:pos x="6" y="12"/>
                    </a:cxn>
                    <a:cxn ang="0">
                      <a:pos x="4" y="16"/>
                    </a:cxn>
                    <a:cxn ang="0">
                      <a:pos x="0" y="14"/>
                    </a:cxn>
                  </a:cxnLst>
                  <a:rect l="0" t="0" r="r" b="b"/>
                  <a:pathLst>
                    <a:path w="6" h="16">
                      <a:moveTo>
                        <a:pt x="0" y="14"/>
                      </a:moveTo>
                      <a:lnTo>
                        <a:pt x="0" y="6"/>
                      </a:lnTo>
                      <a:lnTo>
                        <a:pt x="0" y="4"/>
                      </a:lnTo>
                      <a:lnTo>
                        <a:pt x="2" y="2"/>
                      </a:lnTo>
                      <a:lnTo>
                        <a:pt x="2" y="0"/>
                      </a:lnTo>
                      <a:lnTo>
                        <a:pt x="6" y="0"/>
                      </a:lnTo>
                      <a:lnTo>
                        <a:pt x="6" y="12"/>
                      </a:lnTo>
                      <a:lnTo>
                        <a:pt x="4" y="16"/>
                      </a:lnTo>
                      <a:lnTo>
                        <a:pt x="0" y="14"/>
                      </a:lnTo>
                    </a:path>
                  </a:pathLst>
                </a:custGeom>
                <a:noFill/>
                <a:ln w="12700">
                  <a:solidFill>
                    <a:srgbClr val="000000"/>
                  </a:solidFill>
                  <a:prstDash val="solid"/>
                  <a:round/>
                  <a:headEnd/>
                  <a:tailEnd/>
                </a:ln>
              </p:spPr>
              <p:txBody>
                <a:bodyPr/>
                <a:lstStyle/>
                <a:p>
                  <a:endParaRPr lang="zh-CN" altLang="en-US"/>
                </a:p>
              </p:txBody>
            </p:sp>
          </p:grpSp>
          <p:grpSp>
            <p:nvGrpSpPr>
              <p:cNvPr id="481376" name="Group 195"/>
              <p:cNvGrpSpPr>
                <a:grpSpLocks/>
              </p:cNvGrpSpPr>
              <p:nvPr/>
            </p:nvGrpSpPr>
            <p:grpSpPr bwMode="auto">
              <a:xfrm>
                <a:off x="4866" y="1053"/>
                <a:ext cx="8" cy="46"/>
                <a:chOff x="4866" y="1053"/>
                <a:chExt cx="8" cy="46"/>
              </a:xfrm>
            </p:grpSpPr>
            <p:sp>
              <p:nvSpPr>
                <p:cNvPr id="481476" name="Freeform 196"/>
                <p:cNvSpPr>
                  <a:spLocks/>
                </p:cNvSpPr>
                <p:nvPr/>
              </p:nvSpPr>
              <p:spPr bwMode="auto">
                <a:xfrm>
                  <a:off x="4866" y="1053"/>
                  <a:ext cx="8" cy="46"/>
                </a:xfrm>
                <a:custGeom>
                  <a:avLst/>
                  <a:gdLst/>
                  <a:ahLst/>
                  <a:cxnLst>
                    <a:cxn ang="0">
                      <a:pos x="6" y="0"/>
                    </a:cxn>
                    <a:cxn ang="0">
                      <a:pos x="0" y="36"/>
                    </a:cxn>
                    <a:cxn ang="0">
                      <a:pos x="0" y="46"/>
                    </a:cxn>
                    <a:cxn ang="0">
                      <a:pos x="6" y="44"/>
                    </a:cxn>
                    <a:cxn ang="0">
                      <a:pos x="8" y="34"/>
                    </a:cxn>
                    <a:cxn ang="0">
                      <a:pos x="8" y="0"/>
                    </a:cxn>
                    <a:cxn ang="0">
                      <a:pos x="6" y="0"/>
                    </a:cxn>
                  </a:cxnLst>
                  <a:rect l="0" t="0" r="r" b="b"/>
                  <a:pathLst>
                    <a:path w="8" h="46">
                      <a:moveTo>
                        <a:pt x="6" y="0"/>
                      </a:moveTo>
                      <a:lnTo>
                        <a:pt x="0" y="36"/>
                      </a:lnTo>
                      <a:lnTo>
                        <a:pt x="0" y="46"/>
                      </a:lnTo>
                      <a:lnTo>
                        <a:pt x="6" y="44"/>
                      </a:lnTo>
                      <a:lnTo>
                        <a:pt x="8" y="34"/>
                      </a:lnTo>
                      <a:lnTo>
                        <a:pt x="8" y="0"/>
                      </a:lnTo>
                      <a:lnTo>
                        <a:pt x="6" y="0"/>
                      </a:lnTo>
                      <a:close/>
                    </a:path>
                  </a:pathLst>
                </a:custGeom>
                <a:solidFill>
                  <a:srgbClr val="FFFFFF"/>
                </a:solidFill>
                <a:ln w="9525">
                  <a:noFill/>
                  <a:round/>
                  <a:headEnd/>
                  <a:tailEnd/>
                </a:ln>
              </p:spPr>
              <p:txBody>
                <a:bodyPr/>
                <a:lstStyle/>
                <a:p>
                  <a:endParaRPr lang="zh-CN" altLang="en-US"/>
                </a:p>
              </p:txBody>
            </p:sp>
            <p:sp>
              <p:nvSpPr>
                <p:cNvPr id="481477" name="Freeform 197"/>
                <p:cNvSpPr>
                  <a:spLocks/>
                </p:cNvSpPr>
                <p:nvPr/>
              </p:nvSpPr>
              <p:spPr bwMode="auto">
                <a:xfrm>
                  <a:off x="4866" y="1053"/>
                  <a:ext cx="8" cy="46"/>
                </a:xfrm>
                <a:custGeom>
                  <a:avLst/>
                  <a:gdLst/>
                  <a:ahLst/>
                  <a:cxnLst>
                    <a:cxn ang="0">
                      <a:pos x="6" y="0"/>
                    </a:cxn>
                    <a:cxn ang="0">
                      <a:pos x="0" y="36"/>
                    </a:cxn>
                    <a:cxn ang="0">
                      <a:pos x="0" y="46"/>
                    </a:cxn>
                    <a:cxn ang="0">
                      <a:pos x="6" y="44"/>
                    </a:cxn>
                    <a:cxn ang="0">
                      <a:pos x="8" y="34"/>
                    </a:cxn>
                    <a:cxn ang="0">
                      <a:pos x="8" y="0"/>
                    </a:cxn>
                    <a:cxn ang="0">
                      <a:pos x="6" y="0"/>
                    </a:cxn>
                  </a:cxnLst>
                  <a:rect l="0" t="0" r="r" b="b"/>
                  <a:pathLst>
                    <a:path w="8" h="46">
                      <a:moveTo>
                        <a:pt x="6" y="0"/>
                      </a:moveTo>
                      <a:lnTo>
                        <a:pt x="0" y="36"/>
                      </a:lnTo>
                      <a:lnTo>
                        <a:pt x="0" y="46"/>
                      </a:lnTo>
                      <a:lnTo>
                        <a:pt x="6" y="44"/>
                      </a:lnTo>
                      <a:lnTo>
                        <a:pt x="8" y="34"/>
                      </a:lnTo>
                      <a:lnTo>
                        <a:pt x="8" y="0"/>
                      </a:lnTo>
                      <a:lnTo>
                        <a:pt x="6" y="0"/>
                      </a:lnTo>
                    </a:path>
                  </a:pathLst>
                </a:custGeom>
                <a:noFill/>
                <a:ln w="12700">
                  <a:solidFill>
                    <a:srgbClr val="000000"/>
                  </a:solidFill>
                  <a:prstDash val="solid"/>
                  <a:round/>
                  <a:headEnd/>
                  <a:tailEnd/>
                </a:ln>
              </p:spPr>
              <p:txBody>
                <a:bodyPr/>
                <a:lstStyle/>
                <a:p>
                  <a:endParaRPr lang="zh-CN" altLang="en-US"/>
                </a:p>
              </p:txBody>
            </p:sp>
          </p:grpSp>
          <p:grpSp>
            <p:nvGrpSpPr>
              <p:cNvPr id="481379" name="Group 198"/>
              <p:cNvGrpSpPr>
                <a:grpSpLocks/>
              </p:cNvGrpSpPr>
              <p:nvPr/>
            </p:nvGrpSpPr>
            <p:grpSpPr bwMode="auto">
              <a:xfrm>
                <a:off x="4876" y="1051"/>
                <a:ext cx="16" cy="36"/>
                <a:chOff x="4876" y="1051"/>
                <a:chExt cx="16" cy="36"/>
              </a:xfrm>
            </p:grpSpPr>
            <p:sp>
              <p:nvSpPr>
                <p:cNvPr id="481479" name="Freeform 199"/>
                <p:cNvSpPr>
                  <a:spLocks/>
                </p:cNvSpPr>
                <p:nvPr/>
              </p:nvSpPr>
              <p:spPr bwMode="auto">
                <a:xfrm>
                  <a:off x="4876" y="1051"/>
                  <a:ext cx="16" cy="36"/>
                </a:xfrm>
                <a:custGeom>
                  <a:avLst/>
                  <a:gdLst/>
                  <a:ahLst/>
                  <a:cxnLst>
                    <a:cxn ang="0">
                      <a:pos x="0" y="2"/>
                    </a:cxn>
                    <a:cxn ang="0">
                      <a:pos x="0" y="36"/>
                    </a:cxn>
                    <a:cxn ang="0">
                      <a:pos x="16" y="30"/>
                    </a:cxn>
                    <a:cxn ang="0">
                      <a:pos x="16" y="0"/>
                    </a:cxn>
                    <a:cxn ang="0">
                      <a:pos x="0" y="2"/>
                    </a:cxn>
                  </a:cxnLst>
                  <a:rect l="0" t="0" r="r" b="b"/>
                  <a:pathLst>
                    <a:path w="16" h="36">
                      <a:moveTo>
                        <a:pt x="0" y="2"/>
                      </a:moveTo>
                      <a:lnTo>
                        <a:pt x="0" y="36"/>
                      </a:lnTo>
                      <a:lnTo>
                        <a:pt x="16" y="30"/>
                      </a:lnTo>
                      <a:lnTo>
                        <a:pt x="16" y="0"/>
                      </a:lnTo>
                      <a:lnTo>
                        <a:pt x="0" y="2"/>
                      </a:lnTo>
                      <a:close/>
                    </a:path>
                  </a:pathLst>
                </a:custGeom>
                <a:solidFill>
                  <a:srgbClr val="FFFFFF"/>
                </a:solidFill>
                <a:ln w="9525">
                  <a:noFill/>
                  <a:round/>
                  <a:headEnd/>
                  <a:tailEnd/>
                </a:ln>
              </p:spPr>
              <p:txBody>
                <a:bodyPr/>
                <a:lstStyle/>
                <a:p>
                  <a:endParaRPr lang="zh-CN" altLang="en-US"/>
                </a:p>
              </p:txBody>
            </p:sp>
            <p:sp>
              <p:nvSpPr>
                <p:cNvPr id="481480" name="Freeform 200"/>
                <p:cNvSpPr>
                  <a:spLocks/>
                </p:cNvSpPr>
                <p:nvPr/>
              </p:nvSpPr>
              <p:spPr bwMode="auto">
                <a:xfrm>
                  <a:off x="4876" y="1051"/>
                  <a:ext cx="16" cy="36"/>
                </a:xfrm>
                <a:custGeom>
                  <a:avLst/>
                  <a:gdLst/>
                  <a:ahLst/>
                  <a:cxnLst>
                    <a:cxn ang="0">
                      <a:pos x="0" y="2"/>
                    </a:cxn>
                    <a:cxn ang="0">
                      <a:pos x="0" y="36"/>
                    </a:cxn>
                    <a:cxn ang="0">
                      <a:pos x="16" y="30"/>
                    </a:cxn>
                    <a:cxn ang="0">
                      <a:pos x="16" y="0"/>
                    </a:cxn>
                    <a:cxn ang="0">
                      <a:pos x="0" y="2"/>
                    </a:cxn>
                  </a:cxnLst>
                  <a:rect l="0" t="0" r="r" b="b"/>
                  <a:pathLst>
                    <a:path w="16" h="36">
                      <a:moveTo>
                        <a:pt x="0" y="2"/>
                      </a:moveTo>
                      <a:lnTo>
                        <a:pt x="0" y="36"/>
                      </a:lnTo>
                      <a:lnTo>
                        <a:pt x="16" y="30"/>
                      </a:lnTo>
                      <a:lnTo>
                        <a:pt x="16" y="0"/>
                      </a:lnTo>
                      <a:lnTo>
                        <a:pt x="0" y="2"/>
                      </a:lnTo>
                    </a:path>
                  </a:pathLst>
                </a:custGeom>
                <a:noFill/>
                <a:ln w="12700">
                  <a:solidFill>
                    <a:srgbClr val="000000"/>
                  </a:solidFill>
                  <a:prstDash val="solid"/>
                  <a:round/>
                  <a:headEnd/>
                  <a:tailEnd/>
                </a:ln>
              </p:spPr>
              <p:txBody>
                <a:bodyPr/>
                <a:lstStyle/>
                <a:p>
                  <a:endParaRPr lang="zh-CN" altLang="en-US"/>
                </a:p>
              </p:txBody>
            </p:sp>
          </p:grpSp>
          <p:sp>
            <p:nvSpPr>
              <p:cNvPr id="481481" name="Freeform 201"/>
              <p:cNvSpPr>
                <a:spLocks/>
              </p:cNvSpPr>
              <p:nvPr/>
            </p:nvSpPr>
            <p:spPr bwMode="auto">
              <a:xfrm>
                <a:off x="4864" y="1049"/>
                <a:ext cx="30" cy="90"/>
              </a:xfrm>
              <a:custGeom>
                <a:avLst/>
                <a:gdLst/>
                <a:ahLst/>
                <a:cxnLst>
                  <a:cxn ang="0">
                    <a:pos x="8" y="4"/>
                  </a:cxn>
                  <a:cxn ang="0">
                    <a:pos x="0" y="40"/>
                  </a:cxn>
                  <a:cxn ang="0">
                    <a:pos x="0" y="90"/>
                  </a:cxn>
                  <a:cxn ang="0">
                    <a:pos x="30" y="74"/>
                  </a:cxn>
                  <a:cxn ang="0">
                    <a:pos x="30" y="0"/>
                  </a:cxn>
                  <a:cxn ang="0">
                    <a:pos x="8" y="4"/>
                  </a:cxn>
                </a:cxnLst>
                <a:rect l="0" t="0" r="r" b="b"/>
                <a:pathLst>
                  <a:path w="30" h="90">
                    <a:moveTo>
                      <a:pt x="8" y="4"/>
                    </a:moveTo>
                    <a:lnTo>
                      <a:pt x="0" y="40"/>
                    </a:lnTo>
                    <a:lnTo>
                      <a:pt x="0" y="90"/>
                    </a:lnTo>
                    <a:lnTo>
                      <a:pt x="30" y="74"/>
                    </a:lnTo>
                    <a:lnTo>
                      <a:pt x="30" y="0"/>
                    </a:lnTo>
                    <a:lnTo>
                      <a:pt x="8" y="4"/>
                    </a:lnTo>
                  </a:path>
                </a:pathLst>
              </a:custGeom>
              <a:noFill/>
              <a:ln w="12700">
                <a:solidFill>
                  <a:srgbClr val="000000"/>
                </a:solidFill>
                <a:prstDash val="solid"/>
                <a:round/>
                <a:headEnd/>
                <a:tailEnd/>
              </a:ln>
            </p:spPr>
            <p:txBody>
              <a:bodyPr/>
              <a:lstStyle/>
              <a:p>
                <a:endParaRPr lang="zh-CN" altLang="en-US"/>
              </a:p>
            </p:txBody>
          </p:sp>
          <p:sp>
            <p:nvSpPr>
              <p:cNvPr id="481482" name="Freeform 202"/>
              <p:cNvSpPr>
                <a:spLocks/>
              </p:cNvSpPr>
              <p:nvPr/>
            </p:nvSpPr>
            <p:spPr bwMode="auto">
              <a:xfrm>
                <a:off x="4874" y="1039"/>
                <a:ext cx="26" cy="74"/>
              </a:xfrm>
              <a:custGeom>
                <a:avLst/>
                <a:gdLst/>
                <a:ahLst/>
                <a:cxnLst>
                  <a:cxn ang="0">
                    <a:pos x="0" y="2"/>
                  </a:cxn>
                  <a:cxn ang="0">
                    <a:pos x="20" y="0"/>
                  </a:cxn>
                  <a:cxn ang="0">
                    <a:pos x="22" y="0"/>
                  </a:cxn>
                  <a:cxn ang="0">
                    <a:pos x="24" y="2"/>
                  </a:cxn>
                  <a:cxn ang="0">
                    <a:pos x="24" y="4"/>
                  </a:cxn>
                  <a:cxn ang="0">
                    <a:pos x="26" y="46"/>
                  </a:cxn>
                  <a:cxn ang="0">
                    <a:pos x="26" y="74"/>
                  </a:cxn>
                </a:cxnLst>
                <a:rect l="0" t="0" r="r" b="b"/>
                <a:pathLst>
                  <a:path w="26" h="74">
                    <a:moveTo>
                      <a:pt x="0" y="2"/>
                    </a:moveTo>
                    <a:lnTo>
                      <a:pt x="20" y="0"/>
                    </a:lnTo>
                    <a:lnTo>
                      <a:pt x="22" y="0"/>
                    </a:lnTo>
                    <a:lnTo>
                      <a:pt x="24" y="2"/>
                    </a:lnTo>
                    <a:lnTo>
                      <a:pt x="24" y="4"/>
                    </a:lnTo>
                    <a:lnTo>
                      <a:pt x="26" y="46"/>
                    </a:lnTo>
                    <a:lnTo>
                      <a:pt x="26" y="74"/>
                    </a:lnTo>
                  </a:path>
                </a:pathLst>
              </a:custGeom>
              <a:noFill/>
              <a:ln w="12700">
                <a:solidFill>
                  <a:srgbClr val="000000"/>
                </a:solidFill>
                <a:prstDash val="solid"/>
                <a:round/>
                <a:headEnd/>
                <a:tailEnd/>
              </a:ln>
            </p:spPr>
            <p:txBody>
              <a:bodyPr/>
              <a:lstStyle/>
              <a:p>
                <a:endParaRPr lang="zh-CN" altLang="en-US"/>
              </a:p>
            </p:txBody>
          </p:sp>
          <p:sp>
            <p:nvSpPr>
              <p:cNvPr id="481483" name="Freeform 203"/>
              <p:cNvSpPr>
                <a:spLocks/>
              </p:cNvSpPr>
              <p:nvPr/>
            </p:nvSpPr>
            <p:spPr bwMode="auto">
              <a:xfrm>
                <a:off x="4866" y="1157"/>
                <a:ext cx="12" cy="12"/>
              </a:xfrm>
              <a:custGeom>
                <a:avLst/>
                <a:gdLst/>
                <a:ahLst/>
                <a:cxnLst>
                  <a:cxn ang="0">
                    <a:pos x="12" y="0"/>
                  </a:cxn>
                  <a:cxn ang="0">
                    <a:pos x="12" y="6"/>
                  </a:cxn>
                  <a:cxn ang="0">
                    <a:pos x="10" y="8"/>
                  </a:cxn>
                  <a:cxn ang="0">
                    <a:pos x="10" y="2"/>
                  </a:cxn>
                  <a:cxn ang="0">
                    <a:pos x="2" y="6"/>
                  </a:cxn>
                  <a:cxn ang="0">
                    <a:pos x="0" y="12"/>
                  </a:cxn>
                  <a:cxn ang="0">
                    <a:pos x="0" y="8"/>
                  </a:cxn>
                  <a:cxn ang="0">
                    <a:pos x="12" y="0"/>
                  </a:cxn>
                </a:cxnLst>
                <a:rect l="0" t="0" r="r" b="b"/>
                <a:pathLst>
                  <a:path w="12" h="12">
                    <a:moveTo>
                      <a:pt x="12" y="0"/>
                    </a:moveTo>
                    <a:lnTo>
                      <a:pt x="12" y="6"/>
                    </a:lnTo>
                    <a:lnTo>
                      <a:pt x="10" y="8"/>
                    </a:lnTo>
                    <a:lnTo>
                      <a:pt x="10" y="2"/>
                    </a:lnTo>
                    <a:lnTo>
                      <a:pt x="2" y="6"/>
                    </a:lnTo>
                    <a:lnTo>
                      <a:pt x="0" y="12"/>
                    </a:lnTo>
                    <a:lnTo>
                      <a:pt x="0" y="8"/>
                    </a:lnTo>
                    <a:lnTo>
                      <a:pt x="12" y="0"/>
                    </a:lnTo>
                    <a:close/>
                  </a:path>
                </a:pathLst>
              </a:custGeom>
              <a:solidFill>
                <a:srgbClr val="919191"/>
              </a:solidFill>
              <a:ln w="9525">
                <a:noFill/>
                <a:round/>
                <a:headEnd/>
                <a:tailEnd/>
              </a:ln>
            </p:spPr>
            <p:txBody>
              <a:bodyPr/>
              <a:lstStyle/>
              <a:p>
                <a:endParaRPr lang="zh-CN" altLang="en-US"/>
              </a:p>
            </p:txBody>
          </p:sp>
          <p:sp>
            <p:nvSpPr>
              <p:cNvPr id="481484" name="Line 204"/>
              <p:cNvSpPr>
                <a:spLocks noChangeShapeType="1"/>
              </p:cNvSpPr>
              <p:nvPr/>
            </p:nvSpPr>
            <p:spPr bwMode="auto">
              <a:xfrm flipV="1">
                <a:off x="4878" y="1041"/>
                <a:ext cx="18" cy="12"/>
              </a:xfrm>
              <a:prstGeom prst="line">
                <a:avLst/>
              </a:prstGeom>
              <a:noFill/>
              <a:ln w="12700">
                <a:solidFill>
                  <a:srgbClr val="000000"/>
                </a:solidFill>
                <a:round/>
                <a:headEnd/>
                <a:tailEnd/>
              </a:ln>
            </p:spPr>
            <p:txBody>
              <a:bodyPr/>
              <a:lstStyle/>
              <a:p>
                <a:endParaRPr lang="zh-CN" altLang="en-US"/>
              </a:p>
            </p:txBody>
          </p:sp>
          <p:grpSp>
            <p:nvGrpSpPr>
              <p:cNvPr id="481380" name="Group 205"/>
              <p:cNvGrpSpPr>
                <a:grpSpLocks/>
              </p:cNvGrpSpPr>
              <p:nvPr/>
            </p:nvGrpSpPr>
            <p:grpSpPr bwMode="auto">
              <a:xfrm>
                <a:off x="4742" y="1141"/>
                <a:ext cx="124" cy="30"/>
                <a:chOff x="4742" y="1141"/>
                <a:chExt cx="124" cy="30"/>
              </a:xfrm>
            </p:grpSpPr>
            <p:sp>
              <p:nvSpPr>
                <p:cNvPr id="481486" name="Freeform 206"/>
                <p:cNvSpPr>
                  <a:spLocks/>
                </p:cNvSpPr>
                <p:nvPr/>
              </p:nvSpPr>
              <p:spPr bwMode="auto">
                <a:xfrm>
                  <a:off x="4742" y="1141"/>
                  <a:ext cx="124" cy="30"/>
                </a:xfrm>
                <a:custGeom>
                  <a:avLst/>
                  <a:gdLst/>
                  <a:ahLst/>
                  <a:cxnLst>
                    <a:cxn ang="0">
                      <a:pos x="0" y="0"/>
                    </a:cxn>
                    <a:cxn ang="0">
                      <a:pos x="0" y="14"/>
                    </a:cxn>
                    <a:cxn ang="0">
                      <a:pos x="0" y="16"/>
                    </a:cxn>
                    <a:cxn ang="0">
                      <a:pos x="118" y="30"/>
                    </a:cxn>
                    <a:cxn ang="0">
                      <a:pos x="120" y="30"/>
                    </a:cxn>
                    <a:cxn ang="0">
                      <a:pos x="124" y="26"/>
                    </a:cxn>
                    <a:cxn ang="0">
                      <a:pos x="124" y="12"/>
                    </a:cxn>
                    <a:cxn ang="0">
                      <a:pos x="114" y="12"/>
                    </a:cxn>
                    <a:cxn ang="0">
                      <a:pos x="0" y="0"/>
                    </a:cxn>
                  </a:cxnLst>
                  <a:rect l="0" t="0" r="r" b="b"/>
                  <a:pathLst>
                    <a:path w="124" h="30">
                      <a:moveTo>
                        <a:pt x="0" y="0"/>
                      </a:moveTo>
                      <a:lnTo>
                        <a:pt x="0" y="14"/>
                      </a:lnTo>
                      <a:lnTo>
                        <a:pt x="0" y="16"/>
                      </a:lnTo>
                      <a:lnTo>
                        <a:pt x="118" y="30"/>
                      </a:lnTo>
                      <a:lnTo>
                        <a:pt x="120" y="30"/>
                      </a:lnTo>
                      <a:lnTo>
                        <a:pt x="124" y="26"/>
                      </a:lnTo>
                      <a:lnTo>
                        <a:pt x="124" y="12"/>
                      </a:lnTo>
                      <a:lnTo>
                        <a:pt x="114" y="12"/>
                      </a:lnTo>
                      <a:lnTo>
                        <a:pt x="0" y="0"/>
                      </a:lnTo>
                      <a:close/>
                    </a:path>
                  </a:pathLst>
                </a:custGeom>
                <a:solidFill>
                  <a:srgbClr val="DADADA"/>
                </a:solidFill>
                <a:ln w="9525">
                  <a:noFill/>
                  <a:round/>
                  <a:headEnd/>
                  <a:tailEnd/>
                </a:ln>
              </p:spPr>
              <p:txBody>
                <a:bodyPr/>
                <a:lstStyle/>
                <a:p>
                  <a:endParaRPr lang="zh-CN" altLang="en-US"/>
                </a:p>
              </p:txBody>
            </p:sp>
            <p:sp>
              <p:nvSpPr>
                <p:cNvPr id="481487" name="Freeform 207"/>
                <p:cNvSpPr>
                  <a:spLocks/>
                </p:cNvSpPr>
                <p:nvPr/>
              </p:nvSpPr>
              <p:spPr bwMode="auto">
                <a:xfrm>
                  <a:off x="4742" y="1141"/>
                  <a:ext cx="124" cy="30"/>
                </a:xfrm>
                <a:custGeom>
                  <a:avLst/>
                  <a:gdLst/>
                  <a:ahLst/>
                  <a:cxnLst>
                    <a:cxn ang="0">
                      <a:pos x="0" y="0"/>
                    </a:cxn>
                    <a:cxn ang="0">
                      <a:pos x="0" y="14"/>
                    </a:cxn>
                    <a:cxn ang="0">
                      <a:pos x="0" y="16"/>
                    </a:cxn>
                    <a:cxn ang="0">
                      <a:pos x="118" y="30"/>
                    </a:cxn>
                    <a:cxn ang="0">
                      <a:pos x="120" y="30"/>
                    </a:cxn>
                    <a:cxn ang="0">
                      <a:pos x="124" y="26"/>
                    </a:cxn>
                    <a:cxn ang="0">
                      <a:pos x="124" y="12"/>
                    </a:cxn>
                    <a:cxn ang="0">
                      <a:pos x="114" y="12"/>
                    </a:cxn>
                    <a:cxn ang="0">
                      <a:pos x="0" y="0"/>
                    </a:cxn>
                  </a:cxnLst>
                  <a:rect l="0" t="0" r="r" b="b"/>
                  <a:pathLst>
                    <a:path w="124" h="30">
                      <a:moveTo>
                        <a:pt x="0" y="0"/>
                      </a:moveTo>
                      <a:lnTo>
                        <a:pt x="0" y="14"/>
                      </a:lnTo>
                      <a:lnTo>
                        <a:pt x="0" y="16"/>
                      </a:lnTo>
                      <a:lnTo>
                        <a:pt x="118" y="30"/>
                      </a:lnTo>
                      <a:lnTo>
                        <a:pt x="120" y="30"/>
                      </a:lnTo>
                      <a:lnTo>
                        <a:pt x="124" y="26"/>
                      </a:lnTo>
                      <a:lnTo>
                        <a:pt x="124" y="12"/>
                      </a:lnTo>
                      <a:lnTo>
                        <a:pt x="114" y="12"/>
                      </a:lnTo>
                      <a:lnTo>
                        <a:pt x="0" y="0"/>
                      </a:lnTo>
                    </a:path>
                  </a:pathLst>
                </a:custGeom>
                <a:noFill/>
                <a:ln w="12700">
                  <a:solidFill>
                    <a:srgbClr val="000000"/>
                  </a:solidFill>
                  <a:prstDash val="solid"/>
                  <a:round/>
                  <a:headEnd/>
                  <a:tailEnd/>
                </a:ln>
              </p:spPr>
              <p:txBody>
                <a:bodyPr/>
                <a:lstStyle/>
                <a:p>
                  <a:endParaRPr lang="zh-CN" altLang="en-US"/>
                </a:p>
              </p:txBody>
            </p:sp>
          </p:grpSp>
          <p:grpSp>
            <p:nvGrpSpPr>
              <p:cNvPr id="481383" name="Group 208"/>
              <p:cNvGrpSpPr>
                <a:grpSpLocks/>
              </p:cNvGrpSpPr>
              <p:nvPr/>
            </p:nvGrpSpPr>
            <p:grpSpPr bwMode="auto">
              <a:xfrm>
                <a:off x="4742" y="1139"/>
                <a:ext cx="124" cy="16"/>
                <a:chOff x="4742" y="1139"/>
                <a:chExt cx="124" cy="16"/>
              </a:xfrm>
            </p:grpSpPr>
            <p:sp>
              <p:nvSpPr>
                <p:cNvPr id="481489" name="Freeform 209"/>
                <p:cNvSpPr>
                  <a:spLocks/>
                </p:cNvSpPr>
                <p:nvPr/>
              </p:nvSpPr>
              <p:spPr bwMode="auto">
                <a:xfrm>
                  <a:off x="4742" y="1139"/>
                  <a:ext cx="124" cy="16"/>
                </a:xfrm>
                <a:custGeom>
                  <a:avLst/>
                  <a:gdLst/>
                  <a:ahLst/>
                  <a:cxnLst>
                    <a:cxn ang="0">
                      <a:pos x="2" y="0"/>
                    </a:cxn>
                    <a:cxn ang="0">
                      <a:pos x="0" y="0"/>
                    </a:cxn>
                    <a:cxn ang="0">
                      <a:pos x="0" y="2"/>
                    </a:cxn>
                    <a:cxn ang="0">
                      <a:pos x="0" y="2"/>
                    </a:cxn>
                    <a:cxn ang="0">
                      <a:pos x="118" y="16"/>
                    </a:cxn>
                    <a:cxn ang="0">
                      <a:pos x="124" y="12"/>
                    </a:cxn>
                    <a:cxn ang="0">
                      <a:pos x="118" y="12"/>
                    </a:cxn>
                    <a:cxn ang="0">
                      <a:pos x="116" y="12"/>
                    </a:cxn>
                    <a:cxn ang="0">
                      <a:pos x="2" y="0"/>
                    </a:cxn>
                    <a:cxn ang="0">
                      <a:pos x="2" y="0"/>
                    </a:cxn>
                  </a:cxnLst>
                  <a:rect l="0" t="0" r="r" b="b"/>
                  <a:pathLst>
                    <a:path w="124" h="16">
                      <a:moveTo>
                        <a:pt x="2" y="0"/>
                      </a:moveTo>
                      <a:lnTo>
                        <a:pt x="0" y="0"/>
                      </a:lnTo>
                      <a:lnTo>
                        <a:pt x="0" y="2"/>
                      </a:lnTo>
                      <a:lnTo>
                        <a:pt x="0" y="2"/>
                      </a:lnTo>
                      <a:lnTo>
                        <a:pt x="118" y="16"/>
                      </a:lnTo>
                      <a:lnTo>
                        <a:pt x="124" y="12"/>
                      </a:lnTo>
                      <a:lnTo>
                        <a:pt x="118" y="12"/>
                      </a:lnTo>
                      <a:lnTo>
                        <a:pt x="116" y="12"/>
                      </a:lnTo>
                      <a:lnTo>
                        <a:pt x="2" y="0"/>
                      </a:lnTo>
                      <a:lnTo>
                        <a:pt x="2" y="0"/>
                      </a:lnTo>
                      <a:close/>
                    </a:path>
                  </a:pathLst>
                </a:custGeom>
                <a:solidFill>
                  <a:srgbClr val="919191"/>
                </a:solidFill>
                <a:ln w="9525">
                  <a:noFill/>
                  <a:round/>
                  <a:headEnd/>
                  <a:tailEnd/>
                </a:ln>
              </p:spPr>
              <p:txBody>
                <a:bodyPr/>
                <a:lstStyle/>
                <a:p>
                  <a:endParaRPr lang="zh-CN" altLang="en-US"/>
                </a:p>
              </p:txBody>
            </p:sp>
            <p:sp>
              <p:nvSpPr>
                <p:cNvPr id="481490" name="Freeform 210"/>
                <p:cNvSpPr>
                  <a:spLocks/>
                </p:cNvSpPr>
                <p:nvPr/>
              </p:nvSpPr>
              <p:spPr bwMode="auto">
                <a:xfrm>
                  <a:off x="4742" y="1139"/>
                  <a:ext cx="124" cy="16"/>
                </a:xfrm>
                <a:custGeom>
                  <a:avLst/>
                  <a:gdLst/>
                  <a:ahLst/>
                  <a:cxnLst>
                    <a:cxn ang="0">
                      <a:pos x="2" y="0"/>
                    </a:cxn>
                    <a:cxn ang="0">
                      <a:pos x="0" y="0"/>
                    </a:cxn>
                    <a:cxn ang="0">
                      <a:pos x="0" y="2"/>
                    </a:cxn>
                    <a:cxn ang="0">
                      <a:pos x="0" y="2"/>
                    </a:cxn>
                    <a:cxn ang="0">
                      <a:pos x="118" y="16"/>
                    </a:cxn>
                    <a:cxn ang="0">
                      <a:pos x="124" y="12"/>
                    </a:cxn>
                    <a:cxn ang="0">
                      <a:pos x="118" y="12"/>
                    </a:cxn>
                    <a:cxn ang="0">
                      <a:pos x="116" y="12"/>
                    </a:cxn>
                    <a:cxn ang="0">
                      <a:pos x="2" y="0"/>
                    </a:cxn>
                    <a:cxn ang="0">
                      <a:pos x="2" y="0"/>
                    </a:cxn>
                  </a:cxnLst>
                  <a:rect l="0" t="0" r="r" b="b"/>
                  <a:pathLst>
                    <a:path w="124" h="16">
                      <a:moveTo>
                        <a:pt x="2" y="0"/>
                      </a:moveTo>
                      <a:lnTo>
                        <a:pt x="0" y="0"/>
                      </a:lnTo>
                      <a:lnTo>
                        <a:pt x="0" y="2"/>
                      </a:lnTo>
                      <a:lnTo>
                        <a:pt x="0" y="2"/>
                      </a:lnTo>
                      <a:lnTo>
                        <a:pt x="118" y="16"/>
                      </a:lnTo>
                      <a:lnTo>
                        <a:pt x="124" y="12"/>
                      </a:lnTo>
                      <a:lnTo>
                        <a:pt x="118" y="12"/>
                      </a:lnTo>
                      <a:lnTo>
                        <a:pt x="116" y="12"/>
                      </a:lnTo>
                      <a:lnTo>
                        <a:pt x="2" y="0"/>
                      </a:lnTo>
                      <a:lnTo>
                        <a:pt x="2" y="0"/>
                      </a:lnTo>
                    </a:path>
                  </a:pathLst>
                </a:custGeom>
                <a:noFill/>
                <a:ln w="12700">
                  <a:solidFill>
                    <a:srgbClr val="000000"/>
                  </a:solidFill>
                  <a:prstDash val="solid"/>
                  <a:round/>
                  <a:headEnd/>
                  <a:tailEnd/>
                </a:ln>
              </p:spPr>
              <p:txBody>
                <a:bodyPr/>
                <a:lstStyle/>
                <a:p>
                  <a:endParaRPr lang="zh-CN" altLang="en-US"/>
                </a:p>
              </p:txBody>
            </p:sp>
          </p:grpSp>
          <p:sp>
            <p:nvSpPr>
              <p:cNvPr id="481491" name="Freeform 211"/>
              <p:cNvSpPr>
                <a:spLocks/>
              </p:cNvSpPr>
              <p:nvPr/>
            </p:nvSpPr>
            <p:spPr bwMode="auto">
              <a:xfrm>
                <a:off x="4862" y="1153"/>
                <a:ext cx="2" cy="12"/>
              </a:xfrm>
              <a:custGeom>
                <a:avLst/>
                <a:gdLst/>
                <a:ahLst/>
                <a:cxnLst>
                  <a:cxn ang="0">
                    <a:pos x="0" y="2"/>
                  </a:cxn>
                  <a:cxn ang="0">
                    <a:pos x="0" y="12"/>
                  </a:cxn>
                  <a:cxn ang="0">
                    <a:pos x="2" y="6"/>
                  </a:cxn>
                  <a:cxn ang="0">
                    <a:pos x="2" y="0"/>
                  </a:cxn>
                  <a:cxn ang="0">
                    <a:pos x="0" y="2"/>
                  </a:cxn>
                </a:cxnLst>
                <a:rect l="0" t="0" r="r" b="b"/>
                <a:pathLst>
                  <a:path w="2" h="12">
                    <a:moveTo>
                      <a:pt x="0" y="2"/>
                    </a:moveTo>
                    <a:lnTo>
                      <a:pt x="0" y="12"/>
                    </a:lnTo>
                    <a:lnTo>
                      <a:pt x="2" y="6"/>
                    </a:lnTo>
                    <a:lnTo>
                      <a:pt x="2" y="0"/>
                    </a:lnTo>
                    <a:lnTo>
                      <a:pt x="0" y="2"/>
                    </a:lnTo>
                    <a:close/>
                  </a:path>
                </a:pathLst>
              </a:custGeom>
              <a:solidFill>
                <a:srgbClr val="FFFFFF"/>
              </a:solidFill>
              <a:ln w="9525">
                <a:noFill/>
                <a:round/>
                <a:headEnd/>
                <a:tailEnd/>
              </a:ln>
            </p:spPr>
            <p:txBody>
              <a:bodyPr/>
              <a:lstStyle/>
              <a:p>
                <a:endParaRPr lang="zh-CN" altLang="en-US"/>
              </a:p>
            </p:txBody>
          </p:sp>
          <p:sp>
            <p:nvSpPr>
              <p:cNvPr id="481492" name="Freeform 212"/>
              <p:cNvSpPr>
                <a:spLocks/>
              </p:cNvSpPr>
              <p:nvPr/>
            </p:nvSpPr>
            <p:spPr bwMode="auto">
              <a:xfrm>
                <a:off x="4836" y="1155"/>
                <a:ext cx="20" cy="14"/>
              </a:xfrm>
              <a:custGeom>
                <a:avLst/>
                <a:gdLst/>
                <a:ahLst/>
                <a:cxnLst>
                  <a:cxn ang="0">
                    <a:pos x="18" y="2"/>
                  </a:cxn>
                  <a:cxn ang="0">
                    <a:pos x="20" y="4"/>
                  </a:cxn>
                  <a:cxn ang="0">
                    <a:pos x="20" y="12"/>
                  </a:cxn>
                  <a:cxn ang="0">
                    <a:pos x="18" y="14"/>
                  </a:cxn>
                  <a:cxn ang="0">
                    <a:pos x="0" y="12"/>
                  </a:cxn>
                  <a:cxn ang="0">
                    <a:pos x="0" y="8"/>
                  </a:cxn>
                  <a:cxn ang="0">
                    <a:pos x="0" y="0"/>
                  </a:cxn>
                  <a:cxn ang="0">
                    <a:pos x="0" y="0"/>
                  </a:cxn>
                  <a:cxn ang="0">
                    <a:pos x="18" y="2"/>
                  </a:cxn>
                </a:cxnLst>
                <a:rect l="0" t="0" r="r" b="b"/>
                <a:pathLst>
                  <a:path w="20" h="14">
                    <a:moveTo>
                      <a:pt x="18" y="2"/>
                    </a:moveTo>
                    <a:lnTo>
                      <a:pt x="20" y="4"/>
                    </a:lnTo>
                    <a:lnTo>
                      <a:pt x="20" y="12"/>
                    </a:lnTo>
                    <a:lnTo>
                      <a:pt x="18" y="14"/>
                    </a:lnTo>
                    <a:lnTo>
                      <a:pt x="0" y="12"/>
                    </a:lnTo>
                    <a:lnTo>
                      <a:pt x="0" y="8"/>
                    </a:lnTo>
                    <a:lnTo>
                      <a:pt x="0" y="0"/>
                    </a:lnTo>
                    <a:lnTo>
                      <a:pt x="0" y="0"/>
                    </a:lnTo>
                    <a:lnTo>
                      <a:pt x="18" y="2"/>
                    </a:lnTo>
                    <a:close/>
                  </a:path>
                </a:pathLst>
              </a:custGeom>
              <a:solidFill>
                <a:srgbClr val="000000"/>
              </a:solidFill>
              <a:ln w="9525">
                <a:noFill/>
                <a:round/>
                <a:headEnd/>
                <a:tailEnd/>
              </a:ln>
            </p:spPr>
            <p:txBody>
              <a:bodyPr/>
              <a:lstStyle/>
              <a:p>
                <a:endParaRPr lang="zh-CN" altLang="en-US"/>
              </a:p>
            </p:txBody>
          </p:sp>
          <p:sp>
            <p:nvSpPr>
              <p:cNvPr id="481493" name="Freeform 213"/>
              <p:cNvSpPr>
                <a:spLocks/>
              </p:cNvSpPr>
              <p:nvPr/>
            </p:nvSpPr>
            <p:spPr bwMode="auto">
              <a:xfrm>
                <a:off x="4744" y="1145"/>
                <a:ext cx="18" cy="12"/>
              </a:xfrm>
              <a:custGeom>
                <a:avLst/>
                <a:gdLst/>
                <a:ahLst/>
                <a:cxnLst>
                  <a:cxn ang="0">
                    <a:pos x="18" y="2"/>
                  </a:cxn>
                  <a:cxn ang="0">
                    <a:pos x="18" y="2"/>
                  </a:cxn>
                  <a:cxn ang="0">
                    <a:pos x="18" y="10"/>
                  </a:cxn>
                  <a:cxn ang="0">
                    <a:pos x="16" y="12"/>
                  </a:cxn>
                  <a:cxn ang="0">
                    <a:pos x="0" y="10"/>
                  </a:cxn>
                  <a:cxn ang="0">
                    <a:pos x="0" y="8"/>
                  </a:cxn>
                  <a:cxn ang="0">
                    <a:pos x="0" y="0"/>
                  </a:cxn>
                  <a:cxn ang="0">
                    <a:pos x="0" y="0"/>
                  </a:cxn>
                  <a:cxn ang="0">
                    <a:pos x="18" y="2"/>
                  </a:cxn>
                </a:cxnLst>
                <a:rect l="0" t="0" r="r" b="b"/>
                <a:pathLst>
                  <a:path w="18" h="12">
                    <a:moveTo>
                      <a:pt x="18" y="2"/>
                    </a:moveTo>
                    <a:lnTo>
                      <a:pt x="18" y="2"/>
                    </a:lnTo>
                    <a:lnTo>
                      <a:pt x="18" y="10"/>
                    </a:lnTo>
                    <a:lnTo>
                      <a:pt x="16" y="12"/>
                    </a:lnTo>
                    <a:lnTo>
                      <a:pt x="0" y="10"/>
                    </a:lnTo>
                    <a:lnTo>
                      <a:pt x="0" y="8"/>
                    </a:lnTo>
                    <a:lnTo>
                      <a:pt x="0" y="0"/>
                    </a:lnTo>
                    <a:lnTo>
                      <a:pt x="0" y="0"/>
                    </a:lnTo>
                    <a:lnTo>
                      <a:pt x="18" y="2"/>
                    </a:lnTo>
                    <a:close/>
                  </a:path>
                </a:pathLst>
              </a:custGeom>
              <a:solidFill>
                <a:srgbClr val="000000"/>
              </a:solidFill>
              <a:ln w="9525">
                <a:noFill/>
                <a:round/>
                <a:headEnd/>
                <a:tailEnd/>
              </a:ln>
            </p:spPr>
            <p:txBody>
              <a:bodyPr/>
              <a:lstStyle/>
              <a:p>
                <a:endParaRPr lang="zh-CN" altLang="en-US"/>
              </a:p>
            </p:txBody>
          </p:sp>
          <p:sp>
            <p:nvSpPr>
              <p:cNvPr id="481494" name="Freeform 214"/>
              <p:cNvSpPr>
                <a:spLocks/>
              </p:cNvSpPr>
              <p:nvPr/>
            </p:nvSpPr>
            <p:spPr bwMode="auto">
              <a:xfrm>
                <a:off x="4850" y="1157"/>
                <a:ext cx="4" cy="10"/>
              </a:xfrm>
              <a:custGeom>
                <a:avLst/>
                <a:gdLst/>
                <a:ahLst/>
                <a:cxnLst>
                  <a:cxn ang="0">
                    <a:pos x="0" y="0"/>
                  </a:cxn>
                  <a:cxn ang="0">
                    <a:pos x="2" y="0"/>
                  </a:cxn>
                  <a:cxn ang="0">
                    <a:pos x="2" y="0"/>
                  </a:cxn>
                  <a:cxn ang="0">
                    <a:pos x="4" y="0"/>
                  </a:cxn>
                  <a:cxn ang="0">
                    <a:pos x="4" y="10"/>
                  </a:cxn>
                  <a:cxn ang="0">
                    <a:pos x="2" y="10"/>
                  </a:cxn>
                  <a:cxn ang="0">
                    <a:pos x="2" y="10"/>
                  </a:cxn>
                  <a:cxn ang="0">
                    <a:pos x="0" y="10"/>
                  </a:cxn>
                  <a:cxn ang="0">
                    <a:pos x="0" y="0"/>
                  </a:cxn>
                </a:cxnLst>
                <a:rect l="0" t="0" r="r" b="b"/>
                <a:pathLst>
                  <a:path w="4" h="10">
                    <a:moveTo>
                      <a:pt x="0" y="0"/>
                    </a:moveTo>
                    <a:lnTo>
                      <a:pt x="2" y="0"/>
                    </a:lnTo>
                    <a:lnTo>
                      <a:pt x="2" y="0"/>
                    </a:lnTo>
                    <a:lnTo>
                      <a:pt x="4" y="0"/>
                    </a:lnTo>
                    <a:lnTo>
                      <a:pt x="4" y="10"/>
                    </a:lnTo>
                    <a:lnTo>
                      <a:pt x="2" y="10"/>
                    </a:lnTo>
                    <a:lnTo>
                      <a:pt x="2" y="10"/>
                    </a:lnTo>
                    <a:lnTo>
                      <a:pt x="0" y="10"/>
                    </a:lnTo>
                    <a:lnTo>
                      <a:pt x="0" y="0"/>
                    </a:lnTo>
                    <a:close/>
                  </a:path>
                </a:pathLst>
              </a:custGeom>
              <a:solidFill>
                <a:srgbClr val="FE9B03"/>
              </a:solidFill>
              <a:ln w="9525">
                <a:noFill/>
                <a:round/>
                <a:headEnd/>
                <a:tailEnd/>
              </a:ln>
            </p:spPr>
            <p:txBody>
              <a:bodyPr/>
              <a:lstStyle/>
              <a:p>
                <a:endParaRPr lang="zh-CN" altLang="en-US"/>
              </a:p>
            </p:txBody>
          </p:sp>
          <p:sp>
            <p:nvSpPr>
              <p:cNvPr id="481495" name="Freeform 215"/>
              <p:cNvSpPr>
                <a:spLocks/>
              </p:cNvSpPr>
              <p:nvPr/>
            </p:nvSpPr>
            <p:spPr bwMode="auto">
              <a:xfrm>
                <a:off x="4836" y="1157"/>
                <a:ext cx="14" cy="10"/>
              </a:xfrm>
              <a:custGeom>
                <a:avLst/>
                <a:gdLst/>
                <a:ahLst/>
                <a:cxnLst>
                  <a:cxn ang="0">
                    <a:pos x="14" y="2"/>
                  </a:cxn>
                  <a:cxn ang="0">
                    <a:pos x="0" y="0"/>
                  </a:cxn>
                  <a:cxn ang="0">
                    <a:pos x="0" y="0"/>
                  </a:cxn>
                  <a:cxn ang="0">
                    <a:pos x="0" y="8"/>
                  </a:cxn>
                  <a:cxn ang="0">
                    <a:pos x="0" y="8"/>
                  </a:cxn>
                  <a:cxn ang="0">
                    <a:pos x="0" y="8"/>
                  </a:cxn>
                  <a:cxn ang="0">
                    <a:pos x="14" y="10"/>
                  </a:cxn>
                  <a:cxn ang="0">
                    <a:pos x="14" y="2"/>
                  </a:cxn>
                </a:cxnLst>
                <a:rect l="0" t="0" r="r" b="b"/>
                <a:pathLst>
                  <a:path w="14" h="10">
                    <a:moveTo>
                      <a:pt x="14" y="2"/>
                    </a:moveTo>
                    <a:lnTo>
                      <a:pt x="0" y="0"/>
                    </a:lnTo>
                    <a:lnTo>
                      <a:pt x="0" y="0"/>
                    </a:lnTo>
                    <a:lnTo>
                      <a:pt x="0" y="8"/>
                    </a:lnTo>
                    <a:lnTo>
                      <a:pt x="0" y="8"/>
                    </a:lnTo>
                    <a:lnTo>
                      <a:pt x="0" y="8"/>
                    </a:lnTo>
                    <a:lnTo>
                      <a:pt x="14" y="10"/>
                    </a:lnTo>
                    <a:lnTo>
                      <a:pt x="14" y="2"/>
                    </a:lnTo>
                    <a:close/>
                  </a:path>
                </a:pathLst>
              </a:custGeom>
              <a:solidFill>
                <a:srgbClr val="FFFFFF"/>
              </a:solidFill>
              <a:ln w="9525">
                <a:noFill/>
                <a:round/>
                <a:headEnd/>
                <a:tailEnd/>
              </a:ln>
            </p:spPr>
            <p:txBody>
              <a:bodyPr/>
              <a:lstStyle/>
              <a:p>
                <a:endParaRPr lang="zh-CN" altLang="en-US"/>
              </a:p>
            </p:txBody>
          </p:sp>
          <p:sp>
            <p:nvSpPr>
              <p:cNvPr id="481496" name="Freeform 216"/>
              <p:cNvSpPr>
                <a:spLocks/>
              </p:cNvSpPr>
              <p:nvPr/>
            </p:nvSpPr>
            <p:spPr bwMode="auto">
              <a:xfrm>
                <a:off x="4838" y="1161"/>
                <a:ext cx="14" cy="1"/>
              </a:xfrm>
              <a:custGeom>
                <a:avLst/>
                <a:gdLst/>
                <a:ahLst/>
                <a:cxnLst>
                  <a:cxn ang="0">
                    <a:pos x="14" y="0"/>
                  </a:cxn>
                  <a:cxn ang="0">
                    <a:pos x="14" y="0"/>
                  </a:cxn>
                  <a:cxn ang="0">
                    <a:pos x="12" y="0"/>
                  </a:cxn>
                  <a:cxn ang="0">
                    <a:pos x="0" y="0"/>
                  </a:cxn>
                  <a:cxn ang="0">
                    <a:pos x="0" y="0"/>
                  </a:cxn>
                  <a:cxn ang="0">
                    <a:pos x="12" y="0"/>
                  </a:cxn>
                  <a:cxn ang="0">
                    <a:pos x="12" y="0"/>
                  </a:cxn>
                  <a:cxn ang="0">
                    <a:pos x="14" y="0"/>
                  </a:cxn>
                </a:cxnLst>
                <a:rect l="0" t="0" r="r" b="b"/>
                <a:pathLst>
                  <a:path w="14">
                    <a:moveTo>
                      <a:pt x="14" y="0"/>
                    </a:moveTo>
                    <a:lnTo>
                      <a:pt x="14" y="0"/>
                    </a:lnTo>
                    <a:lnTo>
                      <a:pt x="12" y="0"/>
                    </a:lnTo>
                    <a:lnTo>
                      <a:pt x="0" y="0"/>
                    </a:lnTo>
                    <a:lnTo>
                      <a:pt x="0" y="0"/>
                    </a:lnTo>
                    <a:lnTo>
                      <a:pt x="12" y="0"/>
                    </a:lnTo>
                    <a:lnTo>
                      <a:pt x="12" y="0"/>
                    </a:lnTo>
                    <a:lnTo>
                      <a:pt x="14" y="0"/>
                    </a:lnTo>
                    <a:close/>
                  </a:path>
                </a:pathLst>
              </a:custGeom>
              <a:solidFill>
                <a:srgbClr val="FFFFFF"/>
              </a:solidFill>
              <a:ln w="9525">
                <a:noFill/>
                <a:round/>
                <a:headEnd/>
                <a:tailEnd/>
              </a:ln>
            </p:spPr>
            <p:txBody>
              <a:bodyPr/>
              <a:lstStyle/>
              <a:p>
                <a:endParaRPr lang="zh-CN" altLang="en-US"/>
              </a:p>
            </p:txBody>
          </p:sp>
          <p:sp>
            <p:nvSpPr>
              <p:cNvPr id="481497" name="Freeform 217"/>
              <p:cNvSpPr>
                <a:spLocks/>
              </p:cNvSpPr>
              <p:nvPr/>
            </p:nvSpPr>
            <p:spPr bwMode="auto">
              <a:xfrm>
                <a:off x="4744" y="1147"/>
                <a:ext cx="4" cy="6"/>
              </a:xfrm>
              <a:custGeom>
                <a:avLst/>
                <a:gdLst/>
                <a:ahLst/>
                <a:cxnLst>
                  <a:cxn ang="0">
                    <a:pos x="4" y="0"/>
                  </a:cxn>
                  <a:cxn ang="0">
                    <a:pos x="2" y="0"/>
                  </a:cxn>
                  <a:cxn ang="0">
                    <a:pos x="0" y="0"/>
                  </a:cxn>
                  <a:cxn ang="0">
                    <a:pos x="0" y="0"/>
                  </a:cxn>
                  <a:cxn ang="0">
                    <a:pos x="0" y="4"/>
                  </a:cxn>
                  <a:cxn ang="0">
                    <a:pos x="0" y="6"/>
                  </a:cxn>
                  <a:cxn ang="0">
                    <a:pos x="2" y="6"/>
                  </a:cxn>
                  <a:cxn ang="0">
                    <a:pos x="4" y="6"/>
                  </a:cxn>
                  <a:cxn ang="0">
                    <a:pos x="4" y="0"/>
                  </a:cxn>
                </a:cxnLst>
                <a:rect l="0" t="0" r="r" b="b"/>
                <a:pathLst>
                  <a:path w="4" h="6">
                    <a:moveTo>
                      <a:pt x="4" y="0"/>
                    </a:moveTo>
                    <a:lnTo>
                      <a:pt x="2" y="0"/>
                    </a:lnTo>
                    <a:lnTo>
                      <a:pt x="0" y="0"/>
                    </a:lnTo>
                    <a:lnTo>
                      <a:pt x="0" y="0"/>
                    </a:lnTo>
                    <a:lnTo>
                      <a:pt x="0" y="4"/>
                    </a:lnTo>
                    <a:lnTo>
                      <a:pt x="0" y="6"/>
                    </a:lnTo>
                    <a:lnTo>
                      <a:pt x="2" y="6"/>
                    </a:lnTo>
                    <a:lnTo>
                      <a:pt x="4" y="6"/>
                    </a:lnTo>
                    <a:lnTo>
                      <a:pt x="4" y="0"/>
                    </a:lnTo>
                    <a:close/>
                  </a:path>
                </a:pathLst>
              </a:custGeom>
              <a:solidFill>
                <a:srgbClr val="FE9B03"/>
              </a:solidFill>
              <a:ln w="9525">
                <a:noFill/>
                <a:round/>
                <a:headEnd/>
                <a:tailEnd/>
              </a:ln>
            </p:spPr>
            <p:txBody>
              <a:bodyPr/>
              <a:lstStyle/>
              <a:p>
                <a:endParaRPr lang="zh-CN" altLang="en-US"/>
              </a:p>
            </p:txBody>
          </p:sp>
          <p:sp>
            <p:nvSpPr>
              <p:cNvPr id="481498" name="Freeform 218"/>
              <p:cNvSpPr>
                <a:spLocks/>
              </p:cNvSpPr>
              <p:nvPr/>
            </p:nvSpPr>
            <p:spPr bwMode="auto">
              <a:xfrm>
                <a:off x="4748" y="1147"/>
                <a:ext cx="14" cy="10"/>
              </a:xfrm>
              <a:custGeom>
                <a:avLst/>
                <a:gdLst/>
                <a:ahLst/>
                <a:cxnLst>
                  <a:cxn ang="0">
                    <a:pos x="0" y="0"/>
                  </a:cxn>
                  <a:cxn ang="0">
                    <a:pos x="12" y="0"/>
                  </a:cxn>
                  <a:cxn ang="0">
                    <a:pos x="14" y="2"/>
                  </a:cxn>
                  <a:cxn ang="0">
                    <a:pos x="14" y="8"/>
                  </a:cxn>
                  <a:cxn ang="0">
                    <a:pos x="12" y="10"/>
                  </a:cxn>
                  <a:cxn ang="0">
                    <a:pos x="0" y="8"/>
                  </a:cxn>
                  <a:cxn ang="0">
                    <a:pos x="0" y="0"/>
                  </a:cxn>
                </a:cxnLst>
                <a:rect l="0" t="0" r="r" b="b"/>
                <a:pathLst>
                  <a:path w="14" h="10">
                    <a:moveTo>
                      <a:pt x="0" y="0"/>
                    </a:moveTo>
                    <a:lnTo>
                      <a:pt x="12" y="0"/>
                    </a:lnTo>
                    <a:lnTo>
                      <a:pt x="14" y="2"/>
                    </a:lnTo>
                    <a:lnTo>
                      <a:pt x="14" y="8"/>
                    </a:lnTo>
                    <a:lnTo>
                      <a:pt x="12" y="10"/>
                    </a:lnTo>
                    <a:lnTo>
                      <a:pt x="0" y="8"/>
                    </a:lnTo>
                    <a:lnTo>
                      <a:pt x="0" y="0"/>
                    </a:lnTo>
                    <a:close/>
                  </a:path>
                </a:pathLst>
              </a:custGeom>
              <a:solidFill>
                <a:srgbClr val="FFFFFF"/>
              </a:solidFill>
              <a:ln w="9525">
                <a:noFill/>
                <a:round/>
                <a:headEnd/>
                <a:tailEnd/>
              </a:ln>
            </p:spPr>
            <p:txBody>
              <a:bodyPr/>
              <a:lstStyle/>
              <a:p>
                <a:endParaRPr lang="zh-CN" altLang="en-US"/>
              </a:p>
            </p:txBody>
          </p:sp>
          <p:sp>
            <p:nvSpPr>
              <p:cNvPr id="481499" name="Freeform 219"/>
              <p:cNvSpPr>
                <a:spLocks/>
              </p:cNvSpPr>
              <p:nvPr/>
            </p:nvSpPr>
            <p:spPr bwMode="auto">
              <a:xfrm>
                <a:off x="4746" y="1147"/>
                <a:ext cx="14" cy="8"/>
              </a:xfrm>
              <a:custGeom>
                <a:avLst/>
                <a:gdLst/>
                <a:ahLst/>
                <a:cxnLst>
                  <a:cxn ang="0">
                    <a:pos x="0" y="0"/>
                  </a:cxn>
                  <a:cxn ang="0">
                    <a:pos x="0" y="0"/>
                  </a:cxn>
                  <a:cxn ang="0">
                    <a:pos x="0" y="2"/>
                  </a:cxn>
                  <a:cxn ang="0">
                    <a:pos x="14" y="4"/>
                  </a:cxn>
                  <a:cxn ang="0">
                    <a:pos x="14" y="4"/>
                  </a:cxn>
                  <a:cxn ang="0">
                    <a:pos x="14" y="6"/>
                  </a:cxn>
                  <a:cxn ang="0">
                    <a:pos x="14" y="8"/>
                  </a:cxn>
                  <a:cxn ang="0">
                    <a:pos x="12" y="8"/>
                  </a:cxn>
                  <a:cxn ang="0">
                    <a:pos x="12" y="6"/>
                  </a:cxn>
                  <a:cxn ang="0">
                    <a:pos x="10" y="4"/>
                  </a:cxn>
                  <a:cxn ang="0">
                    <a:pos x="0" y="2"/>
                  </a:cxn>
                  <a:cxn ang="0">
                    <a:pos x="0" y="2"/>
                  </a:cxn>
                  <a:cxn ang="0">
                    <a:pos x="0" y="0"/>
                  </a:cxn>
                  <a:cxn ang="0">
                    <a:pos x="0" y="0"/>
                  </a:cxn>
                </a:cxnLst>
                <a:rect l="0" t="0" r="r" b="b"/>
                <a:pathLst>
                  <a:path w="14" h="8">
                    <a:moveTo>
                      <a:pt x="0" y="0"/>
                    </a:moveTo>
                    <a:lnTo>
                      <a:pt x="0" y="0"/>
                    </a:lnTo>
                    <a:lnTo>
                      <a:pt x="0" y="2"/>
                    </a:lnTo>
                    <a:lnTo>
                      <a:pt x="14" y="4"/>
                    </a:lnTo>
                    <a:lnTo>
                      <a:pt x="14" y="4"/>
                    </a:lnTo>
                    <a:lnTo>
                      <a:pt x="14" y="6"/>
                    </a:lnTo>
                    <a:lnTo>
                      <a:pt x="14" y="8"/>
                    </a:lnTo>
                    <a:lnTo>
                      <a:pt x="12" y="8"/>
                    </a:lnTo>
                    <a:lnTo>
                      <a:pt x="12" y="6"/>
                    </a:lnTo>
                    <a:lnTo>
                      <a:pt x="10" y="4"/>
                    </a:lnTo>
                    <a:lnTo>
                      <a:pt x="0" y="2"/>
                    </a:lnTo>
                    <a:lnTo>
                      <a:pt x="0" y="2"/>
                    </a:lnTo>
                    <a:lnTo>
                      <a:pt x="0" y="0"/>
                    </a:lnTo>
                    <a:lnTo>
                      <a:pt x="0" y="0"/>
                    </a:lnTo>
                    <a:close/>
                  </a:path>
                </a:pathLst>
              </a:custGeom>
              <a:solidFill>
                <a:srgbClr val="FFFFFF"/>
              </a:solidFill>
              <a:ln w="9525">
                <a:noFill/>
                <a:round/>
                <a:headEnd/>
                <a:tailEnd/>
              </a:ln>
            </p:spPr>
            <p:txBody>
              <a:bodyPr/>
              <a:lstStyle/>
              <a:p>
                <a:endParaRPr lang="zh-CN" altLang="en-US"/>
              </a:p>
            </p:txBody>
          </p:sp>
          <p:grpSp>
            <p:nvGrpSpPr>
              <p:cNvPr id="481386" name="Group 220"/>
              <p:cNvGrpSpPr>
                <a:grpSpLocks/>
              </p:cNvGrpSpPr>
              <p:nvPr/>
            </p:nvGrpSpPr>
            <p:grpSpPr bwMode="auto">
              <a:xfrm>
                <a:off x="4780" y="1155"/>
                <a:ext cx="32" cy="12"/>
                <a:chOff x="4780" y="1155"/>
                <a:chExt cx="32" cy="12"/>
              </a:xfrm>
            </p:grpSpPr>
            <p:sp>
              <p:nvSpPr>
                <p:cNvPr id="481501" name="Freeform 221"/>
                <p:cNvSpPr>
                  <a:spLocks/>
                </p:cNvSpPr>
                <p:nvPr/>
              </p:nvSpPr>
              <p:spPr bwMode="auto">
                <a:xfrm>
                  <a:off x="4780" y="1155"/>
                  <a:ext cx="32" cy="12"/>
                </a:xfrm>
                <a:custGeom>
                  <a:avLst/>
                  <a:gdLst/>
                  <a:ahLst/>
                  <a:cxnLst>
                    <a:cxn ang="0">
                      <a:pos x="0" y="8"/>
                    </a:cxn>
                    <a:cxn ang="0">
                      <a:pos x="0" y="0"/>
                    </a:cxn>
                    <a:cxn ang="0">
                      <a:pos x="32" y="2"/>
                    </a:cxn>
                    <a:cxn ang="0">
                      <a:pos x="32" y="12"/>
                    </a:cxn>
                    <a:cxn ang="0">
                      <a:pos x="0" y="8"/>
                    </a:cxn>
                  </a:cxnLst>
                  <a:rect l="0" t="0" r="r" b="b"/>
                  <a:pathLst>
                    <a:path w="32" h="12">
                      <a:moveTo>
                        <a:pt x="0" y="8"/>
                      </a:moveTo>
                      <a:lnTo>
                        <a:pt x="0" y="0"/>
                      </a:lnTo>
                      <a:lnTo>
                        <a:pt x="32" y="2"/>
                      </a:lnTo>
                      <a:lnTo>
                        <a:pt x="32" y="12"/>
                      </a:lnTo>
                      <a:lnTo>
                        <a:pt x="0" y="8"/>
                      </a:lnTo>
                      <a:close/>
                    </a:path>
                  </a:pathLst>
                </a:custGeom>
                <a:solidFill>
                  <a:srgbClr val="FFFFFF"/>
                </a:solidFill>
                <a:ln w="9525">
                  <a:noFill/>
                  <a:round/>
                  <a:headEnd/>
                  <a:tailEnd/>
                </a:ln>
              </p:spPr>
              <p:txBody>
                <a:bodyPr/>
                <a:lstStyle/>
                <a:p>
                  <a:endParaRPr lang="zh-CN" altLang="en-US"/>
                </a:p>
              </p:txBody>
            </p:sp>
            <p:sp>
              <p:nvSpPr>
                <p:cNvPr id="481502" name="Freeform 222"/>
                <p:cNvSpPr>
                  <a:spLocks/>
                </p:cNvSpPr>
                <p:nvPr/>
              </p:nvSpPr>
              <p:spPr bwMode="auto">
                <a:xfrm>
                  <a:off x="4780" y="1155"/>
                  <a:ext cx="32" cy="12"/>
                </a:xfrm>
                <a:custGeom>
                  <a:avLst/>
                  <a:gdLst/>
                  <a:ahLst/>
                  <a:cxnLst>
                    <a:cxn ang="0">
                      <a:pos x="0" y="8"/>
                    </a:cxn>
                    <a:cxn ang="0">
                      <a:pos x="0" y="0"/>
                    </a:cxn>
                    <a:cxn ang="0">
                      <a:pos x="32" y="2"/>
                    </a:cxn>
                    <a:cxn ang="0">
                      <a:pos x="32" y="12"/>
                    </a:cxn>
                    <a:cxn ang="0">
                      <a:pos x="0" y="8"/>
                    </a:cxn>
                  </a:cxnLst>
                  <a:rect l="0" t="0" r="r" b="b"/>
                  <a:pathLst>
                    <a:path w="32" h="12">
                      <a:moveTo>
                        <a:pt x="0" y="8"/>
                      </a:moveTo>
                      <a:lnTo>
                        <a:pt x="0" y="0"/>
                      </a:lnTo>
                      <a:lnTo>
                        <a:pt x="32" y="2"/>
                      </a:lnTo>
                      <a:lnTo>
                        <a:pt x="32" y="12"/>
                      </a:lnTo>
                      <a:lnTo>
                        <a:pt x="0" y="8"/>
                      </a:lnTo>
                    </a:path>
                  </a:pathLst>
                </a:custGeom>
                <a:noFill/>
                <a:ln w="12700">
                  <a:solidFill>
                    <a:srgbClr val="000000"/>
                  </a:solidFill>
                  <a:prstDash val="solid"/>
                  <a:round/>
                  <a:headEnd/>
                  <a:tailEnd/>
                </a:ln>
              </p:spPr>
              <p:txBody>
                <a:bodyPr/>
                <a:lstStyle/>
                <a:p>
                  <a:endParaRPr lang="zh-CN" altLang="en-US"/>
                </a:p>
              </p:txBody>
            </p:sp>
          </p:grpSp>
          <p:grpSp>
            <p:nvGrpSpPr>
              <p:cNvPr id="481389" name="Group 223"/>
              <p:cNvGrpSpPr>
                <a:grpSpLocks/>
              </p:cNvGrpSpPr>
              <p:nvPr/>
            </p:nvGrpSpPr>
            <p:grpSpPr bwMode="auto">
              <a:xfrm>
                <a:off x="4750" y="1161"/>
                <a:ext cx="12" cy="6"/>
                <a:chOff x="4750" y="1161"/>
                <a:chExt cx="12" cy="6"/>
              </a:xfrm>
            </p:grpSpPr>
            <p:sp>
              <p:nvSpPr>
                <p:cNvPr id="481504" name="Rectangle 224"/>
                <p:cNvSpPr>
                  <a:spLocks noChangeArrowheads="1"/>
                </p:cNvSpPr>
                <p:nvPr/>
              </p:nvSpPr>
              <p:spPr bwMode="auto">
                <a:xfrm>
                  <a:off x="4750" y="1161"/>
                  <a:ext cx="12" cy="6"/>
                </a:xfrm>
                <a:prstGeom prst="rect">
                  <a:avLst/>
                </a:prstGeom>
                <a:solidFill>
                  <a:srgbClr val="FFFFFF"/>
                </a:solidFill>
                <a:ln w="9525">
                  <a:noFill/>
                  <a:miter lim="800000"/>
                  <a:headEnd/>
                  <a:tailEnd/>
                </a:ln>
              </p:spPr>
              <p:txBody>
                <a:bodyPr/>
                <a:lstStyle/>
                <a:p>
                  <a:endParaRPr lang="zh-CN" altLang="en-US"/>
                </a:p>
              </p:txBody>
            </p:sp>
            <p:sp>
              <p:nvSpPr>
                <p:cNvPr id="481505" name="Rectangle 225"/>
                <p:cNvSpPr>
                  <a:spLocks noChangeArrowheads="1"/>
                </p:cNvSpPr>
                <p:nvPr/>
              </p:nvSpPr>
              <p:spPr bwMode="auto">
                <a:xfrm>
                  <a:off x="4750" y="1161"/>
                  <a:ext cx="12" cy="6"/>
                </a:xfrm>
                <a:prstGeom prst="rect">
                  <a:avLst/>
                </a:prstGeom>
                <a:noFill/>
                <a:ln w="12700">
                  <a:solidFill>
                    <a:srgbClr val="000000"/>
                  </a:solidFill>
                  <a:miter lim="800000"/>
                  <a:headEnd/>
                  <a:tailEnd/>
                </a:ln>
              </p:spPr>
              <p:txBody>
                <a:bodyPr/>
                <a:lstStyle/>
                <a:p>
                  <a:endParaRPr lang="zh-CN" altLang="en-US"/>
                </a:p>
              </p:txBody>
            </p:sp>
          </p:grpSp>
          <p:grpSp>
            <p:nvGrpSpPr>
              <p:cNvPr id="481392" name="Group 226"/>
              <p:cNvGrpSpPr>
                <a:grpSpLocks/>
              </p:cNvGrpSpPr>
              <p:nvPr/>
            </p:nvGrpSpPr>
            <p:grpSpPr bwMode="auto">
              <a:xfrm>
                <a:off x="4838" y="1173"/>
                <a:ext cx="12" cy="4"/>
                <a:chOff x="4838" y="1173"/>
                <a:chExt cx="12" cy="4"/>
              </a:xfrm>
            </p:grpSpPr>
            <p:sp>
              <p:nvSpPr>
                <p:cNvPr id="481507" name="Rectangle 227"/>
                <p:cNvSpPr>
                  <a:spLocks noChangeArrowheads="1"/>
                </p:cNvSpPr>
                <p:nvPr/>
              </p:nvSpPr>
              <p:spPr bwMode="auto">
                <a:xfrm>
                  <a:off x="4838" y="1173"/>
                  <a:ext cx="12" cy="4"/>
                </a:xfrm>
                <a:prstGeom prst="rect">
                  <a:avLst/>
                </a:prstGeom>
                <a:solidFill>
                  <a:srgbClr val="FFFFFF"/>
                </a:solidFill>
                <a:ln w="9525">
                  <a:noFill/>
                  <a:miter lim="800000"/>
                  <a:headEnd/>
                  <a:tailEnd/>
                </a:ln>
              </p:spPr>
              <p:txBody>
                <a:bodyPr/>
                <a:lstStyle/>
                <a:p>
                  <a:endParaRPr lang="zh-CN" altLang="en-US"/>
                </a:p>
              </p:txBody>
            </p:sp>
            <p:sp>
              <p:nvSpPr>
                <p:cNvPr id="481508" name="Rectangle 228"/>
                <p:cNvSpPr>
                  <a:spLocks noChangeArrowheads="1"/>
                </p:cNvSpPr>
                <p:nvPr/>
              </p:nvSpPr>
              <p:spPr bwMode="auto">
                <a:xfrm>
                  <a:off x="4838" y="1173"/>
                  <a:ext cx="12" cy="4"/>
                </a:xfrm>
                <a:prstGeom prst="rect">
                  <a:avLst/>
                </a:prstGeom>
                <a:noFill/>
                <a:ln w="12700">
                  <a:solidFill>
                    <a:srgbClr val="000000"/>
                  </a:solidFill>
                  <a:miter lim="800000"/>
                  <a:headEnd/>
                  <a:tailEnd/>
                </a:ln>
              </p:spPr>
              <p:txBody>
                <a:bodyPr/>
                <a:lstStyle/>
                <a:p>
                  <a:endParaRPr lang="zh-CN" altLang="en-US"/>
                </a:p>
              </p:txBody>
            </p:sp>
          </p:grpSp>
          <p:sp>
            <p:nvSpPr>
              <p:cNvPr id="481509" name="Freeform 229"/>
              <p:cNvSpPr>
                <a:spLocks/>
              </p:cNvSpPr>
              <p:nvPr/>
            </p:nvSpPr>
            <p:spPr bwMode="auto">
              <a:xfrm>
                <a:off x="4802" y="1085"/>
                <a:ext cx="28" cy="8"/>
              </a:xfrm>
              <a:custGeom>
                <a:avLst/>
                <a:gdLst/>
                <a:ahLst/>
                <a:cxnLst>
                  <a:cxn ang="0">
                    <a:pos x="28" y="8"/>
                  </a:cxn>
                  <a:cxn ang="0">
                    <a:pos x="18" y="0"/>
                  </a:cxn>
                  <a:cxn ang="0">
                    <a:pos x="0" y="0"/>
                  </a:cxn>
                  <a:cxn ang="0">
                    <a:pos x="28" y="0"/>
                  </a:cxn>
                </a:cxnLst>
                <a:rect l="0" t="0" r="r" b="b"/>
                <a:pathLst>
                  <a:path w="28" h="8">
                    <a:moveTo>
                      <a:pt x="28" y="8"/>
                    </a:moveTo>
                    <a:lnTo>
                      <a:pt x="18" y="0"/>
                    </a:lnTo>
                    <a:lnTo>
                      <a:pt x="0" y="0"/>
                    </a:lnTo>
                    <a:lnTo>
                      <a:pt x="28" y="0"/>
                    </a:lnTo>
                  </a:path>
                </a:pathLst>
              </a:custGeom>
              <a:noFill/>
              <a:ln w="12700">
                <a:solidFill>
                  <a:srgbClr val="000000"/>
                </a:solidFill>
                <a:prstDash val="solid"/>
                <a:round/>
                <a:headEnd/>
                <a:tailEnd/>
              </a:ln>
            </p:spPr>
            <p:txBody>
              <a:bodyPr/>
              <a:lstStyle/>
              <a:p>
                <a:endParaRPr lang="zh-CN" altLang="en-US"/>
              </a:p>
            </p:txBody>
          </p:sp>
          <p:sp>
            <p:nvSpPr>
              <p:cNvPr id="481510" name="Freeform 230"/>
              <p:cNvSpPr>
                <a:spLocks/>
              </p:cNvSpPr>
              <p:nvPr/>
            </p:nvSpPr>
            <p:spPr bwMode="auto">
              <a:xfrm>
                <a:off x="4750" y="1081"/>
                <a:ext cx="28" cy="8"/>
              </a:xfrm>
              <a:custGeom>
                <a:avLst/>
                <a:gdLst/>
                <a:ahLst/>
                <a:cxnLst>
                  <a:cxn ang="0">
                    <a:pos x="28" y="8"/>
                  </a:cxn>
                  <a:cxn ang="0">
                    <a:pos x="16" y="0"/>
                  </a:cxn>
                  <a:cxn ang="0">
                    <a:pos x="0" y="0"/>
                  </a:cxn>
                  <a:cxn ang="0">
                    <a:pos x="26" y="0"/>
                  </a:cxn>
                </a:cxnLst>
                <a:rect l="0" t="0" r="r" b="b"/>
                <a:pathLst>
                  <a:path w="28" h="8">
                    <a:moveTo>
                      <a:pt x="28" y="8"/>
                    </a:moveTo>
                    <a:lnTo>
                      <a:pt x="16" y="0"/>
                    </a:lnTo>
                    <a:lnTo>
                      <a:pt x="0" y="0"/>
                    </a:lnTo>
                    <a:lnTo>
                      <a:pt x="26" y="0"/>
                    </a:lnTo>
                  </a:path>
                </a:pathLst>
              </a:custGeom>
              <a:noFill/>
              <a:ln w="12700">
                <a:solidFill>
                  <a:srgbClr val="000000"/>
                </a:solidFill>
                <a:prstDash val="solid"/>
                <a:round/>
                <a:headEnd/>
                <a:tailEnd/>
              </a:ln>
            </p:spPr>
            <p:txBody>
              <a:bodyPr/>
              <a:lstStyle/>
              <a:p>
                <a:endParaRPr lang="zh-CN" altLang="en-US"/>
              </a:p>
            </p:txBody>
          </p:sp>
          <p:sp>
            <p:nvSpPr>
              <p:cNvPr id="481511" name="Oval 231"/>
              <p:cNvSpPr>
                <a:spLocks noChangeArrowheads="1"/>
              </p:cNvSpPr>
              <p:nvPr/>
            </p:nvSpPr>
            <p:spPr bwMode="auto">
              <a:xfrm>
                <a:off x="4794" y="1095"/>
                <a:ext cx="8" cy="4"/>
              </a:xfrm>
              <a:prstGeom prst="ellipse">
                <a:avLst/>
              </a:prstGeom>
              <a:solidFill>
                <a:srgbClr val="FFFFFF"/>
              </a:solidFill>
              <a:ln w="12700">
                <a:solidFill>
                  <a:srgbClr val="000000"/>
                </a:solidFill>
                <a:round/>
                <a:headEnd/>
                <a:tailEnd/>
              </a:ln>
            </p:spPr>
            <p:txBody>
              <a:bodyPr/>
              <a:lstStyle/>
              <a:p>
                <a:endParaRPr lang="zh-CN" altLang="en-US"/>
              </a:p>
            </p:txBody>
          </p:sp>
          <p:grpSp>
            <p:nvGrpSpPr>
              <p:cNvPr id="481396" name="Group 232"/>
              <p:cNvGrpSpPr>
                <a:grpSpLocks/>
              </p:cNvGrpSpPr>
              <p:nvPr/>
            </p:nvGrpSpPr>
            <p:grpSpPr bwMode="auto">
              <a:xfrm>
                <a:off x="4740" y="1101"/>
                <a:ext cx="2" cy="28"/>
                <a:chOff x="4740" y="1101"/>
                <a:chExt cx="2" cy="28"/>
              </a:xfrm>
            </p:grpSpPr>
            <p:sp>
              <p:nvSpPr>
                <p:cNvPr id="481513" name="Freeform 233"/>
                <p:cNvSpPr>
                  <a:spLocks/>
                </p:cNvSpPr>
                <p:nvPr/>
              </p:nvSpPr>
              <p:spPr bwMode="auto">
                <a:xfrm>
                  <a:off x="4740" y="1101"/>
                  <a:ext cx="2" cy="28"/>
                </a:xfrm>
                <a:custGeom>
                  <a:avLst/>
                  <a:gdLst/>
                  <a:ahLst/>
                  <a:cxnLst>
                    <a:cxn ang="0">
                      <a:pos x="0" y="0"/>
                    </a:cxn>
                    <a:cxn ang="0">
                      <a:pos x="0" y="2"/>
                    </a:cxn>
                    <a:cxn ang="0">
                      <a:pos x="2" y="4"/>
                    </a:cxn>
                    <a:cxn ang="0">
                      <a:pos x="2" y="28"/>
                    </a:cxn>
                    <a:cxn ang="0">
                      <a:pos x="0" y="28"/>
                    </a:cxn>
                    <a:cxn ang="0">
                      <a:pos x="0" y="26"/>
                    </a:cxn>
                    <a:cxn ang="0">
                      <a:pos x="0" y="0"/>
                    </a:cxn>
                  </a:cxnLst>
                  <a:rect l="0" t="0" r="r" b="b"/>
                  <a:pathLst>
                    <a:path w="2" h="28">
                      <a:moveTo>
                        <a:pt x="0" y="0"/>
                      </a:moveTo>
                      <a:lnTo>
                        <a:pt x="0" y="2"/>
                      </a:lnTo>
                      <a:lnTo>
                        <a:pt x="2" y="4"/>
                      </a:lnTo>
                      <a:lnTo>
                        <a:pt x="2" y="28"/>
                      </a:lnTo>
                      <a:lnTo>
                        <a:pt x="0" y="28"/>
                      </a:lnTo>
                      <a:lnTo>
                        <a:pt x="0" y="26"/>
                      </a:lnTo>
                      <a:lnTo>
                        <a:pt x="0" y="0"/>
                      </a:lnTo>
                      <a:close/>
                    </a:path>
                  </a:pathLst>
                </a:custGeom>
                <a:solidFill>
                  <a:srgbClr val="DC0081"/>
                </a:solidFill>
                <a:ln w="9525">
                  <a:noFill/>
                  <a:round/>
                  <a:headEnd/>
                  <a:tailEnd/>
                </a:ln>
              </p:spPr>
              <p:txBody>
                <a:bodyPr/>
                <a:lstStyle/>
                <a:p>
                  <a:endParaRPr lang="zh-CN" altLang="en-US"/>
                </a:p>
              </p:txBody>
            </p:sp>
            <p:sp>
              <p:nvSpPr>
                <p:cNvPr id="481514" name="Freeform 234"/>
                <p:cNvSpPr>
                  <a:spLocks/>
                </p:cNvSpPr>
                <p:nvPr/>
              </p:nvSpPr>
              <p:spPr bwMode="auto">
                <a:xfrm>
                  <a:off x="4740" y="1101"/>
                  <a:ext cx="2" cy="28"/>
                </a:xfrm>
                <a:custGeom>
                  <a:avLst/>
                  <a:gdLst/>
                  <a:ahLst/>
                  <a:cxnLst>
                    <a:cxn ang="0">
                      <a:pos x="0" y="0"/>
                    </a:cxn>
                    <a:cxn ang="0">
                      <a:pos x="0" y="2"/>
                    </a:cxn>
                    <a:cxn ang="0">
                      <a:pos x="2" y="4"/>
                    </a:cxn>
                    <a:cxn ang="0">
                      <a:pos x="2" y="28"/>
                    </a:cxn>
                    <a:cxn ang="0">
                      <a:pos x="0" y="28"/>
                    </a:cxn>
                    <a:cxn ang="0">
                      <a:pos x="0" y="26"/>
                    </a:cxn>
                    <a:cxn ang="0">
                      <a:pos x="0" y="0"/>
                    </a:cxn>
                  </a:cxnLst>
                  <a:rect l="0" t="0" r="r" b="b"/>
                  <a:pathLst>
                    <a:path w="2" h="28">
                      <a:moveTo>
                        <a:pt x="0" y="0"/>
                      </a:moveTo>
                      <a:lnTo>
                        <a:pt x="0" y="2"/>
                      </a:lnTo>
                      <a:lnTo>
                        <a:pt x="2" y="4"/>
                      </a:lnTo>
                      <a:lnTo>
                        <a:pt x="2" y="28"/>
                      </a:lnTo>
                      <a:lnTo>
                        <a:pt x="0" y="28"/>
                      </a:lnTo>
                      <a:lnTo>
                        <a:pt x="0" y="26"/>
                      </a:lnTo>
                      <a:lnTo>
                        <a:pt x="0" y="0"/>
                      </a:lnTo>
                    </a:path>
                  </a:pathLst>
                </a:custGeom>
                <a:noFill/>
                <a:ln w="12700">
                  <a:solidFill>
                    <a:srgbClr val="000000"/>
                  </a:solidFill>
                  <a:prstDash val="solid"/>
                  <a:round/>
                  <a:headEnd/>
                  <a:tailEnd/>
                </a:ln>
              </p:spPr>
              <p:txBody>
                <a:bodyPr/>
                <a:lstStyle/>
                <a:p>
                  <a:endParaRPr lang="zh-CN" altLang="en-US"/>
                </a:p>
              </p:txBody>
            </p:sp>
          </p:grpSp>
          <p:grpSp>
            <p:nvGrpSpPr>
              <p:cNvPr id="481400" name="Group 235"/>
              <p:cNvGrpSpPr>
                <a:grpSpLocks/>
              </p:cNvGrpSpPr>
              <p:nvPr/>
            </p:nvGrpSpPr>
            <p:grpSpPr bwMode="auto">
              <a:xfrm>
                <a:off x="4852" y="1111"/>
                <a:ext cx="14" cy="30"/>
                <a:chOff x="4852" y="1111"/>
                <a:chExt cx="14" cy="30"/>
              </a:xfrm>
            </p:grpSpPr>
            <p:sp>
              <p:nvSpPr>
                <p:cNvPr id="481516" name="Freeform 236"/>
                <p:cNvSpPr>
                  <a:spLocks/>
                </p:cNvSpPr>
                <p:nvPr/>
              </p:nvSpPr>
              <p:spPr bwMode="auto">
                <a:xfrm>
                  <a:off x="4852" y="1111"/>
                  <a:ext cx="14" cy="30"/>
                </a:xfrm>
                <a:custGeom>
                  <a:avLst/>
                  <a:gdLst/>
                  <a:ahLst/>
                  <a:cxnLst>
                    <a:cxn ang="0">
                      <a:pos x="6" y="2"/>
                    </a:cxn>
                    <a:cxn ang="0">
                      <a:pos x="0" y="2"/>
                    </a:cxn>
                    <a:cxn ang="0">
                      <a:pos x="0" y="2"/>
                    </a:cxn>
                    <a:cxn ang="0">
                      <a:pos x="0" y="28"/>
                    </a:cxn>
                    <a:cxn ang="0">
                      <a:pos x="2" y="30"/>
                    </a:cxn>
                    <a:cxn ang="0">
                      <a:pos x="6" y="30"/>
                    </a:cxn>
                    <a:cxn ang="0">
                      <a:pos x="12" y="28"/>
                    </a:cxn>
                    <a:cxn ang="0">
                      <a:pos x="14" y="24"/>
                    </a:cxn>
                    <a:cxn ang="0">
                      <a:pos x="14" y="0"/>
                    </a:cxn>
                    <a:cxn ang="0">
                      <a:pos x="12" y="0"/>
                    </a:cxn>
                    <a:cxn ang="0">
                      <a:pos x="6" y="2"/>
                    </a:cxn>
                  </a:cxnLst>
                  <a:rect l="0" t="0" r="r" b="b"/>
                  <a:pathLst>
                    <a:path w="14" h="30">
                      <a:moveTo>
                        <a:pt x="6" y="2"/>
                      </a:moveTo>
                      <a:lnTo>
                        <a:pt x="0" y="2"/>
                      </a:lnTo>
                      <a:lnTo>
                        <a:pt x="0" y="2"/>
                      </a:lnTo>
                      <a:lnTo>
                        <a:pt x="0" y="28"/>
                      </a:lnTo>
                      <a:lnTo>
                        <a:pt x="2" y="30"/>
                      </a:lnTo>
                      <a:lnTo>
                        <a:pt x="6" y="30"/>
                      </a:lnTo>
                      <a:lnTo>
                        <a:pt x="12" y="28"/>
                      </a:lnTo>
                      <a:lnTo>
                        <a:pt x="14" y="24"/>
                      </a:lnTo>
                      <a:lnTo>
                        <a:pt x="14" y="0"/>
                      </a:lnTo>
                      <a:lnTo>
                        <a:pt x="12" y="0"/>
                      </a:lnTo>
                      <a:lnTo>
                        <a:pt x="6" y="2"/>
                      </a:lnTo>
                      <a:close/>
                    </a:path>
                  </a:pathLst>
                </a:custGeom>
                <a:solidFill>
                  <a:srgbClr val="DC0081"/>
                </a:solidFill>
                <a:ln w="9525">
                  <a:noFill/>
                  <a:round/>
                  <a:headEnd/>
                  <a:tailEnd/>
                </a:ln>
              </p:spPr>
              <p:txBody>
                <a:bodyPr/>
                <a:lstStyle/>
                <a:p>
                  <a:endParaRPr lang="zh-CN" altLang="en-US"/>
                </a:p>
              </p:txBody>
            </p:sp>
            <p:sp>
              <p:nvSpPr>
                <p:cNvPr id="481517" name="Freeform 237"/>
                <p:cNvSpPr>
                  <a:spLocks/>
                </p:cNvSpPr>
                <p:nvPr/>
              </p:nvSpPr>
              <p:spPr bwMode="auto">
                <a:xfrm>
                  <a:off x="4852" y="1111"/>
                  <a:ext cx="14" cy="30"/>
                </a:xfrm>
                <a:custGeom>
                  <a:avLst/>
                  <a:gdLst/>
                  <a:ahLst/>
                  <a:cxnLst>
                    <a:cxn ang="0">
                      <a:pos x="6" y="2"/>
                    </a:cxn>
                    <a:cxn ang="0">
                      <a:pos x="0" y="2"/>
                    </a:cxn>
                    <a:cxn ang="0">
                      <a:pos x="0" y="2"/>
                    </a:cxn>
                    <a:cxn ang="0">
                      <a:pos x="0" y="28"/>
                    </a:cxn>
                    <a:cxn ang="0">
                      <a:pos x="2" y="30"/>
                    </a:cxn>
                    <a:cxn ang="0">
                      <a:pos x="6" y="30"/>
                    </a:cxn>
                    <a:cxn ang="0">
                      <a:pos x="12" y="28"/>
                    </a:cxn>
                    <a:cxn ang="0">
                      <a:pos x="14" y="24"/>
                    </a:cxn>
                    <a:cxn ang="0">
                      <a:pos x="14" y="0"/>
                    </a:cxn>
                    <a:cxn ang="0">
                      <a:pos x="12" y="0"/>
                    </a:cxn>
                    <a:cxn ang="0">
                      <a:pos x="6" y="2"/>
                    </a:cxn>
                  </a:cxnLst>
                  <a:rect l="0" t="0" r="r" b="b"/>
                  <a:pathLst>
                    <a:path w="14" h="30">
                      <a:moveTo>
                        <a:pt x="6" y="2"/>
                      </a:moveTo>
                      <a:lnTo>
                        <a:pt x="0" y="2"/>
                      </a:lnTo>
                      <a:lnTo>
                        <a:pt x="0" y="2"/>
                      </a:lnTo>
                      <a:lnTo>
                        <a:pt x="0" y="28"/>
                      </a:lnTo>
                      <a:lnTo>
                        <a:pt x="2" y="30"/>
                      </a:lnTo>
                      <a:lnTo>
                        <a:pt x="6" y="30"/>
                      </a:lnTo>
                      <a:lnTo>
                        <a:pt x="12" y="28"/>
                      </a:lnTo>
                      <a:lnTo>
                        <a:pt x="14" y="24"/>
                      </a:lnTo>
                      <a:lnTo>
                        <a:pt x="14" y="0"/>
                      </a:lnTo>
                      <a:lnTo>
                        <a:pt x="12" y="0"/>
                      </a:lnTo>
                      <a:lnTo>
                        <a:pt x="6" y="2"/>
                      </a:lnTo>
                    </a:path>
                  </a:pathLst>
                </a:custGeom>
                <a:noFill/>
                <a:ln w="12700">
                  <a:solidFill>
                    <a:srgbClr val="000000"/>
                  </a:solidFill>
                  <a:prstDash val="solid"/>
                  <a:round/>
                  <a:headEnd/>
                  <a:tailEnd/>
                </a:ln>
              </p:spPr>
              <p:txBody>
                <a:bodyPr/>
                <a:lstStyle/>
                <a:p>
                  <a:endParaRPr lang="zh-CN" altLang="en-US"/>
                </a:p>
              </p:txBody>
            </p:sp>
          </p:grpSp>
          <p:sp>
            <p:nvSpPr>
              <p:cNvPr id="481518" name="Freeform 238"/>
              <p:cNvSpPr>
                <a:spLocks/>
              </p:cNvSpPr>
              <p:nvPr/>
            </p:nvSpPr>
            <p:spPr bwMode="auto">
              <a:xfrm>
                <a:off x="4854" y="1115"/>
                <a:ext cx="4" cy="26"/>
              </a:xfrm>
              <a:custGeom>
                <a:avLst/>
                <a:gdLst/>
                <a:ahLst/>
                <a:cxnLst>
                  <a:cxn ang="0">
                    <a:pos x="4" y="0"/>
                  </a:cxn>
                  <a:cxn ang="0">
                    <a:pos x="4" y="26"/>
                  </a:cxn>
                  <a:cxn ang="0">
                    <a:pos x="0" y="26"/>
                  </a:cxn>
                  <a:cxn ang="0">
                    <a:pos x="0" y="24"/>
                  </a:cxn>
                  <a:cxn ang="0">
                    <a:pos x="0" y="0"/>
                  </a:cxn>
                  <a:cxn ang="0">
                    <a:pos x="4" y="0"/>
                  </a:cxn>
                </a:cxnLst>
                <a:rect l="0" t="0" r="r" b="b"/>
                <a:pathLst>
                  <a:path w="4" h="26">
                    <a:moveTo>
                      <a:pt x="4" y="0"/>
                    </a:moveTo>
                    <a:lnTo>
                      <a:pt x="4" y="26"/>
                    </a:lnTo>
                    <a:lnTo>
                      <a:pt x="0" y="26"/>
                    </a:lnTo>
                    <a:lnTo>
                      <a:pt x="0" y="24"/>
                    </a:lnTo>
                    <a:lnTo>
                      <a:pt x="0" y="0"/>
                    </a:lnTo>
                    <a:lnTo>
                      <a:pt x="4" y="0"/>
                    </a:lnTo>
                    <a:close/>
                  </a:path>
                </a:pathLst>
              </a:custGeom>
              <a:solidFill>
                <a:srgbClr val="B50069"/>
              </a:solidFill>
              <a:ln w="9525">
                <a:noFill/>
                <a:round/>
                <a:headEnd/>
                <a:tailEnd/>
              </a:ln>
            </p:spPr>
            <p:txBody>
              <a:bodyPr/>
              <a:lstStyle/>
              <a:p>
                <a:endParaRPr lang="zh-CN" altLang="en-US"/>
              </a:p>
            </p:txBody>
          </p:sp>
          <p:sp>
            <p:nvSpPr>
              <p:cNvPr id="481519" name="Freeform 239"/>
              <p:cNvSpPr>
                <a:spLocks/>
              </p:cNvSpPr>
              <p:nvPr/>
            </p:nvSpPr>
            <p:spPr bwMode="auto">
              <a:xfrm>
                <a:off x="4862" y="1113"/>
                <a:ext cx="2" cy="24"/>
              </a:xfrm>
              <a:custGeom>
                <a:avLst/>
                <a:gdLst/>
                <a:ahLst/>
                <a:cxnLst>
                  <a:cxn ang="0">
                    <a:pos x="0" y="2"/>
                  </a:cxn>
                  <a:cxn ang="0">
                    <a:pos x="2" y="0"/>
                  </a:cxn>
                  <a:cxn ang="0">
                    <a:pos x="2" y="24"/>
                  </a:cxn>
                  <a:cxn ang="0">
                    <a:pos x="0" y="22"/>
                  </a:cxn>
                  <a:cxn ang="0">
                    <a:pos x="0" y="16"/>
                  </a:cxn>
                  <a:cxn ang="0">
                    <a:pos x="0" y="12"/>
                  </a:cxn>
                  <a:cxn ang="0">
                    <a:pos x="0" y="4"/>
                  </a:cxn>
                  <a:cxn ang="0">
                    <a:pos x="0" y="2"/>
                  </a:cxn>
                </a:cxnLst>
                <a:rect l="0" t="0" r="r" b="b"/>
                <a:pathLst>
                  <a:path w="2" h="24">
                    <a:moveTo>
                      <a:pt x="0" y="2"/>
                    </a:moveTo>
                    <a:lnTo>
                      <a:pt x="2" y="0"/>
                    </a:lnTo>
                    <a:lnTo>
                      <a:pt x="2" y="24"/>
                    </a:lnTo>
                    <a:lnTo>
                      <a:pt x="0" y="22"/>
                    </a:lnTo>
                    <a:lnTo>
                      <a:pt x="0" y="16"/>
                    </a:lnTo>
                    <a:lnTo>
                      <a:pt x="0" y="12"/>
                    </a:lnTo>
                    <a:lnTo>
                      <a:pt x="0" y="4"/>
                    </a:lnTo>
                    <a:lnTo>
                      <a:pt x="0" y="2"/>
                    </a:lnTo>
                    <a:close/>
                  </a:path>
                </a:pathLst>
              </a:custGeom>
              <a:solidFill>
                <a:srgbClr val="FFFFFF"/>
              </a:solidFill>
              <a:ln w="9525">
                <a:noFill/>
                <a:round/>
                <a:headEnd/>
                <a:tailEnd/>
              </a:ln>
            </p:spPr>
            <p:txBody>
              <a:bodyPr/>
              <a:lstStyle/>
              <a:p>
                <a:endParaRPr lang="zh-CN" altLang="en-US"/>
              </a:p>
            </p:txBody>
          </p:sp>
          <p:sp>
            <p:nvSpPr>
              <p:cNvPr id="481520" name="Freeform 240"/>
              <p:cNvSpPr>
                <a:spLocks/>
              </p:cNvSpPr>
              <p:nvPr/>
            </p:nvSpPr>
            <p:spPr bwMode="auto">
              <a:xfrm>
                <a:off x="4866" y="1145"/>
                <a:ext cx="12" cy="18"/>
              </a:xfrm>
              <a:custGeom>
                <a:avLst/>
                <a:gdLst/>
                <a:ahLst/>
                <a:cxnLst>
                  <a:cxn ang="0">
                    <a:pos x="12" y="0"/>
                  </a:cxn>
                  <a:cxn ang="0">
                    <a:pos x="12" y="10"/>
                  </a:cxn>
                  <a:cxn ang="0">
                    <a:pos x="0" y="18"/>
                  </a:cxn>
                  <a:cxn ang="0">
                    <a:pos x="0" y="6"/>
                  </a:cxn>
                  <a:cxn ang="0">
                    <a:pos x="12" y="0"/>
                  </a:cxn>
                </a:cxnLst>
                <a:rect l="0" t="0" r="r" b="b"/>
                <a:pathLst>
                  <a:path w="12" h="18">
                    <a:moveTo>
                      <a:pt x="12" y="0"/>
                    </a:moveTo>
                    <a:lnTo>
                      <a:pt x="12" y="10"/>
                    </a:lnTo>
                    <a:lnTo>
                      <a:pt x="0" y="18"/>
                    </a:lnTo>
                    <a:lnTo>
                      <a:pt x="0" y="6"/>
                    </a:lnTo>
                    <a:lnTo>
                      <a:pt x="12" y="0"/>
                    </a:lnTo>
                    <a:close/>
                  </a:path>
                </a:pathLst>
              </a:custGeom>
              <a:solidFill>
                <a:srgbClr val="DADADA"/>
              </a:solidFill>
              <a:ln w="9525">
                <a:noFill/>
                <a:round/>
                <a:headEnd/>
                <a:tailEnd/>
              </a:ln>
            </p:spPr>
            <p:txBody>
              <a:bodyPr/>
              <a:lstStyle/>
              <a:p>
                <a:endParaRPr lang="zh-CN" altLang="en-US"/>
              </a:p>
            </p:txBody>
          </p:sp>
          <p:grpSp>
            <p:nvGrpSpPr>
              <p:cNvPr id="481405" name="Group 241"/>
              <p:cNvGrpSpPr>
                <a:grpSpLocks/>
              </p:cNvGrpSpPr>
              <p:nvPr/>
            </p:nvGrpSpPr>
            <p:grpSpPr bwMode="auto">
              <a:xfrm>
                <a:off x="4862" y="1145"/>
                <a:ext cx="16" cy="6"/>
                <a:chOff x="4862" y="1145"/>
                <a:chExt cx="16" cy="6"/>
              </a:xfrm>
            </p:grpSpPr>
            <p:sp>
              <p:nvSpPr>
                <p:cNvPr id="481522" name="Freeform 242"/>
                <p:cNvSpPr>
                  <a:spLocks/>
                </p:cNvSpPr>
                <p:nvPr/>
              </p:nvSpPr>
              <p:spPr bwMode="auto">
                <a:xfrm>
                  <a:off x="4862" y="1145"/>
                  <a:ext cx="16" cy="6"/>
                </a:xfrm>
                <a:custGeom>
                  <a:avLst/>
                  <a:gdLst/>
                  <a:ahLst/>
                  <a:cxnLst>
                    <a:cxn ang="0">
                      <a:pos x="0" y="4"/>
                    </a:cxn>
                    <a:cxn ang="0">
                      <a:pos x="10" y="0"/>
                    </a:cxn>
                    <a:cxn ang="0">
                      <a:pos x="16" y="0"/>
                    </a:cxn>
                    <a:cxn ang="0">
                      <a:pos x="4" y="6"/>
                    </a:cxn>
                    <a:cxn ang="0">
                      <a:pos x="0" y="4"/>
                    </a:cxn>
                  </a:cxnLst>
                  <a:rect l="0" t="0" r="r" b="b"/>
                  <a:pathLst>
                    <a:path w="16" h="6">
                      <a:moveTo>
                        <a:pt x="0" y="4"/>
                      </a:moveTo>
                      <a:lnTo>
                        <a:pt x="10" y="0"/>
                      </a:lnTo>
                      <a:lnTo>
                        <a:pt x="16" y="0"/>
                      </a:lnTo>
                      <a:lnTo>
                        <a:pt x="4" y="6"/>
                      </a:lnTo>
                      <a:lnTo>
                        <a:pt x="0" y="4"/>
                      </a:lnTo>
                      <a:close/>
                    </a:path>
                  </a:pathLst>
                </a:custGeom>
                <a:solidFill>
                  <a:srgbClr val="919191"/>
                </a:solidFill>
                <a:ln w="9525">
                  <a:noFill/>
                  <a:round/>
                  <a:headEnd/>
                  <a:tailEnd/>
                </a:ln>
              </p:spPr>
              <p:txBody>
                <a:bodyPr/>
                <a:lstStyle/>
                <a:p>
                  <a:endParaRPr lang="zh-CN" altLang="en-US"/>
                </a:p>
              </p:txBody>
            </p:sp>
            <p:sp>
              <p:nvSpPr>
                <p:cNvPr id="481523" name="Freeform 243"/>
                <p:cNvSpPr>
                  <a:spLocks/>
                </p:cNvSpPr>
                <p:nvPr/>
              </p:nvSpPr>
              <p:spPr bwMode="auto">
                <a:xfrm>
                  <a:off x="4862" y="1145"/>
                  <a:ext cx="16" cy="6"/>
                </a:xfrm>
                <a:custGeom>
                  <a:avLst/>
                  <a:gdLst/>
                  <a:ahLst/>
                  <a:cxnLst>
                    <a:cxn ang="0">
                      <a:pos x="0" y="4"/>
                    </a:cxn>
                    <a:cxn ang="0">
                      <a:pos x="10" y="0"/>
                    </a:cxn>
                    <a:cxn ang="0">
                      <a:pos x="16" y="0"/>
                    </a:cxn>
                    <a:cxn ang="0">
                      <a:pos x="4" y="6"/>
                    </a:cxn>
                    <a:cxn ang="0">
                      <a:pos x="0" y="4"/>
                    </a:cxn>
                  </a:cxnLst>
                  <a:rect l="0" t="0" r="r" b="b"/>
                  <a:pathLst>
                    <a:path w="16" h="6">
                      <a:moveTo>
                        <a:pt x="0" y="4"/>
                      </a:moveTo>
                      <a:lnTo>
                        <a:pt x="10" y="0"/>
                      </a:lnTo>
                      <a:lnTo>
                        <a:pt x="16" y="0"/>
                      </a:lnTo>
                      <a:lnTo>
                        <a:pt x="4" y="6"/>
                      </a:lnTo>
                      <a:lnTo>
                        <a:pt x="0" y="4"/>
                      </a:lnTo>
                    </a:path>
                  </a:pathLst>
                </a:custGeom>
                <a:noFill/>
                <a:ln w="12700">
                  <a:solidFill>
                    <a:srgbClr val="000000"/>
                  </a:solidFill>
                  <a:prstDash val="solid"/>
                  <a:round/>
                  <a:headEnd/>
                  <a:tailEnd/>
                </a:ln>
              </p:spPr>
              <p:txBody>
                <a:bodyPr/>
                <a:lstStyle/>
                <a:p>
                  <a:endParaRPr lang="zh-CN" altLang="en-US"/>
                </a:p>
              </p:txBody>
            </p:sp>
          </p:grpSp>
          <p:sp>
            <p:nvSpPr>
              <p:cNvPr id="481524" name="Freeform 244"/>
              <p:cNvSpPr>
                <a:spLocks/>
              </p:cNvSpPr>
              <p:nvPr/>
            </p:nvSpPr>
            <p:spPr bwMode="auto">
              <a:xfrm>
                <a:off x="4866" y="1145"/>
                <a:ext cx="14" cy="24"/>
              </a:xfrm>
              <a:custGeom>
                <a:avLst/>
                <a:gdLst/>
                <a:ahLst/>
                <a:cxnLst>
                  <a:cxn ang="0">
                    <a:pos x="14" y="0"/>
                  </a:cxn>
                  <a:cxn ang="0">
                    <a:pos x="14" y="12"/>
                  </a:cxn>
                  <a:cxn ang="0">
                    <a:pos x="12" y="18"/>
                  </a:cxn>
                  <a:cxn ang="0">
                    <a:pos x="10" y="20"/>
                  </a:cxn>
                  <a:cxn ang="0">
                    <a:pos x="10" y="14"/>
                  </a:cxn>
                  <a:cxn ang="0">
                    <a:pos x="2" y="18"/>
                  </a:cxn>
                  <a:cxn ang="0">
                    <a:pos x="0" y="24"/>
                  </a:cxn>
                  <a:cxn ang="0">
                    <a:pos x="0" y="22"/>
                  </a:cxn>
                </a:cxnLst>
                <a:rect l="0" t="0" r="r" b="b"/>
                <a:pathLst>
                  <a:path w="14" h="24">
                    <a:moveTo>
                      <a:pt x="14" y="0"/>
                    </a:moveTo>
                    <a:lnTo>
                      <a:pt x="14" y="12"/>
                    </a:lnTo>
                    <a:lnTo>
                      <a:pt x="12" y="18"/>
                    </a:lnTo>
                    <a:lnTo>
                      <a:pt x="10" y="20"/>
                    </a:lnTo>
                    <a:lnTo>
                      <a:pt x="10" y="14"/>
                    </a:lnTo>
                    <a:lnTo>
                      <a:pt x="2" y="18"/>
                    </a:lnTo>
                    <a:lnTo>
                      <a:pt x="0" y="24"/>
                    </a:lnTo>
                    <a:lnTo>
                      <a:pt x="0" y="22"/>
                    </a:lnTo>
                  </a:path>
                </a:pathLst>
              </a:custGeom>
              <a:noFill/>
              <a:ln w="12700">
                <a:solidFill>
                  <a:srgbClr val="000000"/>
                </a:solidFill>
                <a:prstDash val="solid"/>
                <a:round/>
                <a:headEnd/>
                <a:tailEnd/>
              </a:ln>
            </p:spPr>
            <p:txBody>
              <a:bodyPr/>
              <a:lstStyle/>
              <a:p>
                <a:endParaRPr lang="zh-CN" altLang="en-US"/>
              </a:p>
            </p:txBody>
          </p:sp>
          <p:grpSp>
            <p:nvGrpSpPr>
              <p:cNvPr id="481406" name="Group 245"/>
              <p:cNvGrpSpPr>
                <a:grpSpLocks/>
              </p:cNvGrpSpPr>
              <p:nvPr/>
            </p:nvGrpSpPr>
            <p:grpSpPr bwMode="auto">
              <a:xfrm>
                <a:off x="4876" y="1165"/>
                <a:ext cx="2" cy="4"/>
                <a:chOff x="4876" y="1165"/>
                <a:chExt cx="2" cy="4"/>
              </a:xfrm>
            </p:grpSpPr>
            <p:sp>
              <p:nvSpPr>
                <p:cNvPr id="481526" name="Rectangle 246"/>
                <p:cNvSpPr>
                  <a:spLocks noChangeArrowheads="1"/>
                </p:cNvSpPr>
                <p:nvPr/>
              </p:nvSpPr>
              <p:spPr bwMode="auto">
                <a:xfrm>
                  <a:off x="4876" y="1165"/>
                  <a:ext cx="2" cy="4"/>
                </a:xfrm>
                <a:prstGeom prst="rect">
                  <a:avLst/>
                </a:prstGeom>
                <a:solidFill>
                  <a:srgbClr val="919191"/>
                </a:solidFill>
                <a:ln w="9525">
                  <a:noFill/>
                  <a:miter lim="800000"/>
                  <a:headEnd/>
                  <a:tailEnd/>
                </a:ln>
              </p:spPr>
              <p:txBody>
                <a:bodyPr/>
                <a:lstStyle/>
                <a:p>
                  <a:endParaRPr lang="zh-CN" altLang="en-US"/>
                </a:p>
              </p:txBody>
            </p:sp>
            <p:sp>
              <p:nvSpPr>
                <p:cNvPr id="481527" name="Rectangle 247"/>
                <p:cNvSpPr>
                  <a:spLocks noChangeArrowheads="1"/>
                </p:cNvSpPr>
                <p:nvPr/>
              </p:nvSpPr>
              <p:spPr bwMode="auto">
                <a:xfrm>
                  <a:off x="4876" y="1165"/>
                  <a:ext cx="2" cy="4"/>
                </a:xfrm>
                <a:prstGeom prst="rect">
                  <a:avLst/>
                </a:prstGeom>
                <a:noFill/>
                <a:ln w="12700">
                  <a:solidFill>
                    <a:srgbClr val="000000"/>
                  </a:solidFill>
                  <a:miter lim="800000"/>
                  <a:headEnd/>
                  <a:tailEnd/>
                </a:ln>
              </p:spPr>
              <p:txBody>
                <a:bodyPr/>
                <a:lstStyle/>
                <a:p>
                  <a:endParaRPr lang="zh-CN" altLang="en-US"/>
                </a:p>
              </p:txBody>
            </p:sp>
          </p:grpSp>
          <p:grpSp>
            <p:nvGrpSpPr>
              <p:cNvPr id="481409" name="Group 248"/>
              <p:cNvGrpSpPr>
                <a:grpSpLocks/>
              </p:cNvGrpSpPr>
              <p:nvPr/>
            </p:nvGrpSpPr>
            <p:grpSpPr bwMode="auto">
              <a:xfrm>
                <a:off x="4866" y="1169"/>
                <a:ext cx="6" cy="8"/>
                <a:chOff x="4866" y="1169"/>
                <a:chExt cx="6" cy="8"/>
              </a:xfrm>
            </p:grpSpPr>
            <p:sp>
              <p:nvSpPr>
                <p:cNvPr id="481529" name="Freeform 249"/>
                <p:cNvSpPr>
                  <a:spLocks/>
                </p:cNvSpPr>
                <p:nvPr/>
              </p:nvSpPr>
              <p:spPr bwMode="auto">
                <a:xfrm>
                  <a:off x="4866" y="1169"/>
                  <a:ext cx="6" cy="8"/>
                </a:xfrm>
                <a:custGeom>
                  <a:avLst/>
                  <a:gdLst/>
                  <a:ahLst/>
                  <a:cxnLst>
                    <a:cxn ang="0">
                      <a:pos x="2" y="0"/>
                    </a:cxn>
                    <a:cxn ang="0">
                      <a:pos x="6" y="6"/>
                    </a:cxn>
                    <a:cxn ang="0">
                      <a:pos x="4" y="8"/>
                    </a:cxn>
                    <a:cxn ang="0">
                      <a:pos x="0" y="0"/>
                    </a:cxn>
                    <a:cxn ang="0">
                      <a:pos x="2" y="0"/>
                    </a:cxn>
                  </a:cxnLst>
                  <a:rect l="0" t="0" r="r" b="b"/>
                  <a:pathLst>
                    <a:path w="6" h="8">
                      <a:moveTo>
                        <a:pt x="2" y="0"/>
                      </a:moveTo>
                      <a:lnTo>
                        <a:pt x="6" y="6"/>
                      </a:lnTo>
                      <a:lnTo>
                        <a:pt x="4" y="8"/>
                      </a:lnTo>
                      <a:lnTo>
                        <a:pt x="0" y="0"/>
                      </a:lnTo>
                      <a:lnTo>
                        <a:pt x="2" y="0"/>
                      </a:lnTo>
                      <a:close/>
                    </a:path>
                  </a:pathLst>
                </a:custGeom>
                <a:solidFill>
                  <a:srgbClr val="919191"/>
                </a:solidFill>
                <a:ln w="9525">
                  <a:noFill/>
                  <a:round/>
                  <a:headEnd/>
                  <a:tailEnd/>
                </a:ln>
              </p:spPr>
              <p:txBody>
                <a:bodyPr/>
                <a:lstStyle/>
                <a:p>
                  <a:endParaRPr lang="zh-CN" altLang="en-US"/>
                </a:p>
              </p:txBody>
            </p:sp>
            <p:sp>
              <p:nvSpPr>
                <p:cNvPr id="481530" name="Freeform 250"/>
                <p:cNvSpPr>
                  <a:spLocks/>
                </p:cNvSpPr>
                <p:nvPr/>
              </p:nvSpPr>
              <p:spPr bwMode="auto">
                <a:xfrm>
                  <a:off x="4866" y="1169"/>
                  <a:ext cx="6" cy="8"/>
                </a:xfrm>
                <a:custGeom>
                  <a:avLst/>
                  <a:gdLst/>
                  <a:ahLst/>
                  <a:cxnLst>
                    <a:cxn ang="0">
                      <a:pos x="2" y="0"/>
                    </a:cxn>
                    <a:cxn ang="0">
                      <a:pos x="6" y="6"/>
                    </a:cxn>
                    <a:cxn ang="0">
                      <a:pos x="4" y="8"/>
                    </a:cxn>
                    <a:cxn ang="0">
                      <a:pos x="0" y="0"/>
                    </a:cxn>
                    <a:cxn ang="0">
                      <a:pos x="2" y="0"/>
                    </a:cxn>
                  </a:cxnLst>
                  <a:rect l="0" t="0" r="r" b="b"/>
                  <a:pathLst>
                    <a:path w="6" h="8">
                      <a:moveTo>
                        <a:pt x="2" y="0"/>
                      </a:moveTo>
                      <a:lnTo>
                        <a:pt x="6" y="6"/>
                      </a:lnTo>
                      <a:lnTo>
                        <a:pt x="4" y="8"/>
                      </a:lnTo>
                      <a:lnTo>
                        <a:pt x="0" y="0"/>
                      </a:lnTo>
                      <a:lnTo>
                        <a:pt x="2" y="0"/>
                      </a:lnTo>
                    </a:path>
                  </a:pathLst>
                </a:custGeom>
                <a:noFill/>
                <a:ln w="12700">
                  <a:solidFill>
                    <a:srgbClr val="000000"/>
                  </a:solidFill>
                  <a:prstDash val="solid"/>
                  <a:round/>
                  <a:headEnd/>
                  <a:tailEnd/>
                </a:ln>
              </p:spPr>
              <p:txBody>
                <a:bodyPr/>
                <a:lstStyle/>
                <a:p>
                  <a:endParaRPr lang="zh-CN" altLang="en-US"/>
                </a:p>
              </p:txBody>
            </p:sp>
          </p:grpSp>
          <p:sp>
            <p:nvSpPr>
              <p:cNvPr id="481531" name="Freeform 251"/>
              <p:cNvSpPr>
                <a:spLocks/>
              </p:cNvSpPr>
              <p:nvPr/>
            </p:nvSpPr>
            <p:spPr bwMode="auto">
              <a:xfrm>
                <a:off x="4862" y="1169"/>
                <a:ext cx="6" cy="8"/>
              </a:xfrm>
              <a:custGeom>
                <a:avLst/>
                <a:gdLst/>
                <a:ahLst/>
                <a:cxnLst>
                  <a:cxn ang="0">
                    <a:pos x="6" y="8"/>
                  </a:cxn>
                  <a:cxn ang="0">
                    <a:pos x="0" y="6"/>
                  </a:cxn>
                  <a:cxn ang="0">
                    <a:pos x="0" y="2"/>
                  </a:cxn>
                  <a:cxn ang="0">
                    <a:pos x="4" y="0"/>
                  </a:cxn>
                  <a:cxn ang="0">
                    <a:pos x="6" y="8"/>
                  </a:cxn>
                </a:cxnLst>
                <a:rect l="0" t="0" r="r" b="b"/>
                <a:pathLst>
                  <a:path w="6" h="8">
                    <a:moveTo>
                      <a:pt x="6" y="8"/>
                    </a:moveTo>
                    <a:lnTo>
                      <a:pt x="0" y="6"/>
                    </a:lnTo>
                    <a:lnTo>
                      <a:pt x="0" y="2"/>
                    </a:lnTo>
                    <a:lnTo>
                      <a:pt x="4" y="0"/>
                    </a:lnTo>
                    <a:lnTo>
                      <a:pt x="6" y="8"/>
                    </a:lnTo>
                    <a:close/>
                  </a:path>
                </a:pathLst>
              </a:custGeom>
              <a:solidFill>
                <a:srgbClr val="000000"/>
              </a:solidFill>
              <a:ln w="9525">
                <a:noFill/>
                <a:round/>
                <a:headEnd/>
                <a:tailEnd/>
              </a:ln>
            </p:spPr>
            <p:txBody>
              <a:bodyPr/>
              <a:lstStyle/>
              <a:p>
                <a:endParaRPr lang="zh-CN" altLang="en-US"/>
              </a:p>
            </p:txBody>
          </p:sp>
          <p:sp>
            <p:nvSpPr>
              <p:cNvPr id="481532" name="Freeform 252"/>
              <p:cNvSpPr>
                <a:spLocks/>
              </p:cNvSpPr>
              <p:nvPr/>
            </p:nvSpPr>
            <p:spPr bwMode="auto">
              <a:xfrm>
                <a:off x="4858" y="1171"/>
                <a:ext cx="4" cy="4"/>
              </a:xfrm>
              <a:custGeom>
                <a:avLst/>
                <a:gdLst/>
                <a:ahLst/>
                <a:cxnLst>
                  <a:cxn ang="0">
                    <a:pos x="0" y="4"/>
                  </a:cxn>
                  <a:cxn ang="0">
                    <a:pos x="4" y="4"/>
                  </a:cxn>
                  <a:cxn ang="0">
                    <a:pos x="4" y="0"/>
                  </a:cxn>
                  <a:cxn ang="0">
                    <a:pos x="0" y="4"/>
                  </a:cxn>
                </a:cxnLst>
                <a:rect l="0" t="0" r="r" b="b"/>
                <a:pathLst>
                  <a:path w="4" h="4">
                    <a:moveTo>
                      <a:pt x="0" y="4"/>
                    </a:moveTo>
                    <a:lnTo>
                      <a:pt x="4" y="4"/>
                    </a:lnTo>
                    <a:lnTo>
                      <a:pt x="4" y="0"/>
                    </a:lnTo>
                    <a:lnTo>
                      <a:pt x="0" y="4"/>
                    </a:lnTo>
                    <a:close/>
                  </a:path>
                </a:pathLst>
              </a:custGeom>
              <a:solidFill>
                <a:srgbClr val="000000"/>
              </a:solidFill>
              <a:ln w="9525">
                <a:noFill/>
                <a:round/>
                <a:headEnd/>
                <a:tailEnd/>
              </a:ln>
            </p:spPr>
            <p:txBody>
              <a:bodyPr/>
              <a:lstStyle/>
              <a:p>
                <a:endParaRPr lang="zh-CN" altLang="en-US"/>
              </a:p>
            </p:txBody>
          </p:sp>
          <p:grpSp>
            <p:nvGrpSpPr>
              <p:cNvPr id="481412" name="Group 253"/>
              <p:cNvGrpSpPr>
                <a:grpSpLocks/>
              </p:cNvGrpSpPr>
              <p:nvPr/>
            </p:nvGrpSpPr>
            <p:grpSpPr bwMode="auto">
              <a:xfrm>
                <a:off x="4876" y="1117"/>
                <a:ext cx="28" cy="30"/>
                <a:chOff x="4876" y="1117"/>
                <a:chExt cx="28" cy="30"/>
              </a:xfrm>
            </p:grpSpPr>
            <p:sp>
              <p:nvSpPr>
                <p:cNvPr id="481534" name="Freeform 254"/>
                <p:cNvSpPr>
                  <a:spLocks/>
                </p:cNvSpPr>
                <p:nvPr/>
              </p:nvSpPr>
              <p:spPr bwMode="auto">
                <a:xfrm>
                  <a:off x="4876" y="1117"/>
                  <a:ext cx="28" cy="30"/>
                </a:xfrm>
                <a:custGeom>
                  <a:avLst/>
                  <a:gdLst/>
                  <a:ahLst/>
                  <a:cxnLst>
                    <a:cxn ang="0">
                      <a:pos x="0" y="26"/>
                    </a:cxn>
                    <a:cxn ang="0">
                      <a:pos x="0" y="20"/>
                    </a:cxn>
                    <a:cxn ang="0">
                      <a:pos x="0" y="18"/>
                    </a:cxn>
                    <a:cxn ang="0">
                      <a:pos x="0" y="16"/>
                    </a:cxn>
                    <a:cxn ang="0">
                      <a:pos x="2" y="14"/>
                    </a:cxn>
                    <a:cxn ang="0">
                      <a:pos x="4" y="14"/>
                    </a:cxn>
                    <a:cxn ang="0">
                      <a:pos x="4" y="12"/>
                    </a:cxn>
                    <a:cxn ang="0">
                      <a:pos x="4" y="10"/>
                    </a:cxn>
                    <a:cxn ang="0">
                      <a:pos x="6" y="8"/>
                    </a:cxn>
                    <a:cxn ang="0">
                      <a:pos x="8" y="6"/>
                    </a:cxn>
                    <a:cxn ang="0">
                      <a:pos x="10" y="4"/>
                    </a:cxn>
                    <a:cxn ang="0">
                      <a:pos x="12" y="2"/>
                    </a:cxn>
                    <a:cxn ang="0">
                      <a:pos x="14" y="0"/>
                    </a:cxn>
                    <a:cxn ang="0">
                      <a:pos x="18" y="0"/>
                    </a:cxn>
                    <a:cxn ang="0">
                      <a:pos x="22" y="0"/>
                    </a:cxn>
                    <a:cxn ang="0">
                      <a:pos x="24" y="2"/>
                    </a:cxn>
                    <a:cxn ang="0">
                      <a:pos x="26" y="4"/>
                    </a:cxn>
                    <a:cxn ang="0">
                      <a:pos x="28" y="6"/>
                    </a:cxn>
                    <a:cxn ang="0">
                      <a:pos x="12" y="26"/>
                    </a:cxn>
                    <a:cxn ang="0">
                      <a:pos x="2" y="30"/>
                    </a:cxn>
                    <a:cxn ang="0">
                      <a:pos x="2" y="26"/>
                    </a:cxn>
                    <a:cxn ang="0">
                      <a:pos x="0" y="26"/>
                    </a:cxn>
                  </a:cxnLst>
                  <a:rect l="0" t="0" r="r" b="b"/>
                  <a:pathLst>
                    <a:path w="28" h="30">
                      <a:moveTo>
                        <a:pt x="0" y="26"/>
                      </a:moveTo>
                      <a:lnTo>
                        <a:pt x="0" y="20"/>
                      </a:lnTo>
                      <a:lnTo>
                        <a:pt x="0" y="18"/>
                      </a:lnTo>
                      <a:lnTo>
                        <a:pt x="0" y="16"/>
                      </a:lnTo>
                      <a:lnTo>
                        <a:pt x="2" y="14"/>
                      </a:lnTo>
                      <a:lnTo>
                        <a:pt x="4" y="14"/>
                      </a:lnTo>
                      <a:lnTo>
                        <a:pt x="4" y="12"/>
                      </a:lnTo>
                      <a:lnTo>
                        <a:pt x="4" y="10"/>
                      </a:lnTo>
                      <a:lnTo>
                        <a:pt x="6" y="8"/>
                      </a:lnTo>
                      <a:lnTo>
                        <a:pt x="8" y="6"/>
                      </a:lnTo>
                      <a:lnTo>
                        <a:pt x="10" y="4"/>
                      </a:lnTo>
                      <a:lnTo>
                        <a:pt x="12" y="2"/>
                      </a:lnTo>
                      <a:lnTo>
                        <a:pt x="14" y="0"/>
                      </a:lnTo>
                      <a:lnTo>
                        <a:pt x="18" y="0"/>
                      </a:lnTo>
                      <a:lnTo>
                        <a:pt x="22" y="0"/>
                      </a:lnTo>
                      <a:lnTo>
                        <a:pt x="24" y="2"/>
                      </a:lnTo>
                      <a:lnTo>
                        <a:pt x="26" y="4"/>
                      </a:lnTo>
                      <a:lnTo>
                        <a:pt x="28" y="6"/>
                      </a:lnTo>
                      <a:lnTo>
                        <a:pt x="12" y="26"/>
                      </a:lnTo>
                      <a:lnTo>
                        <a:pt x="2" y="30"/>
                      </a:lnTo>
                      <a:lnTo>
                        <a:pt x="2" y="26"/>
                      </a:lnTo>
                      <a:lnTo>
                        <a:pt x="0" y="26"/>
                      </a:lnTo>
                      <a:close/>
                    </a:path>
                  </a:pathLst>
                </a:custGeom>
                <a:solidFill>
                  <a:srgbClr val="919191"/>
                </a:solidFill>
                <a:ln w="9525">
                  <a:noFill/>
                  <a:round/>
                  <a:headEnd/>
                  <a:tailEnd/>
                </a:ln>
              </p:spPr>
              <p:txBody>
                <a:bodyPr/>
                <a:lstStyle/>
                <a:p>
                  <a:endParaRPr lang="zh-CN" altLang="en-US"/>
                </a:p>
              </p:txBody>
            </p:sp>
            <p:sp>
              <p:nvSpPr>
                <p:cNvPr id="481535" name="Freeform 255"/>
                <p:cNvSpPr>
                  <a:spLocks/>
                </p:cNvSpPr>
                <p:nvPr/>
              </p:nvSpPr>
              <p:spPr bwMode="auto">
                <a:xfrm>
                  <a:off x="4876" y="1117"/>
                  <a:ext cx="28" cy="30"/>
                </a:xfrm>
                <a:custGeom>
                  <a:avLst/>
                  <a:gdLst/>
                  <a:ahLst/>
                  <a:cxnLst>
                    <a:cxn ang="0">
                      <a:pos x="0" y="26"/>
                    </a:cxn>
                    <a:cxn ang="0">
                      <a:pos x="0" y="20"/>
                    </a:cxn>
                    <a:cxn ang="0">
                      <a:pos x="0" y="18"/>
                    </a:cxn>
                    <a:cxn ang="0">
                      <a:pos x="0" y="16"/>
                    </a:cxn>
                    <a:cxn ang="0">
                      <a:pos x="2" y="14"/>
                    </a:cxn>
                    <a:cxn ang="0">
                      <a:pos x="4" y="14"/>
                    </a:cxn>
                    <a:cxn ang="0">
                      <a:pos x="4" y="12"/>
                    </a:cxn>
                    <a:cxn ang="0">
                      <a:pos x="4" y="10"/>
                    </a:cxn>
                    <a:cxn ang="0">
                      <a:pos x="6" y="8"/>
                    </a:cxn>
                    <a:cxn ang="0">
                      <a:pos x="8" y="6"/>
                    </a:cxn>
                    <a:cxn ang="0">
                      <a:pos x="10" y="4"/>
                    </a:cxn>
                    <a:cxn ang="0">
                      <a:pos x="12" y="2"/>
                    </a:cxn>
                    <a:cxn ang="0">
                      <a:pos x="14" y="0"/>
                    </a:cxn>
                    <a:cxn ang="0">
                      <a:pos x="18" y="0"/>
                    </a:cxn>
                    <a:cxn ang="0">
                      <a:pos x="22" y="0"/>
                    </a:cxn>
                    <a:cxn ang="0">
                      <a:pos x="24" y="2"/>
                    </a:cxn>
                    <a:cxn ang="0">
                      <a:pos x="26" y="4"/>
                    </a:cxn>
                    <a:cxn ang="0">
                      <a:pos x="28" y="6"/>
                    </a:cxn>
                    <a:cxn ang="0">
                      <a:pos x="12" y="26"/>
                    </a:cxn>
                    <a:cxn ang="0">
                      <a:pos x="2" y="30"/>
                    </a:cxn>
                    <a:cxn ang="0">
                      <a:pos x="2" y="26"/>
                    </a:cxn>
                    <a:cxn ang="0">
                      <a:pos x="0" y="26"/>
                    </a:cxn>
                  </a:cxnLst>
                  <a:rect l="0" t="0" r="r" b="b"/>
                  <a:pathLst>
                    <a:path w="28" h="30">
                      <a:moveTo>
                        <a:pt x="0" y="26"/>
                      </a:moveTo>
                      <a:lnTo>
                        <a:pt x="0" y="20"/>
                      </a:lnTo>
                      <a:lnTo>
                        <a:pt x="0" y="18"/>
                      </a:lnTo>
                      <a:lnTo>
                        <a:pt x="0" y="16"/>
                      </a:lnTo>
                      <a:lnTo>
                        <a:pt x="2" y="14"/>
                      </a:lnTo>
                      <a:lnTo>
                        <a:pt x="4" y="14"/>
                      </a:lnTo>
                      <a:lnTo>
                        <a:pt x="4" y="12"/>
                      </a:lnTo>
                      <a:lnTo>
                        <a:pt x="4" y="10"/>
                      </a:lnTo>
                      <a:lnTo>
                        <a:pt x="6" y="8"/>
                      </a:lnTo>
                      <a:lnTo>
                        <a:pt x="8" y="6"/>
                      </a:lnTo>
                      <a:lnTo>
                        <a:pt x="10" y="4"/>
                      </a:lnTo>
                      <a:lnTo>
                        <a:pt x="12" y="2"/>
                      </a:lnTo>
                      <a:lnTo>
                        <a:pt x="14" y="0"/>
                      </a:lnTo>
                      <a:lnTo>
                        <a:pt x="18" y="0"/>
                      </a:lnTo>
                      <a:lnTo>
                        <a:pt x="22" y="0"/>
                      </a:lnTo>
                      <a:lnTo>
                        <a:pt x="24" y="2"/>
                      </a:lnTo>
                      <a:lnTo>
                        <a:pt x="26" y="4"/>
                      </a:lnTo>
                      <a:lnTo>
                        <a:pt x="28" y="6"/>
                      </a:lnTo>
                      <a:lnTo>
                        <a:pt x="12" y="26"/>
                      </a:lnTo>
                      <a:lnTo>
                        <a:pt x="2" y="30"/>
                      </a:lnTo>
                      <a:lnTo>
                        <a:pt x="2" y="26"/>
                      </a:lnTo>
                      <a:lnTo>
                        <a:pt x="0" y="26"/>
                      </a:lnTo>
                    </a:path>
                  </a:pathLst>
                </a:custGeom>
                <a:noFill/>
                <a:ln w="12700">
                  <a:solidFill>
                    <a:srgbClr val="000000"/>
                  </a:solidFill>
                  <a:prstDash val="solid"/>
                  <a:round/>
                  <a:headEnd/>
                  <a:tailEnd/>
                </a:ln>
              </p:spPr>
              <p:txBody>
                <a:bodyPr/>
                <a:lstStyle/>
                <a:p>
                  <a:endParaRPr lang="zh-CN" altLang="en-US"/>
                </a:p>
              </p:txBody>
            </p:sp>
          </p:grpSp>
          <p:sp>
            <p:nvSpPr>
              <p:cNvPr id="481536" name="Freeform 256"/>
              <p:cNvSpPr>
                <a:spLocks/>
              </p:cNvSpPr>
              <p:nvPr/>
            </p:nvSpPr>
            <p:spPr bwMode="auto">
              <a:xfrm>
                <a:off x="4878" y="1121"/>
                <a:ext cx="28" cy="36"/>
              </a:xfrm>
              <a:custGeom>
                <a:avLst/>
                <a:gdLst/>
                <a:ahLst/>
                <a:cxnLst>
                  <a:cxn ang="0">
                    <a:pos x="0" y="22"/>
                  </a:cxn>
                  <a:cxn ang="0">
                    <a:pos x="0" y="16"/>
                  </a:cxn>
                  <a:cxn ang="0">
                    <a:pos x="0" y="14"/>
                  </a:cxn>
                  <a:cxn ang="0">
                    <a:pos x="2" y="10"/>
                  </a:cxn>
                  <a:cxn ang="0">
                    <a:pos x="4" y="8"/>
                  </a:cxn>
                  <a:cxn ang="0">
                    <a:pos x="6" y="4"/>
                  </a:cxn>
                  <a:cxn ang="0">
                    <a:pos x="10" y="2"/>
                  </a:cxn>
                  <a:cxn ang="0">
                    <a:pos x="12" y="0"/>
                  </a:cxn>
                  <a:cxn ang="0">
                    <a:pos x="16" y="0"/>
                  </a:cxn>
                  <a:cxn ang="0">
                    <a:pos x="18" y="0"/>
                  </a:cxn>
                  <a:cxn ang="0">
                    <a:pos x="20" y="0"/>
                  </a:cxn>
                  <a:cxn ang="0">
                    <a:pos x="24" y="0"/>
                  </a:cxn>
                  <a:cxn ang="0">
                    <a:pos x="24" y="0"/>
                  </a:cxn>
                  <a:cxn ang="0">
                    <a:pos x="28" y="2"/>
                  </a:cxn>
                  <a:cxn ang="0">
                    <a:pos x="28" y="4"/>
                  </a:cxn>
                  <a:cxn ang="0">
                    <a:pos x="8" y="24"/>
                  </a:cxn>
                  <a:cxn ang="0">
                    <a:pos x="4" y="26"/>
                  </a:cxn>
                  <a:cxn ang="0">
                    <a:pos x="4" y="36"/>
                  </a:cxn>
                  <a:cxn ang="0">
                    <a:pos x="0" y="36"/>
                  </a:cxn>
                  <a:cxn ang="0">
                    <a:pos x="0" y="22"/>
                  </a:cxn>
                </a:cxnLst>
                <a:rect l="0" t="0" r="r" b="b"/>
                <a:pathLst>
                  <a:path w="28" h="36">
                    <a:moveTo>
                      <a:pt x="0" y="22"/>
                    </a:moveTo>
                    <a:lnTo>
                      <a:pt x="0" y="16"/>
                    </a:lnTo>
                    <a:lnTo>
                      <a:pt x="0" y="14"/>
                    </a:lnTo>
                    <a:lnTo>
                      <a:pt x="2" y="10"/>
                    </a:lnTo>
                    <a:lnTo>
                      <a:pt x="4" y="8"/>
                    </a:lnTo>
                    <a:lnTo>
                      <a:pt x="6" y="4"/>
                    </a:lnTo>
                    <a:lnTo>
                      <a:pt x="10" y="2"/>
                    </a:lnTo>
                    <a:lnTo>
                      <a:pt x="12" y="0"/>
                    </a:lnTo>
                    <a:lnTo>
                      <a:pt x="16" y="0"/>
                    </a:lnTo>
                    <a:lnTo>
                      <a:pt x="18" y="0"/>
                    </a:lnTo>
                    <a:lnTo>
                      <a:pt x="20" y="0"/>
                    </a:lnTo>
                    <a:lnTo>
                      <a:pt x="24" y="0"/>
                    </a:lnTo>
                    <a:lnTo>
                      <a:pt x="24" y="0"/>
                    </a:lnTo>
                    <a:lnTo>
                      <a:pt x="28" y="2"/>
                    </a:lnTo>
                    <a:lnTo>
                      <a:pt x="28" y="4"/>
                    </a:lnTo>
                    <a:lnTo>
                      <a:pt x="8" y="24"/>
                    </a:lnTo>
                    <a:lnTo>
                      <a:pt x="4" y="26"/>
                    </a:lnTo>
                    <a:lnTo>
                      <a:pt x="4" y="36"/>
                    </a:lnTo>
                    <a:lnTo>
                      <a:pt x="0" y="36"/>
                    </a:lnTo>
                    <a:lnTo>
                      <a:pt x="0" y="22"/>
                    </a:lnTo>
                    <a:close/>
                  </a:path>
                </a:pathLst>
              </a:custGeom>
              <a:solidFill>
                <a:srgbClr val="676767"/>
              </a:solidFill>
              <a:ln w="9525">
                <a:noFill/>
                <a:round/>
                <a:headEnd/>
                <a:tailEnd/>
              </a:ln>
            </p:spPr>
            <p:txBody>
              <a:bodyPr/>
              <a:lstStyle/>
              <a:p>
                <a:endParaRPr lang="zh-CN" altLang="en-US"/>
              </a:p>
            </p:txBody>
          </p:sp>
          <p:sp>
            <p:nvSpPr>
              <p:cNvPr id="481537" name="Freeform 257"/>
              <p:cNvSpPr>
                <a:spLocks/>
              </p:cNvSpPr>
              <p:nvPr/>
            </p:nvSpPr>
            <p:spPr bwMode="auto">
              <a:xfrm>
                <a:off x="4884" y="1135"/>
                <a:ext cx="10" cy="16"/>
              </a:xfrm>
              <a:custGeom>
                <a:avLst/>
                <a:gdLst/>
                <a:ahLst/>
                <a:cxnLst>
                  <a:cxn ang="0">
                    <a:pos x="10" y="2"/>
                  </a:cxn>
                  <a:cxn ang="0">
                    <a:pos x="10" y="2"/>
                  </a:cxn>
                  <a:cxn ang="0">
                    <a:pos x="8" y="0"/>
                  </a:cxn>
                  <a:cxn ang="0">
                    <a:pos x="6" y="0"/>
                  </a:cxn>
                  <a:cxn ang="0">
                    <a:pos x="4" y="0"/>
                  </a:cxn>
                  <a:cxn ang="0">
                    <a:pos x="0" y="6"/>
                  </a:cxn>
                  <a:cxn ang="0">
                    <a:pos x="2" y="16"/>
                  </a:cxn>
                  <a:cxn ang="0">
                    <a:pos x="10" y="10"/>
                  </a:cxn>
                  <a:cxn ang="0">
                    <a:pos x="10" y="2"/>
                  </a:cxn>
                </a:cxnLst>
                <a:rect l="0" t="0" r="r" b="b"/>
                <a:pathLst>
                  <a:path w="10" h="16">
                    <a:moveTo>
                      <a:pt x="10" y="2"/>
                    </a:moveTo>
                    <a:lnTo>
                      <a:pt x="10" y="2"/>
                    </a:lnTo>
                    <a:lnTo>
                      <a:pt x="8" y="0"/>
                    </a:lnTo>
                    <a:lnTo>
                      <a:pt x="6" y="0"/>
                    </a:lnTo>
                    <a:lnTo>
                      <a:pt x="4" y="0"/>
                    </a:lnTo>
                    <a:lnTo>
                      <a:pt x="0" y="6"/>
                    </a:lnTo>
                    <a:lnTo>
                      <a:pt x="2" y="16"/>
                    </a:lnTo>
                    <a:lnTo>
                      <a:pt x="10" y="10"/>
                    </a:lnTo>
                    <a:lnTo>
                      <a:pt x="10" y="2"/>
                    </a:lnTo>
                    <a:close/>
                  </a:path>
                </a:pathLst>
              </a:custGeom>
              <a:solidFill>
                <a:srgbClr val="919191"/>
              </a:solidFill>
              <a:ln w="9525">
                <a:noFill/>
                <a:round/>
                <a:headEnd/>
                <a:tailEnd/>
              </a:ln>
            </p:spPr>
            <p:txBody>
              <a:bodyPr/>
              <a:lstStyle/>
              <a:p>
                <a:endParaRPr lang="zh-CN" altLang="en-US"/>
              </a:p>
            </p:txBody>
          </p:sp>
          <p:sp>
            <p:nvSpPr>
              <p:cNvPr id="481538" name="Oval 258"/>
              <p:cNvSpPr>
                <a:spLocks noChangeArrowheads="1"/>
              </p:cNvSpPr>
              <p:nvPr/>
            </p:nvSpPr>
            <p:spPr bwMode="auto">
              <a:xfrm>
                <a:off x="4888" y="1153"/>
                <a:ext cx="6" cy="26"/>
              </a:xfrm>
              <a:prstGeom prst="ellipse">
                <a:avLst/>
              </a:prstGeom>
              <a:solidFill>
                <a:srgbClr val="DADADA"/>
              </a:solidFill>
              <a:ln w="12700">
                <a:solidFill>
                  <a:srgbClr val="000000"/>
                </a:solidFill>
                <a:round/>
                <a:headEnd/>
                <a:tailEnd/>
              </a:ln>
            </p:spPr>
            <p:txBody>
              <a:bodyPr/>
              <a:lstStyle/>
              <a:p>
                <a:endParaRPr lang="zh-CN" altLang="en-US"/>
              </a:p>
            </p:txBody>
          </p:sp>
          <p:grpSp>
            <p:nvGrpSpPr>
              <p:cNvPr id="481415" name="Group 259"/>
              <p:cNvGrpSpPr>
                <a:grpSpLocks/>
              </p:cNvGrpSpPr>
              <p:nvPr/>
            </p:nvGrpSpPr>
            <p:grpSpPr bwMode="auto">
              <a:xfrm>
                <a:off x="4882" y="1125"/>
                <a:ext cx="30" cy="32"/>
                <a:chOff x="4882" y="1125"/>
                <a:chExt cx="30" cy="32"/>
              </a:xfrm>
            </p:grpSpPr>
            <p:sp>
              <p:nvSpPr>
                <p:cNvPr id="481540" name="Freeform 260"/>
                <p:cNvSpPr>
                  <a:spLocks/>
                </p:cNvSpPr>
                <p:nvPr/>
              </p:nvSpPr>
              <p:spPr bwMode="auto">
                <a:xfrm>
                  <a:off x="4882" y="1125"/>
                  <a:ext cx="30" cy="32"/>
                </a:xfrm>
                <a:custGeom>
                  <a:avLst/>
                  <a:gdLst/>
                  <a:ahLst/>
                  <a:cxnLst>
                    <a:cxn ang="0">
                      <a:pos x="0" y="32"/>
                    </a:cxn>
                    <a:cxn ang="0">
                      <a:pos x="0" y="24"/>
                    </a:cxn>
                    <a:cxn ang="0">
                      <a:pos x="0" y="18"/>
                    </a:cxn>
                    <a:cxn ang="0">
                      <a:pos x="0" y="12"/>
                    </a:cxn>
                    <a:cxn ang="0">
                      <a:pos x="4" y="8"/>
                    </a:cxn>
                    <a:cxn ang="0">
                      <a:pos x="6" y="4"/>
                    </a:cxn>
                    <a:cxn ang="0">
                      <a:pos x="8" y="2"/>
                    </a:cxn>
                    <a:cxn ang="0">
                      <a:pos x="12" y="0"/>
                    </a:cxn>
                    <a:cxn ang="0">
                      <a:pos x="14" y="0"/>
                    </a:cxn>
                    <a:cxn ang="0">
                      <a:pos x="18" y="0"/>
                    </a:cxn>
                    <a:cxn ang="0">
                      <a:pos x="20" y="0"/>
                    </a:cxn>
                    <a:cxn ang="0">
                      <a:pos x="22" y="0"/>
                    </a:cxn>
                    <a:cxn ang="0">
                      <a:pos x="24" y="0"/>
                    </a:cxn>
                    <a:cxn ang="0">
                      <a:pos x="26" y="2"/>
                    </a:cxn>
                    <a:cxn ang="0">
                      <a:pos x="28" y="6"/>
                    </a:cxn>
                    <a:cxn ang="0">
                      <a:pos x="30" y="10"/>
                    </a:cxn>
                    <a:cxn ang="0">
                      <a:pos x="30" y="14"/>
                    </a:cxn>
                    <a:cxn ang="0">
                      <a:pos x="30" y="18"/>
                    </a:cxn>
                    <a:cxn ang="0">
                      <a:pos x="30" y="24"/>
                    </a:cxn>
                    <a:cxn ang="0">
                      <a:pos x="28" y="26"/>
                    </a:cxn>
                    <a:cxn ang="0">
                      <a:pos x="28" y="22"/>
                    </a:cxn>
                    <a:cxn ang="0">
                      <a:pos x="28" y="18"/>
                    </a:cxn>
                    <a:cxn ang="0">
                      <a:pos x="28" y="14"/>
                    </a:cxn>
                    <a:cxn ang="0">
                      <a:pos x="26" y="12"/>
                    </a:cxn>
                    <a:cxn ang="0">
                      <a:pos x="26" y="8"/>
                    </a:cxn>
                    <a:cxn ang="0">
                      <a:pos x="24" y="8"/>
                    </a:cxn>
                    <a:cxn ang="0">
                      <a:pos x="20" y="6"/>
                    </a:cxn>
                    <a:cxn ang="0">
                      <a:pos x="18" y="4"/>
                    </a:cxn>
                    <a:cxn ang="0">
                      <a:pos x="14" y="4"/>
                    </a:cxn>
                    <a:cxn ang="0">
                      <a:pos x="12" y="6"/>
                    </a:cxn>
                    <a:cxn ang="0">
                      <a:pos x="8" y="8"/>
                    </a:cxn>
                    <a:cxn ang="0">
                      <a:pos x="6" y="12"/>
                    </a:cxn>
                    <a:cxn ang="0">
                      <a:pos x="4" y="16"/>
                    </a:cxn>
                    <a:cxn ang="0">
                      <a:pos x="4" y="22"/>
                    </a:cxn>
                    <a:cxn ang="0">
                      <a:pos x="4" y="28"/>
                    </a:cxn>
                    <a:cxn ang="0">
                      <a:pos x="4" y="30"/>
                    </a:cxn>
                    <a:cxn ang="0">
                      <a:pos x="0" y="32"/>
                    </a:cxn>
                  </a:cxnLst>
                  <a:rect l="0" t="0" r="r" b="b"/>
                  <a:pathLst>
                    <a:path w="30" h="32">
                      <a:moveTo>
                        <a:pt x="0" y="32"/>
                      </a:moveTo>
                      <a:lnTo>
                        <a:pt x="0" y="24"/>
                      </a:lnTo>
                      <a:lnTo>
                        <a:pt x="0" y="18"/>
                      </a:lnTo>
                      <a:lnTo>
                        <a:pt x="0" y="12"/>
                      </a:lnTo>
                      <a:lnTo>
                        <a:pt x="4" y="8"/>
                      </a:lnTo>
                      <a:lnTo>
                        <a:pt x="6" y="4"/>
                      </a:lnTo>
                      <a:lnTo>
                        <a:pt x="8" y="2"/>
                      </a:lnTo>
                      <a:lnTo>
                        <a:pt x="12" y="0"/>
                      </a:lnTo>
                      <a:lnTo>
                        <a:pt x="14" y="0"/>
                      </a:lnTo>
                      <a:lnTo>
                        <a:pt x="18" y="0"/>
                      </a:lnTo>
                      <a:lnTo>
                        <a:pt x="20" y="0"/>
                      </a:lnTo>
                      <a:lnTo>
                        <a:pt x="22" y="0"/>
                      </a:lnTo>
                      <a:lnTo>
                        <a:pt x="24" y="0"/>
                      </a:lnTo>
                      <a:lnTo>
                        <a:pt x="26" y="2"/>
                      </a:lnTo>
                      <a:lnTo>
                        <a:pt x="28" y="6"/>
                      </a:lnTo>
                      <a:lnTo>
                        <a:pt x="30" y="10"/>
                      </a:lnTo>
                      <a:lnTo>
                        <a:pt x="30" y="14"/>
                      </a:lnTo>
                      <a:lnTo>
                        <a:pt x="30" y="18"/>
                      </a:lnTo>
                      <a:lnTo>
                        <a:pt x="30" y="24"/>
                      </a:lnTo>
                      <a:lnTo>
                        <a:pt x="28" y="26"/>
                      </a:lnTo>
                      <a:lnTo>
                        <a:pt x="28" y="22"/>
                      </a:lnTo>
                      <a:lnTo>
                        <a:pt x="28" y="18"/>
                      </a:lnTo>
                      <a:lnTo>
                        <a:pt x="28" y="14"/>
                      </a:lnTo>
                      <a:lnTo>
                        <a:pt x="26" y="12"/>
                      </a:lnTo>
                      <a:lnTo>
                        <a:pt x="26" y="8"/>
                      </a:lnTo>
                      <a:lnTo>
                        <a:pt x="24" y="8"/>
                      </a:lnTo>
                      <a:lnTo>
                        <a:pt x="20" y="6"/>
                      </a:lnTo>
                      <a:lnTo>
                        <a:pt x="18" y="4"/>
                      </a:lnTo>
                      <a:lnTo>
                        <a:pt x="14" y="4"/>
                      </a:lnTo>
                      <a:lnTo>
                        <a:pt x="12" y="6"/>
                      </a:lnTo>
                      <a:lnTo>
                        <a:pt x="8" y="8"/>
                      </a:lnTo>
                      <a:lnTo>
                        <a:pt x="6" y="12"/>
                      </a:lnTo>
                      <a:lnTo>
                        <a:pt x="4" y="16"/>
                      </a:lnTo>
                      <a:lnTo>
                        <a:pt x="4" y="22"/>
                      </a:lnTo>
                      <a:lnTo>
                        <a:pt x="4" y="28"/>
                      </a:lnTo>
                      <a:lnTo>
                        <a:pt x="4" y="30"/>
                      </a:lnTo>
                      <a:lnTo>
                        <a:pt x="0" y="32"/>
                      </a:lnTo>
                      <a:close/>
                    </a:path>
                  </a:pathLst>
                </a:custGeom>
                <a:solidFill>
                  <a:srgbClr val="DADADA"/>
                </a:solidFill>
                <a:ln w="9525">
                  <a:noFill/>
                  <a:round/>
                  <a:headEnd/>
                  <a:tailEnd/>
                </a:ln>
              </p:spPr>
              <p:txBody>
                <a:bodyPr/>
                <a:lstStyle/>
                <a:p>
                  <a:endParaRPr lang="zh-CN" altLang="en-US"/>
                </a:p>
              </p:txBody>
            </p:sp>
            <p:sp>
              <p:nvSpPr>
                <p:cNvPr id="481541" name="Freeform 261"/>
                <p:cNvSpPr>
                  <a:spLocks/>
                </p:cNvSpPr>
                <p:nvPr/>
              </p:nvSpPr>
              <p:spPr bwMode="auto">
                <a:xfrm>
                  <a:off x="4882" y="1125"/>
                  <a:ext cx="30" cy="32"/>
                </a:xfrm>
                <a:custGeom>
                  <a:avLst/>
                  <a:gdLst/>
                  <a:ahLst/>
                  <a:cxnLst>
                    <a:cxn ang="0">
                      <a:pos x="0" y="32"/>
                    </a:cxn>
                    <a:cxn ang="0">
                      <a:pos x="0" y="24"/>
                    </a:cxn>
                    <a:cxn ang="0">
                      <a:pos x="0" y="18"/>
                    </a:cxn>
                    <a:cxn ang="0">
                      <a:pos x="0" y="12"/>
                    </a:cxn>
                    <a:cxn ang="0">
                      <a:pos x="4" y="8"/>
                    </a:cxn>
                    <a:cxn ang="0">
                      <a:pos x="6" y="4"/>
                    </a:cxn>
                    <a:cxn ang="0">
                      <a:pos x="8" y="2"/>
                    </a:cxn>
                    <a:cxn ang="0">
                      <a:pos x="12" y="0"/>
                    </a:cxn>
                    <a:cxn ang="0">
                      <a:pos x="14" y="0"/>
                    </a:cxn>
                    <a:cxn ang="0">
                      <a:pos x="18" y="0"/>
                    </a:cxn>
                    <a:cxn ang="0">
                      <a:pos x="20" y="0"/>
                    </a:cxn>
                    <a:cxn ang="0">
                      <a:pos x="22" y="0"/>
                    </a:cxn>
                    <a:cxn ang="0">
                      <a:pos x="24" y="0"/>
                    </a:cxn>
                    <a:cxn ang="0">
                      <a:pos x="26" y="2"/>
                    </a:cxn>
                    <a:cxn ang="0">
                      <a:pos x="28" y="6"/>
                    </a:cxn>
                    <a:cxn ang="0">
                      <a:pos x="30" y="10"/>
                    </a:cxn>
                    <a:cxn ang="0">
                      <a:pos x="30" y="14"/>
                    </a:cxn>
                    <a:cxn ang="0">
                      <a:pos x="30" y="18"/>
                    </a:cxn>
                    <a:cxn ang="0">
                      <a:pos x="30" y="24"/>
                    </a:cxn>
                    <a:cxn ang="0">
                      <a:pos x="28" y="26"/>
                    </a:cxn>
                    <a:cxn ang="0">
                      <a:pos x="28" y="22"/>
                    </a:cxn>
                    <a:cxn ang="0">
                      <a:pos x="28" y="18"/>
                    </a:cxn>
                    <a:cxn ang="0">
                      <a:pos x="28" y="14"/>
                    </a:cxn>
                    <a:cxn ang="0">
                      <a:pos x="26" y="12"/>
                    </a:cxn>
                    <a:cxn ang="0">
                      <a:pos x="26" y="8"/>
                    </a:cxn>
                    <a:cxn ang="0">
                      <a:pos x="24" y="8"/>
                    </a:cxn>
                    <a:cxn ang="0">
                      <a:pos x="20" y="6"/>
                    </a:cxn>
                    <a:cxn ang="0">
                      <a:pos x="18" y="4"/>
                    </a:cxn>
                    <a:cxn ang="0">
                      <a:pos x="14" y="4"/>
                    </a:cxn>
                    <a:cxn ang="0">
                      <a:pos x="12" y="6"/>
                    </a:cxn>
                    <a:cxn ang="0">
                      <a:pos x="8" y="8"/>
                    </a:cxn>
                    <a:cxn ang="0">
                      <a:pos x="6" y="12"/>
                    </a:cxn>
                    <a:cxn ang="0">
                      <a:pos x="4" y="16"/>
                    </a:cxn>
                    <a:cxn ang="0">
                      <a:pos x="4" y="22"/>
                    </a:cxn>
                    <a:cxn ang="0">
                      <a:pos x="4" y="28"/>
                    </a:cxn>
                    <a:cxn ang="0">
                      <a:pos x="4" y="30"/>
                    </a:cxn>
                    <a:cxn ang="0">
                      <a:pos x="0" y="32"/>
                    </a:cxn>
                  </a:cxnLst>
                  <a:rect l="0" t="0" r="r" b="b"/>
                  <a:pathLst>
                    <a:path w="30" h="32">
                      <a:moveTo>
                        <a:pt x="0" y="32"/>
                      </a:moveTo>
                      <a:lnTo>
                        <a:pt x="0" y="24"/>
                      </a:lnTo>
                      <a:lnTo>
                        <a:pt x="0" y="18"/>
                      </a:lnTo>
                      <a:lnTo>
                        <a:pt x="0" y="12"/>
                      </a:lnTo>
                      <a:lnTo>
                        <a:pt x="4" y="8"/>
                      </a:lnTo>
                      <a:lnTo>
                        <a:pt x="6" y="4"/>
                      </a:lnTo>
                      <a:lnTo>
                        <a:pt x="8" y="2"/>
                      </a:lnTo>
                      <a:lnTo>
                        <a:pt x="12" y="0"/>
                      </a:lnTo>
                      <a:lnTo>
                        <a:pt x="14" y="0"/>
                      </a:lnTo>
                      <a:lnTo>
                        <a:pt x="18" y="0"/>
                      </a:lnTo>
                      <a:lnTo>
                        <a:pt x="20" y="0"/>
                      </a:lnTo>
                      <a:lnTo>
                        <a:pt x="22" y="0"/>
                      </a:lnTo>
                      <a:lnTo>
                        <a:pt x="24" y="0"/>
                      </a:lnTo>
                      <a:lnTo>
                        <a:pt x="26" y="2"/>
                      </a:lnTo>
                      <a:lnTo>
                        <a:pt x="28" y="6"/>
                      </a:lnTo>
                      <a:lnTo>
                        <a:pt x="30" y="10"/>
                      </a:lnTo>
                      <a:lnTo>
                        <a:pt x="30" y="14"/>
                      </a:lnTo>
                      <a:lnTo>
                        <a:pt x="30" y="18"/>
                      </a:lnTo>
                      <a:lnTo>
                        <a:pt x="30" y="24"/>
                      </a:lnTo>
                      <a:lnTo>
                        <a:pt x="28" y="26"/>
                      </a:lnTo>
                      <a:lnTo>
                        <a:pt x="28" y="22"/>
                      </a:lnTo>
                      <a:lnTo>
                        <a:pt x="28" y="18"/>
                      </a:lnTo>
                      <a:lnTo>
                        <a:pt x="28" y="14"/>
                      </a:lnTo>
                      <a:lnTo>
                        <a:pt x="26" y="12"/>
                      </a:lnTo>
                      <a:lnTo>
                        <a:pt x="26" y="8"/>
                      </a:lnTo>
                      <a:lnTo>
                        <a:pt x="24" y="8"/>
                      </a:lnTo>
                      <a:lnTo>
                        <a:pt x="20" y="6"/>
                      </a:lnTo>
                      <a:lnTo>
                        <a:pt x="18" y="4"/>
                      </a:lnTo>
                      <a:lnTo>
                        <a:pt x="14" y="4"/>
                      </a:lnTo>
                      <a:lnTo>
                        <a:pt x="12" y="6"/>
                      </a:lnTo>
                      <a:lnTo>
                        <a:pt x="8" y="8"/>
                      </a:lnTo>
                      <a:lnTo>
                        <a:pt x="6" y="12"/>
                      </a:lnTo>
                      <a:lnTo>
                        <a:pt x="4" y="16"/>
                      </a:lnTo>
                      <a:lnTo>
                        <a:pt x="4" y="22"/>
                      </a:lnTo>
                      <a:lnTo>
                        <a:pt x="4" y="28"/>
                      </a:lnTo>
                      <a:lnTo>
                        <a:pt x="4" y="30"/>
                      </a:lnTo>
                      <a:lnTo>
                        <a:pt x="0" y="32"/>
                      </a:lnTo>
                    </a:path>
                  </a:pathLst>
                </a:custGeom>
                <a:noFill/>
                <a:ln w="12700">
                  <a:solidFill>
                    <a:srgbClr val="000000"/>
                  </a:solidFill>
                  <a:prstDash val="solid"/>
                  <a:round/>
                  <a:headEnd/>
                  <a:tailEnd/>
                </a:ln>
              </p:spPr>
              <p:txBody>
                <a:bodyPr/>
                <a:lstStyle/>
                <a:p>
                  <a:endParaRPr lang="zh-CN" altLang="en-US"/>
                </a:p>
              </p:txBody>
            </p:sp>
          </p:grpSp>
          <p:sp>
            <p:nvSpPr>
              <p:cNvPr id="481542" name="Freeform 262"/>
              <p:cNvSpPr>
                <a:spLocks/>
              </p:cNvSpPr>
              <p:nvPr/>
            </p:nvSpPr>
            <p:spPr bwMode="auto">
              <a:xfrm>
                <a:off x="4890" y="1129"/>
                <a:ext cx="14" cy="8"/>
              </a:xfrm>
              <a:custGeom>
                <a:avLst/>
                <a:gdLst/>
                <a:ahLst/>
                <a:cxnLst>
                  <a:cxn ang="0">
                    <a:pos x="4" y="8"/>
                  </a:cxn>
                  <a:cxn ang="0">
                    <a:pos x="2" y="8"/>
                  </a:cxn>
                  <a:cxn ang="0">
                    <a:pos x="0" y="6"/>
                  </a:cxn>
                  <a:cxn ang="0">
                    <a:pos x="0" y="6"/>
                  </a:cxn>
                  <a:cxn ang="0">
                    <a:pos x="4" y="0"/>
                  </a:cxn>
                  <a:cxn ang="0">
                    <a:pos x="8" y="0"/>
                  </a:cxn>
                  <a:cxn ang="0">
                    <a:pos x="12" y="0"/>
                  </a:cxn>
                  <a:cxn ang="0">
                    <a:pos x="14" y="4"/>
                  </a:cxn>
                  <a:cxn ang="0">
                    <a:pos x="4" y="8"/>
                  </a:cxn>
                </a:cxnLst>
                <a:rect l="0" t="0" r="r" b="b"/>
                <a:pathLst>
                  <a:path w="14" h="8">
                    <a:moveTo>
                      <a:pt x="4" y="8"/>
                    </a:moveTo>
                    <a:lnTo>
                      <a:pt x="2" y="8"/>
                    </a:lnTo>
                    <a:lnTo>
                      <a:pt x="0" y="6"/>
                    </a:lnTo>
                    <a:lnTo>
                      <a:pt x="0" y="6"/>
                    </a:lnTo>
                    <a:lnTo>
                      <a:pt x="4" y="0"/>
                    </a:lnTo>
                    <a:lnTo>
                      <a:pt x="8" y="0"/>
                    </a:lnTo>
                    <a:lnTo>
                      <a:pt x="12" y="0"/>
                    </a:lnTo>
                    <a:lnTo>
                      <a:pt x="14" y="4"/>
                    </a:lnTo>
                    <a:lnTo>
                      <a:pt x="4" y="8"/>
                    </a:lnTo>
                    <a:close/>
                  </a:path>
                </a:pathLst>
              </a:custGeom>
              <a:solidFill>
                <a:srgbClr val="000000"/>
              </a:solidFill>
              <a:ln w="9525">
                <a:noFill/>
                <a:round/>
                <a:headEnd/>
                <a:tailEnd/>
              </a:ln>
            </p:spPr>
            <p:txBody>
              <a:bodyPr/>
              <a:lstStyle/>
              <a:p>
                <a:endParaRPr lang="zh-CN" altLang="en-US"/>
              </a:p>
            </p:txBody>
          </p:sp>
          <p:sp>
            <p:nvSpPr>
              <p:cNvPr id="481543" name="Oval 263"/>
              <p:cNvSpPr>
                <a:spLocks noChangeArrowheads="1"/>
              </p:cNvSpPr>
              <p:nvPr/>
            </p:nvSpPr>
            <p:spPr bwMode="auto">
              <a:xfrm>
                <a:off x="4888" y="1153"/>
                <a:ext cx="8" cy="26"/>
              </a:xfrm>
              <a:prstGeom prst="ellipse">
                <a:avLst/>
              </a:prstGeom>
              <a:solidFill>
                <a:srgbClr val="DADADA"/>
              </a:solidFill>
              <a:ln w="12700">
                <a:solidFill>
                  <a:srgbClr val="000000"/>
                </a:solidFill>
                <a:round/>
                <a:headEnd/>
                <a:tailEnd/>
              </a:ln>
            </p:spPr>
            <p:txBody>
              <a:bodyPr/>
              <a:lstStyle/>
              <a:p>
                <a:endParaRPr lang="zh-CN" altLang="en-US"/>
              </a:p>
            </p:txBody>
          </p:sp>
          <p:grpSp>
            <p:nvGrpSpPr>
              <p:cNvPr id="481418" name="Group 264"/>
              <p:cNvGrpSpPr>
                <a:grpSpLocks/>
              </p:cNvGrpSpPr>
              <p:nvPr/>
            </p:nvGrpSpPr>
            <p:grpSpPr bwMode="auto">
              <a:xfrm>
                <a:off x="4888" y="1151"/>
                <a:ext cx="8" cy="26"/>
                <a:chOff x="4888" y="1151"/>
                <a:chExt cx="8" cy="26"/>
              </a:xfrm>
            </p:grpSpPr>
            <p:sp>
              <p:nvSpPr>
                <p:cNvPr id="481545" name="Freeform 265"/>
                <p:cNvSpPr>
                  <a:spLocks/>
                </p:cNvSpPr>
                <p:nvPr/>
              </p:nvSpPr>
              <p:spPr bwMode="auto">
                <a:xfrm>
                  <a:off x="4888" y="1151"/>
                  <a:ext cx="8" cy="26"/>
                </a:xfrm>
                <a:custGeom>
                  <a:avLst/>
                  <a:gdLst/>
                  <a:ahLst/>
                  <a:cxnLst>
                    <a:cxn ang="0">
                      <a:pos x="8" y="4"/>
                    </a:cxn>
                    <a:cxn ang="0">
                      <a:pos x="4" y="0"/>
                    </a:cxn>
                    <a:cxn ang="0">
                      <a:pos x="2" y="0"/>
                    </a:cxn>
                    <a:cxn ang="0">
                      <a:pos x="2" y="2"/>
                    </a:cxn>
                    <a:cxn ang="0">
                      <a:pos x="0" y="4"/>
                    </a:cxn>
                    <a:cxn ang="0">
                      <a:pos x="0" y="8"/>
                    </a:cxn>
                    <a:cxn ang="0">
                      <a:pos x="0" y="12"/>
                    </a:cxn>
                    <a:cxn ang="0">
                      <a:pos x="0" y="18"/>
                    </a:cxn>
                    <a:cxn ang="0">
                      <a:pos x="0" y="22"/>
                    </a:cxn>
                    <a:cxn ang="0">
                      <a:pos x="2" y="26"/>
                    </a:cxn>
                    <a:cxn ang="0">
                      <a:pos x="4" y="26"/>
                    </a:cxn>
                    <a:cxn ang="0">
                      <a:pos x="8" y="20"/>
                    </a:cxn>
                    <a:cxn ang="0">
                      <a:pos x="8" y="4"/>
                    </a:cxn>
                  </a:cxnLst>
                  <a:rect l="0" t="0" r="r" b="b"/>
                  <a:pathLst>
                    <a:path w="8" h="26">
                      <a:moveTo>
                        <a:pt x="8" y="4"/>
                      </a:moveTo>
                      <a:lnTo>
                        <a:pt x="4" y="0"/>
                      </a:lnTo>
                      <a:lnTo>
                        <a:pt x="2" y="0"/>
                      </a:lnTo>
                      <a:lnTo>
                        <a:pt x="2" y="2"/>
                      </a:lnTo>
                      <a:lnTo>
                        <a:pt x="0" y="4"/>
                      </a:lnTo>
                      <a:lnTo>
                        <a:pt x="0" y="8"/>
                      </a:lnTo>
                      <a:lnTo>
                        <a:pt x="0" y="12"/>
                      </a:lnTo>
                      <a:lnTo>
                        <a:pt x="0" y="18"/>
                      </a:lnTo>
                      <a:lnTo>
                        <a:pt x="0" y="22"/>
                      </a:lnTo>
                      <a:lnTo>
                        <a:pt x="2" y="26"/>
                      </a:lnTo>
                      <a:lnTo>
                        <a:pt x="4" y="26"/>
                      </a:lnTo>
                      <a:lnTo>
                        <a:pt x="8" y="20"/>
                      </a:lnTo>
                      <a:lnTo>
                        <a:pt x="8" y="4"/>
                      </a:lnTo>
                      <a:close/>
                    </a:path>
                  </a:pathLst>
                </a:custGeom>
                <a:solidFill>
                  <a:srgbClr val="676767"/>
                </a:solidFill>
                <a:ln w="9525">
                  <a:noFill/>
                  <a:round/>
                  <a:headEnd/>
                  <a:tailEnd/>
                </a:ln>
              </p:spPr>
              <p:txBody>
                <a:bodyPr/>
                <a:lstStyle/>
                <a:p>
                  <a:endParaRPr lang="zh-CN" altLang="en-US"/>
                </a:p>
              </p:txBody>
            </p:sp>
            <p:sp>
              <p:nvSpPr>
                <p:cNvPr id="481546" name="Freeform 266"/>
                <p:cNvSpPr>
                  <a:spLocks/>
                </p:cNvSpPr>
                <p:nvPr/>
              </p:nvSpPr>
              <p:spPr bwMode="auto">
                <a:xfrm>
                  <a:off x="4888" y="1151"/>
                  <a:ext cx="8" cy="26"/>
                </a:xfrm>
                <a:custGeom>
                  <a:avLst/>
                  <a:gdLst/>
                  <a:ahLst/>
                  <a:cxnLst>
                    <a:cxn ang="0">
                      <a:pos x="8" y="4"/>
                    </a:cxn>
                    <a:cxn ang="0">
                      <a:pos x="4" y="0"/>
                    </a:cxn>
                    <a:cxn ang="0">
                      <a:pos x="2" y="0"/>
                    </a:cxn>
                    <a:cxn ang="0">
                      <a:pos x="2" y="2"/>
                    </a:cxn>
                    <a:cxn ang="0">
                      <a:pos x="0" y="4"/>
                    </a:cxn>
                    <a:cxn ang="0">
                      <a:pos x="0" y="8"/>
                    </a:cxn>
                    <a:cxn ang="0">
                      <a:pos x="0" y="12"/>
                    </a:cxn>
                    <a:cxn ang="0">
                      <a:pos x="0" y="18"/>
                    </a:cxn>
                    <a:cxn ang="0">
                      <a:pos x="0" y="22"/>
                    </a:cxn>
                    <a:cxn ang="0">
                      <a:pos x="2" y="26"/>
                    </a:cxn>
                    <a:cxn ang="0">
                      <a:pos x="4" y="26"/>
                    </a:cxn>
                    <a:cxn ang="0">
                      <a:pos x="8" y="20"/>
                    </a:cxn>
                    <a:cxn ang="0">
                      <a:pos x="8" y="4"/>
                    </a:cxn>
                  </a:cxnLst>
                  <a:rect l="0" t="0" r="r" b="b"/>
                  <a:pathLst>
                    <a:path w="8" h="26">
                      <a:moveTo>
                        <a:pt x="8" y="4"/>
                      </a:moveTo>
                      <a:lnTo>
                        <a:pt x="4" y="0"/>
                      </a:lnTo>
                      <a:lnTo>
                        <a:pt x="2" y="0"/>
                      </a:lnTo>
                      <a:lnTo>
                        <a:pt x="2" y="2"/>
                      </a:lnTo>
                      <a:lnTo>
                        <a:pt x="0" y="4"/>
                      </a:lnTo>
                      <a:lnTo>
                        <a:pt x="0" y="8"/>
                      </a:lnTo>
                      <a:lnTo>
                        <a:pt x="0" y="12"/>
                      </a:lnTo>
                      <a:lnTo>
                        <a:pt x="0" y="18"/>
                      </a:lnTo>
                      <a:lnTo>
                        <a:pt x="0" y="22"/>
                      </a:lnTo>
                      <a:lnTo>
                        <a:pt x="2" y="26"/>
                      </a:lnTo>
                      <a:lnTo>
                        <a:pt x="4" y="26"/>
                      </a:lnTo>
                      <a:lnTo>
                        <a:pt x="8" y="20"/>
                      </a:lnTo>
                      <a:lnTo>
                        <a:pt x="8" y="4"/>
                      </a:lnTo>
                    </a:path>
                  </a:pathLst>
                </a:custGeom>
                <a:noFill/>
                <a:ln w="12700">
                  <a:solidFill>
                    <a:srgbClr val="000000"/>
                  </a:solidFill>
                  <a:prstDash val="solid"/>
                  <a:round/>
                  <a:headEnd/>
                  <a:tailEnd/>
                </a:ln>
              </p:spPr>
              <p:txBody>
                <a:bodyPr/>
                <a:lstStyle/>
                <a:p>
                  <a:endParaRPr lang="zh-CN" altLang="en-US"/>
                </a:p>
              </p:txBody>
            </p:sp>
          </p:grpSp>
          <p:sp>
            <p:nvSpPr>
              <p:cNvPr id="481547" name="Oval 267"/>
              <p:cNvSpPr>
                <a:spLocks noChangeArrowheads="1"/>
              </p:cNvSpPr>
              <p:nvPr/>
            </p:nvSpPr>
            <p:spPr bwMode="auto">
              <a:xfrm>
                <a:off x="4898" y="1159"/>
                <a:ext cx="2" cy="12"/>
              </a:xfrm>
              <a:prstGeom prst="ellipse">
                <a:avLst/>
              </a:prstGeom>
              <a:solidFill>
                <a:srgbClr val="DADADA"/>
              </a:solidFill>
              <a:ln w="12700">
                <a:solidFill>
                  <a:srgbClr val="000000"/>
                </a:solidFill>
                <a:round/>
                <a:headEnd/>
                <a:tailEnd/>
              </a:ln>
            </p:spPr>
            <p:txBody>
              <a:bodyPr/>
              <a:lstStyle/>
              <a:p>
                <a:endParaRPr lang="zh-CN" altLang="en-US"/>
              </a:p>
            </p:txBody>
          </p:sp>
          <p:grpSp>
            <p:nvGrpSpPr>
              <p:cNvPr id="481421" name="Group 268"/>
              <p:cNvGrpSpPr>
                <a:grpSpLocks/>
              </p:cNvGrpSpPr>
              <p:nvPr/>
            </p:nvGrpSpPr>
            <p:grpSpPr bwMode="auto">
              <a:xfrm>
                <a:off x="4964" y="1083"/>
                <a:ext cx="32" cy="40"/>
                <a:chOff x="4964" y="1083"/>
                <a:chExt cx="32" cy="40"/>
              </a:xfrm>
            </p:grpSpPr>
            <p:sp>
              <p:nvSpPr>
                <p:cNvPr id="481549" name="Freeform 269"/>
                <p:cNvSpPr>
                  <a:spLocks/>
                </p:cNvSpPr>
                <p:nvPr/>
              </p:nvSpPr>
              <p:spPr bwMode="auto">
                <a:xfrm>
                  <a:off x="4982" y="1085"/>
                  <a:ext cx="14" cy="16"/>
                </a:xfrm>
                <a:custGeom>
                  <a:avLst/>
                  <a:gdLst/>
                  <a:ahLst/>
                  <a:cxnLst>
                    <a:cxn ang="0">
                      <a:pos x="14" y="16"/>
                    </a:cxn>
                    <a:cxn ang="0">
                      <a:pos x="2" y="16"/>
                    </a:cxn>
                    <a:cxn ang="0">
                      <a:pos x="0" y="2"/>
                    </a:cxn>
                    <a:cxn ang="0">
                      <a:pos x="6" y="0"/>
                    </a:cxn>
                    <a:cxn ang="0">
                      <a:pos x="12" y="2"/>
                    </a:cxn>
                    <a:cxn ang="0">
                      <a:pos x="14" y="16"/>
                    </a:cxn>
                  </a:cxnLst>
                  <a:rect l="0" t="0" r="r" b="b"/>
                  <a:pathLst>
                    <a:path w="14" h="16">
                      <a:moveTo>
                        <a:pt x="14" y="16"/>
                      </a:moveTo>
                      <a:lnTo>
                        <a:pt x="2" y="16"/>
                      </a:lnTo>
                      <a:lnTo>
                        <a:pt x="0" y="2"/>
                      </a:lnTo>
                      <a:lnTo>
                        <a:pt x="6" y="0"/>
                      </a:lnTo>
                      <a:lnTo>
                        <a:pt x="12" y="2"/>
                      </a:lnTo>
                      <a:lnTo>
                        <a:pt x="14" y="16"/>
                      </a:lnTo>
                      <a:close/>
                    </a:path>
                  </a:pathLst>
                </a:custGeom>
                <a:solidFill>
                  <a:srgbClr val="000000"/>
                </a:solidFill>
                <a:ln w="9525">
                  <a:noFill/>
                  <a:round/>
                  <a:headEnd/>
                  <a:tailEnd/>
                </a:ln>
              </p:spPr>
              <p:txBody>
                <a:bodyPr/>
                <a:lstStyle/>
                <a:p>
                  <a:endParaRPr lang="zh-CN" altLang="en-US"/>
                </a:p>
              </p:txBody>
            </p:sp>
            <p:grpSp>
              <p:nvGrpSpPr>
                <p:cNvPr id="481425" name="Group 270"/>
                <p:cNvGrpSpPr>
                  <a:grpSpLocks/>
                </p:cNvGrpSpPr>
                <p:nvPr/>
              </p:nvGrpSpPr>
              <p:grpSpPr bwMode="auto">
                <a:xfrm>
                  <a:off x="4966" y="1091"/>
                  <a:ext cx="22" cy="32"/>
                  <a:chOff x="4966" y="1091"/>
                  <a:chExt cx="22" cy="32"/>
                </a:xfrm>
              </p:grpSpPr>
              <p:grpSp>
                <p:nvGrpSpPr>
                  <p:cNvPr id="481426" name="Group 271"/>
                  <p:cNvGrpSpPr>
                    <a:grpSpLocks/>
                  </p:cNvGrpSpPr>
                  <p:nvPr/>
                </p:nvGrpSpPr>
                <p:grpSpPr bwMode="auto">
                  <a:xfrm>
                    <a:off x="4966" y="1091"/>
                    <a:ext cx="20" cy="30"/>
                    <a:chOff x="4966" y="1091"/>
                    <a:chExt cx="20" cy="30"/>
                  </a:xfrm>
                </p:grpSpPr>
                <p:grpSp>
                  <p:nvGrpSpPr>
                    <p:cNvPr id="481431" name="Group 272"/>
                    <p:cNvGrpSpPr>
                      <a:grpSpLocks/>
                    </p:cNvGrpSpPr>
                    <p:nvPr/>
                  </p:nvGrpSpPr>
                  <p:grpSpPr bwMode="auto">
                    <a:xfrm>
                      <a:off x="4966" y="1091"/>
                      <a:ext cx="16" cy="30"/>
                      <a:chOff x="4966" y="1091"/>
                      <a:chExt cx="16" cy="30"/>
                    </a:xfrm>
                  </p:grpSpPr>
                  <p:grpSp>
                    <p:nvGrpSpPr>
                      <p:cNvPr id="481432" name="Group 273"/>
                      <p:cNvGrpSpPr>
                        <a:grpSpLocks/>
                      </p:cNvGrpSpPr>
                      <p:nvPr/>
                    </p:nvGrpSpPr>
                    <p:grpSpPr bwMode="auto">
                      <a:xfrm>
                        <a:off x="4966" y="1103"/>
                        <a:ext cx="10" cy="18"/>
                        <a:chOff x="4966" y="1103"/>
                        <a:chExt cx="10" cy="18"/>
                      </a:xfrm>
                    </p:grpSpPr>
                    <p:sp>
                      <p:nvSpPr>
                        <p:cNvPr id="481554" name="Freeform 274"/>
                        <p:cNvSpPr>
                          <a:spLocks/>
                        </p:cNvSpPr>
                        <p:nvPr/>
                      </p:nvSpPr>
                      <p:spPr bwMode="auto">
                        <a:xfrm>
                          <a:off x="4966" y="1103"/>
                          <a:ext cx="10" cy="18"/>
                        </a:xfrm>
                        <a:custGeom>
                          <a:avLst/>
                          <a:gdLst/>
                          <a:ahLst/>
                          <a:cxnLst>
                            <a:cxn ang="0">
                              <a:pos x="10" y="18"/>
                            </a:cxn>
                            <a:cxn ang="0">
                              <a:pos x="2" y="16"/>
                            </a:cxn>
                            <a:cxn ang="0">
                              <a:pos x="0" y="14"/>
                            </a:cxn>
                            <a:cxn ang="0">
                              <a:pos x="0" y="10"/>
                            </a:cxn>
                            <a:cxn ang="0">
                              <a:pos x="0" y="8"/>
                            </a:cxn>
                            <a:cxn ang="0">
                              <a:pos x="0" y="4"/>
                            </a:cxn>
                            <a:cxn ang="0">
                              <a:pos x="8" y="0"/>
                            </a:cxn>
                            <a:cxn ang="0">
                              <a:pos x="10" y="18"/>
                            </a:cxn>
                          </a:cxnLst>
                          <a:rect l="0" t="0" r="r" b="b"/>
                          <a:pathLst>
                            <a:path w="10" h="18">
                              <a:moveTo>
                                <a:pt x="10" y="18"/>
                              </a:moveTo>
                              <a:lnTo>
                                <a:pt x="2" y="16"/>
                              </a:lnTo>
                              <a:lnTo>
                                <a:pt x="0" y="14"/>
                              </a:lnTo>
                              <a:lnTo>
                                <a:pt x="0" y="10"/>
                              </a:lnTo>
                              <a:lnTo>
                                <a:pt x="0" y="8"/>
                              </a:lnTo>
                              <a:lnTo>
                                <a:pt x="0" y="4"/>
                              </a:lnTo>
                              <a:lnTo>
                                <a:pt x="8" y="0"/>
                              </a:lnTo>
                              <a:lnTo>
                                <a:pt x="10" y="18"/>
                              </a:lnTo>
                              <a:close/>
                            </a:path>
                          </a:pathLst>
                        </a:custGeom>
                        <a:solidFill>
                          <a:srgbClr val="676767"/>
                        </a:solidFill>
                        <a:ln w="9525">
                          <a:noFill/>
                          <a:round/>
                          <a:headEnd/>
                          <a:tailEnd/>
                        </a:ln>
                      </p:spPr>
                      <p:txBody>
                        <a:bodyPr/>
                        <a:lstStyle/>
                        <a:p>
                          <a:endParaRPr lang="zh-CN" altLang="en-US"/>
                        </a:p>
                      </p:txBody>
                    </p:sp>
                    <p:sp>
                      <p:nvSpPr>
                        <p:cNvPr id="481555" name="Freeform 275"/>
                        <p:cNvSpPr>
                          <a:spLocks/>
                        </p:cNvSpPr>
                        <p:nvPr/>
                      </p:nvSpPr>
                      <p:spPr bwMode="auto">
                        <a:xfrm>
                          <a:off x="4966" y="1103"/>
                          <a:ext cx="10" cy="18"/>
                        </a:xfrm>
                        <a:custGeom>
                          <a:avLst/>
                          <a:gdLst/>
                          <a:ahLst/>
                          <a:cxnLst>
                            <a:cxn ang="0">
                              <a:pos x="10" y="18"/>
                            </a:cxn>
                            <a:cxn ang="0">
                              <a:pos x="2" y="16"/>
                            </a:cxn>
                            <a:cxn ang="0">
                              <a:pos x="0" y="14"/>
                            </a:cxn>
                            <a:cxn ang="0">
                              <a:pos x="0" y="10"/>
                            </a:cxn>
                            <a:cxn ang="0">
                              <a:pos x="0" y="8"/>
                            </a:cxn>
                            <a:cxn ang="0">
                              <a:pos x="0" y="4"/>
                            </a:cxn>
                            <a:cxn ang="0">
                              <a:pos x="8" y="0"/>
                            </a:cxn>
                            <a:cxn ang="0">
                              <a:pos x="10" y="18"/>
                            </a:cxn>
                          </a:cxnLst>
                          <a:rect l="0" t="0" r="r" b="b"/>
                          <a:pathLst>
                            <a:path w="10" h="18">
                              <a:moveTo>
                                <a:pt x="10" y="18"/>
                              </a:moveTo>
                              <a:lnTo>
                                <a:pt x="2" y="16"/>
                              </a:lnTo>
                              <a:lnTo>
                                <a:pt x="0" y="14"/>
                              </a:lnTo>
                              <a:lnTo>
                                <a:pt x="0" y="10"/>
                              </a:lnTo>
                              <a:lnTo>
                                <a:pt x="0" y="8"/>
                              </a:lnTo>
                              <a:lnTo>
                                <a:pt x="0" y="4"/>
                              </a:lnTo>
                              <a:lnTo>
                                <a:pt x="8" y="0"/>
                              </a:lnTo>
                              <a:lnTo>
                                <a:pt x="10" y="18"/>
                              </a:lnTo>
                            </a:path>
                          </a:pathLst>
                        </a:custGeom>
                        <a:noFill/>
                        <a:ln w="12700">
                          <a:solidFill>
                            <a:srgbClr val="000000"/>
                          </a:solidFill>
                          <a:prstDash val="solid"/>
                          <a:round/>
                          <a:headEnd/>
                          <a:tailEnd/>
                        </a:ln>
                      </p:spPr>
                      <p:txBody>
                        <a:bodyPr/>
                        <a:lstStyle/>
                        <a:p>
                          <a:endParaRPr lang="zh-CN" altLang="en-US"/>
                        </a:p>
                      </p:txBody>
                    </p:sp>
                  </p:grpSp>
                  <p:sp>
                    <p:nvSpPr>
                      <p:cNvPr id="481556" name="Freeform 276"/>
                      <p:cNvSpPr>
                        <a:spLocks/>
                      </p:cNvSpPr>
                      <p:nvPr/>
                    </p:nvSpPr>
                    <p:spPr bwMode="auto">
                      <a:xfrm>
                        <a:off x="4974" y="1091"/>
                        <a:ext cx="8" cy="26"/>
                      </a:xfrm>
                      <a:custGeom>
                        <a:avLst/>
                        <a:gdLst/>
                        <a:ahLst/>
                        <a:cxnLst>
                          <a:cxn ang="0">
                            <a:pos x="4" y="0"/>
                          </a:cxn>
                          <a:cxn ang="0">
                            <a:pos x="2" y="2"/>
                          </a:cxn>
                          <a:cxn ang="0">
                            <a:pos x="2" y="4"/>
                          </a:cxn>
                          <a:cxn ang="0">
                            <a:pos x="0" y="14"/>
                          </a:cxn>
                          <a:cxn ang="0">
                            <a:pos x="0" y="22"/>
                          </a:cxn>
                          <a:cxn ang="0">
                            <a:pos x="2" y="26"/>
                          </a:cxn>
                          <a:cxn ang="0">
                            <a:pos x="4" y="26"/>
                          </a:cxn>
                          <a:cxn ang="0">
                            <a:pos x="6" y="26"/>
                          </a:cxn>
                          <a:cxn ang="0">
                            <a:pos x="6" y="24"/>
                          </a:cxn>
                          <a:cxn ang="0">
                            <a:pos x="8" y="14"/>
                          </a:cxn>
                          <a:cxn ang="0">
                            <a:pos x="8" y="4"/>
                          </a:cxn>
                          <a:cxn ang="0">
                            <a:pos x="6" y="2"/>
                          </a:cxn>
                          <a:cxn ang="0">
                            <a:pos x="4" y="0"/>
                          </a:cxn>
                        </a:cxnLst>
                        <a:rect l="0" t="0" r="r" b="b"/>
                        <a:pathLst>
                          <a:path w="8" h="26">
                            <a:moveTo>
                              <a:pt x="4" y="0"/>
                            </a:moveTo>
                            <a:lnTo>
                              <a:pt x="2" y="2"/>
                            </a:lnTo>
                            <a:lnTo>
                              <a:pt x="2" y="4"/>
                            </a:lnTo>
                            <a:lnTo>
                              <a:pt x="0" y="14"/>
                            </a:lnTo>
                            <a:lnTo>
                              <a:pt x="0" y="22"/>
                            </a:lnTo>
                            <a:lnTo>
                              <a:pt x="2" y="26"/>
                            </a:lnTo>
                            <a:lnTo>
                              <a:pt x="4" y="26"/>
                            </a:lnTo>
                            <a:lnTo>
                              <a:pt x="6" y="26"/>
                            </a:lnTo>
                            <a:lnTo>
                              <a:pt x="6" y="24"/>
                            </a:lnTo>
                            <a:lnTo>
                              <a:pt x="8" y="14"/>
                            </a:lnTo>
                            <a:lnTo>
                              <a:pt x="8" y="4"/>
                            </a:lnTo>
                            <a:lnTo>
                              <a:pt x="6" y="2"/>
                            </a:lnTo>
                            <a:lnTo>
                              <a:pt x="4" y="0"/>
                            </a:lnTo>
                            <a:close/>
                          </a:path>
                        </a:pathLst>
                      </a:custGeom>
                      <a:solidFill>
                        <a:srgbClr val="919191"/>
                      </a:solidFill>
                      <a:ln w="12700">
                        <a:solidFill>
                          <a:srgbClr val="000000"/>
                        </a:solidFill>
                        <a:prstDash val="solid"/>
                        <a:round/>
                        <a:headEnd/>
                        <a:tailEnd/>
                      </a:ln>
                    </p:spPr>
                    <p:txBody>
                      <a:bodyPr/>
                      <a:lstStyle/>
                      <a:p>
                        <a:endParaRPr lang="zh-CN" altLang="en-US"/>
                      </a:p>
                    </p:txBody>
                  </p:sp>
                </p:grpSp>
                <p:sp>
                  <p:nvSpPr>
                    <p:cNvPr id="481557" name="Oval 277"/>
                    <p:cNvSpPr>
                      <a:spLocks noChangeArrowheads="1"/>
                    </p:cNvSpPr>
                    <p:nvPr/>
                  </p:nvSpPr>
                  <p:spPr bwMode="auto">
                    <a:xfrm>
                      <a:off x="4976" y="1097"/>
                      <a:ext cx="10" cy="16"/>
                    </a:xfrm>
                    <a:prstGeom prst="ellipse">
                      <a:avLst/>
                    </a:prstGeom>
                    <a:solidFill>
                      <a:srgbClr val="DADADA"/>
                    </a:solidFill>
                    <a:ln w="12700">
                      <a:solidFill>
                        <a:srgbClr val="000000"/>
                      </a:solidFill>
                      <a:round/>
                      <a:headEnd/>
                      <a:tailEnd/>
                    </a:ln>
                  </p:spPr>
                  <p:txBody>
                    <a:bodyPr/>
                    <a:lstStyle/>
                    <a:p>
                      <a:endParaRPr lang="zh-CN" altLang="en-US"/>
                    </a:p>
                  </p:txBody>
                </p:sp>
                <p:sp>
                  <p:nvSpPr>
                    <p:cNvPr id="481558" name="Oval 278"/>
                    <p:cNvSpPr>
                      <a:spLocks noChangeArrowheads="1"/>
                    </p:cNvSpPr>
                    <p:nvPr/>
                  </p:nvSpPr>
                  <p:spPr bwMode="auto">
                    <a:xfrm>
                      <a:off x="4974" y="1099"/>
                      <a:ext cx="10" cy="14"/>
                    </a:xfrm>
                    <a:prstGeom prst="ellipse">
                      <a:avLst/>
                    </a:prstGeom>
                    <a:solidFill>
                      <a:srgbClr val="DADADA"/>
                    </a:solidFill>
                    <a:ln w="12700">
                      <a:solidFill>
                        <a:srgbClr val="000000"/>
                      </a:solidFill>
                      <a:round/>
                      <a:headEnd/>
                      <a:tailEnd/>
                    </a:ln>
                  </p:spPr>
                  <p:txBody>
                    <a:bodyPr/>
                    <a:lstStyle/>
                    <a:p>
                      <a:endParaRPr lang="zh-CN" altLang="en-US"/>
                    </a:p>
                  </p:txBody>
                </p:sp>
              </p:grpSp>
              <p:grpSp>
                <p:nvGrpSpPr>
                  <p:cNvPr id="481438" name="Group 279"/>
                  <p:cNvGrpSpPr>
                    <a:grpSpLocks/>
                  </p:cNvGrpSpPr>
                  <p:nvPr/>
                </p:nvGrpSpPr>
                <p:grpSpPr bwMode="auto">
                  <a:xfrm>
                    <a:off x="4972" y="1093"/>
                    <a:ext cx="16" cy="30"/>
                    <a:chOff x="4972" y="1093"/>
                    <a:chExt cx="16" cy="30"/>
                  </a:xfrm>
                </p:grpSpPr>
                <p:grpSp>
                  <p:nvGrpSpPr>
                    <p:cNvPr id="481444" name="Group 280"/>
                    <p:cNvGrpSpPr>
                      <a:grpSpLocks/>
                    </p:cNvGrpSpPr>
                    <p:nvPr/>
                  </p:nvGrpSpPr>
                  <p:grpSpPr bwMode="auto">
                    <a:xfrm>
                      <a:off x="4972" y="1093"/>
                      <a:ext cx="16" cy="30"/>
                      <a:chOff x="4972" y="1093"/>
                      <a:chExt cx="16" cy="30"/>
                    </a:xfrm>
                  </p:grpSpPr>
                  <p:grpSp>
                    <p:nvGrpSpPr>
                      <p:cNvPr id="481449" name="Group 281"/>
                      <p:cNvGrpSpPr>
                        <a:grpSpLocks/>
                      </p:cNvGrpSpPr>
                      <p:nvPr/>
                    </p:nvGrpSpPr>
                    <p:grpSpPr bwMode="auto">
                      <a:xfrm>
                        <a:off x="4972" y="1103"/>
                        <a:ext cx="10" cy="20"/>
                        <a:chOff x="4972" y="1103"/>
                        <a:chExt cx="10" cy="20"/>
                      </a:xfrm>
                    </p:grpSpPr>
                    <p:sp>
                      <p:nvSpPr>
                        <p:cNvPr id="481562" name="Freeform 282"/>
                        <p:cNvSpPr>
                          <a:spLocks/>
                        </p:cNvSpPr>
                        <p:nvPr/>
                      </p:nvSpPr>
                      <p:spPr bwMode="auto">
                        <a:xfrm>
                          <a:off x="4972" y="1103"/>
                          <a:ext cx="10" cy="20"/>
                        </a:xfrm>
                        <a:custGeom>
                          <a:avLst/>
                          <a:gdLst/>
                          <a:ahLst/>
                          <a:cxnLst>
                            <a:cxn ang="0">
                              <a:pos x="10" y="20"/>
                            </a:cxn>
                            <a:cxn ang="0">
                              <a:pos x="2" y="18"/>
                            </a:cxn>
                            <a:cxn ang="0">
                              <a:pos x="2" y="16"/>
                            </a:cxn>
                            <a:cxn ang="0">
                              <a:pos x="0" y="12"/>
                            </a:cxn>
                            <a:cxn ang="0">
                              <a:pos x="0" y="10"/>
                            </a:cxn>
                            <a:cxn ang="0">
                              <a:pos x="0" y="4"/>
                            </a:cxn>
                            <a:cxn ang="0">
                              <a:pos x="8" y="0"/>
                            </a:cxn>
                            <a:cxn ang="0">
                              <a:pos x="10" y="20"/>
                            </a:cxn>
                          </a:cxnLst>
                          <a:rect l="0" t="0" r="r" b="b"/>
                          <a:pathLst>
                            <a:path w="10" h="20">
                              <a:moveTo>
                                <a:pt x="10" y="20"/>
                              </a:moveTo>
                              <a:lnTo>
                                <a:pt x="2" y="18"/>
                              </a:lnTo>
                              <a:lnTo>
                                <a:pt x="2" y="16"/>
                              </a:lnTo>
                              <a:lnTo>
                                <a:pt x="0" y="12"/>
                              </a:lnTo>
                              <a:lnTo>
                                <a:pt x="0" y="10"/>
                              </a:lnTo>
                              <a:lnTo>
                                <a:pt x="0" y="4"/>
                              </a:lnTo>
                              <a:lnTo>
                                <a:pt x="8" y="0"/>
                              </a:lnTo>
                              <a:lnTo>
                                <a:pt x="10" y="20"/>
                              </a:lnTo>
                              <a:close/>
                            </a:path>
                          </a:pathLst>
                        </a:custGeom>
                        <a:solidFill>
                          <a:srgbClr val="676767"/>
                        </a:solidFill>
                        <a:ln w="9525">
                          <a:noFill/>
                          <a:round/>
                          <a:headEnd/>
                          <a:tailEnd/>
                        </a:ln>
                      </p:spPr>
                      <p:txBody>
                        <a:bodyPr/>
                        <a:lstStyle/>
                        <a:p>
                          <a:endParaRPr lang="zh-CN" altLang="en-US"/>
                        </a:p>
                      </p:txBody>
                    </p:sp>
                    <p:sp>
                      <p:nvSpPr>
                        <p:cNvPr id="481563" name="Freeform 283"/>
                        <p:cNvSpPr>
                          <a:spLocks/>
                        </p:cNvSpPr>
                        <p:nvPr/>
                      </p:nvSpPr>
                      <p:spPr bwMode="auto">
                        <a:xfrm>
                          <a:off x="4972" y="1103"/>
                          <a:ext cx="10" cy="20"/>
                        </a:xfrm>
                        <a:custGeom>
                          <a:avLst/>
                          <a:gdLst/>
                          <a:ahLst/>
                          <a:cxnLst>
                            <a:cxn ang="0">
                              <a:pos x="10" y="20"/>
                            </a:cxn>
                            <a:cxn ang="0">
                              <a:pos x="2" y="18"/>
                            </a:cxn>
                            <a:cxn ang="0">
                              <a:pos x="2" y="16"/>
                            </a:cxn>
                            <a:cxn ang="0">
                              <a:pos x="0" y="12"/>
                            </a:cxn>
                            <a:cxn ang="0">
                              <a:pos x="0" y="10"/>
                            </a:cxn>
                            <a:cxn ang="0">
                              <a:pos x="0" y="4"/>
                            </a:cxn>
                            <a:cxn ang="0">
                              <a:pos x="8" y="0"/>
                            </a:cxn>
                            <a:cxn ang="0">
                              <a:pos x="10" y="20"/>
                            </a:cxn>
                          </a:cxnLst>
                          <a:rect l="0" t="0" r="r" b="b"/>
                          <a:pathLst>
                            <a:path w="10" h="20">
                              <a:moveTo>
                                <a:pt x="10" y="20"/>
                              </a:moveTo>
                              <a:lnTo>
                                <a:pt x="2" y="18"/>
                              </a:lnTo>
                              <a:lnTo>
                                <a:pt x="2" y="16"/>
                              </a:lnTo>
                              <a:lnTo>
                                <a:pt x="0" y="12"/>
                              </a:lnTo>
                              <a:lnTo>
                                <a:pt x="0" y="10"/>
                              </a:lnTo>
                              <a:lnTo>
                                <a:pt x="0" y="4"/>
                              </a:lnTo>
                              <a:lnTo>
                                <a:pt x="8" y="0"/>
                              </a:lnTo>
                              <a:lnTo>
                                <a:pt x="10" y="20"/>
                              </a:lnTo>
                            </a:path>
                          </a:pathLst>
                        </a:custGeom>
                        <a:noFill/>
                        <a:ln w="12700">
                          <a:solidFill>
                            <a:srgbClr val="000000"/>
                          </a:solidFill>
                          <a:prstDash val="solid"/>
                          <a:round/>
                          <a:headEnd/>
                          <a:tailEnd/>
                        </a:ln>
                      </p:spPr>
                      <p:txBody>
                        <a:bodyPr/>
                        <a:lstStyle/>
                        <a:p>
                          <a:endParaRPr lang="zh-CN" altLang="en-US"/>
                        </a:p>
                      </p:txBody>
                    </p:sp>
                  </p:grpSp>
                  <p:sp>
                    <p:nvSpPr>
                      <p:cNvPr id="481564" name="Freeform 284"/>
                      <p:cNvSpPr>
                        <a:spLocks/>
                      </p:cNvSpPr>
                      <p:nvPr/>
                    </p:nvSpPr>
                    <p:spPr bwMode="auto">
                      <a:xfrm>
                        <a:off x="4980" y="1093"/>
                        <a:ext cx="8" cy="26"/>
                      </a:xfrm>
                      <a:custGeom>
                        <a:avLst/>
                        <a:gdLst/>
                        <a:ahLst/>
                        <a:cxnLst>
                          <a:cxn ang="0">
                            <a:pos x="6" y="0"/>
                          </a:cxn>
                          <a:cxn ang="0">
                            <a:pos x="4" y="0"/>
                          </a:cxn>
                          <a:cxn ang="0">
                            <a:pos x="2" y="2"/>
                          </a:cxn>
                          <a:cxn ang="0">
                            <a:pos x="0" y="12"/>
                          </a:cxn>
                          <a:cxn ang="0">
                            <a:pos x="2" y="22"/>
                          </a:cxn>
                          <a:cxn ang="0">
                            <a:pos x="2" y="26"/>
                          </a:cxn>
                          <a:cxn ang="0">
                            <a:pos x="4" y="26"/>
                          </a:cxn>
                          <a:cxn ang="0">
                            <a:pos x="6" y="26"/>
                          </a:cxn>
                          <a:cxn ang="0">
                            <a:pos x="6" y="22"/>
                          </a:cxn>
                          <a:cxn ang="0">
                            <a:pos x="8" y="12"/>
                          </a:cxn>
                          <a:cxn ang="0">
                            <a:pos x="8" y="4"/>
                          </a:cxn>
                          <a:cxn ang="0">
                            <a:pos x="8" y="2"/>
                          </a:cxn>
                          <a:cxn ang="0">
                            <a:pos x="6" y="0"/>
                          </a:cxn>
                        </a:cxnLst>
                        <a:rect l="0" t="0" r="r" b="b"/>
                        <a:pathLst>
                          <a:path w="8" h="26">
                            <a:moveTo>
                              <a:pt x="6" y="0"/>
                            </a:moveTo>
                            <a:lnTo>
                              <a:pt x="4" y="0"/>
                            </a:lnTo>
                            <a:lnTo>
                              <a:pt x="2" y="2"/>
                            </a:lnTo>
                            <a:lnTo>
                              <a:pt x="0" y="12"/>
                            </a:lnTo>
                            <a:lnTo>
                              <a:pt x="2" y="22"/>
                            </a:lnTo>
                            <a:lnTo>
                              <a:pt x="2" y="26"/>
                            </a:lnTo>
                            <a:lnTo>
                              <a:pt x="4" y="26"/>
                            </a:lnTo>
                            <a:lnTo>
                              <a:pt x="6" y="26"/>
                            </a:lnTo>
                            <a:lnTo>
                              <a:pt x="6" y="22"/>
                            </a:lnTo>
                            <a:lnTo>
                              <a:pt x="8" y="12"/>
                            </a:lnTo>
                            <a:lnTo>
                              <a:pt x="8" y="4"/>
                            </a:lnTo>
                            <a:lnTo>
                              <a:pt x="8" y="2"/>
                            </a:lnTo>
                            <a:lnTo>
                              <a:pt x="6" y="0"/>
                            </a:lnTo>
                            <a:close/>
                          </a:path>
                        </a:pathLst>
                      </a:custGeom>
                      <a:solidFill>
                        <a:srgbClr val="919191"/>
                      </a:solidFill>
                      <a:ln w="12700">
                        <a:solidFill>
                          <a:srgbClr val="000000"/>
                        </a:solidFill>
                        <a:prstDash val="solid"/>
                        <a:round/>
                        <a:headEnd/>
                        <a:tailEnd/>
                      </a:ln>
                    </p:spPr>
                    <p:txBody>
                      <a:bodyPr/>
                      <a:lstStyle/>
                      <a:p>
                        <a:endParaRPr lang="zh-CN" altLang="en-US"/>
                      </a:p>
                    </p:txBody>
                  </p:sp>
                </p:grpSp>
                <p:sp>
                  <p:nvSpPr>
                    <p:cNvPr id="481565" name="Oval 285"/>
                    <p:cNvSpPr>
                      <a:spLocks noChangeArrowheads="1"/>
                    </p:cNvSpPr>
                    <p:nvPr/>
                  </p:nvSpPr>
                  <p:spPr bwMode="auto">
                    <a:xfrm>
                      <a:off x="4986" y="1099"/>
                      <a:ext cx="2" cy="14"/>
                    </a:xfrm>
                    <a:prstGeom prst="ellipse">
                      <a:avLst/>
                    </a:prstGeom>
                    <a:solidFill>
                      <a:srgbClr val="DADADA"/>
                    </a:solidFill>
                    <a:ln w="12700">
                      <a:solidFill>
                        <a:srgbClr val="000000"/>
                      </a:solidFill>
                      <a:round/>
                      <a:headEnd/>
                      <a:tailEnd/>
                    </a:ln>
                  </p:spPr>
                  <p:txBody>
                    <a:bodyPr/>
                    <a:lstStyle/>
                    <a:p>
                      <a:endParaRPr lang="zh-CN" altLang="en-US"/>
                    </a:p>
                  </p:txBody>
                </p:sp>
                <p:sp>
                  <p:nvSpPr>
                    <p:cNvPr id="481566" name="Oval 286"/>
                    <p:cNvSpPr>
                      <a:spLocks noChangeArrowheads="1"/>
                    </p:cNvSpPr>
                    <p:nvPr/>
                  </p:nvSpPr>
                  <p:spPr bwMode="auto">
                    <a:xfrm>
                      <a:off x="4986" y="1099"/>
                      <a:ext cx="2" cy="14"/>
                    </a:xfrm>
                    <a:prstGeom prst="ellipse">
                      <a:avLst/>
                    </a:prstGeom>
                    <a:solidFill>
                      <a:srgbClr val="DADADA"/>
                    </a:solidFill>
                    <a:ln w="12700">
                      <a:solidFill>
                        <a:srgbClr val="000000"/>
                      </a:solidFill>
                      <a:round/>
                      <a:headEnd/>
                      <a:tailEnd/>
                    </a:ln>
                  </p:spPr>
                  <p:txBody>
                    <a:bodyPr/>
                    <a:lstStyle/>
                    <a:p>
                      <a:endParaRPr lang="zh-CN" altLang="en-US"/>
                    </a:p>
                  </p:txBody>
                </p:sp>
              </p:grpSp>
            </p:grpSp>
            <p:grpSp>
              <p:nvGrpSpPr>
                <p:cNvPr id="481450" name="Group 287"/>
                <p:cNvGrpSpPr>
                  <a:grpSpLocks/>
                </p:cNvGrpSpPr>
                <p:nvPr/>
              </p:nvGrpSpPr>
              <p:grpSpPr bwMode="auto">
                <a:xfrm>
                  <a:off x="4964" y="1083"/>
                  <a:ext cx="26" cy="28"/>
                  <a:chOff x="4964" y="1083"/>
                  <a:chExt cx="26" cy="28"/>
                </a:xfrm>
              </p:grpSpPr>
              <p:sp>
                <p:nvSpPr>
                  <p:cNvPr id="481568" name="Freeform 288"/>
                  <p:cNvSpPr>
                    <a:spLocks/>
                  </p:cNvSpPr>
                  <p:nvPr/>
                </p:nvSpPr>
                <p:spPr bwMode="auto">
                  <a:xfrm>
                    <a:off x="4964" y="1083"/>
                    <a:ext cx="26" cy="28"/>
                  </a:xfrm>
                  <a:custGeom>
                    <a:avLst/>
                    <a:gdLst/>
                    <a:ahLst/>
                    <a:cxnLst>
                      <a:cxn ang="0">
                        <a:pos x="12" y="28"/>
                      </a:cxn>
                      <a:cxn ang="0">
                        <a:pos x="0" y="28"/>
                      </a:cxn>
                      <a:cxn ang="0">
                        <a:pos x="0" y="10"/>
                      </a:cxn>
                      <a:cxn ang="0">
                        <a:pos x="0" y="6"/>
                      </a:cxn>
                      <a:cxn ang="0">
                        <a:pos x="2" y="4"/>
                      </a:cxn>
                      <a:cxn ang="0">
                        <a:pos x="4" y="2"/>
                      </a:cxn>
                      <a:cxn ang="0">
                        <a:pos x="6" y="0"/>
                      </a:cxn>
                      <a:cxn ang="0">
                        <a:pos x="8" y="0"/>
                      </a:cxn>
                      <a:cxn ang="0">
                        <a:pos x="26" y="0"/>
                      </a:cxn>
                      <a:cxn ang="0">
                        <a:pos x="16" y="4"/>
                      </a:cxn>
                      <a:cxn ang="0">
                        <a:pos x="12" y="8"/>
                      </a:cxn>
                      <a:cxn ang="0">
                        <a:pos x="12" y="18"/>
                      </a:cxn>
                      <a:cxn ang="0">
                        <a:pos x="12" y="28"/>
                      </a:cxn>
                    </a:cxnLst>
                    <a:rect l="0" t="0" r="r" b="b"/>
                    <a:pathLst>
                      <a:path w="26" h="28">
                        <a:moveTo>
                          <a:pt x="12" y="28"/>
                        </a:moveTo>
                        <a:lnTo>
                          <a:pt x="0" y="28"/>
                        </a:lnTo>
                        <a:lnTo>
                          <a:pt x="0" y="10"/>
                        </a:lnTo>
                        <a:lnTo>
                          <a:pt x="0" y="6"/>
                        </a:lnTo>
                        <a:lnTo>
                          <a:pt x="2" y="4"/>
                        </a:lnTo>
                        <a:lnTo>
                          <a:pt x="4" y="2"/>
                        </a:lnTo>
                        <a:lnTo>
                          <a:pt x="6" y="0"/>
                        </a:lnTo>
                        <a:lnTo>
                          <a:pt x="8" y="0"/>
                        </a:lnTo>
                        <a:lnTo>
                          <a:pt x="26" y="0"/>
                        </a:lnTo>
                        <a:lnTo>
                          <a:pt x="16" y="4"/>
                        </a:lnTo>
                        <a:lnTo>
                          <a:pt x="12" y="8"/>
                        </a:lnTo>
                        <a:lnTo>
                          <a:pt x="12" y="18"/>
                        </a:lnTo>
                        <a:lnTo>
                          <a:pt x="12" y="28"/>
                        </a:lnTo>
                        <a:close/>
                      </a:path>
                    </a:pathLst>
                  </a:custGeom>
                  <a:solidFill>
                    <a:srgbClr val="676767"/>
                  </a:solidFill>
                  <a:ln w="9525">
                    <a:noFill/>
                    <a:round/>
                    <a:headEnd/>
                    <a:tailEnd/>
                  </a:ln>
                </p:spPr>
                <p:txBody>
                  <a:bodyPr/>
                  <a:lstStyle/>
                  <a:p>
                    <a:endParaRPr lang="zh-CN" altLang="en-US"/>
                  </a:p>
                </p:txBody>
              </p:sp>
              <p:sp>
                <p:nvSpPr>
                  <p:cNvPr id="481569" name="Freeform 289"/>
                  <p:cNvSpPr>
                    <a:spLocks/>
                  </p:cNvSpPr>
                  <p:nvPr/>
                </p:nvSpPr>
                <p:spPr bwMode="auto">
                  <a:xfrm>
                    <a:off x="4964" y="1083"/>
                    <a:ext cx="26" cy="28"/>
                  </a:xfrm>
                  <a:custGeom>
                    <a:avLst/>
                    <a:gdLst/>
                    <a:ahLst/>
                    <a:cxnLst>
                      <a:cxn ang="0">
                        <a:pos x="12" y="28"/>
                      </a:cxn>
                      <a:cxn ang="0">
                        <a:pos x="0" y="28"/>
                      </a:cxn>
                      <a:cxn ang="0">
                        <a:pos x="0" y="10"/>
                      </a:cxn>
                      <a:cxn ang="0">
                        <a:pos x="0" y="6"/>
                      </a:cxn>
                      <a:cxn ang="0">
                        <a:pos x="2" y="4"/>
                      </a:cxn>
                      <a:cxn ang="0">
                        <a:pos x="4" y="2"/>
                      </a:cxn>
                      <a:cxn ang="0">
                        <a:pos x="6" y="0"/>
                      </a:cxn>
                      <a:cxn ang="0">
                        <a:pos x="8" y="0"/>
                      </a:cxn>
                      <a:cxn ang="0">
                        <a:pos x="26" y="0"/>
                      </a:cxn>
                      <a:cxn ang="0">
                        <a:pos x="16" y="4"/>
                      </a:cxn>
                      <a:cxn ang="0">
                        <a:pos x="12" y="8"/>
                      </a:cxn>
                      <a:cxn ang="0">
                        <a:pos x="12" y="18"/>
                      </a:cxn>
                      <a:cxn ang="0">
                        <a:pos x="12" y="28"/>
                      </a:cxn>
                    </a:cxnLst>
                    <a:rect l="0" t="0" r="r" b="b"/>
                    <a:pathLst>
                      <a:path w="26" h="28">
                        <a:moveTo>
                          <a:pt x="12" y="28"/>
                        </a:moveTo>
                        <a:lnTo>
                          <a:pt x="0" y="28"/>
                        </a:lnTo>
                        <a:lnTo>
                          <a:pt x="0" y="10"/>
                        </a:lnTo>
                        <a:lnTo>
                          <a:pt x="0" y="6"/>
                        </a:lnTo>
                        <a:lnTo>
                          <a:pt x="2" y="4"/>
                        </a:lnTo>
                        <a:lnTo>
                          <a:pt x="4" y="2"/>
                        </a:lnTo>
                        <a:lnTo>
                          <a:pt x="6" y="0"/>
                        </a:lnTo>
                        <a:lnTo>
                          <a:pt x="8" y="0"/>
                        </a:lnTo>
                        <a:lnTo>
                          <a:pt x="26" y="0"/>
                        </a:lnTo>
                        <a:lnTo>
                          <a:pt x="16" y="4"/>
                        </a:lnTo>
                        <a:lnTo>
                          <a:pt x="12" y="8"/>
                        </a:lnTo>
                        <a:lnTo>
                          <a:pt x="12" y="18"/>
                        </a:lnTo>
                        <a:lnTo>
                          <a:pt x="12" y="28"/>
                        </a:lnTo>
                      </a:path>
                    </a:pathLst>
                  </a:custGeom>
                  <a:noFill/>
                  <a:ln w="12700">
                    <a:solidFill>
                      <a:srgbClr val="000000"/>
                    </a:solidFill>
                    <a:prstDash val="solid"/>
                    <a:round/>
                    <a:headEnd/>
                    <a:tailEnd/>
                  </a:ln>
                </p:spPr>
                <p:txBody>
                  <a:bodyPr/>
                  <a:lstStyle/>
                  <a:p>
                    <a:endParaRPr lang="zh-CN" altLang="en-US"/>
                  </a:p>
                </p:txBody>
              </p:sp>
            </p:grpSp>
            <p:grpSp>
              <p:nvGrpSpPr>
                <p:cNvPr id="481457" name="Group 290"/>
                <p:cNvGrpSpPr>
                  <a:grpSpLocks/>
                </p:cNvGrpSpPr>
                <p:nvPr/>
              </p:nvGrpSpPr>
              <p:grpSpPr bwMode="auto">
                <a:xfrm>
                  <a:off x="4976" y="1083"/>
                  <a:ext cx="20" cy="30"/>
                  <a:chOff x="4976" y="1083"/>
                  <a:chExt cx="20" cy="30"/>
                </a:xfrm>
              </p:grpSpPr>
              <p:sp>
                <p:nvSpPr>
                  <p:cNvPr id="481571" name="Freeform 291"/>
                  <p:cNvSpPr>
                    <a:spLocks/>
                  </p:cNvSpPr>
                  <p:nvPr/>
                </p:nvSpPr>
                <p:spPr bwMode="auto">
                  <a:xfrm>
                    <a:off x="4976" y="1083"/>
                    <a:ext cx="20" cy="30"/>
                  </a:xfrm>
                  <a:custGeom>
                    <a:avLst/>
                    <a:gdLst/>
                    <a:ahLst/>
                    <a:cxnLst>
                      <a:cxn ang="0">
                        <a:pos x="0" y="30"/>
                      </a:cxn>
                      <a:cxn ang="0">
                        <a:pos x="2" y="28"/>
                      </a:cxn>
                      <a:cxn ang="0">
                        <a:pos x="2" y="14"/>
                      </a:cxn>
                      <a:cxn ang="0">
                        <a:pos x="2" y="8"/>
                      </a:cxn>
                      <a:cxn ang="0">
                        <a:pos x="4" y="6"/>
                      </a:cxn>
                      <a:cxn ang="0">
                        <a:pos x="6" y="4"/>
                      </a:cxn>
                      <a:cxn ang="0">
                        <a:pos x="8" y="2"/>
                      </a:cxn>
                      <a:cxn ang="0">
                        <a:pos x="12" y="2"/>
                      </a:cxn>
                      <a:cxn ang="0">
                        <a:pos x="14" y="2"/>
                      </a:cxn>
                      <a:cxn ang="0">
                        <a:pos x="16" y="4"/>
                      </a:cxn>
                      <a:cxn ang="0">
                        <a:pos x="18" y="6"/>
                      </a:cxn>
                      <a:cxn ang="0">
                        <a:pos x="18" y="12"/>
                      </a:cxn>
                      <a:cxn ang="0">
                        <a:pos x="18" y="20"/>
                      </a:cxn>
                      <a:cxn ang="0">
                        <a:pos x="20" y="18"/>
                      </a:cxn>
                      <a:cxn ang="0">
                        <a:pos x="20" y="4"/>
                      </a:cxn>
                      <a:cxn ang="0">
                        <a:pos x="18" y="2"/>
                      </a:cxn>
                      <a:cxn ang="0">
                        <a:pos x="18" y="0"/>
                      </a:cxn>
                      <a:cxn ang="0">
                        <a:pos x="14" y="0"/>
                      </a:cxn>
                      <a:cxn ang="0">
                        <a:pos x="12" y="0"/>
                      </a:cxn>
                      <a:cxn ang="0">
                        <a:pos x="10" y="0"/>
                      </a:cxn>
                      <a:cxn ang="0">
                        <a:pos x="8" y="0"/>
                      </a:cxn>
                      <a:cxn ang="0">
                        <a:pos x="6" y="2"/>
                      </a:cxn>
                      <a:cxn ang="0">
                        <a:pos x="4" y="4"/>
                      </a:cxn>
                      <a:cxn ang="0">
                        <a:pos x="0" y="6"/>
                      </a:cxn>
                      <a:cxn ang="0">
                        <a:pos x="0" y="10"/>
                      </a:cxn>
                      <a:cxn ang="0">
                        <a:pos x="0" y="14"/>
                      </a:cxn>
                      <a:cxn ang="0">
                        <a:pos x="0" y="30"/>
                      </a:cxn>
                    </a:cxnLst>
                    <a:rect l="0" t="0" r="r" b="b"/>
                    <a:pathLst>
                      <a:path w="20" h="30">
                        <a:moveTo>
                          <a:pt x="0" y="30"/>
                        </a:moveTo>
                        <a:lnTo>
                          <a:pt x="2" y="28"/>
                        </a:lnTo>
                        <a:lnTo>
                          <a:pt x="2" y="14"/>
                        </a:lnTo>
                        <a:lnTo>
                          <a:pt x="2" y="8"/>
                        </a:lnTo>
                        <a:lnTo>
                          <a:pt x="4" y="6"/>
                        </a:lnTo>
                        <a:lnTo>
                          <a:pt x="6" y="4"/>
                        </a:lnTo>
                        <a:lnTo>
                          <a:pt x="8" y="2"/>
                        </a:lnTo>
                        <a:lnTo>
                          <a:pt x="12" y="2"/>
                        </a:lnTo>
                        <a:lnTo>
                          <a:pt x="14" y="2"/>
                        </a:lnTo>
                        <a:lnTo>
                          <a:pt x="16" y="4"/>
                        </a:lnTo>
                        <a:lnTo>
                          <a:pt x="18" y="6"/>
                        </a:lnTo>
                        <a:lnTo>
                          <a:pt x="18" y="12"/>
                        </a:lnTo>
                        <a:lnTo>
                          <a:pt x="18" y="20"/>
                        </a:lnTo>
                        <a:lnTo>
                          <a:pt x="20" y="18"/>
                        </a:lnTo>
                        <a:lnTo>
                          <a:pt x="20" y="4"/>
                        </a:lnTo>
                        <a:lnTo>
                          <a:pt x="18" y="2"/>
                        </a:lnTo>
                        <a:lnTo>
                          <a:pt x="18" y="0"/>
                        </a:lnTo>
                        <a:lnTo>
                          <a:pt x="14" y="0"/>
                        </a:lnTo>
                        <a:lnTo>
                          <a:pt x="12" y="0"/>
                        </a:lnTo>
                        <a:lnTo>
                          <a:pt x="10" y="0"/>
                        </a:lnTo>
                        <a:lnTo>
                          <a:pt x="8" y="0"/>
                        </a:lnTo>
                        <a:lnTo>
                          <a:pt x="6" y="2"/>
                        </a:lnTo>
                        <a:lnTo>
                          <a:pt x="4" y="4"/>
                        </a:lnTo>
                        <a:lnTo>
                          <a:pt x="0" y="6"/>
                        </a:lnTo>
                        <a:lnTo>
                          <a:pt x="0" y="10"/>
                        </a:lnTo>
                        <a:lnTo>
                          <a:pt x="0" y="14"/>
                        </a:lnTo>
                        <a:lnTo>
                          <a:pt x="0" y="30"/>
                        </a:lnTo>
                        <a:close/>
                      </a:path>
                    </a:pathLst>
                  </a:custGeom>
                  <a:solidFill>
                    <a:srgbClr val="DADADA"/>
                  </a:solidFill>
                  <a:ln w="9525">
                    <a:noFill/>
                    <a:round/>
                    <a:headEnd/>
                    <a:tailEnd/>
                  </a:ln>
                </p:spPr>
                <p:txBody>
                  <a:bodyPr/>
                  <a:lstStyle/>
                  <a:p>
                    <a:endParaRPr lang="zh-CN" altLang="en-US"/>
                  </a:p>
                </p:txBody>
              </p:sp>
              <p:sp>
                <p:nvSpPr>
                  <p:cNvPr id="481572" name="Freeform 292"/>
                  <p:cNvSpPr>
                    <a:spLocks/>
                  </p:cNvSpPr>
                  <p:nvPr/>
                </p:nvSpPr>
                <p:spPr bwMode="auto">
                  <a:xfrm>
                    <a:off x="4976" y="1083"/>
                    <a:ext cx="20" cy="30"/>
                  </a:xfrm>
                  <a:custGeom>
                    <a:avLst/>
                    <a:gdLst/>
                    <a:ahLst/>
                    <a:cxnLst>
                      <a:cxn ang="0">
                        <a:pos x="0" y="30"/>
                      </a:cxn>
                      <a:cxn ang="0">
                        <a:pos x="2" y="28"/>
                      </a:cxn>
                      <a:cxn ang="0">
                        <a:pos x="2" y="14"/>
                      </a:cxn>
                      <a:cxn ang="0">
                        <a:pos x="2" y="8"/>
                      </a:cxn>
                      <a:cxn ang="0">
                        <a:pos x="4" y="6"/>
                      </a:cxn>
                      <a:cxn ang="0">
                        <a:pos x="6" y="4"/>
                      </a:cxn>
                      <a:cxn ang="0">
                        <a:pos x="8" y="2"/>
                      </a:cxn>
                      <a:cxn ang="0">
                        <a:pos x="12" y="2"/>
                      </a:cxn>
                      <a:cxn ang="0">
                        <a:pos x="14" y="2"/>
                      </a:cxn>
                      <a:cxn ang="0">
                        <a:pos x="16" y="4"/>
                      </a:cxn>
                      <a:cxn ang="0">
                        <a:pos x="18" y="6"/>
                      </a:cxn>
                      <a:cxn ang="0">
                        <a:pos x="18" y="12"/>
                      </a:cxn>
                      <a:cxn ang="0">
                        <a:pos x="18" y="20"/>
                      </a:cxn>
                      <a:cxn ang="0">
                        <a:pos x="20" y="18"/>
                      </a:cxn>
                      <a:cxn ang="0">
                        <a:pos x="20" y="4"/>
                      </a:cxn>
                      <a:cxn ang="0">
                        <a:pos x="18" y="2"/>
                      </a:cxn>
                      <a:cxn ang="0">
                        <a:pos x="18" y="0"/>
                      </a:cxn>
                      <a:cxn ang="0">
                        <a:pos x="14" y="0"/>
                      </a:cxn>
                      <a:cxn ang="0">
                        <a:pos x="12" y="0"/>
                      </a:cxn>
                      <a:cxn ang="0">
                        <a:pos x="10" y="0"/>
                      </a:cxn>
                      <a:cxn ang="0">
                        <a:pos x="8" y="0"/>
                      </a:cxn>
                      <a:cxn ang="0">
                        <a:pos x="6" y="2"/>
                      </a:cxn>
                      <a:cxn ang="0">
                        <a:pos x="4" y="4"/>
                      </a:cxn>
                      <a:cxn ang="0">
                        <a:pos x="0" y="6"/>
                      </a:cxn>
                      <a:cxn ang="0">
                        <a:pos x="0" y="10"/>
                      </a:cxn>
                      <a:cxn ang="0">
                        <a:pos x="0" y="14"/>
                      </a:cxn>
                      <a:cxn ang="0">
                        <a:pos x="0" y="30"/>
                      </a:cxn>
                    </a:cxnLst>
                    <a:rect l="0" t="0" r="r" b="b"/>
                    <a:pathLst>
                      <a:path w="20" h="30">
                        <a:moveTo>
                          <a:pt x="0" y="30"/>
                        </a:moveTo>
                        <a:lnTo>
                          <a:pt x="2" y="28"/>
                        </a:lnTo>
                        <a:lnTo>
                          <a:pt x="2" y="14"/>
                        </a:lnTo>
                        <a:lnTo>
                          <a:pt x="2" y="8"/>
                        </a:lnTo>
                        <a:lnTo>
                          <a:pt x="4" y="6"/>
                        </a:lnTo>
                        <a:lnTo>
                          <a:pt x="6" y="4"/>
                        </a:lnTo>
                        <a:lnTo>
                          <a:pt x="8" y="2"/>
                        </a:lnTo>
                        <a:lnTo>
                          <a:pt x="12" y="2"/>
                        </a:lnTo>
                        <a:lnTo>
                          <a:pt x="14" y="2"/>
                        </a:lnTo>
                        <a:lnTo>
                          <a:pt x="16" y="4"/>
                        </a:lnTo>
                        <a:lnTo>
                          <a:pt x="18" y="6"/>
                        </a:lnTo>
                        <a:lnTo>
                          <a:pt x="18" y="12"/>
                        </a:lnTo>
                        <a:lnTo>
                          <a:pt x="18" y="20"/>
                        </a:lnTo>
                        <a:lnTo>
                          <a:pt x="20" y="18"/>
                        </a:lnTo>
                        <a:lnTo>
                          <a:pt x="20" y="4"/>
                        </a:lnTo>
                        <a:lnTo>
                          <a:pt x="18" y="2"/>
                        </a:lnTo>
                        <a:lnTo>
                          <a:pt x="18" y="0"/>
                        </a:lnTo>
                        <a:lnTo>
                          <a:pt x="14" y="0"/>
                        </a:lnTo>
                        <a:lnTo>
                          <a:pt x="12" y="0"/>
                        </a:lnTo>
                        <a:lnTo>
                          <a:pt x="10" y="0"/>
                        </a:lnTo>
                        <a:lnTo>
                          <a:pt x="8" y="0"/>
                        </a:lnTo>
                        <a:lnTo>
                          <a:pt x="6" y="2"/>
                        </a:lnTo>
                        <a:lnTo>
                          <a:pt x="4" y="4"/>
                        </a:lnTo>
                        <a:lnTo>
                          <a:pt x="0" y="6"/>
                        </a:lnTo>
                        <a:lnTo>
                          <a:pt x="0" y="10"/>
                        </a:lnTo>
                        <a:lnTo>
                          <a:pt x="0" y="14"/>
                        </a:lnTo>
                        <a:lnTo>
                          <a:pt x="0" y="30"/>
                        </a:lnTo>
                      </a:path>
                    </a:pathLst>
                  </a:custGeom>
                  <a:noFill/>
                  <a:ln w="12700">
                    <a:solidFill>
                      <a:srgbClr val="000000"/>
                    </a:solidFill>
                    <a:prstDash val="solid"/>
                    <a:round/>
                    <a:headEnd/>
                    <a:tailEnd/>
                  </a:ln>
                </p:spPr>
                <p:txBody>
                  <a:bodyPr/>
                  <a:lstStyle/>
                  <a:p>
                    <a:endParaRPr lang="zh-CN" altLang="en-US"/>
                  </a:p>
                </p:txBody>
              </p:sp>
            </p:grpSp>
          </p:grpSp>
          <p:grpSp>
            <p:nvGrpSpPr>
              <p:cNvPr id="481460" name="Group 293"/>
              <p:cNvGrpSpPr>
                <a:grpSpLocks/>
              </p:cNvGrpSpPr>
              <p:nvPr/>
            </p:nvGrpSpPr>
            <p:grpSpPr bwMode="auto">
              <a:xfrm>
                <a:off x="4912" y="995"/>
                <a:ext cx="94" cy="126"/>
                <a:chOff x="4912" y="995"/>
                <a:chExt cx="94" cy="126"/>
              </a:xfrm>
            </p:grpSpPr>
            <p:sp>
              <p:nvSpPr>
                <p:cNvPr id="481574" name="Freeform 294"/>
                <p:cNvSpPr>
                  <a:spLocks/>
                </p:cNvSpPr>
                <p:nvPr/>
              </p:nvSpPr>
              <p:spPr bwMode="auto">
                <a:xfrm>
                  <a:off x="4912" y="995"/>
                  <a:ext cx="94" cy="126"/>
                </a:xfrm>
                <a:custGeom>
                  <a:avLst/>
                  <a:gdLst/>
                  <a:ahLst/>
                  <a:cxnLst>
                    <a:cxn ang="0">
                      <a:pos x="94" y="76"/>
                    </a:cxn>
                    <a:cxn ang="0">
                      <a:pos x="0" y="126"/>
                    </a:cxn>
                    <a:cxn ang="0">
                      <a:pos x="0" y="0"/>
                    </a:cxn>
                    <a:cxn ang="0">
                      <a:pos x="94" y="0"/>
                    </a:cxn>
                    <a:cxn ang="0">
                      <a:pos x="94" y="76"/>
                    </a:cxn>
                  </a:cxnLst>
                  <a:rect l="0" t="0" r="r" b="b"/>
                  <a:pathLst>
                    <a:path w="94" h="126">
                      <a:moveTo>
                        <a:pt x="94" y="76"/>
                      </a:moveTo>
                      <a:lnTo>
                        <a:pt x="0" y="126"/>
                      </a:lnTo>
                      <a:lnTo>
                        <a:pt x="0" y="0"/>
                      </a:lnTo>
                      <a:lnTo>
                        <a:pt x="94" y="0"/>
                      </a:lnTo>
                      <a:lnTo>
                        <a:pt x="94" y="76"/>
                      </a:lnTo>
                      <a:close/>
                    </a:path>
                  </a:pathLst>
                </a:custGeom>
                <a:solidFill>
                  <a:srgbClr val="FFFFFF"/>
                </a:solidFill>
                <a:ln w="9525">
                  <a:noFill/>
                  <a:round/>
                  <a:headEnd/>
                  <a:tailEnd/>
                </a:ln>
              </p:spPr>
              <p:txBody>
                <a:bodyPr/>
                <a:lstStyle/>
                <a:p>
                  <a:endParaRPr lang="zh-CN" altLang="en-US"/>
                </a:p>
              </p:txBody>
            </p:sp>
            <p:sp>
              <p:nvSpPr>
                <p:cNvPr id="481575" name="Freeform 295"/>
                <p:cNvSpPr>
                  <a:spLocks/>
                </p:cNvSpPr>
                <p:nvPr/>
              </p:nvSpPr>
              <p:spPr bwMode="auto">
                <a:xfrm>
                  <a:off x="4912" y="995"/>
                  <a:ext cx="94" cy="126"/>
                </a:xfrm>
                <a:custGeom>
                  <a:avLst/>
                  <a:gdLst/>
                  <a:ahLst/>
                  <a:cxnLst>
                    <a:cxn ang="0">
                      <a:pos x="94" y="76"/>
                    </a:cxn>
                    <a:cxn ang="0">
                      <a:pos x="0" y="126"/>
                    </a:cxn>
                    <a:cxn ang="0">
                      <a:pos x="0" y="0"/>
                    </a:cxn>
                    <a:cxn ang="0">
                      <a:pos x="94" y="0"/>
                    </a:cxn>
                    <a:cxn ang="0">
                      <a:pos x="94" y="76"/>
                    </a:cxn>
                  </a:cxnLst>
                  <a:rect l="0" t="0" r="r" b="b"/>
                  <a:pathLst>
                    <a:path w="94" h="126">
                      <a:moveTo>
                        <a:pt x="94" y="76"/>
                      </a:moveTo>
                      <a:lnTo>
                        <a:pt x="0" y="126"/>
                      </a:lnTo>
                      <a:lnTo>
                        <a:pt x="0" y="0"/>
                      </a:lnTo>
                      <a:lnTo>
                        <a:pt x="94" y="0"/>
                      </a:lnTo>
                      <a:lnTo>
                        <a:pt x="94" y="76"/>
                      </a:lnTo>
                    </a:path>
                  </a:pathLst>
                </a:custGeom>
                <a:noFill/>
                <a:ln w="12700">
                  <a:solidFill>
                    <a:srgbClr val="000000"/>
                  </a:solidFill>
                  <a:prstDash val="solid"/>
                  <a:round/>
                  <a:headEnd/>
                  <a:tailEnd/>
                </a:ln>
              </p:spPr>
              <p:txBody>
                <a:bodyPr/>
                <a:lstStyle/>
                <a:p>
                  <a:endParaRPr lang="zh-CN" altLang="en-US"/>
                </a:p>
              </p:txBody>
            </p:sp>
          </p:grpSp>
        </p:grpSp>
        <p:grpSp>
          <p:nvGrpSpPr>
            <p:cNvPr id="481463" name="Group 296"/>
            <p:cNvGrpSpPr>
              <a:grpSpLocks/>
            </p:cNvGrpSpPr>
            <p:nvPr/>
          </p:nvGrpSpPr>
          <p:grpSpPr bwMode="auto">
            <a:xfrm>
              <a:off x="5133" y="738"/>
              <a:ext cx="178" cy="24"/>
              <a:chOff x="5133" y="738"/>
              <a:chExt cx="178" cy="24"/>
            </a:xfrm>
          </p:grpSpPr>
          <p:sp>
            <p:nvSpPr>
              <p:cNvPr id="481577" name="Freeform 297"/>
              <p:cNvSpPr>
                <a:spLocks/>
              </p:cNvSpPr>
              <p:nvPr/>
            </p:nvSpPr>
            <p:spPr bwMode="auto">
              <a:xfrm>
                <a:off x="5133" y="738"/>
                <a:ext cx="178" cy="24"/>
              </a:xfrm>
              <a:custGeom>
                <a:avLst/>
                <a:gdLst/>
                <a:ahLst/>
                <a:cxnLst>
                  <a:cxn ang="0">
                    <a:pos x="178" y="2"/>
                  </a:cxn>
                  <a:cxn ang="0">
                    <a:pos x="152" y="24"/>
                  </a:cxn>
                  <a:cxn ang="0">
                    <a:pos x="0" y="20"/>
                  </a:cxn>
                  <a:cxn ang="0">
                    <a:pos x="26" y="0"/>
                  </a:cxn>
                  <a:cxn ang="0">
                    <a:pos x="178" y="2"/>
                  </a:cxn>
                </a:cxnLst>
                <a:rect l="0" t="0" r="r" b="b"/>
                <a:pathLst>
                  <a:path w="178" h="24">
                    <a:moveTo>
                      <a:pt x="178" y="2"/>
                    </a:moveTo>
                    <a:lnTo>
                      <a:pt x="152" y="24"/>
                    </a:lnTo>
                    <a:lnTo>
                      <a:pt x="0" y="20"/>
                    </a:lnTo>
                    <a:lnTo>
                      <a:pt x="26" y="0"/>
                    </a:lnTo>
                    <a:lnTo>
                      <a:pt x="178" y="2"/>
                    </a:lnTo>
                    <a:close/>
                  </a:path>
                </a:pathLst>
              </a:custGeom>
              <a:solidFill>
                <a:srgbClr val="FFFFFF"/>
              </a:solidFill>
              <a:ln w="9525">
                <a:noFill/>
                <a:round/>
                <a:headEnd/>
                <a:tailEnd/>
              </a:ln>
            </p:spPr>
            <p:txBody>
              <a:bodyPr/>
              <a:lstStyle/>
              <a:p>
                <a:endParaRPr lang="zh-CN" altLang="en-US"/>
              </a:p>
            </p:txBody>
          </p:sp>
          <p:sp>
            <p:nvSpPr>
              <p:cNvPr id="481578" name="Freeform 298"/>
              <p:cNvSpPr>
                <a:spLocks/>
              </p:cNvSpPr>
              <p:nvPr/>
            </p:nvSpPr>
            <p:spPr bwMode="auto">
              <a:xfrm>
                <a:off x="5133" y="738"/>
                <a:ext cx="178" cy="24"/>
              </a:xfrm>
              <a:custGeom>
                <a:avLst/>
                <a:gdLst/>
                <a:ahLst/>
                <a:cxnLst>
                  <a:cxn ang="0">
                    <a:pos x="178" y="2"/>
                  </a:cxn>
                  <a:cxn ang="0">
                    <a:pos x="152" y="24"/>
                  </a:cxn>
                  <a:cxn ang="0">
                    <a:pos x="0" y="20"/>
                  </a:cxn>
                  <a:cxn ang="0">
                    <a:pos x="26" y="0"/>
                  </a:cxn>
                  <a:cxn ang="0">
                    <a:pos x="178" y="2"/>
                  </a:cxn>
                </a:cxnLst>
                <a:rect l="0" t="0" r="r" b="b"/>
                <a:pathLst>
                  <a:path w="178" h="24">
                    <a:moveTo>
                      <a:pt x="178" y="2"/>
                    </a:moveTo>
                    <a:lnTo>
                      <a:pt x="152" y="24"/>
                    </a:lnTo>
                    <a:lnTo>
                      <a:pt x="0" y="20"/>
                    </a:lnTo>
                    <a:lnTo>
                      <a:pt x="26" y="0"/>
                    </a:lnTo>
                    <a:lnTo>
                      <a:pt x="178" y="2"/>
                    </a:lnTo>
                  </a:path>
                </a:pathLst>
              </a:custGeom>
              <a:noFill/>
              <a:ln w="12700">
                <a:solidFill>
                  <a:srgbClr val="000000"/>
                </a:solidFill>
                <a:prstDash val="solid"/>
                <a:round/>
                <a:headEnd/>
                <a:tailEnd/>
              </a:ln>
            </p:spPr>
            <p:txBody>
              <a:bodyPr/>
              <a:lstStyle/>
              <a:p>
                <a:endParaRPr lang="zh-CN" altLang="en-US"/>
              </a:p>
            </p:txBody>
          </p:sp>
        </p:grpSp>
        <p:grpSp>
          <p:nvGrpSpPr>
            <p:cNvPr id="481466" name="Group 299"/>
            <p:cNvGrpSpPr>
              <a:grpSpLocks/>
            </p:cNvGrpSpPr>
            <p:nvPr/>
          </p:nvGrpSpPr>
          <p:grpSpPr bwMode="auto">
            <a:xfrm>
              <a:off x="4910" y="736"/>
              <a:ext cx="177" cy="24"/>
              <a:chOff x="4910" y="736"/>
              <a:chExt cx="177" cy="24"/>
            </a:xfrm>
          </p:grpSpPr>
          <p:sp>
            <p:nvSpPr>
              <p:cNvPr id="481580" name="Freeform 300"/>
              <p:cNvSpPr>
                <a:spLocks/>
              </p:cNvSpPr>
              <p:nvPr/>
            </p:nvSpPr>
            <p:spPr bwMode="auto">
              <a:xfrm>
                <a:off x="4910" y="736"/>
                <a:ext cx="177" cy="24"/>
              </a:xfrm>
              <a:custGeom>
                <a:avLst/>
                <a:gdLst/>
                <a:ahLst/>
                <a:cxnLst>
                  <a:cxn ang="0">
                    <a:pos x="177" y="2"/>
                  </a:cxn>
                  <a:cxn ang="0">
                    <a:pos x="151" y="24"/>
                  </a:cxn>
                  <a:cxn ang="0">
                    <a:pos x="0" y="20"/>
                  </a:cxn>
                  <a:cxn ang="0">
                    <a:pos x="26" y="0"/>
                  </a:cxn>
                  <a:cxn ang="0">
                    <a:pos x="177" y="2"/>
                  </a:cxn>
                </a:cxnLst>
                <a:rect l="0" t="0" r="r" b="b"/>
                <a:pathLst>
                  <a:path w="177" h="24">
                    <a:moveTo>
                      <a:pt x="177" y="2"/>
                    </a:moveTo>
                    <a:lnTo>
                      <a:pt x="151" y="24"/>
                    </a:lnTo>
                    <a:lnTo>
                      <a:pt x="0" y="20"/>
                    </a:lnTo>
                    <a:lnTo>
                      <a:pt x="26" y="0"/>
                    </a:lnTo>
                    <a:lnTo>
                      <a:pt x="177" y="2"/>
                    </a:lnTo>
                    <a:close/>
                  </a:path>
                </a:pathLst>
              </a:custGeom>
              <a:solidFill>
                <a:srgbClr val="FFFFFF"/>
              </a:solidFill>
              <a:ln w="9525">
                <a:noFill/>
                <a:round/>
                <a:headEnd/>
                <a:tailEnd/>
              </a:ln>
            </p:spPr>
            <p:txBody>
              <a:bodyPr/>
              <a:lstStyle/>
              <a:p>
                <a:endParaRPr lang="zh-CN" altLang="en-US"/>
              </a:p>
            </p:txBody>
          </p:sp>
          <p:sp>
            <p:nvSpPr>
              <p:cNvPr id="481581" name="Freeform 301"/>
              <p:cNvSpPr>
                <a:spLocks/>
              </p:cNvSpPr>
              <p:nvPr/>
            </p:nvSpPr>
            <p:spPr bwMode="auto">
              <a:xfrm>
                <a:off x="4910" y="736"/>
                <a:ext cx="177" cy="24"/>
              </a:xfrm>
              <a:custGeom>
                <a:avLst/>
                <a:gdLst/>
                <a:ahLst/>
                <a:cxnLst>
                  <a:cxn ang="0">
                    <a:pos x="177" y="2"/>
                  </a:cxn>
                  <a:cxn ang="0">
                    <a:pos x="151" y="24"/>
                  </a:cxn>
                  <a:cxn ang="0">
                    <a:pos x="0" y="20"/>
                  </a:cxn>
                  <a:cxn ang="0">
                    <a:pos x="26" y="0"/>
                  </a:cxn>
                  <a:cxn ang="0">
                    <a:pos x="177" y="2"/>
                  </a:cxn>
                </a:cxnLst>
                <a:rect l="0" t="0" r="r" b="b"/>
                <a:pathLst>
                  <a:path w="177" h="24">
                    <a:moveTo>
                      <a:pt x="177" y="2"/>
                    </a:moveTo>
                    <a:lnTo>
                      <a:pt x="151" y="24"/>
                    </a:lnTo>
                    <a:lnTo>
                      <a:pt x="0" y="20"/>
                    </a:lnTo>
                    <a:lnTo>
                      <a:pt x="26" y="0"/>
                    </a:lnTo>
                    <a:lnTo>
                      <a:pt x="177" y="2"/>
                    </a:lnTo>
                  </a:path>
                </a:pathLst>
              </a:custGeom>
              <a:noFill/>
              <a:ln w="12700">
                <a:solidFill>
                  <a:srgbClr val="000000"/>
                </a:solidFill>
                <a:prstDash val="solid"/>
                <a:round/>
                <a:headEnd/>
                <a:tailEnd/>
              </a:ln>
            </p:spPr>
            <p:txBody>
              <a:bodyPr/>
              <a:lstStyle/>
              <a:p>
                <a:endParaRPr lang="zh-CN" altLang="en-US"/>
              </a:p>
            </p:txBody>
          </p:sp>
        </p:grpSp>
        <p:grpSp>
          <p:nvGrpSpPr>
            <p:cNvPr id="481472" name="Group 302"/>
            <p:cNvGrpSpPr>
              <a:grpSpLocks/>
            </p:cNvGrpSpPr>
            <p:nvPr/>
          </p:nvGrpSpPr>
          <p:grpSpPr bwMode="auto">
            <a:xfrm>
              <a:off x="4680" y="734"/>
              <a:ext cx="176" cy="24"/>
              <a:chOff x="4680" y="734"/>
              <a:chExt cx="176" cy="24"/>
            </a:xfrm>
          </p:grpSpPr>
          <p:sp>
            <p:nvSpPr>
              <p:cNvPr id="481583" name="Freeform 303"/>
              <p:cNvSpPr>
                <a:spLocks/>
              </p:cNvSpPr>
              <p:nvPr/>
            </p:nvSpPr>
            <p:spPr bwMode="auto">
              <a:xfrm>
                <a:off x="4680" y="734"/>
                <a:ext cx="176" cy="24"/>
              </a:xfrm>
              <a:custGeom>
                <a:avLst/>
                <a:gdLst/>
                <a:ahLst/>
                <a:cxnLst>
                  <a:cxn ang="0">
                    <a:pos x="176" y="2"/>
                  </a:cxn>
                  <a:cxn ang="0">
                    <a:pos x="152" y="24"/>
                  </a:cxn>
                  <a:cxn ang="0">
                    <a:pos x="0" y="20"/>
                  </a:cxn>
                  <a:cxn ang="0">
                    <a:pos x="26" y="0"/>
                  </a:cxn>
                  <a:cxn ang="0">
                    <a:pos x="176" y="2"/>
                  </a:cxn>
                </a:cxnLst>
                <a:rect l="0" t="0" r="r" b="b"/>
                <a:pathLst>
                  <a:path w="176" h="24">
                    <a:moveTo>
                      <a:pt x="176" y="2"/>
                    </a:moveTo>
                    <a:lnTo>
                      <a:pt x="152" y="24"/>
                    </a:lnTo>
                    <a:lnTo>
                      <a:pt x="0" y="20"/>
                    </a:lnTo>
                    <a:lnTo>
                      <a:pt x="26" y="0"/>
                    </a:lnTo>
                    <a:lnTo>
                      <a:pt x="176" y="2"/>
                    </a:lnTo>
                    <a:close/>
                  </a:path>
                </a:pathLst>
              </a:custGeom>
              <a:solidFill>
                <a:srgbClr val="FFFFFF"/>
              </a:solidFill>
              <a:ln w="9525">
                <a:noFill/>
                <a:round/>
                <a:headEnd/>
                <a:tailEnd/>
              </a:ln>
            </p:spPr>
            <p:txBody>
              <a:bodyPr/>
              <a:lstStyle/>
              <a:p>
                <a:endParaRPr lang="zh-CN" altLang="en-US"/>
              </a:p>
            </p:txBody>
          </p:sp>
          <p:sp>
            <p:nvSpPr>
              <p:cNvPr id="481584" name="Freeform 304"/>
              <p:cNvSpPr>
                <a:spLocks/>
              </p:cNvSpPr>
              <p:nvPr/>
            </p:nvSpPr>
            <p:spPr bwMode="auto">
              <a:xfrm>
                <a:off x="4680" y="734"/>
                <a:ext cx="176" cy="24"/>
              </a:xfrm>
              <a:custGeom>
                <a:avLst/>
                <a:gdLst/>
                <a:ahLst/>
                <a:cxnLst>
                  <a:cxn ang="0">
                    <a:pos x="176" y="2"/>
                  </a:cxn>
                  <a:cxn ang="0">
                    <a:pos x="152" y="24"/>
                  </a:cxn>
                  <a:cxn ang="0">
                    <a:pos x="0" y="20"/>
                  </a:cxn>
                  <a:cxn ang="0">
                    <a:pos x="26" y="0"/>
                  </a:cxn>
                  <a:cxn ang="0">
                    <a:pos x="176" y="2"/>
                  </a:cxn>
                </a:cxnLst>
                <a:rect l="0" t="0" r="r" b="b"/>
                <a:pathLst>
                  <a:path w="176" h="24">
                    <a:moveTo>
                      <a:pt x="176" y="2"/>
                    </a:moveTo>
                    <a:lnTo>
                      <a:pt x="152" y="24"/>
                    </a:lnTo>
                    <a:lnTo>
                      <a:pt x="0" y="20"/>
                    </a:lnTo>
                    <a:lnTo>
                      <a:pt x="26" y="0"/>
                    </a:lnTo>
                    <a:lnTo>
                      <a:pt x="176" y="2"/>
                    </a:lnTo>
                  </a:path>
                </a:pathLst>
              </a:custGeom>
              <a:noFill/>
              <a:ln w="12700">
                <a:solidFill>
                  <a:srgbClr val="000000"/>
                </a:solidFill>
                <a:prstDash val="solid"/>
                <a:round/>
                <a:headEnd/>
                <a:tailEnd/>
              </a:ln>
            </p:spPr>
            <p:txBody>
              <a:bodyPr/>
              <a:lstStyle/>
              <a:p>
                <a:endParaRPr lang="zh-CN" altLang="en-US"/>
              </a:p>
            </p:txBody>
          </p:sp>
        </p:grpSp>
        <p:grpSp>
          <p:nvGrpSpPr>
            <p:cNvPr id="481475" name="Group 305"/>
            <p:cNvGrpSpPr>
              <a:grpSpLocks/>
            </p:cNvGrpSpPr>
            <p:nvPr/>
          </p:nvGrpSpPr>
          <p:grpSpPr bwMode="auto">
            <a:xfrm>
              <a:off x="4457" y="732"/>
              <a:ext cx="179" cy="24"/>
              <a:chOff x="4457" y="732"/>
              <a:chExt cx="179" cy="24"/>
            </a:xfrm>
          </p:grpSpPr>
          <p:sp>
            <p:nvSpPr>
              <p:cNvPr id="481586" name="Freeform 306"/>
              <p:cNvSpPr>
                <a:spLocks/>
              </p:cNvSpPr>
              <p:nvPr/>
            </p:nvSpPr>
            <p:spPr bwMode="auto">
              <a:xfrm>
                <a:off x="4457" y="732"/>
                <a:ext cx="179" cy="24"/>
              </a:xfrm>
              <a:custGeom>
                <a:avLst/>
                <a:gdLst/>
                <a:ahLst/>
                <a:cxnLst>
                  <a:cxn ang="0">
                    <a:pos x="179" y="2"/>
                  </a:cxn>
                  <a:cxn ang="0">
                    <a:pos x="153" y="24"/>
                  </a:cxn>
                  <a:cxn ang="0">
                    <a:pos x="0" y="20"/>
                  </a:cxn>
                  <a:cxn ang="0">
                    <a:pos x="26" y="0"/>
                  </a:cxn>
                  <a:cxn ang="0">
                    <a:pos x="179" y="2"/>
                  </a:cxn>
                </a:cxnLst>
                <a:rect l="0" t="0" r="r" b="b"/>
                <a:pathLst>
                  <a:path w="179" h="24">
                    <a:moveTo>
                      <a:pt x="179" y="2"/>
                    </a:moveTo>
                    <a:lnTo>
                      <a:pt x="153" y="24"/>
                    </a:lnTo>
                    <a:lnTo>
                      <a:pt x="0" y="20"/>
                    </a:lnTo>
                    <a:lnTo>
                      <a:pt x="26" y="0"/>
                    </a:lnTo>
                    <a:lnTo>
                      <a:pt x="179" y="2"/>
                    </a:lnTo>
                    <a:close/>
                  </a:path>
                </a:pathLst>
              </a:custGeom>
              <a:solidFill>
                <a:srgbClr val="FFFFFF"/>
              </a:solidFill>
              <a:ln w="9525">
                <a:noFill/>
                <a:round/>
                <a:headEnd/>
                <a:tailEnd/>
              </a:ln>
            </p:spPr>
            <p:txBody>
              <a:bodyPr/>
              <a:lstStyle/>
              <a:p>
                <a:endParaRPr lang="zh-CN" altLang="en-US"/>
              </a:p>
            </p:txBody>
          </p:sp>
          <p:sp>
            <p:nvSpPr>
              <p:cNvPr id="481587" name="Freeform 307"/>
              <p:cNvSpPr>
                <a:spLocks/>
              </p:cNvSpPr>
              <p:nvPr/>
            </p:nvSpPr>
            <p:spPr bwMode="auto">
              <a:xfrm>
                <a:off x="4457" y="732"/>
                <a:ext cx="179" cy="24"/>
              </a:xfrm>
              <a:custGeom>
                <a:avLst/>
                <a:gdLst/>
                <a:ahLst/>
                <a:cxnLst>
                  <a:cxn ang="0">
                    <a:pos x="179" y="2"/>
                  </a:cxn>
                  <a:cxn ang="0">
                    <a:pos x="153" y="24"/>
                  </a:cxn>
                  <a:cxn ang="0">
                    <a:pos x="0" y="20"/>
                  </a:cxn>
                  <a:cxn ang="0">
                    <a:pos x="26" y="0"/>
                  </a:cxn>
                  <a:cxn ang="0">
                    <a:pos x="179" y="2"/>
                  </a:cxn>
                </a:cxnLst>
                <a:rect l="0" t="0" r="r" b="b"/>
                <a:pathLst>
                  <a:path w="179" h="24">
                    <a:moveTo>
                      <a:pt x="179" y="2"/>
                    </a:moveTo>
                    <a:lnTo>
                      <a:pt x="153" y="24"/>
                    </a:lnTo>
                    <a:lnTo>
                      <a:pt x="0" y="20"/>
                    </a:lnTo>
                    <a:lnTo>
                      <a:pt x="26" y="0"/>
                    </a:lnTo>
                    <a:lnTo>
                      <a:pt x="179" y="2"/>
                    </a:lnTo>
                  </a:path>
                </a:pathLst>
              </a:custGeom>
              <a:noFill/>
              <a:ln w="12700">
                <a:solidFill>
                  <a:srgbClr val="000000"/>
                </a:solidFill>
                <a:prstDash val="solid"/>
                <a:round/>
                <a:headEnd/>
                <a:tailEnd/>
              </a:ln>
            </p:spPr>
            <p:txBody>
              <a:bodyPr/>
              <a:lstStyle/>
              <a:p>
                <a:endParaRPr lang="zh-CN" altLang="en-US"/>
              </a:p>
            </p:txBody>
          </p:sp>
        </p:grpSp>
      </p:grpSp>
      <p:grpSp>
        <p:nvGrpSpPr>
          <p:cNvPr id="481478" name="Group 308"/>
          <p:cNvGrpSpPr>
            <a:grpSpLocks/>
          </p:cNvGrpSpPr>
          <p:nvPr/>
        </p:nvGrpSpPr>
        <p:grpSpPr bwMode="auto">
          <a:xfrm>
            <a:off x="4267200" y="5410200"/>
            <a:ext cx="919163" cy="663575"/>
            <a:chOff x="4416" y="2928"/>
            <a:chExt cx="579" cy="418"/>
          </a:xfrm>
        </p:grpSpPr>
        <p:grpSp>
          <p:nvGrpSpPr>
            <p:cNvPr id="481485" name="Group 309"/>
            <p:cNvGrpSpPr>
              <a:grpSpLocks/>
            </p:cNvGrpSpPr>
            <p:nvPr/>
          </p:nvGrpSpPr>
          <p:grpSpPr bwMode="auto">
            <a:xfrm>
              <a:off x="4416" y="2928"/>
              <a:ext cx="579" cy="418"/>
              <a:chOff x="3353" y="1705"/>
              <a:chExt cx="579" cy="418"/>
            </a:xfrm>
          </p:grpSpPr>
          <p:sp>
            <p:nvSpPr>
              <p:cNvPr id="481590" name="Rectangle 310"/>
              <p:cNvSpPr>
                <a:spLocks noChangeArrowheads="1"/>
              </p:cNvSpPr>
              <p:nvPr/>
            </p:nvSpPr>
            <p:spPr bwMode="auto">
              <a:xfrm>
                <a:off x="3353" y="1705"/>
                <a:ext cx="569" cy="409"/>
              </a:xfrm>
              <a:prstGeom prst="rect">
                <a:avLst/>
              </a:prstGeom>
              <a:solidFill>
                <a:srgbClr val="B5C6FD"/>
              </a:solidFill>
              <a:ln w="9525">
                <a:noFill/>
                <a:miter lim="800000"/>
                <a:headEnd/>
                <a:tailEnd/>
              </a:ln>
            </p:spPr>
            <p:txBody>
              <a:bodyPr/>
              <a:lstStyle/>
              <a:p>
                <a:endParaRPr lang="zh-CN" altLang="en-US"/>
              </a:p>
            </p:txBody>
          </p:sp>
          <p:sp>
            <p:nvSpPr>
              <p:cNvPr id="481591" name="Rectangle 311"/>
              <p:cNvSpPr>
                <a:spLocks noChangeArrowheads="1"/>
              </p:cNvSpPr>
              <p:nvPr/>
            </p:nvSpPr>
            <p:spPr bwMode="auto">
              <a:xfrm>
                <a:off x="3363" y="1714"/>
                <a:ext cx="569" cy="409"/>
              </a:xfrm>
              <a:prstGeom prst="rect">
                <a:avLst/>
              </a:prstGeom>
              <a:solidFill>
                <a:srgbClr val="4F6097"/>
              </a:solidFill>
              <a:ln w="9525">
                <a:noFill/>
                <a:miter lim="800000"/>
                <a:headEnd/>
                <a:tailEnd/>
              </a:ln>
            </p:spPr>
            <p:txBody>
              <a:bodyPr/>
              <a:lstStyle/>
              <a:p>
                <a:endParaRPr lang="zh-CN" altLang="en-US"/>
              </a:p>
            </p:txBody>
          </p:sp>
          <p:sp>
            <p:nvSpPr>
              <p:cNvPr id="481592" name="Rectangle 312"/>
              <p:cNvSpPr>
                <a:spLocks noChangeArrowheads="1"/>
              </p:cNvSpPr>
              <p:nvPr/>
            </p:nvSpPr>
            <p:spPr bwMode="auto">
              <a:xfrm>
                <a:off x="3358" y="1709"/>
                <a:ext cx="569" cy="409"/>
              </a:xfrm>
              <a:prstGeom prst="rect">
                <a:avLst/>
              </a:prstGeom>
              <a:solidFill>
                <a:srgbClr val="84A1FC"/>
              </a:solidFill>
              <a:ln w="9525">
                <a:noFill/>
                <a:miter lim="800000"/>
                <a:headEnd/>
                <a:tailEnd/>
              </a:ln>
            </p:spPr>
            <p:txBody>
              <a:bodyPr/>
              <a:lstStyle/>
              <a:p>
                <a:endParaRPr lang="zh-CN" altLang="en-US"/>
              </a:p>
            </p:txBody>
          </p:sp>
        </p:grpSp>
        <p:grpSp>
          <p:nvGrpSpPr>
            <p:cNvPr id="481488" name="Group 313"/>
            <p:cNvGrpSpPr>
              <a:grpSpLocks/>
            </p:cNvGrpSpPr>
            <p:nvPr/>
          </p:nvGrpSpPr>
          <p:grpSpPr bwMode="auto">
            <a:xfrm>
              <a:off x="4512" y="2976"/>
              <a:ext cx="379" cy="343"/>
              <a:chOff x="3462" y="1749"/>
              <a:chExt cx="379" cy="343"/>
            </a:xfrm>
          </p:grpSpPr>
          <p:sp>
            <p:nvSpPr>
              <p:cNvPr id="481594" name="Rectangle 314"/>
              <p:cNvSpPr>
                <a:spLocks noChangeArrowheads="1"/>
              </p:cNvSpPr>
              <p:nvPr/>
            </p:nvSpPr>
            <p:spPr bwMode="auto">
              <a:xfrm>
                <a:off x="3552" y="1823"/>
                <a:ext cx="10" cy="193"/>
              </a:xfrm>
              <a:prstGeom prst="rect">
                <a:avLst/>
              </a:prstGeom>
              <a:solidFill>
                <a:srgbClr val="474747"/>
              </a:solidFill>
              <a:ln w="9525">
                <a:noFill/>
                <a:miter lim="800000"/>
                <a:headEnd/>
                <a:tailEnd/>
              </a:ln>
            </p:spPr>
            <p:txBody>
              <a:bodyPr/>
              <a:lstStyle/>
              <a:p>
                <a:endParaRPr lang="zh-CN" altLang="en-US"/>
              </a:p>
            </p:txBody>
          </p:sp>
          <p:sp>
            <p:nvSpPr>
              <p:cNvPr id="481595" name="Rectangle 315"/>
              <p:cNvSpPr>
                <a:spLocks noChangeArrowheads="1"/>
              </p:cNvSpPr>
              <p:nvPr/>
            </p:nvSpPr>
            <p:spPr bwMode="auto">
              <a:xfrm>
                <a:off x="3636" y="1796"/>
                <a:ext cx="11" cy="132"/>
              </a:xfrm>
              <a:prstGeom prst="rect">
                <a:avLst/>
              </a:prstGeom>
              <a:solidFill>
                <a:srgbClr val="474747"/>
              </a:solidFill>
              <a:ln w="9525">
                <a:noFill/>
                <a:miter lim="800000"/>
                <a:headEnd/>
                <a:tailEnd/>
              </a:ln>
            </p:spPr>
            <p:txBody>
              <a:bodyPr/>
              <a:lstStyle/>
              <a:p>
                <a:endParaRPr lang="zh-CN" altLang="en-US"/>
              </a:p>
            </p:txBody>
          </p:sp>
          <p:sp>
            <p:nvSpPr>
              <p:cNvPr id="481596" name="Rectangle 316"/>
              <p:cNvSpPr>
                <a:spLocks noChangeArrowheads="1"/>
              </p:cNvSpPr>
              <p:nvPr/>
            </p:nvSpPr>
            <p:spPr bwMode="auto">
              <a:xfrm>
                <a:off x="3703" y="1772"/>
                <a:ext cx="10" cy="132"/>
              </a:xfrm>
              <a:prstGeom prst="rect">
                <a:avLst/>
              </a:prstGeom>
              <a:solidFill>
                <a:srgbClr val="474747"/>
              </a:solidFill>
              <a:ln w="9525">
                <a:noFill/>
                <a:miter lim="800000"/>
                <a:headEnd/>
                <a:tailEnd/>
              </a:ln>
            </p:spPr>
            <p:txBody>
              <a:bodyPr/>
              <a:lstStyle/>
              <a:p>
                <a:endParaRPr lang="zh-CN" altLang="en-US"/>
              </a:p>
            </p:txBody>
          </p:sp>
          <p:sp>
            <p:nvSpPr>
              <p:cNvPr id="481597" name="Rectangle 317"/>
              <p:cNvSpPr>
                <a:spLocks noChangeArrowheads="1"/>
              </p:cNvSpPr>
              <p:nvPr/>
            </p:nvSpPr>
            <p:spPr bwMode="auto">
              <a:xfrm>
                <a:off x="3758" y="1749"/>
                <a:ext cx="80" cy="125"/>
              </a:xfrm>
              <a:prstGeom prst="rect">
                <a:avLst/>
              </a:prstGeom>
              <a:noFill/>
              <a:ln w="7938">
                <a:solidFill>
                  <a:srgbClr val="474747"/>
                </a:solidFill>
                <a:miter lim="800000"/>
                <a:headEnd/>
                <a:tailEnd/>
              </a:ln>
            </p:spPr>
            <p:txBody>
              <a:bodyPr/>
              <a:lstStyle/>
              <a:p>
                <a:endParaRPr lang="zh-CN" altLang="en-US"/>
              </a:p>
            </p:txBody>
          </p:sp>
          <p:sp>
            <p:nvSpPr>
              <p:cNvPr id="481598" name="Line 318"/>
              <p:cNvSpPr>
                <a:spLocks noChangeShapeType="1"/>
              </p:cNvSpPr>
              <p:nvPr/>
            </p:nvSpPr>
            <p:spPr bwMode="auto">
              <a:xfrm>
                <a:off x="3812" y="1750"/>
                <a:ext cx="1" cy="119"/>
              </a:xfrm>
              <a:prstGeom prst="line">
                <a:avLst/>
              </a:prstGeom>
              <a:noFill/>
              <a:ln w="7938">
                <a:solidFill>
                  <a:srgbClr val="474747"/>
                </a:solidFill>
                <a:round/>
                <a:headEnd/>
                <a:tailEnd/>
              </a:ln>
            </p:spPr>
            <p:txBody>
              <a:bodyPr/>
              <a:lstStyle/>
              <a:p>
                <a:endParaRPr lang="zh-CN" altLang="en-US"/>
              </a:p>
            </p:txBody>
          </p:sp>
          <p:sp>
            <p:nvSpPr>
              <p:cNvPr id="481599" name="Line 319"/>
              <p:cNvSpPr>
                <a:spLocks noChangeShapeType="1"/>
              </p:cNvSpPr>
              <p:nvPr/>
            </p:nvSpPr>
            <p:spPr bwMode="auto">
              <a:xfrm>
                <a:off x="3785" y="1750"/>
                <a:ext cx="1" cy="119"/>
              </a:xfrm>
              <a:prstGeom prst="line">
                <a:avLst/>
              </a:prstGeom>
              <a:noFill/>
              <a:ln w="7938">
                <a:solidFill>
                  <a:srgbClr val="474747"/>
                </a:solidFill>
                <a:round/>
                <a:headEnd/>
                <a:tailEnd/>
              </a:ln>
            </p:spPr>
            <p:txBody>
              <a:bodyPr/>
              <a:lstStyle/>
              <a:p>
                <a:endParaRPr lang="zh-CN" altLang="en-US"/>
              </a:p>
            </p:txBody>
          </p:sp>
          <p:sp>
            <p:nvSpPr>
              <p:cNvPr id="481600" name="Freeform 320"/>
              <p:cNvSpPr>
                <a:spLocks/>
              </p:cNvSpPr>
              <p:nvPr/>
            </p:nvSpPr>
            <p:spPr bwMode="auto">
              <a:xfrm>
                <a:off x="3467" y="1851"/>
                <a:ext cx="373" cy="215"/>
              </a:xfrm>
              <a:custGeom>
                <a:avLst/>
                <a:gdLst/>
                <a:ahLst/>
                <a:cxnLst>
                  <a:cxn ang="0">
                    <a:pos x="373" y="0"/>
                  </a:cxn>
                  <a:cxn ang="0">
                    <a:pos x="288" y="0"/>
                  </a:cxn>
                  <a:cxn ang="0">
                    <a:pos x="0" y="215"/>
                  </a:cxn>
                  <a:cxn ang="0">
                    <a:pos x="164" y="215"/>
                  </a:cxn>
                  <a:cxn ang="0">
                    <a:pos x="373" y="0"/>
                  </a:cxn>
                </a:cxnLst>
                <a:rect l="0" t="0" r="r" b="b"/>
                <a:pathLst>
                  <a:path w="373" h="215">
                    <a:moveTo>
                      <a:pt x="373" y="0"/>
                    </a:moveTo>
                    <a:lnTo>
                      <a:pt x="288" y="0"/>
                    </a:lnTo>
                    <a:lnTo>
                      <a:pt x="0" y="215"/>
                    </a:lnTo>
                    <a:lnTo>
                      <a:pt x="164" y="215"/>
                    </a:lnTo>
                    <a:lnTo>
                      <a:pt x="373" y="0"/>
                    </a:lnTo>
                    <a:close/>
                  </a:path>
                </a:pathLst>
              </a:custGeom>
              <a:solidFill>
                <a:srgbClr val="919191"/>
              </a:solidFill>
              <a:ln w="9525">
                <a:noFill/>
                <a:round/>
                <a:headEnd/>
                <a:tailEnd/>
              </a:ln>
            </p:spPr>
            <p:txBody>
              <a:bodyPr/>
              <a:lstStyle/>
              <a:p>
                <a:endParaRPr lang="zh-CN" altLang="en-US"/>
              </a:p>
            </p:txBody>
          </p:sp>
          <p:sp>
            <p:nvSpPr>
              <p:cNvPr id="481601" name="Freeform 321"/>
              <p:cNvSpPr>
                <a:spLocks/>
              </p:cNvSpPr>
              <p:nvPr/>
            </p:nvSpPr>
            <p:spPr bwMode="auto">
              <a:xfrm>
                <a:off x="3467" y="1823"/>
                <a:ext cx="373" cy="185"/>
              </a:xfrm>
              <a:custGeom>
                <a:avLst/>
                <a:gdLst/>
                <a:ahLst/>
                <a:cxnLst>
                  <a:cxn ang="0">
                    <a:pos x="373" y="0"/>
                  </a:cxn>
                  <a:cxn ang="0">
                    <a:pos x="288" y="0"/>
                  </a:cxn>
                  <a:cxn ang="0">
                    <a:pos x="0" y="185"/>
                  </a:cxn>
                  <a:cxn ang="0">
                    <a:pos x="164" y="185"/>
                  </a:cxn>
                  <a:cxn ang="0">
                    <a:pos x="373" y="0"/>
                  </a:cxn>
                </a:cxnLst>
                <a:rect l="0" t="0" r="r" b="b"/>
                <a:pathLst>
                  <a:path w="373" h="185">
                    <a:moveTo>
                      <a:pt x="373" y="0"/>
                    </a:moveTo>
                    <a:lnTo>
                      <a:pt x="288" y="0"/>
                    </a:lnTo>
                    <a:lnTo>
                      <a:pt x="0" y="185"/>
                    </a:lnTo>
                    <a:lnTo>
                      <a:pt x="164" y="185"/>
                    </a:lnTo>
                    <a:lnTo>
                      <a:pt x="373" y="0"/>
                    </a:lnTo>
                    <a:close/>
                  </a:path>
                </a:pathLst>
              </a:custGeom>
              <a:solidFill>
                <a:srgbClr val="A9A9A9"/>
              </a:solidFill>
              <a:ln w="9525">
                <a:noFill/>
                <a:round/>
                <a:headEnd/>
                <a:tailEnd/>
              </a:ln>
            </p:spPr>
            <p:txBody>
              <a:bodyPr/>
              <a:lstStyle/>
              <a:p>
                <a:endParaRPr lang="zh-CN" altLang="en-US"/>
              </a:p>
            </p:txBody>
          </p:sp>
          <p:sp>
            <p:nvSpPr>
              <p:cNvPr id="481602" name="Freeform 322"/>
              <p:cNvSpPr>
                <a:spLocks/>
              </p:cNvSpPr>
              <p:nvPr/>
            </p:nvSpPr>
            <p:spPr bwMode="auto">
              <a:xfrm>
                <a:off x="3467" y="1794"/>
                <a:ext cx="373" cy="148"/>
              </a:xfrm>
              <a:custGeom>
                <a:avLst/>
                <a:gdLst/>
                <a:ahLst/>
                <a:cxnLst>
                  <a:cxn ang="0">
                    <a:pos x="373" y="0"/>
                  </a:cxn>
                  <a:cxn ang="0">
                    <a:pos x="288" y="0"/>
                  </a:cxn>
                  <a:cxn ang="0">
                    <a:pos x="0" y="148"/>
                  </a:cxn>
                  <a:cxn ang="0">
                    <a:pos x="164" y="148"/>
                  </a:cxn>
                  <a:cxn ang="0">
                    <a:pos x="373" y="0"/>
                  </a:cxn>
                </a:cxnLst>
                <a:rect l="0" t="0" r="r" b="b"/>
                <a:pathLst>
                  <a:path w="373" h="148">
                    <a:moveTo>
                      <a:pt x="373" y="0"/>
                    </a:moveTo>
                    <a:lnTo>
                      <a:pt x="288" y="0"/>
                    </a:lnTo>
                    <a:lnTo>
                      <a:pt x="0" y="148"/>
                    </a:lnTo>
                    <a:lnTo>
                      <a:pt x="164" y="148"/>
                    </a:lnTo>
                    <a:lnTo>
                      <a:pt x="373" y="0"/>
                    </a:lnTo>
                    <a:close/>
                  </a:path>
                </a:pathLst>
              </a:custGeom>
              <a:solidFill>
                <a:srgbClr val="CECECE"/>
              </a:solidFill>
              <a:ln w="9525">
                <a:noFill/>
                <a:round/>
                <a:headEnd/>
                <a:tailEnd/>
              </a:ln>
            </p:spPr>
            <p:txBody>
              <a:bodyPr/>
              <a:lstStyle/>
              <a:p>
                <a:endParaRPr lang="zh-CN" altLang="en-US"/>
              </a:p>
            </p:txBody>
          </p:sp>
          <p:sp>
            <p:nvSpPr>
              <p:cNvPr id="481603" name="Freeform 323"/>
              <p:cNvSpPr>
                <a:spLocks/>
              </p:cNvSpPr>
              <p:nvPr/>
            </p:nvSpPr>
            <p:spPr bwMode="auto">
              <a:xfrm>
                <a:off x="3467" y="1766"/>
                <a:ext cx="373" cy="121"/>
              </a:xfrm>
              <a:custGeom>
                <a:avLst/>
                <a:gdLst/>
                <a:ahLst/>
                <a:cxnLst>
                  <a:cxn ang="0">
                    <a:pos x="373" y="0"/>
                  </a:cxn>
                  <a:cxn ang="0">
                    <a:pos x="291" y="0"/>
                  </a:cxn>
                  <a:cxn ang="0">
                    <a:pos x="0" y="121"/>
                  </a:cxn>
                  <a:cxn ang="0">
                    <a:pos x="164" y="121"/>
                  </a:cxn>
                  <a:cxn ang="0">
                    <a:pos x="373" y="0"/>
                  </a:cxn>
                </a:cxnLst>
                <a:rect l="0" t="0" r="r" b="b"/>
                <a:pathLst>
                  <a:path w="373" h="121">
                    <a:moveTo>
                      <a:pt x="373" y="0"/>
                    </a:moveTo>
                    <a:lnTo>
                      <a:pt x="291" y="0"/>
                    </a:lnTo>
                    <a:lnTo>
                      <a:pt x="0" y="121"/>
                    </a:lnTo>
                    <a:lnTo>
                      <a:pt x="164" y="121"/>
                    </a:lnTo>
                    <a:lnTo>
                      <a:pt x="373" y="0"/>
                    </a:lnTo>
                    <a:close/>
                  </a:path>
                </a:pathLst>
              </a:custGeom>
              <a:solidFill>
                <a:srgbClr val="DADADA"/>
              </a:solidFill>
              <a:ln w="9525">
                <a:noFill/>
                <a:round/>
                <a:headEnd/>
                <a:tailEnd/>
              </a:ln>
            </p:spPr>
            <p:txBody>
              <a:bodyPr/>
              <a:lstStyle/>
              <a:p>
                <a:endParaRPr lang="zh-CN" altLang="en-US"/>
              </a:p>
            </p:txBody>
          </p:sp>
          <p:sp>
            <p:nvSpPr>
              <p:cNvPr id="481604" name="Rectangle 324"/>
              <p:cNvSpPr>
                <a:spLocks noChangeArrowheads="1"/>
              </p:cNvSpPr>
              <p:nvPr/>
            </p:nvSpPr>
            <p:spPr bwMode="auto">
              <a:xfrm>
                <a:off x="3473" y="1852"/>
                <a:ext cx="156" cy="240"/>
              </a:xfrm>
              <a:prstGeom prst="rect">
                <a:avLst/>
              </a:prstGeom>
              <a:noFill/>
              <a:ln w="15875">
                <a:solidFill>
                  <a:srgbClr val="474747"/>
                </a:solidFill>
                <a:miter lim="800000"/>
                <a:headEnd/>
                <a:tailEnd/>
              </a:ln>
            </p:spPr>
            <p:txBody>
              <a:bodyPr/>
              <a:lstStyle/>
              <a:p>
                <a:endParaRPr lang="zh-CN" altLang="en-US"/>
              </a:p>
            </p:txBody>
          </p:sp>
          <p:sp>
            <p:nvSpPr>
              <p:cNvPr id="481605" name="Freeform 325"/>
              <p:cNvSpPr>
                <a:spLocks/>
              </p:cNvSpPr>
              <p:nvPr/>
            </p:nvSpPr>
            <p:spPr bwMode="auto">
              <a:xfrm>
                <a:off x="3566" y="1854"/>
                <a:ext cx="11" cy="235"/>
              </a:xfrm>
              <a:custGeom>
                <a:avLst/>
                <a:gdLst/>
                <a:ahLst/>
                <a:cxnLst>
                  <a:cxn ang="0">
                    <a:pos x="10" y="0"/>
                  </a:cxn>
                  <a:cxn ang="0">
                    <a:pos x="0" y="0"/>
                  </a:cxn>
                  <a:cxn ang="0">
                    <a:pos x="1" y="235"/>
                  </a:cxn>
                  <a:cxn ang="0">
                    <a:pos x="11" y="235"/>
                  </a:cxn>
                  <a:cxn ang="0">
                    <a:pos x="10" y="0"/>
                  </a:cxn>
                </a:cxnLst>
                <a:rect l="0" t="0" r="r" b="b"/>
                <a:pathLst>
                  <a:path w="11" h="235">
                    <a:moveTo>
                      <a:pt x="10" y="0"/>
                    </a:moveTo>
                    <a:lnTo>
                      <a:pt x="0" y="0"/>
                    </a:lnTo>
                    <a:lnTo>
                      <a:pt x="1" y="235"/>
                    </a:lnTo>
                    <a:lnTo>
                      <a:pt x="11" y="235"/>
                    </a:lnTo>
                    <a:lnTo>
                      <a:pt x="10" y="0"/>
                    </a:lnTo>
                    <a:close/>
                  </a:path>
                </a:pathLst>
              </a:custGeom>
              <a:solidFill>
                <a:srgbClr val="474747"/>
              </a:solidFill>
              <a:ln w="9525">
                <a:noFill/>
                <a:round/>
                <a:headEnd/>
                <a:tailEnd/>
              </a:ln>
            </p:spPr>
            <p:txBody>
              <a:bodyPr/>
              <a:lstStyle/>
              <a:p>
                <a:endParaRPr lang="zh-CN" altLang="en-US"/>
              </a:p>
            </p:txBody>
          </p:sp>
          <p:sp>
            <p:nvSpPr>
              <p:cNvPr id="481606" name="Rectangle 326"/>
              <p:cNvSpPr>
                <a:spLocks noChangeArrowheads="1"/>
              </p:cNvSpPr>
              <p:nvPr/>
            </p:nvSpPr>
            <p:spPr bwMode="auto">
              <a:xfrm>
                <a:off x="3795" y="1772"/>
                <a:ext cx="10" cy="132"/>
              </a:xfrm>
              <a:prstGeom prst="rect">
                <a:avLst/>
              </a:prstGeom>
              <a:solidFill>
                <a:srgbClr val="474747"/>
              </a:solidFill>
              <a:ln w="9525">
                <a:noFill/>
                <a:miter lim="800000"/>
                <a:headEnd/>
                <a:tailEnd/>
              </a:ln>
            </p:spPr>
            <p:txBody>
              <a:bodyPr/>
              <a:lstStyle/>
              <a:p>
                <a:endParaRPr lang="zh-CN" altLang="en-US"/>
              </a:p>
            </p:txBody>
          </p:sp>
          <p:sp>
            <p:nvSpPr>
              <p:cNvPr id="481607" name="Freeform 327"/>
              <p:cNvSpPr>
                <a:spLocks/>
              </p:cNvSpPr>
              <p:nvPr/>
            </p:nvSpPr>
            <p:spPr bwMode="auto">
              <a:xfrm>
                <a:off x="3752" y="1796"/>
                <a:ext cx="11" cy="159"/>
              </a:xfrm>
              <a:custGeom>
                <a:avLst/>
                <a:gdLst/>
                <a:ahLst/>
                <a:cxnLst>
                  <a:cxn ang="0">
                    <a:pos x="10" y="0"/>
                  </a:cxn>
                  <a:cxn ang="0">
                    <a:pos x="0" y="0"/>
                  </a:cxn>
                  <a:cxn ang="0">
                    <a:pos x="1" y="159"/>
                  </a:cxn>
                  <a:cxn ang="0">
                    <a:pos x="11" y="159"/>
                  </a:cxn>
                  <a:cxn ang="0">
                    <a:pos x="10" y="0"/>
                  </a:cxn>
                </a:cxnLst>
                <a:rect l="0" t="0" r="r" b="b"/>
                <a:pathLst>
                  <a:path w="11" h="159">
                    <a:moveTo>
                      <a:pt x="10" y="0"/>
                    </a:moveTo>
                    <a:lnTo>
                      <a:pt x="0" y="0"/>
                    </a:lnTo>
                    <a:lnTo>
                      <a:pt x="1" y="159"/>
                    </a:lnTo>
                    <a:lnTo>
                      <a:pt x="11" y="159"/>
                    </a:lnTo>
                    <a:lnTo>
                      <a:pt x="10" y="0"/>
                    </a:lnTo>
                    <a:close/>
                  </a:path>
                </a:pathLst>
              </a:custGeom>
              <a:solidFill>
                <a:srgbClr val="474747"/>
              </a:solidFill>
              <a:ln w="9525">
                <a:noFill/>
                <a:round/>
                <a:headEnd/>
                <a:tailEnd/>
              </a:ln>
            </p:spPr>
            <p:txBody>
              <a:bodyPr/>
              <a:lstStyle/>
              <a:p>
                <a:endParaRPr lang="zh-CN" altLang="en-US"/>
              </a:p>
            </p:txBody>
          </p:sp>
          <p:sp>
            <p:nvSpPr>
              <p:cNvPr id="481608" name="Freeform 328"/>
              <p:cNvSpPr>
                <a:spLocks/>
              </p:cNvSpPr>
              <p:nvPr/>
            </p:nvSpPr>
            <p:spPr bwMode="auto">
              <a:xfrm>
                <a:off x="3693" y="1823"/>
                <a:ext cx="11" cy="193"/>
              </a:xfrm>
              <a:custGeom>
                <a:avLst/>
                <a:gdLst/>
                <a:ahLst/>
                <a:cxnLst>
                  <a:cxn ang="0">
                    <a:pos x="10" y="0"/>
                  </a:cxn>
                  <a:cxn ang="0">
                    <a:pos x="0" y="0"/>
                  </a:cxn>
                  <a:cxn ang="0">
                    <a:pos x="1" y="193"/>
                  </a:cxn>
                  <a:cxn ang="0">
                    <a:pos x="11" y="193"/>
                  </a:cxn>
                  <a:cxn ang="0">
                    <a:pos x="10" y="0"/>
                  </a:cxn>
                </a:cxnLst>
                <a:rect l="0" t="0" r="r" b="b"/>
                <a:pathLst>
                  <a:path w="11" h="193">
                    <a:moveTo>
                      <a:pt x="10" y="0"/>
                    </a:moveTo>
                    <a:lnTo>
                      <a:pt x="0" y="0"/>
                    </a:lnTo>
                    <a:lnTo>
                      <a:pt x="1" y="193"/>
                    </a:lnTo>
                    <a:lnTo>
                      <a:pt x="11" y="193"/>
                    </a:lnTo>
                    <a:lnTo>
                      <a:pt x="10" y="0"/>
                    </a:lnTo>
                    <a:close/>
                  </a:path>
                </a:pathLst>
              </a:custGeom>
              <a:solidFill>
                <a:srgbClr val="474747"/>
              </a:solidFill>
              <a:ln w="9525">
                <a:noFill/>
                <a:round/>
                <a:headEnd/>
                <a:tailEnd/>
              </a:ln>
            </p:spPr>
            <p:txBody>
              <a:bodyPr/>
              <a:lstStyle/>
              <a:p>
                <a:endParaRPr lang="zh-CN" altLang="en-US"/>
              </a:p>
            </p:txBody>
          </p:sp>
          <p:sp>
            <p:nvSpPr>
              <p:cNvPr id="481609" name="Freeform 329"/>
              <p:cNvSpPr>
                <a:spLocks/>
              </p:cNvSpPr>
              <p:nvPr/>
            </p:nvSpPr>
            <p:spPr bwMode="auto">
              <a:xfrm>
                <a:off x="3462" y="1884"/>
                <a:ext cx="172" cy="11"/>
              </a:xfrm>
              <a:custGeom>
                <a:avLst/>
                <a:gdLst/>
                <a:ahLst/>
                <a:cxnLst>
                  <a:cxn ang="0">
                    <a:pos x="172" y="9"/>
                  </a:cxn>
                  <a:cxn ang="0">
                    <a:pos x="172" y="0"/>
                  </a:cxn>
                  <a:cxn ang="0">
                    <a:pos x="0" y="1"/>
                  </a:cxn>
                  <a:cxn ang="0">
                    <a:pos x="0" y="11"/>
                  </a:cxn>
                  <a:cxn ang="0">
                    <a:pos x="172" y="9"/>
                  </a:cxn>
                </a:cxnLst>
                <a:rect l="0" t="0" r="r" b="b"/>
                <a:pathLst>
                  <a:path w="172" h="11">
                    <a:moveTo>
                      <a:pt x="172" y="9"/>
                    </a:moveTo>
                    <a:lnTo>
                      <a:pt x="172" y="0"/>
                    </a:lnTo>
                    <a:lnTo>
                      <a:pt x="0" y="1"/>
                    </a:lnTo>
                    <a:lnTo>
                      <a:pt x="0" y="11"/>
                    </a:lnTo>
                    <a:lnTo>
                      <a:pt x="172" y="9"/>
                    </a:lnTo>
                    <a:close/>
                  </a:path>
                </a:pathLst>
              </a:custGeom>
              <a:solidFill>
                <a:srgbClr val="474747"/>
              </a:solidFill>
              <a:ln w="9525">
                <a:noFill/>
                <a:round/>
                <a:headEnd/>
                <a:tailEnd/>
              </a:ln>
            </p:spPr>
            <p:txBody>
              <a:bodyPr/>
              <a:lstStyle/>
              <a:p>
                <a:endParaRPr lang="zh-CN" altLang="en-US"/>
              </a:p>
            </p:txBody>
          </p:sp>
          <p:sp>
            <p:nvSpPr>
              <p:cNvPr id="481610" name="Rectangle 330"/>
              <p:cNvSpPr>
                <a:spLocks noChangeArrowheads="1"/>
              </p:cNvSpPr>
              <p:nvPr/>
            </p:nvSpPr>
            <p:spPr bwMode="auto">
              <a:xfrm>
                <a:off x="3462" y="1941"/>
                <a:ext cx="172" cy="9"/>
              </a:xfrm>
              <a:prstGeom prst="rect">
                <a:avLst/>
              </a:prstGeom>
              <a:solidFill>
                <a:srgbClr val="474747"/>
              </a:solidFill>
              <a:ln w="9525">
                <a:noFill/>
                <a:miter lim="800000"/>
                <a:headEnd/>
                <a:tailEnd/>
              </a:ln>
            </p:spPr>
            <p:txBody>
              <a:bodyPr/>
              <a:lstStyle/>
              <a:p>
                <a:endParaRPr lang="zh-CN" altLang="en-US"/>
              </a:p>
            </p:txBody>
          </p:sp>
          <p:sp>
            <p:nvSpPr>
              <p:cNvPr id="481611" name="Rectangle 331"/>
              <p:cNvSpPr>
                <a:spLocks noChangeArrowheads="1"/>
              </p:cNvSpPr>
              <p:nvPr/>
            </p:nvSpPr>
            <p:spPr bwMode="auto">
              <a:xfrm>
                <a:off x="3462" y="2008"/>
                <a:ext cx="172" cy="9"/>
              </a:xfrm>
              <a:prstGeom prst="rect">
                <a:avLst/>
              </a:prstGeom>
              <a:solidFill>
                <a:srgbClr val="474747"/>
              </a:solidFill>
              <a:ln w="9525">
                <a:noFill/>
                <a:miter lim="800000"/>
                <a:headEnd/>
                <a:tailEnd/>
              </a:ln>
            </p:spPr>
            <p:txBody>
              <a:bodyPr/>
              <a:lstStyle/>
              <a:p>
                <a:endParaRPr lang="zh-CN" altLang="en-US"/>
              </a:p>
            </p:txBody>
          </p:sp>
          <p:sp>
            <p:nvSpPr>
              <p:cNvPr id="481612" name="Rectangle 332"/>
              <p:cNvSpPr>
                <a:spLocks noChangeArrowheads="1"/>
              </p:cNvSpPr>
              <p:nvPr/>
            </p:nvSpPr>
            <p:spPr bwMode="auto">
              <a:xfrm>
                <a:off x="3462" y="2065"/>
                <a:ext cx="172" cy="9"/>
              </a:xfrm>
              <a:prstGeom prst="rect">
                <a:avLst/>
              </a:prstGeom>
              <a:solidFill>
                <a:srgbClr val="474747"/>
              </a:solidFill>
              <a:ln w="9525">
                <a:noFill/>
                <a:miter lim="800000"/>
                <a:headEnd/>
                <a:tailEnd/>
              </a:ln>
            </p:spPr>
            <p:txBody>
              <a:bodyPr/>
              <a:lstStyle/>
              <a:p>
                <a:endParaRPr lang="zh-CN" altLang="en-US"/>
              </a:p>
            </p:txBody>
          </p:sp>
          <p:sp>
            <p:nvSpPr>
              <p:cNvPr id="481613" name="Freeform 333"/>
              <p:cNvSpPr>
                <a:spLocks/>
              </p:cNvSpPr>
              <p:nvPr/>
            </p:nvSpPr>
            <p:spPr bwMode="auto">
              <a:xfrm>
                <a:off x="3508" y="1854"/>
                <a:ext cx="27" cy="235"/>
              </a:xfrm>
              <a:custGeom>
                <a:avLst/>
                <a:gdLst/>
                <a:ahLst/>
                <a:cxnLst>
                  <a:cxn ang="0">
                    <a:pos x="27" y="0"/>
                  </a:cxn>
                  <a:cxn ang="0">
                    <a:pos x="17" y="0"/>
                  </a:cxn>
                  <a:cxn ang="0">
                    <a:pos x="0" y="235"/>
                  </a:cxn>
                  <a:cxn ang="0">
                    <a:pos x="10" y="235"/>
                  </a:cxn>
                  <a:cxn ang="0">
                    <a:pos x="27" y="0"/>
                  </a:cxn>
                </a:cxnLst>
                <a:rect l="0" t="0" r="r" b="b"/>
                <a:pathLst>
                  <a:path w="27" h="235">
                    <a:moveTo>
                      <a:pt x="27" y="0"/>
                    </a:moveTo>
                    <a:lnTo>
                      <a:pt x="17" y="0"/>
                    </a:lnTo>
                    <a:lnTo>
                      <a:pt x="0" y="235"/>
                    </a:lnTo>
                    <a:lnTo>
                      <a:pt x="10" y="235"/>
                    </a:lnTo>
                    <a:lnTo>
                      <a:pt x="27" y="0"/>
                    </a:lnTo>
                    <a:close/>
                  </a:path>
                </a:pathLst>
              </a:custGeom>
              <a:solidFill>
                <a:srgbClr val="474747"/>
              </a:solidFill>
              <a:ln w="9525">
                <a:noFill/>
                <a:round/>
                <a:headEnd/>
                <a:tailEnd/>
              </a:ln>
            </p:spPr>
            <p:txBody>
              <a:bodyPr/>
              <a:lstStyle/>
              <a:p>
                <a:endParaRPr lang="zh-CN" altLang="en-US"/>
              </a:p>
            </p:txBody>
          </p:sp>
          <p:sp>
            <p:nvSpPr>
              <p:cNvPr id="481614" name="Freeform 334"/>
              <p:cNvSpPr>
                <a:spLocks/>
              </p:cNvSpPr>
              <p:nvPr/>
            </p:nvSpPr>
            <p:spPr bwMode="auto">
              <a:xfrm>
                <a:off x="3631" y="1851"/>
                <a:ext cx="209" cy="222"/>
              </a:xfrm>
              <a:custGeom>
                <a:avLst/>
                <a:gdLst/>
                <a:ahLst/>
                <a:cxnLst>
                  <a:cxn ang="0">
                    <a:pos x="0" y="216"/>
                  </a:cxn>
                  <a:cxn ang="0">
                    <a:pos x="3" y="222"/>
                  </a:cxn>
                  <a:cxn ang="0">
                    <a:pos x="209" y="2"/>
                  </a:cxn>
                  <a:cxn ang="0">
                    <a:pos x="209" y="0"/>
                  </a:cxn>
                  <a:cxn ang="0">
                    <a:pos x="0" y="216"/>
                  </a:cxn>
                </a:cxnLst>
                <a:rect l="0" t="0" r="r" b="b"/>
                <a:pathLst>
                  <a:path w="209" h="222">
                    <a:moveTo>
                      <a:pt x="0" y="216"/>
                    </a:moveTo>
                    <a:lnTo>
                      <a:pt x="3" y="222"/>
                    </a:lnTo>
                    <a:lnTo>
                      <a:pt x="209" y="2"/>
                    </a:lnTo>
                    <a:lnTo>
                      <a:pt x="209" y="0"/>
                    </a:lnTo>
                    <a:lnTo>
                      <a:pt x="0" y="216"/>
                    </a:lnTo>
                    <a:close/>
                  </a:path>
                </a:pathLst>
              </a:custGeom>
              <a:solidFill>
                <a:srgbClr val="000000"/>
              </a:solidFill>
              <a:ln w="9525">
                <a:noFill/>
                <a:round/>
                <a:headEnd/>
                <a:tailEnd/>
              </a:ln>
            </p:spPr>
            <p:txBody>
              <a:bodyPr/>
              <a:lstStyle/>
              <a:p>
                <a:endParaRPr lang="zh-CN" altLang="en-US"/>
              </a:p>
            </p:txBody>
          </p:sp>
          <p:sp>
            <p:nvSpPr>
              <p:cNvPr id="481615" name="Freeform 335"/>
              <p:cNvSpPr>
                <a:spLocks/>
              </p:cNvSpPr>
              <p:nvPr/>
            </p:nvSpPr>
            <p:spPr bwMode="auto">
              <a:xfrm>
                <a:off x="3631" y="1820"/>
                <a:ext cx="210" cy="194"/>
              </a:xfrm>
              <a:custGeom>
                <a:avLst/>
                <a:gdLst/>
                <a:ahLst/>
                <a:cxnLst>
                  <a:cxn ang="0">
                    <a:pos x="0" y="189"/>
                  </a:cxn>
                  <a:cxn ang="0">
                    <a:pos x="1" y="194"/>
                  </a:cxn>
                  <a:cxn ang="0">
                    <a:pos x="210" y="2"/>
                  </a:cxn>
                  <a:cxn ang="0">
                    <a:pos x="209" y="0"/>
                  </a:cxn>
                  <a:cxn ang="0">
                    <a:pos x="0" y="189"/>
                  </a:cxn>
                </a:cxnLst>
                <a:rect l="0" t="0" r="r" b="b"/>
                <a:pathLst>
                  <a:path w="210" h="194">
                    <a:moveTo>
                      <a:pt x="0" y="189"/>
                    </a:moveTo>
                    <a:lnTo>
                      <a:pt x="1" y="194"/>
                    </a:lnTo>
                    <a:lnTo>
                      <a:pt x="210" y="2"/>
                    </a:lnTo>
                    <a:lnTo>
                      <a:pt x="209" y="0"/>
                    </a:lnTo>
                    <a:lnTo>
                      <a:pt x="0" y="189"/>
                    </a:lnTo>
                    <a:close/>
                  </a:path>
                </a:pathLst>
              </a:custGeom>
              <a:solidFill>
                <a:srgbClr val="000000"/>
              </a:solidFill>
              <a:ln w="9525">
                <a:noFill/>
                <a:round/>
                <a:headEnd/>
                <a:tailEnd/>
              </a:ln>
            </p:spPr>
            <p:txBody>
              <a:bodyPr/>
              <a:lstStyle/>
              <a:p>
                <a:endParaRPr lang="zh-CN" altLang="en-US"/>
              </a:p>
            </p:txBody>
          </p:sp>
          <p:sp>
            <p:nvSpPr>
              <p:cNvPr id="481616" name="Freeform 336"/>
              <p:cNvSpPr>
                <a:spLocks/>
              </p:cNvSpPr>
              <p:nvPr/>
            </p:nvSpPr>
            <p:spPr bwMode="auto">
              <a:xfrm>
                <a:off x="3631" y="1793"/>
                <a:ext cx="209" cy="154"/>
              </a:xfrm>
              <a:custGeom>
                <a:avLst/>
                <a:gdLst/>
                <a:ahLst/>
                <a:cxnLst>
                  <a:cxn ang="0">
                    <a:pos x="0" y="149"/>
                  </a:cxn>
                  <a:cxn ang="0">
                    <a:pos x="1" y="154"/>
                  </a:cxn>
                  <a:cxn ang="0">
                    <a:pos x="209" y="2"/>
                  </a:cxn>
                  <a:cxn ang="0">
                    <a:pos x="209" y="0"/>
                  </a:cxn>
                  <a:cxn ang="0">
                    <a:pos x="0" y="149"/>
                  </a:cxn>
                </a:cxnLst>
                <a:rect l="0" t="0" r="r" b="b"/>
                <a:pathLst>
                  <a:path w="209" h="154">
                    <a:moveTo>
                      <a:pt x="0" y="149"/>
                    </a:moveTo>
                    <a:lnTo>
                      <a:pt x="1" y="154"/>
                    </a:lnTo>
                    <a:lnTo>
                      <a:pt x="209" y="2"/>
                    </a:lnTo>
                    <a:lnTo>
                      <a:pt x="209" y="0"/>
                    </a:lnTo>
                    <a:lnTo>
                      <a:pt x="0" y="149"/>
                    </a:lnTo>
                    <a:close/>
                  </a:path>
                </a:pathLst>
              </a:custGeom>
              <a:solidFill>
                <a:srgbClr val="000000"/>
              </a:solidFill>
              <a:ln w="9525">
                <a:noFill/>
                <a:round/>
                <a:headEnd/>
                <a:tailEnd/>
              </a:ln>
            </p:spPr>
            <p:txBody>
              <a:bodyPr/>
              <a:lstStyle/>
              <a:p>
                <a:endParaRPr lang="zh-CN" altLang="en-US"/>
              </a:p>
            </p:txBody>
          </p:sp>
          <p:sp>
            <p:nvSpPr>
              <p:cNvPr id="481617" name="Freeform 337"/>
              <p:cNvSpPr>
                <a:spLocks/>
              </p:cNvSpPr>
              <p:nvPr/>
            </p:nvSpPr>
            <p:spPr bwMode="auto">
              <a:xfrm>
                <a:off x="3631" y="1766"/>
                <a:ext cx="209" cy="124"/>
              </a:xfrm>
              <a:custGeom>
                <a:avLst/>
                <a:gdLst/>
                <a:ahLst/>
                <a:cxnLst>
                  <a:cxn ang="0">
                    <a:pos x="0" y="121"/>
                  </a:cxn>
                  <a:cxn ang="0">
                    <a:pos x="1" y="124"/>
                  </a:cxn>
                  <a:cxn ang="0">
                    <a:pos x="209" y="1"/>
                  </a:cxn>
                  <a:cxn ang="0">
                    <a:pos x="209" y="0"/>
                  </a:cxn>
                  <a:cxn ang="0">
                    <a:pos x="0" y="121"/>
                  </a:cxn>
                </a:cxnLst>
                <a:rect l="0" t="0" r="r" b="b"/>
                <a:pathLst>
                  <a:path w="209" h="124">
                    <a:moveTo>
                      <a:pt x="0" y="121"/>
                    </a:moveTo>
                    <a:lnTo>
                      <a:pt x="1" y="124"/>
                    </a:lnTo>
                    <a:lnTo>
                      <a:pt x="209" y="1"/>
                    </a:lnTo>
                    <a:lnTo>
                      <a:pt x="209" y="0"/>
                    </a:lnTo>
                    <a:lnTo>
                      <a:pt x="0" y="121"/>
                    </a:lnTo>
                    <a:close/>
                  </a:path>
                </a:pathLst>
              </a:custGeom>
              <a:solidFill>
                <a:srgbClr val="000000"/>
              </a:solidFill>
              <a:ln w="9525">
                <a:noFill/>
                <a:round/>
                <a:headEnd/>
                <a:tailEnd/>
              </a:ln>
            </p:spPr>
            <p:txBody>
              <a:bodyPr/>
              <a:lstStyle/>
              <a:p>
                <a:endParaRPr lang="zh-CN" altLang="en-US"/>
              </a:p>
            </p:txBody>
          </p:sp>
        </p:grpSp>
      </p:grpSp>
      <p:grpSp>
        <p:nvGrpSpPr>
          <p:cNvPr id="481500" name="Group 338"/>
          <p:cNvGrpSpPr>
            <a:grpSpLocks/>
          </p:cNvGrpSpPr>
          <p:nvPr/>
        </p:nvGrpSpPr>
        <p:grpSpPr bwMode="auto">
          <a:xfrm>
            <a:off x="4724400" y="5715000"/>
            <a:ext cx="685800" cy="457200"/>
            <a:chOff x="2608" y="1527"/>
            <a:chExt cx="428" cy="277"/>
          </a:xfrm>
        </p:grpSpPr>
        <p:grpSp>
          <p:nvGrpSpPr>
            <p:cNvPr id="481503" name="Group 339"/>
            <p:cNvGrpSpPr>
              <a:grpSpLocks/>
            </p:cNvGrpSpPr>
            <p:nvPr/>
          </p:nvGrpSpPr>
          <p:grpSpPr bwMode="auto">
            <a:xfrm>
              <a:off x="2608" y="1527"/>
              <a:ext cx="428" cy="277"/>
              <a:chOff x="2608" y="1527"/>
              <a:chExt cx="428" cy="277"/>
            </a:xfrm>
          </p:grpSpPr>
          <p:grpSp>
            <p:nvGrpSpPr>
              <p:cNvPr id="481506" name="Group 340"/>
              <p:cNvGrpSpPr>
                <a:grpSpLocks/>
              </p:cNvGrpSpPr>
              <p:nvPr/>
            </p:nvGrpSpPr>
            <p:grpSpPr bwMode="auto">
              <a:xfrm>
                <a:off x="2816" y="1545"/>
                <a:ext cx="220" cy="245"/>
                <a:chOff x="2816" y="1545"/>
                <a:chExt cx="220" cy="245"/>
              </a:xfrm>
            </p:grpSpPr>
            <p:sp>
              <p:nvSpPr>
                <p:cNvPr id="481621" name="Freeform 341"/>
                <p:cNvSpPr>
                  <a:spLocks/>
                </p:cNvSpPr>
                <p:nvPr/>
              </p:nvSpPr>
              <p:spPr bwMode="auto">
                <a:xfrm>
                  <a:off x="2851" y="1665"/>
                  <a:ext cx="115" cy="55"/>
                </a:xfrm>
                <a:custGeom>
                  <a:avLst/>
                  <a:gdLst/>
                  <a:ahLst/>
                  <a:cxnLst>
                    <a:cxn ang="0">
                      <a:pos x="115" y="9"/>
                    </a:cxn>
                    <a:cxn ang="0">
                      <a:pos x="25" y="1"/>
                    </a:cxn>
                    <a:cxn ang="0">
                      <a:pos x="0" y="0"/>
                    </a:cxn>
                    <a:cxn ang="0">
                      <a:pos x="12" y="55"/>
                    </a:cxn>
                    <a:cxn ang="0">
                      <a:pos x="78" y="52"/>
                    </a:cxn>
                    <a:cxn ang="0">
                      <a:pos x="115" y="9"/>
                    </a:cxn>
                  </a:cxnLst>
                  <a:rect l="0" t="0" r="r" b="b"/>
                  <a:pathLst>
                    <a:path w="115" h="55">
                      <a:moveTo>
                        <a:pt x="115" y="9"/>
                      </a:moveTo>
                      <a:lnTo>
                        <a:pt x="25" y="1"/>
                      </a:lnTo>
                      <a:lnTo>
                        <a:pt x="0" y="0"/>
                      </a:lnTo>
                      <a:lnTo>
                        <a:pt x="12" y="55"/>
                      </a:lnTo>
                      <a:lnTo>
                        <a:pt x="78" y="52"/>
                      </a:lnTo>
                      <a:lnTo>
                        <a:pt x="115" y="9"/>
                      </a:lnTo>
                      <a:close/>
                    </a:path>
                  </a:pathLst>
                </a:custGeom>
                <a:solidFill>
                  <a:srgbClr val="919191"/>
                </a:solidFill>
                <a:ln w="9525">
                  <a:noFill/>
                  <a:round/>
                  <a:headEnd/>
                  <a:tailEnd/>
                </a:ln>
              </p:spPr>
              <p:txBody>
                <a:bodyPr/>
                <a:lstStyle/>
                <a:p>
                  <a:endParaRPr lang="zh-CN" altLang="en-US"/>
                </a:p>
              </p:txBody>
            </p:sp>
            <p:sp>
              <p:nvSpPr>
                <p:cNvPr id="481622" name="Freeform 342"/>
                <p:cNvSpPr>
                  <a:spLocks/>
                </p:cNvSpPr>
                <p:nvPr/>
              </p:nvSpPr>
              <p:spPr bwMode="auto">
                <a:xfrm>
                  <a:off x="2859" y="1547"/>
                  <a:ext cx="21" cy="124"/>
                </a:xfrm>
                <a:custGeom>
                  <a:avLst/>
                  <a:gdLst/>
                  <a:ahLst/>
                  <a:cxnLst>
                    <a:cxn ang="0">
                      <a:pos x="0" y="5"/>
                    </a:cxn>
                    <a:cxn ang="0">
                      <a:pos x="12" y="123"/>
                    </a:cxn>
                    <a:cxn ang="0">
                      <a:pos x="17" y="124"/>
                    </a:cxn>
                    <a:cxn ang="0">
                      <a:pos x="21" y="124"/>
                    </a:cxn>
                    <a:cxn ang="0">
                      <a:pos x="8" y="0"/>
                    </a:cxn>
                    <a:cxn ang="0">
                      <a:pos x="0" y="5"/>
                    </a:cxn>
                  </a:cxnLst>
                  <a:rect l="0" t="0" r="r" b="b"/>
                  <a:pathLst>
                    <a:path w="21" h="124">
                      <a:moveTo>
                        <a:pt x="0" y="5"/>
                      </a:moveTo>
                      <a:lnTo>
                        <a:pt x="12" y="123"/>
                      </a:lnTo>
                      <a:lnTo>
                        <a:pt x="17" y="124"/>
                      </a:lnTo>
                      <a:lnTo>
                        <a:pt x="21" y="124"/>
                      </a:lnTo>
                      <a:lnTo>
                        <a:pt x="8" y="0"/>
                      </a:lnTo>
                      <a:lnTo>
                        <a:pt x="0" y="5"/>
                      </a:lnTo>
                      <a:close/>
                    </a:path>
                  </a:pathLst>
                </a:custGeom>
                <a:solidFill>
                  <a:srgbClr val="919191"/>
                </a:solidFill>
                <a:ln w="9525">
                  <a:noFill/>
                  <a:round/>
                  <a:headEnd/>
                  <a:tailEnd/>
                </a:ln>
              </p:spPr>
              <p:txBody>
                <a:bodyPr/>
                <a:lstStyle/>
                <a:p>
                  <a:endParaRPr lang="zh-CN" altLang="en-US"/>
                </a:p>
              </p:txBody>
            </p:sp>
            <p:sp>
              <p:nvSpPr>
                <p:cNvPr id="481623" name="Freeform 343"/>
                <p:cNvSpPr>
                  <a:spLocks/>
                </p:cNvSpPr>
                <p:nvPr/>
              </p:nvSpPr>
              <p:spPr bwMode="auto">
                <a:xfrm>
                  <a:off x="2859" y="1553"/>
                  <a:ext cx="17" cy="117"/>
                </a:xfrm>
                <a:custGeom>
                  <a:avLst/>
                  <a:gdLst/>
                  <a:ahLst/>
                  <a:cxnLst>
                    <a:cxn ang="0">
                      <a:pos x="0" y="0"/>
                    </a:cxn>
                    <a:cxn ang="0">
                      <a:pos x="4" y="0"/>
                    </a:cxn>
                    <a:cxn ang="0">
                      <a:pos x="4" y="9"/>
                    </a:cxn>
                    <a:cxn ang="0">
                      <a:pos x="17" y="117"/>
                    </a:cxn>
                    <a:cxn ang="0">
                      <a:pos x="13" y="116"/>
                    </a:cxn>
                    <a:cxn ang="0">
                      <a:pos x="0" y="0"/>
                    </a:cxn>
                  </a:cxnLst>
                  <a:rect l="0" t="0" r="r" b="b"/>
                  <a:pathLst>
                    <a:path w="17" h="117">
                      <a:moveTo>
                        <a:pt x="0" y="0"/>
                      </a:moveTo>
                      <a:lnTo>
                        <a:pt x="4" y="0"/>
                      </a:lnTo>
                      <a:lnTo>
                        <a:pt x="4" y="9"/>
                      </a:lnTo>
                      <a:lnTo>
                        <a:pt x="17" y="117"/>
                      </a:lnTo>
                      <a:lnTo>
                        <a:pt x="13" y="116"/>
                      </a:lnTo>
                      <a:lnTo>
                        <a:pt x="0" y="0"/>
                      </a:lnTo>
                      <a:close/>
                    </a:path>
                  </a:pathLst>
                </a:custGeom>
                <a:solidFill>
                  <a:srgbClr val="676767"/>
                </a:solidFill>
                <a:ln w="9525">
                  <a:noFill/>
                  <a:round/>
                  <a:headEnd/>
                  <a:tailEnd/>
                </a:ln>
              </p:spPr>
              <p:txBody>
                <a:bodyPr/>
                <a:lstStyle/>
                <a:p>
                  <a:endParaRPr lang="zh-CN" altLang="en-US"/>
                </a:p>
              </p:txBody>
            </p:sp>
            <p:sp>
              <p:nvSpPr>
                <p:cNvPr id="481624" name="Freeform 344"/>
                <p:cNvSpPr>
                  <a:spLocks/>
                </p:cNvSpPr>
                <p:nvPr/>
              </p:nvSpPr>
              <p:spPr bwMode="auto">
                <a:xfrm>
                  <a:off x="2856" y="1688"/>
                  <a:ext cx="32" cy="21"/>
                </a:xfrm>
                <a:custGeom>
                  <a:avLst/>
                  <a:gdLst/>
                  <a:ahLst/>
                  <a:cxnLst>
                    <a:cxn ang="0">
                      <a:pos x="30" y="0"/>
                    </a:cxn>
                    <a:cxn ang="0">
                      <a:pos x="0" y="0"/>
                    </a:cxn>
                    <a:cxn ang="0">
                      <a:pos x="5" y="21"/>
                    </a:cxn>
                    <a:cxn ang="0">
                      <a:pos x="18" y="20"/>
                    </a:cxn>
                    <a:cxn ang="0">
                      <a:pos x="32" y="20"/>
                    </a:cxn>
                    <a:cxn ang="0">
                      <a:pos x="30" y="0"/>
                    </a:cxn>
                  </a:cxnLst>
                  <a:rect l="0" t="0" r="r" b="b"/>
                  <a:pathLst>
                    <a:path w="32" h="21">
                      <a:moveTo>
                        <a:pt x="30" y="0"/>
                      </a:moveTo>
                      <a:lnTo>
                        <a:pt x="0" y="0"/>
                      </a:lnTo>
                      <a:lnTo>
                        <a:pt x="5" y="21"/>
                      </a:lnTo>
                      <a:lnTo>
                        <a:pt x="18" y="20"/>
                      </a:lnTo>
                      <a:lnTo>
                        <a:pt x="32" y="20"/>
                      </a:lnTo>
                      <a:lnTo>
                        <a:pt x="30" y="0"/>
                      </a:lnTo>
                      <a:close/>
                    </a:path>
                  </a:pathLst>
                </a:custGeom>
                <a:solidFill>
                  <a:srgbClr val="676767"/>
                </a:solidFill>
                <a:ln w="9525">
                  <a:noFill/>
                  <a:round/>
                  <a:headEnd/>
                  <a:tailEnd/>
                </a:ln>
              </p:spPr>
              <p:txBody>
                <a:bodyPr/>
                <a:lstStyle/>
                <a:p>
                  <a:endParaRPr lang="zh-CN" altLang="en-US"/>
                </a:p>
              </p:txBody>
            </p:sp>
            <p:grpSp>
              <p:nvGrpSpPr>
                <p:cNvPr id="481512" name="Group 345"/>
                <p:cNvGrpSpPr>
                  <a:grpSpLocks/>
                </p:cNvGrpSpPr>
                <p:nvPr/>
              </p:nvGrpSpPr>
              <p:grpSpPr bwMode="auto">
                <a:xfrm>
                  <a:off x="2816" y="1652"/>
                  <a:ext cx="213" cy="122"/>
                  <a:chOff x="2816" y="1652"/>
                  <a:chExt cx="213" cy="122"/>
                </a:xfrm>
              </p:grpSpPr>
              <p:sp>
                <p:nvSpPr>
                  <p:cNvPr id="481626" name="Freeform 346"/>
                  <p:cNvSpPr>
                    <a:spLocks/>
                  </p:cNvSpPr>
                  <p:nvPr/>
                </p:nvSpPr>
                <p:spPr bwMode="auto">
                  <a:xfrm>
                    <a:off x="2816" y="1652"/>
                    <a:ext cx="213" cy="122"/>
                  </a:xfrm>
                  <a:custGeom>
                    <a:avLst/>
                    <a:gdLst/>
                    <a:ahLst/>
                    <a:cxnLst>
                      <a:cxn ang="0">
                        <a:pos x="5" y="0"/>
                      </a:cxn>
                      <a:cxn ang="0">
                        <a:pos x="33" y="3"/>
                      </a:cxn>
                      <a:cxn ang="0">
                        <a:pos x="49" y="64"/>
                      </a:cxn>
                      <a:cxn ang="0">
                        <a:pos x="110" y="63"/>
                      </a:cxn>
                      <a:cxn ang="0">
                        <a:pos x="110" y="21"/>
                      </a:cxn>
                      <a:cxn ang="0">
                        <a:pos x="150" y="21"/>
                      </a:cxn>
                      <a:cxn ang="0">
                        <a:pos x="150" y="60"/>
                      </a:cxn>
                      <a:cxn ang="0">
                        <a:pos x="182" y="58"/>
                      </a:cxn>
                      <a:cxn ang="0">
                        <a:pos x="210" y="61"/>
                      </a:cxn>
                      <a:cxn ang="0">
                        <a:pos x="213" y="64"/>
                      </a:cxn>
                      <a:cxn ang="0">
                        <a:pos x="176" y="65"/>
                      </a:cxn>
                      <a:cxn ang="0">
                        <a:pos x="159" y="116"/>
                      </a:cxn>
                      <a:cxn ang="0">
                        <a:pos x="86" y="122"/>
                      </a:cxn>
                      <a:cxn ang="0">
                        <a:pos x="54" y="114"/>
                      </a:cxn>
                      <a:cxn ang="0">
                        <a:pos x="11" y="115"/>
                      </a:cxn>
                      <a:cxn ang="0">
                        <a:pos x="0" y="71"/>
                      </a:cxn>
                      <a:cxn ang="0">
                        <a:pos x="5" y="0"/>
                      </a:cxn>
                    </a:cxnLst>
                    <a:rect l="0" t="0" r="r" b="b"/>
                    <a:pathLst>
                      <a:path w="213" h="122">
                        <a:moveTo>
                          <a:pt x="5" y="0"/>
                        </a:moveTo>
                        <a:lnTo>
                          <a:pt x="33" y="3"/>
                        </a:lnTo>
                        <a:lnTo>
                          <a:pt x="49" y="64"/>
                        </a:lnTo>
                        <a:lnTo>
                          <a:pt x="110" y="63"/>
                        </a:lnTo>
                        <a:lnTo>
                          <a:pt x="110" y="21"/>
                        </a:lnTo>
                        <a:lnTo>
                          <a:pt x="150" y="21"/>
                        </a:lnTo>
                        <a:lnTo>
                          <a:pt x="150" y="60"/>
                        </a:lnTo>
                        <a:lnTo>
                          <a:pt x="182" y="58"/>
                        </a:lnTo>
                        <a:lnTo>
                          <a:pt x="210" y="61"/>
                        </a:lnTo>
                        <a:lnTo>
                          <a:pt x="213" y="64"/>
                        </a:lnTo>
                        <a:lnTo>
                          <a:pt x="176" y="65"/>
                        </a:lnTo>
                        <a:lnTo>
                          <a:pt x="159" y="116"/>
                        </a:lnTo>
                        <a:lnTo>
                          <a:pt x="86" y="122"/>
                        </a:lnTo>
                        <a:lnTo>
                          <a:pt x="54" y="114"/>
                        </a:lnTo>
                        <a:lnTo>
                          <a:pt x="11" y="115"/>
                        </a:lnTo>
                        <a:lnTo>
                          <a:pt x="0" y="71"/>
                        </a:lnTo>
                        <a:lnTo>
                          <a:pt x="5" y="0"/>
                        </a:lnTo>
                        <a:close/>
                      </a:path>
                    </a:pathLst>
                  </a:custGeom>
                  <a:solidFill>
                    <a:srgbClr val="676767"/>
                  </a:solidFill>
                  <a:ln w="9525">
                    <a:noFill/>
                    <a:round/>
                    <a:headEnd/>
                    <a:tailEnd/>
                  </a:ln>
                </p:spPr>
                <p:txBody>
                  <a:bodyPr/>
                  <a:lstStyle/>
                  <a:p>
                    <a:endParaRPr lang="zh-CN" altLang="en-US"/>
                  </a:p>
                </p:txBody>
              </p:sp>
              <p:sp>
                <p:nvSpPr>
                  <p:cNvPr id="481627" name="Freeform 347"/>
                  <p:cNvSpPr>
                    <a:spLocks/>
                  </p:cNvSpPr>
                  <p:nvPr/>
                </p:nvSpPr>
                <p:spPr bwMode="auto">
                  <a:xfrm>
                    <a:off x="2965" y="1676"/>
                    <a:ext cx="34" cy="39"/>
                  </a:xfrm>
                  <a:custGeom>
                    <a:avLst/>
                    <a:gdLst/>
                    <a:ahLst/>
                    <a:cxnLst>
                      <a:cxn ang="0">
                        <a:pos x="0" y="0"/>
                      </a:cxn>
                      <a:cxn ang="0">
                        <a:pos x="0" y="0"/>
                      </a:cxn>
                      <a:cxn ang="0">
                        <a:pos x="1" y="0"/>
                      </a:cxn>
                      <a:cxn ang="0">
                        <a:pos x="3" y="0"/>
                      </a:cxn>
                      <a:cxn ang="0">
                        <a:pos x="5" y="0"/>
                      </a:cxn>
                      <a:cxn ang="0">
                        <a:pos x="7" y="0"/>
                      </a:cxn>
                      <a:cxn ang="0">
                        <a:pos x="10" y="0"/>
                      </a:cxn>
                      <a:cxn ang="0">
                        <a:pos x="12" y="0"/>
                      </a:cxn>
                      <a:cxn ang="0">
                        <a:pos x="14" y="0"/>
                      </a:cxn>
                      <a:cxn ang="0">
                        <a:pos x="15" y="0"/>
                      </a:cxn>
                      <a:cxn ang="0">
                        <a:pos x="16" y="0"/>
                      </a:cxn>
                      <a:cxn ang="0">
                        <a:pos x="18" y="1"/>
                      </a:cxn>
                      <a:cxn ang="0">
                        <a:pos x="20" y="1"/>
                      </a:cxn>
                      <a:cxn ang="0">
                        <a:pos x="21" y="3"/>
                      </a:cxn>
                      <a:cxn ang="0">
                        <a:pos x="23" y="4"/>
                      </a:cxn>
                      <a:cxn ang="0">
                        <a:pos x="24" y="7"/>
                      </a:cxn>
                      <a:cxn ang="0">
                        <a:pos x="25" y="9"/>
                      </a:cxn>
                      <a:cxn ang="0">
                        <a:pos x="34" y="37"/>
                      </a:cxn>
                      <a:cxn ang="0">
                        <a:pos x="0" y="39"/>
                      </a:cxn>
                      <a:cxn ang="0">
                        <a:pos x="0" y="0"/>
                      </a:cxn>
                    </a:cxnLst>
                    <a:rect l="0" t="0" r="r" b="b"/>
                    <a:pathLst>
                      <a:path w="34" h="39">
                        <a:moveTo>
                          <a:pt x="0" y="0"/>
                        </a:moveTo>
                        <a:lnTo>
                          <a:pt x="0" y="0"/>
                        </a:lnTo>
                        <a:lnTo>
                          <a:pt x="1" y="0"/>
                        </a:lnTo>
                        <a:lnTo>
                          <a:pt x="3" y="0"/>
                        </a:lnTo>
                        <a:lnTo>
                          <a:pt x="5" y="0"/>
                        </a:lnTo>
                        <a:lnTo>
                          <a:pt x="7" y="0"/>
                        </a:lnTo>
                        <a:lnTo>
                          <a:pt x="10" y="0"/>
                        </a:lnTo>
                        <a:lnTo>
                          <a:pt x="12" y="0"/>
                        </a:lnTo>
                        <a:lnTo>
                          <a:pt x="14" y="0"/>
                        </a:lnTo>
                        <a:lnTo>
                          <a:pt x="15" y="0"/>
                        </a:lnTo>
                        <a:lnTo>
                          <a:pt x="16" y="0"/>
                        </a:lnTo>
                        <a:lnTo>
                          <a:pt x="18" y="1"/>
                        </a:lnTo>
                        <a:lnTo>
                          <a:pt x="20" y="1"/>
                        </a:lnTo>
                        <a:lnTo>
                          <a:pt x="21" y="3"/>
                        </a:lnTo>
                        <a:lnTo>
                          <a:pt x="23" y="4"/>
                        </a:lnTo>
                        <a:lnTo>
                          <a:pt x="24" y="7"/>
                        </a:lnTo>
                        <a:lnTo>
                          <a:pt x="25" y="9"/>
                        </a:lnTo>
                        <a:lnTo>
                          <a:pt x="34" y="37"/>
                        </a:lnTo>
                        <a:lnTo>
                          <a:pt x="0" y="39"/>
                        </a:lnTo>
                        <a:lnTo>
                          <a:pt x="0" y="0"/>
                        </a:lnTo>
                        <a:close/>
                      </a:path>
                    </a:pathLst>
                  </a:custGeom>
                  <a:solidFill>
                    <a:srgbClr val="676767"/>
                  </a:solidFill>
                  <a:ln w="9525">
                    <a:noFill/>
                    <a:round/>
                    <a:headEnd/>
                    <a:tailEnd/>
                  </a:ln>
                </p:spPr>
                <p:txBody>
                  <a:bodyPr/>
                  <a:lstStyle/>
                  <a:p>
                    <a:endParaRPr lang="zh-CN" altLang="en-US"/>
                  </a:p>
                </p:txBody>
              </p:sp>
            </p:grpSp>
            <p:sp>
              <p:nvSpPr>
                <p:cNvPr id="481628" name="Freeform 348"/>
                <p:cNvSpPr>
                  <a:spLocks/>
                </p:cNvSpPr>
                <p:nvPr/>
              </p:nvSpPr>
              <p:spPr bwMode="auto">
                <a:xfrm>
                  <a:off x="2839" y="1666"/>
                  <a:ext cx="31" cy="20"/>
                </a:xfrm>
                <a:custGeom>
                  <a:avLst/>
                  <a:gdLst/>
                  <a:ahLst/>
                  <a:cxnLst>
                    <a:cxn ang="0">
                      <a:pos x="29" y="0"/>
                    </a:cxn>
                    <a:cxn ang="0">
                      <a:pos x="0" y="0"/>
                    </a:cxn>
                    <a:cxn ang="0">
                      <a:pos x="3" y="20"/>
                    </a:cxn>
                    <a:cxn ang="0">
                      <a:pos x="31" y="20"/>
                    </a:cxn>
                    <a:cxn ang="0">
                      <a:pos x="29" y="0"/>
                    </a:cxn>
                  </a:cxnLst>
                  <a:rect l="0" t="0" r="r" b="b"/>
                  <a:pathLst>
                    <a:path w="31" h="20">
                      <a:moveTo>
                        <a:pt x="29" y="0"/>
                      </a:moveTo>
                      <a:lnTo>
                        <a:pt x="0" y="0"/>
                      </a:lnTo>
                      <a:lnTo>
                        <a:pt x="3" y="20"/>
                      </a:lnTo>
                      <a:lnTo>
                        <a:pt x="31" y="20"/>
                      </a:lnTo>
                      <a:lnTo>
                        <a:pt x="29" y="0"/>
                      </a:lnTo>
                      <a:close/>
                    </a:path>
                  </a:pathLst>
                </a:custGeom>
                <a:solidFill>
                  <a:srgbClr val="676767"/>
                </a:solidFill>
                <a:ln w="9525">
                  <a:noFill/>
                  <a:round/>
                  <a:headEnd/>
                  <a:tailEnd/>
                </a:ln>
              </p:spPr>
              <p:txBody>
                <a:bodyPr/>
                <a:lstStyle/>
                <a:p>
                  <a:endParaRPr lang="zh-CN" altLang="en-US"/>
                </a:p>
              </p:txBody>
            </p:sp>
            <p:sp>
              <p:nvSpPr>
                <p:cNvPr id="481629" name="Freeform 349"/>
                <p:cNvSpPr>
                  <a:spLocks/>
                </p:cNvSpPr>
                <p:nvPr/>
              </p:nvSpPr>
              <p:spPr bwMode="auto">
                <a:xfrm>
                  <a:off x="2948" y="1713"/>
                  <a:ext cx="45" cy="54"/>
                </a:xfrm>
                <a:custGeom>
                  <a:avLst/>
                  <a:gdLst/>
                  <a:ahLst/>
                  <a:cxnLst>
                    <a:cxn ang="0">
                      <a:pos x="17" y="0"/>
                    </a:cxn>
                    <a:cxn ang="0">
                      <a:pos x="13" y="9"/>
                    </a:cxn>
                    <a:cxn ang="0">
                      <a:pos x="0" y="48"/>
                    </a:cxn>
                    <a:cxn ang="0">
                      <a:pos x="26" y="54"/>
                    </a:cxn>
                    <a:cxn ang="0">
                      <a:pos x="45" y="0"/>
                    </a:cxn>
                    <a:cxn ang="0">
                      <a:pos x="17" y="0"/>
                    </a:cxn>
                  </a:cxnLst>
                  <a:rect l="0" t="0" r="r" b="b"/>
                  <a:pathLst>
                    <a:path w="45" h="54">
                      <a:moveTo>
                        <a:pt x="17" y="0"/>
                      </a:moveTo>
                      <a:lnTo>
                        <a:pt x="13" y="9"/>
                      </a:lnTo>
                      <a:lnTo>
                        <a:pt x="0" y="48"/>
                      </a:lnTo>
                      <a:lnTo>
                        <a:pt x="26" y="54"/>
                      </a:lnTo>
                      <a:lnTo>
                        <a:pt x="45" y="0"/>
                      </a:lnTo>
                      <a:lnTo>
                        <a:pt x="17" y="0"/>
                      </a:lnTo>
                      <a:close/>
                    </a:path>
                  </a:pathLst>
                </a:custGeom>
                <a:solidFill>
                  <a:srgbClr val="919191"/>
                </a:solidFill>
                <a:ln w="9525">
                  <a:noFill/>
                  <a:round/>
                  <a:headEnd/>
                  <a:tailEnd/>
                </a:ln>
              </p:spPr>
              <p:txBody>
                <a:bodyPr/>
                <a:lstStyle/>
                <a:p>
                  <a:endParaRPr lang="zh-CN" altLang="en-US"/>
                </a:p>
              </p:txBody>
            </p:sp>
            <p:sp>
              <p:nvSpPr>
                <p:cNvPr id="481630" name="Freeform 350"/>
                <p:cNvSpPr>
                  <a:spLocks/>
                </p:cNvSpPr>
                <p:nvPr/>
              </p:nvSpPr>
              <p:spPr bwMode="auto">
                <a:xfrm>
                  <a:off x="2966" y="1710"/>
                  <a:ext cx="61" cy="5"/>
                </a:xfrm>
                <a:custGeom>
                  <a:avLst/>
                  <a:gdLst/>
                  <a:ahLst/>
                  <a:cxnLst>
                    <a:cxn ang="0">
                      <a:pos x="0" y="2"/>
                    </a:cxn>
                    <a:cxn ang="0">
                      <a:pos x="26" y="5"/>
                    </a:cxn>
                    <a:cxn ang="0">
                      <a:pos x="61" y="4"/>
                    </a:cxn>
                    <a:cxn ang="0">
                      <a:pos x="41" y="2"/>
                    </a:cxn>
                    <a:cxn ang="0">
                      <a:pos x="32" y="0"/>
                    </a:cxn>
                    <a:cxn ang="0">
                      <a:pos x="0" y="2"/>
                    </a:cxn>
                  </a:cxnLst>
                  <a:rect l="0" t="0" r="r" b="b"/>
                  <a:pathLst>
                    <a:path w="61" h="5">
                      <a:moveTo>
                        <a:pt x="0" y="2"/>
                      </a:moveTo>
                      <a:lnTo>
                        <a:pt x="26" y="5"/>
                      </a:lnTo>
                      <a:lnTo>
                        <a:pt x="61" y="4"/>
                      </a:lnTo>
                      <a:lnTo>
                        <a:pt x="41" y="2"/>
                      </a:lnTo>
                      <a:lnTo>
                        <a:pt x="32" y="0"/>
                      </a:lnTo>
                      <a:lnTo>
                        <a:pt x="0" y="2"/>
                      </a:lnTo>
                      <a:close/>
                    </a:path>
                  </a:pathLst>
                </a:custGeom>
                <a:solidFill>
                  <a:srgbClr val="DADADA"/>
                </a:solidFill>
                <a:ln w="9525">
                  <a:noFill/>
                  <a:round/>
                  <a:headEnd/>
                  <a:tailEnd/>
                </a:ln>
              </p:spPr>
              <p:txBody>
                <a:bodyPr/>
                <a:lstStyle/>
                <a:p>
                  <a:endParaRPr lang="zh-CN" altLang="en-US"/>
                </a:p>
              </p:txBody>
            </p:sp>
            <p:sp>
              <p:nvSpPr>
                <p:cNvPr id="481631" name="Freeform 351"/>
                <p:cNvSpPr>
                  <a:spLocks/>
                </p:cNvSpPr>
                <p:nvPr/>
              </p:nvSpPr>
              <p:spPr bwMode="auto">
                <a:xfrm>
                  <a:off x="2836" y="1722"/>
                  <a:ext cx="49" cy="3"/>
                </a:xfrm>
                <a:custGeom>
                  <a:avLst/>
                  <a:gdLst/>
                  <a:ahLst/>
                  <a:cxnLst>
                    <a:cxn ang="0">
                      <a:pos x="0" y="0"/>
                    </a:cxn>
                    <a:cxn ang="0">
                      <a:pos x="18" y="0"/>
                    </a:cxn>
                    <a:cxn ang="0">
                      <a:pos x="27" y="0"/>
                    </a:cxn>
                    <a:cxn ang="0">
                      <a:pos x="49" y="2"/>
                    </a:cxn>
                    <a:cxn ang="0">
                      <a:pos x="17" y="3"/>
                    </a:cxn>
                    <a:cxn ang="0">
                      <a:pos x="0" y="0"/>
                    </a:cxn>
                  </a:cxnLst>
                  <a:rect l="0" t="0" r="r" b="b"/>
                  <a:pathLst>
                    <a:path w="49" h="3">
                      <a:moveTo>
                        <a:pt x="0" y="0"/>
                      </a:moveTo>
                      <a:lnTo>
                        <a:pt x="18" y="0"/>
                      </a:lnTo>
                      <a:lnTo>
                        <a:pt x="27" y="0"/>
                      </a:lnTo>
                      <a:lnTo>
                        <a:pt x="49" y="2"/>
                      </a:lnTo>
                      <a:lnTo>
                        <a:pt x="17" y="3"/>
                      </a:lnTo>
                      <a:lnTo>
                        <a:pt x="0" y="0"/>
                      </a:lnTo>
                      <a:close/>
                    </a:path>
                  </a:pathLst>
                </a:custGeom>
                <a:solidFill>
                  <a:srgbClr val="DADADA"/>
                </a:solidFill>
                <a:ln w="9525">
                  <a:noFill/>
                  <a:round/>
                  <a:headEnd/>
                  <a:tailEnd/>
                </a:ln>
              </p:spPr>
              <p:txBody>
                <a:bodyPr/>
                <a:lstStyle/>
                <a:p>
                  <a:endParaRPr lang="zh-CN" altLang="en-US"/>
                </a:p>
              </p:txBody>
            </p:sp>
            <p:sp>
              <p:nvSpPr>
                <p:cNvPr id="481632" name="Freeform 352"/>
                <p:cNvSpPr>
                  <a:spLocks/>
                </p:cNvSpPr>
                <p:nvPr/>
              </p:nvSpPr>
              <p:spPr bwMode="auto">
                <a:xfrm>
                  <a:off x="2856" y="1714"/>
                  <a:ext cx="173" cy="60"/>
                </a:xfrm>
                <a:custGeom>
                  <a:avLst/>
                  <a:gdLst/>
                  <a:ahLst/>
                  <a:cxnLst>
                    <a:cxn ang="0">
                      <a:pos x="0" y="11"/>
                    </a:cxn>
                    <a:cxn ang="0">
                      <a:pos x="30" y="10"/>
                    </a:cxn>
                    <a:cxn ang="0">
                      <a:pos x="48" y="58"/>
                    </a:cxn>
                    <a:cxn ang="0">
                      <a:pos x="116" y="52"/>
                    </a:cxn>
                    <a:cxn ang="0">
                      <a:pos x="133" y="1"/>
                    </a:cxn>
                    <a:cxn ang="0">
                      <a:pos x="170" y="0"/>
                    </a:cxn>
                    <a:cxn ang="0">
                      <a:pos x="173" y="2"/>
                    </a:cxn>
                    <a:cxn ang="0">
                      <a:pos x="136" y="3"/>
                    </a:cxn>
                    <a:cxn ang="0">
                      <a:pos x="119" y="54"/>
                    </a:cxn>
                    <a:cxn ang="0">
                      <a:pos x="47" y="60"/>
                    </a:cxn>
                    <a:cxn ang="0">
                      <a:pos x="28" y="14"/>
                    </a:cxn>
                    <a:cxn ang="0">
                      <a:pos x="0" y="15"/>
                    </a:cxn>
                    <a:cxn ang="0">
                      <a:pos x="0" y="11"/>
                    </a:cxn>
                  </a:cxnLst>
                  <a:rect l="0" t="0" r="r" b="b"/>
                  <a:pathLst>
                    <a:path w="173" h="60">
                      <a:moveTo>
                        <a:pt x="0" y="11"/>
                      </a:moveTo>
                      <a:lnTo>
                        <a:pt x="30" y="10"/>
                      </a:lnTo>
                      <a:lnTo>
                        <a:pt x="48" y="58"/>
                      </a:lnTo>
                      <a:lnTo>
                        <a:pt x="116" y="52"/>
                      </a:lnTo>
                      <a:lnTo>
                        <a:pt x="133" y="1"/>
                      </a:lnTo>
                      <a:lnTo>
                        <a:pt x="170" y="0"/>
                      </a:lnTo>
                      <a:lnTo>
                        <a:pt x="173" y="2"/>
                      </a:lnTo>
                      <a:lnTo>
                        <a:pt x="136" y="3"/>
                      </a:lnTo>
                      <a:lnTo>
                        <a:pt x="119" y="54"/>
                      </a:lnTo>
                      <a:lnTo>
                        <a:pt x="47" y="60"/>
                      </a:lnTo>
                      <a:lnTo>
                        <a:pt x="28" y="14"/>
                      </a:lnTo>
                      <a:lnTo>
                        <a:pt x="0" y="15"/>
                      </a:lnTo>
                      <a:lnTo>
                        <a:pt x="0" y="11"/>
                      </a:lnTo>
                      <a:close/>
                    </a:path>
                  </a:pathLst>
                </a:custGeom>
                <a:solidFill>
                  <a:srgbClr val="919191"/>
                </a:solidFill>
                <a:ln w="9525">
                  <a:noFill/>
                  <a:round/>
                  <a:headEnd/>
                  <a:tailEnd/>
                </a:ln>
              </p:spPr>
              <p:txBody>
                <a:bodyPr/>
                <a:lstStyle/>
                <a:p>
                  <a:endParaRPr lang="zh-CN" altLang="en-US"/>
                </a:p>
              </p:txBody>
            </p:sp>
            <p:sp>
              <p:nvSpPr>
                <p:cNvPr id="481633" name="Freeform 353"/>
                <p:cNvSpPr>
                  <a:spLocks/>
                </p:cNvSpPr>
                <p:nvPr/>
              </p:nvSpPr>
              <p:spPr bwMode="auto">
                <a:xfrm>
                  <a:off x="3027" y="1713"/>
                  <a:ext cx="1" cy="1"/>
                </a:xfrm>
                <a:custGeom>
                  <a:avLst/>
                  <a:gdLst/>
                  <a:ahLst/>
                  <a:cxnLst>
                    <a:cxn ang="0">
                      <a:pos x="0" y="0"/>
                    </a:cxn>
                    <a:cxn ang="0">
                      <a:pos x="0" y="0"/>
                    </a:cxn>
                    <a:cxn ang="0">
                      <a:pos x="0" y="0"/>
                    </a:cxn>
                    <a:cxn ang="0">
                      <a:pos x="0" y="1"/>
                    </a:cxn>
                    <a:cxn ang="0">
                      <a:pos x="0" y="0"/>
                    </a:cxn>
                  </a:cxnLst>
                  <a:rect l="0" t="0" r="r" b="b"/>
                  <a:pathLst>
                    <a:path h="1">
                      <a:moveTo>
                        <a:pt x="0" y="0"/>
                      </a:moveTo>
                      <a:lnTo>
                        <a:pt x="0" y="0"/>
                      </a:lnTo>
                      <a:lnTo>
                        <a:pt x="0" y="0"/>
                      </a:lnTo>
                      <a:lnTo>
                        <a:pt x="0" y="1"/>
                      </a:lnTo>
                      <a:lnTo>
                        <a:pt x="0" y="0"/>
                      </a:lnTo>
                      <a:close/>
                    </a:path>
                  </a:pathLst>
                </a:custGeom>
                <a:solidFill>
                  <a:srgbClr val="000000"/>
                </a:solidFill>
                <a:ln w="9525">
                  <a:noFill/>
                  <a:round/>
                  <a:headEnd/>
                  <a:tailEnd/>
                </a:ln>
              </p:spPr>
              <p:txBody>
                <a:bodyPr/>
                <a:lstStyle/>
                <a:p>
                  <a:endParaRPr lang="zh-CN" altLang="en-US"/>
                </a:p>
              </p:txBody>
            </p:sp>
            <p:sp>
              <p:nvSpPr>
                <p:cNvPr id="481634" name="Rectangle 354"/>
                <p:cNvSpPr>
                  <a:spLocks noChangeArrowheads="1"/>
                </p:cNvSpPr>
                <p:nvPr/>
              </p:nvSpPr>
              <p:spPr bwMode="auto">
                <a:xfrm>
                  <a:off x="2886" y="1724"/>
                  <a:ext cx="1" cy="1"/>
                </a:xfrm>
                <a:prstGeom prst="rect">
                  <a:avLst/>
                </a:prstGeom>
                <a:solidFill>
                  <a:srgbClr val="000000"/>
                </a:solidFill>
                <a:ln w="9525">
                  <a:noFill/>
                  <a:miter lim="800000"/>
                  <a:headEnd/>
                  <a:tailEnd/>
                </a:ln>
              </p:spPr>
              <p:txBody>
                <a:bodyPr/>
                <a:lstStyle/>
                <a:p>
                  <a:endParaRPr lang="zh-CN" altLang="en-US"/>
                </a:p>
              </p:txBody>
            </p:sp>
            <p:sp>
              <p:nvSpPr>
                <p:cNvPr id="481635" name="Line 355"/>
                <p:cNvSpPr>
                  <a:spLocks noChangeShapeType="1"/>
                </p:cNvSpPr>
                <p:nvPr/>
              </p:nvSpPr>
              <p:spPr bwMode="auto">
                <a:xfrm>
                  <a:off x="2871" y="1732"/>
                  <a:ext cx="1" cy="1"/>
                </a:xfrm>
                <a:prstGeom prst="line">
                  <a:avLst/>
                </a:prstGeom>
                <a:noFill/>
                <a:ln w="9525">
                  <a:noFill/>
                  <a:round/>
                  <a:headEnd/>
                  <a:tailEnd/>
                </a:ln>
              </p:spPr>
              <p:txBody>
                <a:bodyPr/>
                <a:lstStyle/>
                <a:p>
                  <a:endParaRPr lang="zh-CN" altLang="en-US"/>
                </a:p>
              </p:txBody>
            </p:sp>
            <p:sp>
              <p:nvSpPr>
                <p:cNvPr id="481636" name="Freeform 356"/>
                <p:cNvSpPr>
                  <a:spLocks/>
                </p:cNvSpPr>
                <p:nvPr/>
              </p:nvSpPr>
              <p:spPr bwMode="auto">
                <a:xfrm>
                  <a:off x="2948" y="1556"/>
                  <a:ext cx="15" cy="118"/>
                </a:xfrm>
                <a:custGeom>
                  <a:avLst/>
                  <a:gdLst/>
                  <a:ahLst/>
                  <a:cxnLst>
                    <a:cxn ang="0">
                      <a:pos x="0" y="0"/>
                    </a:cxn>
                    <a:cxn ang="0">
                      <a:pos x="4" y="0"/>
                    </a:cxn>
                    <a:cxn ang="0">
                      <a:pos x="13" y="86"/>
                    </a:cxn>
                    <a:cxn ang="0">
                      <a:pos x="15" y="118"/>
                    </a:cxn>
                    <a:cxn ang="0">
                      <a:pos x="11" y="117"/>
                    </a:cxn>
                    <a:cxn ang="0">
                      <a:pos x="0" y="0"/>
                    </a:cxn>
                  </a:cxnLst>
                  <a:rect l="0" t="0" r="r" b="b"/>
                  <a:pathLst>
                    <a:path w="15" h="118">
                      <a:moveTo>
                        <a:pt x="0" y="0"/>
                      </a:moveTo>
                      <a:lnTo>
                        <a:pt x="4" y="0"/>
                      </a:lnTo>
                      <a:lnTo>
                        <a:pt x="13" y="86"/>
                      </a:lnTo>
                      <a:lnTo>
                        <a:pt x="15" y="118"/>
                      </a:lnTo>
                      <a:lnTo>
                        <a:pt x="11" y="117"/>
                      </a:lnTo>
                      <a:lnTo>
                        <a:pt x="0" y="0"/>
                      </a:lnTo>
                      <a:close/>
                    </a:path>
                  </a:pathLst>
                </a:custGeom>
                <a:solidFill>
                  <a:srgbClr val="676767"/>
                </a:solidFill>
                <a:ln w="9525">
                  <a:noFill/>
                  <a:round/>
                  <a:headEnd/>
                  <a:tailEnd/>
                </a:ln>
              </p:spPr>
              <p:txBody>
                <a:bodyPr/>
                <a:lstStyle/>
                <a:p>
                  <a:endParaRPr lang="zh-CN" altLang="en-US"/>
                </a:p>
              </p:txBody>
            </p:sp>
            <p:sp>
              <p:nvSpPr>
                <p:cNvPr id="481637" name="Freeform 357"/>
                <p:cNvSpPr>
                  <a:spLocks/>
                </p:cNvSpPr>
                <p:nvPr/>
              </p:nvSpPr>
              <p:spPr bwMode="auto">
                <a:xfrm>
                  <a:off x="2927" y="1674"/>
                  <a:ext cx="2"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000000"/>
                </a:solidFill>
                <a:ln w="9525">
                  <a:noFill/>
                  <a:round/>
                  <a:headEnd/>
                  <a:tailEnd/>
                </a:ln>
              </p:spPr>
              <p:txBody>
                <a:bodyPr/>
                <a:lstStyle/>
                <a:p>
                  <a:endParaRPr lang="zh-CN" altLang="en-US"/>
                </a:p>
              </p:txBody>
            </p:sp>
            <p:sp>
              <p:nvSpPr>
                <p:cNvPr id="481638" name="Rectangle 358"/>
                <p:cNvSpPr>
                  <a:spLocks noChangeArrowheads="1"/>
                </p:cNvSpPr>
                <p:nvPr/>
              </p:nvSpPr>
              <p:spPr bwMode="auto">
                <a:xfrm>
                  <a:off x="2962" y="1674"/>
                  <a:ext cx="1" cy="1"/>
                </a:xfrm>
                <a:prstGeom prst="rect">
                  <a:avLst/>
                </a:prstGeom>
                <a:solidFill>
                  <a:srgbClr val="000000"/>
                </a:solidFill>
                <a:ln w="9525">
                  <a:noFill/>
                  <a:miter lim="800000"/>
                  <a:headEnd/>
                  <a:tailEnd/>
                </a:ln>
              </p:spPr>
              <p:txBody>
                <a:bodyPr/>
                <a:lstStyle/>
                <a:p>
                  <a:endParaRPr lang="zh-CN" altLang="en-US"/>
                </a:p>
              </p:txBody>
            </p:sp>
            <p:sp>
              <p:nvSpPr>
                <p:cNvPr id="481639" name="Line 359"/>
                <p:cNvSpPr>
                  <a:spLocks noChangeShapeType="1"/>
                </p:cNvSpPr>
                <p:nvPr/>
              </p:nvSpPr>
              <p:spPr bwMode="auto">
                <a:xfrm>
                  <a:off x="2927" y="1715"/>
                  <a:ext cx="1" cy="1"/>
                </a:xfrm>
                <a:prstGeom prst="line">
                  <a:avLst/>
                </a:prstGeom>
                <a:noFill/>
                <a:ln w="9525">
                  <a:noFill/>
                  <a:round/>
                  <a:headEnd/>
                  <a:tailEnd/>
                </a:ln>
              </p:spPr>
              <p:txBody>
                <a:bodyPr/>
                <a:lstStyle/>
                <a:p>
                  <a:endParaRPr lang="zh-CN" altLang="en-US"/>
                </a:p>
              </p:txBody>
            </p:sp>
            <p:sp>
              <p:nvSpPr>
                <p:cNvPr id="481640" name="Freeform 360"/>
                <p:cNvSpPr>
                  <a:spLocks/>
                </p:cNvSpPr>
                <p:nvPr/>
              </p:nvSpPr>
              <p:spPr bwMode="auto">
                <a:xfrm>
                  <a:off x="2871" y="1686"/>
                  <a:ext cx="1" cy="1"/>
                </a:xfrm>
                <a:custGeom>
                  <a:avLst/>
                  <a:gdLst/>
                  <a:ahLst/>
                  <a:cxnLst>
                    <a:cxn ang="0">
                      <a:pos x="1" y="0"/>
                    </a:cxn>
                    <a:cxn ang="0">
                      <a:pos x="0" y="0"/>
                    </a:cxn>
                    <a:cxn ang="0">
                      <a:pos x="0" y="0"/>
                    </a:cxn>
                    <a:cxn ang="0">
                      <a:pos x="0" y="0"/>
                    </a:cxn>
                    <a:cxn ang="0">
                      <a:pos x="1" y="0"/>
                    </a:cxn>
                  </a:cxnLst>
                  <a:rect l="0" t="0" r="r" b="b"/>
                  <a:pathLst>
                    <a:path w="1">
                      <a:moveTo>
                        <a:pt x="1" y="0"/>
                      </a:moveTo>
                      <a:lnTo>
                        <a:pt x="0" y="0"/>
                      </a:lnTo>
                      <a:lnTo>
                        <a:pt x="0" y="0"/>
                      </a:lnTo>
                      <a:lnTo>
                        <a:pt x="0" y="0"/>
                      </a:lnTo>
                      <a:lnTo>
                        <a:pt x="1" y="0"/>
                      </a:lnTo>
                      <a:close/>
                    </a:path>
                  </a:pathLst>
                </a:custGeom>
                <a:solidFill>
                  <a:srgbClr val="000000"/>
                </a:solidFill>
                <a:ln w="9525">
                  <a:noFill/>
                  <a:round/>
                  <a:headEnd/>
                  <a:tailEnd/>
                </a:ln>
              </p:spPr>
              <p:txBody>
                <a:bodyPr/>
                <a:lstStyle/>
                <a:p>
                  <a:endParaRPr lang="zh-CN" altLang="en-US"/>
                </a:p>
              </p:txBody>
            </p:sp>
            <p:sp>
              <p:nvSpPr>
                <p:cNvPr id="481641" name="Freeform 361"/>
                <p:cNvSpPr>
                  <a:spLocks/>
                </p:cNvSpPr>
                <p:nvPr/>
              </p:nvSpPr>
              <p:spPr bwMode="auto">
                <a:xfrm>
                  <a:off x="2902" y="1761"/>
                  <a:ext cx="46" cy="3"/>
                </a:xfrm>
                <a:custGeom>
                  <a:avLst/>
                  <a:gdLst/>
                  <a:ahLst/>
                  <a:cxnLst>
                    <a:cxn ang="0">
                      <a:pos x="0" y="0"/>
                    </a:cxn>
                    <a:cxn ang="0">
                      <a:pos x="0" y="3"/>
                    </a:cxn>
                    <a:cxn ang="0">
                      <a:pos x="46" y="0"/>
                    </a:cxn>
                    <a:cxn ang="0">
                      <a:pos x="46" y="0"/>
                    </a:cxn>
                    <a:cxn ang="0">
                      <a:pos x="0" y="3"/>
                    </a:cxn>
                    <a:cxn ang="0">
                      <a:pos x="0" y="0"/>
                    </a:cxn>
                  </a:cxnLst>
                  <a:rect l="0" t="0" r="r" b="b"/>
                  <a:pathLst>
                    <a:path w="46" h="3">
                      <a:moveTo>
                        <a:pt x="0" y="0"/>
                      </a:moveTo>
                      <a:lnTo>
                        <a:pt x="0" y="3"/>
                      </a:lnTo>
                      <a:lnTo>
                        <a:pt x="46" y="0"/>
                      </a:lnTo>
                      <a:lnTo>
                        <a:pt x="46" y="0"/>
                      </a:lnTo>
                      <a:lnTo>
                        <a:pt x="0" y="3"/>
                      </a:lnTo>
                      <a:lnTo>
                        <a:pt x="0" y="0"/>
                      </a:lnTo>
                      <a:close/>
                    </a:path>
                  </a:pathLst>
                </a:custGeom>
                <a:solidFill>
                  <a:srgbClr val="000000"/>
                </a:solidFill>
                <a:ln w="9525">
                  <a:noFill/>
                  <a:round/>
                  <a:headEnd/>
                  <a:tailEnd/>
                </a:ln>
              </p:spPr>
              <p:txBody>
                <a:bodyPr/>
                <a:lstStyle/>
                <a:p>
                  <a:endParaRPr lang="zh-CN" altLang="en-US"/>
                </a:p>
              </p:txBody>
            </p:sp>
            <p:grpSp>
              <p:nvGrpSpPr>
                <p:cNvPr id="481515" name="Group 362"/>
                <p:cNvGrpSpPr>
                  <a:grpSpLocks/>
                </p:cNvGrpSpPr>
                <p:nvPr/>
              </p:nvGrpSpPr>
              <p:grpSpPr bwMode="auto">
                <a:xfrm>
                  <a:off x="2965" y="1568"/>
                  <a:ext cx="12" cy="144"/>
                  <a:chOff x="2965" y="1568"/>
                  <a:chExt cx="12" cy="144"/>
                </a:xfrm>
              </p:grpSpPr>
              <p:sp>
                <p:nvSpPr>
                  <p:cNvPr id="481643" name="Freeform 363"/>
                  <p:cNvSpPr>
                    <a:spLocks/>
                  </p:cNvSpPr>
                  <p:nvPr/>
                </p:nvSpPr>
                <p:spPr bwMode="auto">
                  <a:xfrm>
                    <a:off x="2965" y="1568"/>
                    <a:ext cx="12" cy="144"/>
                  </a:xfrm>
                  <a:custGeom>
                    <a:avLst/>
                    <a:gdLst/>
                    <a:ahLst/>
                    <a:cxnLst>
                      <a:cxn ang="0">
                        <a:pos x="0" y="0"/>
                      </a:cxn>
                      <a:cxn ang="0">
                        <a:pos x="5" y="144"/>
                      </a:cxn>
                      <a:cxn ang="0">
                        <a:pos x="5" y="144"/>
                      </a:cxn>
                      <a:cxn ang="0">
                        <a:pos x="6" y="144"/>
                      </a:cxn>
                      <a:cxn ang="0">
                        <a:pos x="6" y="144"/>
                      </a:cxn>
                      <a:cxn ang="0">
                        <a:pos x="7" y="144"/>
                      </a:cxn>
                      <a:cxn ang="0">
                        <a:pos x="9" y="144"/>
                      </a:cxn>
                      <a:cxn ang="0">
                        <a:pos x="9" y="144"/>
                      </a:cxn>
                      <a:cxn ang="0">
                        <a:pos x="10" y="144"/>
                      </a:cxn>
                      <a:cxn ang="0">
                        <a:pos x="10" y="144"/>
                      </a:cxn>
                      <a:cxn ang="0">
                        <a:pos x="11" y="144"/>
                      </a:cxn>
                      <a:cxn ang="0">
                        <a:pos x="12" y="144"/>
                      </a:cxn>
                      <a:cxn ang="0">
                        <a:pos x="12" y="144"/>
                      </a:cxn>
                      <a:cxn ang="0">
                        <a:pos x="12" y="144"/>
                      </a:cxn>
                      <a:cxn ang="0">
                        <a:pos x="9" y="0"/>
                      </a:cxn>
                      <a:cxn ang="0">
                        <a:pos x="0" y="0"/>
                      </a:cxn>
                      <a:cxn ang="0">
                        <a:pos x="0" y="0"/>
                      </a:cxn>
                    </a:cxnLst>
                    <a:rect l="0" t="0" r="r" b="b"/>
                    <a:pathLst>
                      <a:path w="12" h="144">
                        <a:moveTo>
                          <a:pt x="0" y="0"/>
                        </a:moveTo>
                        <a:lnTo>
                          <a:pt x="5" y="144"/>
                        </a:lnTo>
                        <a:lnTo>
                          <a:pt x="5" y="144"/>
                        </a:lnTo>
                        <a:lnTo>
                          <a:pt x="6" y="144"/>
                        </a:lnTo>
                        <a:lnTo>
                          <a:pt x="6" y="144"/>
                        </a:lnTo>
                        <a:lnTo>
                          <a:pt x="7" y="144"/>
                        </a:lnTo>
                        <a:lnTo>
                          <a:pt x="9" y="144"/>
                        </a:lnTo>
                        <a:lnTo>
                          <a:pt x="9" y="144"/>
                        </a:lnTo>
                        <a:lnTo>
                          <a:pt x="10" y="144"/>
                        </a:lnTo>
                        <a:lnTo>
                          <a:pt x="10" y="144"/>
                        </a:lnTo>
                        <a:lnTo>
                          <a:pt x="11" y="144"/>
                        </a:lnTo>
                        <a:lnTo>
                          <a:pt x="12" y="144"/>
                        </a:lnTo>
                        <a:lnTo>
                          <a:pt x="12" y="144"/>
                        </a:lnTo>
                        <a:lnTo>
                          <a:pt x="12" y="144"/>
                        </a:lnTo>
                        <a:lnTo>
                          <a:pt x="9" y="0"/>
                        </a:lnTo>
                        <a:lnTo>
                          <a:pt x="0" y="0"/>
                        </a:lnTo>
                        <a:lnTo>
                          <a:pt x="0" y="0"/>
                        </a:lnTo>
                        <a:close/>
                      </a:path>
                    </a:pathLst>
                  </a:custGeom>
                  <a:solidFill>
                    <a:srgbClr val="919191"/>
                  </a:solidFill>
                  <a:ln w="9525">
                    <a:noFill/>
                    <a:round/>
                    <a:headEnd/>
                    <a:tailEnd/>
                  </a:ln>
                </p:spPr>
                <p:txBody>
                  <a:bodyPr/>
                  <a:lstStyle/>
                  <a:p>
                    <a:endParaRPr lang="zh-CN" altLang="en-US"/>
                  </a:p>
                </p:txBody>
              </p:sp>
              <p:sp>
                <p:nvSpPr>
                  <p:cNvPr id="481644" name="Freeform 364"/>
                  <p:cNvSpPr>
                    <a:spLocks/>
                  </p:cNvSpPr>
                  <p:nvPr/>
                </p:nvSpPr>
                <p:spPr bwMode="auto">
                  <a:xfrm>
                    <a:off x="2967" y="1666"/>
                    <a:ext cx="10" cy="7"/>
                  </a:xfrm>
                  <a:custGeom>
                    <a:avLst/>
                    <a:gdLst/>
                    <a:ahLst/>
                    <a:cxnLst>
                      <a:cxn ang="0">
                        <a:pos x="0" y="0"/>
                      </a:cxn>
                      <a:cxn ang="0">
                        <a:pos x="0" y="0"/>
                      </a:cxn>
                      <a:cxn ang="0">
                        <a:pos x="0" y="0"/>
                      </a:cxn>
                      <a:cxn ang="0">
                        <a:pos x="1" y="0"/>
                      </a:cxn>
                      <a:cxn ang="0">
                        <a:pos x="3" y="0"/>
                      </a:cxn>
                      <a:cxn ang="0">
                        <a:pos x="4" y="0"/>
                      </a:cxn>
                      <a:cxn ang="0">
                        <a:pos x="5" y="0"/>
                      </a:cxn>
                      <a:cxn ang="0">
                        <a:pos x="7" y="0"/>
                      </a:cxn>
                      <a:cxn ang="0">
                        <a:pos x="9" y="0"/>
                      </a:cxn>
                      <a:cxn ang="0">
                        <a:pos x="9" y="0"/>
                      </a:cxn>
                      <a:cxn ang="0">
                        <a:pos x="9" y="0"/>
                      </a:cxn>
                      <a:cxn ang="0">
                        <a:pos x="10" y="0"/>
                      </a:cxn>
                      <a:cxn ang="0">
                        <a:pos x="10" y="6"/>
                      </a:cxn>
                      <a:cxn ang="0">
                        <a:pos x="10" y="6"/>
                      </a:cxn>
                      <a:cxn ang="0">
                        <a:pos x="10" y="7"/>
                      </a:cxn>
                      <a:cxn ang="0">
                        <a:pos x="9" y="7"/>
                      </a:cxn>
                      <a:cxn ang="0">
                        <a:pos x="9" y="7"/>
                      </a:cxn>
                      <a:cxn ang="0">
                        <a:pos x="8" y="7"/>
                      </a:cxn>
                      <a:cxn ang="0">
                        <a:pos x="7" y="7"/>
                      </a:cxn>
                      <a:cxn ang="0">
                        <a:pos x="5" y="7"/>
                      </a:cxn>
                      <a:cxn ang="0">
                        <a:pos x="4" y="7"/>
                      </a:cxn>
                      <a:cxn ang="0">
                        <a:pos x="3" y="7"/>
                      </a:cxn>
                      <a:cxn ang="0">
                        <a:pos x="1" y="7"/>
                      </a:cxn>
                      <a:cxn ang="0">
                        <a:pos x="0" y="7"/>
                      </a:cxn>
                      <a:cxn ang="0">
                        <a:pos x="0" y="7"/>
                      </a:cxn>
                      <a:cxn ang="0">
                        <a:pos x="0" y="0"/>
                      </a:cxn>
                    </a:cxnLst>
                    <a:rect l="0" t="0" r="r" b="b"/>
                    <a:pathLst>
                      <a:path w="10" h="7">
                        <a:moveTo>
                          <a:pt x="0" y="0"/>
                        </a:moveTo>
                        <a:lnTo>
                          <a:pt x="0" y="0"/>
                        </a:lnTo>
                        <a:lnTo>
                          <a:pt x="0" y="0"/>
                        </a:lnTo>
                        <a:lnTo>
                          <a:pt x="1" y="0"/>
                        </a:lnTo>
                        <a:lnTo>
                          <a:pt x="3" y="0"/>
                        </a:lnTo>
                        <a:lnTo>
                          <a:pt x="4" y="0"/>
                        </a:lnTo>
                        <a:lnTo>
                          <a:pt x="5" y="0"/>
                        </a:lnTo>
                        <a:lnTo>
                          <a:pt x="7" y="0"/>
                        </a:lnTo>
                        <a:lnTo>
                          <a:pt x="9" y="0"/>
                        </a:lnTo>
                        <a:lnTo>
                          <a:pt x="9" y="0"/>
                        </a:lnTo>
                        <a:lnTo>
                          <a:pt x="9" y="0"/>
                        </a:lnTo>
                        <a:lnTo>
                          <a:pt x="10" y="0"/>
                        </a:lnTo>
                        <a:lnTo>
                          <a:pt x="10" y="6"/>
                        </a:lnTo>
                        <a:lnTo>
                          <a:pt x="10" y="6"/>
                        </a:lnTo>
                        <a:lnTo>
                          <a:pt x="10" y="7"/>
                        </a:lnTo>
                        <a:lnTo>
                          <a:pt x="9" y="7"/>
                        </a:lnTo>
                        <a:lnTo>
                          <a:pt x="9" y="7"/>
                        </a:lnTo>
                        <a:lnTo>
                          <a:pt x="8" y="7"/>
                        </a:lnTo>
                        <a:lnTo>
                          <a:pt x="7" y="7"/>
                        </a:lnTo>
                        <a:lnTo>
                          <a:pt x="5" y="7"/>
                        </a:lnTo>
                        <a:lnTo>
                          <a:pt x="4" y="7"/>
                        </a:lnTo>
                        <a:lnTo>
                          <a:pt x="3" y="7"/>
                        </a:lnTo>
                        <a:lnTo>
                          <a:pt x="1" y="7"/>
                        </a:lnTo>
                        <a:lnTo>
                          <a:pt x="0" y="7"/>
                        </a:lnTo>
                        <a:lnTo>
                          <a:pt x="0" y="7"/>
                        </a:lnTo>
                        <a:lnTo>
                          <a:pt x="0" y="0"/>
                        </a:lnTo>
                        <a:close/>
                      </a:path>
                    </a:pathLst>
                  </a:custGeom>
                  <a:solidFill>
                    <a:srgbClr val="676767"/>
                  </a:solidFill>
                  <a:ln w="9525">
                    <a:noFill/>
                    <a:round/>
                    <a:headEnd/>
                    <a:tailEnd/>
                  </a:ln>
                </p:spPr>
                <p:txBody>
                  <a:bodyPr/>
                  <a:lstStyle/>
                  <a:p>
                    <a:endParaRPr lang="zh-CN" altLang="en-US"/>
                  </a:p>
                </p:txBody>
              </p:sp>
              <p:sp>
                <p:nvSpPr>
                  <p:cNvPr id="481645" name="Freeform 365"/>
                  <p:cNvSpPr>
                    <a:spLocks/>
                  </p:cNvSpPr>
                  <p:nvPr/>
                </p:nvSpPr>
                <p:spPr bwMode="auto">
                  <a:xfrm>
                    <a:off x="2965" y="1575"/>
                    <a:ext cx="10" cy="6"/>
                  </a:xfrm>
                  <a:custGeom>
                    <a:avLst/>
                    <a:gdLst/>
                    <a:ahLst/>
                    <a:cxnLst>
                      <a:cxn ang="0">
                        <a:pos x="0" y="0"/>
                      </a:cxn>
                      <a:cxn ang="0">
                        <a:pos x="0" y="0"/>
                      </a:cxn>
                      <a:cxn ang="0">
                        <a:pos x="0" y="0"/>
                      </a:cxn>
                      <a:cxn ang="0">
                        <a:pos x="1" y="0"/>
                      </a:cxn>
                      <a:cxn ang="0">
                        <a:pos x="2" y="0"/>
                      </a:cxn>
                      <a:cxn ang="0">
                        <a:pos x="3" y="0"/>
                      </a:cxn>
                      <a:cxn ang="0">
                        <a:pos x="5" y="0"/>
                      </a:cxn>
                      <a:cxn ang="0">
                        <a:pos x="6" y="0"/>
                      </a:cxn>
                      <a:cxn ang="0">
                        <a:pos x="9" y="0"/>
                      </a:cxn>
                      <a:cxn ang="0">
                        <a:pos x="9" y="0"/>
                      </a:cxn>
                      <a:cxn ang="0">
                        <a:pos x="9" y="0"/>
                      </a:cxn>
                      <a:cxn ang="0">
                        <a:pos x="10" y="0"/>
                      </a:cxn>
                      <a:cxn ang="0">
                        <a:pos x="10" y="4"/>
                      </a:cxn>
                      <a:cxn ang="0">
                        <a:pos x="10" y="6"/>
                      </a:cxn>
                      <a:cxn ang="0">
                        <a:pos x="9" y="6"/>
                      </a:cxn>
                      <a:cxn ang="0">
                        <a:pos x="9" y="6"/>
                      </a:cxn>
                      <a:cxn ang="0">
                        <a:pos x="7" y="6"/>
                      </a:cxn>
                      <a:cxn ang="0">
                        <a:pos x="6" y="6"/>
                      </a:cxn>
                      <a:cxn ang="0">
                        <a:pos x="5" y="6"/>
                      </a:cxn>
                      <a:cxn ang="0">
                        <a:pos x="3" y="6"/>
                      </a:cxn>
                      <a:cxn ang="0">
                        <a:pos x="2" y="6"/>
                      </a:cxn>
                      <a:cxn ang="0">
                        <a:pos x="1" y="6"/>
                      </a:cxn>
                      <a:cxn ang="0">
                        <a:pos x="0" y="6"/>
                      </a:cxn>
                      <a:cxn ang="0">
                        <a:pos x="0" y="6"/>
                      </a:cxn>
                      <a:cxn ang="0">
                        <a:pos x="0" y="0"/>
                      </a:cxn>
                    </a:cxnLst>
                    <a:rect l="0" t="0" r="r" b="b"/>
                    <a:pathLst>
                      <a:path w="10" h="6">
                        <a:moveTo>
                          <a:pt x="0" y="0"/>
                        </a:moveTo>
                        <a:lnTo>
                          <a:pt x="0" y="0"/>
                        </a:lnTo>
                        <a:lnTo>
                          <a:pt x="0" y="0"/>
                        </a:lnTo>
                        <a:lnTo>
                          <a:pt x="1" y="0"/>
                        </a:lnTo>
                        <a:lnTo>
                          <a:pt x="2" y="0"/>
                        </a:lnTo>
                        <a:lnTo>
                          <a:pt x="3" y="0"/>
                        </a:lnTo>
                        <a:lnTo>
                          <a:pt x="5" y="0"/>
                        </a:lnTo>
                        <a:lnTo>
                          <a:pt x="6" y="0"/>
                        </a:lnTo>
                        <a:lnTo>
                          <a:pt x="9" y="0"/>
                        </a:lnTo>
                        <a:lnTo>
                          <a:pt x="9" y="0"/>
                        </a:lnTo>
                        <a:lnTo>
                          <a:pt x="9" y="0"/>
                        </a:lnTo>
                        <a:lnTo>
                          <a:pt x="10" y="0"/>
                        </a:lnTo>
                        <a:lnTo>
                          <a:pt x="10" y="4"/>
                        </a:lnTo>
                        <a:lnTo>
                          <a:pt x="10" y="6"/>
                        </a:lnTo>
                        <a:lnTo>
                          <a:pt x="9" y="6"/>
                        </a:lnTo>
                        <a:lnTo>
                          <a:pt x="9" y="6"/>
                        </a:lnTo>
                        <a:lnTo>
                          <a:pt x="7" y="6"/>
                        </a:lnTo>
                        <a:lnTo>
                          <a:pt x="6" y="6"/>
                        </a:lnTo>
                        <a:lnTo>
                          <a:pt x="5" y="6"/>
                        </a:lnTo>
                        <a:lnTo>
                          <a:pt x="3" y="6"/>
                        </a:lnTo>
                        <a:lnTo>
                          <a:pt x="2" y="6"/>
                        </a:lnTo>
                        <a:lnTo>
                          <a:pt x="1" y="6"/>
                        </a:lnTo>
                        <a:lnTo>
                          <a:pt x="0" y="6"/>
                        </a:lnTo>
                        <a:lnTo>
                          <a:pt x="0" y="6"/>
                        </a:lnTo>
                        <a:lnTo>
                          <a:pt x="0" y="0"/>
                        </a:lnTo>
                        <a:close/>
                      </a:path>
                    </a:pathLst>
                  </a:custGeom>
                  <a:solidFill>
                    <a:srgbClr val="676767"/>
                  </a:solidFill>
                  <a:ln w="9525">
                    <a:noFill/>
                    <a:round/>
                    <a:headEnd/>
                    <a:tailEnd/>
                  </a:ln>
                </p:spPr>
                <p:txBody>
                  <a:bodyPr/>
                  <a:lstStyle/>
                  <a:p>
                    <a:endParaRPr lang="zh-CN" altLang="en-US"/>
                  </a:p>
                </p:txBody>
              </p:sp>
            </p:grpSp>
            <p:grpSp>
              <p:nvGrpSpPr>
                <p:cNvPr id="481521" name="Group 366"/>
                <p:cNvGrpSpPr>
                  <a:grpSpLocks/>
                </p:cNvGrpSpPr>
                <p:nvPr/>
              </p:nvGrpSpPr>
              <p:grpSpPr bwMode="auto">
                <a:xfrm>
                  <a:off x="2970" y="1716"/>
                  <a:ext cx="66" cy="74"/>
                  <a:chOff x="2970" y="1716"/>
                  <a:chExt cx="66" cy="74"/>
                </a:xfrm>
              </p:grpSpPr>
              <p:sp>
                <p:nvSpPr>
                  <p:cNvPr id="481647" name="Freeform 367"/>
                  <p:cNvSpPr>
                    <a:spLocks/>
                  </p:cNvSpPr>
                  <p:nvPr/>
                </p:nvSpPr>
                <p:spPr bwMode="auto">
                  <a:xfrm>
                    <a:off x="2970" y="1716"/>
                    <a:ext cx="66" cy="74"/>
                  </a:xfrm>
                  <a:custGeom>
                    <a:avLst/>
                    <a:gdLst/>
                    <a:ahLst/>
                    <a:cxnLst>
                      <a:cxn ang="0">
                        <a:pos x="42" y="0"/>
                      </a:cxn>
                      <a:cxn ang="0">
                        <a:pos x="48" y="4"/>
                      </a:cxn>
                      <a:cxn ang="0">
                        <a:pos x="55" y="6"/>
                      </a:cxn>
                      <a:cxn ang="0">
                        <a:pos x="60" y="12"/>
                      </a:cxn>
                      <a:cxn ang="0">
                        <a:pos x="64" y="19"/>
                      </a:cxn>
                      <a:cxn ang="0">
                        <a:pos x="65" y="23"/>
                      </a:cxn>
                      <a:cxn ang="0">
                        <a:pos x="66" y="33"/>
                      </a:cxn>
                      <a:cxn ang="0">
                        <a:pos x="66" y="40"/>
                      </a:cxn>
                      <a:cxn ang="0">
                        <a:pos x="65" y="47"/>
                      </a:cxn>
                      <a:cxn ang="0">
                        <a:pos x="63" y="55"/>
                      </a:cxn>
                      <a:cxn ang="0">
                        <a:pos x="57" y="62"/>
                      </a:cxn>
                      <a:cxn ang="0">
                        <a:pos x="51" y="67"/>
                      </a:cxn>
                      <a:cxn ang="0">
                        <a:pos x="46" y="72"/>
                      </a:cxn>
                      <a:cxn ang="0">
                        <a:pos x="37" y="74"/>
                      </a:cxn>
                      <a:cxn ang="0">
                        <a:pos x="29" y="73"/>
                      </a:cxn>
                      <a:cxn ang="0">
                        <a:pos x="22" y="72"/>
                      </a:cxn>
                      <a:cxn ang="0">
                        <a:pos x="14" y="70"/>
                      </a:cxn>
                      <a:cxn ang="0">
                        <a:pos x="7" y="65"/>
                      </a:cxn>
                      <a:cxn ang="0">
                        <a:pos x="2" y="59"/>
                      </a:cxn>
                      <a:cxn ang="0">
                        <a:pos x="0" y="56"/>
                      </a:cxn>
                      <a:cxn ang="0">
                        <a:pos x="0" y="52"/>
                      </a:cxn>
                      <a:cxn ang="0">
                        <a:pos x="6" y="47"/>
                      </a:cxn>
                      <a:cxn ang="0">
                        <a:pos x="23" y="0"/>
                      </a:cxn>
                      <a:cxn ang="0">
                        <a:pos x="38" y="0"/>
                      </a:cxn>
                      <a:cxn ang="0">
                        <a:pos x="42" y="0"/>
                      </a:cxn>
                    </a:cxnLst>
                    <a:rect l="0" t="0" r="r" b="b"/>
                    <a:pathLst>
                      <a:path w="66" h="74">
                        <a:moveTo>
                          <a:pt x="42" y="0"/>
                        </a:moveTo>
                        <a:lnTo>
                          <a:pt x="48" y="4"/>
                        </a:lnTo>
                        <a:lnTo>
                          <a:pt x="55" y="6"/>
                        </a:lnTo>
                        <a:lnTo>
                          <a:pt x="60" y="12"/>
                        </a:lnTo>
                        <a:lnTo>
                          <a:pt x="64" y="19"/>
                        </a:lnTo>
                        <a:lnTo>
                          <a:pt x="65" y="23"/>
                        </a:lnTo>
                        <a:lnTo>
                          <a:pt x="66" y="33"/>
                        </a:lnTo>
                        <a:lnTo>
                          <a:pt x="66" y="40"/>
                        </a:lnTo>
                        <a:lnTo>
                          <a:pt x="65" y="47"/>
                        </a:lnTo>
                        <a:lnTo>
                          <a:pt x="63" y="55"/>
                        </a:lnTo>
                        <a:lnTo>
                          <a:pt x="57" y="62"/>
                        </a:lnTo>
                        <a:lnTo>
                          <a:pt x="51" y="67"/>
                        </a:lnTo>
                        <a:lnTo>
                          <a:pt x="46" y="72"/>
                        </a:lnTo>
                        <a:lnTo>
                          <a:pt x="37" y="74"/>
                        </a:lnTo>
                        <a:lnTo>
                          <a:pt x="29" y="73"/>
                        </a:lnTo>
                        <a:lnTo>
                          <a:pt x="22" y="72"/>
                        </a:lnTo>
                        <a:lnTo>
                          <a:pt x="14" y="70"/>
                        </a:lnTo>
                        <a:lnTo>
                          <a:pt x="7" y="65"/>
                        </a:lnTo>
                        <a:lnTo>
                          <a:pt x="2" y="59"/>
                        </a:lnTo>
                        <a:lnTo>
                          <a:pt x="0" y="56"/>
                        </a:lnTo>
                        <a:lnTo>
                          <a:pt x="0" y="52"/>
                        </a:lnTo>
                        <a:lnTo>
                          <a:pt x="6" y="47"/>
                        </a:lnTo>
                        <a:lnTo>
                          <a:pt x="23" y="0"/>
                        </a:lnTo>
                        <a:lnTo>
                          <a:pt x="38" y="0"/>
                        </a:lnTo>
                        <a:lnTo>
                          <a:pt x="42" y="0"/>
                        </a:lnTo>
                        <a:close/>
                      </a:path>
                    </a:pathLst>
                  </a:custGeom>
                  <a:solidFill>
                    <a:srgbClr val="000000"/>
                  </a:solidFill>
                  <a:ln w="9525">
                    <a:noFill/>
                    <a:round/>
                    <a:headEnd/>
                    <a:tailEnd/>
                  </a:ln>
                </p:spPr>
                <p:txBody>
                  <a:bodyPr/>
                  <a:lstStyle/>
                  <a:p>
                    <a:endParaRPr lang="zh-CN" altLang="en-US"/>
                  </a:p>
                </p:txBody>
              </p:sp>
              <p:grpSp>
                <p:nvGrpSpPr>
                  <p:cNvPr id="481525" name="Group 368"/>
                  <p:cNvGrpSpPr>
                    <a:grpSpLocks/>
                  </p:cNvGrpSpPr>
                  <p:nvPr/>
                </p:nvGrpSpPr>
                <p:grpSpPr bwMode="auto">
                  <a:xfrm>
                    <a:off x="2993" y="1735"/>
                    <a:ext cx="34" cy="40"/>
                    <a:chOff x="2993" y="1735"/>
                    <a:chExt cx="34" cy="40"/>
                  </a:xfrm>
                </p:grpSpPr>
                <p:sp>
                  <p:nvSpPr>
                    <p:cNvPr id="481649" name="Freeform 369"/>
                    <p:cNvSpPr>
                      <a:spLocks/>
                    </p:cNvSpPr>
                    <p:nvPr/>
                  </p:nvSpPr>
                  <p:spPr bwMode="auto">
                    <a:xfrm>
                      <a:off x="2993" y="1735"/>
                      <a:ext cx="34" cy="40"/>
                    </a:xfrm>
                    <a:custGeom>
                      <a:avLst/>
                      <a:gdLst/>
                      <a:ahLst/>
                      <a:cxnLst>
                        <a:cxn ang="0">
                          <a:pos x="23" y="1"/>
                        </a:cxn>
                        <a:cxn ang="0">
                          <a:pos x="28" y="3"/>
                        </a:cxn>
                        <a:cxn ang="0">
                          <a:pos x="32" y="9"/>
                        </a:cxn>
                        <a:cxn ang="0">
                          <a:pos x="34" y="16"/>
                        </a:cxn>
                        <a:cxn ang="0">
                          <a:pos x="34" y="23"/>
                        </a:cxn>
                        <a:cxn ang="0">
                          <a:pos x="31" y="31"/>
                        </a:cxn>
                        <a:cxn ang="0">
                          <a:pos x="24" y="38"/>
                        </a:cxn>
                        <a:cxn ang="0">
                          <a:pos x="16" y="40"/>
                        </a:cxn>
                        <a:cxn ang="0">
                          <a:pos x="9" y="39"/>
                        </a:cxn>
                        <a:cxn ang="0">
                          <a:pos x="4" y="36"/>
                        </a:cxn>
                        <a:cxn ang="0">
                          <a:pos x="1" y="30"/>
                        </a:cxn>
                        <a:cxn ang="0">
                          <a:pos x="0" y="18"/>
                        </a:cxn>
                        <a:cxn ang="0">
                          <a:pos x="2" y="10"/>
                        </a:cxn>
                        <a:cxn ang="0">
                          <a:pos x="6" y="4"/>
                        </a:cxn>
                        <a:cxn ang="0">
                          <a:pos x="13" y="1"/>
                        </a:cxn>
                        <a:cxn ang="0">
                          <a:pos x="18" y="0"/>
                        </a:cxn>
                        <a:cxn ang="0">
                          <a:pos x="23" y="1"/>
                        </a:cxn>
                      </a:cxnLst>
                      <a:rect l="0" t="0" r="r" b="b"/>
                      <a:pathLst>
                        <a:path w="34" h="40">
                          <a:moveTo>
                            <a:pt x="23" y="1"/>
                          </a:moveTo>
                          <a:lnTo>
                            <a:pt x="28" y="3"/>
                          </a:lnTo>
                          <a:lnTo>
                            <a:pt x="32" y="9"/>
                          </a:lnTo>
                          <a:lnTo>
                            <a:pt x="34" y="16"/>
                          </a:lnTo>
                          <a:lnTo>
                            <a:pt x="34" y="23"/>
                          </a:lnTo>
                          <a:lnTo>
                            <a:pt x="31" y="31"/>
                          </a:lnTo>
                          <a:lnTo>
                            <a:pt x="24" y="38"/>
                          </a:lnTo>
                          <a:lnTo>
                            <a:pt x="16" y="40"/>
                          </a:lnTo>
                          <a:lnTo>
                            <a:pt x="9" y="39"/>
                          </a:lnTo>
                          <a:lnTo>
                            <a:pt x="4" y="36"/>
                          </a:lnTo>
                          <a:lnTo>
                            <a:pt x="1" y="30"/>
                          </a:lnTo>
                          <a:lnTo>
                            <a:pt x="0" y="18"/>
                          </a:lnTo>
                          <a:lnTo>
                            <a:pt x="2" y="10"/>
                          </a:lnTo>
                          <a:lnTo>
                            <a:pt x="6" y="4"/>
                          </a:lnTo>
                          <a:lnTo>
                            <a:pt x="13" y="1"/>
                          </a:lnTo>
                          <a:lnTo>
                            <a:pt x="18" y="0"/>
                          </a:lnTo>
                          <a:lnTo>
                            <a:pt x="23" y="1"/>
                          </a:lnTo>
                          <a:close/>
                        </a:path>
                      </a:pathLst>
                    </a:custGeom>
                    <a:solidFill>
                      <a:srgbClr val="CFAA17"/>
                    </a:solidFill>
                    <a:ln w="9525">
                      <a:noFill/>
                      <a:round/>
                      <a:headEnd/>
                      <a:tailEnd/>
                    </a:ln>
                  </p:spPr>
                  <p:txBody>
                    <a:bodyPr/>
                    <a:lstStyle/>
                    <a:p>
                      <a:endParaRPr lang="zh-CN" altLang="en-US"/>
                    </a:p>
                  </p:txBody>
                </p:sp>
                <p:sp>
                  <p:nvSpPr>
                    <p:cNvPr id="481650" name="Freeform 370"/>
                    <p:cNvSpPr>
                      <a:spLocks/>
                    </p:cNvSpPr>
                    <p:nvPr/>
                  </p:nvSpPr>
                  <p:spPr bwMode="auto">
                    <a:xfrm>
                      <a:off x="2993" y="1735"/>
                      <a:ext cx="34" cy="40"/>
                    </a:xfrm>
                    <a:custGeom>
                      <a:avLst/>
                      <a:gdLst/>
                      <a:ahLst/>
                      <a:cxnLst>
                        <a:cxn ang="0">
                          <a:pos x="23" y="1"/>
                        </a:cxn>
                        <a:cxn ang="0">
                          <a:pos x="28" y="3"/>
                        </a:cxn>
                        <a:cxn ang="0">
                          <a:pos x="32" y="9"/>
                        </a:cxn>
                        <a:cxn ang="0">
                          <a:pos x="34" y="16"/>
                        </a:cxn>
                        <a:cxn ang="0">
                          <a:pos x="34" y="23"/>
                        </a:cxn>
                        <a:cxn ang="0">
                          <a:pos x="31" y="31"/>
                        </a:cxn>
                        <a:cxn ang="0">
                          <a:pos x="24" y="38"/>
                        </a:cxn>
                        <a:cxn ang="0">
                          <a:pos x="16" y="40"/>
                        </a:cxn>
                        <a:cxn ang="0">
                          <a:pos x="9" y="39"/>
                        </a:cxn>
                        <a:cxn ang="0">
                          <a:pos x="4" y="36"/>
                        </a:cxn>
                        <a:cxn ang="0">
                          <a:pos x="1" y="30"/>
                        </a:cxn>
                        <a:cxn ang="0">
                          <a:pos x="0" y="18"/>
                        </a:cxn>
                        <a:cxn ang="0">
                          <a:pos x="2" y="10"/>
                        </a:cxn>
                        <a:cxn ang="0">
                          <a:pos x="6" y="4"/>
                        </a:cxn>
                        <a:cxn ang="0">
                          <a:pos x="13" y="1"/>
                        </a:cxn>
                        <a:cxn ang="0">
                          <a:pos x="18" y="0"/>
                        </a:cxn>
                        <a:cxn ang="0">
                          <a:pos x="23" y="1"/>
                        </a:cxn>
                      </a:cxnLst>
                      <a:rect l="0" t="0" r="r" b="b"/>
                      <a:pathLst>
                        <a:path w="34" h="40">
                          <a:moveTo>
                            <a:pt x="23" y="1"/>
                          </a:moveTo>
                          <a:lnTo>
                            <a:pt x="28" y="3"/>
                          </a:lnTo>
                          <a:lnTo>
                            <a:pt x="32" y="9"/>
                          </a:lnTo>
                          <a:lnTo>
                            <a:pt x="34" y="16"/>
                          </a:lnTo>
                          <a:lnTo>
                            <a:pt x="34" y="23"/>
                          </a:lnTo>
                          <a:lnTo>
                            <a:pt x="31" y="31"/>
                          </a:lnTo>
                          <a:lnTo>
                            <a:pt x="24" y="38"/>
                          </a:lnTo>
                          <a:lnTo>
                            <a:pt x="16" y="40"/>
                          </a:lnTo>
                          <a:lnTo>
                            <a:pt x="9" y="39"/>
                          </a:lnTo>
                          <a:lnTo>
                            <a:pt x="4" y="36"/>
                          </a:lnTo>
                          <a:lnTo>
                            <a:pt x="1" y="30"/>
                          </a:lnTo>
                          <a:lnTo>
                            <a:pt x="0" y="18"/>
                          </a:lnTo>
                          <a:lnTo>
                            <a:pt x="2" y="10"/>
                          </a:lnTo>
                          <a:lnTo>
                            <a:pt x="6" y="4"/>
                          </a:lnTo>
                          <a:lnTo>
                            <a:pt x="13" y="1"/>
                          </a:lnTo>
                          <a:lnTo>
                            <a:pt x="18" y="0"/>
                          </a:lnTo>
                          <a:lnTo>
                            <a:pt x="23" y="1"/>
                          </a:lnTo>
                        </a:path>
                      </a:pathLst>
                    </a:custGeom>
                    <a:noFill/>
                    <a:ln w="7938">
                      <a:solidFill>
                        <a:srgbClr val="CFAA17"/>
                      </a:solidFill>
                      <a:prstDash val="solid"/>
                      <a:round/>
                      <a:headEnd/>
                      <a:tailEnd/>
                    </a:ln>
                  </p:spPr>
                  <p:txBody>
                    <a:bodyPr/>
                    <a:lstStyle/>
                    <a:p>
                      <a:endParaRPr lang="zh-CN" altLang="en-US"/>
                    </a:p>
                  </p:txBody>
                </p:sp>
              </p:grpSp>
            </p:grpSp>
            <p:grpSp>
              <p:nvGrpSpPr>
                <p:cNvPr id="481528" name="Group 371"/>
                <p:cNvGrpSpPr>
                  <a:grpSpLocks/>
                </p:cNvGrpSpPr>
                <p:nvPr/>
              </p:nvGrpSpPr>
              <p:grpSpPr bwMode="auto">
                <a:xfrm>
                  <a:off x="2822" y="1579"/>
                  <a:ext cx="66" cy="91"/>
                  <a:chOff x="2822" y="1579"/>
                  <a:chExt cx="66" cy="91"/>
                </a:xfrm>
              </p:grpSpPr>
              <p:sp>
                <p:nvSpPr>
                  <p:cNvPr id="481652" name="Freeform 372"/>
                  <p:cNvSpPr>
                    <a:spLocks/>
                  </p:cNvSpPr>
                  <p:nvPr/>
                </p:nvSpPr>
                <p:spPr bwMode="auto">
                  <a:xfrm>
                    <a:off x="2827" y="1603"/>
                    <a:ext cx="61" cy="67"/>
                  </a:xfrm>
                  <a:custGeom>
                    <a:avLst/>
                    <a:gdLst/>
                    <a:ahLst/>
                    <a:cxnLst>
                      <a:cxn ang="0">
                        <a:pos x="2" y="52"/>
                      </a:cxn>
                      <a:cxn ang="0">
                        <a:pos x="3" y="51"/>
                      </a:cxn>
                      <a:cxn ang="0">
                        <a:pos x="4" y="49"/>
                      </a:cxn>
                      <a:cxn ang="0">
                        <a:pos x="7" y="47"/>
                      </a:cxn>
                      <a:cxn ang="0">
                        <a:pos x="11" y="45"/>
                      </a:cxn>
                      <a:cxn ang="0">
                        <a:pos x="13" y="43"/>
                      </a:cxn>
                      <a:cxn ang="0">
                        <a:pos x="16" y="41"/>
                      </a:cxn>
                      <a:cxn ang="0">
                        <a:pos x="17" y="39"/>
                      </a:cxn>
                      <a:cxn ang="0">
                        <a:pos x="20" y="36"/>
                      </a:cxn>
                      <a:cxn ang="0">
                        <a:pos x="22" y="31"/>
                      </a:cxn>
                      <a:cxn ang="0">
                        <a:pos x="25" y="23"/>
                      </a:cxn>
                      <a:cxn ang="0">
                        <a:pos x="29" y="15"/>
                      </a:cxn>
                      <a:cxn ang="0">
                        <a:pos x="31" y="9"/>
                      </a:cxn>
                      <a:cxn ang="0">
                        <a:pos x="34" y="4"/>
                      </a:cxn>
                      <a:cxn ang="0">
                        <a:pos x="38" y="1"/>
                      </a:cxn>
                      <a:cxn ang="0">
                        <a:pos x="43" y="0"/>
                      </a:cxn>
                      <a:cxn ang="0">
                        <a:pos x="48" y="0"/>
                      </a:cxn>
                      <a:cxn ang="0">
                        <a:pos x="53" y="0"/>
                      </a:cxn>
                      <a:cxn ang="0">
                        <a:pos x="57" y="3"/>
                      </a:cxn>
                      <a:cxn ang="0">
                        <a:pos x="59" y="10"/>
                      </a:cxn>
                      <a:cxn ang="0">
                        <a:pos x="61" y="18"/>
                      </a:cxn>
                      <a:cxn ang="0">
                        <a:pos x="59" y="23"/>
                      </a:cxn>
                      <a:cxn ang="0">
                        <a:pos x="58" y="34"/>
                      </a:cxn>
                      <a:cxn ang="0">
                        <a:pos x="57" y="48"/>
                      </a:cxn>
                      <a:cxn ang="0">
                        <a:pos x="54" y="58"/>
                      </a:cxn>
                      <a:cxn ang="0">
                        <a:pos x="53" y="60"/>
                      </a:cxn>
                      <a:cxn ang="0">
                        <a:pos x="50" y="62"/>
                      </a:cxn>
                      <a:cxn ang="0">
                        <a:pos x="48" y="65"/>
                      </a:cxn>
                      <a:cxn ang="0">
                        <a:pos x="45" y="65"/>
                      </a:cxn>
                      <a:cxn ang="0">
                        <a:pos x="41" y="66"/>
                      </a:cxn>
                      <a:cxn ang="0">
                        <a:pos x="38" y="66"/>
                      </a:cxn>
                      <a:cxn ang="0">
                        <a:pos x="32" y="67"/>
                      </a:cxn>
                      <a:cxn ang="0">
                        <a:pos x="27" y="67"/>
                      </a:cxn>
                      <a:cxn ang="0">
                        <a:pos x="22" y="67"/>
                      </a:cxn>
                      <a:cxn ang="0">
                        <a:pos x="17" y="66"/>
                      </a:cxn>
                      <a:cxn ang="0">
                        <a:pos x="12" y="66"/>
                      </a:cxn>
                      <a:cxn ang="0">
                        <a:pos x="7" y="63"/>
                      </a:cxn>
                      <a:cxn ang="0">
                        <a:pos x="3" y="62"/>
                      </a:cxn>
                      <a:cxn ang="0">
                        <a:pos x="0" y="60"/>
                      </a:cxn>
                      <a:cxn ang="0">
                        <a:pos x="0" y="56"/>
                      </a:cxn>
                      <a:cxn ang="0">
                        <a:pos x="2" y="52"/>
                      </a:cxn>
                    </a:cxnLst>
                    <a:rect l="0" t="0" r="r" b="b"/>
                    <a:pathLst>
                      <a:path w="61" h="67">
                        <a:moveTo>
                          <a:pt x="2" y="52"/>
                        </a:moveTo>
                        <a:lnTo>
                          <a:pt x="2" y="52"/>
                        </a:lnTo>
                        <a:lnTo>
                          <a:pt x="2" y="52"/>
                        </a:lnTo>
                        <a:lnTo>
                          <a:pt x="3" y="51"/>
                        </a:lnTo>
                        <a:lnTo>
                          <a:pt x="3" y="49"/>
                        </a:lnTo>
                        <a:lnTo>
                          <a:pt x="4" y="49"/>
                        </a:lnTo>
                        <a:lnTo>
                          <a:pt x="6" y="48"/>
                        </a:lnTo>
                        <a:lnTo>
                          <a:pt x="7" y="47"/>
                        </a:lnTo>
                        <a:lnTo>
                          <a:pt x="8" y="46"/>
                        </a:lnTo>
                        <a:lnTo>
                          <a:pt x="11" y="45"/>
                        </a:lnTo>
                        <a:lnTo>
                          <a:pt x="12" y="44"/>
                        </a:lnTo>
                        <a:lnTo>
                          <a:pt x="13" y="43"/>
                        </a:lnTo>
                        <a:lnTo>
                          <a:pt x="15" y="43"/>
                        </a:lnTo>
                        <a:lnTo>
                          <a:pt x="16" y="41"/>
                        </a:lnTo>
                        <a:lnTo>
                          <a:pt x="17" y="40"/>
                        </a:lnTo>
                        <a:lnTo>
                          <a:pt x="17" y="39"/>
                        </a:lnTo>
                        <a:lnTo>
                          <a:pt x="18" y="38"/>
                        </a:lnTo>
                        <a:lnTo>
                          <a:pt x="20" y="36"/>
                        </a:lnTo>
                        <a:lnTo>
                          <a:pt x="20" y="34"/>
                        </a:lnTo>
                        <a:lnTo>
                          <a:pt x="22" y="31"/>
                        </a:lnTo>
                        <a:lnTo>
                          <a:pt x="24" y="27"/>
                        </a:lnTo>
                        <a:lnTo>
                          <a:pt x="25" y="23"/>
                        </a:lnTo>
                        <a:lnTo>
                          <a:pt x="27" y="19"/>
                        </a:lnTo>
                        <a:lnTo>
                          <a:pt x="29" y="15"/>
                        </a:lnTo>
                        <a:lnTo>
                          <a:pt x="30" y="11"/>
                        </a:lnTo>
                        <a:lnTo>
                          <a:pt x="31" y="9"/>
                        </a:lnTo>
                        <a:lnTo>
                          <a:pt x="32" y="7"/>
                        </a:lnTo>
                        <a:lnTo>
                          <a:pt x="34" y="4"/>
                        </a:lnTo>
                        <a:lnTo>
                          <a:pt x="35" y="3"/>
                        </a:lnTo>
                        <a:lnTo>
                          <a:pt x="38" y="1"/>
                        </a:lnTo>
                        <a:lnTo>
                          <a:pt x="40" y="0"/>
                        </a:lnTo>
                        <a:lnTo>
                          <a:pt x="43" y="0"/>
                        </a:lnTo>
                        <a:lnTo>
                          <a:pt x="45" y="0"/>
                        </a:lnTo>
                        <a:lnTo>
                          <a:pt x="48" y="0"/>
                        </a:lnTo>
                        <a:lnTo>
                          <a:pt x="50" y="0"/>
                        </a:lnTo>
                        <a:lnTo>
                          <a:pt x="53" y="0"/>
                        </a:lnTo>
                        <a:lnTo>
                          <a:pt x="56" y="2"/>
                        </a:lnTo>
                        <a:lnTo>
                          <a:pt x="57" y="3"/>
                        </a:lnTo>
                        <a:lnTo>
                          <a:pt x="58" y="7"/>
                        </a:lnTo>
                        <a:lnTo>
                          <a:pt x="59" y="10"/>
                        </a:lnTo>
                        <a:lnTo>
                          <a:pt x="61" y="14"/>
                        </a:lnTo>
                        <a:lnTo>
                          <a:pt x="61" y="18"/>
                        </a:lnTo>
                        <a:lnTo>
                          <a:pt x="61" y="19"/>
                        </a:lnTo>
                        <a:lnTo>
                          <a:pt x="59" y="23"/>
                        </a:lnTo>
                        <a:lnTo>
                          <a:pt x="59" y="29"/>
                        </a:lnTo>
                        <a:lnTo>
                          <a:pt x="58" y="34"/>
                        </a:lnTo>
                        <a:lnTo>
                          <a:pt x="58" y="41"/>
                        </a:lnTo>
                        <a:lnTo>
                          <a:pt x="57" y="48"/>
                        </a:lnTo>
                        <a:lnTo>
                          <a:pt x="56" y="54"/>
                        </a:lnTo>
                        <a:lnTo>
                          <a:pt x="54" y="58"/>
                        </a:lnTo>
                        <a:lnTo>
                          <a:pt x="53" y="59"/>
                        </a:lnTo>
                        <a:lnTo>
                          <a:pt x="53" y="60"/>
                        </a:lnTo>
                        <a:lnTo>
                          <a:pt x="52" y="61"/>
                        </a:lnTo>
                        <a:lnTo>
                          <a:pt x="50" y="62"/>
                        </a:lnTo>
                        <a:lnTo>
                          <a:pt x="49" y="63"/>
                        </a:lnTo>
                        <a:lnTo>
                          <a:pt x="48" y="65"/>
                        </a:lnTo>
                        <a:lnTo>
                          <a:pt x="47" y="65"/>
                        </a:lnTo>
                        <a:lnTo>
                          <a:pt x="45" y="65"/>
                        </a:lnTo>
                        <a:lnTo>
                          <a:pt x="43" y="66"/>
                        </a:lnTo>
                        <a:lnTo>
                          <a:pt x="41" y="66"/>
                        </a:lnTo>
                        <a:lnTo>
                          <a:pt x="39" y="66"/>
                        </a:lnTo>
                        <a:lnTo>
                          <a:pt x="38" y="66"/>
                        </a:lnTo>
                        <a:lnTo>
                          <a:pt x="35" y="67"/>
                        </a:lnTo>
                        <a:lnTo>
                          <a:pt x="32" y="67"/>
                        </a:lnTo>
                        <a:lnTo>
                          <a:pt x="30" y="67"/>
                        </a:lnTo>
                        <a:lnTo>
                          <a:pt x="27" y="67"/>
                        </a:lnTo>
                        <a:lnTo>
                          <a:pt x="25" y="67"/>
                        </a:lnTo>
                        <a:lnTo>
                          <a:pt x="22" y="67"/>
                        </a:lnTo>
                        <a:lnTo>
                          <a:pt x="20" y="66"/>
                        </a:lnTo>
                        <a:lnTo>
                          <a:pt x="17" y="66"/>
                        </a:lnTo>
                        <a:lnTo>
                          <a:pt x="15" y="66"/>
                        </a:lnTo>
                        <a:lnTo>
                          <a:pt x="12" y="66"/>
                        </a:lnTo>
                        <a:lnTo>
                          <a:pt x="9" y="65"/>
                        </a:lnTo>
                        <a:lnTo>
                          <a:pt x="7" y="63"/>
                        </a:lnTo>
                        <a:lnTo>
                          <a:pt x="4" y="63"/>
                        </a:lnTo>
                        <a:lnTo>
                          <a:pt x="3" y="62"/>
                        </a:lnTo>
                        <a:lnTo>
                          <a:pt x="2" y="61"/>
                        </a:lnTo>
                        <a:lnTo>
                          <a:pt x="0" y="60"/>
                        </a:lnTo>
                        <a:lnTo>
                          <a:pt x="0" y="58"/>
                        </a:lnTo>
                        <a:lnTo>
                          <a:pt x="0" y="56"/>
                        </a:lnTo>
                        <a:lnTo>
                          <a:pt x="0" y="54"/>
                        </a:lnTo>
                        <a:lnTo>
                          <a:pt x="2" y="52"/>
                        </a:lnTo>
                        <a:close/>
                      </a:path>
                    </a:pathLst>
                  </a:custGeom>
                  <a:solidFill>
                    <a:srgbClr val="676767"/>
                  </a:solidFill>
                  <a:ln w="9525">
                    <a:noFill/>
                    <a:round/>
                    <a:headEnd/>
                    <a:tailEnd/>
                  </a:ln>
                </p:spPr>
                <p:txBody>
                  <a:bodyPr/>
                  <a:lstStyle/>
                  <a:p>
                    <a:endParaRPr lang="zh-CN" altLang="en-US"/>
                  </a:p>
                </p:txBody>
              </p:sp>
              <p:sp>
                <p:nvSpPr>
                  <p:cNvPr id="481653" name="Freeform 373"/>
                  <p:cNvSpPr>
                    <a:spLocks/>
                  </p:cNvSpPr>
                  <p:nvPr/>
                </p:nvSpPr>
                <p:spPr bwMode="auto">
                  <a:xfrm>
                    <a:off x="2830" y="1604"/>
                    <a:ext cx="54" cy="60"/>
                  </a:xfrm>
                  <a:custGeom>
                    <a:avLst/>
                    <a:gdLst/>
                    <a:ahLst/>
                    <a:cxnLst>
                      <a:cxn ang="0">
                        <a:pos x="54" y="9"/>
                      </a:cxn>
                      <a:cxn ang="0">
                        <a:pos x="53" y="22"/>
                      </a:cxn>
                      <a:cxn ang="0">
                        <a:pos x="50" y="40"/>
                      </a:cxn>
                      <a:cxn ang="0">
                        <a:pos x="47" y="44"/>
                      </a:cxn>
                      <a:cxn ang="0">
                        <a:pos x="46" y="48"/>
                      </a:cxn>
                      <a:cxn ang="0">
                        <a:pos x="49" y="51"/>
                      </a:cxn>
                      <a:cxn ang="0">
                        <a:pos x="47" y="51"/>
                      </a:cxn>
                      <a:cxn ang="0">
                        <a:pos x="45" y="51"/>
                      </a:cxn>
                      <a:cxn ang="0">
                        <a:pos x="44" y="52"/>
                      </a:cxn>
                      <a:cxn ang="0">
                        <a:pos x="42" y="53"/>
                      </a:cxn>
                      <a:cxn ang="0">
                        <a:pos x="42" y="55"/>
                      </a:cxn>
                      <a:cxn ang="0">
                        <a:pos x="45" y="58"/>
                      </a:cxn>
                      <a:cxn ang="0">
                        <a:pos x="44" y="58"/>
                      </a:cxn>
                      <a:cxn ang="0">
                        <a:pos x="42" y="57"/>
                      </a:cxn>
                      <a:cxn ang="0">
                        <a:pos x="41" y="55"/>
                      </a:cxn>
                      <a:cxn ang="0">
                        <a:pos x="40" y="55"/>
                      </a:cxn>
                      <a:cxn ang="0">
                        <a:pos x="38" y="57"/>
                      </a:cxn>
                      <a:cxn ang="0">
                        <a:pos x="36" y="58"/>
                      </a:cxn>
                      <a:cxn ang="0">
                        <a:pos x="33" y="59"/>
                      </a:cxn>
                      <a:cxn ang="0">
                        <a:pos x="28" y="59"/>
                      </a:cxn>
                      <a:cxn ang="0">
                        <a:pos x="24" y="60"/>
                      </a:cxn>
                      <a:cxn ang="0">
                        <a:pos x="21" y="60"/>
                      </a:cxn>
                      <a:cxn ang="0">
                        <a:pos x="17" y="59"/>
                      </a:cxn>
                      <a:cxn ang="0">
                        <a:pos x="12" y="59"/>
                      </a:cxn>
                      <a:cxn ang="0">
                        <a:pos x="6" y="59"/>
                      </a:cxn>
                      <a:cxn ang="0">
                        <a:pos x="3" y="58"/>
                      </a:cxn>
                      <a:cxn ang="0">
                        <a:pos x="0" y="55"/>
                      </a:cxn>
                      <a:cxn ang="0">
                        <a:pos x="0" y="54"/>
                      </a:cxn>
                      <a:cxn ang="0">
                        <a:pos x="1" y="51"/>
                      </a:cxn>
                      <a:cxn ang="0">
                        <a:pos x="5" y="47"/>
                      </a:cxn>
                      <a:cxn ang="0">
                        <a:pos x="10" y="44"/>
                      </a:cxn>
                      <a:cxn ang="0">
                        <a:pos x="14" y="42"/>
                      </a:cxn>
                      <a:cxn ang="0">
                        <a:pos x="17" y="37"/>
                      </a:cxn>
                      <a:cxn ang="0">
                        <a:pos x="21" y="28"/>
                      </a:cxn>
                      <a:cxn ang="0">
                        <a:pos x="26" y="16"/>
                      </a:cxn>
                      <a:cxn ang="0">
                        <a:pos x="29" y="8"/>
                      </a:cxn>
                      <a:cxn ang="0">
                        <a:pos x="32" y="3"/>
                      </a:cxn>
                      <a:cxn ang="0">
                        <a:pos x="38" y="0"/>
                      </a:cxn>
                      <a:cxn ang="0">
                        <a:pos x="46" y="0"/>
                      </a:cxn>
                      <a:cxn ang="0">
                        <a:pos x="53" y="4"/>
                      </a:cxn>
                    </a:cxnLst>
                    <a:rect l="0" t="0" r="r" b="b"/>
                    <a:pathLst>
                      <a:path w="54" h="60">
                        <a:moveTo>
                          <a:pt x="54" y="9"/>
                        </a:moveTo>
                        <a:lnTo>
                          <a:pt x="54" y="9"/>
                        </a:lnTo>
                        <a:lnTo>
                          <a:pt x="54" y="13"/>
                        </a:lnTo>
                        <a:lnTo>
                          <a:pt x="53" y="22"/>
                        </a:lnTo>
                        <a:lnTo>
                          <a:pt x="51" y="31"/>
                        </a:lnTo>
                        <a:lnTo>
                          <a:pt x="50" y="40"/>
                        </a:lnTo>
                        <a:lnTo>
                          <a:pt x="49" y="42"/>
                        </a:lnTo>
                        <a:lnTo>
                          <a:pt x="47" y="44"/>
                        </a:lnTo>
                        <a:lnTo>
                          <a:pt x="47" y="46"/>
                        </a:lnTo>
                        <a:lnTo>
                          <a:pt x="46" y="48"/>
                        </a:lnTo>
                        <a:lnTo>
                          <a:pt x="47" y="50"/>
                        </a:lnTo>
                        <a:lnTo>
                          <a:pt x="49" y="51"/>
                        </a:lnTo>
                        <a:lnTo>
                          <a:pt x="49" y="51"/>
                        </a:lnTo>
                        <a:lnTo>
                          <a:pt x="47" y="51"/>
                        </a:lnTo>
                        <a:lnTo>
                          <a:pt x="46" y="51"/>
                        </a:lnTo>
                        <a:lnTo>
                          <a:pt x="45" y="51"/>
                        </a:lnTo>
                        <a:lnTo>
                          <a:pt x="45" y="51"/>
                        </a:lnTo>
                        <a:lnTo>
                          <a:pt x="44" y="52"/>
                        </a:lnTo>
                        <a:lnTo>
                          <a:pt x="44" y="53"/>
                        </a:lnTo>
                        <a:lnTo>
                          <a:pt x="42" y="53"/>
                        </a:lnTo>
                        <a:lnTo>
                          <a:pt x="42" y="54"/>
                        </a:lnTo>
                        <a:lnTo>
                          <a:pt x="42" y="55"/>
                        </a:lnTo>
                        <a:lnTo>
                          <a:pt x="44" y="57"/>
                        </a:lnTo>
                        <a:lnTo>
                          <a:pt x="45" y="58"/>
                        </a:lnTo>
                        <a:lnTo>
                          <a:pt x="44" y="58"/>
                        </a:lnTo>
                        <a:lnTo>
                          <a:pt x="44" y="58"/>
                        </a:lnTo>
                        <a:lnTo>
                          <a:pt x="42" y="57"/>
                        </a:lnTo>
                        <a:lnTo>
                          <a:pt x="42" y="57"/>
                        </a:lnTo>
                        <a:lnTo>
                          <a:pt x="41" y="57"/>
                        </a:lnTo>
                        <a:lnTo>
                          <a:pt x="41" y="55"/>
                        </a:lnTo>
                        <a:lnTo>
                          <a:pt x="40" y="55"/>
                        </a:lnTo>
                        <a:lnTo>
                          <a:pt x="40" y="55"/>
                        </a:lnTo>
                        <a:lnTo>
                          <a:pt x="38" y="57"/>
                        </a:lnTo>
                        <a:lnTo>
                          <a:pt x="38" y="57"/>
                        </a:lnTo>
                        <a:lnTo>
                          <a:pt x="37" y="57"/>
                        </a:lnTo>
                        <a:lnTo>
                          <a:pt x="36" y="58"/>
                        </a:lnTo>
                        <a:lnTo>
                          <a:pt x="35" y="58"/>
                        </a:lnTo>
                        <a:lnTo>
                          <a:pt x="33" y="59"/>
                        </a:lnTo>
                        <a:lnTo>
                          <a:pt x="31" y="59"/>
                        </a:lnTo>
                        <a:lnTo>
                          <a:pt x="28" y="59"/>
                        </a:lnTo>
                        <a:lnTo>
                          <a:pt x="26" y="60"/>
                        </a:lnTo>
                        <a:lnTo>
                          <a:pt x="24" y="60"/>
                        </a:lnTo>
                        <a:lnTo>
                          <a:pt x="23" y="60"/>
                        </a:lnTo>
                        <a:lnTo>
                          <a:pt x="21" y="60"/>
                        </a:lnTo>
                        <a:lnTo>
                          <a:pt x="18" y="60"/>
                        </a:lnTo>
                        <a:lnTo>
                          <a:pt x="17" y="59"/>
                        </a:lnTo>
                        <a:lnTo>
                          <a:pt x="14" y="59"/>
                        </a:lnTo>
                        <a:lnTo>
                          <a:pt x="12" y="59"/>
                        </a:lnTo>
                        <a:lnTo>
                          <a:pt x="9" y="59"/>
                        </a:lnTo>
                        <a:lnTo>
                          <a:pt x="6" y="59"/>
                        </a:lnTo>
                        <a:lnTo>
                          <a:pt x="5" y="58"/>
                        </a:lnTo>
                        <a:lnTo>
                          <a:pt x="3" y="58"/>
                        </a:lnTo>
                        <a:lnTo>
                          <a:pt x="1" y="57"/>
                        </a:lnTo>
                        <a:lnTo>
                          <a:pt x="0" y="55"/>
                        </a:lnTo>
                        <a:lnTo>
                          <a:pt x="0" y="55"/>
                        </a:lnTo>
                        <a:lnTo>
                          <a:pt x="0" y="54"/>
                        </a:lnTo>
                        <a:lnTo>
                          <a:pt x="0" y="53"/>
                        </a:lnTo>
                        <a:lnTo>
                          <a:pt x="1" y="51"/>
                        </a:lnTo>
                        <a:lnTo>
                          <a:pt x="3" y="48"/>
                        </a:lnTo>
                        <a:lnTo>
                          <a:pt x="5" y="47"/>
                        </a:lnTo>
                        <a:lnTo>
                          <a:pt x="8" y="45"/>
                        </a:lnTo>
                        <a:lnTo>
                          <a:pt x="10" y="44"/>
                        </a:lnTo>
                        <a:lnTo>
                          <a:pt x="12" y="43"/>
                        </a:lnTo>
                        <a:lnTo>
                          <a:pt x="14" y="42"/>
                        </a:lnTo>
                        <a:lnTo>
                          <a:pt x="15" y="39"/>
                        </a:lnTo>
                        <a:lnTo>
                          <a:pt x="17" y="37"/>
                        </a:lnTo>
                        <a:lnTo>
                          <a:pt x="18" y="32"/>
                        </a:lnTo>
                        <a:lnTo>
                          <a:pt x="21" y="28"/>
                        </a:lnTo>
                        <a:lnTo>
                          <a:pt x="23" y="22"/>
                        </a:lnTo>
                        <a:lnTo>
                          <a:pt x="26" y="16"/>
                        </a:lnTo>
                        <a:lnTo>
                          <a:pt x="28" y="11"/>
                        </a:lnTo>
                        <a:lnTo>
                          <a:pt x="29" y="8"/>
                        </a:lnTo>
                        <a:lnTo>
                          <a:pt x="31" y="6"/>
                        </a:lnTo>
                        <a:lnTo>
                          <a:pt x="32" y="3"/>
                        </a:lnTo>
                        <a:lnTo>
                          <a:pt x="35" y="1"/>
                        </a:lnTo>
                        <a:lnTo>
                          <a:pt x="38" y="0"/>
                        </a:lnTo>
                        <a:lnTo>
                          <a:pt x="42" y="0"/>
                        </a:lnTo>
                        <a:lnTo>
                          <a:pt x="46" y="0"/>
                        </a:lnTo>
                        <a:lnTo>
                          <a:pt x="50" y="1"/>
                        </a:lnTo>
                        <a:lnTo>
                          <a:pt x="53" y="4"/>
                        </a:lnTo>
                        <a:lnTo>
                          <a:pt x="54" y="9"/>
                        </a:lnTo>
                        <a:close/>
                      </a:path>
                    </a:pathLst>
                  </a:custGeom>
                  <a:solidFill>
                    <a:srgbClr val="000000"/>
                  </a:solidFill>
                  <a:ln w="9525">
                    <a:noFill/>
                    <a:round/>
                    <a:headEnd/>
                    <a:tailEnd/>
                  </a:ln>
                </p:spPr>
                <p:txBody>
                  <a:bodyPr/>
                  <a:lstStyle/>
                  <a:p>
                    <a:endParaRPr lang="zh-CN" altLang="en-US"/>
                  </a:p>
                </p:txBody>
              </p:sp>
              <p:sp>
                <p:nvSpPr>
                  <p:cNvPr id="481654" name="Freeform 374"/>
                  <p:cNvSpPr>
                    <a:spLocks/>
                  </p:cNvSpPr>
                  <p:nvPr/>
                </p:nvSpPr>
                <p:spPr bwMode="auto">
                  <a:xfrm>
                    <a:off x="2877" y="1611"/>
                    <a:ext cx="7" cy="40"/>
                  </a:xfrm>
                  <a:custGeom>
                    <a:avLst/>
                    <a:gdLst/>
                    <a:ahLst/>
                    <a:cxnLst>
                      <a:cxn ang="0">
                        <a:pos x="6" y="0"/>
                      </a:cxn>
                      <a:cxn ang="0">
                        <a:pos x="6" y="0"/>
                      </a:cxn>
                      <a:cxn ang="0">
                        <a:pos x="6" y="4"/>
                      </a:cxn>
                      <a:cxn ang="0">
                        <a:pos x="6" y="10"/>
                      </a:cxn>
                      <a:cxn ang="0">
                        <a:pos x="6" y="17"/>
                      </a:cxn>
                      <a:cxn ang="0">
                        <a:pos x="4" y="23"/>
                      </a:cxn>
                      <a:cxn ang="0">
                        <a:pos x="3" y="26"/>
                      </a:cxn>
                      <a:cxn ang="0">
                        <a:pos x="3" y="30"/>
                      </a:cxn>
                      <a:cxn ang="0">
                        <a:pos x="2" y="33"/>
                      </a:cxn>
                      <a:cxn ang="0">
                        <a:pos x="0" y="36"/>
                      </a:cxn>
                      <a:cxn ang="0">
                        <a:pos x="0" y="38"/>
                      </a:cxn>
                      <a:cxn ang="0">
                        <a:pos x="0" y="39"/>
                      </a:cxn>
                      <a:cxn ang="0">
                        <a:pos x="0" y="40"/>
                      </a:cxn>
                      <a:cxn ang="0">
                        <a:pos x="0" y="40"/>
                      </a:cxn>
                      <a:cxn ang="0">
                        <a:pos x="2" y="39"/>
                      </a:cxn>
                      <a:cxn ang="0">
                        <a:pos x="2" y="37"/>
                      </a:cxn>
                      <a:cxn ang="0">
                        <a:pos x="3" y="33"/>
                      </a:cxn>
                      <a:cxn ang="0">
                        <a:pos x="4" y="31"/>
                      </a:cxn>
                      <a:cxn ang="0">
                        <a:pos x="4" y="29"/>
                      </a:cxn>
                      <a:cxn ang="0">
                        <a:pos x="6" y="23"/>
                      </a:cxn>
                      <a:cxn ang="0">
                        <a:pos x="7" y="16"/>
                      </a:cxn>
                      <a:cxn ang="0">
                        <a:pos x="7" y="10"/>
                      </a:cxn>
                      <a:cxn ang="0">
                        <a:pos x="7" y="4"/>
                      </a:cxn>
                      <a:cxn ang="0">
                        <a:pos x="7" y="1"/>
                      </a:cxn>
                      <a:cxn ang="0">
                        <a:pos x="6" y="0"/>
                      </a:cxn>
                      <a:cxn ang="0">
                        <a:pos x="6" y="0"/>
                      </a:cxn>
                    </a:cxnLst>
                    <a:rect l="0" t="0" r="r" b="b"/>
                    <a:pathLst>
                      <a:path w="7" h="40">
                        <a:moveTo>
                          <a:pt x="6" y="0"/>
                        </a:moveTo>
                        <a:lnTo>
                          <a:pt x="6" y="0"/>
                        </a:lnTo>
                        <a:lnTo>
                          <a:pt x="6" y="4"/>
                        </a:lnTo>
                        <a:lnTo>
                          <a:pt x="6" y="10"/>
                        </a:lnTo>
                        <a:lnTo>
                          <a:pt x="6" y="17"/>
                        </a:lnTo>
                        <a:lnTo>
                          <a:pt x="4" y="23"/>
                        </a:lnTo>
                        <a:lnTo>
                          <a:pt x="3" y="26"/>
                        </a:lnTo>
                        <a:lnTo>
                          <a:pt x="3" y="30"/>
                        </a:lnTo>
                        <a:lnTo>
                          <a:pt x="2" y="33"/>
                        </a:lnTo>
                        <a:lnTo>
                          <a:pt x="0" y="36"/>
                        </a:lnTo>
                        <a:lnTo>
                          <a:pt x="0" y="38"/>
                        </a:lnTo>
                        <a:lnTo>
                          <a:pt x="0" y="39"/>
                        </a:lnTo>
                        <a:lnTo>
                          <a:pt x="0" y="40"/>
                        </a:lnTo>
                        <a:lnTo>
                          <a:pt x="0" y="40"/>
                        </a:lnTo>
                        <a:lnTo>
                          <a:pt x="2" y="39"/>
                        </a:lnTo>
                        <a:lnTo>
                          <a:pt x="2" y="37"/>
                        </a:lnTo>
                        <a:lnTo>
                          <a:pt x="3" y="33"/>
                        </a:lnTo>
                        <a:lnTo>
                          <a:pt x="4" y="31"/>
                        </a:lnTo>
                        <a:lnTo>
                          <a:pt x="4" y="29"/>
                        </a:lnTo>
                        <a:lnTo>
                          <a:pt x="6" y="23"/>
                        </a:lnTo>
                        <a:lnTo>
                          <a:pt x="7" y="16"/>
                        </a:lnTo>
                        <a:lnTo>
                          <a:pt x="7" y="10"/>
                        </a:lnTo>
                        <a:lnTo>
                          <a:pt x="7" y="4"/>
                        </a:lnTo>
                        <a:lnTo>
                          <a:pt x="7" y="1"/>
                        </a:lnTo>
                        <a:lnTo>
                          <a:pt x="6" y="0"/>
                        </a:lnTo>
                        <a:lnTo>
                          <a:pt x="6" y="0"/>
                        </a:lnTo>
                        <a:close/>
                      </a:path>
                    </a:pathLst>
                  </a:custGeom>
                  <a:solidFill>
                    <a:srgbClr val="CECECE"/>
                  </a:solidFill>
                  <a:ln w="9525">
                    <a:noFill/>
                    <a:round/>
                    <a:headEnd/>
                    <a:tailEnd/>
                  </a:ln>
                </p:spPr>
                <p:txBody>
                  <a:bodyPr/>
                  <a:lstStyle/>
                  <a:p>
                    <a:endParaRPr lang="zh-CN" altLang="en-US"/>
                  </a:p>
                </p:txBody>
              </p:sp>
              <p:sp>
                <p:nvSpPr>
                  <p:cNvPr id="481655" name="Freeform 375"/>
                  <p:cNvSpPr>
                    <a:spLocks/>
                  </p:cNvSpPr>
                  <p:nvPr/>
                </p:nvSpPr>
                <p:spPr bwMode="auto">
                  <a:xfrm>
                    <a:off x="2872" y="1655"/>
                    <a:ext cx="4" cy="4"/>
                  </a:xfrm>
                  <a:custGeom>
                    <a:avLst/>
                    <a:gdLst/>
                    <a:ahLst/>
                    <a:cxnLst>
                      <a:cxn ang="0">
                        <a:pos x="4" y="0"/>
                      </a:cxn>
                      <a:cxn ang="0">
                        <a:pos x="4" y="0"/>
                      </a:cxn>
                      <a:cxn ang="0">
                        <a:pos x="3" y="0"/>
                      </a:cxn>
                      <a:cxn ang="0">
                        <a:pos x="3" y="0"/>
                      </a:cxn>
                      <a:cxn ang="0">
                        <a:pos x="3" y="0"/>
                      </a:cxn>
                      <a:cxn ang="0">
                        <a:pos x="2" y="0"/>
                      </a:cxn>
                      <a:cxn ang="0">
                        <a:pos x="2" y="1"/>
                      </a:cxn>
                      <a:cxn ang="0">
                        <a:pos x="0" y="2"/>
                      </a:cxn>
                      <a:cxn ang="0">
                        <a:pos x="0" y="2"/>
                      </a:cxn>
                      <a:cxn ang="0">
                        <a:pos x="0" y="3"/>
                      </a:cxn>
                      <a:cxn ang="0">
                        <a:pos x="0" y="3"/>
                      </a:cxn>
                      <a:cxn ang="0">
                        <a:pos x="0" y="4"/>
                      </a:cxn>
                      <a:cxn ang="0">
                        <a:pos x="2" y="3"/>
                      </a:cxn>
                      <a:cxn ang="0">
                        <a:pos x="0" y="3"/>
                      </a:cxn>
                      <a:cxn ang="0">
                        <a:pos x="0" y="2"/>
                      </a:cxn>
                      <a:cxn ang="0">
                        <a:pos x="2" y="2"/>
                      </a:cxn>
                      <a:cxn ang="0">
                        <a:pos x="2" y="1"/>
                      </a:cxn>
                      <a:cxn ang="0">
                        <a:pos x="3" y="0"/>
                      </a:cxn>
                      <a:cxn ang="0">
                        <a:pos x="3" y="0"/>
                      </a:cxn>
                      <a:cxn ang="0">
                        <a:pos x="4" y="0"/>
                      </a:cxn>
                      <a:cxn ang="0">
                        <a:pos x="4" y="0"/>
                      </a:cxn>
                      <a:cxn ang="0">
                        <a:pos x="4" y="0"/>
                      </a:cxn>
                      <a:cxn ang="0">
                        <a:pos x="4" y="0"/>
                      </a:cxn>
                    </a:cxnLst>
                    <a:rect l="0" t="0" r="r" b="b"/>
                    <a:pathLst>
                      <a:path w="4" h="4">
                        <a:moveTo>
                          <a:pt x="4" y="0"/>
                        </a:moveTo>
                        <a:lnTo>
                          <a:pt x="4" y="0"/>
                        </a:lnTo>
                        <a:lnTo>
                          <a:pt x="3" y="0"/>
                        </a:lnTo>
                        <a:lnTo>
                          <a:pt x="3" y="0"/>
                        </a:lnTo>
                        <a:lnTo>
                          <a:pt x="3" y="0"/>
                        </a:lnTo>
                        <a:lnTo>
                          <a:pt x="2" y="0"/>
                        </a:lnTo>
                        <a:lnTo>
                          <a:pt x="2" y="1"/>
                        </a:lnTo>
                        <a:lnTo>
                          <a:pt x="0" y="2"/>
                        </a:lnTo>
                        <a:lnTo>
                          <a:pt x="0" y="2"/>
                        </a:lnTo>
                        <a:lnTo>
                          <a:pt x="0" y="3"/>
                        </a:lnTo>
                        <a:lnTo>
                          <a:pt x="0" y="3"/>
                        </a:lnTo>
                        <a:lnTo>
                          <a:pt x="0" y="4"/>
                        </a:lnTo>
                        <a:lnTo>
                          <a:pt x="2" y="3"/>
                        </a:lnTo>
                        <a:lnTo>
                          <a:pt x="0" y="3"/>
                        </a:lnTo>
                        <a:lnTo>
                          <a:pt x="0" y="2"/>
                        </a:lnTo>
                        <a:lnTo>
                          <a:pt x="2" y="2"/>
                        </a:lnTo>
                        <a:lnTo>
                          <a:pt x="2" y="1"/>
                        </a:lnTo>
                        <a:lnTo>
                          <a:pt x="3" y="0"/>
                        </a:lnTo>
                        <a:lnTo>
                          <a:pt x="3" y="0"/>
                        </a:lnTo>
                        <a:lnTo>
                          <a:pt x="4" y="0"/>
                        </a:lnTo>
                        <a:lnTo>
                          <a:pt x="4" y="0"/>
                        </a:lnTo>
                        <a:lnTo>
                          <a:pt x="4" y="0"/>
                        </a:lnTo>
                        <a:lnTo>
                          <a:pt x="4" y="0"/>
                        </a:lnTo>
                        <a:close/>
                      </a:path>
                    </a:pathLst>
                  </a:custGeom>
                  <a:solidFill>
                    <a:srgbClr val="000000"/>
                  </a:solidFill>
                  <a:ln w="9525">
                    <a:noFill/>
                    <a:round/>
                    <a:headEnd/>
                    <a:tailEnd/>
                  </a:ln>
                </p:spPr>
                <p:txBody>
                  <a:bodyPr/>
                  <a:lstStyle/>
                  <a:p>
                    <a:endParaRPr lang="zh-CN" altLang="en-US"/>
                  </a:p>
                </p:txBody>
              </p:sp>
              <p:sp>
                <p:nvSpPr>
                  <p:cNvPr id="481656" name="Freeform 376"/>
                  <p:cNvSpPr>
                    <a:spLocks/>
                  </p:cNvSpPr>
                  <p:nvPr/>
                </p:nvSpPr>
                <p:spPr bwMode="auto">
                  <a:xfrm>
                    <a:off x="2822" y="1614"/>
                    <a:ext cx="2" cy="5"/>
                  </a:xfrm>
                  <a:custGeom>
                    <a:avLst/>
                    <a:gdLst/>
                    <a:ahLst/>
                    <a:cxnLst>
                      <a:cxn ang="0">
                        <a:pos x="0" y="5"/>
                      </a:cxn>
                      <a:cxn ang="0">
                        <a:pos x="0" y="4"/>
                      </a:cxn>
                      <a:cxn ang="0">
                        <a:pos x="0" y="4"/>
                      </a:cxn>
                      <a:cxn ang="0">
                        <a:pos x="0" y="3"/>
                      </a:cxn>
                      <a:cxn ang="0">
                        <a:pos x="0" y="1"/>
                      </a:cxn>
                      <a:cxn ang="0">
                        <a:pos x="0" y="1"/>
                      </a:cxn>
                      <a:cxn ang="0">
                        <a:pos x="0" y="0"/>
                      </a:cxn>
                      <a:cxn ang="0">
                        <a:pos x="0" y="0"/>
                      </a:cxn>
                      <a:cxn ang="0">
                        <a:pos x="2" y="0"/>
                      </a:cxn>
                      <a:cxn ang="0">
                        <a:pos x="0" y="5"/>
                      </a:cxn>
                    </a:cxnLst>
                    <a:rect l="0" t="0" r="r" b="b"/>
                    <a:pathLst>
                      <a:path w="2" h="5">
                        <a:moveTo>
                          <a:pt x="0" y="5"/>
                        </a:moveTo>
                        <a:lnTo>
                          <a:pt x="0" y="4"/>
                        </a:lnTo>
                        <a:lnTo>
                          <a:pt x="0" y="4"/>
                        </a:lnTo>
                        <a:lnTo>
                          <a:pt x="0" y="3"/>
                        </a:lnTo>
                        <a:lnTo>
                          <a:pt x="0" y="1"/>
                        </a:lnTo>
                        <a:lnTo>
                          <a:pt x="0" y="1"/>
                        </a:lnTo>
                        <a:lnTo>
                          <a:pt x="0" y="0"/>
                        </a:lnTo>
                        <a:lnTo>
                          <a:pt x="0" y="0"/>
                        </a:lnTo>
                        <a:lnTo>
                          <a:pt x="2" y="0"/>
                        </a:lnTo>
                        <a:lnTo>
                          <a:pt x="0" y="5"/>
                        </a:lnTo>
                        <a:close/>
                      </a:path>
                    </a:pathLst>
                  </a:custGeom>
                  <a:solidFill>
                    <a:srgbClr val="000000"/>
                  </a:solidFill>
                  <a:ln w="9525">
                    <a:noFill/>
                    <a:round/>
                    <a:headEnd/>
                    <a:tailEnd/>
                  </a:ln>
                </p:spPr>
                <p:txBody>
                  <a:bodyPr/>
                  <a:lstStyle/>
                  <a:p>
                    <a:endParaRPr lang="zh-CN" altLang="en-US"/>
                  </a:p>
                </p:txBody>
              </p:sp>
              <p:sp>
                <p:nvSpPr>
                  <p:cNvPr id="481657" name="Freeform 377"/>
                  <p:cNvSpPr>
                    <a:spLocks/>
                  </p:cNvSpPr>
                  <p:nvPr/>
                </p:nvSpPr>
                <p:spPr bwMode="auto">
                  <a:xfrm>
                    <a:off x="2822" y="1628"/>
                    <a:ext cx="12" cy="8"/>
                  </a:xfrm>
                  <a:custGeom>
                    <a:avLst/>
                    <a:gdLst/>
                    <a:ahLst/>
                    <a:cxnLst>
                      <a:cxn ang="0">
                        <a:pos x="4" y="0"/>
                      </a:cxn>
                      <a:cxn ang="0">
                        <a:pos x="5" y="0"/>
                      </a:cxn>
                      <a:cxn ang="0">
                        <a:pos x="5" y="1"/>
                      </a:cxn>
                      <a:cxn ang="0">
                        <a:pos x="7" y="2"/>
                      </a:cxn>
                      <a:cxn ang="0">
                        <a:pos x="8" y="2"/>
                      </a:cxn>
                      <a:cxn ang="0">
                        <a:pos x="9" y="2"/>
                      </a:cxn>
                      <a:cxn ang="0">
                        <a:pos x="11" y="4"/>
                      </a:cxn>
                      <a:cxn ang="0">
                        <a:pos x="11" y="4"/>
                      </a:cxn>
                      <a:cxn ang="0">
                        <a:pos x="12" y="4"/>
                      </a:cxn>
                      <a:cxn ang="0">
                        <a:pos x="11" y="8"/>
                      </a:cxn>
                      <a:cxn ang="0">
                        <a:pos x="9" y="8"/>
                      </a:cxn>
                      <a:cxn ang="0">
                        <a:pos x="9" y="7"/>
                      </a:cxn>
                      <a:cxn ang="0">
                        <a:pos x="8" y="7"/>
                      </a:cxn>
                      <a:cxn ang="0">
                        <a:pos x="5" y="7"/>
                      </a:cxn>
                      <a:cxn ang="0">
                        <a:pos x="4" y="6"/>
                      </a:cxn>
                      <a:cxn ang="0">
                        <a:pos x="3" y="5"/>
                      </a:cxn>
                      <a:cxn ang="0">
                        <a:pos x="0" y="4"/>
                      </a:cxn>
                      <a:cxn ang="0">
                        <a:pos x="0" y="2"/>
                      </a:cxn>
                      <a:cxn ang="0">
                        <a:pos x="4" y="0"/>
                      </a:cxn>
                    </a:cxnLst>
                    <a:rect l="0" t="0" r="r" b="b"/>
                    <a:pathLst>
                      <a:path w="12" h="8">
                        <a:moveTo>
                          <a:pt x="4" y="0"/>
                        </a:moveTo>
                        <a:lnTo>
                          <a:pt x="5" y="0"/>
                        </a:lnTo>
                        <a:lnTo>
                          <a:pt x="5" y="1"/>
                        </a:lnTo>
                        <a:lnTo>
                          <a:pt x="7" y="2"/>
                        </a:lnTo>
                        <a:lnTo>
                          <a:pt x="8" y="2"/>
                        </a:lnTo>
                        <a:lnTo>
                          <a:pt x="9" y="2"/>
                        </a:lnTo>
                        <a:lnTo>
                          <a:pt x="11" y="4"/>
                        </a:lnTo>
                        <a:lnTo>
                          <a:pt x="11" y="4"/>
                        </a:lnTo>
                        <a:lnTo>
                          <a:pt x="12" y="4"/>
                        </a:lnTo>
                        <a:lnTo>
                          <a:pt x="11" y="8"/>
                        </a:lnTo>
                        <a:lnTo>
                          <a:pt x="9" y="8"/>
                        </a:lnTo>
                        <a:lnTo>
                          <a:pt x="9" y="7"/>
                        </a:lnTo>
                        <a:lnTo>
                          <a:pt x="8" y="7"/>
                        </a:lnTo>
                        <a:lnTo>
                          <a:pt x="5" y="7"/>
                        </a:lnTo>
                        <a:lnTo>
                          <a:pt x="4" y="6"/>
                        </a:lnTo>
                        <a:lnTo>
                          <a:pt x="3" y="5"/>
                        </a:lnTo>
                        <a:lnTo>
                          <a:pt x="0" y="4"/>
                        </a:lnTo>
                        <a:lnTo>
                          <a:pt x="0" y="2"/>
                        </a:lnTo>
                        <a:lnTo>
                          <a:pt x="4" y="0"/>
                        </a:lnTo>
                        <a:close/>
                      </a:path>
                    </a:pathLst>
                  </a:custGeom>
                  <a:solidFill>
                    <a:srgbClr val="000000"/>
                  </a:solidFill>
                  <a:ln w="9525">
                    <a:noFill/>
                    <a:round/>
                    <a:headEnd/>
                    <a:tailEnd/>
                  </a:ln>
                </p:spPr>
                <p:txBody>
                  <a:bodyPr/>
                  <a:lstStyle/>
                  <a:p>
                    <a:endParaRPr lang="zh-CN" altLang="en-US"/>
                  </a:p>
                </p:txBody>
              </p:sp>
              <p:sp>
                <p:nvSpPr>
                  <p:cNvPr id="481658" name="Freeform 378"/>
                  <p:cNvSpPr>
                    <a:spLocks/>
                  </p:cNvSpPr>
                  <p:nvPr/>
                </p:nvSpPr>
                <p:spPr bwMode="auto">
                  <a:xfrm>
                    <a:off x="2822" y="1628"/>
                    <a:ext cx="3" cy="2"/>
                  </a:xfrm>
                  <a:custGeom>
                    <a:avLst/>
                    <a:gdLst/>
                    <a:ahLst/>
                    <a:cxnLst>
                      <a:cxn ang="0">
                        <a:pos x="0" y="2"/>
                      </a:cxn>
                      <a:cxn ang="0">
                        <a:pos x="0" y="1"/>
                      </a:cxn>
                      <a:cxn ang="0">
                        <a:pos x="0" y="1"/>
                      </a:cxn>
                      <a:cxn ang="0">
                        <a:pos x="0" y="0"/>
                      </a:cxn>
                      <a:cxn ang="0">
                        <a:pos x="0" y="0"/>
                      </a:cxn>
                      <a:cxn ang="0">
                        <a:pos x="0" y="0"/>
                      </a:cxn>
                      <a:cxn ang="0">
                        <a:pos x="2" y="0"/>
                      </a:cxn>
                      <a:cxn ang="0">
                        <a:pos x="2" y="0"/>
                      </a:cxn>
                      <a:cxn ang="0">
                        <a:pos x="3" y="0"/>
                      </a:cxn>
                      <a:cxn ang="0">
                        <a:pos x="0" y="2"/>
                      </a:cxn>
                    </a:cxnLst>
                    <a:rect l="0" t="0" r="r" b="b"/>
                    <a:pathLst>
                      <a:path w="3" h="2">
                        <a:moveTo>
                          <a:pt x="0" y="2"/>
                        </a:moveTo>
                        <a:lnTo>
                          <a:pt x="0" y="1"/>
                        </a:lnTo>
                        <a:lnTo>
                          <a:pt x="0" y="1"/>
                        </a:lnTo>
                        <a:lnTo>
                          <a:pt x="0" y="0"/>
                        </a:lnTo>
                        <a:lnTo>
                          <a:pt x="0" y="0"/>
                        </a:lnTo>
                        <a:lnTo>
                          <a:pt x="0" y="0"/>
                        </a:lnTo>
                        <a:lnTo>
                          <a:pt x="2" y="0"/>
                        </a:lnTo>
                        <a:lnTo>
                          <a:pt x="2" y="0"/>
                        </a:lnTo>
                        <a:lnTo>
                          <a:pt x="3" y="0"/>
                        </a:lnTo>
                        <a:lnTo>
                          <a:pt x="0" y="2"/>
                        </a:lnTo>
                        <a:close/>
                      </a:path>
                    </a:pathLst>
                  </a:custGeom>
                  <a:solidFill>
                    <a:srgbClr val="000000"/>
                  </a:solidFill>
                  <a:ln w="9525">
                    <a:noFill/>
                    <a:round/>
                    <a:headEnd/>
                    <a:tailEnd/>
                  </a:ln>
                </p:spPr>
                <p:txBody>
                  <a:bodyPr/>
                  <a:lstStyle/>
                  <a:p>
                    <a:endParaRPr lang="zh-CN" altLang="en-US"/>
                  </a:p>
                </p:txBody>
              </p:sp>
              <p:sp>
                <p:nvSpPr>
                  <p:cNvPr id="481659" name="Freeform 379"/>
                  <p:cNvSpPr>
                    <a:spLocks/>
                  </p:cNvSpPr>
                  <p:nvPr/>
                </p:nvSpPr>
                <p:spPr bwMode="auto">
                  <a:xfrm>
                    <a:off x="2849" y="1632"/>
                    <a:ext cx="1" cy="2"/>
                  </a:xfrm>
                  <a:custGeom>
                    <a:avLst/>
                    <a:gdLst/>
                    <a:ahLst/>
                    <a:cxnLst>
                      <a:cxn ang="0">
                        <a:pos x="0" y="0"/>
                      </a:cxn>
                      <a:cxn ang="0">
                        <a:pos x="0" y="0"/>
                      </a:cxn>
                      <a:cxn ang="0">
                        <a:pos x="0" y="1"/>
                      </a:cxn>
                      <a:cxn ang="0">
                        <a:pos x="0" y="2"/>
                      </a:cxn>
                      <a:cxn ang="0">
                        <a:pos x="0" y="0"/>
                      </a:cxn>
                    </a:cxnLst>
                    <a:rect l="0" t="0" r="r" b="b"/>
                    <a:pathLst>
                      <a:path h="2">
                        <a:moveTo>
                          <a:pt x="0" y="0"/>
                        </a:moveTo>
                        <a:lnTo>
                          <a:pt x="0" y="0"/>
                        </a:lnTo>
                        <a:lnTo>
                          <a:pt x="0" y="1"/>
                        </a:lnTo>
                        <a:lnTo>
                          <a:pt x="0" y="2"/>
                        </a:lnTo>
                        <a:lnTo>
                          <a:pt x="0" y="0"/>
                        </a:lnTo>
                        <a:close/>
                      </a:path>
                    </a:pathLst>
                  </a:custGeom>
                  <a:solidFill>
                    <a:srgbClr val="000000"/>
                  </a:solidFill>
                  <a:ln w="9525">
                    <a:noFill/>
                    <a:round/>
                    <a:headEnd/>
                    <a:tailEnd/>
                  </a:ln>
                </p:spPr>
                <p:txBody>
                  <a:bodyPr/>
                  <a:lstStyle/>
                  <a:p>
                    <a:endParaRPr lang="zh-CN" altLang="en-US"/>
                  </a:p>
                </p:txBody>
              </p:sp>
              <p:sp>
                <p:nvSpPr>
                  <p:cNvPr id="481660" name="Freeform 380"/>
                  <p:cNvSpPr>
                    <a:spLocks/>
                  </p:cNvSpPr>
                  <p:nvPr/>
                </p:nvSpPr>
                <p:spPr bwMode="auto">
                  <a:xfrm>
                    <a:off x="2830" y="1617"/>
                    <a:ext cx="1" cy="1"/>
                  </a:xfrm>
                  <a:custGeom>
                    <a:avLst/>
                    <a:gdLst/>
                    <a:ahLst/>
                    <a:cxnLst>
                      <a:cxn ang="0">
                        <a:pos x="0" y="0"/>
                      </a:cxn>
                      <a:cxn ang="0">
                        <a:pos x="0" y="0"/>
                      </a:cxn>
                      <a:cxn ang="0">
                        <a:pos x="0" y="0"/>
                      </a:cxn>
                      <a:cxn ang="0">
                        <a:pos x="1" y="0"/>
                      </a:cxn>
                      <a:cxn ang="0">
                        <a:pos x="1" y="0"/>
                      </a:cxn>
                      <a:cxn ang="0">
                        <a:pos x="0" y="0"/>
                      </a:cxn>
                    </a:cxnLst>
                    <a:rect l="0" t="0" r="r" b="b"/>
                    <a:pathLst>
                      <a:path w="1">
                        <a:moveTo>
                          <a:pt x="0" y="0"/>
                        </a:moveTo>
                        <a:lnTo>
                          <a:pt x="0" y="0"/>
                        </a:lnTo>
                        <a:lnTo>
                          <a:pt x="0" y="0"/>
                        </a:lnTo>
                        <a:lnTo>
                          <a:pt x="1" y="0"/>
                        </a:lnTo>
                        <a:lnTo>
                          <a:pt x="1" y="0"/>
                        </a:lnTo>
                        <a:lnTo>
                          <a:pt x="0" y="0"/>
                        </a:lnTo>
                        <a:close/>
                      </a:path>
                    </a:pathLst>
                  </a:custGeom>
                  <a:solidFill>
                    <a:srgbClr val="000000"/>
                  </a:solidFill>
                  <a:ln w="9525">
                    <a:noFill/>
                    <a:round/>
                    <a:headEnd/>
                    <a:tailEnd/>
                  </a:ln>
                </p:spPr>
                <p:txBody>
                  <a:bodyPr/>
                  <a:lstStyle/>
                  <a:p>
                    <a:endParaRPr lang="zh-CN" altLang="en-US"/>
                  </a:p>
                </p:txBody>
              </p:sp>
              <p:sp>
                <p:nvSpPr>
                  <p:cNvPr id="481661" name="Rectangle 381"/>
                  <p:cNvSpPr>
                    <a:spLocks noChangeArrowheads="1"/>
                  </p:cNvSpPr>
                  <p:nvPr/>
                </p:nvSpPr>
                <p:spPr bwMode="auto">
                  <a:xfrm>
                    <a:off x="2871" y="1668"/>
                    <a:ext cx="1" cy="1"/>
                  </a:xfrm>
                  <a:prstGeom prst="rect">
                    <a:avLst/>
                  </a:prstGeom>
                  <a:solidFill>
                    <a:srgbClr val="000000"/>
                  </a:solidFill>
                  <a:ln w="9525">
                    <a:noFill/>
                    <a:miter lim="800000"/>
                    <a:headEnd/>
                    <a:tailEnd/>
                  </a:ln>
                </p:spPr>
                <p:txBody>
                  <a:bodyPr/>
                  <a:lstStyle/>
                  <a:p>
                    <a:endParaRPr lang="zh-CN" altLang="en-US"/>
                  </a:p>
                </p:txBody>
              </p:sp>
              <p:grpSp>
                <p:nvGrpSpPr>
                  <p:cNvPr id="481533" name="Group 382"/>
                  <p:cNvGrpSpPr>
                    <a:grpSpLocks/>
                  </p:cNvGrpSpPr>
                  <p:nvPr/>
                </p:nvGrpSpPr>
                <p:grpSpPr bwMode="auto">
                  <a:xfrm>
                    <a:off x="2824" y="1579"/>
                    <a:ext cx="60" cy="86"/>
                    <a:chOff x="2824" y="1579"/>
                    <a:chExt cx="60" cy="86"/>
                  </a:xfrm>
                </p:grpSpPr>
                <p:sp>
                  <p:nvSpPr>
                    <p:cNvPr id="481663" name="Freeform 383"/>
                    <p:cNvSpPr>
                      <a:spLocks/>
                    </p:cNvSpPr>
                    <p:nvPr/>
                  </p:nvSpPr>
                  <p:spPr bwMode="auto">
                    <a:xfrm>
                      <a:off x="2829" y="1605"/>
                      <a:ext cx="55" cy="46"/>
                    </a:xfrm>
                    <a:custGeom>
                      <a:avLst/>
                      <a:gdLst/>
                      <a:ahLst/>
                      <a:cxnLst>
                        <a:cxn ang="0">
                          <a:pos x="48" y="0"/>
                        </a:cxn>
                        <a:cxn ang="0">
                          <a:pos x="52" y="1"/>
                        </a:cxn>
                        <a:cxn ang="0">
                          <a:pos x="52" y="3"/>
                        </a:cxn>
                        <a:cxn ang="0">
                          <a:pos x="55" y="7"/>
                        </a:cxn>
                        <a:cxn ang="0">
                          <a:pos x="55" y="12"/>
                        </a:cxn>
                        <a:cxn ang="0">
                          <a:pos x="54" y="21"/>
                        </a:cxn>
                        <a:cxn ang="0">
                          <a:pos x="52" y="29"/>
                        </a:cxn>
                        <a:cxn ang="0">
                          <a:pos x="51" y="36"/>
                        </a:cxn>
                        <a:cxn ang="0">
                          <a:pos x="48" y="42"/>
                        </a:cxn>
                        <a:cxn ang="0">
                          <a:pos x="47" y="46"/>
                        </a:cxn>
                        <a:cxn ang="0">
                          <a:pos x="42" y="44"/>
                        </a:cxn>
                        <a:cxn ang="0">
                          <a:pos x="38" y="43"/>
                        </a:cxn>
                        <a:cxn ang="0">
                          <a:pos x="34" y="43"/>
                        </a:cxn>
                        <a:cxn ang="0">
                          <a:pos x="30" y="43"/>
                        </a:cxn>
                        <a:cxn ang="0">
                          <a:pos x="25" y="43"/>
                        </a:cxn>
                        <a:cxn ang="0">
                          <a:pos x="23" y="43"/>
                        </a:cxn>
                        <a:cxn ang="0">
                          <a:pos x="19" y="42"/>
                        </a:cxn>
                        <a:cxn ang="0">
                          <a:pos x="16" y="42"/>
                        </a:cxn>
                        <a:cxn ang="0">
                          <a:pos x="16" y="41"/>
                        </a:cxn>
                        <a:cxn ang="0">
                          <a:pos x="18" y="36"/>
                        </a:cxn>
                        <a:cxn ang="0">
                          <a:pos x="19" y="34"/>
                        </a:cxn>
                        <a:cxn ang="0">
                          <a:pos x="19" y="29"/>
                        </a:cxn>
                        <a:cxn ang="0">
                          <a:pos x="19" y="20"/>
                        </a:cxn>
                        <a:cxn ang="0">
                          <a:pos x="18" y="16"/>
                        </a:cxn>
                        <a:cxn ang="0">
                          <a:pos x="14" y="21"/>
                        </a:cxn>
                        <a:cxn ang="0">
                          <a:pos x="9" y="24"/>
                        </a:cxn>
                        <a:cxn ang="0">
                          <a:pos x="2" y="28"/>
                        </a:cxn>
                        <a:cxn ang="0">
                          <a:pos x="0" y="22"/>
                        </a:cxn>
                        <a:cxn ang="0">
                          <a:pos x="0" y="15"/>
                        </a:cxn>
                        <a:cxn ang="0">
                          <a:pos x="5" y="14"/>
                        </a:cxn>
                        <a:cxn ang="0">
                          <a:pos x="9" y="10"/>
                        </a:cxn>
                        <a:cxn ang="0">
                          <a:pos x="13" y="8"/>
                        </a:cxn>
                        <a:cxn ang="0">
                          <a:pos x="14" y="3"/>
                        </a:cxn>
                        <a:cxn ang="0">
                          <a:pos x="16" y="1"/>
                        </a:cxn>
                        <a:cxn ang="0">
                          <a:pos x="22" y="0"/>
                        </a:cxn>
                        <a:cxn ang="0">
                          <a:pos x="25" y="0"/>
                        </a:cxn>
                        <a:cxn ang="0">
                          <a:pos x="29" y="0"/>
                        </a:cxn>
                        <a:cxn ang="0">
                          <a:pos x="38" y="0"/>
                        </a:cxn>
                        <a:cxn ang="0">
                          <a:pos x="45" y="0"/>
                        </a:cxn>
                        <a:cxn ang="0">
                          <a:pos x="48" y="0"/>
                        </a:cxn>
                      </a:cxnLst>
                      <a:rect l="0" t="0" r="r" b="b"/>
                      <a:pathLst>
                        <a:path w="55" h="46">
                          <a:moveTo>
                            <a:pt x="48" y="0"/>
                          </a:moveTo>
                          <a:lnTo>
                            <a:pt x="52" y="1"/>
                          </a:lnTo>
                          <a:lnTo>
                            <a:pt x="52" y="3"/>
                          </a:lnTo>
                          <a:lnTo>
                            <a:pt x="55" y="7"/>
                          </a:lnTo>
                          <a:lnTo>
                            <a:pt x="55" y="12"/>
                          </a:lnTo>
                          <a:lnTo>
                            <a:pt x="54" y="21"/>
                          </a:lnTo>
                          <a:lnTo>
                            <a:pt x="52" y="29"/>
                          </a:lnTo>
                          <a:lnTo>
                            <a:pt x="51" y="36"/>
                          </a:lnTo>
                          <a:lnTo>
                            <a:pt x="48" y="42"/>
                          </a:lnTo>
                          <a:lnTo>
                            <a:pt x="47" y="46"/>
                          </a:lnTo>
                          <a:lnTo>
                            <a:pt x="42" y="44"/>
                          </a:lnTo>
                          <a:lnTo>
                            <a:pt x="38" y="43"/>
                          </a:lnTo>
                          <a:lnTo>
                            <a:pt x="34" y="43"/>
                          </a:lnTo>
                          <a:lnTo>
                            <a:pt x="30" y="43"/>
                          </a:lnTo>
                          <a:lnTo>
                            <a:pt x="25" y="43"/>
                          </a:lnTo>
                          <a:lnTo>
                            <a:pt x="23" y="43"/>
                          </a:lnTo>
                          <a:lnTo>
                            <a:pt x="19" y="42"/>
                          </a:lnTo>
                          <a:lnTo>
                            <a:pt x="16" y="42"/>
                          </a:lnTo>
                          <a:lnTo>
                            <a:pt x="16" y="41"/>
                          </a:lnTo>
                          <a:lnTo>
                            <a:pt x="18" y="36"/>
                          </a:lnTo>
                          <a:lnTo>
                            <a:pt x="19" y="34"/>
                          </a:lnTo>
                          <a:lnTo>
                            <a:pt x="19" y="29"/>
                          </a:lnTo>
                          <a:lnTo>
                            <a:pt x="19" y="20"/>
                          </a:lnTo>
                          <a:lnTo>
                            <a:pt x="18" y="16"/>
                          </a:lnTo>
                          <a:lnTo>
                            <a:pt x="14" y="21"/>
                          </a:lnTo>
                          <a:lnTo>
                            <a:pt x="9" y="24"/>
                          </a:lnTo>
                          <a:lnTo>
                            <a:pt x="2" y="28"/>
                          </a:lnTo>
                          <a:lnTo>
                            <a:pt x="0" y="22"/>
                          </a:lnTo>
                          <a:lnTo>
                            <a:pt x="0" y="15"/>
                          </a:lnTo>
                          <a:lnTo>
                            <a:pt x="5" y="14"/>
                          </a:lnTo>
                          <a:lnTo>
                            <a:pt x="9" y="10"/>
                          </a:lnTo>
                          <a:lnTo>
                            <a:pt x="13" y="8"/>
                          </a:lnTo>
                          <a:lnTo>
                            <a:pt x="14" y="3"/>
                          </a:lnTo>
                          <a:lnTo>
                            <a:pt x="16" y="1"/>
                          </a:lnTo>
                          <a:lnTo>
                            <a:pt x="22" y="0"/>
                          </a:lnTo>
                          <a:lnTo>
                            <a:pt x="25" y="0"/>
                          </a:lnTo>
                          <a:lnTo>
                            <a:pt x="29" y="0"/>
                          </a:lnTo>
                          <a:lnTo>
                            <a:pt x="38" y="0"/>
                          </a:lnTo>
                          <a:lnTo>
                            <a:pt x="45" y="0"/>
                          </a:lnTo>
                          <a:lnTo>
                            <a:pt x="48" y="0"/>
                          </a:lnTo>
                          <a:close/>
                        </a:path>
                      </a:pathLst>
                    </a:custGeom>
                    <a:solidFill>
                      <a:srgbClr val="CF0E30"/>
                    </a:solidFill>
                    <a:ln w="9525">
                      <a:noFill/>
                      <a:round/>
                      <a:headEnd/>
                      <a:tailEnd/>
                    </a:ln>
                  </p:spPr>
                  <p:txBody>
                    <a:bodyPr/>
                    <a:lstStyle/>
                    <a:p>
                      <a:endParaRPr lang="zh-CN" altLang="en-US"/>
                    </a:p>
                  </p:txBody>
                </p:sp>
                <p:sp>
                  <p:nvSpPr>
                    <p:cNvPr id="481664" name="Freeform 384"/>
                    <p:cNvSpPr>
                      <a:spLocks/>
                    </p:cNvSpPr>
                    <p:nvPr/>
                  </p:nvSpPr>
                  <p:spPr bwMode="auto">
                    <a:xfrm>
                      <a:off x="2824" y="1649"/>
                      <a:ext cx="51" cy="16"/>
                    </a:xfrm>
                    <a:custGeom>
                      <a:avLst/>
                      <a:gdLst/>
                      <a:ahLst/>
                      <a:cxnLst>
                        <a:cxn ang="0">
                          <a:pos x="51" y="3"/>
                        </a:cxn>
                        <a:cxn ang="0">
                          <a:pos x="50" y="8"/>
                        </a:cxn>
                        <a:cxn ang="0">
                          <a:pos x="46" y="12"/>
                        </a:cxn>
                        <a:cxn ang="0">
                          <a:pos x="41" y="15"/>
                        </a:cxn>
                        <a:cxn ang="0">
                          <a:pos x="33" y="16"/>
                        </a:cxn>
                        <a:cxn ang="0">
                          <a:pos x="25" y="8"/>
                        </a:cxn>
                        <a:cxn ang="0">
                          <a:pos x="0" y="6"/>
                        </a:cxn>
                        <a:cxn ang="0">
                          <a:pos x="0" y="1"/>
                        </a:cxn>
                        <a:cxn ang="0">
                          <a:pos x="5" y="1"/>
                        </a:cxn>
                        <a:cxn ang="0">
                          <a:pos x="9" y="1"/>
                        </a:cxn>
                        <a:cxn ang="0">
                          <a:pos x="16" y="0"/>
                        </a:cxn>
                        <a:cxn ang="0">
                          <a:pos x="20" y="0"/>
                        </a:cxn>
                        <a:cxn ang="0">
                          <a:pos x="23" y="0"/>
                        </a:cxn>
                        <a:cxn ang="0">
                          <a:pos x="25" y="0"/>
                        </a:cxn>
                        <a:cxn ang="0">
                          <a:pos x="27" y="0"/>
                        </a:cxn>
                        <a:cxn ang="0">
                          <a:pos x="30" y="0"/>
                        </a:cxn>
                        <a:cxn ang="0">
                          <a:pos x="34" y="0"/>
                        </a:cxn>
                        <a:cxn ang="0">
                          <a:pos x="38" y="0"/>
                        </a:cxn>
                        <a:cxn ang="0">
                          <a:pos x="42" y="0"/>
                        </a:cxn>
                        <a:cxn ang="0">
                          <a:pos x="44" y="0"/>
                        </a:cxn>
                        <a:cxn ang="0">
                          <a:pos x="48" y="2"/>
                        </a:cxn>
                        <a:cxn ang="0">
                          <a:pos x="51" y="3"/>
                        </a:cxn>
                      </a:cxnLst>
                      <a:rect l="0" t="0" r="r" b="b"/>
                      <a:pathLst>
                        <a:path w="51" h="16">
                          <a:moveTo>
                            <a:pt x="51" y="3"/>
                          </a:moveTo>
                          <a:lnTo>
                            <a:pt x="50" y="8"/>
                          </a:lnTo>
                          <a:lnTo>
                            <a:pt x="46" y="12"/>
                          </a:lnTo>
                          <a:lnTo>
                            <a:pt x="41" y="15"/>
                          </a:lnTo>
                          <a:lnTo>
                            <a:pt x="33" y="16"/>
                          </a:lnTo>
                          <a:lnTo>
                            <a:pt x="25" y="8"/>
                          </a:lnTo>
                          <a:lnTo>
                            <a:pt x="0" y="6"/>
                          </a:lnTo>
                          <a:lnTo>
                            <a:pt x="0" y="1"/>
                          </a:lnTo>
                          <a:lnTo>
                            <a:pt x="5" y="1"/>
                          </a:lnTo>
                          <a:lnTo>
                            <a:pt x="9" y="1"/>
                          </a:lnTo>
                          <a:lnTo>
                            <a:pt x="16" y="0"/>
                          </a:lnTo>
                          <a:lnTo>
                            <a:pt x="20" y="0"/>
                          </a:lnTo>
                          <a:lnTo>
                            <a:pt x="23" y="0"/>
                          </a:lnTo>
                          <a:lnTo>
                            <a:pt x="25" y="0"/>
                          </a:lnTo>
                          <a:lnTo>
                            <a:pt x="27" y="0"/>
                          </a:lnTo>
                          <a:lnTo>
                            <a:pt x="30" y="0"/>
                          </a:lnTo>
                          <a:lnTo>
                            <a:pt x="34" y="0"/>
                          </a:lnTo>
                          <a:lnTo>
                            <a:pt x="38" y="0"/>
                          </a:lnTo>
                          <a:lnTo>
                            <a:pt x="42" y="0"/>
                          </a:lnTo>
                          <a:lnTo>
                            <a:pt x="44" y="0"/>
                          </a:lnTo>
                          <a:lnTo>
                            <a:pt x="48" y="2"/>
                          </a:lnTo>
                          <a:lnTo>
                            <a:pt x="51" y="3"/>
                          </a:lnTo>
                          <a:close/>
                        </a:path>
                      </a:pathLst>
                    </a:custGeom>
                    <a:solidFill>
                      <a:srgbClr val="5CB9F0"/>
                    </a:solidFill>
                    <a:ln w="9525">
                      <a:noFill/>
                      <a:round/>
                      <a:headEnd/>
                      <a:tailEnd/>
                    </a:ln>
                  </p:spPr>
                  <p:txBody>
                    <a:bodyPr/>
                    <a:lstStyle/>
                    <a:p>
                      <a:endParaRPr lang="zh-CN" altLang="en-US"/>
                    </a:p>
                  </p:txBody>
                </p:sp>
                <p:sp>
                  <p:nvSpPr>
                    <p:cNvPr id="481665" name="Freeform 385"/>
                    <p:cNvSpPr>
                      <a:spLocks/>
                    </p:cNvSpPr>
                    <p:nvPr/>
                  </p:nvSpPr>
                  <p:spPr bwMode="auto">
                    <a:xfrm>
                      <a:off x="2851" y="1614"/>
                      <a:ext cx="32" cy="26"/>
                    </a:xfrm>
                    <a:custGeom>
                      <a:avLst/>
                      <a:gdLst/>
                      <a:ahLst/>
                      <a:cxnLst>
                        <a:cxn ang="0">
                          <a:pos x="32" y="0"/>
                        </a:cxn>
                        <a:cxn ang="0">
                          <a:pos x="32" y="3"/>
                        </a:cxn>
                        <a:cxn ang="0">
                          <a:pos x="29" y="7"/>
                        </a:cxn>
                        <a:cxn ang="0">
                          <a:pos x="28" y="12"/>
                        </a:cxn>
                        <a:cxn ang="0">
                          <a:pos x="25" y="18"/>
                        </a:cxn>
                        <a:cxn ang="0">
                          <a:pos x="23" y="22"/>
                        </a:cxn>
                        <a:cxn ang="0">
                          <a:pos x="20" y="26"/>
                        </a:cxn>
                        <a:cxn ang="0">
                          <a:pos x="15" y="26"/>
                        </a:cxn>
                        <a:cxn ang="0">
                          <a:pos x="12" y="23"/>
                        </a:cxn>
                        <a:cxn ang="0">
                          <a:pos x="10" y="22"/>
                        </a:cxn>
                        <a:cxn ang="0">
                          <a:pos x="6" y="20"/>
                        </a:cxn>
                        <a:cxn ang="0">
                          <a:pos x="1" y="18"/>
                        </a:cxn>
                        <a:cxn ang="0">
                          <a:pos x="1" y="16"/>
                        </a:cxn>
                        <a:cxn ang="0">
                          <a:pos x="0" y="15"/>
                        </a:cxn>
                        <a:cxn ang="0">
                          <a:pos x="3" y="18"/>
                        </a:cxn>
                        <a:cxn ang="0">
                          <a:pos x="10" y="20"/>
                        </a:cxn>
                        <a:cxn ang="0">
                          <a:pos x="15" y="22"/>
                        </a:cxn>
                        <a:cxn ang="0">
                          <a:pos x="17" y="23"/>
                        </a:cxn>
                        <a:cxn ang="0">
                          <a:pos x="20" y="22"/>
                        </a:cxn>
                        <a:cxn ang="0">
                          <a:pos x="23" y="20"/>
                        </a:cxn>
                        <a:cxn ang="0">
                          <a:pos x="25" y="15"/>
                        </a:cxn>
                        <a:cxn ang="0">
                          <a:pos x="28" y="9"/>
                        </a:cxn>
                        <a:cxn ang="0">
                          <a:pos x="30" y="4"/>
                        </a:cxn>
                        <a:cxn ang="0">
                          <a:pos x="32" y="0"/>
                        </a:cxn>
                      </a:cxnLst>
                      <a:rect l="0" t="0" r="r" b="b"/>
                      <a:pathLst>
                        <a:path w="32" h="26">
                          <a:moveTo>
                            <a:pt x="32" y="0"/>
                          </a:moveTo>
                          <a:lnTo>
                            <a:pt x="32" y="3"/>
                          </a:lnTo>
                          <a:lnTo>
                            <a:pt x="29" y="7"/>
                          </a:lnTo>
                          <a:lnTo>
                            <a:pt x="28" y="12"/>
                          </a:lnTo>
                          <a:lnTo>
                            <a:pt x="25" y="18"/>
                          </a:lnTo>
                          <a:lnTo>
                            <a:pt x="23" y="22"/>
                          </a:lnTo>
                          <a:lnTo>
                            <a:pt x="20" y="26"/>
                          </a:lnTo>
                          <a:lnTo>
                            <a:pt x="15" y="26"/>
                          </a:lnTo>
                          <a:lnTo>
                            <a:pt x="12" y="23"/>
                          </a:lnTo>
                          <a:lnTo>
                            <a:pt x="10" y="22"/>
                          </a:lnTo>
                          <a:lnTo>
                            <a:pt x="6" y="20"/>
                          </a:lnTo>
                          <a:lnTo>
                            <a:pt x="1" y="18"/>
                          </a:lnTo>
                          <a:lnTo>
                            <a:pt x="1" y="16"/>
                          </a:lnTo>
                          <a:lnTo>
                            <a:pt x="0" y="15"/>
                          </a:lnTo>
                          <a:lnTo>
                            <a:pt x="3" y="18"/>
                          </a:lnTo>
                          <a:lnTo>
                            <a:pt x="10" y="20"/>
                          </a:lnTo>
                          <a:lnTo>
                            <a:pt x="15" y="22"/>
                          </a:lnTo>
                          <a:lnTo>
                            <a:pt x="17" y="23"/>
                          </a:lnTo>
                          <a:lnTo>
                            <a:pt x="20" y="22"/>
                          </a:lnTo>
                          <a:lnTo>
                            <a:pt x="23" y="20"/>
                          </a:lnTo>
                          <a:lnTo>
                            <a:pt x="25" y="15"/>
                          </a:lnTo>
                          <a:lnTo>
                            <a:pt x="28" y="9"/>
                          </a:lnTo>
                          <a:lnTo>
                            <a:pt x="30" y="4"/>
                          </a:lnTo>
                          <a:lnTo>
                            <a:pt x="32" y="0"/>
                          </a:lnTo>
                          <a:close/>
                        </a:path>
                      </a:pathLst>
                    </a:custGeom>
                    <a:solidFill>
                      <a:srgbClr val="790015"/>
                    </a:solidFill>
                    <a:ln w="9525">
                      <a:noFill/>
                      <a:round/>
                      <a:headEnd/>
                      <a:tailEnd/>
                    </a:ln>
                  </p:spPr>
                  <p:txBody>
                    <a:bodyPr/>
                    <a:lstStyle/>
                    <a:p>
                      <a:endParaRPr lang="zh-CN" altLang="en-US"/>
                    </a:p>
                  </p:txBody>
                </p:sp>
                <p:sp>
                  <p:nvSpPr>
                    <p:cNvPr id="481666" name="Freeform 386"/>
                    <p:cNvSpPr>
                      <a:spLocks/>
                    </p:cNvSpPr>
                    <p:nvPr/>
                  </p:nvSpPr>
                  <p:spPr bwMode="auto">
                    <a:xfrm>
                      <a:off x="2847" y="1608"/>
                      <a:ext cx="14" cy="17"/>
                    </a:xfrm>
                    <a:custGeom>
                      <a:avLst/>
                      <a:gdLst/>
                      <a:ahLst/>
                      <a:cxnLst>
                        <a:cxn ang="0">
                          <a:pos x="1" y="0"/>
                        </a:cxn>
                        <a:cxn ang="0">
                          <a:pos x="0" y="4"/>
                        </a:cxn>
                        <a:cxn ang="0">
                          <a:pos x="0" y="6"/>
                        </a:cxn>
                        <a:cxn ang="0">
                          <a:pos x="1" y="10"/>
                        </a:cxn>
                        <a:cxn ang="0">
                          <a:pos x="2" y="12"/>
                        </a:cxn>
                        <a:cxn ang="0">
                          <a:pos x="4" y="14"/>
                        </a:cxn>
                        <a:cxn ang="0">
                          <a:pos x="6" y="14"/>
                        </a:cxn>
                        <a:cxn ang="0">
                          <a:pos x="10" y="15"/>
                        </a:cxn>
                        <a:cxn ang="0">
                          <a:pos x="11" y="15"/>
                        </a:cxn>
                        <a:cxn ang="0">
                          <a:pos x="14" y="17"/>
                        </a:cxn>
                        <a:cxn ang="0">
                          <a:pos x="12" y="17"/>
                        </a:cxn>
                        <a:cxn ang="0">
                          <a:pos x="7" y="15"/>
                        </a:cxn>
                        <a:cxn ang="0">
                          <a:pos x="2" y="14"/>
                        </a:cxn>
                        <a:cxn ang="0">
                          <a:pos x="0" y="14"/>
                        </a:cxn>
                        <a:cxn ang="0">
                          <a:pos x="0" y="11"/>
                        </a:cxn>
                        <a:cxn ang="0">
                          <a:pos x="0" y="9"/>
                        </a:cxn>
                        <a:cxn ang="0">
                          <a:pos x="0" y="5"/>
                        </a:cxn>
                        <a:cxn ang="0">
                          <a:pos x="0" y="4"/>
                        </a:cxn>
                        <a:cxn ang="0">
                          <a:pos x="0" y="5"/>
                        </a:cxn>
                        <a:cxn ang="0">
                          <a:pos x="1" y="0"/>
                        </a:cxn>
                      </a:cxnLst>
                      <a:rect l="0" t="0" r="r" b="b"/>
                      <a:pathLst>
                        <a:path w="14" h="17">
                          <a:moveTo>
                            <a:pt x="1" y="0"/>
                          </a:moveTo>
                          <a:lnTo>
                            <a:pt x="0" y="4"/>
                          </a:lnTo>
                          <a:lnTo>
                            <a:pt x="0" y="6"/>
                          </a:lnTo>
                          <a:lnTo>
                            <a:pt x="1" y="10"/>
                          </a:lnTo>
                          <a:lnTo>
                            <a:pt x="2" y="12"/>
                          </a:lnTo>
                          <a:lnTo>
                            <a:pt x="4" y="14"/>
                          </a:lnTo>
                          <a:lnTo>
                            <a:pt x="6" y="14"/>
                          </a:lnTo>
                          <a:lnTo>
                            <a:pt x="10" y="15"/>
                          </a:lnTo>
                          <a:lnTo>
                            <a:pt x="11" y="15"/>
                          </a:lnTo>
                          <a:lnTo>
                            <a:pt x="14" y="17"/>
                          </a:lnTo>
                          <a:lnTo>
                            <a:pt x="12" y="17"/>
                          </a:lnTo>
                          <a:lnTo>
                            <a:pt x="7" y="15"/>
                          </a:lnTo>
                          <a:lnTo>
                            <a:pt x="2" y="14"/>
                          </a:lnTo>
                          <a:lnTo>
                            <a:pt x="0" y="14"/>
                          </a:lnTo>
                          <a:lnTo>
                            <a:pt x="0" y="11"/>
                          </a:lnTo>
                          <a:lnTo>
                            <a:pt x="0" y="9"/>
                          </a:lnTo>
                          <a:lnTo>
                            <a:pt x="0" y="5"/>
                          </a:lnTo>
                          <a:lnTo>
                            <a:pt x="0" y="4"/>
                          </a:lnTo>
                          <a:lnTo>
                            <a:pt x="0" y="5"/>
                          </a:lnTo>
                          <a:lnTo>
                            <a:pt x="1" y="0"/>
                          </a:lnTo>
                          <a:close/>
                        </a:path>
                      </a:pathLst>
                    </a:custGeom>
                    <a:solidFill>
                      <a:srgbClr val="790015"/>
                    </a:solidFill>
                    <a:ln w="9525">
                      <a:noFill/>
                      <a:round/>
                      <a:headEnd/>
                      <a:tailEnd/>
                    </a:ln>
                  </p:spPr>
                  <p:txBody>
                    <a:bodyPr/>
                    <a:lstStyle/>
                    <a:p>
                      <a:endParaRPr lang="zh-CN" altLang="en-US"/>
                    </a:p>
                  </p:txBody>
                </p:sp>
                <p:sp>
                  <p:nvSpPr>
                    <p:cNvPr id="481667" name="Freeform 387"/>
                    <p:cNvSpPr>
                      <a:spLocks/>
                    </p:cNvSpPr>
                    <p:nvPr/>
                  </p:nvSpPr>
                  <p:spPr bwMode="auto">
                    <a:xfrm>
                      <a:off x="2851" y="1585"/>
                      <a:ext cx="19" cy="25"/>
                    </a:xfrm>
                    <a:custGeom>
                      <a:avLst/>
                      <a:gdLst/>
                      <a:ahLst/>
                      <a:cxnLst>
                        <a:cxn ang="0">
                          <a:pos x="14" y="1"/>
                        </a:cxn>
                        <a:cxn ang="0">
                          <a:pos x="8" y="0"/>
                        </a:cxn>
                        <a:cxn ang="0">
                          <a:pos x="3" y="0"/>
                        </a:cxn>
                        <a:cxn ang="0">
                          <a:pos x="2" y="0"/>
                        </a:cxn>
                        <a:cxn ang="0">
                          <a:pos x="2" y="3"/>
                        </a:cxn>
                        <a:cxn ang="0">
                          <a:pos x="1" y="4"/>
                        </a:cxn>
                        <a:cxn ang="0">
                          <a:pos x="0" y="6"/>
                        </a:cxn>
                        <a:cxn ang="0">
                          <a:pos x="1" y="10"/>
                        </a:cxn>
                        <a:cxn ang="0">
                          <a:pos x="2" y="12"/>
                        </a:cxn>
                        <a:cxn ang="0">
                          <a:pos x="2" y="14"/>
                        </a:cxn>
                        <a:cxn ang="0">
                          <a:pos x="3" y="15"/>
                        </a:cxn>
                        <a:cxn ang="0">
                          <a:pos x="7" y="15"/>
                        </a:cxn>
                        <a:cxn ang="0">
                          <a:pos x="7" y="19"/>
                        </a:cxn>
                        <a:cxn ang="0">
                          <a:pos x="5" y="23"/>
                        </a:cxn>
                        <a:cxn ang="0">
                          <a:pos x="5" y="25"/>
                        </a:cxn>
                        <a:cxn ang="0">
                          <a:pos x="6" y="22"/>
                        </a:cxn>
                        <a:cxn ang="0">
                          <a:pos x="7" y="21"/>
                        </a:cxn>
                        <a:cxn ang="0">
                          <a:pos x="14" y="19"/>
                        </a:cxn>
                        <a:cxn ang="0">
                          <a:pos x="15" y="19"/>
                        </a:cxn>
                        <a:cxn ang="0">
                          <a:pos x="17" y="11"/>
                        </a:cxn>
                        <a:cxn ang="0">
                          <a:pos x="19" y="8"/>
                        </a:cxn>
                        <a:cxn ang="0">
                          <a:pos x="19" y="6"/>
                        </a:cxn>
                        <a:cxn ang="0">
                          <a:pos x="17" y="5"/>
                        </a:cxn>
                        <a:cxn ang="0">
                          <a:pos x="16" y="6"/>
                        </a:cxn>
                        <a:cxn ang="0">
                          <a:pos x="15" y="8"/>
                        </a:cxn>
                        <a:cxn ang="0">
                          <a:pos x="14" y="10"/>
                        </a:cxn>
                        <a:cxn ang="0">
                          <a:pos x="15" y="7"/>
                        </a:cxn>
                        <a:cxn ang="0">
                          <a:pos x="14" y="5"/>
                        </a:cxn>
                        <a:cxn ang="0">
                          <a:pos x="12" y="4"/>
                        </a:cxn>
                        <a:cxn ang="0">
                          <a:pos x="14" y="4"/>
                        </a:cxn>
                        <a:cxn ang="0">
                          <a:pos x="14" y="1"/>
                        </a:cxn>
                      </a:cxnLst>
                      <a:rect l="0" t="0" r="r" b="b"/>
                      <a:pathLst>
                        <a:path w="19" h="25">
                          <a:moveTo>
                            <a:pt x="14" y="1"/>
                          </a:moveTo>
                          <a:lnTo>
                            <a:pt x="8" y="0"/>
                          </a:lnTo>
                          <a:lnTo>
                            <a:pt x="3" y="0"/>
                          </a:lnTo>
                          <a:lnTo>
                            <a:pt x="2" y="0"/>
                          </a:lnTo>
                          <a:lnTo>
                            <a:pt x="2" y="3"/>
                          </a:lnTo>
                          <a:lnTo>
                            <a:pt x="1" y="4"/>
                          </a:lnTo>
                          <a:lnTo>
                            <a:pt x="0" y="6"/>
                          </a:lnTo>
                          <a:lnTo>
                            <a:pt x="1" y="10"/>
                          </a:lnTo>
                          <a:lnTo>
                            <a:pt x="2" y="12"/>
                          </a:lnTo>
                          <a:lnTo>
                            <a:pt x="2" y="14"/>
                          </a:lnTo>
                          <a:lnTo>
                            <a:pt x="3" y="15"/>
                          </a:lnTo>
                          <a:lnTo>
                            <a:pt x="7" y="15"/>
                          </a:lnTo>
                          <a:lnTo>
                            <a:pt x="7" y="19"/>
                          </a:lnTo>
                          <a:lnTo>
                            <a:pt x="5" y="23"/>
                          </a:lnTo>
                          <a:lnTo>
                            <a:pt x="5" y="25"/>
                          </a:lnTo>
                          <a:lnTo>
                            <a:pt x="6" y="22"/>
                          </a:lnTo>
                          <a:lnTo>
                            <a:pt x="7" y="21"/>
                          </a:lnTo>
                          <a:lnTo>
                            <a:pt x="14" y="19"/>
                          </a:lnTo>
                          <a:lnTo>
                            <a:pt x="15" y="19"/>
                          </a:lnTo>
                          <a:lnTo>
                            <a:pt x="17" y="11"/>
                          </a:lnTo>
                          <a:lnTo>
                            <a:pt x="19" y="8"/>
                          </a:lnTo>
                          <a:lnTo>
                            <a:pt x="19" y="6"/>
                          </a:lnTo>
                          <a:lnTo>
                            <a:pt x="17" y="5"/>
                          </a:lnTo>
                          <a:lnTo>
                            <a:pt x="16" y="6"/>
                          </a:lnTo>
                          <a:lnTo>
                            <a:pt x="15" y="8"/>
                          </a:lnTo>
                          <a:lnTo>
                            <a:pt x="14" y="10"/>
                          </a:lnTo>
                          <a:lnTo>
                            <a:pt x="15" y="7"/>
                          </a:lnTo>
                          <a:lnTo>
                            <a:pt x="14" y="5"/>
                          </a:lnTo>
                          <a:lnTo>
                            <a:pt x="12" y="4"/>
                          </a:lnTo>
                          <a:lnTo>
                            <a:pt x="14" y="4"/>
                          </a:lnTo>
                          <a:lnTo>
                            <a:pt x="14" y="1"/>
                          </a:lnTo>
                          <a:close/>
                        </a:path>
                      </a:pathLst>
                    </a:custGeom>
                    <a:solidFill>
                      <a:srgbClr val="FDE3BA"/>
                    </a:solidFill>
                    <a:ln w="9525">
                      <a:noFill/>
                      <a:round/>
                      <a:headEnd/>
                      <a:tailEnd/>
                    </a:ln>
                  </p:spPr>
                  <p:txBody>
                    <a:bodyPr/>
                    <a:lstStyle/>
                    <a:p>
                      <a:endParaRPr lang="zh-CN" altLang="en-US"/>
                    </a:p>
                  </p:txBody>
                </p:sp>
                <p:grpSp>
                  <p:nvGrpSpPr>
                    <p:cNvPr id="481539" name="Group 388"/>
                    <p:cNvGrpSpPr>
                      <a:grpSpLocks/>
                    </p:cNvGrpSpPr>
                    <p:nvPr/>
                  </p:nvGrpSpPr>
                  <p:grpSpPr bwMode="auto">
                    <a:xfrm>
                      <a:off x="2844" y="1579"/>
                      <a:ext cx="30" cy="9"/>
                      <a:chOff x="2844" y="1579"/>
                      <a:chExt cx="30" cy="9"/>
                    </a:xfrm>
                  </p:grpSpPr>
                  <p:sp>
                    <p:nvSpPr>
                      <p:cNvPr id="481669" name="Freeform 389"/>
                      <p:cNvSpPr>
                        <a:spLocks/>
                      </p:cNvSpPr>
                      <p:nvPr/>
                    </p:nvSpPr>
                    <p:spPr bwMode="auto">
                      <a:xfrm>
                        <a:off x="2849" y="1579"/>
                        <a:ext cx="25" cy="9"/>
                      </a:xfrm>
                      <a:custGeom>
                        <a:avLst/>
                        <a:gdLst/>
                        <a:ahLst/>
                        <a:cxnLst>
                          <a:cxn ang="0">
                            <a:pos x="22" y="9"/>
                          </a:cxn>
                          <a:cxn ang="0">
                            <a:pos x="17" y="7"/>
                          </a:cxn>
                          <a:cxn ang="0">
                            <a:pos x="14" y="7"/>
                          </a:cxn>
                          <a:cxn ang="0">
                            <a:pos x="9" y="6"/>
                          </a:cxn>
                          <a:cxn ang="0">
                            <a:pos x="3" y="5"/>
                          </a:cxn>
                          <a:cxn ang="0">
                            <a:pos x="0" y="4"/>
                          </a:cxn>
                          <a:cxn ang="0">
                            <a:pos x="4" y="4"/>
                          </a:cxn>
                          <a:cxn ang="0">
                            <a:pos x="5" y="4"/>
                          </a:cxn>
                          <a:cxn ang="0">
                            <a:pos x="7" y="2"/>
                          </a:cxn>
                          <a:cxn ang="0">
                            <a:pos x="8" y="0"/>
                          </a:cxn>
                          <a:cxn ang="0">
                            <a:pos x="9" y="0"/>
                          </a:cxn>
                          <a:cxn ang="0">
                            <a:pos x="13" y="0"/>
                          </a:cxn>
                          <a:cxn ang="0">
                            <a:pos x="17" y="0"/>
                          </a:cxn>
                          <a:cxn ang="0">
                            <a:pos x="21" y="2"/>
                          </a:cxn>
                          <a:cxn ang="0">
                            <a:pos x="23" y="3"/>
                          </a:cxn>
                          <a:cxn ang="0">
                            <a:pos x="25" y="3"/>
                          </a:cxn>
                          <a:cxn ang="0">
                            <a:pos x="23" y="5"/>
                          </a:cxn>
                          <a:cxn ang="0">
                            <a:pos x="22" y="9"/>
                          </a:cxn>
                        </a:cxnLst>
                        <a:rect l="0" t="0" r="r" b="b"/>
                        <a:pathLst>
                          <a:path w="25" h="9">
                            <a:moveTo>
                              <a:pt x="22" y="9"/>
                            </a:moveTo>
                            <a:lnTo>
                              <a:pt x="17" y="7"/>
                            </a:lnTo>
                            <a:lnTo>
                              <a:pt x="14" y="7"/>
                            </a:lnTo>
                            <a:lnTo>
                              <a:pt x="9" y="6"/>
                            </a:lnTo>
                            <a:lnTo>
                              <a:pt x="3" y="5"/>
                            </a:lnTo>
                            <a:lnTo>
                              <a:pt x="0" y="4"/>
                            </a:lnTo>
                            <a:lnTo>
                              <a:pt x="4" y="4"/>
                            </a:lnTo>
                            <a:lnTo>
                              <a:pt x="5" y="4"/>
                            </a:lnTo>
                            <a:lnTo>
                              <a:pt x="7" y="2"/>
                            </a:lnTo>
                            <a:lnTo>
                              <a:pt x="8" y="0"/>
                            </a:lnTo>
                            <a:lnTo>
                              <a:pt x="9" y="0"/>
                            </a:lnTo>
                            <a:lnTo>
                              <a:pt x="13" y="0"/>
                            </a:lnTo>
                            <a:lnTo>
                              <a:pt x="17" y="0"/>
                            </a:lnTo>
                            <a:lnTo>
                              <a:pt x="21" y="2"/>
                            </a:lnTo>
                            <a:lnTo>
                              <a:pt x="23" y="3"/>
                            </a:lnTo>
                            <a:lnTo>
                              <a:pt x="25" y="3"/>
                            </a:lnTo>
                            <a:lnTo>
                              <a:pt x="23" y="5"/>
                            </a:lnTo>
                            <a:lnTo>
                              <a:pt x="22" y="9"/>
                            </a:lnTo>
                            <a:close/>
                          </a:path>
                        </a:pathLst>
                      </a:custGeom>
                      <a:solidFill>
                        <a:srgbClr val="FC0128"/>
                      </a:solidFill>
                      <a:ln w="9525">
                        <a:noFill/>
                        <a:round/>
                        <a:headEnd/>
                        <a:tailEnd/>
                      </a:ln>
                    </p:spPr>
                    <p:txBody>
                      <a:bodyPr/>
                      <a:lstStyle/>
                      <a:p>
                        <a:endParaRPr lang="zh-CN" altLang="en-US"/>
                      </a:p>
                    </p:txBody>
                  </p:sp>
                  <p:sp>
                    <p:nvSpPr>
                      <p:cNvPr id="481670" name="Freeform 390"/>
                      <p:cNvSpPr>
                        <a:spLocks/>
                      </p:cNvSpPr>
                      <p:nvPr/>
                    </p:nvSpPr>
                    <p:spPr bwMode="auto">
                      <a:xfrm>
                        <a:off x="2844" y="1583"/>
                        <a:ext cx="8" cy="3"/>
                      </a:xfrm>
                      <a:custGeom>
                        <a:avLst/>
                        <a:gdLst/>
                        <a:ahLst/>
                        <a:cxnLst>
                          <a:cxn ang="0">
                            <a:pos x="7" y="1"/>
                          </a:cxn>
                          <a:cxn ang="0">
                            <a:pos x="4" y="0"/>
                          </a:cxn>
                          <a:cxn ang="0">
                            <a:pos x="1" y="0"/>
                          </a:cxn>
                          <a:cxn ang="0">
                            <a:pos x="0" y="0"/>
                          </a:cxn>
                          <a:cxn ang="0">
                            <a:pos x="0" y="0"/>
                          </a:cxn>
                          <a:cxn ang="0">
                            <a:pos x="1" y="2"/>
                          </a:cxn>
                          <a:cxn ang="0">
                            <a:pos x="3" y="2"/>
                          </a:cxn>
                          <a:cxn ang="0">
                            <a:pos x="5" y="3"/>
                          </a:cxn>
                          <a:cxn ang="0">
                            <a:pos x="7" y="3"/>
                          </a:cxn>
                          <a:cxn ang="0">
                            <a:pos x="8" y="3"/>
                          </a:cxn>
                          <a:cxn ang="0">
                            <a:pos x="7" y="1"/>
                          </a:cxn>
                        </a:cxnLst>
                        <a:rect l="0" t="0" r="r" b="b"/>
                        <a:pathLst>
                          <a:path w="8" h="3">
                            <a:moveTo>
                              <a:pt x="7" y="1"/>
                            </a:moveTo>
                            <a:lnTo>
                              <a:pt x="4" y="0"/>
                            </a:lnTo>
                            <a:lnTo>
                              <a:pt x="1" y="0"/>
                            </a:lnTo>
                            <a:lnTo>
                              <a:pt x="0" y="0"/>
                            </a:lnTo>
                            <a:lnTo>
                              <a:pt x="0" y="0"/>
                            </a:lnTo>
                            <a:lnTo>
                              <a:pt x="1" y="2"/>
                            </a:lnTo>
                            <a:lnTo>
                              <a:pt x="3" y="2"/>
                            </a:lnTo>
                            <a:lnTo>
                              <a:pt x="5" y="3"/>
                            </a:lnTo>
                            <a:lnTo>
                              <a:pt x="7" y="3"/>
                            </a:lnTo>
                            <a:lnTo>
                              <a:pt x="8" y="3"/>
                            </a:lnTo>
                            <a:lnTo>
                              <a:pt x="7" y="1"/>
                            </a:lnTo>
                            <a:close/>
                          </a:path>
                        </a:pathLst>
                      </a:custGeom>
                      <a:solidFill>
                        <a:srgbClr val="C70023"/>
                      </a:solidFill>
                      <a:ln w="9525">
                        <a:noFill/>
                        <a:round/>
                        <a:headEnd/>
                        <a:tailEnd/>
                      </a:ln>
                    </p:spPr>
                    <p:txBody>
                      <a:bodyPr/>
                      <a:lstStyle/>
                      <a:p>
                        <a:endParaRPr lang="zh-CN" altLang="en-US"/>
                      </a:p>
                    </p:txBody>
                  </p:sp>
                </p:grpSp>
                <p:sp>
                  <p:nvSpPr>
                    <p:cNvPr id="481671" name="Freeform 391"/>
                    <p:cNvSpPr>
                      <a:spLocks/>
                    </p:cNvSpPr>
                    <p:nvPr/>
                  </p:nvSpPr>
                  <p:spPr bwMode="auto">
                    <a:xfrm>
                      <a:off x="2852" y="1584"/>
                      <a:ext cx="18" cy="11"/>
                    </a:xfrm>
                    <a:custGeom>
                      <a:avLst/>
                      <a:gdLst/>
                      <a:ahLst/>
                      <a:cxnLst>
                        <a:cxn ang="0">
                          <a:pos x="13" y="11"/>
                        </a:cxn>
                        <a:cxn ang="0">
                          <a:pos x="13" y="8"/>
                        </a:cxn>
                        <a:cxn ang="0">
                          <a:pos x="13" y="7"/>
                        </a:cxn>
                        <a:cxn ang="0">
                          <a:pos x="11" y="5"/>
                        </a:cxn>
                        <a:cxn ang="0">
                          <a:pos x="11" y="5"/>
                        </a:cxn>
                        <a:cxn ang="0">
                          <a:pos x="11" y="4"/>
                        </a:cxn>
                        <a:cxn ang="0">
                          <a:pos x="7" y="2"/>
                        </a:cxn>
                        <a:cxn ang="0">
                          <a:pos x="4" y="2"/>
                        </a:cxn>
                        <a:cxn ang="0">
                          <a:pos x="0" y="2"/>
                        </a:cxn>
                        <a:cxn ang="0">
                          <a:pos x="0" y="1"/>
                        </a:cxn>
                        <a:cxn ang="0">
                          <a:pos x="0" y="0"/>
                        </a:cxn>
                        <a:cxn ang="0">
                          <a:pos x="4" y="0"/>
                        </a:cxn>
                        <a:cxn ang="0">
                          <a:pos x="10" y="1"/>
                        </a:cxn>
                        <a:cxn ang="0">
                          <a:pos x="14" y="2"/>
                        </a:cxn>
                        <a:cxn ang="0">
                          <a:pos x="16" y="4"/>
                        </a:cxn>
                        <a:cxn ang="0">
                          <a:pos x="18" y="4"/>
                        </a:cxn>
                        <a:cxn ang="0">
                          <a:pos x="18" y="6"/>
                        </a:cxn>
                        <a:cxn ang="0">
                          <a:pos x="16" y="7"/>
                        </a:cxn>
                        <a:cxn ang="0">
                          <a:pos x="15" y="7"/>
                        </a:cxn>
                        <a:cxn ang="0">
                          <a:pos x="14" y="8"/>
                        </a:cxn>
                        <a:cxn ang="0">
                          <a:pos x="13" y="11"/>
                        </a:cxn>
                      </a:cxnLst>
                      <a:rect l="0" t="0" r="r" b="b"/>
                      <a:pathLst>
                        <a:path w="18" h="11">
                          <a:moveTo>
                            <a:pt x="13" y="11"/>
                          </a:moveTo>
                          <a:lnTo>
                            <a:pt x="13" y="8"/>
                          </a:lnTo>
                          <a:lnTo>
                            <a:pt x="13" y="7"/>
                          </a:lnTo>
                          <a:lnTo>
                            <a:pt x="11" y="5"/>
                          </a:lnTo>
                          <a:lnTo>
                            <a:pt x="11" y="5"/>
                          </a:lnTo>
                          <a:lnTo>
                            <a:pt x="11" y="4"/>
                          </a:lnTo>
                          <a:lnTo>
                            <a:pt x="7" y="2"/>
                          </a:lnTo>
                          <a:lnTo>
                            <a:pt x="4" y="2"/>
                          </a:lnTo>
                          <a:lnTo>
                            <a:pt x="0" y="2"/>
                          </a:lnTo>
                          <a:lnTo>
                            <a:pt x="0" y="1"/>
                          </a:lnTo>
                          <a:lnTo>
                            <a:pt x="0" y="0"/>
                          </a:lnTo>
                          <a:lnTo>
                            <a:pt x="4" y="0"/>
                          </a:lnTo>
                          <a:lnTo>
                            <a:pt x="10" y="1"/>
                          </a:lnTo>
                          <a:lnTo>
                            <a:pt x="14" y="2"/>
                          </a:lnTo>
                          <a:lnTo>
                            <a:pt x="16" y="4"/>
                          </a:lnTo>
                          <a:lnTo>
                            <a:pt x="18" y="4"/>
                          </a:lnTo>
                          <a:lnTo>
                            <a:pt x="18" y="6"/>
                          </a:lnTo>
                          <a:lnTo>
                            <a:pt x="16" y="7"/>
                          </a:lnTo>
                          <a:lnTo>
                            <a:pt x="15" y="7"/>
                          </a:lnTo>
                          <a:lnTo>
                            <a:pt x="14" y="8"/>
                          </a:lnTo>
                          <a:lnTo>
                            <a:pt x="13" y="11"/>
                          </a:lnTo>
                          <a:close/>
                        </a:path>
                      </a:pathLst>
                    </a:custGeom>
                    <a:solidFill>
                      <a:srgbClr val="000000"/>
                    </a:solidFill>
                    <a:ln w="9525">
                      <a:noFill/>
                      <a:round/>
                      <a:headEnd/>
                      <a:tailEnd/>
                    </a:ln>
                  </p:spPr>
                  <p:txBody>
                    <a:bodyPr/>
                    <a:lstStyle/>
                    <a:p>
                      <a:endParaRPr lang="zh-CN" altLang="en-US"/>
                    </a:p>
                  </p:txBody>
                </p:sp>
                <p:sp>
                  <p:nvSpPr>
                    <p:cNvPr id="481672" name="Freeform 392"/>
                    <p:cNvSpPr>
                      <a:spLocks/>
                    </p:cNvSpPr>
                    <p:nvPr/>
                  </p:nvSpPr>
                  <p:spPr bwMode="auto">
                    <a:xfrm>
                      <a:off x="2854" y="1597"/>
                      <a:ext cx="4" cy="1"/>
                    </a:xfrm>
                    <a:custGeom>
                      <a:avLst/>
                      <a:gdLst/>
                      <a:ahLst/>
                      <a:cxnLst>
                        <a:cxn ang="0">
                          <a:pos x="4" y="0"/>
                        </a:cxn>
                        <a:cxn ang="0">
                          <a:pos x="3" y="0"/>
                        </a:cxn>
                        <a:cxn ang="0">
                          <a:pos x="2" y="0"/>
                        </a:cxn>
                        <a:cxn ang="0">
                          <a:pos x="0" y="0"/>
                        </a:cxn>
                        <a:cxn ang="0">
                          <a:pos x="0" y="0"/>
                        </a:cxn>
                        <a:cxn ang="0">
                          <a:pos x="0" y="0"/>
                        </a:cxn>
                        <a:cxn ang="0">
                          <a:pos x="2" y="0"/>
                        </a:cxn>
                        <a:cxn ang="0">
                          <a:pos x="3" y="0"/>
                        </a:cxn>
                        <a:cxn ang="0">
                          <a:pos x="4" y="0"/>
                        </a:cxn>
                      </a:cxnLst>
                      <a:rect l="0" t="0" r="r" b="b"/>
                      <a:pathLst>
                        <a:path w="4">
                          <a:moveTo>
                            <a:pt x="4" y="0"/>
                          </a:moveTo>
                          <a:lnTo>
                            <a:pt x="3" y="0"/>
                          </a:lnTo>
                          <a:lnTo>
                            <a:pt x="2" y="0"/>
                          </a:lnTo>
                          <a:lnTo>
                            <a:pt x="0" y="0"/>
                          </a:lnTo>
                          <a:lnTo>
                            <a:pt x="0" y="0"/>
                          </a:lnTo>
                          <a:lnTo>
                            <a:pt x="0" y="0"/>
                          </a:lnTo>
                          <a:lnTo>
                            <a:pt x="2" y="0"/>
                          </a:lnTo>
                          <a:lnTo>
                            <a:pt x="3" y="0"/>
                          </a:lnTo>
                          <a:lnTo>
                            <a:pt x="4" y="0"/>
                          </a:lnTo>
                          <a:close/>
                        </a:path>
                      </a:pathLst>
                    </a:custGeom>
                    <a:solidFill>
                      <a:srgbClr val="000000"/>
                    </a:solidFill>
                    <a:ln w="9525">
                      <a:noFill/>
                      <a:round/>
                      <a:headEnd/>
                      <a:tailEnd/>
                    </a:ln>
                  </p:spPr>
                  <p:txBody>
                    <a:bodyPr/>
                    <a:lstStyle/>
                    <a:p>
                      <a:endParaRPr lang="zh-CN" altLang="en-US"/>
                    </a:p>
                  </p:txBody>
                </p:sp>
                <p:sp>
                  <p:nvSpPr>
                    <p:cNvPr id="481673" name="Freeform 393"/>
                    <p:cNvSpPr>
                      <a:spLocks/>
                    </p:cNvSpPr>
                    <p:nvPr/>
                  </p:nvSpPr>
                  <p:spPr bwMode="auto">
                    <a:xfrm>
                      <a:off x="2854" y="1589"/>
                      <a:ext cx="2" cy="4"/>
                    </a:xfrm>
                    <a:custGeom>
                      <a:avLst/>
                      <a:gdLst/>
                      <a:ahLst/>
                      <a:cxnLst>
                        <a:cxn ang="0">
                          <a:pos x="0" y="0"/>
                        </a:cxn>
                        <a:cxn ang="0">
                          <a:pos x="0" y="0"/>
                        </a:cxn>
                        <a:cxn ang="0">
                          <a:pos x="2" y="0"/>
                        </a:cxn>
                        <a:cxn ang="0">
                          <a:pos x="2" y="1"/>
                        </a:cxn>
                        <a:cxn ang="0">
                          <a:pos x="0" y="2"/>
                        </a:cxn>
                        <a:cxn ang="0">
                          <a:pos x="0" y="3"/>
                        </a:cxn>
                        <a:cxn ang="0">
                          <a:pos x="0" y="4"/>
                        </a:cxn>
                        <a:cxn ang="0">
                          <a:pos x="2" y="4"/>
                        </a:cxn>
                        <a:cxn ang="0">
                          <a:pos x="0" y="4"/>
                        </a:cxn>
                        <a:cxn ang="0">
                          <a:pos x="0" y="3"/>
                        </a:cxn>
                        <a:cxn ang="0">
                          <a:pos x="0" y="2"/>
                        </a:cxn>
                        <a:cxn ang="0">
                          <a:pos x="2" y="1"/>
                        </a:cxn>
                        <a:cxn ang="0">
                          <a:pos x="0" y="0"/>
                        </a:cxn>
                      </a:cxnLst>
                      <a:rect l="0" t="0" r="r" b="b"/>
                      <a:pathLst>
                        <a:path w="2" h="4">
                          <a:moveTo>
                            <a:pt x="0" y="0"/>
                          </a:moveTo>
                          <a:lnTo>
                            <a:pt x="0" y="0"/>
                          </a:lnTo>
                          <a:lnTo>
                            <a:pt x="2" y="0"/>
                          </a:lnTo>
                          <a:lnTo>
                            <a:pt x="2" y="1"/>
                          </a:lnTo>
                          <a:lnTo>
                            <a:pt x="0" y="2"/>
                          </a:lnTo>
                          <a:lnTo>
                            <a:pt x="0" y="3"/>
                          </a:lnTo>
                          <a:lnTo>
                            <a:pt x="0" y="4"/>
                          </a:lnTo>
                          <a:lnTo>
                            <a:pt x="2" y="4"/>
                          </a:lnTo>
                          <a:lnTo>
                            <a:pt x="0" y="4"/>
                          </a:lnTo>
                          <a:lnTo>
                            <a:pt x="0" y="3"/>
                          </a:lnTo>
                          <a:lnTo>
                            <a:pt x="0" y="2"/>
                          </a:lnTo>
                          <a:lnTo>
                            <a:pt x="2" y="1"/>
                          </a:lnTo>
                          <a:lnTo>
                            <a:pt x="0" y="0"/>
                          </a:lnTo>
                          <a:close/>
                        </a:path>
                      </a:pathLst>
                    </a:custGeom>
                    <a:solidFill>
                      <a:srgbClr val="000000"/>
                    </a:solidFill>
                    <a:ln w="9525">
                      <a:noFill/>
                      <a:round/>
                      <a:headEnd/>
                      <a:tailEnd/>
                    </a:ln>
                  </p:spPr>
                  <p:txBody>
                    <a:bodyPr/>
                    <a:lstStyle/>
                    <a:p>
                      <a:endParaRPr lang="zh-CN" altLang="en-US"/>
                    </a:p>
                  </p:txBody>
                </p:sp>
                <p:sp>
                  <p:nvSpPr>
                    <p:cNvPr id="481674" name="Freeform 394"/>
                    <p:cNvSpPr>
                      <a:spLocks/>
                    </p:cNvSpPr>
                    <p:nvPr/>
                  </p:nvSpPr>
                  <p:spPr bwMode="auto">
                    <a:xfrm>
                      <a:off x="2851" y="1590"/>
                      <a:ext cx="3" cy="2"/>
                    </a:xfrm>
                    <a:custGeom>
                      <a:avLst/>
                      <a:gdLst/>
                      <a:ahLst/>
                      <a:cxnLst>
                        <a:cxn ang="0">
                          <a:pos x="0" y="0"/>
                        </a:cxn>
                        <a:cxn ang="0">
                          <a:pos x="1" y="0"/>
                        </a:cxn>
                        <a:cxn ang="0">
                          <a:pos x="2" y="0"/>
                        </a:cxn>
                        <a:cxn ang="0">
                          <a:pos x="3" y="0"/>
                        </a:cxn>
                        <a:cxn ang="0">
                          <a:pos x="3" y="1"/>
                        </a:cxn>
                        <a:cxn ang="0">
                          <a:pos x="2" y="2"/>
                        </a:cxn>
                        <a:cxn ang="0">
                          <a:pos x="0" y="2"/>
                        </a:cxn>
                        <a:cxn ang="0">
                          <a:pos x="0" y="1"/>
                        </a:cxn>
                        <a:cxn ang="0">
                          <a:pos x="0" y="0"/>
                        </a:cxn>
                      </a:cxnLst>
                      <a:rect l="0" t="0" r="r" b="b"/>
                      <a:pathLst>
                        <a:path w="3" h="2">
                          <a:moveTo>
                            <a:pt x="0" y="0"/>
                          </a:moveTo>
                          <a:lnTo>
                            <a:pt x="1" y="0"/>
                          </a:lnTo>
                          <a:lnTo>
                            <a:pt x="2" y="0"/>
                          </a:lnTo>
                          <a:lnTo>
                            <a:pt x="3" y="0"/>
                          </a:lnTo>
                          <a:lnTo>
                            <a:pt x="3" y="1"/>
                          </a:lnTo>
                          <a:lnTo>
                            <a:pt x="2" y="2"/>
                          </a:lnTo>
                          <a:lnTo>
                            <a:pt x="0" y="2"/>
                          </a:lnTo>
                          <a:lnTo>
                            <a:pt x="0" y="1"/>
                          </a:lnTo>
                          <a:lnTo>
                            <a:pt x="0" y="0"/>
                          </a:lnTo>
                          <a:close/>
                        </a:path>
                      </a:pathLst>
                    </a:custGeom>
                    <a:solidFill>
                      <a:srgbClr val="000000"/>
                    </a:solidFill>
                    <a:ln w="9525">
                      <a:noFill/>
                      <a:round/>
                      <a:headEnd/>
                      <a:tailEnd/>
                    </a:ln>
                  </p:spPr>
                  <p:txBody>
                    <a:bodyPr/>
                    <a:lstStyle/>
                    <a:p>
                      <a:endParaRPr lang="zh-CN" altLang="en-US"/>
                    </a:p>
                  </p:txBody>
                </p:sp>
                <p:sp>
                  <p:nvSpPr>
                    <p:cNvPr id="481675" name="Freeform 395"/>
                    <p:cNvSpPr>
                      <a:spLocks/>
                    </p:cNvSpPr>
                    <p:nvPr/>
                  </p:nvSpPr>
                  <p:spPr bwMode="auto">
                    <a:xfrm>
                      <a:off x="2856" y="1591"/>
                      <a:ext cx="7" cy="2"/>
                    </a:xfrm>
                    <a:custGeom>
                      <a:avLst/>
                      <a:gdLst/>
                      <a:ahLst/>
                      <a:cxnLst>
                        <a:cxn ang="0">
                          <a:pos x="0" y="0"/>
                        </a:cxn>
                        <a:cxn ang="0">
                          <a:pos x="1" y="0"/>
                        </a:cxn>
                        <a:cxn ang="0">
                          <a:pos x="3" y="0"/>
                        </a:cxn>
                        <a:cxn ang="0">
                          <a:pos x="6" y="0"/>
                        </a:cxn>
                        <a:cxn ang="0">
                          <a:pos x="7" y="0"/>
                        </a:cxn>
                        <a:cxn ang="0">
                          <a:pos x="7" y="1"/>
                        </a:cxn>
                        <a:cxn ang="0">
                          <a:pos x="5" y="1"/>
                        </a:cxn>
                        <a:cxn ang="0">
                          <a:pos x="2" y="2"/>
                        </a:cxn>
                        <a:cxn ang="0">
                          <a:pos x="1" y="1"/>
                        </a:cxn>
                        <a:cxn ang="0">
                          <a:pos x="0" y="0"/>
                        </a:cxn>
                        <a:cxn ang="0">
                          <a:pos x="0" y="0"/>
                        </a:cxn>
                      </a:cxnLst>
                      <a:rect l="0" t="0" r="r" b="b"/>
                      <a:pathLst>
                        <a:path w="7" h="2">
                          <a:moveTo>
                            <a:pt x="0" y="0"/>
                          </a:moveTo>
                          <a:lnTo>
                            <a:pt x="1" y="0"/>
                          </a:lnTo>
                          <a:lnTo>
                            <a:pt x="3" y="0"/>
                          </a:lnTo>
                          <a:lnTo>
                            <a:pt x="6" y="0"/>
                          </a:lnTo>
                          <a:lnTo>
                            <a:pt x="7" y="0"/>
                          </a:lnTo>
                          <a:lnTo>
                            <a:pt x="7" y="1"/>
                          </a:lnTo>
                          <a:lnTo>
                            <a:pt x="5" y="1"/>
                          </a:lnTo>
                          <a:lnTo>
                            <a:pt x="2" y="2"/>
                          </a:lnTo>
                          <a:lnTo>
                            <a:pt x="1" y="1"/>
                          </a:lnTo>
                          <a:lnTo>
                            <a:pt x="0" y="0"/>
                          </a:lnTo>
                          <a:lnTo>
                            <a:pt x="0" y="0"/>
                          </a:lnTo>
                          <a:close/>
                        </a:path>
                      </a:pathLst>
                    </a:custGeom>
                    <a:solidFill>
                      <a:srgbClr val="000000"/>
                    </a:solidFill>
                    <a:ln w="9525">
                      <a:noFill/>
                      <a:round/>
                      <a:headEnd/>
                      <a:tailEnd/>
                    </a:ln>
                  </p:spPr>
                  <p:txBody>
                    <a:bodyPr/>
                    <a:lstStyle/>
                    <a:p>
                      <a:endParaRPr lang="zh-CN" altLang="en-US"/>
                    </a:p>
                  </p:txBody>
                </p:sp>
                <p:sp>
                  <p:nvSpPr>
                    <p:cNvPr id="481676" name="Freeform 396"/>
                    <p:cNvSpPr>
                      <a:spLocks/>
                    </p:cNvSpPr>
                    <p:nvPr/>
                  </p:nvSpPr>
                  <p:spPr bwMode="auto">
                    <a:xfrm>
                      <a:off x="2863" y="1591"/>
                      <a:ext cx="3" cy="1"/>
                    </a:xfrm>
                    <a:custGeom>
                      <a:avLst/>
                      <a:gdLst/>
                      <a:ahLst/>
                      <a:cxnLst>
                        <a:cxn ang="0">
                          <a:pos x="0" y="0"/>
                        </a:cxn>
                        <a:cxn ang="0">
                          <a:pos x="2" y="0"/>
                        </a:cxn>
                        <a:cxn ang="0">
                          <a:pos x="3" y="0"/>
                        </a:cxn>
                        <a:cxn ang="0">
                          <a:pos x="3" y="0"/>
                        </a:cxn>
                        <a:cxn ang="0">
                          <a:pos x="0" y="0"/>
                        </a:cxn>
                      </a:cxnLst>
                      <a:rect l="0" t="0" r="r" b="b"/>
                      <a:pathLst>
                        <a:path w="3">
                          <a:moveTo>
                            <a:pt x="0" y="0"/>
                          </a:moveTo>
                          <a:lnTo>
                            <a:pt x="2" y="0"/>
                          </a:lnTo>
                          <a:lnTo>
                            <a:pt x="3" y="0"/>
                          </a:lnTo>
                          <a:lnTo>
                            <a:pt x="3" y="0"/>
                          </a:lnTo>
                          <a:lnTo>
                            <a:pt x="0" y="0"/>
                          </a:lnTo>
                          <a:close/>
                        </a:path>
                      </a:pathLst>
                    </a:custGeom>
                    <a:solidFill>
                      <a:srgbClr val="000000"/>
                    </a:solidFill>
                    <a:ln w="9525">
                      <a:noFill/>
                      <a:round/>
                      <a:headEnd/>
                      <a:tailEnd/>
                    </a:ln>
                  </p:spPr>
                  <p:txBody>
                    <a:bodyPr/>
                    <a:lstStyle/>
                    <a:p>
                      <a:endParaRPr lang="zh-CN" altLang="en-US"/>
                    </a:p>
                  </p:txBody>
                </p:sp>
                <p:sp>
                  <p:nvSpPr>
                    <p:cNvPr id="481677" name="Freeform 397"/>
                    <p:cNvSpPr>
                      <a:spLocks/>
                    </p:cNvSpPr>
                    <p:nvPr/>
                  </p:nvSpPr>
                  <p:spPr bwMode="auto">
                    <a:xfrm>
                      <a:off x="2858" y="1597"/>
                      <a:ext cx="9" cy="7"/>
                    </a:xfrm>
                    <a:custGeom>
                      <a:avLst/>
                      <a:gdLst/>
                      <a:ahLst/>
                      <a:cxnLst>
                        <a:cxn ang="0">
                          <a:pos x="9" y="0"/>
                        </a:cxn>
                        <a:cxn ang="0">
                          <a:pos x="8" y="0"/>
                        </a:cxn>
                        <a:cxn ang="0">
                          <a:pos x="7" y="1"/>
                        </a:cxn>
                        <a:cxn ang="0">
                          <a:pos x="5" y="3"/>
                        </a:cxn>
                        <a:cxn ang="0">
                          <a:pos x="4" y="3"/>
                        </a:cxn>
                        <a:cxn ang="0">
                          <a:pos x="1" y="3"/>
                        </a:cxn>
                        <a:cxn ang="0">
                          <a:pos x="1" y="6"/>
                        </a:cxn>
                        <a:cxn ang="0">
                          <a:pos x="0" y="7"/>
                        </a:cxn>
                        <a:cxn ang="0">
                          <a:pos x="0" y="6"/>
                        </a:cxn>
                        <a:cxn ang="0">
                          <a:pos x="0" y="3"/>
                        </a:cxn>
                        <a:cxn ang="0">
                          <a:pos x="3" y="3"/>
                        </a:cxn>
                        <a:cxn ang="0">
                          <a:pos x="4" y="3"/>
                        </a:cxn>
                        <a:cxn ang="0">
                          <a:pos x="7" y="1"/>
                        </a:cxn>
                        <a:cxn ang="0">
                          <a:pos x="8" y="0"/>
                        </a:cxn>
                        <a:cxn ang="0">
                          <a:pos x="9" y="0"/>
                        </a:cxn>
                      </a:cxnLst>
                      <a:rect l="0" t="0" r="r" b="b"/>
                      <a:pathLst>
                        <a:path w="9" h="7">
                          <a:moveTo>
                            <a:pt x="9" y="0"/>
                          </a:moveTo>
                          <a:lnTo>
                            <a:pt x="8" y="0"/>
                          </a:lnTo>
                          <a:lnTo>
                            <a:pt x="7" y="1"/>
                          </a:lnTo>
                          <a:lnTo>
                            <a:pt x="5" y="3"/>
                          </a:lnTo>
                          <a:lnTo>
                            <a:pt x="4" y="3"/>
                          </a:lnTo>
                          <a:lnTo>
                            <a:pt x="1" y="3"/>
                          </a:lnTo>
                          <a:lnTo>
                            <a:pt x="1" y="6"/>
                          </a:lnTo>
                          <a:lnTo>
                            <a:pt x="0" y="7"/>
                          </a:lnTo>
                          <a:lnTo>
                            <a:pt x="0" y="6"/>
                          </a:lnTo>
                          <a:lnTo>
                            <a:pt x="0" y="3"/>
                          </a:lnTo>
                          <a:lnTo>
                            <a:pt x="3" y="3"/>
                          </a:lnTo>
                          <a:lnTo>
                            <a:pt x="4" y="3"/>
                          </a:lnTo>
                          <a:lnTo>
                            <a:pt x="7" y="1"/>
                          </a:lnTo>
                          <a:lnTo>
                            <a:pt x="8" y="0"/>
                          </a:lnTo>
                          <a:lnTo>
                            <a:pt x="9" y="0"/>
                          </a:lnTo>
                          <a:close/>
                        </a:path>
                      </a:pathLst>
                    </a:custGeom>
                    <a:solidFill>
                      <a:srgbClr val="000000"/>
                    </a:solidFill>
                    <a:ln w="9525">
                      <a:noFill/>
                      <a:round/>
                      <a:headEnd/>
                      <a:tailEnd/>
                    </a:ln>
                  </p:spPr>
                  <p:txBody>
                    <a:bodyPr/>
                    <a:lstStyle/>
                    <a:p>
                      <a:endParaRPr lang="zh-CN" altLang="en-US"/>
                    </a:p>
                  </p:txBody>
                </p:sp>
                <p:sp>
                  <p:nvSpPr>
                    <p:cNvPr id="481678" name="Freeform 398"/>
                    <p:cNvSpPr>
                      <a:spLocks/>
                    </p:cNvSpPr>
                    <p:nvPr/>
                  </p:nvSpPr>
                  <p:spPr bwMode="auto">
                    <a:xfrm>
                      <a:off x="2858" y="1589"/>
                      <a:ext cx="5" cy="2"/>
                    </a:xfrm>
                    <a:custGeom>
                      <a:avLst/>
                      <a:gdLst/>
                      <a:ahLst/>
                      <a:cxnLst>
                        <a:cxn ang="0">
                          <a:pos x="0" y="0"/>
                        </a:cxn>
                        <a:cxn ang="0">
                          <a:pos x="1" y="0"/>
                        </a:cxn>
                        <a:cxn ang="0">
                          <a:pos x="3" y="0"/>
                        </a:cxn>
                        <a:cxn ang="0">
                          <a:pos x="4" y="1"/>
                        </a:cxn>
                        <a:cxn ang="0">
                          <a:pos x="5" y="2"/>
                        </a:cxn>
                        <a:cxn ang="0">
                          <a:pos x="3" y="1"/>
                        </a:cxn>
                        <a:cxn ang="0">
                          <a:pos x="1" y="0"/>
                        </a:cxn>
                        <a:cxn ang="0">
                          <a:pos x="0" y="0"/>
                        </a:cxn>
                      </a:cxnLst>
                      <a:rect l="0" t="0" r="r" b="b"/>
                      <a:pathLst>
                        <a:path w="5" h="2">
                          <a:moveTo>
                            <a:pt x="0" y="0"/>
                          </a:moveTo>
                          <a:lnTo>
                            <a:pt x="1" y="0"/>
                          </a:lnTo>
                          <a:lnTo>
                            <a:pt x="3" y="0"/>
                          </a:lnTo>
                          <a:lnTo>
                            <a:pt x="4" y="1"/>
                          </a:lnTo>
                          <a:lnTo>
                            <a:pt x="5" y="2"/>
                          </a:lnTo>
                          <a:lnTo>
                            <a:pt x="3" y="1"/>
                          </a:lnTo>
                          <a:lnTo>
                            <a:pt x="1" y="0"/>
                          </a:lnTo>
                          <a:lnTo>
                            <a:pt x="0" y="0"/>
                          </a:lnTo>
                          <a:close/>
                        </a:path>
                      </a:pathLst>
                    </a:custGeom>
                    <a:solidFill>
                      <a:srgbClr val="000000"/>
                    </a:solidFill>
                    <a:ln w="9525">
                      <a:noFill/>
                      <a:round/>
                      <a:headEnd/>
                      <a:tailEnd/>
                    </a:ln>
                  </p:spPr>
                  <p:txBody>
                    <a:bodyPr/>
                    <a:lstStyle/>
                    <a:p>
                      <a:endParaRPr lang="zh-CN" altLang="en-US"/>
                    </a:p>
                  </p:txBody>
                </p:sp>
                <p:sp>
                  <p:nvSpPr>
                    <p:cNvPr id="481679" name="Freeform 399"/>
                    <p:cNvSpPr>
                      <a:spLocks/>
                    </p:cNvSpPr>
                    <p:nvPr/>
                  </p:nvSpPr>
                  <p:spPr bwMode="auto">
                    <a:xfrm>
                      <a:off x="2835" y="1604"/>
                      <a:ext cx="23" cy="15"/>
                    </a:xfrm>
                    <a:custGeom>
                      <a:avLst/>
                      <a:gdLst/>
                      <a:ahLst/>
                      <a:cxnLst>
                        <a:cxn ang="0">
                          <a:pos x="0" y="15"/>
                        </a:cxn>
                        <a:cxn ang="0">
                          <a:pos x="1" y="13"/>
                        </a:cxn>
                        <a:cxn ang="0">
                          <a:pos x="4" y="10"/>
                        </a:cxn>
                        <a:cxn ang="0">
                          <a:pos x="5" y="9"/>
                        </a:cxn>
                        <a:cxn ang="0">
                          <a:pos x="7" y="7"/>
                        </a:cxn>
                        <a:cxn ang="0">
                          <a:pos x="8" y="3"/>
                        </a:cxn>
                        <a:cxn ang="0">
                          <a:pos x="9" y="2"/>
                        </a:cxn>
                        <a:cxn ang="0">
                          <a:pos x="13" y="1"/>
                        </a:cxn>
                        <a:cxn ang="0">
                          <a:pos x="17" y="0"/>
                        </a:cxn>
                        <a:cxn ang="0">
                          <a:pos x="18" y="0"/>
                        </a:cxn>
                        <a:cxn ang="0">
                          <a:pos x="22" y="0"/>
                        </a:cxn>
                        <a:cxn ang="0">
                          <a:pos x="23" y="0"/>
                        </a:cxn>
                        <a:cxn ang="0">
                          <a:pos x="21" y="0"/>
                        </a:cxn>
                        <a:cxn ang="0">
                          <a:pos x="14" y="0"/>
                        </a:cxn>
                        <a:cxn ang="0">
                          <a:pos x="10" y="1"/>
                        </a:cxn>
                        <a:cxn ang="0">
                          <a:pos x="9" y="3"/>
                        </a:cxn>
                        <a:cxn ang="0">
                          <a:pos x="7" y="6"/>
                        </a:cxn>
                        <a:cxn ang="0">
                          <a:pos x="5" y="8"/>
                        </a:cxn>
                        <a:cxn ang="0">
                          <a:pos x="5" y="10"/>
                        </a:cxn>
                        <a:cxn ang="0">
                          <a:pos x="3" y="13"/>
                        </a:cxn>
                        <a:cxn ang="0">
                          <a:pos x="0" y="15"/>
                        </a:cxn>
                      </a:cxnLst>
                      <a:rect l="0" t="0" r="r" b="b"/>
                      <a:pathLst>
                        <a:path w="23" h="15">
                          <a:moveTo>
                            <a:pt x="0" y="15"/>
                          </a:moveTo>
                          <a:lnTo>
                            <a:pt x="1" y="13"/>
                          </a:lnTo>
                          <a:lnTo>
                            <a:pt x="4" y="10"/>
                          </a:lnTo>
                          <a:lnTo>
                            <a:pt x="5" y="9"/>
                          </a:lnTo>
                          <a:lnTo>
                            <a:pt x="7" y="7"/>
                          </a:lnTo>
                          <a:lnTo>
                            <a:pt x="8" y="3"/>
                          </a:lnTo>
                          <a:lnTo>
                            <a:pt x="9" y="2"/>
                          </a:lnTo>
                          <a:lnTo>
                            <a:pt x="13" y="1"/>
                          </a:lnTo>
                          <a:lnTo>
                            <a:pt x="17" y="0"/>
                          </a:lnTo>
                          <a:lnTo>
                            <a:pt x="18" y="0"/>
                          </a:lnTo>
                          <a:lnTo>
                            <a:pt x="22" y="0"/>
                          </a:lnTo>
                          <a:lnTo>
                            <a:pt x="23" y="0"/>
                          </a:lnTo>
                          <a:lnTo>
                            <a:pt x="21" y="0"/>
                          </a:lnTo>
                          <a:lnTo>
                            <a:pt x="14" y="0"/>
                          </a:lnTo>
                          <a:lnTo>
                            <a:pt x="10" y="1"/>
                          </a:lnTo>
                          <a:lnTo>
                            <a:pt x="9" y="3"/>
                          </a:lnTo>
                          <a:lnTo>
                            <a:pt x="7" y="6"/>
                          </a:lnTo>
                          <a:lnTo>
                            <a:pt x="5" y="8"/>
                          </a:lnTo>
                          <a:lnTo>
                            <a:pt x="5" y="10"/>
                          </a:lnTo>
                          <a:lnTo>
                            <a:pt x="3" y="13"/>
                          </a:lnTo>
                          <a:lnTo>
                            <a:pt x="0" y="15"/>
                          </a:lnTo>
                          <a:close/>
                        </a:path>
                      </a:pathLst>
                    </a:custGeom>
                    <a:solidFill>
                      <a:srgbClr val="000000"/>
                    </a:solidFill>
                    <a:ln w="9525">
                      <a:noFill/>
                      <a:round/>
                      <a:headEnd/>
                      <a:tailEnd/>
                    </a:ln>
                  </p:spPr>
                  <p:txBody>
                    <a:bodyPr/>
                    <a:lstStyle/>
                    <a:p>
                      <a:endParaRPr lang="zh-CN" altLang="en-US"/>
                    </a:p>
                  </p:txBody>
                </p:sp>
                <p:sp>
                  <p:nvSpPr>
                    <p:cNvPr id="481680" name="Freeform 400"/>
                    <p:cNvSpPr>
                      <a:spLocks/>
                    </p:cNvSpPr>
                    <p:nvPr/>
                  </p:nvSpPr>
                  <p:spPr bwMode="auto">
                    <a:xfrm>
                      <a:off x="2856" y="1605"/>
                      <a:ext cx="9" cy="6"/>
                    </a:xfrm>
                    <a:custGeom>
                      <a:avLst/>
                      <a:gdLst/>
                      <a:ahLst/>
                      <a:cxnLst>
                        <a:cxn ang="0">
                          <a:pos x="9" y="0"/>
                        </a:cxn>
                        <a:cxn ang="0">
                          <a:pos x="5" y="0"/>
                        </a:cxn>
                        <a:cxn ang="0">
                          <a:pos x="2" y="1"/>
                        </a:cxn>
                        <a:cxn ang="0">
                          <a:pos x="1" y="2"/>
                        </a:cxn>
                        <a:cxn ang="0">
                          <a:pos x="0" y="6"/>
                        </a:cxn>
                        <a:cxn ang="0">
                          <a:pos x="0" y="6"/>
                        </a:cxn>
                        <a:cxn ang="0">
                          <a:pos x="1" y="2"/>
                        </a:cxn>
                        <a:cxn ang="0">
                          <a:pos x="2" y="1"/>
                        </a:cxn>
                        <a:cxn ang="0">
                          <a:pos x="5" y="0"/>
                        </a:cxn>
                        <a:cxn ang="0">
                          <a:pos x="9" y="0"/>
                        </a:cxn>
                      </a:cxnLst>
                      <a:rect l="0" t="0" r="r" b="b"/>
                      <a:pathLst>
                        <a:path w="9" h="6">
                          <a:moveTo>
                            <a:pt x="9" y="0"/>
                          </a:moveTo>
                          <a:lnTo>
                            <a:pt x="5" y="0"/>
                          </a:lnTo>
                          <a:lnTo>
                            <a:pt x="2" y="1"/>
                          </a:lnTo>
                          <a:lnTo>
                            <a:pt x="1" y="2"/>
                          </a:lnTo>
                          <a:lnTo>
                            <a:pt x="0" y="6"/>
                          </a:lnTo>
                          <a:lnTo>
                            <a:pt x="0" y="6"/>
                          </a:lnTo>
                          <a:lnTo>
                            <a:pt x="1" y="2"/>
                          </a:lnTo>
                          <a:lnTo>
                            <a:pt x="2" y="1"/>
                          </a:lnTo>
                          <a:lnTo>
                            <a:pt x="5" y="0"/>
                          </a:lnTo>
                          <a:lnTo>
                            <a:pt x="9" y="0"/>
                          </a:lnTo>
                          <a:close/>
                        </a:path>
                      </a:pathLst>
                    </a:custGeom>
                    <a:solidFill>
                      <a:srgbClr val="000000"/>
                    </a:solidFill>
                    <a:ln w="9525">
                      <a:noFill/>
                      <a:round/>
                      <a:headEnd/>
                      <a:tailEnd/>
                    </a:ln>
                  </p:spPr>
                  <p:txBody>
                    <a:bodyPr/>
                    <a:lstStyle/>
                    <a:p>
                      <a:endParaRPr lang="zh-CN" altLang="en-US"/>
                    </a:p>
                  </p:txBody>
                </p:sp>
                <p:sp>
                  <p:nvSpPr>
                    <p:cNvPr id="481681" name="Freeform 401"/>
                    <p:cNvSpPr>
                      <a:spLocks/>
                    </p:cNvSpPr>
                    <p:nvPr/>
                  </p:nvSpPr>
                  <p:spPr bwMode="auto">
                    <a:xfrm>
                      <a:off x="2876" y="1614"/>
                      <a:ext cx="8" cy="40"/>
                    </a:xfrm>
                    <a:custGeom>
                      <a:avLst/>
                      <a:gdLst/>
                      <a:ahLst/>
                      <a:cxnLst>
                        <a:cxn ang="0">
                          <a:pos x="8" y="0"/>
                        </a:cxn>
                        <a:cxn ang="0">
                          <a:pos x="8" y="3"/>
                        </a:cxn>
                        <a:cxn ang="0">
                          <a:pos x="8" y="8"/>
                        </a:cxn>
                        <a:cxn ang="0">
                          <a:pos x="7" y="13"/>
                        </a:cxn>
                        <a:cxn ang="0">
                          <a:pos x="5" y="19"/>
                        </a:cxn>
                        <a:cxn ang="0">
                          <a:pos x="3" y="26"/>
                        </a:cxn>
                        <a:cxn ang="0">
                          <a:pos x="1" y="32"/>
                        </a:cxn>
                        <a:cxn ang="0">
                          <a:pos x="0" y="36"/>
                        </a:cxn>
                        <a:cxn ang="0">
                          <a:pos x="0" y="40"/>
                        </a:cxn>
                        <a:cxn ang="0">
                          <a:pos x="0" y="38"/>
                        </a:cxn>
                        <a:cxn ang="0">
                          <a:pos x="1" y="34"/>
                        </a:cxn>
                        <a:cxn ang="0">
                          <a:pos x="3" y="30"/>
                        </a:cxn>
                        <a:cxn ang="0">
                          <a:pos x="4" y="25"/>
                        </a:cxn>
                        <a:cxn ang="0">
                          <a:pos x="4" y="18"/>
                        </a:cxn>
                        <a:cxn ang="0">
                          <a:pos x="7" y="12"/>
                        </a:cxn>
                        <a:cxn ang="0">
                          <a:pos x="8" y="7"/>
                        </a:cxn>
                        <a:cxn ang="0">
                          <a:pos x="8" y="4"/>
                        </a:cxn>
                        <a:cxn ang="0">
                          <a:pos x="8" y="0"/>
                        </a:cxn>
                      </a:cxnLst>
                      <a:rect l="0" t="0" r="r" b="b"/>
                      <a:pathLst>
                        <a:path w="8" h="40">
                          <a:moveTo>
                            <a:pt x="8" y="0"/>
                          </a:moveTo>
                          <a:lnTo>
                            <a:pt x="8" y="3"/>
                          </a:lnTo>
                          <a:lnTo>
                            <a:pt x="8" y="8"/>
                          </a:lnTo>
                          <a:lnTo>
                            <a:pt x="7" y="13"/>
                          </a:lnTo>
                          <a:lnTo>
                            <a:pt x="5" y="19"/>
                          </a:lnTo>
                          <a:lnTo>
                            <a:pt x="3" y="26"/>
                          </a:lnTo>
                          <a:lnTo>
                            <a:pt x="1" y="32"/>
                          </a:lnTo>
                          <a:lnTo>
                            <a:pt x="0" y="36"/>
                          </a:lnTo>
                          <a:lnTo>
                            <a:pt x="0" y="40"/>
                          </a:lnTo>
                          <a:lnTo>
                            <a:pt x="0" y="38"/>
                          </a:lnTo>
                          <a:lnTo>
                            <a:pt x="1" y="34"/>
                          </a:lnTo>
                          <a:lnTo>
                            <a:pt x="3" y="30"/>
                          </a:lnTo>
                          <a:lnTo>
                            <a:pt x="4" y="25"/>
                          </a:lnTo>
                          <a:lnTo>
                            <a:pt x="4" y="18"/>
                          </a:lnTo>
                          <a:lnTo>
                            <a:pt x="7" y="12"/>
                          </a:lnTo>
                          <a:lnTo>
                            <a:pt x="8" y="7"/>
                          </a:lnTo>
                          <a:lnTo>
                            <a:pt x="8" y="4"/>
                          </a:lnTo>
                          <a:lnTo>
                            <a:pt x="8" y="0"/>
                          </a:lnTo>
                          <a:close/>
                        </a:path>
                      </a:pathLst>
                    </a:custGeom>
                    <a:solidFill>
                      <a:srgbClr val="000000"/>
                    </a:solidFill>
                    <a:ln w="9525">
                      <a:noFill/>
                      <a:round/>
                      <a:headEnd/>
                      <a:tailEnd/>
                    </a:ln>
                  </p:spPr>
                  <p:txBody>
                    <a:bodyPr/>
                    <a:lstStyle/>
                    <a:p>
                      <a:endParaRPr lang="zh-CN" altLang="en-US"/>
                    </a:p>
                  </p:txBody>
                </p:sp>
                <p:sp>
                  <p:nvSpPr>
                    <p:cNvPr id="481682" name="Freeform 402"/>
                    <p:cNvSpPr>
                      <a:spLocks/>
                    </p:cNvSpPr>
                    <p:nvPr/>
                  </p:nvSpPr>
                  <p:spPr bwMode="auto">
                    <a:xfrm>
                      <a:off x="2847" y="1640"/>
                      <a:ext cx="29" cy="14"/>
                    </a:xfrm>
                    <a:custGeom>
                      <a:avLst/>
                      <a:gdLst/>
                      <a:ahLst/>
                      <a:cxnLst>
                        <a:cxn ang="0">
                          <a:pos x="29" y="14"/>
                        </a:cxn>
                        <a:cxn ang="0">
                          <a:pos x="27" y="11"/>
                        </a:cxn>
                        <a:cxn ang="0">
                          <a:pos x="25" y="10"/>
                        </a:cxn>
                        <a:cxn ang="0">
                          <a:pos x="23" y="9"/>
                        </a:cxn>
                        <a:cxn ang="0">
                          <a:pos x="20" y="9"/>
                        </a:cxn>
                        <a:cxn ang="0">
                          <a:pos x="18" y="8"/>
                        </a:cxn>
                        <a:cxn ang="0">
                          <a:pos x="14" y="8"/>
                        </a:cxn>
                        <a:cxn ang="0">
                          <a:pos x="10" y="9"/>
                        </a:cxn>
                        <a:cxn ang="0">
                          <a:pos x="6" y="9"/>
                        </a:cxn>
                        <a:cxn ang="0">
                          <a:pos x="5" y="9"/>
                        </a:cxn>
                        <a:cxn ang="0">
                          <a:pos x="2" y="8"/>
                        </a:cxn>
                        <a:cxn ang="0">
                          <a:pos x="0" y="8"/>
                        </a:cxn>
                        <a:cxn ang="0">
                          <a:pos x="0" y="8"/>
                        </a:cxn>
                        <a:cxn ang="0">
                          <a:pos x="0" y="4"/>
                        </a:cxn>
                        <a:cxn ang="0">
                          <a:pos x="0" y="3"/>
                        </a:cxn>
                        <a:cxn ang="0">
                          <a:pos x="0" y="3"/>
                        </a:cxn>
                        <a:cxn ang="0">
                          <a:pos x="0" y="2"/>
                        </a:cxn>
                        <a:cxn ang="0">
                          <a:pos x="1" y="0"/>
                        </a:cxn>
                        <a:cxn ang="0">
                          <a:pos x="1" y="0"/>
                        </a:cxn>
                        <a:cxn ang="0">
                          <a:pos x="1" y="1"/>
                        </a:cxn>
                        <a:cxn ang="0">
                          <a:pos x="1" y="2"/>
                        </a:cxn>
                        <a:cxn ang="0">
                          <a:pos x="0" y="6"/>
                        </a:cxn>
                        <a:cxn ang="0">
                          <a:pos x="0" y="7"/>
                        </a:cxn>
                        <a:cxn ang="0">
                          <a:pos x="1" y="7"/>
                        </a:cxn>
                        <a:cxn ang="0">
                          <a:pos x="2" y="8"/>
                        </a:cxn>
                        <a:cxn ang="0">
                          <a:pos x="4" y="8"/>
                        </a:cxn>
                        <a:cxn ang="0">
                          <a:pos x="6" y="9"/>
                        </a:cxn>
                        <a:cxn ang="0">
                          <a:pos x="10" y="8"/>
                        </a:cxn>
                        <a:cxn ang="0">
                          <a:pos x="12" y="8"/>
                        </a:cxn>
                        <a:cxn ang="0">
                          <a:pos x="18" y="8"/>
                        </a:cxn>
                        <a:cxn ang="0">
                          <a:pos x="23" y="9"/>
                        </a:cxn>
                        <a:cxn ang="0">
                          <a:pos x="27" y="10"/>
                        </a:cxn>
                        <a:cxn ang="0">
                          <a:pos x="28" y="10"/>
                        </a:cxn>
                        <a:cxn ang="0">
                          <a:pos x="29" y="14"/>
                        </a:cxn>
                      </a:cxnLst>
                      <a:rect l="0" t="0" r="r" b="b"/>
                      <a:pathLst>
                        <a:path w="29" h="14">
                          <a:moveTo>
                            <a:pt x="29" y="14"/>
                          </a:moveTo>
                          <a:lnTo>
                            <a:pt x="27" y="11"/>
                          </a:lnTo>
                          <a:lnTo>
                            <a:pt x="25" y="10"/>
                          </a:lnTo>
                          <a:lnTo>
                            <a:pt x="23" y="9"/>
                          </a:lnTo>
                          <a:lnTo>
                            <a:pt x="20" y="9"/>
                          </a:lnTo>
                          <a:lnTo>
                            <a:pt x="18" y="8"/>
                          </a:lnTo>
                          <a:lnTo>
                            <a:pt x="14" y="8"/>
                          </a:lnTo>
                          <a:lnTo>
                            <a:pt x="10" y="9"/>
                          </a:lnTo>
                          <a:lnTo>
                            <a:pt x="6" y="9"/>
                          </a:lnTo>
                          <a:lnTo>
                            <a:pt x="5" y="9"/>
                          </a:lnTo>
                          <a:lnTo>
                            <a:pt x="2" y="8"/>
                          </a:lnTo>
                          <a:lnTo>
                            <a:pt x="0" y="8"/>
                          </a:lnTo>
                          <a:lnTo>
                            <a:pt x="0" y="8"/>
                          </a:lnTo>
                          <a:lnTo>
                            <a:pt x="0" y="4"/>
                          </a:lnTo>
                          <a:lnTo>
                            <a:pt x="0" y="3"/>
                          </a:lnTo>
                          <a:lnTo>
                            <a:pt x="0" y="3"/>
                          </a:lnTo>
                          <a:lnTo>
                            <a:pt x="0" y="2"/>
                          </a:lnTo>
                          <a:lnTo>
                            <a:pt x="1" y="0"/>
                          </a:lnTo>
                          <a:lnTo>
                            <a:pt x="1" y="0"/>
                          </a:lnTo>
                          <a:lnTo>
                            <a:pt x="1" y="1"/>
                          </a:lnTo>
                          <a:lnTo>
                            <a:pt x="1" y="2"/>
                          </a:lnTo>
                          <a:lnTo>
                            <a:pt x="0" y="6"/>
                          </a:lnTo>
                          <a:lnTo>
                            <a:pt x="0" y="7"/>
                          </a:lnTo>
                          <a:lnTo>
                            <a:pt x="1" y="7"/>
                          </a:lnTo>
                          <a:lnTo>
                            <a:pt x="2" y="8"/>
                          </a:lnTo>
                          <a:lnTo>
                            <a:pt x="4" y="8"/>
                          </a:lnTo>
                          <a:lnTo>
                            <a:pt x="6" y="9"/>
                          </a:lnTo>
                          <a:lnTo>
                            <a:pt x="10" y="8"/>
                          </a:lnTo>
                          <a:lnTo>
                            <a:pt x="12" y="8"/>
                          </a:lnTo>
                          <a:lnTo>
                            <a:pt x="18" y="8"/>
                          </a:lnTo>
                          <a:lnTo>
                            <a:pt x="23" y="9"/>
                          </a:lnTo>
                          <a:lnTo>
                            <a:pt x="27" y="10"/>
                          </a:lnTo>
                          <a:lnTo>
                            <a:pt x="28" y="10"/>
                          </a:lnTo>
                          <a:lnTo>
                            <a:pt x="29" y="14"/>
                          </a:lnTo>
                          <a:close/>
                        </a:path>
                      </a:pathLst>
                    </a:custGeom>
                    <a:solidFill>
                      <a:srgbClr val="000000"/>
                    </a:solidFill>
                    <a:ln w="9525">
                      <a:noFill/>
                      <a:round/>
                      <a:headEnd/>
                      <a:tailEnd/>
                    </a:ln>
                  </p:spPr>
                  <p:txBody>
                    <a:bodyPr/>
                    <a:lstStyle/>
                    <a:p>
                      <a:endParaRPr lang="zh-CN" altLang="en-US"/>
                    </a:p>
                  </p:txBody>
                </p:sp>
              </p:grpSp>
              <p:grpSp>
                <p:nvGrpSpPr>
                  <p:cNvPr id="481544" name="Group 403"/>
                  <p:cNvGrpSpPr>
                    <a:grpSpLocks/>
                  </p:cNvGrpSpPr>
                  <p:nvPr/>
                </p:nvGrpSpPr>
                <p:grpSpPr bwMode="auto">
                  <a:xfrm>
                    <a:off x="2824" y="1618"/>
                    <a:ext cx="28" cy="22"/>
                    <a:chOff x="2824" y="1618"/>
                    <a:chExt cx="28" cy="22"/>
                  </a:xfrm>
                </p:grpSpPr>
                <p:sp>
                  <p:nvSpPr>
                    <p:cNvPr id="481684" name="Freeform 404"/>
                    <p:cNvSpPr>
                      <a:spLocks/>
                    </p:cNvSpPr>
                    <p:nvPr/>
                  </p:nvSpPr>
                  <p:spPr bwMode="auto">
                    <a:xfrm>
                      <a:off x="2824" y="1618"/>
                      <a:ext cx="19" cy="9"/>
                    </a:xfrm>
                    <a:custGeom>
                      <a:avLst/>
                      <a:gdLst/>
                      <a:ahLst/>
                      <a:cxnLst>
                        <a:cxn ang="0">
                          <a:pos x="15" y="9"/>
                        </a:cxn>
                        <a:cxn ang="0">
                          <a:pos x="15" y="9"/>
                        </a:cxn>
                        <a:cxn ang="0">
                          <a:pos x="12" y="8"/>
                        </a:cxn>
                        <a:cxn ang="0">
                          <a:pos x="10" y="7"/>
                        </a:cxn>
                        <a:cxn ang="0">
                          <a:pos x="7" y="5"/>
                        </a:cxn>
                        <a:cxn ang="0">
                          <a:pos x="5" y="5"/>
                        </a:cxn>
                        <a:cxn ang="0">
                          <a:pos x="3" y="4"/>
                        </a:cxn>
                        <a:cxn ang="0">
                          <a:pos x="2" y="4"/>
                        </a:cxn>
                        <a:cxn ang="0">
                          <a:pos x="1" y="4"/>
                        </a:cxn>
                        <a:cxn ang="0">
                          <a:pos x="0" y="4"/>
                        </a:cxn>
                        <a:cxn ang="0">
                          <a:pos x="1" y="0"/>
                        </a:cxn>
                        <a:cxn ang="0">
                          <a:pos x="2" y="0"/>
                        </a:cxn>
                        <a:cxn ang="0">
                          <a:pos x="3" y="0"/>
                        </a:cxn>
                        <a:cxn ang="0">
                          <a:pos x="5" y="0"/>
                        </a:cxn>
                        <a:cxn ang="0">
                          <a:pos x="7" y="1"/>
                        </a:cxn>
                        <a:cxn ang="0">
                          <a:pos x="10" y="1"/>
                        </a:cxn>
                        <a:cxn ang="0">
                          <a:pos x="12" y="2"/>
                        </a:cxn>
                        <a:cxn ang="0">
                          <a:pos x="15" y="3"/>
                        </a:cxn>
                        <a:cxn ang="0">
                          <a:pos x="19" y="5"/>
                        </a:cxn>
                        <a:cxn ang="0">
                          <a:pos x="15" y="9"/>
                        </a:cxn>
                      </a:cxnLst>
                      <a:rect l="0" t="0" r="r" b="b"/>
                      <a:pathLst>
                        <a:path w="19" h="9">
                          <a:moveTo>
                            <a:pt x="15" y="9"/>
                          </a:moveTo>
                          <a:lnTo>
                            <a:pt x="15" y="9"/>
                          </a:lnTo>
                          <a:lnTo>
                            <a:pt x="12" y="8"/>
                          </a:lnTo>
                          <a:lnTo>
                            <a:pt x="10" y="7"/>
                          </a:lnTo>
                          <a:lnTo>
                            <a:pt x="7" y="5"/>
                          </a:lnTo>
                          <a:lnTo>
                            <a:pt x="5" y="5"/>
                          </a:lnTo>
                          <a:lnTo>
                            <a:pt x="3" y="4"/>
                          </a:lnTo>
                          <a:lnTo>
                            <a:pt x="2" y="4"/>
                          </a:lnTo>
                          <a:lnTo>
                            <a:pt x="1" y="4"/>
                          </a:lnTo>
                          <a:lnTo>
                            <a:pt x="0" y="4"/>
                          </a:lnTo>
                          <a:lnTo>
                            <a:pt x="1" y="0"/>
                          </a:lnTo>
                          <a:lnTo>
                            <a:pt x="2" y="0"/>
                          </a:lnTo>
                          <a:lnTo>
                            <a:pt x="3" y="0"/>
                          </a:lnTo>
                          <a:lnTo>
                            <a:pt x="5" y="0"/>
                          </a:lnTo>
                          <a:lnTo>
                            <a:pt x="7" y="1"/>
                          </a:lnTo>
                          <a:lnTo>
                            <a:pt x="10" y="1"/>
                          </a:lnTo>
                          <a:lnTo>
                            <a:pt x="12" y="2"/>
                          </a:lnTo>
                          <a:lnTo>
                            <a:pt x="15" y="3"/>
                          </a:lnTo>
                          <a:lnTo>
                            <a:pt x="19" y="5"/>
                          </a:lnTo>
                          <a:lnTo>
                            <a:pt x="15" y="9"/>
                          </a:lnTo>
                          <a:close/>
                        </a:path>
                      </a:pathLst>
                    </a:custGeom>
                    <a:solidFill>
                      <a:srgbClr val="000000"/>
                    </a:solidFill>
                    <a:ln w="9525">
                      <a:noFill/>
                      <a:round/>
                      <a:headEnd/>
                      <a:tailEnd/>
                    </a:ln>
                  </p:spPr>
                  <p:txBody>
                    <a:bodyPr/>
                    <a:lstStyle/>
                    <a:p>
                      <a:endParaRPr lang="zh-CN" altLang="en-US"/>
                    </a:p>
                  </p:txBody>
                </p:sp>
                <p:sp>
                  <p:nvSpPr>
                    <p:cNvPr id="481685" name="Freeform 405"/>
                    <p:cNvSpPr>
                      <a:spLocks/>
                    </p:cNvSpPr>
                    <p:nvPr/>
                  </p:nvSpPr>
                  <p:spPr bwMode="auto">
                    <a:xfrm>
                      <a:off x="2833" y="1623"/>
                      <a:ext cx="19" cy="17"/>
                    </a:xfrm>
                    <a:custGeom>
                      <a:avLst/>
                      <a:gdLst/>
                      <a:ahLst/>
                      <a:cxnLst>
                        <a:cxn ang="0">
                          <a:pos x="1" y="11"/>
                        </a:cxn>
                        <a:cxn ang="0">
                          <a:pos x="1" y="11"/>
                        </a:cxn>
                        <a:cxn ang="0">
                          <a:pos x="7" y="12"/>
                        </a:cxn>
                        <a:cxn ang="0">
                          <a:pos x="11" y="12"/>
                        </a:cxn>
                        <a:cxn ang="0">
                          <a:pos x="12" y="12"/>
                        </a:cxn>
                        <a:cxn ang="0">
                          <a:pos x="12" y="11"/>
                        </a:cxn>
                        <a:cxn ang="0">
                          <a:pos x="12" y="10"/>
                        </a:cxn>
                        <a:cxn ang="0">
                          <a:pos x="11" y="7"/>
                        </a:cxn>
                        <a:cxn ang="0">
                          <a:pos x="9" y="5"/>
                        </a:cxn>
                        <a:cxn ang="0">
                          <a:pos x="6" y="4"/>
                        </a:cxn>
                        <a:cxn ang="0">
                          <a:pos x="10" y="0"/>
                        </a:cxn>
                        <a:cxn ang="0">
                          <a:pos x="12" y="3"/>
                        </a:cxn>
                        <a:cxn ang="0">
                          <a:pos x="15" y="5"/>
                        </a:cxn>
                        <a:cxn ang="0">
                          <a:pos x="18" y="7"/>
                        </a:cxn>
                        <a:cxn ang="0">
                          <a:pos x="19" y="11"/>
                        </a:cxn>
                        <a:cxn ang="0">
                          <a:pos x="16" y="14"/>
                        </a:cxn>
                        <a:cxn ang="0">
                          <a:pos x="12" y="17"/>
                        </a:cxn>
                        <a:cxn ang="0">
                          <a:pos x="7" y="17"/>
                        </a:cxn>
                        <a:cxn ang="0">
                          <a:pos x="0" y="16"/>
                        </a:cxn>
                        <a:cxn ang="0">
                          <a:pos x="1" y="11"/>
                        </a:cxn>
                      </a:cxnLst>
                      <a:rect l="0" t="0" r="r" b="b"/>
                      <a:pathLst>
                        <a:path w="19" h="17">
                          <a:moveTo>
                            <a:pt x="1" y="11"/>
                          </a:moveTo>
                          <a:lnTo>
                            <a:pt x="1" y="11"/>
                          </a:lnTo>
                          <a:lnTo>
                            <a:pt x="7" y="12"/>
                          </a:lnTo>
                          <a:lnTo>
                            <a:pt x="11" y="12"/>
                          </a:lnTo>
                          <a:lnTo>
                            <a:pt x="12" y="12"/>
                          </a:lnTo>
                          <a:lnTo>
                            <a:pt x="12" y="11"/>
                          </a:lnTo>
                          <a:lnTo>
                            <a:pt x="12" y="10"/>
                          </a:lnTo>
                          <a:lnTo>
                            <a:pt x="11" y="7"/>
                          </a:lnTo>
                          <a:lnTo>
                            <a:pt x="9" y="5"/>
                          </a:lnTo>
                          <a:lnTo>
                            <a:pt x="6" y="4"/>
                          </a:lnTo>
                          <a:lnTo>
                            <a:pt x="10" y="0"/>
                          </a:lnTo>
                          <a:lnTo>
                            <a:pt x="12" y="3"/>
                          </a:lnTo>
                          <a:lnTo>
                            <a:pt x="15" y="5"/>
                          </a:lnTo>
                          <a:lnTo>
                            <a:pt x="18" y="7"/>
                          </a:lnTo>
                          <a:lnTo>
                            <a:pt x="19" y="11"/>
                          </a:lnTo>
                          <a:lnTo>
                            <a:pt x="16" y="14"/>
                          </a:lnTo>
                          <a:lnTo>
                            <a:pt x="12" y="17"/>
                          </a:lnTo>
                          <a:lnTo>
                            <a:pt x="7" y="17"/>
                          </a:lnTo>
                          <a:lnTo>
                            <a:pt x="0" y="16"/>
                          </a:lnTo>
                          <a:lnTo>
                            <a:pt x="1" y="11"/>
                          </a:lnTo>
                          <a:close/>
                        </a:path>
                      </a:pathLst>
                    </a:custGeom>
                    <a:solidFill>
                      <a:srgbClr val="000000"/>
                    </a:solidFill>
                    <a:ln w="9525">
                      <a:noFill/>
                      <a:round/>
                      <a:headEnd/>
                      <a:tailEnd/>
                    </a:ln>
                  </p:spPr>
                  <p:txBody>
                    <a:bodyPr/>
                    <a:lstStyle/>
                    <a:p>
                      <a:endParaRPr lang="zh-CN" altLang="en-US"/>
                    </a:p>
                  </p:txBody>
                </p:sp>
                <p:sp>
                  <p:nvSpPr>
                    <p:cNvPr id="481686" name="Freeform 406"/>
                    <p:cNvSpPr>
                      <a:spLocks/>
                    </p:cNvSpPr>
                    <p:nvPr/>
                  </p:nvSpPr>
                  <p:spPr bwMode="auto">
                    <a:xfrm>
                      <a:off x="2834" y="1632"/>
                      <a:ext cx="14" cy="4"/>
                    </a:xfrm>
                    <a:custGeom>
                      <a:avLst/>
                      <a:gdLst/>
                      <a:ahLst/>
                      <a:cxnLst>
                        <a:cxn ang="0">
                          <a:pos x="14" y="3"/>
                        </a:cxn>
                        <a:cxn ang="0">
                          <a:pos x="14" y="4"/>
                        </a:cxn>
                        <a:cxn ang="0">
                          <a:pos x="0" y="1"/>
                        </a:cxn>
                        <a:cxn ang="0">
                          <a:pos x="0" y="0"/>
                        </a:cxn>
                        <a:cxn ang="0">
                          <a:pos x="14" y="3"/>
                        </a:cxn>
                        <a:cxn ang="0">
                          <a:pos x="14" y="3"/>
                        </a:cxn>
                      </a:cxnLst>
                      <a:rect l="0" t="0" r="r" b="b"/>
                      <a:pathLst>
                        <a:path w="14" h="4">
                          <a:moveTo>
                            <a:pt x="14" y="3"/>
                          </a:moveTo>
                          <a:lnTo>
                            <a:pt x="14" y="4"/>
                          </a:lnTo>
                          <a:lnTo>
                            <a:pt x="0" y="1"/>
                          </a:lnTo>
                          <a:lnTo>
                            <a:pt x="0" y="0"/>
                          </a:lnTo>
                          <a:lnTo>
                            <a:pt x="14" y="3"/>
                          </a:lnTo>
                          <a:lnTo>
                            <a:pt x="14" y="3"/>
                          </a:lnTo>
                          <a:close/>
                        </a:path>
                      </a:pathLst>
                    </a:custGeom>
                    <a:solidFill>
                      <a:srgbClr val="000000"/>
                    </a:solidFill>
                    <a:ln w="9525">
                      <a:noFill/>
                      <a:round/>
                      <a:headEnd/>
                      <a:tailEnd/>
                    </a:ln>
                  </p:spPr>
                  <p:txBody>
                    <a:bodyPr/>
                    <a:lstStyle/>
                    <a:p>
                      <a:endParaRPr lang="zh-CN" altLang="en-US"/>
                    </a:p>
                  </p:txBody>
                </p:sp>
              </p:grpSp>
              <p:sp>
                <p:nvSpPr>
                  <p:cNvPr id="481687" name="Freeform 407"/>
                  <p:cNvSpPr>
                    <a:spLocks/>
                  </p:cNvSpPr>
                  <p:nvPr/>
                </p:nvSpPr>
                <p:spPr bwMode="auto">
                  <a:xfrm>
                    <a:off x="2833" y="1619"/>
                    <a:ext cx="15" cy="9"/>
                  </a:xfrm>
                  <a:custGeom>
                    <a:avLst/>
                    <a:gdLst/>
                    <a:ahLst/>
                    <a:cxnLst>
                      <a:cxn ang="0">
                        <a:pos x="15" y="8"/>
                      </a:cxn>
                      <a:cxn ang="0">
                        <a:pos x="12" y="8"/>
                      </a:cxn>
                      <a:cxn ang="0">
                        <a:pos x="11" y="7"/>
                      </a:cxn>
                      <a:cxn ang="0">
                        <a:pos x="10" y="6"/>
                      </a:cxn>
                      <a:cxn ang="0">
                        <a:pos x="9" y="6"/>
                      </a:cxn>
                      <a:cxn ang="0">
                        <a:pos x="7" y="6"/>
                      </a:cxn>
                      <a:cxn ang="0">
                        <a:pos x="7" y="7"/>
                      </a:cxn>
                      <a:cxn ang="0">
                        <a:pos x="9" y="8"/>
                      </a:cxn>
                      <a:cxn ang="0">
                        <a:pos x="5" y="9"/>
                      </a:cxn>
                      <a:cxn ang="0">
                        <a:pos x="3" y="8"/>
                      </a:cxn>
                      <a:cxn ang="0">
                        <a:pos x="1" y="7"/>
                      </a:cxn>
                      <a:cxn ang="0">
                        <a:pos x="0" y="6"/>
                      </a:cxn>
                      <a:cxn ang="0">
                        <a:pos x="0" y="4"/>
                      </a:cxn>
                      <a:cxn ang="0">
                        <a:pos x="1" y="2"/>
                      </a:cxn>
                      <a:cxn ang="0">
                        <a:pos x="2" y="0"/>
                      </a:cxn>
                      <a:cxn ang="0">
                        <a:pos x="3" y="0"/>
                      </a:cxn>
                      <a:cxn ang="0">
                        <a:pos x="5" y="1"/>
                      </a:cxn>
                      <a:cxn ang="0">
                        <a:pos x="6" y="1"/>
                      </a:cxn>
                      <a:cxn ang="0">
                        <a:pos x="7" y="1"/>
                      </a:cxn>
                      <a:cxn ang="0">
                        <a:pos x="9" y="2"/>
                      </a:cxn>
                      <a:cxn ang="0">
                        <a:pos x="11" y="2"/>
                      </a:cxn>
                      <a:cxn ang="0">
                        <a:pos x="12" y="3"/>
                      </a:cxn>
                      <a:cxn ang="0">
                        <a:pos x="14" y="3"/>
                      </a:cxn>
                      <a:cxn ang="0">
                        <a:pos x="15" y="6"/>
                      </a:cxn>
                      <a:cxn ang="0">
                        <a:pos x="15" y="8"/>
                      </a:cxn>
                    </a:cxnLst>
                    <a:rect l="0" t="0" r="r" b="b"/>
                    <a:pathLst>
                      <a:path w="15" h="9">
                        <a:moveTo>
                          <a:pt x="15" y="8"/>
                        </a:moveTo>
                        <a:lnTo>
                          <a:pt x="12" y="8"/>
                        </a:lnTo>
                        <a:lnTo>
                          <a:pt x="11" y="7"/>
                        </a:lnTo>
                        <a:lnTo>
                          <a:pt x="10" y="6"/>
                        </a:lnTo>
                        <a:lnTo>
                          <a:pt x="9" y="6"/>
                        </a:lnTo>
                        <a:lnTo>
                          <a:pt x="7" y="6"/>
                        </a:lnTo>
                        <a:lnTo>
                          <a:pt x="7" y="7"/>
                        </a:lnTo>
                        <a:lnTo>
                          <a:pt x="9" y="8"/>
                        </a:lnTo>
                        <a:lnTo>
                          <a:pt x="5" y="9"/>
                        </a:lnTo>
                        <a:lnTo>
                          <a:pt x="3" y="8"/>
                        </a:lnTo>
                        <a:lnTo>
                          <a:pt x="1" y="7"/>
                        </a:lnTo>
                        <a:lnTo>
                          <a:pt x="0" y="6"/>
                        </a:lnTo>
                        <a:lnTo>
                          <a:pt x="0" y="4"/>
                        </a:lnTo>
                        <a:lnTo>
                          <a:pt x="1" y="2"/>
                        </a:lnTo>
                        <a:lnTo>
                          <a:pt x="2" y="0"/>
                        </a:lnTo>
                        <a:lnTo>
                          <a:pt x="3" y="0"/>
                        </a:lnTo>
                        <a:lnTo>
                          <a:pt x="5" y="1"/>
                        </a:lnTo>
                        <a:lnTo>
                          <a:pt x="6" y="1"/>
                        </a:lnTo>
                        <a:lnTo>
                          <a:pt x="7" y="1"/>
                        </a:lnTo>
                        <a:lnTo>
                          <a:pt x="9" y="2"/>
                        </a:lnTo>
                        <a:lnTo>
                          <a:pt x="11" y="2"/>
                        </a:lnTo>
                        <a:lnTo>
                          <a:pt x="12" y="3"/>
                        </a:lnTo>
                        <a:lnTo>
                          <a:pt x="14" y="3"/>
                        </a:lnTo>
                        <a:lnTo>
                          <a:pt x="15" y="6"/>
                        </a:lnTo>
                        <a:lnTo>
                          <a:pt x="15" y="8"/>
                        </a:lnTo>
                        <a:close/>
                      </a:path>
                    </a:pathLst>
                  </a:custGeom>
                  <a:solidFill>
                    <a:srgbClr val="FDE3BA"/>
                  </a:solidFill>
                  <a:ln w="9525">
                    <a:noFill/>
                    <a:round/>
                    <a:headEnd/>
                    <a:tailEnd/>
                  </a:ln>
                </p:spPr>
                <p:txBody>
                  <a:bodyPr/>
                  <a:lstStyle/>
                  <a:p>
                    <a:endParaRPr lang="zh-CN" altLang="en-US"/>
                  </a:p>
                </p:txBody>
              </p:sp>
            </p:grpSp>
            <p:sp>
              <p:nvSpPr>
                <p:cNvPr id="481688" name="Rectangle 408"/>
                <p:cNvSpPr>
                  <a:spLocks noChangeArrowheads="1"/>
                </p:cNvSpPr>
                <p:nvPr/>
              </p:nvSpPr>
              <p:spPr bwMode="auto">
                <a:xfrm>
                  <a:off x="2906" y="1771"/>
                  <a:ext cx="1" cy="1"/>
                </a:xfrm>
                <a:prstGeom prst="rect">
                  <a:avLst/>
                </a:prstGeom>
                <a:solidFill>
                  <a:srgbClr val="000000"/>
                </a:solidFill>
                <a:ln w="9525">
                  <a:noFill/>
                  <a:miter lim="800000"/>
                  <a:headEnd/>
                  <a:tailEnd/>
                </a:ln>
              </p:spPr>
              <p:txBody>
                <a:bodyPr/>
                <a:lstStyle/>
                <a:p>
                  <a:endParaRPr lang="zh-CN" altLang="en-US"/>
                </a:p>
              </p:txBody>
            </p:sp>
            <p:sp>
              <p:nvSpPr>
                <p:cNvPr id="481689" name="Freeform 409"/>
                <p:cNvSpPr>
                  <a:spLocks/>
                </p:cNvSpPr>
                <p:nvPr/>
              </p:nvSpPr>
              <p:spPr bwMode="auto">
                <a:xfrm>
                  <a:off x="2829" y="1545"/>
                  <a:ext cx="137" cy="179"/>
                </a:xfrm>
                <a:custGeom>
                  <a:avLst/>
                  <a:gdLst/>
                  <a:ahLst/>
                  <a:cxnLst>
                    <a:cxn ang="0">
                      <a:pos x="0" y="178"/>
                    </a:cxn>
                    <a:cxn ang="0">
                      <a:pos x="51" y="8"/>
                    </a:cxn>
                    <a:cxn ang="0">
                      <a:pos x="1" y="5"/>
                    </a:cxn>
                    <a:cxn ang="0">
                      <a:pos x="2" y="0"/>
                    </a:cxn>
                    <a:cxn ang="0">
                      <a:pos x="57" y="1"/>
                    </a:cxn>
                    <a:cxn ang="0">
                      <a:pos x="124" y="4"/>
                    </a:cxn>
                    <a:cxn ang="0">
                      <a:pos x="137" y="128"/>
                    </a:cxn>
                    <a:cxn ang="0">
                      <a:pos x="133" y="128"/>
                    </a:cxn>
                    <a:cxn ang="0">
                      <a:pos x="128" y="128"/>
                    </a:cxn>
                    <a:cxn ang="0">
                      <a:pos x="116" y="10"/>
                    </a:cxn>
                    <a:cxn ang="0">
                      <a:pos x="61" y="9"/>
                    </a:cxn>
                    <a:cxn ang="0">
                      <a:pos x="10" y="179"/>
                    </a:cxn>
                    <a:cxn ang="0">
                      <a:pos x="0" y="178"/>
                    </a:cxn>
                  </a:cxnLst>
                  <a:rect l="0" t="0" r="r" b="b"/>
                  <a:pathLst>
                    <a:path w="137" h="179">
                      <a:moveTo>
                        <a:pt x="0" y="178"/>
                      </a:moveTo>
                      <a:lnTo>
                        <a:pt x="51" y="8"/>
                      </a:lnTo>
                      <a:lnTo>
                        <a:pt x="1" y="5"/>
                      </a:lnTo>
                      <a:lnTo>
                        <a:pt x="2" y="0"/>
                      </a:lnTo>
                      <a:lnTo>
                        <a:pt x="57" y="1"/>
                      </a:lnTo>
                      <a:lnTo>
                        <a:pt x="124" y="4"/>
                      </a:lnTo>
                      <a:lnTo>
                        <a:pt x="137" y="128"/>
                      </a:lnTo>
                      <a:lnTo>
                        <a:pt x="133" y="128"/>
                      </a:lnTo>
                      <a:lnTo>
                        <a:pt x="128" y="128"/>
                      </a:lnTo>
                      <a:lnTo>
                        <a:pt x="116" y="10"/>
                      </a:lnTo>
                      <a:lnTo>
                        <a:pt x="61" y="9"/>
                      </a:lnTo>
                      <a:lnTo>
                        <a:pt x="10" y="179"/>
                      </a:lnTo>
                      <a:lnTo>
                        <a:pt x="0" y="178"/>
                      </a:lnTo>
                      <a:close/>
                    </a:path>
                  </a:pathLst>
                </a:custGeom>
                <a:solidFill>
                  <a:srgbClr val="919191"/>
                </a:solidFill>
                <a:ln w="9525">
                  <a:noFill/>
                  <a:round/>
                  <a:headEnd/>
                  <a:tailEnd/>
                </a:ln>
              </p:spPr>
              <p:txBody>
                <a:bodyPr/>
                <a:lstStyle/>
                <a:p>
                  <a:endParaRPr lang="zh-CN" altLang="en-US"/>
                </a:p>
              </p:txBody>
            </p:sp>
            <p:sp>
              <p:nvSpPr>
                <p:cNvPr id="481690" name="Line 410"/>
                <p:cNvSpPr>
                  <a:spLocks noChangeShapeType="1"/>
                </p:cNvSpPr>
                <p:nvPr/>
              </p:nvSpPr>
              <p:spPr bwMode="auto">
                <a:xfrm>
                  <a:off x="2854" y="1727"/>
                  <a:ext cx="1" cy="1"/>
                </a:xfrm>
                <a:prstGeom prst="line">
                  <a:avLst/>
                </a:prstGeom>
                <a:noFill/>
                <a:ln w="9525">
                  <a:noFill/>
                  <a:round/>
                  <a:headEnd/>
                  <a:tailEnd/>
                </a:ln>
              </p:spPr>
              <p:txBody>
                <a:bodyPr/>
                <a:lstStyle/>
                <a:p>
                  <a:endParaRPr lang="zh-CN" altLang="en-US"/>
                </a:p>
              </p:txBody>
            </p:sp>
            <p:sp>
              <p:nvSpPr>
                <p:cNvPr id="481691" name="Freeform 411"/>
                <p:cNvSpPr>
                  <a:spLocks/>
                </p:cNvSpPr>
                <p:nvPr/>
              </p:nvSpPr>
              <p:spPr bwMode="auto">
                <a:xfrm>
                  <a:off x="2865" y="1716"/>
                  <a:ext cx="1" cy="1"/>
                </a:xfrm>
                <a:custGeom>
                  <a:avLst/>
                  <a:gdLst/>
                  <a:ahLst/>
                  <a:cxnLst>
                    <a:cxn ang="0">
                      <a:pos x="1" y="0"/>
                    </a:cxn>
                    <a:cxn ang="0">
                      <a:pos x="0" y="0"/>
                    </a:cxn>
                    <a:cxn ang="0">
                      <a:pos x="0" y="0"/>
                    </a:cxn>
                    <a:cxn ang="0">
                      <a:pos x="0" y="0"/>
                    </a:cxn>
                    <a:cxn ang="0">
                      <a:pos x="1" y="0"/>
                    </a:cxn>
                    <a:cxn ang="0">
                      <a:pos x="1" y="0"/>
                    </a:cxn>
                  </a:cxnLst>
                  <a:rect l="0" t="0" r="r" b="b"/>
                  <a:pathLst>
                    <a:path w="1">
                      <a:moveTo>
                        <a:pt x="1" y="0"/>
                      </a:moveTo>
                      <a:lnTo>
                        <a:pt x="0" y="0"/>
                      </a:lnTo>
                      <a:lnTo>
                        <a:pt x="0" y="0"/>
                      </a:lnTo>
                      <a:lnTo>
                        <a:pt x="0" y="0"/>
                      </a:lnTo>
                      <a:lnTo>
                        <a:pt x="1" y="0"/>
                      </a:lnTo>
                      <a:lnTo>
                        <a:pt x="1" y="0"/>
                      </a:lnTo>
                      <a:close/>
                    </a:path>
                  </a:pathLst>
                </a:custGeom>
                <a:solidFill>
                  <a:srgbClr val="000000"/>
                </a:solidFill>
                <a:ln w="9525">
                  <a:noFill/>
                  <a:round/>
                  <a:headEnd/>
                  <a:tailEnd/>
                </a:ln>
              </p:spPr>
              <p:txBody>
                <a:bodyPr/>
                <a:lstStyle/>
                <a:p>
                  <a:endParaRPr lang="zh-CN" altLang="en-US"/>
                </a:p>
              </p:txBody>
            </p:sp>
          </p:grpSp>
          <p:grpSp>
            <p:nvGrpSpPr>
              <p:cNvPr id="481548" name="Group 412"/>
              <p:cNvGrpSpPr>
                <a:grpSpLocks/>
              </p:cNvGrpSpPr>
              <p:nvPr/>
            </p:nvGrpSpPr>
            <p:grpSpPr bwMode="auto">
              <a:xfrm>
                <a:off x="2727" y="1527"/>
                <a:ext cx="115" cy="260"/>
                <a:chOff x="2727" y="1527"/>
                <a:chExt cx="115" cy="260"/>
              </a:xfrm>
            </p:grpSpPr>
            <p:grpSp>
              <p:nvGrpSpPr>
                <p:cNvPr id="481550" name="Group 413"/>
                <p:cNvGrpSpPr>
                  <a:grpSpLocks/>
                </p:cNvGrpSpPr>
                <p:nvPr/>
              </p:nvGrpSpPr>
              <p:grpSpPr bwMode="auto">
                <a:xfrm>
                  <a:off x="2743" y="1544"/>
                  <a:ext cx="63" cy="177"/>
                  <a:chOff x="2743" y="1544"/>
                  <a:chExt cx="63" cy="177"/>
                </a:xfrm>
              </p:grpSpPr>
              <p:sp>
                <p:nvSpPr>
                  <p:cNvPr id="481694" name="Freeform 414"/>
                  <p:cNvSpPr>
                    <a:spLocks/>
                  </p:cNvSpPr>
                  <p:nvPr/>
                </p:nvSpPr>
                <p:spPr bwMode="auto">
                  <a:xfrm>
                    <a:off x="2743" y="1544"/>
                    <a:ext cx="63" cy="177"/>
                  </a:xfrm>
                  <a:custGeom>
                    <a:avLst/>
                    <a:gdLst/>
                    <a:ahLst/>
                    <a:cxnLst>
                      <a:cxn ang="0">
                        <a:pos x="63" y="6"/>
                      </a:cxn>
                      <a:cxn ang="0">
                        <a:pos x="10" y="177"/>
                      </a:cxn>
                      <a:cxn ang="0">
                        <a:pos x="0" y="176"/>
                      </a:cxn>
                      <a:cxn ang="0">
                        <a:pos x="55" y="0"/>
                      </a:cxn>
                      <a:cxn ang="0">
                        <a:pos x="61" y="0"/>
                      </a:cxn>
                      <a:cxn ang="0">
                        <a:pos x="63" y="6"/>
                      </a:cxn>
                    </a:cxnLst>
                    <a:rect l="0" t="0" r="r" b="b"/>
                    <a:pathLst>
                      <a:path w="63" h="177">
                        <a:moveTo>
                          <a:pt x="63" y="6"/>
                        </a:moveTo>
                        <a:lnTo>
                          <a:pt x="10" y="177"/>
                        </a:lnTo>
                        <a:lnTo>
                          <a:pt x="0" y="176"/>
                        </a:lnTo>
                        <a:lnTo>
                          <a:pt x="55" y="0"/>
                        </a:lnTo>
                        <a:lnTo>
                          <a:pt x="61" y="0"/>
                        </a:lnTo>
                        <a:lnTo>
                          <a:pt x="63" y="6"/>
                        </a:lnTo>
                        <a:close/>
                      </a:path>
                    </a:pathLst>
                  </a:custGeom>
                  <a:solidFill>
                    <a:srgbClr val="676767"/>
                  </a:solidFill>
                  <a:ln w="9525">
                    <a:noFill/>
                    <a:round/>
                    <a:headEnd/>
                    <a:tailEnd/>
                  </a:ln>
                </p:spPr>
                <p:txBody>
                  <a:bodyPr/>
                  <a:lstStyle/>
                  <a:p>
                    <a:endParaRPr lang="zh-CN" altLang="en-US"/>
                  </a:p>
                </p:txBody>
              </p:sp>
              <p:sp>
                <p:nvSpPr>
                  <p:cNvPr id="481695" name="Freeform 415"/>
                  <p:cNvSpPr>
                    <a:spLocks/>
                  </p:cNvSpPr>
                  <p:nvPr/>
                </p:nvSpPr>
                <p:spPr bwMode="auto">
                  <a:xfrm>
                    <a:off x="2743" y="1544"/>
                    <a:ext cx="60" cy="176"/>
                  </a:xfrm>
                  <a:custGeom>
                    <a:avLst/>
                    <a:gdLst/>
                    <a:ahLst/>
                    <a:cxnLst>
                      <a:cxn ang="0">
                        <a:pos x="60" y="0"/>
                      </a:cxn>
                      <a:cxn ang="0">
                        <a:pos x="4" y="176"/>
                      </a:cxn>
                      <a:cxn ang="0">
                        <a:pos x="0" y="176"/>
                      </a:cxn>
                      <a:cxn ang="0">
                        <a:pos x="55" y="0"/>
                      </a:cxn>
                      <a:cxn ang="0">
                        <a:pos x="60" y="0"/>
                      </a:cxn>
                    </a:cxnLst>
                    <a:rect l="0" t="0" r="r" b="b"/>
                    <a:pathLst>
                      <a:path w="60" h="176">
                        <a:moveTo>
                          <a:pt x="60" y="0"/>
                        </a:moveTo>
                        <a:lnTo>
                          <a:pt x="4" y="176"/>
                        </a:lnTo>
                        <a:lnTo>
                          <a:pt x="0" y="176"/>
                        </a:lnTo>
                        <a:lnTo>
                          <a:pt x="55" y="0"/>
                        </a:lnTo>
                        <a:lnTo>
                          <a:pt x="60" y="0"/>
                        </a:lnTo>
                        <a:close/>
                      </a:path>
                    </a:pathLst>
                  </a:custGeom>
                  <a:solidFill>
                    <a:srgbClr val="919191"/>
                  </a:solidFill>
                  <a:ln w="9525">
                    <a:noFill/>
                    <a:round/>
                    <a:headEnd/>
                    <a:tailEnd/>
                  </a:ln>
                </p:spPr>
                <p:txBody>
                  <a:bodyPr/>
                  <a:lstStyle/>
                  <a:p>
                    <a:endParaRPr lang="zh-CN" altLang="en-US"/>
                  </a:p>
                </p:txBody>
              </p:sp>
            </p:grpSp>
            <p:grpSp>
              <p:nvGrpSpPr>
                <p:cNvPr id="481551" name="Group 416"/>
                <p:cNvGrpSpPr>
                  <a:grpSpLocks/>
                </p:cNvGrpSpPr>
                <p:nvPr/>
              </p:nvGrpSpPr>
              <p:grpSpPr bwMode="auto">
                <a:xfrm>
                  <a:off x="2793" y="1532"/>
                  <a:ext cx="49" cy="255"/>
                  <a:chOff x="2793" y="1532"/>
                  <a:chExt cx="49" cy="255"/>
                </a:xfrm>
              </p:grpSpPr>
              <p:sp>
                <p:nvSpPr>
                  <p:cNvPr id="481697" name="Freeform 417"/>
                  <p:cNvSpPr>
                    <a:spLocks/>
                  </p:cNvSpPr>
                  <p:nvPr/>
                </p:nvSpPr>
                <p:spPr bwMode="auto">
                  <a:xfrm>
                    <a:off x="2793" y="1553"/>
                    <a:ext cx="41" cy="234"/>
                  </a:xfrm>
                  <a:custGeom>
                    <a:avLst/>
                    <a:gdLst/>
                    <a:ahLst/>
                    <a:cxnLst>
                      <a:cxn ang="0">
                        <a:pos x="41" y="3"/>
                      </a:cxn>
                      <a:cxn ang="0">
                        <a:pos x="40" y="21"/>
                      </a:cxn>
                      <a:cxn ang="0">
                        <a:pos x="25" y="171"/>
                      </a:cxn>
                      <a:cxn ang="0">
                        <a:pos x="0" y="234"/>
                      </a:cxn>
                      <a:cxn ang="0">
                        <a:pos x="18" y="0"/>
                      </a:cxn>
                      <a:cxn ang="0">
                        <a:pos x="41" y="3"/>
                      </a:cxn>
                    </a:cxnLst>
                    <a:rect l="0" t="0" r="r" b="b"/>
                    <a:pathLst>
                      <a:path w="41" h="234">
                        <a:moveTo>
                          <a:pt x="41" y="3"/>
                        </a:moveTo>
                        <a:lnTo>
                          <a:pt x="40" y="21"/>
                        </a:lnTo>
                        <a:lnTo>
                          <a:pt x="25" y="171"/>
                        </a:lnTo>
                        <a:lnTo>
                          <a:pt x="0" y="234"/>
                        </a:lnTo>
                        <a:lnTo>
                          <a:pt x="18" y="0"/>
                        </a:lnTo>
                        <a:lnTo>
                          <a:pt x="41" y="3"/>
                        </a:lnTo>
                        <a:close/>
                      </a:path>
                    </a:pathLst>
                  </a:custGeom>
                  <a:solidFill>
                    <a:srgbClr val="919191"/>
                  </a:solidFill>
                  <a:ln w="9525">
                    <a:noFill/>
                    <a:round/>
                    <a:headEnd/>
                    <a:tailEnd/>
                  </a:ln>
                </p:spPr>
                <p:txBody>
                  <a:bodyPr/>
                  <a:lstStyle/>
                  <a:p>
                    <a:endParaRPr lang="zh-CN" altLang="en-US"/>
                  </a:p>
                </p:txBody>
              </p:sp>
              <p:sp>
                <p:nvSpPr>
                  <p:cNvPr id="481698" name="Freeform 418"/>
                  <p:cNvSpPr>
                    <a:spLocks/>
                  </p:cNvSpPr>
                  <p:nvPr/>
                </p:nvSpPr>
                <p:spPr bwMode="auto">
                  <a:xfrm>
                    <a:off x="2815" y="1532"/>
                    <a:ext cx="27" cy="27"/>
                  </a:xfrm>
                  <a:custGeom>
                    <a:avLst/>
                    <a:gdLst/>
                    <a:ahLst/>
                    <a:cxnLst>
                      <a:cxn ang="0">
                        <a:pos x="2" y="0"/>
                      </a:cxn>
                      <a:cxn ang="0">
                        <a:pos x="27" y="3"/>
                      </a:cxn>
                      <a:cxn ang="0">
                        <a:pos x="24" y="22"/>
                      </a:cxn>
                      <a:cxn ang="0">
                        <a:pos x="24" y="27"/>
                      </a:cxn>
                      <a:cxn ang="0">
                        <a:pos x="0" y="23"/>
                      </a:cxn>
                      <a:cxn ang="0">
                        <a:pos x="2" y="0"/>
                      </a:cxn>
                    </a:cxnLst>
                    <a:rect l="0" t="0" r="r" b="b"/>
                    <a:pathLst>
                      <a:path w="27" h="27">
                        <a:moveTo>
                          <a:pt x="2" y="0"/>
                        </a:moveTo>
                        <a:lnTo>
                          <a:pt x="27" y="3"/>
                        </a:lnTo>
                        <a:lnTo>
                          <a:pt x="24" y="22"/>
                        </a:lnTo>
                        <a:lnTo>
                          <a:pt x="24" y="27"/>
                        </a:lnTo>
                        <a:lnTo>
                          <a:pt x="0" y="23"/>
                        </a:lnTo>
                        <a:lnTo>
                          <a:pt x="2" y="0"/>
                        </a:lnTo>
                        <a:close/>
                      </a:path>
                    </a:pathLst>
                  </a:custGeom>
                  <a:solidFill>
                    <a:srgbClr val="9E9E9E"/>
                  </a:solidFill>
                  <a:ln w="9525">
                    <a:noFill/>
                    <a:round/>
                    <a:headEnd/>
                    <a:tailEnd/>
                  </a:ln>
                </p:spPr>
                <p:txBody>
                  <a:bodyPr/>
                  <a:lstStyle/>
                  <a:p>
                    <a:endParaRPr lang="zh-CN" altLang="en-US"/>
                  </a:p>
                </p:txBody>
              </p:sp>
            </p:grpSp>
            <p:sp>
              <p:nvSpPr>
                <p:cNvPr id="481699" name="Freeform 419"/>
                <p:cNvSpPr>
                  <a:spLocks/>
                </p:cNvSpPr>
                <p:nvPr/>
              </p:nvSpPr>
              <p:spPr bwMode="auto">
                <a:xfrm>
                  <a:off x="2749" y="1648"/>
                  <a:ext cx="49" cy="69"/>
                </a:xfrm>
                <a:custGeom>
                  <a:avLst/>
                  <a:gdLst/>
                  <a:ahLst/>
                  <a:cxnLst>
                    <a:cxn ang="0">
                      <a:pos x="49" y="3"/>
                    </a:cxn>
                    <a:cxn ang="0">
                      <a:pos x="40" y="2"/>
                    </a:cxn>
                    <a:cxn ang="0">
                      <a:pos x="7" y="0"/>
                    </a:cxn>
                    <a:cxn ang="0">
                      <a:pos x="0" y="64"/>
                    </a:cxn>
                    <a:cxn ang="0">
                      <a:pos x="45" y="69"/>
                    </a:cxn>
                    <a:cxn ang="0">
                      <a:pos x="49" y="3"/>
                    </a:cxn>
                  </a:cxnLst>
                  <a:rect l="0" t="0" r="r" b="b"/>
                  <a:pathLst>
                    <a:path w="49" h="69">
                      <a:moveTo>
                        <a:pt x="49" y="3"/>
                      </a:moveTo>
                      <a:lnTo>
                        <a:pt x="40" y="2"/>
                      </a:lnTo>
                      <a:lnTo>
                        <a:pt x="7" y="0"/>
                      </a:lnTo>
                      <a:lnTo>
                        <a:pt x="0" y="64"/>
                      </a:lnTo>
                      <a:lnTo>
                        <a:pt x="45" y="69"/>
                      </a:lnTo>
                      <a:lnTo>
                        <a:pt x="49" y="3"/>
                      </a:lnTo>
                      <a:close/>
                    </a:path>
                  </a:pathLst>
                </a:custGeom>
                <a:solidFill>
                  <a:srgbClr val="9E9E9E"/>
                </a:solidFill>
                <a:ln w="9525">
                  <a:noFill/>
                  <a:round/>
                  <a:headEnd/>
                  <a:tailEnd/>
                </a:ln>
              </p:spPr>
              <p:txBody>
                <a:bodyPr/>
                <a:lstStyle/>
                <a:p>
                  <a:endParaRPr lang="zh-CN" altLang="en-US"/>
                </a:p>
              </p:txBody>
            </p:sp>
            <p:sp>
              <p:nvSpPr>
                <p:cNvPr id="481700" name="Freeform 420"/>
                <p:cNvSpPr>
                  <a:spLocks/>
                </p:cNvSpPr>
                <p:nvPr/>
              </p:nvSpPr>
              <p:spPr bwMode="auto">
                <a:xfrm>
                  <a:off x="2727" y="1527"/>
                  <a:ext cx="90" cy="192"/>
                </a:xfrm>
                <a:custGeom>
                  <a:avLst/>
                  <a:gdLst/>
                  <a:ahLst/>
                  <a:cxnLst>
                    <a:cxn ang="0">
                      <a:pos x="0" y="178"/>
                    </a:cxn>
                    <a:cxn ang="0">
                      <a:pos x="17" y="0"/>
                    </a:cxn>
                    <a:cxn ang="0">
                      <a:pos x="81" y="3"/>
                    </a:cxn>
                    <a:cxn ang="0">
                      <a:pos x="90" y="4"/>
                    </a:cxn>
                    <a:cxn ang="0">
                      <a:pos x="74" y="192"/>
                    </a:cxn>
                    <a:cxn ang="0">
                      <a:pos x="61" y="186"/>
                    </a:cxn>
                    <a:cxn ang="0">
                      <a:pos x="76" y="7"/>
                    </a:cxn>
                    <a:cxn ang="0">
                      <a:pos x="29" y="5"/>
                    </a:cxn>
                    <a:cxn ang="0">
                      <a:pos x="12" y="179"/>
                    </a:cxn>
                    <a:cxn ang="0">
                      <a:pos x="0" y="178"/>
                    </a:cxn>
                  </a:cxnLst>
                  <a:rect l="0" t="0" r="r" b="b"/>
                  <a:pathLst>
                    <a:path w="90" h="192">
                      <a:moveTo>
                        <a:pt x="0" y="178"/>
                      </a:moveTo>
                      <a:lnTo>
                        <a:pt x="17" y="0"/>
                      </a:lnTo>
                      <a:lnTo>
                        <a:pt x="81" y="3"/>
                      </a:lnTo>
                      <a:lnTo>
                        <a:pt x="90" y="4"/>
                      </a:lnTo>
                      <a:lnTo>
                        <a:pt x="74" y="192"/>
                      </a:lnTo>
                      <a:lnTo>
                        <a:pt x="61" y="186"/>
                      </a:lnTo>
                      <a:lnTo>
                        <a:pt x="76" y="7"/>
                      </a:lnTo>
                      <a:lnTo>
                        <a:pt x="29" y="5"/>
                      </a:lnTo>
                      <a:lnTo>
                        <a:pt x="12" y="179"/>
                      </a:lnTo>
                      <a:lnTo>
                        <a:pt x="0" y="178"/>
                      </a:lnTo>
                      <a:close/>
                    </a:path>
                  </a:pathLst>
                </a:custGeom>
                <a:solidFill>
                  <a:srgbClr val="919191"/>
                </a:solidFill>
                <a:ln w="9525">
                  <a:noFill/>
                  <a:round/>
                  <a:headEnd/>
                  <a:tailEnd/>
                </a:ln>
              </p:spPr>
              <p:txBody>
                <a:bodyPr/>
                <a:lstStyle/>
                <a:p>
                  <a:endParaRPr lang="zh-CN" altLang="en-US"/>
                </a:p>
              </p:txBody>
            </p:sp>
            <p:sp>
              <p:nvSpPr>
                <p:cNvPr id="481701" name="Freeform 421"/>
                <p:cNvSpPr>
                  <a:spLocks/>
                </p:cNvSpPr>
                <p:nvPr/>
              </p:nvSpPr>
              <p:spPr bwMode="auto">
                <a:xfrm>
                  <a:off x="2795" y="1531"/>
                  <a:ext cx="22" cy="185"/>
                </a:xfrm>
                <a:custGeom>
                  <a:avLst/>
                  <a:gdLst/>
                  <a:ahLst/>
                  <a:cxnLst>
                    <a:cxn ang="0">
                      <a:pos x="14" y="0"/>
                    </a:cxn>
                    <a:cxn ang="0">
                      <a:pos x="0" y="183"/>
                    </a:cxn>
                    <a:cxn ang="0">
                      <a:pos x="6" y="185"/>
                    </a:cxn>
                    <a:cxn ang="0">
                      <a:pos x="22" y="1"/>
                    </a:cxn>
                    <a:cxn ang="0">
                      <a:pos x="14" y="0"/>
                    </a:cxn>
                  </a:cxnLst>
                  <a:rect l="0" t="0" r="r" b="b"/>
                  <a:pathLst>
                    <a:path w="22" h="185">
                      <a:moveTo>
                        <a:pt x="14" y="0"/>
                      </a:moveTo>
                      <a:lnTo>
                        <a:pt x="0" y="183"/>
                      </a:lnTo>
                      <a:lnTo>
                        <a:pt x="6" y="185"/>
                      </a:lnTo>
                      <a:lnTo>
                        <a:pt x="22" y="1"/>
                      </a:lnTo>
                      <a:lnTo>
                        <a:pt x="14" y="0"/>
                      </a:lnTo>
                      <a:close/>
                    </a:path>
                  </a:pathLst>
                </a:custGeom>
                <a:solidFill>
                  <a:srgbClr val="676767"/>
                </a:solidFill>
                <a:ln w="9525">
                  <a:noFill/>
                  <a:round/>
                  <a:headEnd/>
                  <a:tailEnd/>
                </a:ln>
              </p:spPr>
              <p:txBody>
                <a:bodyPr/>
                <a:lstStyle/>
                <a:p>
                  <a:endParaRPr lang="zh-CN" altLang="en-US"/>
                </a:p>
              </p:txBody>
            </p:sp>
            <p:sp>
              <p:nvSpPr>
                <p:cNvPr id="481702" name="Freeform 422"/>
                <p:cNvSpPr>
                  <a:spLocks/>
                </p:cNvSpPr>
                <p:nvPr/>
              </p:nvSpPr>
              <p:spPr bwMode="auto">
                <a:xfrm>
                  <a:off x="2734" y="1532"/>
                  <a:ext cx="20" cy="174"/>
                </a:xfrm>
                <a:custGeom>
                  <a:avLst/>
                  <a:gdLst/>
                  <a:ahLst/>
                  <a:cxnLst>
                    <a:cxn ang="0">
                      <a:pos x="15" y="0"/>
                    </a:cxn>
                    <a:cxn ang="0">
                      <a:pos x="0" y="173"/>
                    </a:cxn>
                    <a:cxn ang="0">
                      <a:pos x="5" y="174"/>
                    </a:cxn>
                    <a:cxn ang="0">
                      <a:pos x="20" y="0"/>
                    </a:cxn>
                    <a:cxn ang="0">
                      <a:pos x="15" y="0"/>
                    </a:cxn>
                  </a:cxnLst>
                  <a:rect l="0" t="0" r="r" b="b"/>
                  <a:pathLst>
                    <a:path w="20" h="174">
                      <a:moveTo>
                        <a:pt x="15" y="0"/>
                      </a:moveTo>
                      <a:lnTo>
                        <a:pt x="0" y="173"/>
                      </a:lnTo>
                      <a:lnTo>
                        <a:pt x="5" y="174"/>
                      </a:lnTo>
                      <a:lnTo>
                        <a:pt x="20" y="0"/>
                      </a:lnTo>
                      <a:lnTo>
                        <a:pt x="15" y="0"/>
                      </a:lnTo>
                      <a:close/>
                    </a:path>
                  </a:pathLst>
                </a:custGeom>
                <a:solidFill>
                  <a:srgbClr val="676767"/>
                </a:solidFill>
                <a:ln w="9525">
                  <a:noFill/>
                  <a:round/>
                  <a:headEnd/>
                  <a:tailEnd/>
                </a:ln>
              </p:spPr>
              <p:txBody>
                <a:bodyPr/>
                <a:lstStyle/>
                <a:p>
                  <a:endParaRPr lang="zh-CN" altLang="en-US"/>
                </a:p>
              </p:txBody>
            </p:sp>
            <p:sp>
              <p:nvSpPr>
                <p:cNvPr id="481703" name="Freeform 423"/>
                <p:cNvSpPr>
                  <a:spLocks/>
                </p:cNvSpPr>
                <p:nvPr/>
              </p:nvSpPr>
              <p:spPr bwMode="auto">
                <a:xfrm>
                  <a:off x="2751" y="1532"/>
                  <a:ext cx="53" cy="14"/>
                </a:xfrm>
                <a:custGeom>
                  <a:avLst/>
                  <a:gdLst/>
                  <a:ahLst/>
                  <a:cxnLst>
                    <a:cxn ang="0">
                      <a:pos x="53" y="2"/>
                    </a:cxn>
                    <a:cxn ang="0">
                      <a:pos x="0" y="0"/>
                    </a:cxn>
                    <a:cxn ang="0">
                      <a:pos x="0" y="10"/>
                    </a:cxn>
                    <a:cxn ang="0">
                      <a:pos x="12" y="12"/>
                    </a:cxn>
                    <a:cxn ang="0">
                      <a:pos x="52" y="14"/>
                    </a:cxn>
                    <a:cxn ang="0">
                      <a:pos x="53" y="2"/>
                    </a:cxn>
                  </a:cxnLst>
                  <a:rect l="0" t="0" r="r" b="b"/>
                  <a:pathLst>
                    <a:path w="53" h="14">
                      <a:moveTo>
                        <a:pt x="53" y="2"/>
                      </a:moveTo>
                      <a:lnTo>
                        <a:pt x="0" y="0"/>
                      </a:lnTo>
                      <a:lnTo>
                        <a:pt x="0" y="10"/>
                      </a:lnTo>
                      <a:lnTo>
                        <a:pt x="12" y="12"/>
                      </a:lnTo>
                      <a:lnTo>
                        <a:pt x="52" y="14"/>
                      </a:lnTo>
                      <a:lnTo>
                        <a:pt x="53" y="2"/>
                      </a:lnTo>
                      <a:close/>
                    </a:path>
                  </a:pathLst>
                </a:custGeom>
                <a:solidFill>
                  <a:srgbClr val="9E9E9E"/>
                </a:solidFill>
                <a:ln w="9525">
                  <a:noFill/>
                  <a:round/>
                  <a:headEnd/>
                  <a:tailEnd/>
                </a:ln>
              </p:spPr>
              <p:txBody>
                <a:bodyPr/>
                <a:lstStyle/>
                <a:p>
                  <a:endParaRPr lang="zh-CN" altLang="en-US"/>
                </a:p>
              </p:txBody>
            </p:sp>
            <p:sp>
              <p:nvSpPr>
                <p:cNvPr id="481704" name="Freeform 424"/>
                <p:cNvSpPr>
                  <a:spLocks/>
                </p:cNvSpPr>
                <p:nvPr/>
              </p:nvSpPr>
              <p:spPr bwMode="auto">
                <a:xfrm>
                  <a:off x="2762" y="1533"/>
                  <a:ext cx="22" cy="176"/>
                </a:xfrm>
                <a:custGeom>
                  <a:avLst/>
                  <a:gdLst/>
                  <a:ahLst/>
                  <a:cxnLst>
                    <a:cxn ang="0">
                      <a:pos x="15" y="0"/>
                    </a:cxn>
                    <a:cxn ang="0">
                      <a:pos x="0" y="176"/>
                    </a:cxn>
                    <a:cxn ang="0">
                      <a:pos x="6" y="175"/>
                    </a:cxn>
                    <a:cxn ang="0">
                      <a:pos x="22" y="12"/>
                    </a:cxn>
                    <a:cxn ang="0">
                      <a:pos x="17" y="12"/>
                    </a:cxn>
                    <a:cxn ang="0">
                      <a:pos x="17" y="0"/>
                    </a:cxn>
                    <a:cxn ang="0">
                      <a:pos x="15" y="0"/>
                    </a:cxn>
                  </a:cxnLst>
                  <a:rect l="0" t="0" r="r" b="b"/>
                  <a:pathLst>
                    <a:path w="22" h="176">
                      <a:moveTo>
                        <a:pt x="15" y="0"/>
                      </a:moveTo>
                      <a:lnTo>
                        <a:pt x="0" y="176"/>
                      </a:lnTo>
                      <a:lnTo>
                        <a:pt x="6" y="175"/>
                      </a:lnTo>
                      <a:lnTo>
                        <a:pt x="22" y="12"/>
                      </a:lnTo>
                      <a:lnTo>
                        <a:pt x="17" y="12"/>
                      </a:lnTo>
                      <a:lnTo>
                        <a:pt x="17" y="0"/>
                      </a:lnTo>
                      <a:lnTo>
                        <a:pt x="15" y="0"/>
                      </a:lnTo>
                      <a:close/>
                    </a:path>
                  </a:pathLst>
                </a:custGeom>
                <a:solidFill>
                  <a:srgbClr val="676767"/>
                </a:solidFill>
                <a:ln w="9525">
                  <a:noFill/>
                  <a:round/>
                  <a:headEnd/>
                  <a:tailEnd/>
                </a:ln>
              </p:spPr>
              <p:txBody>
                <a:bodyPr/>
                <a:lstStyle/>
                <a:p>
                  <a:endParaRPr lang="zh-CN" altLang="en-US"/>
                </a:p>
              </p:txBody>
            </p:sp>
          </p:grpSp>
          <p:grpSp>
            <p:nvGrpSpPr>
              <p:cNvPr id="481552" name="Group 425"/>
              <p:cNvGrpSpPr>
                <a:grpSpLocks/>
              </p:cNvGrpSpPr>
              <p:nvPr/>
            </p:nvGrpSpPr>
            <p:grpSpPr bwMode="auto">
              <a:xfrm>
                <a:off x="2608" y="1674"/>
                <a:ext cx="285" cy="130"/>
                <a:chOff x="2608" y="1674"/>
                <a:chExt cx="285" cy="130"/>
              </a:xfrm>
            </p:grpSpPr>
            <p:grpSp>
              <p:nvGrpSpPr>
                <p:cNvPr id="481553" name="Group 426"/>
                <p:cNvGrpSpPr>
                  <a:grpSpLocks/>
                </p:cNvGrpSpPr>
                <p:nvPr/>
              </p:nvGrpSpPr>
              <p:grpSpPr bwMode="auto">
                <a:xfrm>
                  <a:off x="2816" y="1730"/>
                  <a:ext cx="77" cy="74"/>
                  <a:chOff x="2816" y="1730"/>
                  <a:chExt cx="77" cy="74"/>
                </a:xfrm>
              </p:grpSpPr>
              <p:sp>
                <p:nvSpPr>
                  <p:cNvPr id="481707" name="Freeform 427"/>
                  <p:cNvSpPr>
                    <a:spLocks/>
                  </p:cNvSpPr>
                  <p:nvPr/>
                </p:nvSpPr>
                <p:spPr bwMode="auto">
                  <a:xfrm>
                    <a:off x="2816" y="1730"/>
                    <a:ext cx="77" cy="74"/>
                  </a:xfrm>
                  <a:custGeom>
                    <a:avLst/>
                    <a:gdLst/>
                    <a:ahLst/>
                    <a:cxnLst>
                      <a:cxn ang="0">
                        <a:pos x="43" y="74"/>
                      </a:cxn>
                      <a:cxn ang="0">
                        <a:pos x="49" y="74"/>
                      </a:cxn>
                      <a:cxn ang="0">
                        <a:pos x="55" y="72"/>
                      </a:cxn>
                      <a:cxn ang="0">
                        <a:pos x="63" y="68"/>
                      </a:cxn>
                      <a:cxn ang="0">
                        <a:pos x="65" y="64"/>
                      </a:cxn>
                      <a:cxn ang="0">
                        <a:pos x="69" y="59"/>
                      </a:cxn>
                      <a:cxn ang="0">
                        <a:pos x="73" y="52"/>
                      </a:cxn>
                      <a:cxn ang="0">
                        <a:pos x="76" y="44"/>
                      </a:cxn>
                      <a:cxn ang="0">
                        <a:pos x="77" y="35"/>
                      </a:cxn>
                      <a:cxn ang="0">
                        <a:pos x="74" y="24"/>
                      </a:cxn>
                      <a:cxn ang="0">
                        <a:pos x="73" y="19"/>
                      </a:cxn>
                      <a:cxn ang="0">
                        <a:pos x="69" y="13"/>
                      </a:cxn>
                      <a:cxn ang="0">
                        <a:pos x="64" y="8"/>
                      </a:cxn>
                      <a:cxn ang="0">
                        <a:pos x="60" y="6"/>
                      </a:cxn>
                      <a:cxn ang="0">
                        <a:pos x="55" y="2"/>
                      </a:cxn>
                      <a:cxn ang="0">
                        <a:pos x="46" y="0"/>
                      </a:cxn>
                      <a:cxn ang="0">
                        <a:pos x="36" y="0"/>
                      </a:cxn>
                      <a:cxn ang="0">
                        <a:pos x="17" y="0"/>
                      </a:cxn>
                      <a:cxn ang="0">
                        <a:pos x="11" y="0"/>
                      </a:cxn>
                      <a:cxn ang="0">
                        <a:pos x="8" y="4"/>
                      </a:cxn>
                      <a:cxn ang="0">
                        <a:pos x="0" y="52"/>
                      </a:cxn>
                      <a:cxn ang="0">
                        <a:pos x="8" y="64"/>
                      </a:cxn>
                      <a:cxn ang="0">
                        <a:pos x="9" y="67"/>
                      </a:cxn>
                      <a:cxn ang="0">
                        <a:pos x="9" y="68"/>
                      </a:cxn>
                      <a:cxn ang="0">
                        <a:pos x="15" y="71"/>
                      </a:cxn>
                      <a:cxn ang="0">
                        <a:pos x="20" y="72"/>
                      </a:cxn>
                      <a:cxn ang="0">
                        <a:pos x="27" y="72"/>
                      </a:cxn>
                      <a:cxn ang="0">
                        <a:pos x="35" y="74"/>
                      </a:cxn>
                      <a:cxn ang="0">
                        <a:pos x="43" y="74"/>
                      </a:cxn>
                    </a:cxnLst>
                    <a:rect l="0" t="0" r="r" b="b"/>
                    <a:pathLst>
                      <a:path w="77" h="74">
                        <a:moveTo>
                          <a:pt x="43" y="74"/>
                        </a:moveTo>
                        <a:lnTo>
                          <a:pt x="49" y="74"/>
                        </a:lnTo>
                        <a:lnTo>
                          <a:pt x="55" y="72"/>
                        </a:lnTo>
                        <a:lnTo>
                          <a:pt x="63" y="68"/>
                        </a:lnTo>
                        <a:lnTo>
                          <a:pt x="65" y="64"/>
                        </a:lnTo>
                        <a:lnTo>
                          <a:pt x="69" y="59"/>
                        </a:lnTo>
                        <a:lnTo>
                          <a:pt x="73" y="52"/>
                        </a:lnTo>
                        <a:lnTo>
                          <a:pt x="76" y="44"/>
                        </a:lnTo>
                        <a:lnTo>
                          <a:pt x="77" y="35"/>
                        </a:lnTo>
                        <a:lnTo>
                          <a:pt x="74" y="24"/>
                        </a:lnTo>
                        <a:lnTo>
                          <a:pt x="73" y="19"/>
                        </a:lnTo>
                        <a:lnTo>
                          <a:pt x="69" y="13"/>
                        </a:lnTo>
                        <a:lnTo>
                          <a:pt x="64" y="8"/>
                        </a:lnTo>
                        <a:lnTo>
                          <a:pt x="60" y="6"/>
                        </a:lnTo>
                        <a:lnTo>
                          <a:pt x="55" y="2"/>
                        </a:lnTo>
                        <a:lnTo>
                          <a:pt x="46" y="0"/>
                        </a:lnTo>
                        <a:lnTo>
                          <a:pt x="36" y="0"/>
                        </a:lnTo>
                        <a:lnTo>
                          <a:pt x="17" y="0"/>
                        </a:lnTo>
                        <a:lnTo>
                          <a:pt x="11" y="0"/>
                        </a:lnTo>
                        <a:lnTo>
                          <a:pt x="8" y="4"/>
                        </a:lnTo>
                        <a:lnTo>
                          <a:pt x="0" y="52"/>
                        </a:lnTo>
                        <a:lnTo>
                          <a:pt x="8" y="64"/>
                        </a:lnTo>
                        <a:lnTo>
                          <a:pt x="9" y="67"/>
                        </a:lnTo>
                        <a:lnTo>
                          <a:pt x="9" y="68"/>
                        </a:lnTo>
                        <a:lnTo>
                          <a:pt x="15" y="71"/>
                        </a:lnTo>
                        <a:lnTo>
                          <a:pt x="20" y="72"/>
                        </a:lnTo>
                        <a:lnTo>
                          <a:pt x="27" y="72"/>
                        </a:lnTo>
                        <a:lnTo>
                          <a:pt x="35" y="74"/>
                        </a:lnTo>
                        <a:lnTo>
                          <a:pt x="43" y="74"/>
                        </a:lnTo>
                        <a:close/>
                      </a:path>
                    </a:pathLst>
                  </a:custGeom>
                  <a:solidFill>
                    <a:srgbClr val="000000"/>
                  </a:solidFill>
                  <a:ln w="9525">
                    <a:noFill/>
                    <a:round/>
                    <a:headEnd/>
                    <a:tailEnd/>
                  </a:ln>
                </p:spPr>
                <p:txBody>
                  <a:bodyPr/>
                  <a:lstStyle/>
                  <a:p>
                    <a:endParaRPr lang="zh-CN" altLang="en-US"/>
                  </a:p>
                </p:txBody>
              </p:sp>
              <p:grpSp>
                <p:nvGrpSpPr>
                  <p:cNvPr id="481559" name="Group 428"/>
                  <p:cNvGrpSpPr>
                    <a:grpSpLocks/>
                  </p:cNvGrpSpPr>
                  <p:nvPr/>
                </p:nvGrpSpPr>
                <p:grpSpPr bwMode="auto">
                  <a:xfrm>
                    <a:off x="2852" y="1750"/>
                    <a:ext cx="29" cy="40"/>
                    <a:chOff x="2852" y="1750"/>
                    <a:chExt cx="29" cy="40"/>
                  </a:xfrm>
                </p:grpSpPr>
                <p:sp>
                  <p:nvSpPr>
                    <p:cNvPr id="481709" name="Freeform 429"/>
                    <p:cNvSpPr>
                      <a:spLocks/>
                    </p:cNvSpPr>
                    <p:nvPr/>
                  </p:nvSpPr>
                  <p:spPr bwMode="auto">
                    <a:xfrm>
                      <a:off x="2852" y="1750"/>
                      <a:ext cx="29" cy="40"/>
                    </a:xfrm>
                    <a:custGeom>
                      <a:avLst/>
                      <a:gdLst/>
                      <a:ahLst/>
                      <a:cxnLst>
                        <a:cxn ang="0">
                          <a:pos x="13" y="0"/>
                        </a:cxn>
                        <a:cxn ang="0">
                          <a:pos x="20" y="1"/>
                        </a:cxn>
                        <a:cxn ang="0">
                          <a:pos x="25" y="4"/>
                        </a:cxn>
                        <a:cxn ang="0">
                          <a:pos x="28" y="9"/>
                        </a:cxn>
                        <a:cxn ang="0">
                          <a:pos x="29" y="16"/>
                        </a:cxn>
                        <a:cxn ang="0">
                          <a:pos x="28" y="23"/>
                        </a:cxn>
                        <a:cxn ang="0">
                          <a:pos x="27" y="30"/>
                        </a:cxn>
                        <a:cxn ang="0">
                          <a:pos x="22" y="36"/>
                        </a:cxn>
                        <a:cxn ang="0">
                          <a:pos x="16" y="39"/>
                        </a:cxn>
                        <a:cxn ang="0">
                          <a:pos x="10" y="40"/>
                        </a:cxn>
                        <a:cxn ang="0">
                          <a:pos x="4" y="40"/>
                        </a:cxn>
                        <a:cxn ang="0">
                          <a:pos x="0" y="38"/>
                        </a:cxn>
                        <a:cxn ang="0">
                          <a:pos x="1" y="31"/>
                        </a:cxn>
                        <a:cxn ang="0">
                          <a:pos x="4" y="2"/>
                        </a:cxn>
                        <a:cxn ang="0">
                          <a:pos x="6" y="0"/>
                        </a:cxn>
                        <a:cxn ang="0">
                          <a:pos x="13" y="0"/>
                        </a:cxn>
                      </a:cxnLst>
                      <a:rect l="0" t="0" r="r" b="b"/>
                      <a:pathLst>
                        <a:path w="29" h="40">
                          <a:moveTo>
                            <a:pt x="13" y="0"/>
                          </a:moveTo>
                          <a:lnTo>
                            <a:pt x="20" y="1"/>
                          </a:lnTo>
                          <a:lnTo>
                            <a:pt x="25" y="4"/>
                          </a:lnTo>
                          <a:lnTo>
                            <a:pt x="28" y="9"/>
                          </a:lnTo>
                          <a:lnTo>
                            <a:pt x="29" y="16"/>
                          </a:lnTo>
                          <a:lnTo>
                            <a:pt x="28" y="23"/>
                          </a:lnTo>
                          <a:lnTo>
                            <a:pt x="27" y="30"/>
                          </a:lnTo>
                          <a:lnTo>
                            <a:pt x="22" y="36"/>
                          </a:lnTo>
                          <a:lnTo>
                            <a:pt x="16" y="39"/>
                          </a:lnTo>
                          <a:lnTo>
                            <a:pt x="10" y="40"/>
                          </a:lnTo>
                          <a:lnTo>
                            <a:pt x="4" y="40"/>
                          </a:lnTo>
                          <a:lnTo>
                            <a:pt x="0" y="38"/>
                          </a:lnTo>
                          <a:lnTo>
                            <a:pt x="1" y="31"/>
                          </a:lnTo>
                          <a:lnTo>
                            <a:pt x="4" y="2"/>
                          </a:lnTo>
                          <a:lnTo>
                            <a:pt x="6" y="0"/>
                          </a:lnTo>
                          <a:lnTo>
                            <a:pt x="13" y="0"/>
                          </a:lnTo>
                          <a:close/>
                        </a:path>
                      </a:pathLst>
                    </a:custGeom>
                    <a:solidFill>
                      <a:srgbClr val="CFAA17"/>
                    </a:solidFill>
                    <a:ln w="9525">
                      <a:noFill/>
                      <a:round/>
                      <a:headEnd/>
                      <a:tailEnd/>
                    </a:ln>
                  </p:spPr>
                  <p:txBody>
                    <a:bodyPr/>
                    <a:lstStyle/>
                    <a:p>
                      <a:endParaRPr lang="zh-CN" altLang="en-US"/>
                    </a:p>
                  </p:txBody>
                </p:sp>
                <p:sp>
                  <p:nvSpPr>
                    <p:cNvPr id="481710" name="Freeform 430"/>
                    <p:cNvSpPr>
                      <a:spLocks/>
                    </p:cNvSpPr>
                    <p:nvPr/>
                  </p:nvSpPr>
                  <p:spPr bwMode="auto">
                    <a:xfrm>
                      <a:off x="2852" y="1750"/>
                      <a:ext cx="29" cy="40"/>
                    </a:xfrm>
                    <a:custGeom>
                      <a:avLst/>
                      <a:gdLst/>
                      <a:ahLst/>
                      <a:cxnLst>
                        <a:cxn ang="0">
                          <a:pos x="13" y="0"/>
                        </a:cxn>
                        <a:cxn ang="0">
                          <a:pos x="20" y="1"/>
                        </a:cxn>
                        <a:cxn ang="0">
                          <a:pos x="25" y="4"/>
                        </a:cxn>
                        <a:cxn ang="0">
                          <a:pos x="28" y="9"/>
                        </a:cxn>
                        <a:cxn ang="0">
                          <a:pos x="29" y="16"/>
                        </a:cxn>
                        <a:cxn ang="0">
                          <a:pos x="28" y="23"/>
                        </a:cxn>
                        <a:cxn ang="0">
                          <a:pos x="27" y="30"/>
                        </a:cxn>
                        <a:cxn ang="0">
                          <a:pos x="22" y="36"/>
                        </a:cxn>
                        <a:cxn ang="0">
                          <a:pos x="16" y="39"/>
                        </a:cxn>
                        <a:cxn ang="0">
                          <a:pos x="10" y="40"/>
                        </a:cxn>
                        <a:cxn ang="0">
                          <a:pos x="4" y="40"/>
                        </a:cxn>
                        <a:cxn ang="0">
                          <a:pos x="0" y="38"/>
                        </a:cxn>
                        <a:cxn ang="0">
                          <a:pos x="1" y="31"/>
                        </a:cxn>
                        <a:cxn ang="0">
                          <a:pos x="4" y="2"/>
                        </a:cxn>
                        <a:cxn ang="0">
                          <a:pos x="6" y="0"/>
                        </a:cxn>
                        <a:cxn ang="0">
                          <a:pos x="13" y="0"/>
                        </a:cxn>
                      </a:cxnLst>
                      <a:rect l="0" t="0" r="r" b="b"/>
                      <a:pathLst>
                        <a:path w="29" h="40">
                          <a:moveTo>
                            <a:pt x="13" y="0"/>
                          </a:moveTo>
                          <a:lnTo>
                            <a:pt x="20" y="1"/>
                          </a:lnTo>
                          <a:lnTo>
                            <a:pt x="25" y="4"/>
                          </a:lnTo>
                          <a:lnTo>
                            <a:pt x="28" y="9"/>
                          </a:lnTo>
                          <a:lnTo>
                            <a:pt x="29" y="16"/>
                          </a:lnTo>
                          <a:lnTo>
                            <a:pt x="28" y="23"/>
                          </a:lnTo>
                          <a:lnTo>
                            <a:pt x="27" y="30"/>
                          </a:lnTo>
                          <a:lnTo>
                            <a:pt x="22" y="36"/>
                          </a:lnTo>
                          <a:lnTo>
                            <a:pt x="16" y="39"/>
                          </a:lnTo>
                          <a:lnTo>
                            <a:pt x="10" y="40"/>
                          </a:lnTo>
                          <a:lnTo>
                            <a:pt x="4" y="40"/>
                          </a:lnTo>
                          <a:lnTo>
                            <a:pt x="0" y="38"/>
                          </a:lnTo>
                          <a:lnTo>
                            <a:pt x="1" y="31"/>
                          </a:lnTo>
                          <a:lnTo>
                            <a:pt x="4" y="2"/>
                          </a:lnTo>
                          <a:lnTo>
                            <a:pt x="6" y="0"/>
                          </a:lnTo>
                          <a:lnTo>
                            <a:pt x="13" y="0"/>
                          </a:lnTo>
                        </a:path>
                      </a:pathLst>
                    </a:custGeom>
                    <a:noFill/>
                    <a:ln w="7938">
                      <a:solidFill>
                        <a:srgbClr val="CFAA17"/>
                      </a:solidFill>
                      <a:prstDash val="solid"/>
                      <a:round/>
                      <a:headEnd/>
                      <a:tailEnd/>
                    </a:ln>
                  </p:spPr>
                  <p:txBody>
                    <a:bodyPr/>
                    <a:lstStyle/>
                    <a:p>
                      <a:endParaRPr lang="zh-CN" altLang="en-US"/>
                    </a:p>
                  </p:txBody>
                </p:sp>
              </p:grpSp>
            </p:grpSp>
            <p:sp>
              <p:nvSpPr>
                <p:cNvPr id="481711" name="Freeform 431"/>
                <p:cNvSpPr>
                  <a:spLocks/>
                </p:cNvSpPr>
                <p:nvPr/>
              </p:nvSpPr>
              <p:spPr bwMode="auto">
                <a:xfrm>
                  <a:off x="2694" y="1707"/>
                  <a:ext cx="36" cy="61"/>
                </a:xfrm>
                <a:custGeom>
                  <a:avLst/>
                  <a:gdLst/>
                  <a:ahLst/>
                  <a:cxnLst>
                    <a:cxn ang="0">
                      <a:pos x="19" y="0"/>
                    </a:cxn>
                    <a:cxn ang="0">
                      <a:pos x="12" y="2"/>
                    </a:cxn>
                    <a:cxn ang="0">
                      <a:pos x="7" y="9"/>
                    </a:cxn>
                    <a:cxn ang="0">
                      <a:pos x="0" y="18"/>
                    </a:cxn>
                    <a:cxn ang="0">
                      <a:pos x="0" y="30"/>
                    </a:cxn>
                    <a:cxn ang="0">
                      <a:pos x="0" y="40"/>
                    </a:cxn>
                    <a:cxn ang="0">
                      <a:pos x="1" y="47"/>
                    </a:cxn>
                    <a:cxn ang="0">
                      <a:pos x="7" y="56"/>
                    </a:cxn>
                    <a:cxn ang="0">
                      <a:pos x="27" y="61"/>
                    </a:cxn>
                    <a:cxn ang="0">
                      <a:pos x="35" y="29"/>
                    </a:cxn>
                    <a:cxn ang="0">
                      <a:pos x="36" y="1"/>
                    </a:cxn>
                    <a:cxn ang="0">
                      <a:pos x="19" y="0"/>
                    </a:cxn>
                  </a:cxnLst>
                  <a:rect l="0" t="0" r="r" b="b"/>
                  <a:pathLst>
                    <a:path w="36" h="61">
                      <a:moveTo>
                        <a:pt x="19" y="0"/>
                      </a:moveTo>
                      <a:lnTo>
                        <a:pt x="12" y="2"/>
                      </a:lnTo>
                      <a:lnTo>
                        <a:pt x="7" y="9"/>
                      </a:lnTo>
                      <a:lnTo>
                        <a:pt x="0" y="18"/>
                      </a:lnTo>
                      <a:lnTo>
                        <a:pt x="0" y="30"/>
                      </a:lnTo>
                      <a:lnTo>
                        <a:pt x="0" y="40"/>
                      </a:lnTo>
                      <a:lnTo>
                        <a:pt x="1" y="47"/>
                      </a:lnTo>
                      <a:lnTo>
                        <a:pt x="7" y="56"/>
                      </a:lnTo>
                      <a:lnTo>
                        <a:pt x="27" y="61"/>
                      </a:lnTo>
                      <a:lnTo>
                        <a:pt x="35" y="29"/>
                      </a:lnTo>
                      <a:lnTo>
                        <a:pt x="36" y="1"/>
                      </a:lnTo>
                      <a:lnTo>
                        <a:pt x="19" y="0"/>
                      </a:lnTo>
                      <a:close/>
                    </a:path>
                  </a:pathLst>
                </a:custGeom>
                <a:solidFill>
                  <a:srgbClr val="000000"/>
                </a:solidFill>
                <a:ln w="9525">
                  <a:noFill/>
                  <a:round/>
                  <a:headEnd/>
                  <a:tailEnd/>
                </a:ln>
              </p:spPr>
              <p:txBody>
                <a:bodyPr/>
                <a:lstStyle/>
                <a:p>
                  <a:endParaRPr lang="zh-CN" altLang="en-US"/>
                </a:p>
              </p:txBody>
            </p:sp>
            <p:grpSp>
              <p:nvGrpSpPr>
                <p:cNvPr id="481560" name="Group 432"/>
                <p:cNvGrpSpPr>
                  <a:grpSpLocks/>
                </p:cNvGrpSpPr>
                <p:nvPr/>
              </p:nvGrpSpPr>
              <p:grpSpPr bwMode="auto">
                <a:xfrm>
                  <a:off x="2608" y="1674"/>
                  <a:ext cx="264" cy="129"/>
                  <a:chOff x="2608" y="1674"/>
                  <a:chExt cx="264" cy="129"/>
                </a:xfrm>
              </p:grpSpPr>
              <p:sp>
                <p:nvSpPr>
                  <p:cNvPr id="481713" name="Freeform 433"/>
                  <p:cNvSpPr>
                    <a:spLocks/>
                  </p:cNvSpPr>
                  <p:nvPr/>
                </p:nvSpPr>
                <p:spPr bwMode="auto">
                  <a:xfrm>
                    <a:off x="2716" y="1709"/>
                    <a:ext cx="101" cy="78"/>
                  </a:xfrm>
                  <a:custGeom>
                    <a:avLst/>
                    <a:gdLst/>
                    <a:ahLst/>
                    <a:cxnLst>
                      <a:cxn ang="0">
                        <a:pos x="5" y="0"/>
                      </a:cxn>
                      <a:cxn ang="0">
                        <a:pos x="0" y="59"/>
                      </a:cxn>
                      <a:cxn ang="0">
                        <a:pos x="93" y="78"/>
                      </a:cxn>
                      <a:cxn ang="0">
                        <a:pos x="101" y="16"/>
                      </a:cxn>
                      <a:cxn ang="0">
                        <a:pos x="5" y="0"/>
                      </a:cxn>
                    </a:cxnLst>
                    <a:rect l="0" t="0" r="r" b="b"/>
                    <a:pathLst>
                      <a:path w="101" h="78">
                        <a:moveTo>
                          <a:pt x="5" y="0"/>
                        </a:moveTo>
                        <a:lnTo>
                          <a:pt x="0" y="59"/>
                        </a:lnTo>
                        <a:lnTo>
                          <a:pt x="93" y="78"/>
                        </a:lnTo>
                        <a:lnTo>
                          <a:pt x="101" y="16"/>
                        </a:lnTo>
                        <a:lnTo>
                          <a:pt x="5" y="0"/>
                        </a:lnTo>
                        <a:close/>
                      </a:path>
                    </a:pathLst>
                  </a:custGeom>
                  <a:solidFill>
                    <a:srgbClr val="A2A2A2"/>
                  </a:solidFill>
                  <a:ln w="9525">
                    <a:noFill/>
                    <a:round/>
                    <a:headEnd/>
                    <a:tailEnd/>
                  </a:ln>
                </p:spPr>
                <p:txBody>
                  <a:bodyPr/>
                  <a:lstStyle/>
                  <a:p>
                    <a:endParaRPr lang="zh-CN" altLang="en-US"/>
                  </a:p>
                </p:txBody>
              </p:sp>
              <p:grpSp>
                <p:nvGrpSpPr>
                  <p:cNvPr id="481561" name="Group 434"/>
                  <p:cNvGrpSpPr>
                    <a:grpSpLocks/>
                  </p:cNvGrpSpPr>
                  <p:nvPr/>
                </p:nvGrpSpPr>
                <p:grpSpPr bwMode="auto">
                  <a:xfrm>
                    <a:off x="2608" y="1674"/>
                    <a:ext cx="264" cy="129"/>
                    <a:chOff x="2608" y="1674"/>
                    <a:chExt cx="264" cy="129"/>
                  </a:xfrm>
                </p:grpSpPr>
                <p:grpSp>
                  <p:nvGrpSpPr>
                    <p:cNvPr id="481567" name="Group 435"/>
                    <p:cNvGrpSpPr>
                      <a:grpSpLocks/>
                    </p:cNvGrpSpPr>
                    <p:nvPr/>
                  </p:nvGrpSpPr>
                  <p:grpSpPr bwMode="auto">
                    <a:xfrm>
                      <a:off x="2674" y="1674"/>
                      <a:ext cx="198" cy="126"/>
                      <a:chOff x="2674" y="1674"/>
                      <a:chExt cx="198" cy="126"/>
                    </a:xfrm>
                  </p:grpSpPr>
                  <p:grpSp>
                    <p:nvGrpSpPr>
                      <p:cNvPr id="481570" name="Group 436"/>
                      <p:cNvGrpSpPr>
                        <a:grpSpLocks/>
                      </p:cNvGrpSpPr>
                      <p:nvPr/>
                    </p:nvGrpSpPr>
                    <p:grpSpPr bwMode="auto">
                      <a:xfrm>
                        <a:off x="2674" y="1674"/>
                        <a:ext cx="187" cy="126"/>
                        <a:chOff x="2674" y="1674"/>
                        <a:chExt cx="187" cy="126"/>
                      </a:xfrm>
                    </p:grpSpPr>
                    <p:sp>
                      <p:nvSpPr>
                        <p:cNvPr id="481717" name="Freeform 437"/>
                        <p:cNvSpPr>
                          <a:spLocks/>
                        </p:cNvSpPr>
                        <p:nvPr/>
                      </p:nvSpPr>
                      <p:spPr bwMode="auto">
                        <a:xfrm>
                          <a:off x="2674" y="1674"/>
                          <a:ext cx="187" cy="126"/>
                        </a:xfrm>
                        <a:custGeom>
                          <a:avLst/>
                          <a:gdLst/>
                          <a:ahLst/>
                          <a:cxnLst>
                            <a:cxn ang="0">
                              <a:pos x="170" y="47"/>
                            </a:cxn>
                            <a:cxn ang="0">
                              <a:pos x="16" y="24"/>
                            </a:cxn>
                            <a:cxn ang="0">
                              <a:pos x="19" y="2"/>
                            </a:cxn>
                            <a:cxn ang="0">
                              <a:pos x="12" y="0"/>
                            </a:cxn>
                            <a:cxn ang="0">
                              <a:pos x="6" y="0"/>
                            </a:cxn>
                            <a:cxn ang="0">
                              <a:pos x="0" y="89"/>
                            </a:cxn>
                            <a:cxn ang="0">
                              <a:pos x="169" y="126"/>
                            </a:cxn>
                            <a:cxn ang="0">
                              <a:pos x="178" y="124"/>
                            </a:cxn>
                            <a:cxn ang="0">
                              <a:pos x="187" y="19"/>
                            </a:cxn>
                            <a:cxn ang="0">
                              <a:pos x="180" y="18"/>
                            </a:cxn>
                            <a:cxn ang="0">
                              <a:pos x="173" y="18"/>
                            </a:cxn>
                            <a:cxn ang="0">
                              <a:pos x="165" y="113"/>
                            </a:cxn>
                            <a:cxn ang="0">
                              <a:pos x="12" y="83"/>
                            </a:cxn>
                            <a:cxn ang="0">
                              <a:pos x="16" y="34"/>
                            </a:cxn>
                            <a:cxn ang="0">
                              <a:pos x="169" y="57"/>
                            </a:cxn>
                            <a:cxn ang="0">
                              <a:pos x="170" y="47"/>
                            </a:cxn>
                          </a:cxnLst>
                          <a:rect l="0" t="0" r="r" b="b"/>
                          <a:pathLst>
                            <a:path w="187" h="126">
                              <a:moveTo>
                                <a:pt x="170" y="47"/>
                              </a:moveTo>
                              <a:lnTo>
                                <a:pt x="16" y="24"/>
                              </a:lnTo>
                              <a:lnTo>
                                <a:pt x="19" y="2"/>
                              </a:lnTo>
                              <a:lnTo>
                                <a:pt x="12" y="0"/>
                              </a:lnTo>
                              <a:lnTo>
                                <a:pt x="6" y="0"/>
                              </a:lnTo>
                              <a:lnTo>
                                <a:pt x="0" y="89"/>
                              </a:lnTo>
                              <a:lnTo>
                                <a:pt x="169" y="126"/>
                              </a:lnTo>
                              <a:lnTo>
                                <a:pt x="178" y="124"/>
                              </a:lnTo>
                              <a:lnTo>
                                <a:pt x="187" y="19"/>
                              </a:lnTo>
                              <a:lnTo>
                                <a:pt x="180" y="18"/>
                              </a:lnTo>
                              <a:lnTo>
                                <a:pt x="173" y="18"/>
                              </a:lnTo>
                              <a:lnTo>
                                <a:pt x="165" y="113"/>
                              </a:lnTo>
                              <a:lnTo>
                                <a:pt x="12" y="83"/>
                              </a:lnTo>
                              <a:lnTo>
                                <a:pt x="16" y="34"/>
                              </a:lnTo>
                              <a:lnTo>
                                <a:pt x="169" y="57"/>
                              </a:lnTo>
                              <a:lnTo>
                                <a:pt x="170" y="47"/>
                              </a:lnTo>
                              <a:close/>
                            </a:path>
                          </a:pathLst>
                        </a:custGeom>
                        <a:solidFill>
                          <a:srgbClr val="919191"/>
                        </a:solidFill>
                        <a:ln w="9525">
                          <a:noFill/>
                          <a:round/>
                          <a:headEnd/>
                          <a:tailEnd/>
                        </a:ln>
                      </p:spPr>
                      <p:txBody>
                        <a:bodyPr/>
                        <a:lstStyle/>
                        <a:p>
                          <a:endParaRPr lang="zh-CN" altLang="en-US"/>
                        </a:p>
                      </p:txBody>
                    </p:sp>
                    <p:sp>
                      <p:nvSpPr>
                        <p:cNvPr id="481718" name="Freeform 438"/>
                        <p:cNvSpPr>
                          <a:spLocks/>
                        </p:cNvSpPr>
                        <p:nvPr/>
                      </p:nvSpPr>
                      <p:spPr bwMode="auto">
                        <a:xfrm>
                          <a:off x="2685" y="1698"/>
                          <a:ext cx="158" cy="25"/>
                        </a:xfrm>
                        <a:custGeom>
                          <a:avLst/>
                          <a:gdLst/>
                          <a:ahLst/>
                          <a:cxnLst>
                            <a:cxn ang="0">
                              <a:pos x="0" y="0"/>
                            </a:cxn>
                            <a:cxn ang="0">
                              <a:pos x="16" y="2"/>
                            </a:cxn>
                            <a:cxn ang="0">
                              <a:pos x="158" y="25"/>
                            </a:cxn>
                            <a:cxn ang="0">
                              <a:pos x="158" y="24"/>
                            </a:cxn>
                            <a:cxn ang="0">
                              <a:pos x="5" y="0"/>
                            </a:cxn>
                            <a:cxn ang="0">
                              <a:pos x="0" y="0"/>
                            </a:cxn>
                          </a:cxnLst>
                          <a:rect l="0" t="0" r="r" b="b"/>
                          <a:pathLst>
                            <a:path w="158" h="25">
                              <a:moveTo>
                                <a:pt x="0" y="0"/>
                              </a:moveTo>
                              <a:lnTo>
                                <a:pt x="16" y="2"/>
                              </a:lnTo>
                              <a:lnTo>
                                <a:pt x="158" y="25"/>
                              </a:lnTo>
                              <a:lnTo>
                                <a:pt x="158" y="24"/>
                              </a:lnTo>
                              <a:lnTo>
                                <a:pt x="5" y="0"/>
                              </a:lnTo>
                              <a:lnTo>
                                <a:pt x="0" y="0"/>
                              </a:lnTo>
                              <a:close/>
                            </a:path>
                          </a:pathLst>
                        </a:custGeom>
                        <a:solidFill>
                          <a:srgbClr val="CECECE"/>
                        </a:solidFill>
                        <a:ln w="9525">
                          <a:noFill/>
                          <a:round/>
                          <a:headEnd/>
                          <a:tailEnd/>
                        </a:ln>
                      </p:spPr>
                      <p:txBody>
                        <a:bodyPr/>
                        <a:lstStyle/>
                        <a:p>
                          <a:endParaRPr lang="zh-CN" altLang="en-US"/>
                        </a:p>
                      </p:txBody>
                    </p:sp>
                    <p:sp>
                      <p:nvSpPr>
                        <p:cNvPr id="481719" name="Freeform 439"/>
                        <p:cNvSpPr>
                          <a:spLocks/>
                        </p:cNvSpPr>
                        <p:nvPr/>
                      </p:nvSpPr>
                      <p:spPr bwMode="auto">
                        <a:xfrm>
                          <a:off x="2681" y="1758"/>
                          <a:ext cx="157" cy="30"/>
                        </a:xfrm>
                        <a:custGeom>
                          <a:avLst/>
                          <a:gdLst/>
                          <a:ahLst/>
                          <a:cxnLst>
                            <a:cxn ang="0">
                              <a:pos x="0" y="0"/>
                            </a:cxn>
                            <a:cxn ang="0">
                              <a:pos x="14" y="2"/>
                            </a:cxn>
                            <a:cxn ang="0">
                              <a:pos x="157" y="30"/>
                            </a:cxn>
                            <a:cxn ang="0">
                              <a:pos x="157" y="29"/>
                            </a:cxn>
                            <a:cxn ang="0">
                              <a:pos x="5" y="0"/>
                            </a:cxn>
                            <a:cxn ang="0">
                              <a:pos x="0" y="0"/>
                            </a:cxn>
                          </a:cxnLst>
                          <a:rect l="0" t="0" r="r" b="b"/>
                          <a:pathLst>
                            <a:path w="157" h="30">
                              <a:moveTo>
                                <a:pt x="0" y="0"/>
                              </a:moveTo>
                              <a:lnTo>
                                <a:pt x="14" y="2"/>
                              </a:lnTo>
                              <a:lnTo>
                                <a:pt x="157" y="30"/>
                              </a:lnTo>
                              <a:lnTo>
                                <a:pt x="157" y="29"/>
                              </a:lnTo>
                              <a:lnTo>
                                <a:pt x="5" y="0"/>
                              </a:lnTo>
                              <a:lnTo>
                                <a:pt x="0" y="0"/>
                              </a:lnTo>
                              <a:close/>
                            </a:path>
                          </a:pathLst>
                        </a:custGeom>
                        <a:solidFill>
                          <a:srgbClr val="DADADA"/>
                        </a:solidFill>
                        <a:ln w="9525">
                          <a:noFill/>
                          <a:round/>
                          <a:headEnd/>
                          <a:tailEnd/>
                        </a:ln>
                      </p:spPr>
                      <p:txBody>
                        <a:bodyPr/>
                        <a:lstStyle/>
                        <a:p>
                          <a:endParaRPr lang="zh-CN" altLang="en-US"/>
                        </a:p>
                      </p:txBody>
                    </p:sp>
                  </p:grpSp>
                  <p:grpSp>
                    <p:nvGrpSpPr>
                      <p:cNvPr id="481573" name="Group 440"/>
                      <p:cNvGrpSpPr>
                        <a:grpSpLocks/>
                      </p:cNvGrpSpPr>
                      <p:nvPr/>
                    </p:nvGrpSpPr>
                    <p:grpSpPr bwMode="auto">
                      <a:xfrm>
                        <a:off x="2844" y="1692"/>
                        <a:ext cx="28" cy="108"/>
                        <a:chOff x="2844" y="1692"/>
                        <a:chExt cx="28" cy="108"/>
                      </a:xfrm>
                    </p:grpSpPr>
                    <p:sp>
                      <p:nvSpPr>
                        <p:cNvPr id="481721" name="Line 441"/>
                        <p:cNvSpPr>
                          <a:spLocks noChangeShapeType="1"/>
                        </p:cNvSpPr>
                        <p:nvPr/>
                      </p:nvSpPr>
                      <p:spPr bwMode="auto">
                        <a:xfrm>
                          <a:off x="2871" y="1732"/>
                          <a:ext cx="1" cy="1"/>
                        </a:xfrm>
                        <a:prstGeom prst="line">
                          <a:avLst/>
                        </a:prstGeom>
                        <a:noFill/>
                        <a:ln w="9525">
                          <a:noFill/>
                          <a:round/>
                          <a:headEnd/>
                          <a:tailEnd/>
                        </a:ln>
                      </p:spPr>
                      <p:txBody>
                        <a:bodyPr/>
                        <a:lstStyle/>
                        <a:p>
                          <a:endParaRPr lang="zh-CN" altLang="en-US"/>
                        </a:p>
                      </p:txBody>
                    </p:sp>
                    <p:sp>
                      <p:nvSpPr>
                        <p:cNvPr id="481722" name="Line 442"/>
                        <p:cNvSpPr>
                          <a:spLocks noChangeShapeType="1"/>
                        </p:cNvSpPr>
                        <p:nvPr/>
                      </p:nvSpPr>
                      <p:spPr bwMode="auto">
                        <a:xfrm>
                          <a:off x="2854" y="1727"/>
                          <a:ext cx="1" cy="1"/>
                        </a:xfrm>
                        <a:prstGeom prst="line">
                          <a:avLst/>
                        </a:prstGeom>
                        <a:noFill/>
                        <a:ln w="9525">
                          <a:noFill/>
                          <a:round/>
                          <a:headEnd/>
                          <a:tailEnd/>
                        </a:ln>
                      </p:spPr>
                      <p:txBody>
                        <a:bodyPr/>
                        <a:lstStyle/>
                        <a:p>
                          <a:endParaRPr lang="zh-CN" altLang="en-US"/>
                        </a:p>
                      </p:txBody>
                    </p:sp>
                    <p:sp>
                      <p:nvSpPr>
                        <p:cNvPr id="481723" name="Freeform 443"/>
                        <p:cNvSpPr>
                          <a:spLocks/>
                        </p:cNvSpPr>
                        <p:nvPr/>
                      </p:nvSpPr>
                      <p:spPr bwMode="auto">
                        <a:xfrm>
                          <a:off x="2865" y="1716"/>
                          <a:ext cx="1" cy="1"/>
                        </a:xfrm>
                        <a:custGeom>
                          <a:avLst/>
                          <a:gdLst/>
                          <a:ahLst/>
                          <a:cxnLst>
                            <a:cxn ang="0">
                              <a:pos x="1" y="0"/>
                            </a:cxn>
                            <a:cxn ang="0">
                              <a:pos x="0" y="0"/>
                            </a:cxn>
                            <a:cxn ang="0">
                              <a:pos x="0" y="0"/>
                            </a:cxn>
                            <a:cxn ang="0">
                              <a:pos x="0" y="0"/>
                            </a:cxn>
                            <a:cxn ang="0">
                              <a:pos x="1" y="0"/>
                            </a:cxn>
                            <a:cxn ang="0">
                              <a:pos x="1" y="0"/>
                            </a:cxn>
                          </a:cxnLst>
                          <a:rect l="0" t="0" r="r" b="b"/>
                          <a:pathLst>
                            <a:path w="1">
                              <a:moveTo>
                                <a:pt x="1" y="0"/>
                              </a:moveTo>
                              <a:lnTo>
                                <a:pt x="0" y="0"/>
                              </a:lnTo>
                              <a:lnTo>
                                <a:pt x="0" y="0"/>
                              </a:lnTo>
                              <a:lnTo>
                                <a:pt x="0" y="0"/>
                              </a:lnTo>
                              <a:lnTo>
                                <a:pt x="1" y="0"/>
                              </a:lnTo>
                              <a:lnTo>
                                <a:pt x="1" y="0"/>
                              </a:lnTo>
                              <a:close/>
                            </a:path>
                          </a:pathLst>
                        </a:custGeom>
                        <a:solidFill>
                          <a:srgbClr val="000000"/>
                        </a:solidFill>
                        <a:ln w="9525">
                          <a:noFill/>
                          <a:round/>
                          <a:headEnd/>
                          <a:tailEnd/>
                        </a:ln>
                      </p:spPr>
                      <p:txBody>
                        <a:bodyPr/>
                        <a:lstStyle/>
                        <a:p>
                          <a:endParaRPr lang="zh-CN" altLang="en-US"/>
                        </a:p>
                      </p:txBody>
                    </p:sp>
                    <p:sp>
                      <p:nvSpPr>
                        <p:cNvPr id="481724" name="Freeform 444"/>
                        <p:cNvSpPr>
                          <a:spLocks/>
                        </p:cNvSpPr>
                        <p:nvPr/>
                      </p:nvSpPr>
                      <p:spPr bwMode="auto">
                        <a:xfrm>
                          <a:off x="2844" y="1695"/>
                          <a:ext cx="14" cy="105"/>
                        </a:xfrm>
                        <a:custGeom>
                          <a:avLst/>
                          <a:gdLst/>
                          <a:ahLst/>
                          <a:cxnLst>
                            <a:cxn ang="0">
                              <a:pos x="8" y="0"/>
                            </a:cxn>
                            <a:cxn ang="0">
                              <a:pos x="8" y="11"/>
                            </a:cxn>
                            <a:cxn ang="0">
                              <a:pos x="0" y="105"/>
                            </a:cxn>
                            <a:cxn ang="0">
                              <a:pos x="7" y="105"/>
                            </a:cxn>
                            <a:cxn ang="0">
                              <a:pos x="14" y="0"/>
                            </a:cxn>
                            <a:cxn ang="0">
                              <a:pos x="8" y="0"/>
                            </a:cxn>
                          </a:cxnLst>
                          <a:rect l="0" t="0" r="r" b="b"/>
                          <a:pathLst>
                            <a:path w="14" h="105">
                              <a:moveTo>
                                <a:pt x="8" y="0"/>
                              </a:moveTo>
                              <a:lnTo>
                                <a:pt x="8" y="11"/>
                              </a:lnTo>
                              <a:lnTo>
                                <a:pt x="0" y="105"/>
                              </a:lnTo>
                              <a:lnTo>
                                <a:pt x="7" y="105"/>
                              </a:lnTo>
                              <a:lnTo>
                                <a:pt x="14" y="0"/>
                              </a:lnTo>
                              <a:lnTo>
                                <a:pt x="8" y="0"/>
                              </a:lnTo>
                              <a:close/>
                            </a:path>
                          </a:pathLst>
                        </a:custGeom>
                        <a:solidFill>
                          <a:srgbClr val="676767"/>
                        </a:solidFill>
                        <a:ln w="9525">
                          <a:noFill/>
                          <a:round/>
                          <a:headEnd/>
                          <a:tailEnd/>
                        </a:ln>
                      </p:spPr>
                      <p:txBody>
                        <a:bodyPr/>
                        <a:lstStyle/>
                        <a:p>
                          <a:endParaRPr lang="zh-CN" altLang="en-US"/>
                        </a:p>
                      </p:txBody>
                    </p:sp>
                    <p:sp>
                      <p:nvSpPr>
                        <p:cNvPr id="481725" name="Freeform 445"/>
                        <p:cNvSpPr>
                          <a:spLocks/>
                        </p:cNvSpPr>
                        <p:nvPr/>
                      </p:nvSpPr>
                      <p:spPr bwMode="auto">
                        <a:xfrm>
                          <a:off x="2847" y="1692"/>
                          <a:ext cx="11" cy="2"/>
                        </a:xfrm>
                        <a:custGeom>
                          <a:avLst/>
                          <a:gdLst/>
                          <a:ahLst/>
                          <a:cxnLst>
                            <a:cxn ang="0">
                              <a:pos x="0" y="0"/>
                            </a:cxn>
                            <a:cxn ang="0">
                              <a:pos x="2" y="1"/>
                            </a:cxn>
                            <a:cxn ang="0">
                              <a:pos x="6" y="2"/>
                            </a:cxn>
                            <a:cxn ang="0">
                              <a:pos x="11" y="2"/>
                            </a:cxn>
                            <a:cxn ang="0">
                              <a:pos x="6" y="0"/>
                            </a:cxn>
                            <a:cxn ang="0">
                              <a:pos x="0" y="0"/>
                            </a:cxn>
                          </a:cxnLst>
                          <a:rect l="0" t="0" r="r" b="b"/>
                          <a:pathLst>
                            <a:path w="11" h="2">
                              <a:moveTo>
                                <a:pt x="0" y="0"/>
                              </a:moveTo>
                              <a:lnTo>
                                <a:pt x="2" y="1"/>
                              </a:lnTo>
                              <a:lnTo>
                                <a:pt x="6" y="2"/>
                              </a:lnTo>
                              <a:lnTo>
                                <a:pt x="11" y="2"/>
                              </a:lnTo>
                              <a:lnTo>
                                <a:pt x="6" y="0"/>
                              </a:lnTo>
                              <a:lnTo>
                                <a:pt x="0" y="0"/>
                              </a:lnTo>
                              <a:close/>
                            </a:path>
                          </a:pathLst>
                        </a:custGeom>
                        <a:solidFill>
                          <a:srgbClr val="FFFFFF"/>
                        </a:solidFill>
                        <a:ln w="9525">
                          <a:noFill/>
                          <a:round/>
                          <a:headEnd/>
                          <a:tailEnd/>
                        </a:ln>
                      </p:spPr>
                      <p:txBody>
                        <a:bodyPr/>
                        <a:lstStyle/>
                        <a:p>
                          <a:endParaRPr lang="zh-CN" altLang="en-US"/>
                        </a:p>
                      </p:txBody>
                    </p:sp>
                  </p:grpSp>
                  <p:grpSp>
                    <p:nvGrpSpPr>
                      <p:cNvPr id="481576" name="Group 446"/>
                      <p:cNvGrpSpPr>
                        <a:grpSpLocks/>
                      </p:cNvGrpSpPr>
                      <p:nvPr/>
                    </p:nvGrpSpPr>
                    <p:grpSpPr bwMode="auto">
                      <a:xfrm>
                        <a:off x="2681" y="1674"/>
                        <a:ext cx="12" cy="84"/>
                        <a:chOff x="2681" y="1674"/>
                        <a:chExt cx="12" cy="84"/>
                      </a:xfrm>
                    </p:grpSpPr>
                    <p:sp>
                      <p:nvSpPr>
                        <p:cNvPr id="481727" name="Freeform 447"/>
                        <p:cNvSpPr>
                          <a:spLocks/>
                        </p:cNvSpPr>
                        <p:nvPr/>
                      </p:nvSpPr>
                      <p:spPr bwMode="auto">
                        <a:xfrm>
                          <a:off x="2685" y="1676"/>
                          <a:ext cx="8" cy="22"/>
                        </a:xfrm>
                        <a:custGeom>
                          <a:avLst/>
                          <a:gdLst/>
                          <a:ahLst/>
                          <a:cxnLst>
                            <a:cxn ang="0">
                              <a:pos x="1" y="0"/>
                            </a:cxn>
                            <a:cxn ang="0">
                              <a:pos x="1" y="9"/>
                            </a:cxn>
                            <a:cxn ang="0">
                              <a:pos x="0" y="22"/>
                            </a:cxn>
                            <a:cxn ang="0">
                              <a:pos x="7" y="22"/>
                            </a:cxn>
                            <a:cxn ang="0">
                              <a:pos x="8" y="0"/>
                            </a:cxn>
                            <a:cxn ang="0">
                              <a:pos x="1" y="0"/>
                            </a:cxn>
                          </a:cxnLst>
                          <a:rect l="0" t="0" r="r" b="b"/>
                          <a:pathLst>
                            <a:path w="8" h="22">
                              <a:moveTo>
                                <a:pt x="1" y="0"/>
                              </a:moveTo>
                              <a:lnTo>
                                <a:pt x="1" y="9"/>
                              </a:lnTo>
                              <a:lnTo>
                                <a:pt x="0" y="22"/>
                              </a:lnTo>
                              <a:lnTo>
                                <a:pt x="7" y="22"/>
                              </a:lnTo>
                              <a:lnTo>
                                <a:pt x="8" y="0"/>
                              </a:lnTo>
                              <a:lnTo>
                                <a:pt x="1" y="0"/>
                              </a:lnTo>
                              <a:close/>
                            </a:path>
                          </a:pathLst>
                        </a:custGeom>
                        <a:solidFill>
                          <a:srgbClr val="676767"/>
                        </a:solidFill>
                        <a:ln w="9525">
                          <a:noFill/>
                          <a:round/>
                          <a:headEnd/>
                          <a:tailEnd/>
                        </a:ln>
                      </p:spPr>
                      <p:txBody>
                        <a:bodyPr/>
                        <a:lstStyle/>
                        <a:p>
                          <a:endParaRPr lang="zh-CN" altLang="en-US"/>
                        </a:p>
                      </p:txBody>
                    </p:sp>
                    <p:sp>
                      <p:nvSpPr>
                        <p:cNvPr id="481728" name="Freeform 448"/>
                        <p:cNvSpPr>
                          <a:spLocks/>
                        </p:cNvSpPr>
                        <p:nvPr/>
                      </p:nvSpPr>
                      <p:spPr bwMode="auto">
                        <a:xfrm>
                          <a:off x="2681" y="1674"/>
                          <a:ext cx="12" cy="3"/>
                        </a:xfrm>
                        <a:custGeom>
                          <a:avLst/>
                          <a:gdLst/>
                          <a:ahLst/>
                          <a:cxnLst>
                            <a:cxn ang="0">
                              <a:pos x="0" y="0"/>
                            </a:cxn>
                            <a:cxn ang="0">
                              <a:pos x="3" y="2"/>
                            </a:cxn>
                            <a:cxn ang="0">
                              <a:pos x="5" y="3"/>
                            </a:cxn>
                            <a:cxn ang="0">
                              <a:pos x="12" y="2"/>
                            </a:cxn>
                            <a:cxn ang="0">
                              <a:pos x="5" y="0"/>
                            </a:cxn>
                            <a:cxn ang="0">
                              <a:pos x="0" y="0"/>
                            </a:cxn>
                          </a:cxnLst>
                          <a:rect l="0" t="0" r="r" b="b"/>
                          <a:pathLst>
                            <a:path w="12" h="3">
                              <a:moveTo>
                                <a:pt x="0" y="0"/>
                              </a:moveTo>
                              <a:lnTo>
                                <a:pt x="3" y="2"/>
                              </a:lnTo>
                              <a:lnTo>
                                <a:pt x="5" y="3"/>
                              </a:lnTo>
                              <a:lnTo>
                                <a:pt x="12" y="2"/>
                              </a:lnTo>
                              <a:lnTo>
                                <a:pt x="5" y="0"/>
                              </a:lnTo>
                              <a:lnTo>
                                <a:pt x="0" y="0"/>
                              </a:lnTo>
                              <a:close/>
                            </a:path>
                          </a:pathLst>
                        </a:custGeom>
                        <a:solidFill>
                          <a:srgbClr val="FFFFFF"/>
                        </a:solidFill>
                        <a:ln w="9525">
                          <a:noFill/>
                          <a:round/>
                          <a:headEnd/>
                          <a:tailEnd/>
                        </a:ln>
                      </p:spPr>
                      <p:txBody>
                        <a:bodyPr/>
                        <a:lstStyle/>
                        <a:p>
                          <a:endParaRPr lang="zh-CN" altLang="en-US"/>
                        </a:p>
                      </p:txBody>
                    </p:sp>
                    <p:sp>
                      <p:nvSpPr>
                        <p:cNvPr id="481729" name="Freeform 449"/>
                        <p:cNvSpPr>
                          <a:spLocks/>
                        </p:cNvSpPr>
                        <p:nvPr/>
                      </p:nvSpPr>
                      <p:spPr bwMode="auto">
                        <a:xfrm>
                          <a:off x="2681" y="1707"/>
                          <a:ext cx="9" cy="51"/>
                        </a:xfrm>
                        <a:custGeom>
                          <a:avLst/>
                          <a:gdLst/>
                          <a:ahLst/>
                          <a:cxnLst>
                            <a:cxn ang="0">
                              <a:pos x="0" y="22"/>
                            </a:cxn>
                            <a:cxn ang="0">
                              <a:pos x="0" y="51"/>
                            </a:cxn>
                            <a:cxn ang="0">
                              <a:pos x="4" y="51"/>
                            </a:cxn>
                            <a:cxn ang="0">
                              <a:pos x="9" y="0"/>
                            </a:cxn>
                            <a:cxn ang="0">
                              <a:pos x="3" y="0"/>
                            </a:cxn>
                            <a:cxn ang="0">
                              <a:pos x="0" y="22"/>
                            </a:cxn>
                          </a:cxnLst>
                          <a:rect l="0" t="0" r="r" b="b"/>
                          <a:pathLst>
                            <a:path w="9" h="51">
                              <a:moveTo>
                                <a:pt x="0" y="22"/>
                              </a:moveTo>
                              <a:lnTo>
                                <a:pt x="0" y="51"/>
                              </a:lnTo>
                              <a:lnTo>
                                <a:pt x="4" y="51"/>
                              </a:lnTo>
                              <a:lnTo>
                                <a:pt x="9" y="0"/>
                              </a:lnTo>
                              <a:lnTo>
                                <a:pt x="3" y="0"/>
                              </a:lnTo>
                              <a:lnTo>
                                <a:pt x="0" y="22"/>
                              </a:lnTo>
                              <a:close/>
                            </a:path>
                          </a:pathLst>
                        </a:custGeom>
                        <a:solidFill>
                          <a:srgbClr val="676767"/>
                        </a:solidFill>
                        <a:ln w="9525">
                          <a:noFill/>
                          <a:round/>
                          <a:headEnd/>
                          <a:tailEnd/>
                        </a:ln>
                      </p:spPr>
                      <p:txBody>
                        <a:bodyPr/>
                        <a:lstStyle/>
                        <a:p>
                          <a:endParaRPr lang="zh-CN" altLang="en-US"/>
                        </a:p>
                      </p:txBody>
                    </p:sp>
                  </p:grpSp>
                </p:grpSp>
                <p:grpSp>
                  <p:nvGrpSpPr>
                    <p:cNvPr id="481579" name="Group 450"/>
                    <p:cNvGrpSpPr>
                      <a:grpSpLocks/>
                    </p:cNvGrpSpPr>
                    <p:nvPr/>
                  </p:nvGrpSpPr>
                  <p:grpSpPr bwMode="auto">
                    <a:xfrm>
                      <a:off x="2716" y="1721"/>
                      <a:ext cx="108" cy="82"/>
                      <a:chOff x="2716" y="1721"/>
                      <a:chExt cx="108" cy="82"/>
                    </a:xfrm>
                  </p:grpSpPr>
                  <p:sp>
                    <p:nvSpPr>
                      <p:cNvPr id="481731" name="Freeform 451"/>
                      <p:cNvSpPr>
                        <a:spLocks/>
                      </p:cNvSpPr>
                      <p:nvPr/>
                    </p:nvSpPr>
                    <p:spPr bwMode="auto">
                      <a:xfrm>
                        <a:off x="2716" y="1721"/>
                        <a:ext cx="108" cy="82"/>
                      </a:xfrm>
                      <a:custGeom>
                        <a:avLst/>
                        <a:gdLst/>
                        <a:ahLst/>
                        <a:cxnLst>
                          <a:cxn ang="0">
                            <a:pos x="99" y="0"/>
                          </a:cxn>
                          <a:cxn ang="0">
                            <a:pos x="96" y="1"/>
                          </a:cxn>
                          <a:cxn ang="0">
                            <a:pos x="90" y="74"/>
                          </a:cxn>
                          <a:cxn ang="0">
                            <a:pos x="88" y="74"/>
                          </a:cxn>
                          <a:cxn ang="0">
                            <a:pos x="86" y="74"/>
                          </a:cxn>
                          <a:cxn ang="0">
                            <a:pos x="81" y="74"/>
                          </a:cxn>
                          <a:cxn ang="0">
                            <a:pos x="76" y="74"/>
                          </a:cxn>
                          <a:cxn ang="0">
                            <a:pos x="69" y="74"/>
                          </a:cxn>
                          <a:cxn ang="0">
                            <a:pos x="61" y="74"/>
                          </a:cxn>
                          <a:cxn ang="0">
                            <a:pos x="54" y="74"/>
                          </a:cxn>
                          <a:cxn ang="0">
                            <a:pos x="46" y="75"/>
                          </a:cxn>
                          <a:cxn ang="0">
                            <a:pos x="37" y="75"/>
                          </a:cxn>
                          <a:cxn ang="0">
                            <a:pos x="29" y="75"/>
                          </a:cxn>
                          <a:cxn ang="0">
                            <a:pos x="22" y="75"/>
                          </a:cxn>
                          <a:cxn ang="0">
                            <a:pos x="15" y="75"/>
                          </a:cxn>
                          <a:cxn ang="0">
                            <a:pos x="9" y="75"/>
                          </a:cxn>
                          <a:cxn ang="0">
                            <a:pos x="5" y="75"/>
                          </a:cxn>
                          <a:cxn ang="0">
                            <a:pos x="1" y="75"/>
                          </a:cxn>
                          <a:cxn ang="0">
                            <a:pos x="0" y="76"/>
                          </a:cxn>
                          <a:cxn ang="0">
                            <a:pos x="0" y="76"/>
                          </a:cxn>
                          <a:cxn ang="0">
                            <a:pos x="0" y="77"/>
                          </a:cxn>
                          <a:cxn ang="0">
                            <a:pos x="1" y="77"/>
                          </a:cxn>
                          <a:cxn ang="0">
                            <a:pos x="2" y="79"/>
                          </a:cxn>
                          <a:cxn ang="0">
                            <a:pos x="4" y="79"/>
                          </a:cxn>
                          <a:cxn ang="0">
                            <a:pos x="5" y="80"/>
                          </a:cxn>
                          <a:cxn ang="0">
                            <a:pos x="6" y="80"/>
                          </a:cxn>
                          <a:cxn ang="0">
                            <a:pos x="9" y="81"/>
                          </a:cxn>
                          <a:cxn ang="0">
                            <a:pos x="11" y="81"/>
                          </a:cxn>
                          <a:cxn ang="0">
                            <a:pos x="14" y="81"/>
                          </a:cxn>
                          <a:cxn ang="0">
                            <a:pos x="17" y="81"/>
                          </a:cxn>
                          <a:cxn ang="0">
                            <a:pos x="19" y="82"/>
                          </a:cxn>
                          <a:cxn ang="0">
                            <a:pos x="22" y="82"/>
                          </a:cxn>
                          <a:cxn ang="0">
                            <a:pos x="27" y="82"/>
                          </a:cxn>
                          <a:cxn ang="0">
                            <a:pos x="32" y="82"/>
                          </a:cxn>
                          <a:cxn ang="0">
                            <a:pos x="37" y="82"/>
                          </a:cxn>
                          <a:cxn ang="0">
                            <a:pos x="44" y="82"/>
                          </a:cxn>
                          <a:cxn ang="0">
                            <a:pos x="51" y="82"/>
                          </a:cxn>
                          <a:cxn ang="0">
                            <a:pos x="58" y="82"/>
                          </a:cxn>
                          <a:cxn ang="0">
                            <a:pos x="64" y="82"/>
                          </a:cxn>
                          <a:cxn ang="0">
                            <a:pos x="72" y="82"/>
                          </a:cxn>
                          <a:cxn ang="0">
                            <a:pos x="78" y="82"/>
                          </a:cxn>
                          <a:cxn ang="0">
                            <a:pos x="83" y="82"/>
                          </a:cxn>
                          <a:cxn ang="0">
                            <a:pos x="88" y="82"/>
                          </a:cxn>
                          <a:cxn ang="0">
                            <a:pos x="92" y="82"/>
                          </a:cxn>
                          <a:cxn ang="0">
                            <a:pos x="95" y="82"/>
                          </a:cxn>
                          <a:cxn ang="0">
                            <a:pos x="96" y="82"/>
                          </a:cxn>
                          <a:cxn ang="0">
                            <a:pos x="97" y="81"/>
                          </a:cxn>
                          <a:cxn ang="0">
                            <a:pos x="97" y="81"/>
                          </a:cxn>
                          <a:cxn ang="0">
                            <a:pos x="99" y="81"/>
                          </a:cxn>
                          <a:cxn ang="0">
                            <a:pos x="99" y="80"/>
                          </a:cxn>
                          <a:cxn ang="0">
                            <a:pos x="100" y="80"/>
                          </a:cxn>
                          <a:cxn ang="0">
                            <a:pos x="100" y="79"/>
                          </a:cxn>
                          <a:cxn ang="0">
                            <a:pos x="100" y="76"/>
                          </a:cxn>
                          <a:cxn ang="0">
                            <a:pos x="101" y="75"/>
                          </a:cxn>
                          <a:cxn ang="0">
                            <a:pos x="101" y="71"/>
                          </a:cxn>
                          <a:cxn ang="0">
                            <a:pos x="101" y="61"/>
                          </a:cxn>
                          <a:cxn ang="0">
                            <a:pos x="102" y="50"/>
                          </a:cxn>
                          <a:cxn ang="0">
                            <a:pos x="104" y="36"/>
                          </a:cxn>
                          <a:cxn ang="0">
                            <a:pos x="105" y="23"/>
                          </a:cxn>
                          <a:cxn ang="0">
                            <a:pos x="106" y="11"/>
                          </a:cxn>
                          <a:cxn ang="0">
                            <a:pos x="106" y="3"/>
                          </a:cxn>
                          <a:cxn ang="0">
                            <a:pos x="108" y="0"/>
                          </a:cxn>
                          <a:cxn ang="0">
                            <a:pos x="99" y="0"/>
                          </a:cxn>
                        </a:cxnLst>
                        <a:rect l="0" t="0" r="r" b="b"/>
                        <a:pathLst>
                          <a:path w="108" h="82">
                            <a:moveTo>
                              <a:pt x="99" y="0"/>
                            </a:moveTo>
                            <a:lnTo>
                              <a:pt x="96" y="1"/>
                            </a:lnTo>
                            <a:lnTo>
                              <a:pt x="90" y="74"/>
                            </a:lnTo>
                            <a:lnTo>
                              <a:pt x="88" y="74"/>
                            </a:lnTo>
                            <a:lnTo>
                              <a:pt x="86" y="74"/>
                            </a:lnTo>
                            <a:lnTo>
                              <a:pt x="81" y="74"/>
                            </a:lnTo>
                            <a:lnTo>
                              <a:pt x="76" y="74"/>
                            </a:lnTo>
                            <a:lnTo>
                              <a:pt x="69" y="74"/>
                            </a:lnTo>
                            <a:lnTo>
                              <a:pt x="61" y="74"/>
                            </a:lnTo>
                            <a:lnTo>
                              <a:pt x="54" y="74"/>
                            </a:lnTo>
                            <a:lnTo>
                              <a:pt x="46" y="75"/>
                            </a:lnTo>
                            <a:lnTo>
                              <a:pt x="37" y="75"/>
                            </a:lnTo>
                            <a:lnTo>
                              <a:pt x="29" y="75"/>
                            </a:lnTo>
                            <a:lnTo>
                              <a:pt x="22" y="75"/>
                            </a:lnTo>
                            <a:lnTo>
                              <a:pt x="15" y="75"/>
                            </a:lnTo>
                            <a:lnTo>
                              <a:pt x="9" y="75"/>
                            </a:lnTo>
                            <a:lnTo>
                              <a:pt x="5" y="75"/>
                            </a:lnTo>
                            <a:lnTo>
                              <a:pt x="1" y="75"/>
                            </a:lnTo>
                            <a:lnTo>
                              <a:pt x="0" y="76"/>
                            </a:lnTo>
                            <a:lnTo>
                              <a:pt x="0" y="76"/>
                            </a:lnTo>
                            <a:lnTo>
                              <a:pt x="0" y="77"/>
                            </a:lnTo>
                            <a:lnTo>
                              <a:pt x="1" y="77"/>
                            </a:lnTo>
                            <a:lnTo>
                              <a:pt x="2" y="79"/>
                            </a:lnTo>
                            <a:lnTo>
                              <a:pt x="4" y="79"/>
                            </a:lnTo>
                            <a:lnTo>
                              <a:pt x="5" y="80"/>
                            </a:lnTo>
                            <a:lnTo>
                              <a:pt x="6" y="80"/>
                            </a:lnTo>
                            <a:lnTo>
                              <a:pt x="9" y="81"/>
                            </a:lnTo>
                            <a:lnTo>
                              <a:pt x="11" y="81"/>
                            </a:lnTo>
                            <a:lnTo>
                              <a:pt x="14" y="81"/>
                            </a:lnTo>
                            <a:lnTo>
                              <a:pt x="17" y="81"/>
                            </a:lnTo>
                            <a:lnTo>
                              <a:pt x="19" y="82"/>
                            </a:lnTo>
                            <a:lnTo>
                              <a:pt x="22" y="82"/>
                            </a:lnTo>
                            <a:lnTo>
                              <a:pt x="27" y="82"/>
                            </a:lnTo>
                            <a:lnTo>
                              <a:pt x="32" y="82"/>
                            </a:lnTo>
                            <a:lnTo>
                              <a:pt x="37" y="82"/>
                            </a:lnTo>
                            <a:lnTo>
                              <a:pt x="44" y="82"/>
                            </a:lnTo>
                            <a:lnTo>
                              <a:pt x="51" y="82"/>
                            </a:lnTo>
                            <a:lnTo>
                              <a:pt x="58" y="82"/>
                            </a:lnTo>
                            <a:lnTo>
                              <a:pt x="64" y="82"/>
                            </a:lnTo>
                            <a:lnTo>
                              <a:pt x="72" y="82"/>
                            </a:lnTo>
                            <a:lnTo>
                              <a:pt x="78" y="82"/>
                            </a:lnTo>
                            <a:lnTo>
                              <a:pt x="83" y="82"/>
                            </a:lnTo>
                            <a:lnTo>
                              <a:pt x="88" y="82"/>
                            </a:lnTo>
                            <a:lnTo>
                              <a:pt x="92" y="82"/>
                            </a:lnTo>
                            <a:lnTo>
                              <a:pt x="95" y="82"/>
                            </a:lnTo>
                            <a:lnTo>
                              <a:pt x="96" y="82"/>
                            </a:lnTo>
                            <a:lnTo>
                              <a:pt x="97" y="81"/>
                            </a:lnTo>
                            <a:lnTo>
                              <a:pt x="97" y="81"/>
                            </a:lnTo>
                            <a:lnTo>
                              <a:pt x="99" y="81"/>
                            </a:lnTo>
                            <a:lnTo>
                              <a:pt x="99" y="80"/>
                            </a:lnTo>
                            <a:lnTo>
                              <a:pt x="100" y="80"/>
                            </a:lnTo>
                            <a:lnTo>
                              <a:pt x="100" y="79"/>
                            </a:lnTo>
                            <a:lnTo>
                              <a:pt x="100" y="76"/>
                            </a:lnTo>
                            <a:lnTo>
                              <a:pt x="101" y="75"/>
                            </a:lnTo>
                            <a:lnTo>
                              <a:pt x="101" y="71"/>
                            </a:lnTo>
                            <a:lnTo>
                              <a:pt x="101" y="61"/>
                            </a:lnTo>
                            <a:lnTo>
                              <a:pt x="102" y="50"/>
                            </a:lnTo>
                            <a:lnTo>
                              <a:pt x="104" y="36"/>
                            </a:lnTo>
                            <a:lnTo>
                              <a:pt x="105" y="23"/>
                            </a:lnTo>
                            <a:lnTo>
                              <a:pt x="106" y="11"/>
                            </a:lnTo>
                            <a:lnTo>
                              <a:pt x="106" y="3"/>
                            </a:lnTo>
                            <a:lnTo>
                              <a:pt x="108" y="0"/>
                            </a:lnTo>
                            <a:lnTo>
                              <a:pt x="99" y="0"/>
                            </a:lnTo>
                            <a:close/>
                          </a:path>
                        </a:pathLst>
                      </a:custGeom>
                      <a:solidFill>
                        <a:srgbClr val="919191"/>
                      </a:solidFill>
                      <a:ln w="9525">
                        <a:noFill/>
                        <a:round/>
                        <a:headEnd/>
                        <a:tailEnd/>
                      </a:ln>
                    </p:spPr>
                    <p:txBody>
                      <a:bodyPr/>
                      <a:lstStyle/>
                      <a:p>
                        <a:endParaRPr lang="zh-CN" altLang="en-US"/>
                      </a:p>
                    </p:txBody>
                  </p:sp>
                  <p:sp>
                    <p:nvSpPr>
                      <p:cNvPr id="481732" name="Freeform 452"/>
                      <p:cNvSpPr>
                        <a:spLocks/>
                      </p:cNvSpPr>
                      <p:nvPr/>
                    </p:nvSpPr>
                    <p:spPr bwMode="auto">
                      <a:xfrm>
                        <a:off x="2815" y="1721"/>
                        <a:ext cx="7" cy="2"/>
                      </a:xfrm>
                      <a:custGeom>
                        <a:avLst/>
                        <a:gdLst/>
                        <a:ahLst/>
                        <a:cxnLst>
                          <a:cxn ang="0">
                            <a:pos x="2" y="2"/>
                          </a:cxn>
                          <a:cxn ang="0">
                            <a:pos x="0" y="1"/>
                          </a:cxn>
                          <a:cxn ang="0">
                            <a:pos x="1" y="0"/>
                          </a:cxn>
                          <a:cxn ang="0">
                            <a:pos x="7" y="0"/>
                          </a:cxn>
                          <a:cxn ang="0">
                            <a:pos x="6" y="2"/>
                          </a:cxn>
                          <a:cxn ang="0">
                            <a:pos x="2" y="2"/>
                          </a:cxn>
                        </a:cxnLst>
                        <a:rect l="0" t="0" r="r" b="b"/>
                        <a:pathLst>
                          <a:path w="7" h="2">
                            <a:moveTo>
                              <a:pt x="2" y="2"/>
                            </a:moveTo>
                            <a:lnTo>
                              <a:pt x="0" y="1"/>
                            </a:lnTo>
                            <a:lnTo>
                              <a:pt x="1" y="0"/>
                            </a:lnTo>
                            <a:lnTo>
                              <a:pt x="7" y="0"/>
                            </a:lnTo>
                            <a:lnTo>
                              <a:pt x="6" y="2"/>
                            </a:lnTo>
                            <a:lnTo>
                              <a:pt x="2" y="2"/>
                            </a:lnTo>
                            <a:close/>
                          </a:path>
                        </a:pathLst>
                      </a:custGeom>
                      <a:solidFill>
                        <a:srgbClr val="CECECE"/>
                      </a:solidFill>
                      <a:ln w="9525">
                        <a:noFill/>
                        <a:round/>
                        <a:headEnd/>
                        <a:tailEnd/>
                      </a:ln>
                    </p:spPr>
                    <p:txBody>
                      <a:bodyPr/>
                      <a:lstStyle/>
                      <a:p>
                        <a:endParaRPr lang="zh-CN" altLang="en-US"/>
                      </a:p>
                    </p:txBody>
                  </p:sp>
                  <p:sp>
                    <p:nvSpPr>
                      <p:cNvPr id="481733" name="Freeform 453"/>
                      <p:cNvSpPr>
                        <a:spLocks/>
                      </p:cNvSpPr>
                      <p:nvPr/>
                    </p:nvSpPr>
                    <p:spPr bwMode="auto">
                      <a:xfrm>
                        <a:off x="2725" y="1722"/>
                        <a:ext cx="97" cy="80"/>
                      </a:xfrm>
                      <a:custGeom>
                        <a:avLst/>
                        <a:gdLst/>
                        <a:ahLst/>
                        <a:cxnLst>
                          <a:cxn ang="0">
                            <a:pos x="96" y="1"/>
                          </a:cxn>
                          <a:cxn ang="0">
                            <a:pos x="95" y="5"/>
                          </a:cxn>
                          <a:cxn ang="0">
                            <a:pos x="90" y="75"/>
                          </a:cxn>
                          <a:cxn ang="0">
                            <a:pos x="0" y="78"/>
                          </a:cxn>
                          <a:cxn ang="0">
                            <a:pos x="0" y="78"/>
                          </a:cxn>
                          <a:cxn ang="0">
                            <a:pos x="1" y="78"/>
                          </a:cxn>
                          <a:cxn ang="0">
                            <a:pos x="1" y="79"/>
                          </a:cxn>
                          <a:cxn ang="0">
                            <a:pos x="2" y="79"/>
                          </a:cxn>
                          <a:cxn ang="0">
                            <a:pos x="4" y="79"/>
                          </a:cxn>
                          <a:cxn ang="0">
                            <a:pos x="6" y="79"/>
                          </a:cxn>
                          <a:cxn ang="0">
                            <a:pos x="8" y="79"/>
                          </a:cxn>
                          <a:cxn ang="0">
                            <a:pos x="9" y="79"/>
                          </a:cxn>
                          <a:cxn ang="0">
                            <a:pos x="13" y="80"/>
                          </a:cxn>
                          <a:cxn ang="0">
                            <a:pos x="17" y="80"/>
                          </a:cxn>
                          <a:cxn ang="0">
                            <a:pos x="22" y="80"/>
                          </a:cxn>
                          <a:cxn ang="0">
                            <a:pos x="27" y="80"/>
                          </a:cxn>
                          <a:cxn ang="0">
                            <a:pos x="33" y="80"/>
                          </a:cxn>
                          <a:cxn ang="0">
                            <a:pos x="41" y="80"/>
                          </a:cxn>
                          <a:cxn ang="0">
                            <a:pos x="47" y="80"/>
                          </a:cxn>
                          <a:cxn ang="0">
                            <a:pos x="55" y="80"/>
                          </a:cxn>
                          <a:cxn ang="0">
                            <a:pos x="61" y="80"/>
                          </a:cxn>
                          <a:cxn ang="0">
                            <a:pos x="68" y="80"/>
                          </a:cxn>
                          <a:cxn ang="0">
                            <a:pos x="74" y="80"/>
                          </a:cxn>
                          <a:cxn ang="0">
                            <a:pos x="79" y="80"/>
                          </a:cxn>
                          <a:cxn ang="0">
                            <a:pos x="82" y="80"/>
                          </a:cxn>
                          <a:cxn ang="0">
                            <a:pos x="86" y="80"/>
                          </a:cxn>
                          <a:cxn ang="0">
                            <a:pos x="87" y="80"/>
                          </a:cxn>
                          <a:cxn ang="0">
                            <a:pos x="87" y="80"/>
                          </a:cxn>
                          <a:cxn ang="0">
                            <a:pos x="88" y="79"/>
                          </a:cxn>
                          <a:cxn ang="0">
                            <a:pos x="88" y="79"/>
                          </a:cxn>
                          <a:cxn ang="0">
                            <a:pos x="90" y="78"/>
                          </a:cxn>
                          <a:cxn ang="0">
                            <a:pos x="91" y="76"/>
                          </a:cxn>
                          <a:cxn ang="0">
                            <a:pos x="91" y="75"/>
                          </a:cxn>
                          <a:cxn ang="0">
                            <a:pos x="91" y="73"/>
                          </a:cxn>
                          <a:cxn ang="0">
                            <a:pos x="97" y="0"/>
                          </a:cxn>
                          <a:cxn ang="0">
                            <a:pos x="96" y="1"/>
                          </a:cxn>
                        </a:cxnLst>
                        <a:rect l="0" t="0" r="r" b="b"/>
                        <a:pathLst>
                          <a:path w="97" h="80">
                            <a:moveTo>
                              <a:pt x="96" y="1"/>
                            </a:moveTo>
                            <a:lnTo>
                              <a:pt x="95" y="5"/>
                            </a:lnTo>
                            <a:lnTo>
                              <a:pt x="90" y="75"/>
                            </a:lnTo>
                            <a:lnTo>
                              <a:pt x="0" y="78"/>
                            </a:lnTo>
                            <a:lnTo>
                              <a:pt x="0" y="78"/>
                            </a:lnTo>
                            <a:lnTo>
                              <a:pt x="1" y="78"/>
                            </a:lnTo>
                            <a:lnTo>
                              <a:pt x="1" y="79"/>
                            </a:lnTo>
                            <a:lnTo>
                              <a:pt x="2" y="79"/>
                            </a:lnTo>
                            <a:lnTo>
                              <a:pt x="4" y="79"/>
                            </a:lnTo>
                            <a:lnTo>
                              <a:pt x="6" y="79"/>
                            </a:lnTo>
                            <a:lnTo>
                              <a:pt x="8" y="79"/>
                            </a:lnTo>
                            <a:lnTo>
                              <a:pt x="9" y="79"/>
                            </a:lnTo>
                            <a:lnTo>
                              <a:pt x="13" y="80"/>
                            </a:lnTo>
                            <a:lnTo>
                              <a:pt x="17" y="80"/>
                            </a:lnTo>
                            <a:lnTo>
                              <a:pt x="22" y="80"/>
                            </a:lnTo>
                            <a:lnTo>
                              <a:pt x="27" y="80"/>
                            </a:lnTo>
                            <a:lnTo>
                              <a:pt x="33" y="80"/>
                            </a:lnTo>
                            <a:lnTo>
                              <a:pt x="41" y="80"/>
                            </a:lnTo>
                            <a:lnTo>
                              <a:pt x="47" y="80"/>
                            </a:lnTo>
                            <a:lnTo>
                              <a:pt x="55" y="80"/>
                            </a:lnTo>
                            <a:lnTo>
                              <a:pt x="61" y="80"/>
                            </a:lnTo>
                            <a:lnTo>
                              <a:pt x="68" y="80"/>
                            </a:lnTo>
                            <a:lnTo>
                              <a:pt x="74" y="80"/>
                            </a:lnTo>
                            <a:lnTo>
                              <a:pt x="79" y="80"/>
                            </a:lnTo>
                            <a:lnTo>
                              <a:pt x="82" y="80"/>
                            </a:lnTo>
                            <a:lnTo>
                              <a:pt x="86" y="80"/>
                            </a:lnTo>
                            <a:lnTo>
                              <a:pt x="87" y="80"/>
                            </a:lnTo>
                            <a:lnTo>
                              <a:pt x="87" y="80"/>
                            </a:lnTo>
                            <a:lnTo>
                              <a:pt x="88" y="79"/>
                            </a:lnTo>
                            <a:lnTo>
                              <a:pt x="88" y="79"/>
                            </a:lnTo>
                            <a:lnTo>
                              <a:pt x="90" y="78"/>
                            </a:lnTo>
                            <a:lnTo>
                              <a:pt x="91" y="76"/>
                            </a:lnTo>
                            <a:lnTo>
                              <a:pt x="91" y="75"/>
                            </a:lnTo>
                            <a:lnTo>
                              <a:pt x="91" y="73"/>
                            </a:lnTo>
                            <a:lnTo>
                              <a:pt x="97" y="0"/>
                            </a:lnTo>
                            <a:lnTo>
                              <a:pt x="96" y="1"/>
                            </a:lnTo>
                            <a:close/>
                          </a:path>
                        </a:pathLst>
                      </a:custGeom>
                      <a:solidFill>
                        <a:srgbClr val="676767"/>
                      </a:solidFill>
                      <a:ln w="9525">
                        <a:noFill/>
                        <a:round/>
                        <a:headEnd/>
                        <a:tailEnd/>
                      </a:ln>
                    </p:spPr>
                    <p:txBody>
                      <a:bodyPr/>
                      <a:lstStyle/>
                      <a:p>
                        <a:endParaRPr lang="zh-CN" altLang="en-US"/>
                      </a:p>
                    </p:txBody>
                  </p:sp>
                </p:grpSp>
                <p:grpSp>
                  <p:nvGrpSpPr>
                    <p:cNvPr id="481582" name="Group 454"/>
                    <p:cNvGrpSpPr>
                      <a:grpSpLocks/>
                    </p:cNvGrpSpPr>
                    <p:nvPr/>
                  </p:nvGrpSpPr>
                  <p:grpSpPr bwMode="auto">
                    <a:xfrm>
                      <a:off x="2608" y="1703"/>
                      <a:ext cx="108" cy="78"/>
                      <a:chOff x="2608" y="1703"/>
                      <a:chExt cx="108" cy="78"/>
                    </a:xfrm>
                  </p:grpSpPr>
                  <p:sp>
                    <p:nvSpPr>
                      <p:cNvPr id="481735" name="Freeform 455"/>
                      <p:cNvSpPr>
                        <a:spLocks/>
                      </p:cNvSpPr>
                      <p:nvPr/>
                    </p:nvSpPr>
                    <p:spPr bwMode="auto">
                      <a:xfrm>
                        <a:off x="2608" y="1703"/>
                        <a:ext cx="108" cy="78"/>
                      </a:xfrm>
                      <a:custGeom>
                        <a:avLst/>
                        <a:gdLst/>
                        <a:ahLst/>
                        <a:cxnLst>
                          <a:cxn ang="0">
                            <a:pos x="99" y="0"/>
                          </a:cxn>
                          <a:cxn ang="0">
                            <a:pos x="96" y="2"/>
                          </a:cxn>
                          <a:cxn ang="0">
                            <a:pos x="90" y="70"/>
                          </a:cxn>
                          <a:cxn ang="0">
                            <a:pos x="89" y="70"/>
                          </a:cxn>
                          <a:cxn ang="0">
                            <a:pos x="86" y="70"/>
                          </a:cxn>
                          <a:cxn ang="0">
                            <a:pos x="81" y="70"/>
                          </a:cxn>
                          <a:cxn ang="0">
                            <a:pos x="76" y="71"/>
                          </a:cxn>
                          <a:cxn ang="0">
                            <a:pos x="69" y="71"/>
                          </a:cxn>
                          <a:cxn ang="0">
                            <a:pos x="62" y="71"/>
                          </a:cxn>
                          <a:cxn ang="0">
                            <a:pos x="54" y="71"/>
                          </a:cxn>
                          <a:cxn ang="0">
                            <a:pos x="46" y="71"/>
                          </a:cxn>
                          <a:cxn ang="0">
                            <a:pos x="37" y="71"/>
                          </a:cxn>
                          <a:cxn ang="0">
                            <a:pos x="30" y="71"/>
                          </a:cxn>
                          <a:cxn ang="0">
                            <a:pos x="22" y="71"/>
                          </a:cxn>
                          <a:cxn ang="0">
                            <a:pos x="16" y="71"/>
                          </a:cxn>
                          <a:cxn ang="0">
                            <a:pos x="9" y="72"/>
                          </a:cxn>
                          <a:cxn ang="0">
                            <a:pos x="5" y="72"/>
                          </a:cxn>
                          <a:cxn ang="0">
                            <a:pos x="2" y="72"/>
                          </a:cxn>
                          <a:cxn ang="0">
                            <a:pos x="0" y="72"/>
                          </a:cxn>
                          <a:cxn ang="0">
                            <a:pos x="0" y="72"/>
                          </a:cxn>
                          <a:cxn ang="0">
                            <a:pos x="0" y="73"/>
                          </a:cxn>
                          <a:cxn ang="0">
                            <a:pos x="2" y="73"/>
                          </a:cxn>
                          <a:cxn ang="0">
                            <a:pos x="3" y="75"/>
                          </a:cxn>
                          <a:cxn ang="0">
                            <a:pos x="4" y="75"/>
                          </a:cxn>
                          <a:cxn ang="0">
                            <a:pos x="5" y="76"/>
                          </a:cxn>
                          <a:cxn ang="0">
                            <a:pos x="7" y="76"/>
                          </a:cxn>
                          <a:cxn ang="0">
                            <a:pos x="9" y="77"/>
                          </a:cxn>
                          <a:cxn ang="0">
                            <a:pos x="12" y="77"/>
                          </a:cxn>
                          <a:cxn ang="0">
                            <a:pos x="14" y="77"/>
                          </a:cxn>
                          <a:cxn ang="0">
                            <a:pos x="17" y="77"/>
                          </a:cxn>
                          <a:cxn ang="0">
                            <a:pos x="19" y="78"/>
                          </a:cxn>
                          <a:cxn ang="0">
                            <a:pos x="22" y="78"/>
                          </a:cxn>
                          <a:cxn ang="0">
                            <a:pos x="27" y="78"/>
                          </a:cxn>
                          <a:cxn ang="0">
                            <a:pos x="32" y="78"/>
                          </a:cxn>
                          <a:cxn ang="0">
                            <a:pos x="37" y="78"/>
                          </a:cxn>
                          <a:cxn ang="0">
                            <a:pos x="44" y="78"/>
                          </a:cxn>
                          <a:cxn ang="0">
                            <a:pos x="52" y="78"/>
                          </a:cxn>
                          <a:cxn ang="0">
                            <a:pos x="58" y="78"/>
                          </a:cxn>
                          <a:cxn ang="0">
                            <a:pos x="64" y="78"/>
                          </a:cxn>
                          <a:cxn ang="0">
                            <a:pos x="72" y="78"/>
                          </a:cxn>
                          <a:cxn ang="0">
                            <a:pos x="78" y="78"/>
                          </a:cxn>
                          <a:cxn ang="0">
                            <a:pos x="84" y="78"/>
                          </a:cxn>
                          <a:cxn ang="0">
                            <a:pos x="89" y="78"/>
                          </a:cxn>
                          <a:cxn ang="0">
                            <a:pos x="93" y="78"/>
                          </a:cxn>
                          <a:cxn ang="0">
                            <a:pos x="95" y="78"/>
                          </a:cxn>
                          <a:cxn ang="0">
                            <a:pos x="96" y="78"/>
                          </a:cxn>
                          <a:cxn ang="0">
                            <a:pos x="98" y="77"/>
                          </a:cxn>
                          <a:cxn ang="0">
                            <a:pos x="98" y="77"/>
                          </a:cxn>
                          <a:cxn ang="0">
                            <a:pos x="99" y="77"/>
                          </a:cxn>
                          <a:cxn ang="0">
                            <a:pos x="99" y="76"/>
                          </a:cxn>
                          <a:cxn ang="0">
                            <a:pos x="100" y="76"/>
                          </a:cxn>
                          <a:cxn ang="0">
                            <a:pos x="100" y="75"/>
                          </a:cxn>
                          <a:cxn ang="0">
                            <a:pos x="100" y="73"/>
                          </a:cxn>
                          <a:cxn ang="0">
                            <a:pos x="102" y="71"/>
                          </a:cxn>
                          <a:cxn ang="0">
                            <a:pos x="102" y="68"/>
                          </a:cxn>
                          <a:cxn ang="0">
                            <a:pos x="102" y="58"/>
                          </a:cxn>
                          <a:cxn ang="0">
                            <a:pos x="103" y="47"/>
                          </a:cxn>
                          <a:cxn ang="0">
                            <a:pos x="104" y="34"/>
                          </a:cxn>
                          <a:cxn ang="0">
                            <a:pos x="105" y="21"/>
                          </a:cxn>
                          <a:cxn ang="0">
                            <a:pos x="107" y="11"/>
                          </a:cxn>
                          <a:cxn ang="0">
                            <a:pos x="107" y="4"/>
                          </a:cxn>
                          <a:cxn ang="0">
                            <a:pos x="108" y="0"/>
                          </a:cxn>
                          <a:cxn ang="0">
                            <a:pos x="99" y="0"/>
                          </a:cxn>
                        </a:cxnLst>
                        <a:rect l="0" t="0" r="r" b="b"/>
                        <a:pathLst>
                          <a:path w="108" h="78">
                            <a:moveTo>
                              <a:pt x="99" y="0"/>
                            </a:moveTo>
                            <a:lnTo>
                              <a:pt x="96" y="2"/>
                            </a:lnTo>
                            <a:lnTo>
                              <a:pt x="90" y="70"/>
                            </a:lnTo>
                            <a:lnTo>
                              <a:pt x="89" y="70"/>
                            </a:lnTo>
                            <a:lnTo>
                              <a:pt x="86" y="70"/>
                            </a:lnTo>
                            <a:lnTo>
                              <a:pt x="81" y="70"/>
                            </a:lnTo>
                            <a:lnTo>
                              <a:pt x="76" y="71"/>
                            </a:lnTo>
                            <a:lnTo>
                              <a:pt x="69" y="71"/>
                            </a:lnTo>
                            <a:lnTo>
                              <a:pt x="62" y="71"/>
                            </a:lnTo>
                            <a:lnTo>
                              <a:pt x="54" y="71"/>
                            </a:lnTo>
                            <a:lnTo>
                              <a:pt x="46" y="71"/>
                            </a:lnTo>
                            <a:lnTo>
                              <a:pt x="37" y="71"/>
                            </a:lnTo>
                            <a:lnTo>
                              <a:pt x="30" y="71"/>
                            </a:lnTo>
                            <a:lnTo>
                              <a:pt x="22" y="71"/>
                            </a:lnTo>
                            <a:lnTo>
                              <a:pt x="16" y="71"/>
                            </a:lnTo>
                            <a:lnTo>
                              <a:pt x="9" y="72"/>
                            </a:lnTo>
                            <a:lnTo>
                              <a:pt x="5" y="72"/>
                            </a:lnTo>
                            <a:lnTo>
                              <a:pt x="2" y="72"/>
                            </a:lnTo>
                            <a:lnTo>
                              <a:pt x="0" y="72"/>
                            </a:lnTo>
                            <a:lnTo>
                              <a:pt x="0" y="72"/>
                            </a:lnTo>
                            <a:lnTo>
                              <a:pt x="0" y="73"/>
                            </a:lnTo>
                            <a:lnTo>
                              <a:pt x="2" y="73"/>
                            </a:lnTo>
                            <a:lnTo>
                              <a:pt x="3" y="75"/>
                            </a:lnTo>
                            <a:lnTo>
                              <a:pt x="4" y="75"/>
                            </a:lnTo>
                            <a:lnTo>
                              <a:pt x="5" y="76"/>
                            </a:lnTo>
                            <a:lnTo>
                              <a:pt x="7" y="76"/>
                            </a:lnTo>
                            <a:lnTo>
                              <a:pt x="9" y="77"/>
                            </a:lnTo>
                            <a:lnTo>
                              <a:pt x="12" y="77"/>
                            </a:lnTo>
                            <a:lnTo>
                              <a:pt x="14" y="77"/>
                            </a:lnTo>
                            <a:lnTo>
                              <a:pt x="17" y="77"/>
                            </a:lnTo>
                            <a:lnTo>
                              <a:pt x="19" y="78"/>
                            </a:lnTo>
                            <a:lnTo>
                              <a:pt x="22" y="78"/>
                            </a:lnTo>
                            <a:lnTo>
                              <a:pt x="27" y="78"/>
                            </a:lnTo>
                            <a:lnTo>
                              <a:pt x="32" y="78"/>
                            </a:lnTo>
                            <a:lnTo>
                              <a:pt x="37" y="78"/>
                            </a:lnTo>
                            <a:lnTo>
                              <a:pt x="44" y="78"/>
                            </a:lnTo>
                            <a:lnTo>
                              <a:pt x="52" y="78"/>
                            </a:lnTo>
                            <a:lnTo>
                              <a:pt x="58" y="78"/>
                            </a:lnTo>
                            <a:lnTo>
                              <a:pt x="64" y="78"/>
                            </a:lnTo>
                            <a:lnTo>
                              <a:pt x="72" y="78"/>
                            </a:lnTo>
                            <a:lnTo>
                              <a:pt x="78" y="78"/>
                            </a:lnTo>
                            <a:lnTo>
                              <a:pt x="84" y="78"/>
                            </a:lnTo>
                            <a:lnTo>
                              <a:pt x="89" y="78"/>
                            </a:lnTo>
                            <a:lnTo>
                              <a:pt x="93" y="78"/>
                            </a:lnTo>
                            <a:lnTo>
                              <a:pt x="95" y="78"/>
                            </a:lnTo>
                            <a:lnTo>
                              <a:pt x="96" y="78"/>
                            </a:lnTo>
                            <a:lnTo>
                              <a:pt x="98" y="77"/>
                            </a:lnTo>
                            <a:lnTo>
                              <a:pt x="98" y="77"/>
                            </a:lnTo>
                            <a:lnTo>
                              <a:pt x="99" y="77"/>
                            </a:lnTo>
                            <a:lnTo>
                              <a:pt x="99" y="76"/>
                            </a:lnTo>
                            <a:lnTo>
                              <a:pt x="100" y="76"/>
                            </a:lnTo>
                            <a:lnTo>
                              <a:pt x="100" y="75"/>
                            </a:lnTo>
                            <a:lnTo>
                              <a:pt x="100" y="73"/>
                            </a:lnTo>
                            <a:lnTo>
                              <a:pt x="102" y="71"/>
                            </a:lnTo>
                            <a:lnTo>
                              <a:pt x="102" y="68"/>
                            </a:lnTo>
                            <a:lnTo>
                              <a:pt x="102" y="58"/>
                            </a:lnTo>
                            <a:lnTo>
                              <a:pt x="103" y="47"/>
                            </a:lnTo>
                            <a:lnTo>
                              <a:pt x="104" y="34"/>
                            </a:lnTo>
                            <a:lnTo>
                              <a:pt x="105" y="21"/>
                            </a:lnTo>
                            <a:lnTo>
                              <a:pt x="107" y="11"/>
                            </a:lnTo>
                            <a:lnTo>
                              <a:pt x="107" y="4"/>
                            </a:lnTo>
                            <a:lnTo>
                              <a:pt x="108" y="0"/>
                            </a:lnTo>
                            <a:lnTo>
                              <a:pt x="99" y="0"/>
                            </a:lnTo>
                            <a:close/>
                          </a:path>
                        </a:pathLst>
                      </a:custGeom>
                      <a:solidFill>
                        <a:srgbClr val="919191"/>
                      </a:solidFill>
                      <a:ln w="9525">
                        <a:noFill/>
                        <a:round/>
                        <a:headEnd/>
                        <a:tailEnd/>
                      </a:ln>
                    </p:spPr>
                    <p:txBody>
                      <a:bodyPr/>
                      <a:lstStyle/>
                      <a:p>
                        <a:endParaRPr lang="zh-CN" altLang="en-US"/>
                      </a:p>
                    </p:txBody>
                  </p:sp>
                  <p:sp>
                    <p:nvSpPr>
                      <p:cNvPr id="481736" name="Freeform 456"/>
                      <p:cNvSpPr>
                        <a:spLocks/>
                      </p:cNvSpPr>
                      <p:nvPr/>
                    </p:nvSpPr>
                    <p:spPr bwMode="auto">
                      <a:xfrm>
                        <a:off x="2707" y="1703"/>
                        <a:ext cx="9" cy="3"/>
                      </a:xfrm>
                      <a:custGeom>
                        <a:avLst/>
                        <a:gdLst/>
                        <a:ahLst/>
                        <a:cxnLst>
                          <a:cxn ang="0">
                            <a:pos x="3" y="3"/>
                          </a:cxn>
                          <a:cxn ang="0">
                            <a:pos x="0" y="2"/>
                          </a:cxn>
                          <a:cxn ang="0">
                            <a:pos x="1" y="0"/>
                          </a:cxn>
                          <a:cxn ang="0">
                            <a:pos x="9" y="2"/>
                          </a:cxn>
                          <a:cxn ang="0">
                            <a:pos x="6" y="3"/>
                          </a:cxn>
                          <a:cxn ang="0">
                            <a:pos x="3" y="3"/>
                          </a:cxn>
                        </a:cxnLst>
                        <a:rect l="0" t="0" r="r" b="b"/>
                        <a:pathLst>
                          <a:path w="9" h="3">
                            <a:moveTo>
                              <a:pt x="3" y="3"/>
                            </a:moveTo>
                            <a:lnTo>
                              <a:pt x="0" y="2"/>
                            </a:lnTo>
                            <a:lnTo>
                              <a:pt x="1" y="0"/>
                            </a:lnTo>
                            <a:lnTo>
                              <a:pt x="9" y="2"/>
                            </a:lnTo>
                            <a:lnTo>
                              <a:pt x="6" y="3"/>
                            </a:lnTo>
                            <a:lnTo>
                              <a:pt x="3" y="3"/>
                            </a:lnTo>
                            <a:close/>
                          </a:path>
                        </a:pathLst>
                      </a:custGeom>
                      <a:solidFill>
                        <a:srgbClr val="CECECE"/>
                      </a:solidFill>
                      <a:ln w="9525">
                        <a:noFill/>
                        <a:round/>
                        <a:headEnd/>
                        <a:tailEnd/>
                      </a:ln>
                    </p:spPr>
                    <p:txBody>
                      <a:bodyPr/>
                      <a:lstStyle/>
                      <a:p>
                        <a:endParaRPr lang="zh-CN" altLang="en-US"/>
                      </a:p>
                    </p:txBody>
                  </p:sp>
                  <p:sp>
                    <p:nvSpPr>
                      <p:cNvPr id="481737" name="Freeform 457"/>
                      <p:cNvSpPr>
                        <a:spLocks/>
                      </p:cNvSpPr>
                      <p:nvPr/>
                    </p:nvSpPr>
                    <p:spPr bwMode="auto">
                      <a:xfrm>
                        <a:off x="2617" y="1705"/>
                        <a:ext cx="99" cy="75"/>
                      </a:xfrm>
                      <a:custGeom>
                        <a:avLst/>
                        <a:gdLst/>
                        <a:ahLst/>
                        <a:cxnLst>
                          <a:cxn ang="0">
                            <a:pos x="96" y="1"/>
                          </a:cxn>
                          <a:cxn ang="0">
                            <a:pos x="96" y="4"/>
                          </a:cxn>
                          <a:cxn ang="0">
                            <a:pos x="90" y="71"/>
                          </a:cxn>
                          <a:cxn ang="0">
                            <a:pos x="0" y="74"/>
                          </a:cxn>
                          <a:cxn ang="0">
                            <a:pos x="0" y="74"/>
                          </a:cxn>
                          <a:cxn ang="0">
                            <a:pos x="2" y="74"/>
                          </a:cxn>
                          <a:cxn ang="0">
                            <a:pos x="2" y="74"/>
                          </a:cxn>
                          <a:cxn ang="0">
                            <a:pos x="3" y="74"/>
                          </a:cxn>
                          <a:cxn ang="0">
                            <a:pos x="4" y="75"/>
                          </a:cxn>
                          <a:cxn ang="0">
                            <a:pos x="7" y="75"/>
                          </a:cxn>
                          <a:cxn ang="0">
                            <a:pos x="8" y="75"/>
                          </a:cxn>
                          <a:cxn ang="0">
                            <a:pos x="9" y="75"/>
                          </a:cxn>
                          <a:cxn ang="0">
                            <a:pos x="13" y="75"/>
                          </a:cxn>
                          <a:cxn ang="0">
                            <a:pos x="17" y="75"/>
                          </a:cxn>
                          <a:cxn ang="0">
                            <a:pos x="22" y="75"/>
                          </a:cxn>
                          <a:cxn ang="0">
                            <a:pos x="27" y="75"/>
                          </a:cxn>
                          <a:cxn ang="0">
                            <a:pos x="34" y="75"/>
                          </a:cxn>
                          <a:cxn ang="0">
                            <a:pos x="41" y="75"/>
                          </a:cxn>
                          <a:cxn ang="0">
                            <a:pos x="48" y="75"/>
                          </a:cxn>
                          <a:cxn ang="0">
                            <a:pos x="55" y="75"/>
                          </a:cxn>
                          <a:cxn ang="0">
                            <a:pos x="62" y="75"/>
                          </a:cxn>
                          <a:cxn ang="0">
                            <a:pos x="68" y="75"/>
                          </a:cxn>
                          <a:cxn ang="0">
                            <a:pos x="75" y="75"/>
                          </a:cxn>
                          <a:cxn ang="0">
                            <a:pos x="80" y="75"/>
                          </a:cxn>
                          <a:cxn ang="0">
                            <a:pos x="84" y="75"/>
                          </a:cxn>
                          <a:cxn ang="0">
                            <a:pos x="86" y="75"/>
                          </a:cxn>
                          <a:cxn ang="0">
                            <a:pos x="87" y="75"/>
                          </a:cxn>
                          <a:cxn ang="0">
                            <a:pos x="89" y="75"/>
                          </a:cxn>
                          <a:cxn ang="0">
                            <a:pos x="89" y="75"/>
                          </a:cxn>
                          <a:cxn ang="0">
                            <a:pos x="90" y="75"/>
                          </a:cxn>
                          <a:cxn ang="0">
                            <a:pos x="90" y="74"/>
                          </a:cxn>
                          <a:cxn ang="0">
                            <a:pos x="91" y="73"/>
                          </a:cxn>
                          <a:cxn ang="0">
                            <a:pos x="93" y="71"/>
                          </a:cxn>
                          <a:cxn ang="0">
                            <a:pos x="93" y="69"/>
                          </a:cxn>
                          <a:cxn ang="0">
                            <a:pos x="99" y="0"/>
                          </a:cxn>
                          <a:cxn ang="0">
                            <a:pos x="96" y="1"/>
                          </a:cxn>
                        </a:cxnLst>
                        <a:rect l="0" t="0" r="r" b="b"/>
                        <a:pathLst>
                          <a:path w="99" h="75">
                            <a:moveTo>
                              <a:pt x="96" y="1"/>
                            </a:moveTo>
                            <a:lnTo>
                              <a:pt x="96" y="4"/>
                            </a:lnTo>
                            <a:lnTo>
                              <a:pt x="90" y="71"/>
                            </a:lnTo>
                            <a:lnTo>
                              <a:pt x="0" y="74"/>
                            </a:lnTo>
                            <a:lnTo>
                              <a:pt x="0" y="74"/>
                            </a:lnTo>
                            <a:lnTo>
                              <a:pt x="2" y="74"/>
                            </a:lnTo>
                            <a:lnTo>
                              <a:pt x="2" y="74"/>
                            </a:lnTo>
                            <a:lnTo>
                              <a:pt x="3" y="74"/>
                            </a:lnTo>
                            <a:lnTo>
                              <a:pt x="4" y="75"/>
                            </a:lnTo>
                            <a:lnTo>
                              <a:pt x="7" y="75"/>
                            </a:lnTo>
                            <a:lnTo>
                              <a:pt x="8" y="75"/>
                            </a:lnTo>
                            <a:lnTo>
                              <a:pt x="9" y="75"/>
                            </a:lnTo>
                            <a:lnTo>
                              <a:pt x="13" y="75"/>
                            </a:lnTo>
                            <a:lnTo>
                              <a:pt x="17" y="75"/>
                            </a:lnTo>
                            <a:lnTo>
                              <a:pt x="22" y="75"/>
                            </a:lnTo>
                            <a:lnTo>
                              <a:pt x="27" y="75"/>
                            </a:lnTo>
                            <a:lnTo>
                              <a:pt x="34" y="75"/>
                            </a:lnTo>
                            <a:lnTo>
                              <a:pt x="41" y="75"/>
                            </a:lnTo>
                            <a:lnTo>
                              <a:pt x="48" y="75"/>
                            </a:lnTo>
                            <a:lnTo>
                              <a:pt x="55" y="75"/>
                            </a:lnTo>
                            <a:lnTo>
                              <a:pt x="62" y="75"/>
                            </a:lnTo>
                            <a:lnTo>
                              <a:pt x="68" y="75"/>
                            </a:lnTo>
                            <a:lnTo>
                              <a:pt x="75" y="75"/>
                            </a:lnTo>
                            <a:lnTo>
                              <a:pt x="80" y="75"/>
                            </a:lnTo>
                            <a:lnTo>
                              <a:pt x="84" y="75"/>
                            </a:lnTo>
                            <a:lnTo>
                              <a:pt x="86" y="75"/>
                            </a:lnTo>
                            <a:lnTo>
                              <a:pt x="87" y="75"/>
                            </a:lnTo>
                            <a:lnTo>
                              <a:pt x="89" y="75"/>
                            </a:lnTo>
                            <a:lnTo>
                              <a:pt x="89" y="75"/>
                            </a:lnTo>
                            <a:lnTo>
                              <a:pt x="90" y="75"/>
                            </a:lnTo>
                            <a:lnTo>
                              <a:pt x="90" y="74"/>
                            </a:lnTo>
                            <a:lnTo>
                              <a:pt x="91" y="73"/>
                            </a:lnTo>
                            <a:lnTo>
                              <a:pt x="93" y="71"/>
                            </a:lnTo>
                            <a:lnTo>
                              <a:pt x="93" y="69"/>
                            </a:lnTo>
                            <a:lnTo>
                              <a:pt x="99" y="0"/>
                            </a:lnTo>
                            <a:lnTo>
                              <a:pt x="96" y="1"/>
                            </a:lnTo>
                            <a:close/>
                          </a:path>
                        </a:pathLst>
                      </a:custGeom>
                      <a:solidFill>
                        <a:srgbClr val="676767"/>
                      </a:solidFill>
                      <a:ln w="9525">
                        <a:noFill/>
                        <a:round/>
                        <a:headEnd/>
                        <a:tailEnd/>
                      </a:ln>
                    </p:spPr>
                    <p:txBody>
                      <a:bodyPr/>
                      <a:lstStyle/>
                      <a:p>
                        <a:endParaRPr lang="zh-CN" altLang="en-US"/>
                      </a:p>
                    </p:txBody>
                  </p:sp>
                </p:grpSp>
              </p:grpSp>
            </p:grpSp>
          </p:grpSp>
        </p:grpSp>
        <p:grpSp>
          <p:nvGrpSpPr>
            <p:cNvPr id="481585" name="Group 458"/>
            <p:cNvGrpSpPr>
              <a:grpSpLocks/>
            </p:cNvGrpSpPr>
            <p:nvPr/>
          </p:nvGrpSpPr>
          <p:grpSpPr bwMode="auto">
            <a:xfrm>
              <a:off x="2629" y="1664"/>
              <a:ext cx="151" cy="132"/>
              <a:chOff x="2629" y="1664"/>
              <a:chExt cx="151" cy="132"/>
            </a:xfrm>
          </p:grpSpPr>
          <p:sp>
            <p:nvSpPr>
              <p:cNvPr id="481739" name="Rectangle 459"/>
              <p:cNvSpPr>
                <a:spLocks noChangeArrowheads="1"/>
              </p:cNvSpPr>
              <p:nvPr/>
            </p:nvSpPr>
            <p:spPr bwMode="auto">
              <a:xfrm>
                <a:off x="2629" y="1664"/>
                <a:ext cx="89" cy="132"/>
              </a:xfrm>
              <a:prstGeom prst="rect">
                <a:avLst/>
              </a:prstGeom>
              <a:solidFill>
                <a:srgbClr val="FBC675"/>
              </a:solidFill>
              <a:ln w="9525">
                <a:noFill/>
                <a:miter lim="800000"/>
                <a:headEnd/>
                <a:tailEnd/>
              </a:ln>
            </p:spPr>
            <p:txBody>
              <a:bodyPr/>
              <a:lstStyle/>
              <a:p>
                <a:endParaRPr lang="zh-CN" altLang="en-US"/>
              </a:p>
            </p:txBody>
          </p:sp>
          <p:sp>
            <p:nvSpPr>
              <p:cNvPr id="481740" name="Freeform 460"/>
              <p:cNvSpPr>
                <a:spLocks/>
              </p:cNvSpPr>
              <p:nvPr/>
            </p:nvSpPr>
            <p:spPr bwMode="auto">
              <a:xfrm>
                <a:off x="2722" y="1664"/>
                <a:ext cx="58" cy="132"/>
              </a:xfrm>
              <a:custGeom>
                <a:avLst/>
                <a:gdLst/>
                <a:ahLst/>
                <a:cxnLst>
                  <a:cxn ang="0">
                    <a:pos x="2" y="0"/>
                  </a:cxn>
                  <a:cxn ang="0">
                    <a:pos x="5" y="0"/>
                  </a:cxn>
                  <a:cxn ang="0">
                    <a:pos x="9" y="1"/>
                  </a:cxn>
                  <a:cxn ang="0">
                    <a:pos x="13" y="1"/>
                  </a:cxn>
                  <a:cxn ang="0">
                    <a:pos x="17" y="1"/>
                  </a:cxn>
                  <a:cxn ang="0">
                    <a:pos x="21" y="2"/>
                  </a:cxn>
                  <a:cxn ang="0">
                    <a:pos x="25" y="2"/>
                  </a:cxn>
                  <a:cxn ang="0">
                    <a:pos x="29" y="2"/>
                  </a:cxn>
                  <a:cxn ang="0">
                    <a:pos x="31" y="4"/>
                  </a:cxn>
                  <a:cxn ang="0">
                    <a:pos x="35" y="4"/>
                  </a:cxn>
                  <a:cxn ang="0">
                    <a:pos x="39" y="4"/>
                  </a:cxn>
                  <a:cxn ang="0">
                    <a:pos x="43" y="4"/>
                  </a:cxn>
                  <a:cxn ang="0">
                    <a:pos x="45" y="4"/>
                  </a:cxn>
                  <a:cxn ang="0">
                    <a:pos x="49" y="5"/>
                  </a:cxn>
                  <a:cxn ang="0">
                    <a:pos x="53" y="5"/>
                  </a:cxn>
                  <a:cxn ang="0">
                    <a:pos x="55" y="5"/>
                  </a:cxn>
                  <a:cxn ang="0">
                    <a:pos x="58" y="20"/>
                  </a:cxn>
                  <a:cxn ang="0">
                    <a:pos x="58" y="50"/>
                  </a:cxn>
                  <a:cxn ang="0">
                    <a:pos x="58" y="80"/>
                  </a:cxn>
                  <a:cxn ang="0">
                    <a:pos x="58" y="109"/>
                  </a:cxn>
                  <a:cxn ang="0">
                    <a:pos x="55" y="124"/>
                  </a:cxn>
                  <a:cxn ang="0">
                    <a:pos x="53" y="125"/>
                  </a:cxn>
                  <a:cxn ang="0">
                    <a:pos x="49" y="125"/>
                  </a:cxn>
                  <a:cxn ang="0">
                    <a:pos x="45" y="126"/>
                  </a:cxn>
                  <a:cxn ang="0">
                    <a:pos x="43" y="128"/>
                  </a:cxn>
                  <a:cxn ang="0">
                    <a:pos x="39" y="128"/>
                  </a:cxn>
                  <a:cxn ang="0">
                    <a:pos x="35" y="128"/>
                  </a:cxn>
                  <a:cxn ang="0">
                    <a:pos x="31" y="129"/>
                  </a:cxn>
                  <a:cxn ang="0">
                    <a:pos x="29" y="129"/>
                  </a:cxn>
                  <a:cxn ang="0">
                    <a:pos x="25" y="129"/>
                  </a:cxn>
                  <a:cxn ang="0">
                    <a:pos x="21" y="130"/>
                  </a:cxn>
                  <a:cxn ang="0">
                    <a:pos x="17" y="130"/>
                  </a:cxn>
                  <a:cxn ang="0">
                    <a:pos x="13" y="130"/>
                  </a:cxn>
                  <a:cxn ang="0">
                    <a:pos x="9" y="131"/>
                  </a:cxn>
                  <a:cxn ang="0">
                    <a:pos x="5" y="131"/>
                  </a:cxn>
                  <a:cxn ang="0">
                    <a:pos x="2" y="132"/>
                  </a:cxn>
                  <a:cxn ang="0">
                    <a:pos x="0" y="116"/>
                  </a:cxn>
                  <a:cxn ang="0">
                    <a:pos x="0" y="82"/>
                  </a:cxn>
                  <a:cxn ang="0">
                    <a:pos x="0" y="50"/>
                  </a:cxn>
                  <a:cxn ang="0">
                    <a:pos x="0" y="16"/>
                  </a:cxn>
                </a:cxnLst>
                <a:rect l="0" t="0" r="r" b="b"/>
                <a:pathLst>
                  <a:path w="58" h="132">
                    <a:moveTo>
                      <a:pt x="0" y="0"/>
                    </a:moveTo>
                    <a:lnTo>
                      <a:pt x="2" y="0"/>
                    </a:lnTo>
                    <a:lnTo>
                      <a:pt x="4" y="0"/>
                    </a:lnTo>
                    <a:lnTo>
                      <a:pt x="5" y="0"/>
                    </a:lnTo>
                    <a:lnTo>
                      <a:pt x="7" y="1"/>
                    </a:lnTo>
                    <a:lnTo>
                      <a:pt x="9" y="1"/>
                    </a:lnTo>
                    <a:lnTo>
                      <a:pt x="12" y="1"/>
                    </a:lnTo>
                    <a:lnTo>
                      <a:pt x="13" y="1"/>
                    </a:lnTo>
                    <a:lnTo>
                      <a:pt x="14" y="1"/>
                    </a:lnTo>
                    <a:lnTo>
                      <a:pt x="17" y="1"/>
                    </a:lnTo>
                    <a:lnTo>
                      <a:pt x="18" y="2"/>
                    </a:lnTo>
                    <a:lnTo>
                      <a:pt x="21" y="2"/>
                    </a:lnTo>
                    <a:lnTo>
                      <a:pt x="22" y="2"/>
                    </a:lnTo>
                    <a:lnTo>
                      <a:pt x="25" y="2"/>
                    </a:lnTo>
                    <a:lnTo>
                      <a:pt x="26" y="2"/>
                    </a:lnTo>
                    <a:lnTo>
                      <a:pt x="29" y="2"/>
                    </a:lnTo>
                    <a:lnTo>
                      <a:pt x="30" y="2"/>
                    </a:lnTo>
                    <a:lnTo>
                      <a:pt x="31" y="4"/>
                    </a:lnTo>
                    <a:lnTo>
                      <a:pt x="34" y="4"/>
                    </a:lnTo>
                    <a:lnTo>
                      <a:pt x="35" y="4"/>
                    </a:lnTo>
                    <a:lnTo>
                      <a:pt x="38" y="4"/>
                    </a:lnTo>
                    <a:lnTo>
                      <a:pt x="39" y="4"/>
                    </a:lnTo>
                    <a:lnTo>
                      <a:pt x="40" y="4"/>
                    </a:lnTo>
                    <a:lnTo>
                      <a:pt x="43" y="4"/>
                    </a:lnTo>
                    <a:lnTo>
                      <a:pt x="44" y="4"/>
                    </a:lnTo>
                    <a:lnTo>
                      <a:pt x="45" y="4"/>
                    </a:lnTo>
                    <a:lnTo>
                      <a:pt x="48" y="5"/>
                    </a:lnTo>
                    <a:lnTo>
                      <a:pt x="49" y="5"/>
                    </a:lnTo>
                    <a:lnTo>
                      <a:pt x="50" y="5"/>
                    </a:lnTo>
                    <a:lnTo>
                      <a:pt x="53" y="5"/>
                    </a:lnTo>
                    <a:lnTo>
                      <a:pt x="54" y="5"/>
                    </a:lnTo>
                    <a:lnTo>
                      <a:pt x="55" y="5"/>
                    </a:lnTo>
                    <a:lnTo>
                      <a:pt x="58" y="5"/>
                    </a:lnTo>
                    <a:lnTo>
                      <a:pt x="58" y="20"/>
                    </a:lnTo>
                    <a:lnTo>
                      <a:pt x="58" y="35"/>
                    </a:lnTo>
                    <a:lnTo>
                      <a:pt x="58" y="50"/>
                    </a:lnTo>
                    <a:lnTo>
                      <a:pt x="58" y="65"/>
                    </a:lnTo>
                    <a:lnTo>
                      <a:pt x="58" y="80"/>
                    </a:lnTo>
                    <a:lnTo>
                      <a:pt x="58" y="95"/>
                    </a:lnTo>
                    <a:lnTo>
                      <a:pt x="58" y="109"/>
                    </a:lnTo>
                    <a:lnTo>
                      <a:pt x="58" y="124"/>
                    </a:lnTo>
                    <a:lnTo>
                      <a:pt x="55" y="124"/>
                    </a:lnTo>
                    <a:lnTo>
                      <a:pt x="54" y="125"/>
                    </a:lnTo>
                    <a:lnTo>
                      <a:pt x="53" y="125"/>
                    </a:lnTo>
                    <a:lnTo>
                      <a:pt x="50" y="125"/>
                    </a:lnTo>
                    <a:lnTo>
                      <a:pt x="49" y="125"/>
                    </a:lnTo>
                    <a:lnTo>
                      <a:pt x="48" y="126"/>
                    </a:lnTo>
                    <a:lnTo>
                      <a:pt x="45" y="126"/>
                    </a:lnTo>
                    <a:lnTo>
                      <a:pt x="44" y="126"/>
                    </a:lnTo>
                    <a:lnTo>
                      <a:pt x="43" y="128"/>
                    </a:lnTo>
                    <a:lnTo>
                      <a:pt x="40" y="128"/>
                    </a:lnTo>
                    <a:lnTo>
                      <a:pt x="39" y="128"/>
                    </a:lnTo>
                    <a:lnTo>
                      <a:pt x="38" y="128"/>
                    </a:lnTo>
                    <a:lnTo>
                      <a:pt x="35" y="128"/>
                    </a:lnTo>
                    <a:lnTo>
                      <a:pt x="34" y="128"/>
                    </a:lnTo>
                    <a:lnTo>
                      <a:pt x="31" y="129"/>
                    </a:lnTo>
                    <a:lnTo>
                      <a:pt x="30" y="129"/>
                    </a:lnTo>
                    <a:lnTo>
                      <a:pt x="29" y="129"/>
                    </a:lnTo>
                    <a:lnTo>
                      <a:pt x="26" y="129"/>
                    </a:lnTo>
                    <a:lnTo>
                      <a:pt x="25" y="129"/>
                    </a:lnTo>
                    <a:lnTo>
                      <a:pt x="22" y="130"/>
                    </a:lnTo>
                    <a:lnTo>
                      <a:pt x="21" y="130"/>
                    </a:lnTo>
                    <a:lnTo>
                      <a:pt x="18" y="130"/>
                    </a:lnTo>
                    <a:lnTo>
                      <a:pt x="17" y="130"/>
                    </a:lnTo>
                    <a:lnTo>
                      <a:pt x="14" y="130"/>
                    </a:lnTo>
                    <a:lnTo>
                      <a:pt x="13" y="130"/>
                    </a:lnTo>
                    <a:lnTo>
                      <a:pt x="12" y="131"/>
                    </a:lnTo>
                    <a:lnTo>
                      <a:pt x="9" y="131"/>
                    </a:lnTo>
                    <a:lnTo>
                      <a:pt x="7" y="131"/>
                    </a:lnTo>
                    <a:lnTo>
                      <a:pt x="5" y="131"/>
                    </a:lnTo>
                    <a:lnTo>
                      <a:pt x="4" y="132"/>
                    </a:lnTo>
                    <a:lnTo>
                      <a:pt x="2" y="132"/>
                    </a:lnTo>
                    <a:lnTo>
                      <a:pt x="0" y="132"/>
                    </a:lnTo>
                    <a:lnTo>
                      <a:pt x="0" y="116"/>
                    </a:lnTo>
                    <a:lnTo>
                      <a:pt x="0" y="100"/>
                    </a:lnTo>
                    <a:lnTo>
                      <a:pt x="0" y="82"/>
                    </a:lnTo>
                    <a:lnTo>
                      <a:pt x="0" y="66"/>
                    </a:lnTo>
                    <a:lnTo>
                      <a:pt x="0" y="50"/>
                    </a:lnTo>
                    <a:lnTo>
                      <a:pt x="0" y="34"/>
                    </a:lnTo>
                    <a:lnTo>
                      <a:pt x="0" y="16"/>
                    </a:lnTo>
                    <a:lnTo>
                      <a:pt x="0" y="0"/>
                    </a:lnTo>
                    <a:close/>
                  </a:path>
                </a:pathLst>
              </a:custGeom>
              <a:solidFill>
                <a:srgbClr val="714400"/>
              </a:solidFill>
              <a:ln w="9525">
                <a:noFill/>
                <a:round/>
                <a:headEnd/>
                <a:tailEnd/>
              </a:ln>
            </p:spPr>
            <p:txBody>
              <a:bodyPr/>
              <a:lstStyle/>
              <a:p>
                <a:endParaRPr lang="zh-CN" altLang="en-US"/>
              </a:p>
            </p:txBody>
          </p:sp>
        </p:grpSp>
      </p:grpSp>
      <p:sp>
        <p:nvSpPr>
          <p:cNvPr id="481741" name="Text Box 461"/>
          <p:cNvSpPr txBox="1">
            <a:spLocks noChangeArrowheads="1"/>
          </p:cNvSpPr>
          <p:nvPr/>
        </p:nvSpPr>
        <p:spPr bwMode="auto">
          <a:xfrm>
            <a:off x="685800" y="914400"/>
            <a:ext cx="4724400" cy="925513"/>
          </a:xfrm>
          <a:prstGeom prst="rect">
            <a:avLst/>
          </a:prstGeom>
          <a:noFill/>
          <a:ln w="9525">
            <a:solidFill>
              <a:schemeClr val="accent1"/>
            </a:solidFill>
            <a:miter lim="800000"/>
            <a:headEnd/>
            <a:tailEnd/>
          </a:ln>
          <a:effectLst/>
        </p:spPr>
        <p:txBody>
          <a:bodyPr lIns="90000" tIns="46800" rIns="90000" bIns="46800">
            <a:spAutoFit/>
          </a:bodyPr>
          <a:lstStyle/>
          <a:p>
            <a:pPr algn="just">
              <a:spcBef>
                <a:spcPct val="50000"/>
              </a:spcBef>
            </a:pPr>
            <a:r>
              <a:rPr lang="zh-CN" altLang="en-US" sz="1800" b="1">
                <a:latin typeface="宋体" pitchFamily="2" charset="-122"/>
              </a:rPr>
              <a:t>将仓库分为不同的物理或逻辑单元进行管理，并提示用户货物应存放的区域，及该区域的及时库存，对仓库进行精细化管理。</a:t>
            </a:r>
            <a:endParaRPr lang="zh-CN" altLang="en-US"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741"/>
                                        </p:tgtEl>
                                        <p:attrNameLst>
                                          <p:attrName>style.visibility</p:attrName>
                                        </p:attrNameLst>
                                      </p:cBhvr>
                                      <p:to>
                                        <p:strVal val="visible"/>
                                      </p:to>
                                    </p:set>
                                    <p:anim calcmode="lin" valueType="num">
                                      <p:cBhvr additive="base">
                                        <p:cTn id="7" dur="500" fill="hold"/>
                                        <p:tgtEl>
                                          <p:spTgt spid="481741"/>
                                        </p:tgtEl>
                                        <p:attrNameLst>
                                          <p:attrName>ppt_x</p:attrName>
                                        </p:attrNameLst>
                                      </p:cBhvr>
                                      <p:tavLst>
                                        <p:tav tm="0">
                                          <p:val>
                                            <p:strVal val="0-#ppt_w/2"/>
                                          </p:val>
                                        </p:tav>
                                        <p:tav tm="100000">
                                          <p:val>
                                            <p:strVal val="#ppt_x"/>
                                          </p:val>
                                        </p:tav>
                                      </p:tavLst>
                                    </p:anim>
                                    <p:anim calcmode="lin" valueType="num">
                                      <p:cBhvr additive="base">
                                        <p:cTn id="8" dur="500" fill="hold"/>
                                        <p:tgtEl>
                                          <p:spTgt spid="4817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741"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zh-CN" altLang="en-US" dirty="0" smtClean="0"/>
              <a:t>关键业务应用   在制品</a:t>
            </a:r>
            <a:r>
              <a:rPr lang="en-US" altLang="zh-CN" dirty="0" smtClean="0"/>
              <a:t>WIP </a:t>
            </a:r>
            <a:r>
              <a:rPr lang="zh-CN" altLang="en-US" dirty="0" smtClean="0"/>
              <a:t>和呆滞库存的管理</a:t>
            </a:r>
          </a:p>
        </p:txBody>
      </p:sp>
      <p:sp>
        <p:nvSpPr>
          <p:cNvPr id="23" name="灯片编号占位符 22"/>
          <p:cNvSpPr>
            <a:spLocks noGrp="1"/>
          </p:cNvSpPr>
          <p:nvPr>
            <p:ph type="sldNum" sz="quarter" idx="4294967295"/>
          </p:nvPr>
        </p:nvSpPr>
        <p:spPr>
          <a:xfrm>
            <a:off x="0" y="6553200"/>
            <a:ext cx="533400" cy="304800"/>
          </a:xfrm>
          <a:prstGeom prst="rect">
            <a:avLst/>
          </a:prstGeom>
        </p:spPr>
        <p:txBody>
          <a:bodyPr/>
          <a:lstStyle/>
          <a:p>
            <a:fld id="{384E0C51-4627-4ED8-A220-D038BEC4232C}" type="slidenum">
              <a:rPr lang="en-GB" altLang="en-US" smtClean="0"/>
              <a:pPr/>
              <a:t>59</a:t>
            </a:fld>
            <a:endParaRPr lang="en-GB" altLang="en-US"/>
          </a:p>
        </p:txBody>
      </p:sp>
      <p:sp>
        <p:nvSpPr>
          <p:cNvPr id="9" name="剪去单角的矩形 8"/>
          <p:cNvSpPr/>
          <p:nvPr/>
        </p:nvSpPr>
        <p:spPr bwMode="auto">
          <a:xfrm>
            <a:off x="1049338" y="1196975"/>
            <a:ext cx="1860550" cy="360363"/>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半成品不完全配套</a:t>
            </a:r>
          </a:p>
        </p:txBody>
      </p:sp>
      <p:sp>
        <p:nvSpPr>
          <p:cNvPr id="2" name="剪去单角的矩形 8"/>
          <p:cNvSpPr/>
          <p:nvPr/>
        </p:nvSpPr>
        <p:spPr bwMode="auto">
          <a:xfrm>
            <a:off x="1049338" y="1700213"/>
            <a:ext cx="1860550" cy="360362"/>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生产过程中不齐套</a:t>
            </a:r>
          </a:p>
        </p:txBody>
      </p:sp>
      <p:sp>
        <p:nvSpPr>
          <p:cNvPr id="3" name="剪去单角的矩形 8"/>
          <p:cNvSpPr/>
          <p:nvPr/>
        </p:nvSpPr>
        <p:spPr bwMode="auto">
          <a:xfrm>
            <a:off x="1049338" y="2205038"/>
            <a:ext cx="1860550" cy="360362"/>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制损无法及时补料</a:t>
            </a:r>
          </a:p>
        </p:txBody>
      </p:sp>
      <p:sp>
        <p:nvSpPr>
          <p:cNvPr id="4" name="剪去单角的矩形 8"/>
          <p:cNvSpPr/>
          <p:nvPr/>
        </p:nvSpPr>
        <p:spPr bwMode="auto">
          <a:xfrm>
            <a:off x="1049338" y="2708275"/>
            <a:ext cx="1860550" cy="360363"/>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设计变更</a:t>
            </a:r>
          </a:p>
        </p:txBody>
      </p:sp>
      <p:sp>
        <p:nvSpPr>
          <p:cNvPr id="5" name="剪去单角的矩形 8"/>
          <p:cNvSpPr/>
          <p:nvPr/>
        </p:nvSpPr>
        <p:spPr bwMode="auto">
          <a:xfrm>
            <a:off x="1049338" y="3213100"/>
            <a:ext cx="1860550" cy="360363"/>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dirty="0">
                <a:solidFill>
                  <a:srgbClr val="262626"/>
                </a:solidFill>
                <a:latin typeface="宋体" pitchFamily="2" charset="-122"/>
              </a:rPr>
              <a:t>为售后维修生产的配件</a:t>
            </a:r>
          </a:p>
        </p:txBody>
      </p:sp>
      <p:sp>
        <p:nvSpPr>
          <p:cNvPr id="6" name="剪去单角的矩形 8"/>
          <p:cNvSpPr/>
          <p:nvPr/>
        </p:nvSpPr>
        <p:spPr bwMode="auto">
          <a:xfrm>
            <a:off x="1049338" y="3716338"/>
            <a:ext cx="1860550" cy="360362"/>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dirty="0">
                <a:solidFill>
                  <a:srgbClr val="262626"/>
                </a:solidFill>
                <a:latin typeface="宋体" pitchFamily="2" charset="-122"/>
              </a:rPr>
              <a:t>战略采购的剩余物料</a:t>
            </a:r>
          </a:p>
        </p:txBody>
      </p:sp>
      <p:sp>
        <p:nvSpPr>
          <p:cNvPr id="7" name="剪去单角的矩形 8"/>
          <p:cNvSpPr/>
          <p:nvPr/>
        </p:nvSpPr>
        <p:spPr bwMode="auto">
          <a:xfrm>
            <a:off x="1049338" y="4221163"/>
            <a:ext cx="1860550" cy="360362"/>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插单</a:t>
            </a:r>
            <a:r>
              <a:rPr lang="zh-CN" altLang="en-US" sz="1400" b="0">
                <a:solidFill>
                  <a:srgbClr val="262626"/>
                </a:solidFill>
                <a:latin typeface="宋体" pitchFamily="2" charset="-122"/>
                <a:sym typeface="Wingdings" pitchFamily="2" charset="2"/>
              </a:rPr>
              <a:t></a:t>
            </a:r>
            <a:r>
              <a:rPr lang="zh-CN" altLang="en-US" sz="1400" b="0">
                <a:solidFill>
                  <a:srgbClr val="262626"/>
                </a:solidFill>
                <a:latin typeface="宋体" pitchFamily="2" charset="-122"/>
              </a:rPr>
              <a:t>生产频繁换线</a:t>
            </a:r>
          </a:p>
        </p:txBody>
      </p:sp>
      <p:sp>
        <p:nvSpPr>
          <p:cNvPr id="8" name="剪去单角的矩形 8"/>
          <p:cNvSpPr/>
          <p:nvPr/>
        </p:nvSpPr>
        <p:spPr bwMode="auto">
          <a:xfrm>
            <a:off x="1049338" y="4724400"/>
            <a:ext cx="1860550" cy="360363"/>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dirty="0">
                <a:solidFill>
                  <a:srgbClr val="262626"/>
                </a:solidFill>
                <a:latin typeface="宋体" pitchFamily="2" charset="-122"/>
              </a:rPr>
              <a:t>工厂间供货不及时</a:t>
            </a:r>
          </a:p>
        </p:txBody>
      </p:sp>
      <p:sp>
        <p:nvSpPr>
          <p:cNvPr id="10" name="剪去单角的矩形 8"/>
          <p:cNvSpPr/>
          <p:nvPr/>
        </p:nvSpPr>
        <p:spPr bwMode="auto">
          <a:xfrm>
            <a:off x="1049338" y="5229225"/>
            <a:ext cx="1860550" cy="360363"/>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料号存在一物多编码</a:t>
            </a:r>
          </a:p>
        </p:txBody>
      </p:sp>
      <p:sp>
        <p:nvSpPr>
          <p:cNvPr id="11" name="剪去单角的矩形 8"/>
          <p:cNvSpPr/>
          <p:nvPr/>
        </p:nvSpPr>
        <p:spPr bwMode="auto">
          <a:xfrm>
            <a:off x="1049338" y="5734050"/>
            <a:ext cx="1860550" cy="360363"/>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a:solidFill>
                  <a:srgbClr val="262626"/>
                </a:solidFill>
                <a:latin typeface="宋体" pitchFamily="2" charset="-122"/>
              </a:rPr>
              <a:t>重复采购</a:t>
            </a:r>
          </a:p>
        </p:txBody>
      </p:sp>
      <p:sp>
        <p:nvSpPr>
          <p:cNvPr id="57357" name="AutoShape 14"/>
          <p:cNvSpPr>
            <a:spLocks/>
          </p:cNvSpPr>
          <p:nvPr/>
        </p:nvSpPr>
        <p:spPr bwMode="auto">
          <a:xfrm>
            <a:off x="3109913" y="1341438"/>
            <a:ext cx="133350" cy="4608512"/>
          </a:xfrm>
          <a:prstGeom prst="rightBrace">
            <a:avLst>
              <a:gd name="adj1" fmla="val 265916"/>
              <a:gd name="adj2" fmla="val 50000"/>
            </a:avLst>
          </a:prstGeom>
          <a:noFill/>
          <a:ln w="15875">
            <a:solidFill>
              <a:schemeClr val="tx1"/>
            </a:solidFill>
            <a:round/>
            <a:headEnd/>
            <a:tailEnd/>
          </a:ln>
        </p:spPr>
        <p:txBody>
          <a:bodyPr wrap="none" lIns="92075" tIns="46038" rIns="92075" bIns="46038" anchor="ctr"/>
          <a:lstStyle/>
          <a:p>
            <a:pPr eaLnBrk="0" hangingPunct="0"/>
            <a:endParaRPr lang="zh-CN" altLang="en-US"/>
          </a:p>
        </p:txBody>
      </p:sp>
      <p:sp>
        <p:nvSpPr>
          <p:cNvPr id="61" name="圆角矩形 60"/>
          <p:cNvSpPr/>
          <p:nvPr/>
        </p:nvSpPr>
        <p:spPr bwMode="auto">
          <a:xfrm>
            <a:off x="3345285" y="2726571"/>
            <a:ext cx="1058838" cy="305474"/>
          </a:xfrm>
          <a:prstGeom prst="roundRect">
            <a:avLst/>
          </a:prstGeom>
          <a:solidFill>
            <a:srgbClr val="99FF99"/>
          </a:solidFill>
          <a:ln>
            <a:headEnd type="none" w="med" len="med"/>
            <a:tailEnd type="triangle" w="med" len="me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zh-CN" altLang="en-US" sz="1400" dirty="0">
                <a:solidFill>
                  <a:srgbClr val="990000"/>
                </a:solidFill>
                <a:latin typeface="华文细黑" pitchFamily="2" charset="-122"/>
                <a:ea typeface="华文细黑" pitchFamily="2" charset="-122"/>
              </a:rPr>
              <a:t>呆滞库存</a:t>
            </a:r>
          </a:p>
        </p:txBody>
      </p:sp>
      <p:sp>
        <p:nvSpPr>
          <p:cNvPr id="12" name="圆角矩形 60"/>
          <p:cNvSpPr/>
          <p:nvPr/>
        </p:nvSpPr>
        <p:spPr bwMode="auto">
          <a:xfrm>
            <a:off x="3345285" y="4094996"/>
            <a:ext cx="1058838" cy="305474"/>
          </a:xfrm>
          <a:prstGeom prst="roundRect">
            <a:avLst/>
          </a:prstGeom>
          <a:solidFill>
            <a:srgbClr val="99FF99"/>
          </a:solidFill>
          <a:ln>
            <a:headEnd type="none" w="med" len="med"/>
            <a:tailEnd type="triangle" w="med" len="me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zh-CN" altLang="en-US" sz="1400" dirty="0">
                <a:solidFill>
                  <a:srgbClr val="990000"/>
                </a:solidFill>
                <a:latin typeface="华文细黑" pitchFamily="2" charset="-122"/>
                <a:ea typeface="华文细黑" pitchFamily="2" charset="-122"/>
              </a:rPr>
              <a:t>异常</a:t>
            </a:r>
            <a:r>
              <a:rPr lang="en-US" altLang="zh-CN" sz="1400" dirty="0">
                <a:solidFill>
                  <a:srgbClr val="990000"/>
                </a:solidFill>
                <a:latin typeface="华文细黑" pitchFamily="2" charset="-122"/>
                <a:ea typeface="华文细黑" pitchFamily="2" charset="-122"/>
              </a:rPr>
              <a:t>WIP</a:t>
            </a:r>
          </a:p>
        </p:txBody>
      </p:sp>
      <p:sp>
        <p:nvSpPr>
          <p:cNvPr id="13" name="剪去单角的矩形 8"/>
          <p:cNvSpPr/>
          <p:nvPr/>
        </p:nvSpPr>
        <p:spPr bwMode="auto">
          <a:xfrm>
            <a:off x="4572000" y="981075"/>
            <a:ext cx="2459038" cy="1727200"/>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eaLnBrk="0" hangingPunct="0">
              <a:defRPr/>
            </a:pPr>
            <a:r>
              <a:rPr lang="zh-CN" altLang="en-US" sz="1400" b="0" dirty="0">
                <a:solidFill>
                  <a:srgbClr val="262626"/>
                </a:solidFill>
                <a:latin typeface="宋体" pitchFamily="2" charset="-122"/>
              </a:rPr>
              <a:t>处理方式：</a:t>
            </a:r>
          </a:p>
          <a:p>
            <a:pPr eaLnBrk="0" hangingPunct="0">
              <a:buFontTx/>
              <a:buChar char="•"/>
              <a:defRPr/>
            </a:pPr>
            <a:r>
              <a:rPr lang="zh-CN" altLang="en-US" sz="1200" b="0" dirty="0">
                <a:solidFill>
                  <a:srgbClr val="262626"/>
                </a:solidFill>
                <a:latin typeface="宋体" pitchFamily="2" charset="-122"/>
              </a:rPr>
              <a:t> 售后服务零件的方式对异常品进行维修。</a:t>
            </a:r>
          </a:p>
          <a:p>
            <a:pPr eaLnBrk="0" hangingPunct="0">
              <a:buFontTx/>
              <a:buChar char="•"/>
              <a:defRPr/>
            </a:pPr>
            <a:r>
              <a:rPr lang="zh-CN" altLang="en-US" sz="1200" b="0" dirty="0">
                <a:solidFill>
                  <a:srgbClr val="262626"/>
                </a:solidFill>
                <a:latin typeface="宋体" pitchFamily="2" charset="-122"/>
              </a:rPr>
              <a:t> 发往维修分公司进行配件备货</a:t>
            </a:r>
          </a:p>
          <a:p>
            <a:pPr eaLnBrk="0" hangingPunct="0">
              <a:buFontTx/>
              <a:buChar char="•"/>
              <a:defRPr/>
            </a:pPr>
            <a:r>
              <a:rPr lang="zh-CN" altLang="en-US" sz="1200" b="0" dirty="0">
                <a:solidFill>
                  <a:srgbClr val="262626"/>
                </a:solidFill>
                <a:latin typeface="宋体" pitchFamily="2" charset="-122"/>
              </a:rPr>
              <a:t> 低价销售</a:t>
            </a:r>
          </a:p>
          <a:p>
            <a:pPr eaLnBrk="0" hangingPunct="0">
              <a:buFontTx/>
              <a:buChar char="•"/>
              <a:defRPr/>
            </a:pPr>
            <a:r>
              <a:rPr lang="zh-CN" altLang="en-US" sz="1200" b="0" dirty="0">
                <a:solidFill>
                  <a:srgbClr val="262626"/>
                </a:solidFill>
                <a:latin typeface="宋体" pitchFamily="2" charset="-122"/>
              </a:rPr>
              <a:t> 寻找同类型产品进行生产消耗</a:t>
            </a:r>
          </a:p>
        </p:txBody>
      </p:sp>
      <p:sp>
        <p:nvSpPr>
          <p:cNvPr id="14" name="剪去单角的矩形 8"/>
          <p:cNvSpPr/>
          <p:nvPr/>
        </p:nvSpPr>
        <p:spPr bwMode="auto">
          <a:xfrm>
            <a:off x="4572000" y="2852738"/>
            <a:ext cx="2459038" cy="1223962"/>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marL="457200" indent="-457200" eaLnBrk="0" hangingPunct="0">
              <a:defRPr/>
            </a:pPr>
            <a:r>
              <a:rPr lang="zh-CN" altLang="en-US" sz="1400" b="0" dirty="0">
                <a:solidFill>
                  <a:srgbClr val="262626"/>
                </a:solidFill>
                <a:latin typeface="宋体" pitchFamily="2" charset="-122"/>
              </a:rPr>
              <a:t>影响：</a:t>
            </a:r>
          </a:p>
          <a:p>
            <a:pPr marL="457200" indent="-457200" eaLnBrk="0" hangingPunct="0">
              <a:buFontTx/>
              <a:buAutoNum type="arabicPeriod"/>
              <a:defRPr/>
            </a:pPr>
            <a:r>
              <a:rPr lang="zh-CN" altLang="en-US" sz="1400" b="0" dirty="0">
                <a:solidFill>
                  <a:srgbClr val="262626"/>
                </a:solidFill>
                <a:latin typeface="宋体" pitchFamily="2" charset="-122"/>
              </a:rPr>
              <a:t>降低生产效率</a:t>
            </a:r>
          </a:p>
          <a:p>
            <a:pPr marL="457200" indent="-457200" eaLnBrk="0" hangingPunct="0">
              <a:buFontTx/>
              <a:buAutoNum type="arabicPeriod"/>
              <a:defRPr/>
            </a:pPr>
            <a:r>
              <a:rPr lang="zh-CN" altLang="en-US" sz="1400" b="0" dirty="0">
                <a:solidFill>
                  <a:srgbClr val="262626"/>
                </a:solidFill>
                <a:latin typeface="宋体" pitchFamily="2" charset="-122"/>
              </a:rPr>
              <a:t>增加库存成本积压</a:t>
            </a:r>
          </a:p>
          <a:p>
            <a:pPr marL="457200" indent="-457200" eaLnBrk="0" hangingPunct="0">
              <a:buFontTx/>
              <a:buAutoNum type="arabicPeriod"/>
              <a:defRPr/>
            </a:pPr>
            <a:r>
              <a:rPr lang="zh-CN" altLang="en-US" sz="1400" b="0" dirty="0">
                <a:solidFill>
                  <a:srgbClr val="262626"/>
                </a:solidFill>
                <a:latin typeface="宋体" pitchFamily="2" charset="-122"/>
              </a:rPr>
              <a:t>降低存货周转率</a:t>
            </a:r>
          </a:p>
          <a:p>
            <a:pPr marL="457200" indent="-457200" eaLnBrk="0" hangingPunct="0">
              <a:buFontTx/>
              <a:buAutoNum type="arabicPeriod"/>
              <a:defRPr/>
            </a:pPr>
            <a:r>
              <a:rPr lang="zh-CN" altLang="en-US" sz="1400" b="0" dirty="0">
                <a:solidFill>
                  <a:srgbClr val="262626"/>
                </a:solidFill>
                <a:latin typeface="宋体" pitchFamily="2" charset="-122"/>
              </a:rPr>
              <a:t>降低资金周转率</a:t>
            </a:r>
          </a:p>
          <a:p>
            <a:pPr marL="457200" indent="-457200" eaLnBrk="0" hangingPunct="0">
              <a:defRPr/>
            </a:pPr>
            <a:endParaRPr lang="en-US" altLang="zh-CN" sz="1400" b="0" dirty="0">
              <a:solidFill>
                <a:srgbClr val="262626"/>
              </a:solidFill>
              <a:latin typeface="宋体" pitchFamily="2" charset="-122"/>
            </a:endParaRPr>
          </a:p>
        </p:txBody>
      </p:sp>
      <p:sp>
        <p:nvSpPr>
          <p:cNvPr id="15" name="剪去单角的矩形 8"/>
          <p:cNvSpPr/>
          <p:nvPr/>
        </p:nvSpPr>
        <p:spPr bwMode="auto">
          <a:xfrm>
            <a:off x="4572000" y="4221163"/>
            <a:ext cx="2459038" cy="2376487"/>
          </a:xfrm>
          <a:prstGeom prst="snip1Rect">
            <a:avLst/>
          </a:prstGeom>
          <a:solidFill>
            <a:schemeClr val="accent1"/>
          </a:solidFill>
          <a:ln w="9525" cap="flat" cmpd="sng" algn="ctr">
            <a:solidFill>
              <a:srgbClr val="0000FF"/>
            </a:solidFill>
            <a:prstDash val="solid"/>
            <a:round/>
            <a:headEnd type="none" w="med" len="med"/>
            <a:tailEnd type="triangle" w="med" len="med"/>
          </a:ln>
          <a:effectLst/>
        </p:spPr>
        <p:txBody>
          <a:bodyPr anchor="ctr"/>
          <a:lstStyle/>
          <a:p>
            <a:pPr marL="457200" indent="-457200" eaLnBrk="0" hangingPunct="0">
              <a:defRPr/>
            </a:pPr>
            <a:r>
              <a:rPr lang="zh-CN" altLang="en-US" sz="1400" b="0" dirty="0">
                <a:solidFill>
                  <a:srgbClr val="262626"/>
                </a:solidFill>
                <a:latin typeface="宋体" pitchFamily="2" charset="-122"/>
              </a:rPr>
              <a:t>解决办法：</a:t>
            </a:r>
          </a:p>
          <a:p>
            <a:pPr marL="457200" indent="-457200" eaLnBrk="0" hangingPunct="0">
              <a:buFontTx/>
              <a:buAutoNum type="arabicPeriod"/>
              <a:defRPr/>
            </a:pPr>
            <a:r>
              <a:rPr lang="zh-CN" altLang="en-US" sz="1200" b="0" dirty="0">
                <a:solidFill>
                  <a:srgbClr val="262626"/>
                </a:solidFill>
                <a:latin typeface="宋体" pitchFamily="2" charset="-122"/>
              </a:rPr>
              <a:t>对各阶段的</a:t>
            </a:r>
            <a:r>
              <a:rPr lang="en-US" altLang="zh-CN" sz="1200" b="0" dirty="0">
                <a:solidFill>
                  <a:srgbClr val="262626"/>
                </a:solidFill>
                <a:latin typeface="宋体" pitchFamily="2" charset="-122"/>
              </a:rPr>
              <a:t>WIP</a:t>
            </a:r>
            <a:r>
              <a:rPr lang="zh-CN" altLang="en-US" sz="1200" b="0" dirty="0">
                <a:solidFill>
                  <a:srgbClr val="262626"/>
                </a:solidFill>
                <a:latin typeface="宋体" pitchFamily="2" charset="-122"/>
              </a:rPr>
              <a:t>和呆滞库存进行严格分类</a:t>
            </a:r>
          </a:p>
          <a:p>
            <a:pPr marL="457200" indent="-457200" eaLnBrk="0" hangingPunct="0">
              <a:buFontTx/>
              <a:buAutoNum type="arabicPeriod"/>
              <a:defRPr/>
            </a:pPr>
            <a:r>
              <a:rPr lang="zh-CN" altLang="en-US" sz="1200" b="0" dirty="0">
                <a:solidFill>
                  <a:srgbClr val="262626"/>
                </a:solidFill>
                <a:latin typeface="宋体" pitchFamily="2" charset="-122"/>
              </a:rPr>
              <a:t>做到来源明细化</a:t>
            </a:r>
          </a:p>
          <a:p>
            <a:pPr marL="457200" indent="-457200" eaLnBrk="0" hangingPunct="0">
              <a:buFontTx/>
              <a:buAutoNum type="arabicPeriod"/>
              <a:defRPr/>
            </a:pPr>
            <a:r>
              <a:rPr lang="zh-CN" altLang="en-US" sz="1200" b="0" dirty="0">
                <a:solidFill>
                  <a:srgbClr val="262626"/>
                </a:solidFill>
                <a:latin typeface="宋体" pitchFamily="2" charset="-122"/>
              </a:rPr>
              <a:t>对呆滞库存进行数据分析</a:t>
            </a:r>
          </a:p>
          <a:p>
            <a:pPr marL="457200" indent="-457200" eaLnBrk="0" hangingPunct="0">
              <a:buFontTx/>
              <a:buAutoNum type="arabicPeriod"/>
              <a:defRPr/>
            </a:pPr>
            <a:r>
              <a:rPr lang="zh-CN" altLang="en-US" sz="1200" b="0" dirty="0">
                <a:solidFill>
                  <a:srgbClr val="262626"/>
                </a:solidFill>
                <a:latin typeface="宋体" pitchFamily="2" charset="-122"/>
              </a:rPr>
              <a:t>制定阶段半成品目标比例</a:t>
            </a:r>
          </a:p>
          <a:p>
            <a:pPr marL="457200" indent="-457200" eaLnBrk="0" hangingPunct="0">
              <a:buFontTx/>
              <a:buAutoNum type="arabicPeriod"/>
              <a:defRPr/>
            </a:pPr>
            <a:r>
              <a:rPr lang="zh-CN" altLang="en-US" sz="1200" b="0" dirty="0">
                <a:solidFill>
                  <a:srgbClr val="262626"/>
                </a:solidFill>
                <a:latin typeface="宋体" pitchFamily="2" charset="-122"/>
              </a:rPr>
              <a:t>定期进行库存检查</a:t>
            </a:r>
            <a:r>
              <a:rPr lang="en-US" altLang="zh-CN" sz="1200" b="0" dirty="0">
                <a:solidFill>
                  <a:srgbClr val="262626"/>
                </a:solidFill>
                <a:latin typeface="宋体" pitchFamily="2" charset="-122"/>
              </a:rPr>
              <a:t>/</a:t>
            </a:r>
            <a:r>
              <a:rPr lang="zh-CN" altLang="en-US" sz="1200" b="0" dirty="0">
                <a:solidFill>
                  <a:srgbClr val="262626"/>
                </a:solidFill>
                <a:latin typeface="宋体" pitchFamily="2" charset="-122"/>
              </a:rPr>
              <a:t>分析，及时处理库存积压</a:t>
            </a:r>
          </a:p>
          <a:p>
            <a:pPr marL="457200" indent="-457200" eaLnBrk="0" hangingPunct="0">
              <a:buFontTx/>
              <a:buAutoNum type="arabicPeriod"/>
              <a:defRPr/>
            </a:pPr>
            <a:r>
              <a:rPr lang="zh-CN" altLang="en-US" sz="1200" b="0" dirty="0">
                <a:solidFill>
                  <a:srgbClr val="262626"/>
                </a:solidFill>
                <a:latin typeface="宋体" pitchFamily="2" charset="-122"/>
              </a:rPr>
              <a:t>序列号管理</a:t>
            </a:r>
          </a:p>
          <a:p>
            <a:pPr marL="457200" indent="-457200" eaLnBrk="0" hangingPunct="0">
              <a:buFontTx/>
              <a:buAutoNum type="arabicPeriod"/>
              <a:defRPr/>
            </a:pPr>
            <a:endParaRPr lang="en-US" altLang="zh-CN" sz="1400" b="0" dirty="0">
              <a:solidFill>
                <a:srgbClr val="262626"/>
              </a:solidFill>
              <a:latin typeface="宋体" pitchFamily="2" charset="-122"/>
            </a:endParaRPr>
          </a:p>
        </p:txBody>
      </p:sp>
      <p:sp>
        <p:nvSpPr>
          <p:cNvPr id="57367" name="Rectangle 24"/>
          <p:cNvSpPr>
            <a:spLocks noChangeArrowheads="1"/>
          </p:cNvSpPr>
          <p:nvPr/>
        </p:nvSpPr>
        <p:spPr bwMode="auto">
          <a:xfrm>
            <a:off x="7496175" y="2205038"/>
            <a:ext cx="1397000" cy="1008062"/>
          </a:xfrm>
          <a:prstGeom prst="rect">
            <a:avLst/>
          </a:prstGeom>
          <a:solidFill>
            <a:srgbClr val="D3A7FF"/>
          </a:solidFill>
          <a:ln w="12700">
            <a:noFill/>
            <a:miter lim="800000"/>
            <a:headEnd/>
            <a:tailEnd/>
          </a:ln>
          <a:effectLst>
            <a:prstShdw prst="shdw17" dist="17961" dir="2700000">
              <a:srgbClr val="7F6499"/>
            </a:prstShdw>
          </a:effectLst>
        </p:spPr>
        <p:txBody>
          <a:bodyPr wrap="none" lIns="92075" tIns="46038" rIns="92075" bIns="46038" anchor="ctr"/>
          <a:lstStyle/>
          <a:p>
            <a:pPr eaLnBrk="0" hangingPunct="0"/>
            <a:r>
              <a:rPr lang="zh-CN" altLang="en-US" sz="1600">
                <a:solidFill>
                  <a:schemeClr val="tx1"/>
                </a:solidFill>
                <a:latin typeface="华文细黑" pitchFamily="2" charset="-122"/>
                <a:ea typeface="华文细黑" pitchFamily="2" charset="-122"/>
              </a:rPr>
              <a:t>目标</a:t>
            </a:r>
          </a:p>
          <a:p>
            <a:pPr eaLnBrk="0" hangingPunct="0"/>
            <a:r>
              <a:rPr lang="zh-CN" altLang="en-US" sz="1600">
                <a:solidFill>
                  <a:schemeClr val="tx1"/>
                </a:solidFill>
                <a:latin typeface="华文细黑" pitchFamily="2" charset="-122"/>
                <a:ea typeface="华文细黑" pitchFamily="2" charset="-122"/>
              </a:rPr>
              <a:t>降低呆滞库存</a:t>
            </a:r>
          </a:p>
          <a:p>
            <a:pPr eaLnBrk="0" hangingPunct="0"/>
            <a:r>
              <a:rPr lang="zh-CN" altLang="en-US" sz="1600">
                <a:solidFill>
                  <a:schemeClr val="tx1"/>
                </a:solidFill>
                <a:latin typeface="华文细黑" pitchFamily="2" charset="-122"/>
                <a:ea typeface="华文细黑" pitchFamily="2" charset="-122"/>
              </a:rPr>
              <a:t>降低异常</a:t>
            </a:r>
            <a:r>
              <a:rPr lang="en-US" altLang="zh-CN" sz="1600">
                <a:solidFill>
                  <a:schemeClr val="tx1"/>
                </a:solidFill>
                <a:latin typeface="华文细黑" pitchFamily="2" charset="-122"/>
                <a:ea typeface="华文细黑" pitchFamily="2" charset="-122"/>
              </a:rPr>
              <a:t>WIP</a:t>
            </a:r>
          </a:p>
        </p:txBody>
      </p:sp>
      <p:sp>
        <p:nvSpPr>
          <p:cNvPr id="57368" name="AutoShape 25"/>
          <p:cNvSpPr>
            <a:spLocks/>
          </p:cNvSpPr>
          <p:nvPr/>
        </p:nvSpPr>
        <p:spPr bwMode="auto">
          <a:xfrm>
            <a:off x="7229475" y="1341438"/>
            <a:ext cx="133350" cy="4608512"/>
          </a:xfrm>
          <a:prstGeom prst="rightBrace">
            <a:avLst>
              <a:gd name="adj1" fmla="val 265916"/>
              <a:gd name="adj2" fmla="val 50000"/>
            </a:avLst>
          </a:prstGeom>
          <a:noFill/>
          <a:ln w="15875">
            <a:solidFill>
              <a:schemeClr val="tx1"/>
            </a:solidFill>
            <a:round/>
            <a:headEnd/>
            <a:tailEnd/>
          </a:ln>
        </p:spPr>
        <p:txBody>
          <a:bodyPr wrap="none" lIns="92075" tIns="46038" rIns="92075" bIns="46038" anchor="ctr"/>
          <a:lstStyle/>
          <a:p>
            <a:pPr eaLnBrk="0" hangingPunct="0"/>
            <a:endParaRPr lang="zh-CN" altLang="en-US"/>
          </a:p>
        </p:txBody>
      </p:sp>
      <p:sp>
        <p:nvSpPr>
          <p:cNvPr id="57369" name="Rectangle 26"/>
          <p:cNvSpPr>
            <a:spLocks noChangeArrowheads="1"/>
          </p:cNvSpPr>
          <p:nvPr/>
        </p:nvSpPr>
        <p:spPr bwMode="auto">
          <a:xfrm>
            <a:off x="7496175" y="4221163"/>
            <a:ext cx="1397000" cy="1008062"/>
          </a:xfrm>
          <a:prstGeom prst="rect">
            <a:avLst/>
          </a:prstGeom>
          <a:solidFill>
            <a:srgbClr val="D3A7FF"/>
          </a:solidFill>
          <a:ln w="12700">
            <a:noFill/>
            <a:miter lim="800000"/>
            <a:headEnd/>
            <a:tailEnd/>
          </a:ln>
          <a:effectLst>
            <a:prstShdw prst="shdw17" dist="17961" dir="2700000">
              <a:srgbClr val="7F6499"/>
            </a:prstShdw>
          </a:effectLst>
        </p:spPr>
        <p:txBody>
          <a:bodyPr wrap="none" lIns="92075" tIns="46038" rIns="92075" bIns="46038" anchor="ctr"/>
          <a:lstStyle/>
          <a:p>
            <a:pPr eaLnBrk="0" hangingPunct="0"/>
            <a:r>
              <a:rPr lang="zh-CN" altLang="en-US" sz="1600">
                <a:solidFill>
                  <a:schemeClr val="tx1"/>
                </a:solidFill>
                <a:latin typeface="华文细黑" pitchFamily="2" charset="-122"/>
                <a:ea typeface="华文细黑" pitchFamily="2" charset="-122"/>
              </a:rPr>
              <a:t>降低生产</a:t>
            </a:r>
          </a:p>
          <a:p>
            <a:pPr eaLnBrk="0" hangingPunct="0"/>
            <a:r>
              <a:rPr lang="zh-CN" altLang="en-US" sz="1600">
                <a:solidFill>
                  <a:schemeClr val="tx1"/>
                </a:solidFill>
                <a:latin typeface="华文细黑" pitchFamily="2" charset="-122"/>
                <a:ea typeface="华文细黑" pitchFamily="2" charset="-122"/>
              </a:rPr>
              <a:t>运营成本</a:t>
            </a:r>
          </a:p>
        </p:txBody>
      </p:sp>
      <p:sp>
        <p:nvSpPr>
          <p:cNvPr id="57370" name="AutoShape 27"/>
          <p:cNvSpPr>
            <a:spLocks noChangeArrowheads="1"/>
          </p:cNvSpPr>
          <p:nvPr/>
        </p:nvSpPr>
        <p:spPr bwMode="auto">
          <a:xfrm>
            <a:off x="7961313" y="3429000"/>
            <a:ext cx="465137" cy="576263"/>
          </a:xfrm>
          <a:prstGeom prst="downArrow">
            <a:avLst>
              <a:gd name="adj1" fmla="val 50000"/>
              <a:gd name="adj2" fmla="val 28592"/>
            </a:avLst>
          </a:prstGeom>
          <a:solidFill>
            <a:schemeClr val="accent1"/>
          </a:solidFill>
          <a:ln w="15875" algn="ctr">
            <a:solidFill>
              <a:schemeClr val="tx1"/>
            </a:solidFill>
            <a:miter lim="800000"/>
            <a:headEnd/>
            <a:tailEnd/>
          </a:ln>
        </p:spPr>
        <p:txBody>
          <a:bodyPr wrap="none" lIns="92075" tIns="46038" rIns="92075" bIns="46038" anchor="ctr"/>
          <a:lstStyle/>
          <a:p>
            <a:pPr eaLnBrk="0" hangingPunct="0"/>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p:cNvSpPr>
            <a:spLocks noGrp="1"/>
          </p:cNvSpPr>
          <p:nvPr>
            <p:ph type="title"/>
          </p:nvPr>
        </p:nvSpPr>
        <p:spPr/>
        <p:txBody>
          <a:bodyPr/>
          <a:lstStyle/>
          <a:p>
            <a:pPr>
              <a:defRPr/>
            </a:pPr>
            <a:r>
              <a:rPr lang="en-US" altLang="zh-CN" sz="2400" kern="1200" dirty="0" smtClean="0">
                <a:solidFill>
                  <a:srgbClr val="FF0000"/>
                </a:solidFill>
              </a:rPr>
              <a:t>1.4 </a:t>
            </a:r>
            <a:r>
              <a:rPr lang="zh-CN" altLang="en-US" sz="2400" kern="1200" dirty="0" smtClean="0">
                <a:solidFill>
                  <a:srgbClr val="FF0000"/>
                </a:solidFill>
              </a:rPr>
              <a:t>细分行业企业运作全景示意图</a:t>
            </a:r>
            <a:endParaRPr lang="en-US" altLang="zh-CN" sz="2400" kern="1200" dirty="0" smtClean="0">
              <a:solidFill>
                <a:srgbClr val="FF0000"/>
              </a:solidFill>
            </a:endParaRPr>
          </a:p>
        </p:txBody>
      </p:sp>
      <p:pic>
        <p:nvPicPr>
          <p:cNvPr id="26628" name="Picture 23" descr="E:\2012\120326-PPT\图\x72.png"/>
          <p:cNvPicPr>
            <a:picLocks noChangeAspect="1" noChangeArrowheads="1"/>
          </p:cNvPicPr>
          <p:nvPr/>
        </p:nvPicPr>
        <p:blipFill>
          <a:blip r:embed="rId2" cstate="print"/>
          <a:srcRect/>
          <a:stretch>
            <a:fillRect/>
          </a:stretch>
        </p:blipFill>
        <p:spPr bwMode="auto">
          <a:xfrm>
            <a:off x="2029756" y="1295456"/>
            <a:ext cx="5333860" cy="3648076"/>
          </a:xfrm>
          <a:prstGeom prst="rect">
            <a:avLst/>
          </a:prstGeom>
          <a:noFill/>
          <a:ln w="9525">
            <a:noFill/>
            <a:miter lim="800000"/>
            <a:headEnd/>
            <a:tailEnd/>
          </a:ln>
        </p:spPr>
      </p:pic>
      <p:grpSp>
        <p:nvGrpSpPr>
          <p:cNvPr id="26630" name="组合 108"/>
          <p:cNvGrpSpPr>
            <a:grpSpLocks/>
          </p:cNvGrpSpPr>
          <p:nvPr/>
        </p:nvGrpSpPr>
        <p:grpSpPr bwMode="auto">
          <a:xfrm>
            <a:off x="1371684" y="2362228"/>
            <a:ext cx="915988" cy="1114425"/>
            <a:chOff x="381110" y="2637316"/>
            <a:chExt cx="916116" cy="1114103"/>
          </a:xfrm>
        </p:grpSpPr>
        <p:pic>
          <p:nvPicPr>
            <p:cNvPr id="26759" name="Picture 4" descr="E:\2012\120326-PPT\图\x53.png"/>
            <p:cNvPicPr>
              <a:picLocks noChangeAspect="1" noChangeArrowheads="1"/>
            </p:cNvPicPr>
            <p:nvPr/>
          </p:nvPicPr>
          <p:blipFill>
            <a:blip r:embed="rId3" cstate="print"/>
            <a:srcRect/>
            <a:stretch>
              <a:fillRect/>
            </a:stretch>
          </p:blipFill>
          <p:spPr bwMode="auto">
            <a:xfrm>
              <a:off x="381110" y="2637316"/>
              <a:ext cx="916116" cy="850090"/>
            </a:xfrm>
            <a:prstGeom prst="rect">
              <a:avLst/>
            </a:prstGeom>
            <a:noFill/>
            <a:ln w="9525">
              <a:noFill/>
              <a:miter lim="800000"/>
              <a:headEnd/>
              <a:tailEnd/>
            </a:ln>
          </p:spPr>
        </p:pic>
        <p:sp>
          <p:nvSpPr>
            <p:cNvPr id="26760" name="TextBox 238"/>
            <p:cNvSpPr txBox="1">
              <a:spLocks noChangeArrowheads="1"/>
            </p:cNvSpPr>
            <p:nvPr/>
          </p:nvSpPr>
          <p:spPr bwMode="auto">
            <a:xfrm>
              <a:off x="618595" y="3505198"/>
              <a:ext cx="441147"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顾客</a:t>
              </a:r>
            </a:p>
          </p:txBody>
        </p:sp>
      </p:grpSp>
      <p:grpSp>
        <p:nvGrpSpPr>
          <p:cNvPr id="26638" name="组合 116"/>
          <p:cNvGrpSpPr>
            <a:grpSpLocks/>
          </p:cNvGrpSpPr>
          <p:nvPr/>
        </p:nvGrpSpPr>
        <p:grpSpPr bwMode="auto">
          <a:xfrm>
            <a:off x="2791899" y="2439988"/>
            <a:ext cx="569388" cy="741363"/>
            <a:chOff x="3697512" y="2629063"/>
            <a:chExt cx="569641" cy="741367"/>
          </a:xfrm>
        </p:grpSpPr>
        <p:pic>
          <p:nvPicPr>
            <p:cNvPr id="26743" name="Picture 11" descr="E:\2012\120326-PPT\图\x61.png"/>
            <p:cNvPicPr>
              <a:picLocks noChangeAspect="1" noChangeArrowheads="1"/>
            </p:cNvPicPr>
            <p:nvPr/>
          </p:nvPicPr>
          <p:blipFill>
            <a:blip r:embed="rId4" cstate="print"/>
            <a:srcRect/>
            <a:stretch>
              <a:fillRect/>
            </a:stretch>
          </p:blipFill>
          <p:spPr bwMode="auto">
            <a:xfrm>
              <a:off x="3800765" y="2629063"/>
              <a:ext cx="363145" cy="528211"/>
            </a:xfrm>
            <a:prstGeom prst="rect">
              <a:avLst/>
            </a:prstGeom>
            <a:noFill/>
            <a:ln w="9525">
              <a:noFill/>
              <a:miter lim="800000"/>
              <a:headEnd/>
              <a:tailEnd/>
            </a:ln>
          </p:spPr>
        </p:pic>
        <p:sp>
          <p:nvSpPr>
            <p:cNvPr id="26744" name="TextBox 222"/>
            <p:cNvSpPr txBox="1">
              <a:spLocks noChangeArrowheads="1"/>
            </p:cNvSpPr>
            <p:nvPr/>
          </p:nvSpPr>
          <p:spPr bwMode="auto">
            <a:xfrm>
              <a:off x="3697512" y="3124208"/>
              <a:ext cx="569641" cy="246222"/>
            </a:xfrm>
            <a:prstGeom prst="rect">
              <a:avLst/>
            </a:prstGeom>
            <a:noFill/>
            <a:ln w="9525">
              <a:noFill/>
              <a:miter lim="800000"/>
              <a:headEnd/>
              <a:tailEnd/>
            </a:ln>
          </p:spPr>
          <p:txBody>
            <a:bodyPr wrap="none">
              <a:spAutoFit/>
            </a:bodyPr>
            <a:lstStyle/>
            <a:p>
              <a:pPr algn="ctr"/>
              <a:r>
                <a:rPr lang="zh-CN" altLang="en-US" sz="1000" dirty="0" smtClean="0">
                  <a:latin typeface="微软雅黑" pitchFamily="34" charset="-122"/>
                  <a:ea typeface="微软雅黑" pitchFamily="34" charset="-122"/>
                </a:rPr>
                <a:t>办事处</a:t>
              </a:r>
              <a:endParaRPr lang="zh-CN" altLang="en-US" sz="1000" dirty="0">
                <a:latin typeface="微软雅黑" pitchFamily="34" charset="-122"/>
                <a:ea typeface="微软雅黑" pitchFamily="34" charset="-122"/>
              </a:endParaRPr>
            </a:p>
          </p:txBody>
        </p:sp>
      </p:grpSp>
      <p:sp>
        <p:nvSpPr>
          <p:cNvPr id="26742" name="TextBox 220"/>
          <p:cNvSpPr txBox="1">
            <a:spLocks noChangeArrowheads="1"/>
          </p:cNvSpPr>
          <p:nvPr/>
        </p:nvSpPr>
        <p:spPr bwMode="auto">
          <a:xfrm>
            <a:off x="2286060" y="3733792"/>
            <a:ext cx="569389" cy="246221"/>
          </a:xfrm>
          <a:prstGeom prst="rect">
            <a:avLst/>
          </a:prstGeom>
          <a:noFill/>
          <a:ln w="9525">
            <a:noFill/>
            <a:miter lim="800000"/>
            <a:headEnd/>
            <a:tailEnd/>
          </a:ln>
        </p:spPr>
        <p:txBody>
          <a:bodyPr wrap="none">
            <a:spAutoFit/>
          </a:bodyPr>
          <a:lstStyle/>
          <a:p>
            <a:pPr algn="ctr"/>
            <a:r>
              <a:rPr lang="zh-CN" altLang="en-US" sz="1000" dirty="0" smtClean="0">
                <a:latin typeface="微软雅黑" pitchFamily="34" charset="-122"/>
                <a:ea typeface="微软雅黑" pitchFamily="34" charset="-122"/>
              </a:rPr>
              <a:t>供方库</a:t>
            </a:r>
            <a:endParaRPr lang="zh-CN" altLang="en-US" sz="1000" dirty="0">
              <a:latin typeface="微软雅黑" pitchFamily="34" charset="-122"/>
              <a:ea typeface="微软雅黑" pitchFamily="34" charset="-122"/>
            </a:endParaRPr>
          </a:p>
        </p:txBody>
      </p:sp>
      <p:grpSp>
        <p:nvGrpSpPr>
          <p:cNvPr id="26640" name="组合 118"/>
          <p:cNvGrpSpPr>
            <a:grpSpLocks/>
          </p:cNvGrpSpPr>
          <p:nvPr/>
        </p:nvGrpSpPr>
        <p:grpSpPr bwMode="auto">
          <a:xfrm>
            <a:off x="4267208" y="4432254"/>
            <a:ext cx="454025" cy="749300"/>
            <a:chOff x="5201214" y="4263170"/>
            <a:chExt cx="453931" cy="749297"/>
          </a:xfrm>
        </p:grpSpPr>
        <p:pic>
          <p:nvPicPr>
            <p:cNvPr id="26739" name="Picture 18" descr="E:\2012\120326-PPT\图\x67.png"/>
            <p:cNvPicPr>
              <a:picLocks noChangeAspect="1" noChangeArrowheads="1"/>
            </p:cNvPicPr>
            <p:nvPr/>
          </p:nvPicPr>
          <p:blipFill>
            <a:blip r:embed="rId5" cstate="print"/>
            <a:srcRect/>
            <a:stretch>
              <a:fillRect/>
            </a:stretch>
          </p:blipFill>
          <p:spPr bwMode="auto">
            <a:xfrm>
              <a:off x="5201214" y="4263170"/>
              <a:ext cx="453931" cy="552971"/>
            </a:xfrm>
            <a:prstGeom prst="rect">
              <a:avLst/>
            </a:prstGeom>
            <a:noFill/>
            <a:ln w="9525">
              <a:noFill/>
              <a:miter lim="800000"/>
              <a:headEnd/>
              <a:tailEnd/>
            </a:ln>
          </p:spPr>
        </p:pic>
        <p:sp>
          <p:nvSpPr>
            <p:cNvPr id="26740" name="TextBox 218"/>
            <p:cNvSpPr txBox="1">
              <a:spLocks noChangeArrowheads="1"/>
            </p:cNvSpPr>
            <p:nvPr/>
          </p:nvSpPr>
          <p:spPr bwMode="auto">
            <a:xfrm>
              <a:off x="5207606" y="4766246"/>
              <a:ext cx="441147"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仓库</a:t>
              </a:r>
            </a:p>
          </p:txBody>
        </p:sp>
      </p:grpSp>
      <p:grpSp>
        <p:nvGrpSpPr>
          <p:cNvPr id="26641" name="组合 119"/>
          <p:cNvGrpSpPr>
            <a:grpSpLocks/>
          </p:cNvGrpSpPr>
          <p:nvPr/>
        </p:nvGrpSpPr>
        <p:grpSpPr bwMode="auto">
          <a:xfrm>
            <a:off x="5969022" y="4341785"/>
            <a:ext cx="698500" cy="749300"/>
            <a:chOff x="6874523" y="4263170"/>
            <a:chExt cx="697628" cy="749297"/>
          </a:xfrm>
        </p:grpSpPr>
        <p:pic>
          <p:nvPicPr>
            <p:cNvPr id="26737" name="Picture 18" descr="E:\2012\120326-PPT\图\x67.png"/>
            <p:cNvPicPr>
              <a:picLocks noChangeAspect="1" noChangeArrowheads="1"/>
            </p:cNvPicPr>
            <p:nvPr/>
          </p:nvPicPr>
          <p:blipFill>
            <a:blip r:embed="rId5" cstate="print"/>
            <a:srcRect/>
            <a:stretch>
              <a:fillRect/>
            </a:stretch>
          </p:blipFill>
          <p:spPr bwMode="auto">
            <a:xfrm>
              <a:off x="6996372" y="4263170"/>
              <a:ext cx="453931" cy="552971"/>
            </a:xfrm>
            <a:prstGeom prst="rect">
              <a:avLst/>
            </a:prstGeom>
            <a:noFill/>
            <a:ln w="9525">
              <a:noFill/>
              <a:miter lim="800000"/>
              <a:headEnd/>
              <a:tailEnd/>
            </a:ln>
          </p:spPr>
        </p:pic>
        <p:sp>
          <p:nvSpPr>
            <p:cNvPr id="26738" name="TextBox 216"/>
            <p:cNvSpPr txBox="1">
              <a:spLocks noChangeArrowheads="1"/>
            </p:cNvSpPr>
            <p:nvPr/>
          </p:nvSpPr>
          <p:spPr bwMode="auto">
            <a:xfrm>
              <a:off x="6874523" y="4766246"/>
              <a:ext cx="697628"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原料仓库</a:t>
              </a:r>
            </a:p>
          </p:txBody>
        </p:sp>
      </p:grpSp>
      <p:grpSp>
        <p:nvGrpSpPr>
          <p:cNvPr id="26642" name="组合 120"/>
          <p:cNvGrpSpPr>
            <a:grpSpLocks/>
          </p:cNvGrpSpPr>
          <p:nvPr/>
        </p:nvGrpSpPr>
        <p:grpSpPr bwMode="auto">
          <a:xfrm>
            <a:off x="5085215" y="4373535"/>
            <a:ext cx="697628" cy="687391"/>
            <a:chOff x="5990628" y="4325070"/>
            <a:chExt cx="698230" cy="687401"/>
          </a:xfrm>
        </p:grpSpPr>
        <p:pic>
          <p:nvPicPr>
            <p:cNvPr id="26735" name="Picture 19" descr="E:\2012\120326-PPT\图\x68.png"/>
            <p:cNvPicPr>
              <a:picLocks noChangeAspect="1" noChangeArrowheads="1"/>
            </p:cNvPicPr>
            <p:nvPr/>
          </p:nvPicPr>
          <p:blipFill>
            <a:blip r:embed="rId6" cstate="print"/>
            <a:srcRect/>
            <a:stretch>
              <a:fillRect/>
            </a:stretch>
          </p:blipFill>
          <p:spPr bwMode="auto">
            <a:xfrm>
              <a:off x="6042626" y="4325070"/>
              <a:ext cx="594237" cy="429171"/>
            </a:xfrm>
            <a:prstGeom prst="rect">
              <a:avLst/>
            </a:prstGeom>
            <a:noFill/>
            <a:ln w="9525">
              <a:noFill/>
              <a:miter lim="800000"/>
              <a:headEnd/>
              <a:tailEnd/>
            </a:ln>
          </p:spPr>
        </p:pic>
        <p:sp>
          <p:nvSpPr>
            <p:cNvPr id="26736" name="TextBox 214"/>
            <p:cNvSpPr txBox="1">
              <a:spLocks noChangeArrowheads="1"/>
            </p:cNvSpPr>
            <p:nvPr/>
          </p:nvSpPr>
          <p:spPr bwMode="auto">
            <a:xfrm>
              <a:off x="5990628" y="4766246"/>
              <a:ext cx="698230" cy="246225"/>
            </a:xfrm>
            <a:prstGeom prst="rect">
              <a:avLst/>
            </a:prstGeom>
            <a:noFill/>
            <a:ln w="9525">
              <a:noFill/>
              <a:miter lim="800000"/>
              <a:headEnd/>
              <a:tailEnd/>
            </a:ln>
          </p:spPr>
          <p:txBody>
            <a:bodyPr wrap="none">
              <a:spAutoFit/>
            </a:bodyPr>
            <a:lstStyle/>
            <a:p>
              <a:pPr algn="ctr"/>
              <a:r>
                <a:rPr lang="zh-CN" altLang="en-US" sz="1000" dirty="0" smtClean="0">
                  <a:latin typeface="微软雅黑" pitchFamily="34" charset="-122"/>
                  <a:ea typeface="微软雅黑" pitchFamily="34" charset="-122"/>
                </a:rPr>
                <a:t>生产车间</a:t>
              </a:r>
              <a:endParaRPr lang="zh-CN" altLang="en-US" sz="1000" dirty="0">
                <a:latin typeface="微软雅黑" pitchFamily="34" charset="-122"/>
                <a:ea typeface="微软雅黑" pitchFamily="34" charset="-122"/>
              </a:endParaRPr>
            </a:p>
          </p:txBody>
        </p:sp>
      </p:grpSp>
      <p:grpSp>
        <p:nvGrpSpPr>
          <p:cNvPr id="26643" name="组合 121"/>
          <p:cNvGrpSpPr>
            <a:grpSpLocks/>
          </p:cNvGrpSpPr>
          <p:nvPr/>
        </p:nvGrpSpPr>
        <p:grpSpPr bwMode="auto">
          <a:xfrm>
            <a:off x="4238647" y="2460625"/>
            <a:ext cx="568325" cy="727075"/>
            <a:chOff x="5143485" y="2649696"/>
            <a:chExt cx="569388" cy="727713"/>
          </a:xfrm>
        </p:grpSpPr>
        <p:pic>
          <p:nvPicPr>
            <p:cNvPr id="26733" name="Picture 13" descr="E:\2012\120326-PPT\图\x62.png"/>
            <p:cNvPicPr>
              <a:picLocks noChangeAspect="1" noChangeArrowheads="1"/>
            </p:cNvPicPr>
            <p:nvPr/>
          </p:nvPicPr>
          <p:blipFill>
            <a:blip r:embed="rId7" cstate="print"/>
            <a:srcRect/>
            <a:stretch>
              <a:fillRect/>
            </a:stretch>
          </p:blipFill>
          <p:spPr bwMode="auto">
            <a:xfrm>
              <a:off x="5151694" y="2649696"/>
              <a:ext cx="552971" cy="486945"/>
            </a:xfrm>
            <a:prstGeom prst="rect">
              <a:avLst/>
            </a:prstGeom>
            <a:noFill/>
            <a:ln w="9525">
              <a:noFill/>
              <a:miter lim="800000"/>
              <a:headEnd/>
              <a:tailEnd/>
            </a:ln>
          </p:spPr>
        </p:pic>
        <p:sp>
          <p:nvSpPr>
            <p:cNvPr id="26734" name="TextBox 212"/>
            <p:cNvSpPr txBox="1">
              <a:spLocks noChangeArrowheads="1"/>
            </p:cNvSpPr>
            <p:nvPr/>
          </p:nvSpPr>
          <p:spPr bwMode="auto">
            <a:xfrm>
              <a:off x="5143485" y="3131188"/>
              <a:ext cx="569388" cy="246221"/>
            </a:xfrm>
            <a:prstGeom prst="rect">
              <a:avLst/>
            </a:prstGeom>
            <a:noFill/>
            <a:ln w="9525">
              <a:noFill/>
              <a:miter lim="800000"/>
              <a:headEnd/>
              <a:tailEnd/>
            </a:ln>
          </p:spPr>
          <p:txBody>
            <a:bodyPr wrap="none">
              <a:spAutoFit/>
            </a:bodyPr>
            <a:lstStyle/>
            <a:p>
              <a:pPr algn="ctr"/>
              <a:r>
                <a:rPr lang="zh-CN" altLang="en-US" sz="1000" dirty="0">
                  <a:latin typeface="微软雅黑" pitchFamily="34" charset="-122"/>
                  <a:ea typeface="微软雅黑" pitchFamily="34" charset="-122"/>
                </a:rPr>
                <a:t>销售部</a:t>
              </a:r>
            </a:p>
          </p:txBody>
        </p:sp>
      </p:grpSp>
      <p:grpSp>
        <p:nvGrpSpPr>
          <p:cNvPr id="26644" name="组合 122"/>
          <p:cNvGrpSpPr>
            <a:grpSpLocks/>
          </p:cNvGrpSpPr>
          <p:nvPr/>
        </p:nvGrpSpPr>
        <p:grpSpPr bwMode="auto">
          <a:xfrm>
            <a:off x="6027760" y="2447925"/>
            <a:ext cx="677862" cy="739775"/>
            <a:chOff x="6884952" y="2637316"/>
            <a:chExt cx="676771" cy="740093"/>
          </a:xfrm>
        </p:grpSpPr>
        <p:pic>
          <p:nvPicPr>
            <p:cNvPr id="26731" name="Picture 15" descr="E:\2012\120326-PPT\图\x64.png"/>
            <p:cNvPicPr>
              <a:picLocks noChangeAspect="1" noChangeArrowheads="1"/>
            </p:cNvPicPr>
            <p:nvPr/>
          </p:nvPicPr>
          <p:blipFill>
            <a:blip r:embed="rId8" cstate="print"/>
            <a:srcRect/>
            <a:stretch>
              <a:fillRect/>
            </a:stretch>
          </p:blipFill>
          <p:spPr bwMode="auto">
            <a:xfrm>
              <a:off x="6884952" y="2637316"/>
              <a:ext cx="676771" cy="511705"/>
            </a:xfrm>
            <a:prstGeom prst="rect">
              <a:avLst/>
            </a:prstGeom>
            <a:noFill/>
            <a:ln w="9525">
              <a:noFill/>
              <a:miter lim="800000"/>
              <a:headEnd/>
              <a:tailEnd/>
            </a:ln>
          </p:spPr>
        </p:pic>
        <p:sp>
          <p:nvSpPr>
            <p:cNvPr id="26732" name="TextBox 210"/>
            <p:cNvSpPr txBox="1">
              <a:spLocks noChangeArrowheads="1"/>
            </p:cNvSpPr>
            <p:nvPr/>
          </p:nvSpPr>
          <p:spPr bwMode="auto">
            <a:xfrm>
              <a:off x="6938643" y="3131188"/>
              <a:ext cx="569388"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采购部</a:t>
              </a:r>
            </a:p>
          </p:txBody>
        </p:sp>
      </p:grpSp>
      <p:grpSp>
        <p:nvGrpSpPr>
          <p:cNvPr id="26645" name="组合 123"/>
          <p:cNvGrpSpPr>
            <a:grpSpLocks/>
          </p:cNvGrpSpPr>
          <p:nvPr/>
        </p:nvGrpSpPr>
        <p:grpSpPr bwMode="auto">
          <a:xfrm>
            <a:off x="5149872" y="2476500"/>
            <a:ext cx="569913" cy="711200"/>
            <a:chOff x="6055050" y="2666203"/>
            <a:chExt cx="569388" cy="711206"/>
          </a:xfrm>
        </p:grpSpPr>
        <p:pic>
          <p:nvPicPr>
            <p:cNvPr id="26729" name="Picture 14" descr="E:\2012\120326-PPT\图\x63.png"/>
            <p:cNvPicPr>
              <a:picLocks noChangeAspect="1" noChangeArrowheads="1"/>
            </p:cNvPicPr>
            <p:nvPr/>
          </p:nvPicPr>
          <p:blipFill>
            <a:blip r:embed="rId9" cstate="print"/>
            <a:srcRect/>
            <a:stretch>
              <a:fillRect/>
            </a:stretch>
          </p:blipFill>
          <p:spPr bwMode="auto">
            <a:xfrm>
              <a:off x="6116905" y="2666203"/>
              <a:ext cx="445678" cy="453931"/>
            </a:xfrm>
            <a:prstGeom prst="rect">
              <a:avLst/>
            </a:prstGeom>
            <a:noFill/>
            <a:ln w="9525">
              <a:noFill/>
              <a:miter lim="800000"/>
              <a:headEnd/>
              <a:tailEnd/>
            </a:ln>
          </p:spPr>
        </p:pic>
        <p:sp>
          <p:nvSpPr>
            <p:cNvPr id="26730" name="TextBox 208"/>
            <p:cNvSpPr txBox="1">
              <a:spLocks noChangeArrowheads="1"/>
            </p:cNvSpPr>
            <p:nvPr/>
          </p:nvSpPr>
          <p:spPr bwMode="auto">
            <a:xfrm>
              <a:off x="6055050" y="3131188"/>
              <a:ext cx="569388"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计划部</a:t>
              </a:r>
            </a:p>
          </p:txBody>
        </p:sp>
      </p:grpSp>
      <p:grpSp>
        <p:nvGrpSpPr>
          <p:cNvPr id="26646" name="组合 124"/>
          <p:cNvGrpSpPr>
            <a:grpSpLocks/>
          </p:cNvGrpSpPr>
          <p:nvPr/>
        </p:nvGrpSpPr>
        <p:grpSpPr bwMode="auto">
          <a:xfrm>
            <a:off x="5143522" y="1506538"/>
            <a:ext cx="569913" cy="863600"/>
            <a:chOff x="6048983" y="1696467"/>
            <a:chExt cx="569388" cy="863704"/>
          </a:xfrm>
        </p:grpSpPr>
        <p:pic>
          <p:nvPicPr>
            <p:cNvPr id="26727" name="Picture 16" descr="E:\2012\120326-PPT\图\x65.png"/>
            <p:cNvPicPr>
              <a:picLocks noChangeAspect="1" noChangeArrowheads="1"/>
            </p:cNvPicPr>
            <p:nvPr/>
          </p:nvPicPr>
          <p:blipFill>
            <a:blip r:embed="rId10" cstate="print"/>
            <a:srcRect/>
            <a:stretch>
              <a:fillRect/>
            </a:stretch>
          </p:blipFill>
          <p:spPr bwMode="auto">
            <a:xfrm>
              <a:off x="6063358" y="1696467"/>
              <a:ext cx="519957" cy="685023"/>
            </a:xfrm>
            <a:prstGeom prst="rect">
              <a:avLst/>
            </a:prstGeom>
            <a:noFill/>
            <a:ln w="9525">
              <a:noFill/>
              <a:miter lim="800000"/>
              <a:headEnd/>
              <a:tailEnd/>
            </a:ln>
          </p:spPr>
        </p:pic>
        <p:sp>
          <p:nvSpPr>
            <p:cNvPr id="26728" name="TextBox 206"/>
            <p:cNvSpPr txBox="1">
              <a:spLocks noChangeArrowheads="1"/>
            </p:cNvSpPr>
            <p:nvPr/>
          </p:nvSpPr>
          <p:spPr bwMode="auto">
            <a:xfrm>
              <a:off x="6048983" y="2313950"/>
              <a:ext cx="569388"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财务部</a:t>
              </a:r>
            </a:p>
          </p:txBody>
        </p:sp>
      </p:grpSp>
      <p:grpSp>
        <p:nvGrpSpPr>
          <p:cNvPr id="26647" name="组合 125"/>
          <p:cNvGrpSpPr>
            <a:grpSpLocks/>
          </p:cNvGrpSpPr>
          <p:nvPr/>
        </p:nvGrpSpPr>
        <p:grpSpPr bwMode="auto">
          <a:xfrm>
            <a:off x="7094560" y="2430463"/>
            <a:ext cx="915987" cy="1055687"/>
            <a:chOff x="7999170" y="2587798"/>
            <a:chExt cx="916116" cy="1055836"/>
          </a:xfrm>
        </p:grpSpPr>
        <p:pic>
          <p:nvPicPr>
            <p:cNvPr id="26725" name="Picture 5" descr="E:\2012\120326-PPT\图\x54.png"/>
            <p:cNvPicPr>
              <a:picLocks noChangeAspect="1" noChangeArrowheads="1"/>
            </p:cNvPicPr>
            <p:nvPr/>
          </p:nvPicPr>
          <p:blipFill>
            <a:blip r:embed="rId11" cstate="print"/>
            <a:srcRect/>
            <a:stretch>
              <a:fillRect/>
            </a:stretch>
          </p:blipFill>
          <p:spPr bwMode="auto">
            <a:xfrm>
              <a:off x="7999170" y="2587798"/>
              <a:ext cx="916116" cy="775810"/>
            </a:xfrm>
            <a:prstGeom prst="rect">
              <a:avLst/>
            </a:prstGeom>
            <a:noFill/>
            <a:ln w="9525">
              <a:noFill/>
              <a:miter lim="800000"/>
              <a:headEnd/>
              <a:tailEnd/>
            </a:ln>
          </p:spPr>
        </p:pic>
        <p:sp>
          <p:nvSpPr>
            <p:cNvPr id="26726" name="TextBox 204"/>
            <p:cNvSpPr txBox="1">
              <a:spLocks noChangeArrowheads="1"/>
            </p:cNvSpPr>
            <p:nvPr/>
          </p:nvSpPr>
          <p:spPr bwMode="auto">
            <a:xfrm>
              <a:off x="8172534" y="3397413"/>
              <a:ext cx="569388" cy="24622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供应商</a:t>
              </a:r>
            </a:p>
          </p:txBody>
        </p:sp>
      </p:grpSp>
      <p:grpSp>
        <p:nvGrpSpPr>
          <p:cNvPr id="26648" name="组合 126"/>
          <p:cNvGrpSpPr>
            <a:grpSpLocks/>
          </p:cNvGrpSpPr>
          <p:nvPr/>
        </p:nvGrpSpPr>
        <p:grpSpPr bwMode="auto">
          <a:xfrm>
            <a:off x="1404134" y="5008364"/>
            <a:ext cx="6770687" cy="1438076"/>
            <a:chOff x="1231207" y="5174574"/>
            <a:chExt cx="6769704" cy="1438734"/>
          </a:xfrm>
        </p:grpSpPr>
        <p:pic>
          <p:nvPicPr>
            <p:cNvPr id="26701" name="Picture 1" descr="E:\2012\120326-PPT\图\x76.png"/>
            <p:cNvPicPr>
              <a:picLocks noChangeAspect="1" noChangeArrowheads="1"/>
            </p:cNvPicPr>
            <p:nvPr/>
          </p:nvPicPr>
          <p:blipFill>
            <a:blip r:embed="rId12" cstate="print"/>
            <a:srcRect/>
            <a:stretch>
              <a:fillRect/>
            </a:stretch>
          </p:blipFill>
          <p:spPr bwMode="auto">
            <a:xfrm>
              <a:off x="1231207" y="5339133"/>
              <a:ext cx="1844841" cy="1137787"/>
            </a:xfrm>
            <a:prstGeom prst="rect">
              <a:avLst/>
            </a:prstGeom>
            <a:noFill/>
            <a:ln w="9525">
              <a:noFill/>
              <a:miter lim="800000"/>
              <a:headEnd/>
              <a:tailEnd/>
            </a:ln>
          </p:spPr>
        </p:pic>
        <p:pic>
          <p:nvPicPr>
            <p:cNvPr id="26702" name="Picture 24" descr="E:\2012\120326-PPT\图\x73.png"/>
            <p:cNvPicPr>
              <a:picLocks noChangeAspect="1" noChangeArrowheads="1"/>
            </p:cNvPicPr>
            <p:nvPr/>
          </p:nvPicPr>
          <p:blipFill>
            <a:blip r:embed="rId13" cstate="print"/>
            <a:srcRect/>
            <a:stretch>
              <a:fillRect/>
            </a:stretch>
          </p:blipFill>
          <p:spPr bwMode="auto">
            <a:xfrm>
              <a:off x="4644479" y="5339133"/>
              <a:ext cx="1552267" cy="1137787"/>
            </a:xfrm>
            <a:prstGeom prst="rect">
              <a:avLst/>
            </a:prstGeom>
            <a:noFill/>
            <a:ln w="9525">
              <a:noFill/>
              <a:miter lim="800000"/>
              <a:headEnd/>
              <a:tailEnd/>
            </a:ln>
          </p:spPr>
        </p:pic>
        <p:pic>
          <p:nvPicPr>
            <p:cNvPr id="26703" name="Picture 25" descr="E:\2012\120326-PPT\图\x74.png"/>
            <p:cNvPicPr>
              <a:picLocks noChangeAspect="1" noChangeArrowheads="1"/>
            </p:cNvPicPr>
            <p:nvPr/>
          </p:nvPicPr>
          <p:blipFill>
            <a:blip r:embed="rId14" cstate="print"/>
            <a:srcRect/>
            <a:stretch>
              <a:fillRect/>
            </a:stretch>
          </p:blipFill>
          <p:spPr bwMode="auto">
            <a:xfrm>
              <a:off x="6156070" y="5339133"/>
              <a:ext cx="1844841" cy="1137787"/>
            </a:xfrm>
            <a:prstGeom prst="rect">
              <a:avLst/>
            </a:prstGeom>
            <a:noFill/>
            <a:ln w="9525">
              <a:noFill/>
              <a:miter lim="800000"/>
              <a:headEnd/>
              <a:tailEnd/>
            </a:ln>
          </p:spPr>
        </p:pic>
        <p:pic>
          <p:nvPicPr>
            <p:cNvPr id="26704" name="Picture 26" descr="E:\2012\120326-PPT\图\x75.png"/>
            <p:cNvPicPr>
              <a:picLocks noChangeAspect="1" noChangeArrowheads="1"/>
            </p:cNvPicPr>
            <p:nvPr/>
          </p:nvPicPr>
          <p:blipFill>
            <a:blip r:embed="rId15" cstate="print"/>
            <a:srcRect/>
            <a:stretch>
              <a:fillRect/>
            </a:stretch>
          </p:blipFill>
          <p:spPr bwMode="auto">
            <a:xfrm>
              <a:off x="3039148" y="5295239"/>
              <a:ext cx="1552267" cy="1137787"/>
            </a:xfrm>
            <a:prstGeom prst="rect">
              <a:avLst/>
            </a:prstGeom>
            <a:noFill/>
            <a:ln w="9525">
              <a:noFill/>
              <a:miter lim="800000"/>
              <a:headEnd/>
              <a:tailEnd/>
            </a:ln>
          </p:spPr>
        </p:pic>
        <p:pic>
          <p:nvPicPr>
            <p:cNvPr id="26705" name="Picture 2" descr="E:\2012\120326-PPT\图\x51.png"/>
            <p:cNvPicPr>
              <a:picLocks noChangeAspect="1" noChangeArrowheads="1"/>
            </p:cNvPicPr>
            <p:nvPr/>
          </p:nvPicPr>
          <p:blipFill>
            <a:blip r:embed="rId16" cstate="print"/>
            <a:srcRect/>
            <a:stretch>
              <a:fillRect/>
            </a:stretch>
          </p:blipFill>
          <p:spPr bwMode="auto">
            <a:xfrm>
              <a:off x="1446142" y="5174574"/>
              <a:ext cx="916116" cy="759303"/>
            </a:xfrm>
            <a:prstGeom prst="rect">
              <a:avLst/>
            </a:prstGeom>
            <a:noFill/>
            <a:ln w="9525">
              <a:noFill/>
              <a:miter lim="800000"/>
              <a:headEnd/>
              <a:tailEnd/>
            </a:ln>
          </p:spPr>
        </p:pic>
        <p:pic>
          <p:nvPicPr>
            <p:cNvPr id="26706" name="Picture 3" descr="E:\2012\120326-PPT\图\x52.png"/>
            <p:cNvPicPr>
              <a:picLocks noChangeAspect="1" noChangeArrowheads="1"/>
            </p:cNvPicPr>
            <p:nvPr/>
          </p:nvPicPr>
          <p:blipFill>
            <a:blip r:embed="rId17" cstate="print"/>
            <a:srcRect/>
            <a:stretch>
              <a:fillRect/>
            </a:stretch>
          </p:blipFill>
          <p:spPr bwMode="auto">
            <a:xfrm>
              <a:off x="3104627" y="5174574"/>
              <a:ext cx="916116" cy="759303"/>
            </a:xfrm>
            <a:prstGeom prst="rect">
              <a:avLst/>
            </a:prstGeom>
            <a:noFill/>
            <a:ln w="9525">
              <a:noFill/>
              <a:miter lim="800000"/>
              <a:headEnd/>
              <a:tailEnd/>
            </a:ln>
          </p:spPr>
        </p:pic>
        <p:pic>
          <p:nvPicPr>
            <p:cNvPr id="26707" name="Picture 2" descr="E:\2012\120326-PPT\图\x51.png"/>
            <p:cNvPicPr>
              <a:picLocks noChangeAspect="1" noChangeArrowheads="1"/>
            </p:cNvPicPr>
            <p:nvPr/>
          </p:nvPicPr>
          <p:blipFill>
            <a:blip r:embed="rId16" cstate="print"/>
            <a:srcRect/>
            <a:stretch>
              <a:fillRect/>
            </a:stretch>
          </p:blipFill>
          <p:spPr bwMode="auto">
            <a:xfrm>
              <a:off x="4724396" y="5174574"/>
              <a:ext cx="916116" cy="759303"/>
            </a:xfrm>
            <a:prstGeom prst="rect">
              <a:avLst/>
            </a:prstGeom>
            <a:noFill/>
            <a:ln w="9525">
              <a:noFill/>
              <a:miter lim="800000"/>
              <a:headEnd/>
              <a:tailEnd/>
            </a:ln>
          </p:spPr>
        </p:pic>
        <p:pic>
          <p:nvPicPr>
            <p:cNvPr id="26708" name="Picture 3" descr="E:\2012\120326-PPT\图\x52.png"/>
            <p:cNvPicPr>
              <a:picLocks noChangeAspect="1" noChangeArrowheads="1"/>
            </p:cNvPicPr>
            <p:nvPr/>
          </p:nvPicPr>
          <p:blipFill>
            <a:blip r:embed="rId17" cstate="print"/>
            <a:srcRect/>
            <a:stretch>
              <a:fillRect/>
            </a:stretch>
          </p:blipFill>
          <p:spPr bwMode="auto">
            <a:xfrm>
              <a:off x="6224292" y="5174574"/>
              <a:ext cx="916116" cy="759303"/>
            </a:xfrm>
            <a:prstGeom prst="rect">
              <a:avLst/>
            </a:prstGeom>
            <a:noFill/>
            <a:ln w="9525">
              <a:noFill/>
              <a:miter lim="800000"/>
              <a:headEnd/>
              <a:tailEnd/>
            </a:ln>
          </p:spPr>
        </p:pic>
        <p:grpSp>
          <p:nvGrpSpPr>
            <p:cNvPr id="26709" name="组合 187"/>
            <p:cNvGrpSpPr>
              <a:grpSpLocks/>
            </p:cNvGrpSpPr>
            <p:nvPr/>
          </p:nvGrpSpPr>
          <p:grpSpPr bwMode="auto">
            <a:xfrm>
              <a:off x="7116256" y="5403373"/>
              <a:ext cx="620729" cy="577795"/>
              <a:chOff x="7116256" y="5410353"/>
              <a:chExt cx="620729" cy="577795"/>
            </a:xfrm>
          </p:grpSpPr>
          <p:pic>
            <p:nvPicPr>
              <p:cNvPr id="26723" name="Picture 27" descr="E:\2012\120326-PPT\图\未标题-113.png"/>
              <p:cNvPicPr>
                <a:picLocks noChangeAspect="1" noChangeArrowheads="1"/>
              </p:cNvPicPr>
              <p:nvPr/>
            </p:nvPicPr>
            <p:blipFill>
              <a:blip r:embed="rId18" cstate="print"/>
              <a:srcRect/>
              <a:stretch>
                <a:fillRect/>
              </a:stretch>
            </p:blipFill>
            <p:spPr bwMode="auto">
              <a:xfrm>
                <a:off x="7165143" y="5410353"/>
                <a:ext cx="497173" cy="577795"/>
              </a:xfrm>
              <a:prstGeom prst="rect">
                <a:avLst/>
              </a:prstGeom>
              <a:noFill/>
              <a:ln w="9525">
                <a:noFill/>
                <a:miter lim="800000"/>
                <a:headEnd/>
                <a:tailEnd/>
              </a:ln>
            </p:spPr>
          </p:pic>
          <p:sp>
            <p:nvSpPr>
              <p:cNvPr id="26724" name="TextBox 202"/>
              <p:cNvSpPr txBox="1">
                <a:spLocks noChangeArrowheads="1"/>
              </p:cNvSpPr>
              <p:nvPr/>
            </p:nvSpPr>
            <p:spPr bwMode="auto">
              <a:xfrm>
                <a:off x="7116256" y="5451831"/>
                <a:ext cx="620729" cy="400293"/>
              </a:xfrm>
              <a:prstGeom prst="rect">
                <a:avLst/>
              </a:prstGeom>
              <a:noFill/>
              <a:ln w="9525">
                <a:noFill/>
                <a:miter lim="800000"/>
                <a:headEnd/>
                <a:tailEnd/>
              </a:ln>
            </p:spPr>
            <p:txBody>
              <a:bodyPr wrap="square">
                <a:spAutoFit/>
              </a:bodyPr>
              <a:lstStyle/>
              <a:p>
                <a:pPr algn="ctr"/>
                <a:r>
                  <a:rPr lang="zh-CN" altLang="en-US" sz="1000" dirty="0" smtClean="0">
                    <a:solidFill>
                      <a:schemeClr val="bg1"/>
                    </a:solidFill>
                    <a:latin typeface="微软雅黑" pitchFamily="34" charset="-122"/>
                    <a:ea typeface="微软雅黑" pitchFamily="34" charset="-122"/>
                  </a:rPr>
                  <a:t>质量追溯难</a:t>
                </a:r>
                <a:endParaRPr lang="zh-CN" altLang="en-US" sz="1000" dirty="0">
                  <a:solidFill>
                    <a:schemeClr val="bg1"/>
                  </a:solidFill>
                  <a:latin typeface="微软雅黑" pitchFamily="34" charset="-122"/>
                  <a:ea typeface="微软雅黑" pitchFamily="34" charset="-122"/>
                </a:endParaRPr>
              </a:p>
            </p:txBody>
          </p:sp>
        </p:grpSp>
        <p:sp>
          <p:nvSpPr>
            <p:cNvPr id="26710" name="TextBox 188"/>
            <p:cNvSpPr txBox="1">
              <a:spLocks noChangeArrowheads="1"/>
            </p:cNvSpPr>
            <p:nvPr/>
          </p:nvSpPr>
          <p:spPr bwMode="auto">
            <a:xfrm>
              <a:off x="6324554" y="5922922"/>
              <a:ext cx="1578658" cy="554251"/>
            </a:xfrm>
            <a:prstGeom prst="rect">
              <a:avLst/>
            </a:prstGeom>
            <a:noFill/>
            <a:ln w="9525">
              <a:noFill/>
              <a:miter lim="800000"/>
              <a:headEnd/>
              <a:tailEnd/>
            </a:ln>
          </p:spPr>
          <p:txBody>
            <a:bodyPr wrap="square">
              <a:spAutoFit/>
            </a:bodyPr>
            <a:lstStyle/>
            <a:p>
              <a:r>
                <a:rPr lang="zh-CN" altLang="en-US" sz="1000" dirty="0" smtClean="0">
                  <a:latin typeface="微软雅黑" pitchFamily="34" charset="-122"/>
                  <a:ea typeface="微软雅黑" pitchFamily="34" charset="-122"/>
                </a:rPr>
                <a:t>小批量，多品种，计划安排频繁变更，挪料改制频繁发生</a:t>
              </a:r>
              <a:endParaRPr lang="zh-CN" altLang="en-US" sz="1000" dirty="0">
                <a:latin typeface="微软雅黑" pitchFamily="34" charset="-122"/>
                <a:ea typeface="微软雅黑" pitchFamily="34" charset="-122"/>
              </a:endParaRPr>
            </a:p>
          </p:txBody>
        </p:sp>
        <p:grpSp>
          <p:nvGrpSpPr>
            <p:cNvPr id="26711" name="组合 189"/>
            <p:cNvGrpSpPr>
              <a:grpSpLocks/>
            </p:cNvGrpSpPr>
            <p:nvPr/>
          </p:nvGrpSpPr>
          <p:grpSpPr bwMode="auto">
            <a:xfrm>
              <a:off x="5651089" y="5403373"/>
              <a:ext cx="569306" cy="577795"/>
              <a:chOff x="5651089" y="5410353"/>
              <a:chExt cx="569306" cy="577795"/>
            </a:xfrm>
          </p:grpSpPr>
          <p:pic>
            <p:nvPicPr>
              <p:cNvPr id="26721" name="Picture 27" descr="E:\2012\120326-PPT\图\未标题-113.png"/>
              <p:cNvPicPr>
                <a:picLocks noChangeAspect="1" noChangeArrowheads="1"/>
              </p:cNvPicPr>
              <p:nvPr/>
            </p:nvPicPr>
            <p:blipFill>
              <a:blip r:embed="rId18" cstate="print"/>
              <a:srcRect/>
              <a:stretch>
                <a:fillRect/>
              </a:stretch>
            </p:blipFill>
            <p:spPr bwMode="auto">
              <a:xfrm>
                <a:off x="5679589" y="5410353"/>
                <a:ext cx="497173" cy="577795"/>
              </a:xfrm>
              <a:prstGeom prst="rect">
                <a:avLst/>
              </a:prstGeom>
              <a:noFill/>
              <a:ln w="9525">
                <a:noFill/>
                <a:miter lim="800000"/>
                <a:headEnd/>
                <a:tailEnd/>
              </a:ln>
            </p:spPr>
          </p:pic>
          <p:sp>
            <p:nvSpPr>
              <p:cNvPr id="26722" name="TextBox 200"/>
              <p:cNvSpPr txBox="1">
                <a:spLocks noChangeArrowheads="1"/>
              </p:cNvSpPr>
              <p:nvPr/>
            </p:nvSpPr>
            <p:spPr bwMode="auto">
              <a:xfrm>
                <a:off x="5651089" y="5493328"/>
                <a:ext cx="569306" cy="246334"/>
              </a:xfrm>
              <a:prstGeom prst="rect">
                <a:avLst/>
              </a:prstGeom>
              <a:noFill/>
              <a:ln w="9525">
                <a:noFill/>
                <a:miter lim="800000"/>
                <a:headEnd/>
                <a:tailEnd/>
              </a:ln>
            </p:spPr>
            <p:txBody>
              <a:bodyPr wrap="none">
                <a:spAutoFit/>
              </a:bodyPr>
              <a:lstStyle/>
              <a:p>
                <a:pPr algn="ctr"/>
                <a:r>
                  <a:rPr lang="zh-CN" altLang="en-US" sz="1000" dirty="0" smtClean="0">
                    <a:solidFill>
                      <a:schemeClr val="bg1"/>
                    </a:solidFill>
                    <a:latin typeface="微软雅黑" pitchFamily="34" charset="-122"/>
                    <a:ea typeface="微软雅黑" pitchFamily="34" charset="-122"/>
                  </a:rPr>
                  <a:t>核算难</a:t>
                </a:r>
                <a:endParaRPr lang="zh-CN" altLang="en-US" sz="1000" dirty="0">
                  <a:solidFill>
                    <a:schemeClr val="bg1"/>
                  </a:solidFill>
                  <a:latin typeface="微软雅黑" pitchFamily="34" charset="-122"/>
                  <a:ea typeface="微软雅黑" pitchFamily="34" charset="-122"/>
                </a:endParaRPr>
              </a:p>
            </p:txBody>
          </p:sp>
        </p:grpSp>
        <p:sp>
          <p:nvSpPr>
            <p:cNvPr id="26712" name="TextBox 190"/>
            <p:cNvSpPr txBox="1">
              <a:spLocks noChangeArrowheads="1"/>
            </p:cNvSpPr>
            <p:nvPr/>
          </p:nvSpPr>
          <p:spPr bwMode="auto">
            <a:xfrm>
              <a:off x="4677230" y="5962201"/>
              <a:ext cx="1333209" cy="554251"/>
            </a:xfrm>
            <a:prstGeom prst="rect">
              <a:avLst/>
            </a:prstGeom>
            <a:noFill/>
            <a:ln w="9525">
              <a:noFill/>
              <a:miter lim="800000"/>
              <a:headEnd/>
              <a:tailEnd/>
            </a:ln>
          </p:spPr>
          <p:txBody>
            <a:bodyPr wrap="square">
              <a:spAutoFit/>
            </a:bodyPr>
            <a:lstStyle/>
            <a:p>
              <a:r>
                <a:rPr lang="zh-CN" altLang="en-US" sz="1000" dirty="0" smtClean="0">
                  <a:latin typeface="微软雅黑" pitchFamily="34" charset="-122"/>
                  <a:ea typeface="微软雅黑" pitchFamily="34" charset="-122"/>
                </a:rPr>
                <a:t>品种多，变形多，计划频繁变更，成本核算工作量巨大</a:t>
              </a:r>
              <a:endParaRPr lang="zh-CN" altLang="en-US" sz="1000" dirty="0">
                <a:latin typeface="微软雅黑" pitchFamily="34" charset="-122"/>
                <a:ea typeface="微软雅黑" pitchFamily="34" charset="-122"/>
              </a:endParaRPr>
            </a:p>
          </p:txBody>
        </p:sp>
        <p:grpSp>
          <p:nvGrpSpPr>
            <p:cNvPr id="26713" name="组合 191"/>
            <p:cNvGrpSpPr>
              <a:grpSpLocks/>
            </p:cNvGrpSpPr>
            <p:nvPr/>
          </p:nvGrpSpPr>
          <p:grpSpPr bwMode="auto">
            <a:xfrm>
              <a:off x="4017674" y="5403373"/>
              <a:ext cx="569388" cy="577795"/>
              <a:chOff x="4017674" y="5410353"/>
              <a:chExt cx="569388" cy="577795"/>
            </a:xfrm>
          </p:grpSpPr>
          <p:pic>
            <p:nvPicPr>
              <p:cNvPr id="26719" name="Picture 27" descr="E:\2012\120326-PPT\图\未标题-113.png"/>
              <p:cNvPicPr>
                <a:picLocks noChangeAspect="1" noChangeArrowheads="1"/>
              </p:cNvPicPr>
              <p:nvPr/>
            </p:nvPicPr>
            <p:blipFill>
              <a:blip r:embed="rId18" cstate="print"/>
              <a:srcRect/>
              <a:stretch>
                <a:fillRect/>
              </a:stretch>
            </p:blipFill>
            <p:spPr bwMode="auto">
              <a:xfrm>
                <a:off x="4045479" y="5410353"/>
                <a:ext cx="497173" cy="577795"/>
              </a:xfrm>
              <a:prstGeom prst="rect">
                <a:avLst/>
              </a:prstGeom>
              <a:noFill/>
              <a:ln w="9525">
                <a:noFill/>
                <a:miter lim="800000"/>
                <a:headEnd/>
                <a:tailEnd/>
              </a:ln>
            </p:spPr>
          </p:pic>
          <p:sp>
            <p:nvSpPr>
              <p:cNvPr id="26720" name="TextBox 198"/>
              <p:cNvSpPr txBox="1">
                <a:spLocks noChangeArrowheads="1"/>
              </p:cNvSpPr>
              <p:nvPr/>
            </p:nvSpPr>
            <p:spPr bwMode="auto">
              <a:xfrm>
                <a:off x="4017674" y="5507286"/>
                <a:ext cx="569388" cy="246221"/>
              </a:xfrm>
              <a:prstGeom prst="rect">
                <a:avLst/>
              </a:prstGeom>
              <a:noFill/>
              <a:ln w="9525">
                <a:noFill/>
                <a:miter lim="800000"/>
                <a:headEnd/>
                <a:tailEnd/>
              </a:ln>
            </p:spPr>
            <p:txBody>
              <a:bodyPr wrap="none">
                <a:spAutoFit/>
              </a:bodyPr>
              <a:lstStyle/>
              <a:p>
                <a:pPr algn="ctr"/>
                <a:r>
                  <a:rPr lang="zh-CN" altLang="en-US" sz="1000" dirty="0">
                    <a:solidFill>
                      <a:schemeClr val="bg1"/>
                    </a:solidFill>
                    <a:latin typeface="微软雅黑" pitchFamily="34" charset="-122"/>
                    <a:ea typeface="微软雅黑" pitchFamily="34" charset="-122"/>
                  </a:rPr>
                  <a:t>计划难</a:t>
                </a:r>
              </a:p>
            </p:txBody>
          </p:sp>
        </p:grpSp>
        <p:sp>
          <p:nvSpPr>
            <p:cNvPr id="26714" name="TextBox 192"/>
            <p:cNvSpPr txBox="1">
              <a:spLocks noChangeArrowheads="1"/>
            </p:cNvSpPr>
            <p:nvPr/>
          </p:nvSpPr>
          <p:spPr bwMode="auto">
            <a:xfrm>
              <a:off x="3129189" y="5905098"/>
              <a:ext cx="1523738" cy="708210"/>
            </a:xfrm>
            <a:prstGeom prst="rect">
              <a:avLst/>
            </a:prstGeom>
            <a:noFill/>
            <a:ln w="9525">
              <a:noFill/>
              <a:miter lim="800000"/>
              <a:headEnd/>
              <a:tailEnd/>
            </a:ln>
          </p:spPr>
          <p:txBody>
            <a:bodyPr wrap="square" lIns="0" rIns="0">
              <a:spAutoFit/>
            </a:bodyPr>
            <a:lstStyle/>
            <a:p>
              <a:r>
                <a:rPr lang="zh-CN" altLang="en-US" sz="1000" dirty="0" smtClean="0">
                  <a:latin typeface="微软雅黑" pitchFamily="34" charset="-122"/>
                  <a:ea typeface="微软雅黑" pitchFamily="34" charset="-122"/>
                </a:rPr>
                <a:t>缺乏对车间生产在制情况、产能负荷的了解，缺乏对库存信息的及时掌握，技术数据准确性差</a:t>
              </a:r>
            </a:p>
          </p:txBody>
        </p:sp>
        <p:pic>
          <p:nvPicPr>
            <p:cNvPr id="26717" name="Picture 27" descr="E:\2012\120326-PPT\图\未标题-113.png"/>
            <p:cNvPicPr>
              <a:picLocks noChangeAspect="1" noChangeArrowheads="1"/>
            </p:cNvPicPr>
            <p:nvPr/>
          </p:nvPicPr>
          <p:blipFill>
            <a:blip r:embed="rId18" cstate="print"/>
            <a:srcRect/>
            <a:stretch>
              <a:fillRect/>
            </a:stretch>
          </p:blipFill>
          <p:spPr bwMode="auto">
            <a:xfrm>
              <a:off x="2423500" y="5403373"/>
              <a:ext cx="497173" cy="577795"/>
            </a:xfrm>
            <a:prstGeom prst="rect">
              <a:avLst/>
            </a:prstGeom>
            <a:noFill/>
            <a:ln w="9525">
              <a:noFill/>
              <a:miter lim="800000"/>
              <a:headEnd/>
              <a:tailEnd/>
            </a:ln>
          </p:spPr>
        </p:pic>
        <p:sp>
          <p:nvSpPr>
            <p:cNvPr id="26716" name="TextBox 194"/>
            <p:cNvSpPr txBox="1">
              <a:spLocks noChangeArrowheads="1"/>
            </p:cNvSpPr>
            <p:nvPr/>
          </p:nvSpPr>
          <p:spPr bwMode="auto">
            <a:xfrm>
              <a:off x="1371684" y="5922922"/>
              <a:ext cx="1614118" cy="554251"/>
            </a:xfrm>
            <a:prstGeom prst="rect">
              <a:avLst/>
            </a:prstGeom>
            <a:noFill/>
            <a:ln w="9525">
              <a:noFill/>
              <a:miter lim="800000"/>
              <a:headEnd/>
              <a:tailEnd/>
            </a:ln>
          </p:spPr>
          <p:txBody>
            <a:bodyPr>
              <a:spAutoFit/>
            </a:bodyPr>
            <a:lstStyle/>
            <a:p>
              <a:r>
                <a:rPr lang="zh-CN" altLang="en-US" sz="1000" dirty="0" smtClean="0">
                  <a:latin typeface="微软雅黑" pitchFamily="34" charset="-122"/>
                  <a:ea typeface="微软雅黑" pitchFamily="34" charset="-122"/>
                </a:rPr>
                <a:t>部门间沟通困难，订单跟踪缺乏有效手段，计划安排不合理</a:t>
              </a:r>
              <a:endParaRPr lang="zh-CN" altLang="en-US" sz="1000" dirty="0">
                <a:latin typeface="微软雅黑" pitchFamily="34" charset="-122"/>
                <a:ea typeface="微软雅黑" pitchFamily="34" charset="-122"/>
              </a:endParaRPr>
            </a:p>
          </p:txBody>
        </p:sp>
      </p:grpSp>
      <p:grpSp>
        <p:nvGrpSpPr>
          <p:cNvPr id="26649" name="组合 127"/>
          <p:cNvGrpSpPr>
            <a:grpSpLocks/>
          </p:cNvGrpSpPr>
          <p:nvPr/>
        </p:nvGrpSpPr>
        <p:grpSpPr bwMode="auto">
          <a:xfrm>
            <a:off x="2844760" y="838268"/>
            <a:ext cx="3251200" cy="371475"/>
            <a:chOff x="4689219" y="1102243"/>
            <a:chExt cx="3251800" cy="371399"/>
          </a:xfrm>
        </p:grpSpPr>
        <p:pic>
          <p:nvPicPr>
            <p:cNvPr id="26699" name="Picture 21" descr="E:\2012\120326-PPT\图\x70.png"/>
            <p:cNvPicPr>
              <a:picLocks noChangeAspect="1" noChangeArrowheads="1"/>
            </p:cNvPicPr>
            <p:nvPr/>
          </p:nvPicPr>
          <p:blipFill>
            <a:blip r:embed="rId19" cstate="print"/>
            <a:srcRect/>
            <a:stretch>
              <a:fillRect/>
            </a:stretch>
          </p:blipFill>
          <p:spPr bwMode="auto">
            <a:xfrm>
              <a:off x="4689219" y="1102243"/>
              <a:ext cx="3251800" cy="371399"/>
            </a:xfrm>
            <a:prstGeom prst="rect">
              <a:avLst/>
            </a:prstGeom>
            <a:noFill/>
            <a:ln w="9525">
              <a:noFill/>
              <a:miter lim="800000"/>
              <a:headEnd/>
              <a:tailEnd/>
            </a:ln>
          </p:spPr>
        </p:pic>
        <p:sp>
          <p:nvSpPr>
            <p:cNvPr id="26700" name="TextBox 178"/>
            <p:cNvSpPr txBox="1">
              <a:spLocks noChangeArrowheads="1"/>
            </p:cNvSpPr>
            <p:nvPr/>
          </p:nvSpPr>
          <p:spPr bwMode="auto">
            <a:xfrm>
              <a:off x="5761021" y="1143060"/>
              <a:ext cx="1108200" cy="276942"/>
            </a:xfrm>
            <a:prstGeom prst="rect">
              <a:avLst/>
            </a:prstGeom>
            <a:noFill/>
            <a:ln w="9525">
              <a:noFill/>
              <a:miter lim="800000"/>
              <a:headEnd/>
              <a:tailEnd/>
            </a:ln>
          </p:spPr>
          <p:txBody>
            <a:bodyPr wrap="none">
              <a:spAutoFit/>
            </a:bodyPr>
            <a:lstStyle/>
            <a:p>
              <a:pPr algn="ctr"/>
              <a:r>
                <a:rPr lang="zh-CN" altLang="en-US" sz="1200" b="1" dirty="0" smtClean="0">
                  <a:solidFill>
                    <a:schemeClr val="bg1"/>
                  </a:solidFill>
                  <a:latin typeface="微软雅黑" pitchFamily="34" charset="-122"/>
                  <a:ea typeface="微软雅黑" pitchFamily="34" charset="-122"/>
                </a:rPr>
                <a:t>企业业务场景</a:t>
              </a:r>
              <a:endParaRPr lang="zh-CN" altLang="en-US" sz="1200" b="1" dirty="0">
                <a:solidFill>
                  <a:schemeClr val="bg1"/>
                </a:solidFill>
                <a:latin typeface="微软雅黑" pitchFamily="34" charset="-122"/>
                <a:ea typeface="微软雅黑" pitchFamily="34" charset="-122"/>
              </a:endParaRPr>
            </a:p>
          </p:txBody>
        </p:sp>
      </p:grpSp>
      <p:cxnSp>
        <p:nvCxnSpPr>
          <p:cNvPr id="131" name="形状 204"/>
          <p:cNvCxnSpPr>
            <a:stCxn id="26759" idx="0"/>
          </p:cNvCxnSpPr>
          <p:nvPr/>
        </p:nvCxnSpPr>
        <p:spPr>
          <a:xfrm rot="5400000" flipH="1" flipV="1">
            <a:off x="3180993" y="385411"/>
            <a:ext cx="625502" cy="3328132"/>
          </a:xfrm>
          <a:prstGeom prst="bentConnector2">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形状 207"/>
          <p:cNvCxnSpPr/>
          <p:nvPr/>
        </p:nvCxnSpPr>
        <p:spPr>
          <a:xfrm>
            <a:off x="5678510" y="1771650"/>
            <a:ext cx="1873250" cy="658813"/>
          </a:xfrm>
          <a:prstGeom prst="bentConnector2">
            <a:avLst/>
          </a:prstGeom>
          <a:ln w="38100">
            <a:solidFill>
              <a:srgbClr val="FFC000"/>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形状 209"/>
          <p:cNvCxnSpPr/>
          <p:nvPr/>
        </p:nvCxnSpPr>
        <p:spPr>
          <a:xfrm rot="16200000" flipV="1">
            <a:off x="5779316" y="1859756"/>
            <a:ext cx="504825" cy="671513"/>
          </a:xfrm>
          <a:prstGeom prst="bentConnector2">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形状 211"/>
          <p:cNvCxnSpPr>
            <a:stCxn id="26759" idx="0"/>
            <a:endCxn id="26733" idx="0"/>
          </p:cNvCxnSpPr>
          <p:nvPr/>
        </p:nvCxnSpPr>
        <p:spPr>
          <a:xfrm rot="16200000" flipH="1">
            <a:off x="3127045" y="1064860"/>
            <a:ext cx="98397" cy="2693133"/>
          </a:xfrm>
          <a:prstGeom prst="bentConnector3">
            <a:avLst>
              <a:gd name="adj1" fmla="val -359046"/>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a:off x="2295547" y="2781300"/>
            <a:ext cx="533400" cy="0"/>
          </a:xfrm>
          <a:prstGeom prst="straightConnector1">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362347" y="2781300"/>
            <a:ext cx="827088" cy="0"/>
          </a:xfrm>
          <a:prstGeom prst="straightConnector1">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4818085" y="4698972"/>
            <a:ext cx="323850"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H="1" flipV="1">
            <a:off x="5730897" y="4706892"/>
            <a:ext cx="360126" cy="0"/>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H="1" flipV="1">
            <a:off x="1981269" y="3124208"/>
            <a:ext cx="380989" cy="228594"/>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26730" idx="2"/>
            <a:endCxn id="26735" idx="0"/>
          </p:cNvCxnSpPr>
          <p:nvPr/>
        </p:nvCxnSpPr>
        <p:spPr>
          <a:xfrm flipH="1">
            <a:off x="5434031" y="3187700"/>
            <a:ext cx="798" cy="1185835"/>
          </a:xfrm>
          <a:prstGeom prst="straightConnector1">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肘形连接符 144"/>
          <p:cNvCxnSpPr>
            <a:endCxn id="26760" idx="2"/>
          </p:cNvCxnSpPr>
          <p:nvPr/>
        </p:nvCxnSpPr>
        <p:spPr>
          <a:xfrm rot="10800000">
            <a:off x="1829680" y="3476654"/>
            <a:ext cx="2361333" cy="1247713"/>
          </a:xfrm>
          <a:prstGeom prst="bentConnector2">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26739" idx="1"/>
          </p:cNvCxnSpPr>
          <p:nvPr/>
        </p:nvCxnSpPr>
        <p:spPr>
          <a:xfrm flipH="1" flipV="1">
            <a:off x="2743248" y="3657594"/>
            <a:ext cx="1523960" cy="1051147"/>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形状 241"/>
          <p:cNvCxnSpPr>
            <a:stCxn id="26726" idx="2"/>
            <a:endCxn id="26737" idx="3"/>
          </p:cNvCxnSpPr>
          <p:nvPr/>
        </p:nvCxnSpPr>
        <p:spPr>
          <a:xfrm rot="5400000">
            <a:off x="6482977" y="3548695"/>
            <a:ext cx="1132122" cy="1007033"/>
          </a:xfrm>
          <a:prstGeom prst="bentConnector2">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673" name="TextBox 151"/>
          <p:cNvSpPr txBox="1">
            <a:spLocks noChangeArrowheads="1"/>
          </p:cNvSpPr>
          <p:nvPr/>
        </p:nvSpPr>
        <p:spPr bwMode="auto">
          <a:xfrm>
            <a:off x="2612003" y="1752644"/>
            <a:ext cx="1008609" cy="246221"/>
          </a:xfrm>
          <a:prstGeom prst="rect">
            <a:avLst/>
          </a:prstGeom>
          <a:noFill/>
          <a:ln w="9525">
            <a:noFill/>
            <a:miter lim="800000"/>
            <a:headEnd/>
            <a:tailEnd/>
          </a:ln>
        </p:spPr>
        <p:txBody>
          <a:bodyPr wrap="none">
            <a:spAutoFit/>
          </a:bodyPr>
          <a:lstStyle/>
          <a:p>
            <a:pPr algn="ctr"/>
            <a:r>
              <a:rPr lang="zh-CN" altLang="en-US" sz="1000" dirty="0" smtClean="0">
                <a:latin typeface="微软雅黑" pitchFamily="34" charset="-122"/>
                <a:ea typeface="微软雅黑" pitchFamily="34" charset="-122"/>
              </a:rPr>
              <a:t>销售订单</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合同</a:t>
            </a:r>
            <a:endParaRPr lang="zh-CN" altLang="en-US" sz="1000" dirty="0">
              <a:latin typeface="微软雅黑" pitchFamily="34" charset="-122"/>
              <a:ea typeface="微软雅黑" pitchFamily="34" charset="-122"/>
            </a:endParaRPr>
          </a:p>
        </p:txBody>
      </p:sp>
      <p:sp>
        <p:nvSpPr>
          <p:cNvPr id="26674" name="TextBox 152"/>
          <p:cNvSpPr txBox="1">
            <a:spLocks noChangeArrowheads="1"/>
          </p:cNvSpPr>
          <p:nvPr/>
        </p:nvSpPr>
        <p:spPr bwMode="auto">
          <a:xfrm>
            <a:off x="3730647" y="1562100"/>
            <a:ext cx="698500" cy="2476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应收账款</a:t>
            </a:r>
          </a:p>
        </p:txBody>
      </p:sp>
      <p:sp>
        <p:nvSpPr>
          <p:cNvPr id="26676" name="TextBox 154"/>
          <p:cNvSpPr txBox="1">
            <a:spLocks noChangeArrowheads="1"/>
          </p:cNvSpPr>
          <p:nvPr/>
        </p:nvSpPr>
        <p:spPr bwMode="auto">
          <a:xfrm>
            <a:off x="2371747" y="2476500"/>
            <a:ext cx="441325" cy="2476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订货</a:t>
            </a:r>
          </a:p>
        </p:txBody>
      </p:sp>
      <p:sp>
        <p:nvSpPr>
          <p:cNvPr id="26677" name="TextBox 155"/>
          <p:cNvSpPr txBox="1">
            <a:spLocks noChangeArrowheads="1"/>
          </p:cNvSpPr>
          <p:nvPr/>
        </p:nvSpPr>
        <p:spPr bwMode="auto">
          <a:xfrm>
            <a:off x="3514747" y="2476500"/>
            <a:ext cx="441325" cy="2476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订货</a:t>
            </a:r>
          </a:p>
        </p:txBody>
      </p:sp>
      <p:cxnSp>
        <p:nvCxnSpPr>
          <p:cNvPr id="157" name="直接箭头连接符 156"/>
          <p:cNvCxnSpPr/>
          <p:nvPr/>
        </p:nvCxnSpPr>
        <p:spPr>
          <a:xfrm>
            <a:off x="4810147" y="2743218"/>
            <a:ext cx="395288" cy="0"/>
          </a:xfrm>
          <a:prstGeom prst="straightConnector1">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5689622" y="2781300"/>
            <a:ext cx="395288" cy="0"/>
          </a:xfrm>
          <a:prstGeom prst="straightConnector1">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6791347" y="2781300"/>
            <a:ext cx="395288" cy="0"/>
          </a:xfrm>
          <a:prstGeom prst="straightConnector1">
            <a:avLst/>
          </a:prstGeom>
          <a:ln w="38100">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681" name="TextBox 159"/>
          <p:cNvSpPr txBox="1">
            <a:spLocks noChangeArrowheads="1"/>
          </p:cNvSpPr>
          <p:nvPr/>
        </p:nvSpPr>
        <p:spPr bwMode="auto">
          <a:xfrm>
            <a:off x="4724396" y="2495568"/>
            <a:ext cx="441325" cy="247650"/>
          </a:xfrm>
          <a:prstGeom prst="rect">
            <a:avLst/>
          </a:prstGeom>
          <a:noFill/>
          <a:ln w="9525">
            <a:noFill/>
            <a:miter lim="800000"/>
            <a:headEnd/>
            <a:tailEnd/>
          </a:ln>
        </p:spPr>
        <p:txBody>
          <a:bodyPr wrap="none">
            <a:spAutoFit/>
          </a:bodyPr>
          <a:lstStyle/>
          <a:p>
            <a:pPr algn="ctr"/>
            <a:r>
              <a:rPr lang="zh-CN" altLang="en-US" sz="1000" dirty="0">
                <a:latin typeface="微软雅黑" pitchFamily="34" charset="-122"/>
                <a:ea typeface="微软雅黑" pitchFamily="34" charset="-122"/>
              </a:rPr>
              <a:t>订单</a:t>
            </a:r>
          </a:p>
        </p:txBody>
      </p:sp>
      <p:sp>
        <p:nvSpPr>
          <p:cNvPr id="26682" name="TextBox 160"/>
          <p:cNvSpPr txBox="1">
            <a:spLocks noChangeArrowheads="1"/>
          </p:cNvSpPr>
          <p:nvPr/>
        </p:nvSpPr>
        <p:spPr bwMode="auto">
          <a:xfrm>
            <a:off x="5648347" y="2400300"/>
            <a:ext cx="441325" cy="4000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采购</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计划</a:t>
            </a:r>
          </a:p>
        </p:txBody>
      </p:sp>
      <p:sp>
        <p:nvSpPr>
          <p:cNvPr id="26683" name="TextBox 161"/>
          <p:cNvSpPr txBox="1">
            <a:spLocks noChangeArrowheads="1"/>
          </p:cNvSpPr>
          <p:nvPr/>
        </p:nvSpPr>
        <p:spPr bwMode="auto">
          <a:xfrm>
            <a:off x="6731022" y="2400300"/>
            <a:ext cx="441325" cy="4000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采购</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订单</a:t>
            </a:r>
          </a:p>
        </p:txBody>
      </p:sp>
      <p:sp>
        <p:nvSpPr>
          <p:cNvPr id="26684" name="TextBox 162"/>
          <p:cNvSpPr txBox="1">
            <a:spLocks noChangeArrowheads="1"/>
          </p:cNvSpPr>
          <p:nvPr/>
        </p:nvSpPr>
        <p:spPr bwMode="auto">
          <a:xfrm>
            <a:off x="6334147" y="2000250"/>
            <a:ext cx="441325" cy="4000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资金</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计划</a:t>
            </a:r>
          </a:p>
        </p:txBody>
      </p:sp>
      <p:sp>
        <p:nvSpPr>
          <p:cNvPr id="26685" name="TextBox 163"/>
          <p:cNvSpPr txBox="1">
            <a:spLocks noChangeArrowheads="1"/>
          </p:cNvSpPr>
          <p:nvPr/>
        </p:nvSpPr>
        <p:spPr bwMode="auto">
          <a:xfrm>
            <a:off x="6205202" y="1544638"/>
            <a:ext cx="697627" cy="246221"/>
          </a:xfrm>
          <a:prstGeom prst="rect">
            <a:avLst/>
          </a:prstGeom>
          <a:noFill/>
          <a:ln w="9525">
            <a:noFill/>
            <a:miter lim="800000"/>
            <a:headEnd/>
            <a:tailEnd/>
          </a:ln>
        </p:spPr>
        <p:txBody>
          <a:bodyPr wrap="none">
            <a:spAutoFit/>
          </a:bodyPr>
          <a:lstStyle/>
          <a:p>
            <a:pPr algn="ctr"/>
            <a:r>
              <a:rPr lang="zh-CN" altLang="en-US" sz="1000" dirty="0" smtClean="0">
                <a:latin typeface="微软雅黑" pitchFamily="34" charset="-122"/>
                <a:ea typeface="微软雅黑" pitchFamily="34" charset="-122"/>
              </a:rPr>
              <a:t>应付账款</a:t>
            </a:r>
            <a:endParaRPr lang="zh-CN" altLang="en-US" sz="1000" dirty="0">
              <a:latin typeface="微软雅黑" pitchFamily="34" charset="-122"/>
              <a:ea typeface="微软雅黑" pitchFamily="34" charset="-122"/>
            </a:endParaRPr>
          </a:p>
        </p:txBody>
      </p:sp>
      <p:sp>
        <p:nvSpPr>
          <p:cNvPr id="26688" name="TextBox 166"/>
          <p:cNvSpPr txBox="1">
            <a:spLocks noChangeArrowheads="1"/>
          </p:cNvSpPr>
          <p:nvPr/>
        </p:nvSpPr>
        <p:spPr bwMode="auto">
          <a:xfrm>
            <a:off x="5419747" y="3314700"/>
            <a:ext cx="441325" cy="4000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生产</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计划</a:t>
            </a:r>
          </a:p>
        </p:txBody>
      </p:sp>
      <p:sp>
        <p:nvSpPr>
          <p:cNvPr id="26689" name="TextBox 167"/>
          <p:cNvSpPr txBox="1">
            <a:spLocks noChangeArrowheads="1"/>
          </p:cNvSpPr>
          <p:nvPr/>
        </p:nvSpPr>
        <p:spPr bwMode="auto">
          <a:xfrm>
            <a:off x="7010336" y="4419574"/>
            <a:ext cx="441325" cy="400050"/>
          </a:xfrm>
          <a:prstGeom prst="rect">
            <a:avLst/>
          </a:prstGeom>
          <a:noFill/>
          <a:ln w="9525">
            <a:noFill/>
            <a:miter lim="800000"/>
            <a:headEnd/>
            <a:tailEnd/>
          </a:ln>
        </p:spPr>
        <p:txBody>
          <a:bodyPr wrap="none">
            <a:spAutoFit/>
          </a:bodyPr>
          <a:lstStyle/>
          <a:p>
            <a:pPr algn="ctr"/>
            <a:r>
              <a:rPr lang="zh-CN" altLang="en-US" sz="1000" dirty="0">
                <a:latin typeface="微软雅黑" pitchFamily="34" charset="-122"/>
                <a:ea typeface="微软雅黑" pitchFamily="34" charset="-122"/>
              </a:rPr>
              <a:t>验收</a:t>
            </a:r>
            <a:endParaRPr lang="en-US" altLang="zh-CN" sz="1000" dirty="0">
              <a:latin typeface="微软雅黑" pitchFamily="34" charset="-122"/>
              <a:ea typeface="微软雅黑" pitchFamily="34" charset="-122"/>
            </a:endParaRPr>
          </a:p>
          <a:p>
            <a:pPr algn="ctr"/>
            <a:r>
              <a:rPr lang="zh-CN" altLang="en-US" sz="1000" dirty="0">
                <a:latin typeface="微软雅黑" pitchFamily="34" charset="-122"/>
                <a:ea typeface="微软雅黑" pitchFamily="34" charset="-122"/>
              </a:rPr>
              <a:t>入库</a:t>
            </a:r>
          </a:p>
        </p:txBody>
      </p:sp>
      <p:sp>
        <p:nvSpPr>
          <p:cNvPr id="26691" name="TextBox 169"/>
          <p:cNvSpPr txBox="1">
            <a:spLocks noChangeArrowheads="1"/>
          </p:cNvSpPr>
          <p:nvPr/>
        </p:nvSpPr>
        <p:spPr bwMode="auto">
          <a:xfrm>
            <a:off x="3444893" y="3790934"/>
            <a:ext cx="441325" cy="247650"/>
          </a:xfrm>
          <a:prstGeom prst="rect">
            <a:avLst/>
          </a:prstGeom>
          <a:noFill/>
          <a:ln w="9525">
            <a:noFill/>
            <a:miter lim="800000"/>
            <a:headEnd/>
            <a:tailEnd/>
          </a:ln>
        </p:spPr>
        <p:txBody>
          <a:bodyPr wrap="none">
            <a:spAutoFit/>
          </a:bodyPr>
          <a:lstStyle/>
          <a:p>
            <a:pPr algn="ctr"/>
            <a:r>
              <a:rPr lang="zh-CN" altLang="en-US" sz="1000" dirty="0">
                <a:latin typeface="微软雅黑" pitchFamily="34" charset="-122"/>
                <a:ea typeface="微软雅黑" pitchFamily="34" charset="-122"/>
              </a:rPr>
              <a:t>配送</a:t>
            </a:r>
          </a:p>
        </p:txBody>
      </p:sp>
      <p:sp>
        <p:nvSpPr>
          <p:cNvPr id="26692" name="TextBox 170"/>
          <p:cNvSpPr txBox="1">
            <a:spLocks noChangeArrowheads="1"/>
          </p:cNvSpPr>
          <p:nvPr/>
        </p:nvSpPr>
        <p:spPr bwMode="auto">
          <a:xfrm>
            <a:off x="1981268" y="3124208"/>
            <a:ext cx="457188" cy="246221"/>
          </a:xfrm>
          <a:prstGeom prst="rect">
            <a:avLst/>
          </a:prstGeom>
          <a:noFill/>
          <a:ln w="9525">
            <a:noFill/>
            <a:miter lim="800000"/>
            <a:headEnd/>
            <a:tailEnd/>
          </a:ln>
        </p:spPr>
        <p:txBody>
          <a:bodyPr wrap="square">
            <a:spAutoFit/>
          </a:bodyPr>
          <a:lstStyle/>
          <a:p>
            <a:pPr algn="ctr"/>
            <a:r>
              <a:rPr lang="zh-CN" altLang="en-US" sz="1000" dirty="0" smtClean="0">
                <a:latin typeface="微软雅黑" pitchFamily="34" charset="-122"/>
                <a:ea typeface="微软雅黑" pitchFamily="34" charset="-122"/>
              </a:rPr>
              <a:t>领用</a:t>
            </a:r>
            <a:endParaRPr lang="zh-CN" altLang="en-US" sz="1000" dirty="0">
              <a:latin typeface="微软雅黑" pitchFamily="34" charset="-122"/>
              <a:ea typeface="微软雅黑" pitchFamily="34" charset="-122"/>
            </a:endParaRPr>
          </a:p>
        </p:txBody>
      </p:sp>
      <p:sp>
        <p:nvSpPr>
          <p:cNvPr id="26694" name="TextBox 172"/>
          <p:cNvSpPr txBox="1">
            <a:spLocks noChangeArrowheads="1"/>
          </p:cNvSpPr>
          <p:nvPr/>
        </p:nvSpPr>
        <p:spPr bwMode="auto">
          <a:xfrm>
            <a:off x="5714970" y="4414786"/>
            <a:ext cx="441325" cy="246062"/>
          </a:xfrm>
          <a:prstGeom prst="rect">
            <a:avLst/>
          </a:prstGeom>
          <a:noFill/>
          <a:ln w="9525">
            <a:noFill/>
            <a:miter lim="800000"/>
            <a:headEnd/>
            <a:tailEnd/>
          </a:ln>
        </p:spPr>
        <p:txBody>
          <a:bodyPr wrap="none">
            <a:spAutoFit/>
          </a:bodyPr>
          <a:lstStyle/>
          <a:p>
            <a:pPr algn="ctr"/>
            <a:r>
              <a:rPr lang="zh-CN" altLang="en-US" sz="1000" dirty="0">
                <a:latin typeface="微软雅黑" pitchFamily="34" charset="-122"/>
                <a:ea typeface="微软雅黑" pitchFamily="34" charset="-122"/>
              </a:rPr>
              <a:t>领料</a:t>
            </a:r>
          </a:p>
        </p:txBody>
      </p:sp>
      <p:sp>
        <p:nvSpPr>
          <p:cNvPr id="26695" name="TextBox 173"/>
          <p:cNvSpPr txBox="1">
            <a:spLocks noChangeArrowheads="1"/>
          </p:cNvSpPr>
          <p:nvPr/>
        </p:nvSpPr>
        <p:spPr bwMode="auto">
          <a:xfrm>
            <a:off x="4733947" y="4317972"/>
            <a:ext cx="441325" cy="400050"/>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成品</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入库</a:t>
            </a:r>
          </a:p>
        </p:txBody>
      </p:sp>
      <p:sp>
        <p:nvSpPr>
          <p:cNvPr id="26696" name="TextBox 174"/>
          <p:cNvSpPr txBox="1">
            <a:spLocks noChangeArrowheads="1"/>
          </p:cNvSpPr>
          <p:nvPr/>
        </p:nvSpPr>
        <p:spPr bwMode="auto">
          <a:xfrm>
            <a:off x="2895644" y="4495772"/>
            <a:ext cx="696913" cy="247650"/>
          </a:xfrm>
          <a:prstGeom prst="rect">
            <a:avLst/>
          </a:prstGeom>
          <a:noFill/>
          <a:ln w="9525">
            <a:noFill/>
            <a:miter lim="800000"/>
            <a:headEnd/>
            <a:tailEnd/>
          </a:ln>
        </p:spPr>
        <p:txBody>
          <a:bodyPr wrap="none">
            <a:spAutoFit/>
          </a:bodyPr>
          <a:lstStyle/>
          <a:p>
            <a:pPr algn="ctr"/>
            <a:r>
              <a:rPr lang="zh-CN" altLang="en-US" sz="1000" dirty="0">
                <a:latin typeface="微软雅黑" pitchFamily="34" charset="-122"/>
                <a:ea typeface="微软雅黑" pitchFamily="34" charset="-122"/>
              </a:rPr>
              <a:t>出库通知</a:t>
            </a:r>
          </a:p>
        </p:txBody>
      </p:sp>
      <p:cxnSp>
        <p:nvCxnSpPr>
          <p:cNvPr id="160" name="形状 241"/>
          <p:cNvCxnSpPr>
            <a:endCxn id="26760" idx="2"/>
          </p:cNvCxnSpPr>
          <p:nvPr/>
        </p:nvCxnSpPr>
        <p:spPr>
          <a:xfrm rot="5400000" flipH="1" flipV="1">
            <a:off x="1395914" y="3909612"/>
            <a:ext cx="866723" cy="807"/>
          </a:xfrm>
          <a:prstGeom prst="bentConnector3">
            <a:avLst>
              <a:gd name="adj1" fmla="val 50000"/>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3" name="Picture 18" descr="E:\2012\120326-PPT\图\x67.png"/>
          <p:cNvPicPr>
            <a:picLocks noChangeAspect="1" noChangeArrowheads="1"/>
          </p:cNvPicPr>
          <p:nvPr/>
        </p:nvPicPr>
        <p:blipFill>
          <a:blip r:embed="rId5" cstate="print"/>
          <a:srcRect/>
          <a:stretch>
            <a:fillRect/>
          </a:stretch>
        </p:blipFill>
        <p:spPr bwMode="auto">
          <a:xfrm>
            <a:off x="2362258" y="3276604"/>
            <a:ext cx="454498" cy="552973"/>
          </a:xfrm>
          <a:prstGeom prst="rect">
            <a:avLst/>
          </a:prstGeom>
          <a:noFill/>
          <a:ln w="9525">
            <a:noFill/>
            <a:miter lim="800000"/>
            <a:headEnd/>
            <a:tailEnd/>
          </a:ln>
        </p:spPr>
      </p:pic>
      <p:pic>
        <p:nvPicPr>
          <p:cNvPr id="171" name="Picture 8" descr="C:\Users\admin\Desktop\20120412111803465_easyicon_cn_256.png"/>
          <p:cNvPicPr>
            <a:picLocks noChangeAspect="1" noChangeArrowheads="1"/>
          </p:cNvPicPr>
          <p:nvPr/>
        </p:nvPicPr>
        <p:blipFill>
          <a:blip r:embed="rId20" cstate="print"/>
          <a:srcRect/>
          <a:stretch>
            <a:fillRect/>
          </a:stretch>
        </p:blipFill>
        <p:spPr bwMode="auto">
          <a:xfrm>
            <a:off x="4267208" y="3335175"/>
            <a:ext cx="533386" cy="457188"/>
          </a:xfrm>
          <a:prstGeom prst="rect">
            <a:avLst/>
          </a:prstGeom>
          <a:noFill/>
          <a:ln w="9525">
            <a:noFill/>
            <a:miter lim="800000"/>
            <a:headEnd/>
            <a:tailEnd/>
          </a:ln>
        </p:spPr>
      </p:pic>
      <p:sp>
        <p:nvSpPr>
          <p:cNvPr id="172" name="TextBox 212"/>
          <p:cNvSpPr txBox="1">
            <a:spLocks noChangeArrowheads="1"/>
          </p:cNvSpPr>
          <p:nvPr/>
        </p:nvSpPr>
        <p:spPr bwMode="auto">
          <a:xfrm>
            <a:off x="4267208" y="3792363"/>
            <a:ext cx="569388" cy="246221"/>
          </a:xfrm>
          <a:prstGeom prst="rect">
            <a:avLst/>
          </a:prstGeom>
          <a:noFill/>
          <a:ln w="9525">
            <a:noFill/>
            <a:miter lim="800000"/>
            <a:headEnd/>
            <a:tailEnd/>
          </a:ln>
        </p:spPr>
        <p:txBody>
          <a:bodyPr wrap="none">
            <a:spAutoFit/>
          </a:bodyPr>
          <a:lstStyle/>
          <a:p>
            <a:pPr algn="ctr"/>
            <a:r>
              <a:rPr lang="zh-CN" altLang="en-US" sz="1000" dirty="0" smtClean="0">
                <a:latin typeface="微软雅黑" pitchFamily="34" charset="-122"/>
                <a:ea typeface="微软雅黑" pitchFamily="34" charset="-122"/>
              </a:rPr>
              <a:t>技术部</a:t>
            </a:r>
            <a:endParaRPr lang="zh-CN" altLang="en-US" sz="1000" dirty="0">
              <a:latin typeface="微软雅黑" pitchFamily="34" charset="-122"/>
              <a:ea typeface="微软雅黑" pitchFamily="34" charset="-122"/>
            </a:endParaRPr>
          </a:p>
        </p:txBody>
      </p:sp>
      <p:cxnSp>
        <p:nvCxnSpPr>
          <p:cNvPr id="200" name="直接箭头连接符 199"/>
          <p:cNvCxnSpPr>
            <a:stCxn id="26759" idx="3"/>
            <a:endCxn id="171" idx="1"/>
          </p:cNvCxnSpPr>
          <p:nvPr/>
        </p:nvCxnSpPr>
        <p:spPr>
          <a:xfrm>
            <a:off x="2287672" y="2787396"/>
            <a:ext cx="1979536" cy="7763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2" name="直接箭头连接符 201"/>
          <p:cNvCxnSpPr>
            <a:stCxn id="26734" idx="2"/>
            <a:endCxn id="171" idx="0"/>
          </p:cNvCxnSpPr>
          <p:nvPr/>
        </p:nvCxnSpPr>
        <p:spPr>
          <a:xfrm>
            <a:off x="4522810" y="3187700"/>
            <a:ext cx="11091" cy="147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 name="肘形连接符 204"/>
          <p:cNvCxnSpPr>
            <a:stCxn id="171" idx="3"/>
            <a:endCxn id="26729" idx="1"/>
          </p:cNvCxnSpPr>
          <p:nvPr/>
        </p:nvCxnSpPr>
        <p:spPr>
          <a:xfrm flipV="1">
            <a:off x="4800594" y="2703464"/>
            <a:ext cx="411190" cy="86030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6" name="TextBox 198"/>
          <p:cNvSpPr txBox="1">
            <a:spLocks noChangeArrowheads="1"/>
          </p:cNvSpPr>
          <p:nvPr/>
        </p:nvSpPr>
        <p:spPr bwMode="auto">
          <a:xfrm>
            <a:off x="2549287" y="5306240"/>
            <a:ext cx="569471" cy="400110"/>
          </a:xfrm>
          <a:prstGeom prst="rect">
            <a:avLst/>
          </a:prstGeom>
          <a:noFill/>
          <a:ln w="9525">
            <a:noFill/>
            <a:miter lim="800000"/>
            <a:headEnd/>
            <a:tailEnd/>
          </a:ln>
        </p:spPr>
        <p:txBody>
          <a:bodyPr wrap="square">
            <a:spAutoFit/>
          </a:bodyPr>
          <a:lstStyle/>
          <a:p>
            <a:pPr algn="ctr"/>
            <a:r>
              <a:rPr lang="zh-CN" altLang="en-US" sz="1000" dirty="0" smtClean="0">
                <a:solidFill>
                  <a:schemeClr val="bg1"/>
                </a:solidFill>
                <a:latin typeface="微软雅黑" pitchFamily="34" charset="-122"/>
                <a:ea typeface="微软雅黑" pitchFamily="34" charset="-122"/>
              </a:rPr>
              <a:t>准时交货难</a:t>
            </a:r>
            <a:endParaRPr lang="zh-CN" altLang="en-US" sz="1000" dirty="0">
              <a:solidFill>
                <a:schemeClr val="bg1"/>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84245"/>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47811"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368619"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售后服务管理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5867366" y="5029158"/>
            <a:ext cx="1916112" cy="761980"/>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blackWhite">
          <a:xfrm>
            <a:off x="0" y="0"/>
            <a:ext cx="9144000" cy="0"/>
          </a:xfrm>
          <a:prstGeom prst="rect">
            <a:avLst/>
          </a:prstGeom>
          <a:noFill/>
          <a:ln w="12700">
            <a:noFill/>
            <a:miter lim="800000"/>
            <a:headEnd/>
            <a:tailEnd/>
          </a:ln>
        </p:spPr>
        <p:txBody>
          <a:bodyPr wrap="none" anchor="ctr">
            <a:spAutoFit/>
          </a:bodyPr>
          <a:lstStyle/>
          <a:p>
            <a:endParaRPr lang="zh-CN" altLang="en-US"/>
          </a:p>
        </p:txBody>
      </p:sp>
      <p:sp>
        <p:nvSpPr>
          <p:cNvPr id="1741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 name="内容占位符 5"/>
          <p:cNvGraphicFramePr>
            <a:graphicFrameLocks/>
          </p:cNvGraphicFramePr>
          <p:nvPr/>
        </p:nvGraphicFramePr>
        <p:xfrm>
          <a:off x="685902" y="4419574"/>
          <a:ext cx="7619800" cy="2226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 name="矩形 80"/>
          <p:cNvSpPr/>
          <p:nvPr/>
        </p:nvSpPr>
        <p:spPr>
          <a:xfrm>
            <a:off x="539552" y="908720"/>
            <a:ext cx="7992888" cy="584775"/>
          </a:xfrm>
          <a:prstGeom prst="rect">
            <a:avLst/>
          </a:prstGeom>
        </p:spPr>
        <p:txBody>
          <a:bodyPr wrap="square">
            <a:spAutoFit/>
          </a:bodyPr>
          <a:lstStyle/>
          <a:p>
            <a:pPr lvl="0"/>
            <a:r>
              <a:rPr lang="zh-CN" altLang="en-US" sz="1600" dirty="0" smtClean="0">
                <a:latin typeface="微软雅黑" pitchFamily="34" charset="-122"/>
                <a:ea typeface="微软雅黑" pitchFamily="34" charset="-122"/>
              </a:rPr>
              <a:t>      售后服务涵盖保修期内主动售后服务管理、维修备件管理、服务协议管理、维修过程管理、服务收入以及费用管理</a:t>
            </a:r>
            <a:endParaRPr lang="en-US" altLang="zh-CN" sz="1600" dirty="0">
              <a:latin typeface="微软雅黑" pitchFamily="34" charset="-122"/>
              <a:ea typeface="微软雅黑" pitchFamily="34" charset="-122"/>
            </a:endParaRPr>
          </a:p>
        </p:txBody>
      </p:sp>
      <p:grpSp>
        <p:nvGrpSpPr>
          <p:cNvPr id="2" name="组合 81"/>
          <p:cNvGrpSpPr/>
          <p:nvPr/>
        </p:nvGrpSpPr>
        <p:grpSpPr>
          <a:xfrm>
            <a:off x="304912" y="1600248"/>
            <a:ext cx="3882081" cy="2076625"/>
            <a:chOff x="24783" y="1217717"/>
            <a:chExt cx="2768098" cy="2921893"/>
          </a:xfrm>
        </p:grpSpPr>
        <p:sp>
          <p:nvSpPr>
            <p:cNvPr id="83" name="Text Box 28"/>
            <p:cNvSpPr txBox="1">
              <a:spLocks noChangeArrowheads="1"/>
            </p:cNvSpPr>
            <p:nvPr/>
          </p:nvSpPr>
          <p:spPr bwMode="auto">
            <a:xfrm>
              <a:off x="324084" y="1930515"/>
              <a:ext cx="332869" cy="364173"/>
            </a:xfrm>
            <a:prstGeom prst="rect">
              <a:avLst/>
            </a:prstGeom>
            <a:noFill/>
            <a:ln w="9525">
              <a:noFill/>
              <a:miter lim="800000"/>
              <a:headEnd type="none" w="sm" len="sm"/>
              <a:tailEnd type="none" w="lg" len="lg"/>
            </a:ln>
          </p:spPr>
          <p:txBody>
            <a:bodyPr wrap="none" lIns="93600" tIns="46800" rIns="93600" bIns="46800">
              <a:spAutoFit/>
            </a:bodyPr>
            <a:lstStyle/>
            <a:p>
              <a:pPr algn="ctr" eaLnBrk="0" hangingPunct="0"/>
              <a:r>
                <a:rPr lang="zh-CN" altLang="en-US" sz="1200" b="1" dirty="0">
                  <a:latin typeface="微软雅黑" pitchFamily="34" charset="-122"/>
                  <a:ea typeface="微软雅黑" pitchFamily="34" charset="-122"/>
                </a:rPr>
                <a:t>客户</a:t>
              </a:r>
            </a:p>
          </p:txBody>
        </p:sp>
        <p:pic>
          <p:nvPicPr>
            <p:cNvPr id="84" name="Picture 1" descr="F:\公司项目\2012项目\周子涵\用友\PPT\王曼曼\新建文件夹\全面成本管理解决方案\图标\客户.png"/>
            <p:cNvPicPr>
              <a:picLocks noChangeAspect="1" noChangeArrowheads="1"/>
            </p:cNvPicPr>
            <p:nvPr/>
          </p:nvPicPr>
          <p:blipFill>
            <a:blip r:embed="rId7" cstate="print"/>
            <a:srcRect/>
            <a:stretch>
              <a:fillRect/>
            </a:stretch>
          </p:blipFill>
          <p:spPr bwMode="auto">
            <a:xfrm>
              <a:off x="105970" y="1217717"/>
              <a:ext cx="793622" cy="724380"/>
            </a:xfrm>
            <a:prstGeom prst="rect">
              <a:avLst/>
            </a:prstGeom>
            <a:noFill/>
          </p:spPr>
        </p:pic>
        <p:pic>
          <p:nvPicPr>
            <p:cNvPr id="85"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852018" y="1724306"/>
              <a:ext cx="940863" cy="506592"/>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4783" y="2516703"/>
              <a:ext cx="851617" cy="296954"/>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907704" y="2433535"/>
              <a:ext cx="851617" cy="405272"/>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971600" y="2481270"/>
              <a:ext cx="851617" cy="373819"/>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9900" y="3087053"/>
              <a:ext cx="851617" cy="296954"/>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3" descr="E:\yinfeifei\2012年工作项目\UFIDA用友 2012\用友 王曼曼\20120223 信息化企业从U8AIO开始PPT美化\png图\未标题-72.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912690" y="3104975"/>
              <a:ext cx="851617" cy="443058"/>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5" descr="C:\Documents and Settings\lu\桌面\images\未标题-1_03.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030788" y="3071071"/>
              <a:ext cx="733239" cy="379624"/>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3" descr="E:\yinfeifei\2012年工作项目\UFIDA用友 2012\用友 王曼曼\20120223 信息化企业从U8AIO开始PPT美化\0323全面成本管理\png图\未标题-17.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053470" y="3756792"/>
              <a:ext cx="687875" cy="341559"/>
            </a:xfrm>
            <a:prstGeom prst="rect">
              <a:avLst/>
            </a:prstGeom>
            <a:noFill/>
            <a:extLst>
              <a:ext uri="{909E8E84-426E-40DD-AFC4-6F175D3DCCD1}">
                <a14:hiddenFill xmlns:a14="http://schemas.microsoft.com/office/drawing/2010/main" xmlns="">
                  <a:solidFill>
                    <a:srgbClr val="FFFFFF"/>
                  </a:solidFill>
                </a14:hiddenFill>
              </a:ext>
            </a:extLst>
          </p:spPr>
        </p:pic>
        <p:pic>
          <p:nvPicPr>
            <p:cNvPr id="107"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911154" y="1724309"/>
              <a:ext cx="940863" cy="398724"/>
            </a:xfrm>
            <a:prstGeom prst="rect">
              <a:avLst/>
            </a:prstGeom>
            <a:noFill/>
            <a:extLst>
              <a:ext uri="{909E8E84-426E-40DD-AFC4-6F175D3DCCD1}">
                <a14:hiddenFill xmlns:a14="http://schemas.microsoft.com/office/drawing/2010/main" xmlns="">
                  <a:solidFill>
                    <a:srgbClr val="FFFFFF"/>
                  </a:solidFill>
                </a14:hiddenFill>
              </a:ext>
            </a:extLst>
          </p:spPr>
        </p:pic>
        <p:pic>
          <p:nvPicPr>
            <p:cNvPr id="108" name="Picture 16" descr="E:\yinfeifei\2012年工作项目\UFIDA用友 2012\用友 王曼曼\20120223 信息化企业从U8AIO开始PPT美化\png图\未标题-68.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852017" y="1217717"/>
              <a:ext cx="940863" cy="412859"/>
            </a:xfrm>
            <a:prstGeom prst="rect">
              <a:avLst/>
            </a:prstGeom>
            <a:noFill/>
            <a:extLst>
              <a:ext uri="{909E8E84-426E-40DD-AFC4-6F175D3DCCD1}">
                <a14:hiddenFill xmlns:a14="http://schemas.microsoft.com/office/drawing/2010/main" xmlns="">
                  <a:solidFill>
                    <a:srgbClr val="FFFFFF"/>
                  </a:solidFill>
                </a14:hiddenFill>
              </a:ext>
            </a:extLst>
          </p:spPr>
        </p:pic>
        <p:sp>
          <p:nvSpPr>
            <p:cNvPr id="109" name="下箭头 108"/>
            <p:cNvSpPr/>
            <p:nvPr/>
          </p:nvSpPr>
          <p:spPr>
            <a:xfrm>
              <a:off x="2227282" y="2110004"/>
              <a:ext cx="212459" cy="393390"/>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下箭头 109"/>
            <p:cNvSpPr/>
            <p:nvPr/>
          </p:nvSpPr>
          <p:spPr>
            <a:xfrm>
              <a:off x="1291177" y="2110004"/>
              <a:ext cx="212459" cy="393390"/>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下箭头 110"/>
            <p:cNvSpPr/>
            <p:nvPr/>
          </p:nvSpPr>
          <p:spPr>
            <a:xfrm rot="16200000">
              <a:off x="795399" y="2599167"/>
              <a:ext cx="231509" cy="13202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下箭头 111"/>
            <p:cNvSpPr/>
            <p:nvPr/>
          </p:nvSpPr>
          <p:spPr>
            <a:xfrm>
              <a:off x="1236084" y="2844276"/>
              <a:ext cx="231509" cy="22679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下箭头 112"/>
            <p:cNvSpPr/>
            <p:nvPr/>
          </p:nvSpPr>
          <p:spPr>
            <a:xfrm>
              <a:off x="2227282" y="2804735"/>
              <a:ext cx="231509" cy="30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下箭头 113"/>
            <p:cNvSpPr/>
            <p:nvPr/>
          </p:nvSpPr>
          <p:spPr>
            <a:xfrm>
              <a:off x="1265830" y="3469096"/>
              <a:ext cx="231509" cy="30024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下箭头 114"/>
            <p:cNvSpPr/>
            <p:nvPr/>
          </p:nvSpPr>
          <p:spPr>
            <a:xfrm rot="16200000">
              <a:off x="1730923" y="3202240"/>
              <a:ext cx="231509" cy="13202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TextBox 130"/>
            <p:cNvSpPr txBox="1"/>
            <p:nvPr/>
          </p:nvSpPr>
          <p:spPr>
            <a:xfrm>
              <a:off x="1892356" y="1223411"/>
              <a:ext cx="853709" cy="389749"/>
            </a:xfrm>
            <a:prstGeom prst="rect">
              <a:avLst/>
            </a:prstGeom>
            <a:noFill/>
          </p:spPr>
          <p:txBody>
            <a:bodyPr wrap="square" rtlCol="0">
              <a:spAutoFit/>
            </a:bodyPr>
            <a:lstStyle/>
            <a:p>
              <a:pPr algn="ctr"/>
              <a:r>
                <a:rPr lang="zh-CN" altLang="en-US" sz="1200" dirty="0" smtClean="0">
                  <a:solidFill>
                    <a:schemeClr val="bg1"/>
                  </a:solidFill>
                  <a:latin typeface="微软雅黑" pitchFamily="34" charset="-122"/>
                  <a:ea typeface="微软雅黑" pitchFamily="34" charset="-122"/>
                </a:rPr>
                <a:t>工程师工作量</a:t>
              </a:r>
              <a:endParaRPr lang="zh-CN" altLang="en-US" sz="1200" dirty="0">
                <a:solidFill>
                  <a:schemeClr val="bg1"/>
                </a:solidFill>
                <a:latin typeface="微软雅黑" pitchFamily="34" charset="-122"/>
                <a:ea typeface="微软雅黑" pitchFamily="34" charset="-122"/>
              </a:endParaRPr>
            </a:p>
          </p:txBody>
        </p:sp>
        <p:sp>
          <p:nvSpPr>
            <p:cNvPr id="132" name="TextBox 131"/>
            <p:cNvSpPr txBox="1"/>
            <p:nvPr/>
          </p:nvSpPr>
          <p:spPr>
            <a:xfrm>
              <a:off x="2054367" y="1801237"/>
              <a:ext cx="536162" cy="361328"/>
            </a:xfrm>
            <a:prstGeom prst="rect">
              <a:avLst/>
            </a:prstGeom>
            <a:noFill/>
          </p:spPr>
          <p:txBody>
            <a:bodyPr wrap="none" rtlCol="0">
              <a:spAutoFit/>
            </a:bodyPr>
            <a:lstStyle/>
            <a:p>
              <a:pPr algn="ctr"/>
              <a:r>
                <a:rPr lang="zh-CN" altLang="en-US" sz="1200" dirty="0">
                  <a:solidFill>
                    <a:schemeClr val="bg1"/>
                  </a:solidFill>
                  <a:latin typeface="微软雅黑" pitchFamily="34" charset="-122"/>
                  <a:ea typeface="微软雅黑" pitchFamily="34" charset="-122"/>
                </a:rPr>
                <a:t>配件存量</a:t>
              </a:r>
            </a:p>
          </p:txBody>
        </p:sp>
        <p:sp>
          <p:nvSpPr>
            <p:cNvPr id="133" name="TextBox 132"/>
            <p:cNvSpPr txBox="1"/>
            <p:nvPr/>
          </p:nvSpPr>
          <p:spPr>
            <a:xfrm>
              <a:off x="1111562" y="1724308"/>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单品档案</a:t>
              </a:r>
              <a:endParaRPr lang="zh-CN" altLang="en-US" sz="1200" dirty="0">
                <a:solidFill>
                  <a:schemeClr val="bg1"/>
                </a:solidFill>
                <a:latin typeface="微软雅黑" pitchFamily="34" charset="-122"/>
                <a:ea typeface="微软雅黑" pitchFamily="34" charset="-122"/>
              </a:endParaRPr>
            </a:p>
          </p:txBody>
        </p:sp>
        <p:sp>
          <p:nvSpPr>
            <p:cNvPr id="134" name="TextBox 133"/>
            <p:cNvSpPr txBox="1"/>
            <p:nvPr/>
          </p:nvSpPr>
          <p:spPr>
            <a:xfrm>
              <a:off x="187626" y="2515701"/>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单品周期</a:t>
              </a:r>
              <a:endParaRPr lang="zh-CN" altLang="en-US" sz="1200" dirty="0">
                <a:solidFill>
                  <a:schemeClr val="bg1"/>
                </a:solidFill>
                <a:latin typeface="微软雅黑" pitchFamily="34" charset="-122"/>
                <a:ea typeface="微软雅黑" pitchFamily="34" charset="-122"/>
              </a:endParaRPr>
            </a:p>
          </p:txBody>
        </p:sp>
        <p:sp>
          <p:nvSpPr>
            <p:cNvPr id="135" name="TextBox 134"/>
            <p:cNvSpPr txBox="1"/>
            <p:nvPr/>
          </p:nvSpPr>
          <p:spPr>
            <a:xfrm>
              <a:off x="948993" y="2497601"/>
              <a:ext cx="872864" cy="346443"/>
            </a:xfrm>
            <a:prstGeom prst="rect">
              <a:avLst/>
            </a:prstGeom>
            <a:noFill/>
          </p:spPr>
          <p:txBody>
            <a:bodyPr wrap="square" rtlCol="0">
              <a:spAutoFit/>
            </a:bodyPr>
            <a:lstStyle/>
            <a:p>
              <a:pPr algn="ctr">
                <a:lnSpc>
                  <a:spcPts val="1200"/>
                </a:lnSpc>
              </a:pPr>
              <a:r>
                <a:rPr lang="zh-CN" altLang="en-US" sz="1200" dirty="0" smtClean="0">
                  <a:solidFill>
                    <a:schemeClr val="bg1"/>
                  </a:solidFill>
                  <a:latin typeface="微软雅黑" pitchFamily="34" charset="-122"/>
                  <a:ea typeface="微软雅黑" pitchFamily="34" charset="-122"/>
                </a:rPr>
                <a:t>主动服务计划</a:t>
              </a:r>
              <a:endParaRPr lang="zh-CN" altLang="en-US" sz="1200" dirty="0">
                <a:solidFill>
                  <a:schemeClr val="bg1"/>
                </a:solidFill>
                <a:latin typeface="微软雅黑" pitchFamily="34" charset="-122"/>
                <a:ea typeface="微软雅黑" pitchFamily="34" charset="-122"/>
              </a:endParaRPr>
            </a:p>
          </p:txBody>
        </p:sp>
        <p:sp>
          <p:nvSpPr>
            <p:cNvPr id="136" name="TextBox 135"/>
            <p:cNvSpPr txBox="1"/>
            <p:nvPr/>
          </p:nvSpPr>
          <p:spPr>
            <a:xfrm>
              <a:off x="2044719" y="2453956"/>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资源浏览</a:t>
              </a:r>
              <a:endParaRPr lang="zh-CN" altLang="en-US" sz="1200" dirty="0">
                <a:solidFill>
                  <a:schemeClr val="bg1"/>
                </a:solidFill>
                <a:latin typeface="微软雅黑" pitchFamily="34" charset="-122"/>
                <a:ea typeface="微软雅黑" pitchFamily="34" charset="-122"/>
              </a:endParaRPr>
            </a:p>
          </p:txBody>
        </p:sp>
        <p:sp>
          <p:nvSpPr>
            <p:cNvPr id="137" name="TextBox 136"/>
            <p:cNvSpPr txBox="1"/>
            <p:nvPr/>
          </p:nvSpPr>
          <p:spPr>
            <a:xfrm>
              <a:off x="2065429" y="3124930"/>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请求转出</a:t>
              </a:r>
              <a:endParaRPr lang="zh-CN" altLang="en-US" sz="1200" dirty="0">
                <a:solidFill>
                  <a:schemeClr val="bg1"/>
                </a:solidFill>
                <a:latin typeface="微软雅黑" pitchFamily="34" charset="-122"/>
                <a:ea typeface="微软雅黑" pitchFamily="34" charset="-122"/>
              </a:endParaRPr>
            </a:p>
          </p:txBody>
        </p:sp>
        <p:sp>
          <p:nvSpPr>
            <p:cNvPr id="138" name="TextBox 137"/>
            <p:cNvSpPr txBox="1"/>
            <p:nvPr/>
          </p:nvSpPr>
          <p:spPr>
            <a:xfrm>
              <a:off x="1214668" y="3778282"/>
              <a:ext cx="329946"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结束</a:t>
              </a:r>
              <a:endParaRPr lang="zh-CN" altLang="en-US" sz="1200" dirty="0">
                <a:solidFill>
                  <a:schemeClr val="bg1"/>
                </a:solidFill>
                <a:latin typeface="微软雅黑" pitchFamily="34" charset="-122"/>
                <a:ea typeface="微软雅黑" pitchFamily="34" charset="-122"/>
              </a:endParaRPr>
            </a:p>
          </p:txBody>
        </p:sp>
        <p:sp>
          <p:nvSpPr>
            <p:cNvPr id="139" name="TextBox 138"/>
            <p:cNvSpPr txBox="1"/>
            <p:nvPr/>
          </p:nvSpPr>
          <p:spPr>
            <a:xfrm>
              <a:off x="1224334" y="3136082"/>
              <a:ext cx="433054"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解决？</a:t>
              </a:r>
              <a:endParaRPr lang="zh-CN" altLang="en-US" sz="1200" dirty="0">
                <a:solidFill>
                  <a:schemeClr val="bg1"/>
                </a:solidFill>
                <a:latin typeface="微软雅黑" pitchFamily="34" charset="-122"/>
                <a:ea typeface="微软雅黑" pitchFamily="34" charset="-122"/>
              </a:endParaRPr>
            </a:p>
          </p:txBody>
        </p:sp>
        <p:sp>
          <p:nvSpPr>
            <p:cNvPr id="140" name="TextBox 139"/>
            <p:cNvSpPr txBox="1"/>
            <p:nvPr/>
          </p:nvSpPr>
          <p:spPr>
            <a:xfrm>
              <a:off x="199112" y="3097031"/>
              <a:ext cx="536162" cy="361328"/>
            </a:xfrm>
            <a:prstGeom prst="rect">
              <a:avLst/>
            </a:prstGeom>
            <a:noFill/>
          </p:spPr>
          <p:txBody>
            <a:bodyPr wrap="none" rtlCol="0">
              <a:spAutoFit/>
            </a:bodyPr>
            <a:lstStyle/>
            <a:p>
              <a:pPr algn="ctr"/>
              <a:r>
                <a:rPr lang="zh-CN" altLang="en-US" sz="1200" dirty="0" smtClean="0">
                  <a:solidFill>
                    <a:schemeClr val="bg1"/>
                  </a:solidFill>
                  <a:latin typeface="微软雅黑" pitchFamily="34" charset="-122"/>
                  <a:ea typeface="微软雅黑" pitchFamily="34" charset="-122"/>
                </a:rPr>
                <a:t>服务计划</a:t>
              </a:r>
              <a:endParaRPr lang="zh-CN" altLang="en-US" sz="1200" dirty="0">
                <a:solidFill>
                  <a:schemeClr val="bg1"/>
                </a:solidFill>
                <a:latin typeface="微软雅黑" pitchFamily="34" charset="-122"/>
                <a:ea typeface="微软雅黑" pitchFamily="34" charset="-122"/>
              </a:endParaRPr>
            </a:p>
          </p:txBody>
        </p:sp>
        <p:sp>
          <p:nvSpPr>
            <p:cNvPr id="141" name="TextBox 140"/>
            <p:cNvSpPr txBox="1"/>
            <p:nvPr/>
          </p:nvSpPr>
          <p:spPr>
            <a:xfrm>
              <a:off x="1741851" y="2973919"/>
              <a:ext cx="209653" cy="32118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否</a:t>
              </a:r>
              <a:endParaRPr lang="zh-CN" altLang="en-US" sz="1000" dirty="0">
                <a:latin typeface="微软雅黑" pitchFamily="34" charset="-122"/>
                <a:ea typeface="微软雅黑" pitchFamily="34" charset="-122"/>
              </a:endParaRPr>
            </a:p>
          </p:txBody>
        </p:sp>
        <p:sp>
          <p:nvSpPr>
            <p:cNvPr id="142" name="TextBox 141"/>
            <p:cNvSpPr txBox="1"/>
            <p:nvPr/>
          </p:nvSpPr>
          <p:spPr>
            <a:xfrm>
              <a:off x="1484222" y="3470501"/>
              <a:ext cx="209653" cy="321180"/>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是</a:t>
              </a:r>
              <a:endParaRPr lang="zh-CN" altLang="en-US" sz="1000" dirty="0">
                <a:latin typeface="微软雅黑" pitchFamily="34" charset="-122"/>
                <a:ea typeface="微软雅黑" pitchFamily="34" charset="-122"/>
              </a:endParaRPr>
            </a:p>
          </p:txBody>
        </p:sp>
      </p:grpSp>
      <p:grpSp>
        <p:nvGrpSpPr>
          <p:cNvPr id="3" name="组合 156"/>
          <p:cNvGrpSpPr/>
          <p:nvPr/>
        </p:nvGrpSpPr>
        <p:grpSpPr>
          <a:xfrm>
            <a:off x="4346845" y="1676446"/>
            <a:ext cx="4499993" cy="2618938"/>
            <a:chOff x="2764307" y="2504840"/>
            <a:chExt cx="3370524" cy="3684950"/>
          </a:xfrm>
        </p:grpSpPr>
        <p:pic>
          <p:nvPicPr>
            <p:cNvPr id="168"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2504840"/>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3145651"/>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0"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3789040"/>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1"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4433397"/>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987824" y="5085184"/>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3"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77449" y="5094758"/>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4"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77449" y="5527659"/>
              <a:ext cx="884605" cy="320678"/>
            </a:xfrm>
            <a:prstGeom prst="rect">
              <a:avLst/>
            </a:prstGeom>
            <a:noFill/>
            <a:extLst>
              <a:ext uri="{909E8E84-426E-40DD-AFC4-6F175D3DCCD1}">
                <a14:hiddenFill xmlns:a14="http://schemas.microsoft.com/office/drawing/2010/main" xmlns="">
                  <a:solidFill>
                    <a:srgbClr val="FFFFFF"/>
                  </a:solidFill>
                </a14:hiddenFill>
              </a:ext>
            </a:extLst>
          </p:spPr>
        </p:pic>
        <p:pic>
          <p:nvPicPr>
            <p:cNvPr id="175"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178604" y="5445224"/>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6"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4077449" y="3777672"/>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156900" y="3767231"/>
              <a:ext cx="884605" cy="320679"/>
            </a:xfrm>
            <a:prstGeom prst="rect">
              <a:avLst/>
            </a:prstGeom>
            <a:noFill/>
            <a:extLst>
              <a:ext uri="{909E8E84-426E-40DD-AFC4-6F175D3DCCD1}">
                <a14:hiddenFill xmlns:a14="http://schemas.microsoft.com/office/drawing/2010/main" xmlns="">
                  <a:solidFill>
                    <a:srgbClr val="FFFFFF"/>
                  </a:solidFill>
                </a14:hiddenFill>
              </a:ext>
            </a:extLst>
          </p:spPr>
        </p:pic>
        <p:pic>
          <p:nvPicPr>
            <p:cNvPr id="178" name="Picture 5" descr="E:\yinfeifei\2012年工作项目\UFIDA用友 2012\用友 王曼曼\20120223 信息化企业从U8AIO开始PPT美化\1png图\未标题-37.png"/>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5250226" y="2856775"/>
              <a:ext cx="884605" cy="320679"/>
            </a:xfrm>
            <a:prstGeom prst="rect">
              <a:avLst/>
            </a:prstGeom>
            <a:noFill/>
            <a:extLst>
              <a:ext uri="{909E8E84-426E-40DD-AFC4-6F175D3DCCD1}">
                <a14:hiddenFill xmlns:a14="http://schemas.microsoft.com/office/drawing/2010/main" xmlns="">
                  <a:solidFill>
                    <a:srgbClr val="FFFFFF"/>
                  </a:solidFill>
                </a14:hiddenFill>
              </a:ext>
            </a:extLst>
          </p:spPr>
        </p:pic>
        <p:sp>
          <p:nvSpPr>
            <p:cNvPr id="179" name="圆角矩形 178"/>
            <p:cNvSpPr/>
            <p:nvPr/>
          </p:nvSpPr>
          <p:spPr>
            <a:xfrm>
              <a:off x="4249381" y="3112749"/>
              <a:ext cx="812919" cy="388370"/>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0" name="圆角矩形 179"/>
            <p:cNvSpPr/>
            <p:nvPr/>
          </p:nvSpPr>
          <p:spPr>
            <a:xfrm>
              <a:off x="4249381" y="4331657"/>
              <a:ext cx="540741" cy="480471"/>
            </a:xfrm>
            <a:prstGeom prst="roundRect">
              <a:avLst>
                <a:gd name="adj" fmla="val 720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1" name="圆角矩形 180"/>
            <p:cNvSpPr/>
            <p:nvPr/>
          </p:nvSpPr>
          <p:spPr>
            <a:xfrm>
              <a:off x="3047095" y="5828462"/>
              <a:ext cx="2913289" cy="257175"/>
            </a:xfrm>
            <a:prstGeom prst="roundRect">
              <a:avLst>
                <a:gd name="adj" fmla="val 15675"/>
              </a:avLst>
            </a:prstGeom>
            <a:solidFill>
              <a:srgbClr val="FBEADA"/>
            </a:solidFill>
            <a:ln w="19050">
              <a:solidFill>
                <a:srgbClr val="FF8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191" name="下箭头 190"/>
            <p:cNvSpPr/>
            <p:nvPr/>
          </p:nvSpPr>
          <p:spPr>
            <a:xfrm rot="16200000">
              <a:off x="2769272" y="3165453"/>
              <a:ext cx="213587" cy="223517"/>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右弧形箭头 191"/>
            <p:cNvSpPr/>
            <p:nvPr/>
          </p:nvSpPr>
          <p:spPr>
            <a:xfrm>
              <a:off x="4009900" y="2640152"/>
              <a:ext cx="337782" cy="408248"/>
            </a:xfrm>
            <a:prstGeom prst="curved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3" name="下箭头 192"/>
            <p:cNvSpPr/>
            <p:nvPr/>
          </p:nvSpPr>
          <p:spPr>
            <a:xfrm flipV="1">
              <a:off x="3314371" y="2844276"/>
              <a:ext cx="231509" cy="300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下箭头 193"/>
            <p:cNvSpPr/>
            <p:nvPr/>
          </p:nvSpPr>
          <p:spPr>
            <a:xfrm>
              <a:off x="3315496" y="4794518"/>
              <a:ext cx="231509" cy="300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下箭头 194"/>
            <p:cNvSpPr/>
            <p:nvPr/>
          </p:nvSpPr>
          <p:spPr>
            <a:xfrm rot="16200000">
              <a:off x="3965092" y="3120608"/>
              <a:ext cx="226362" cy="342217"/>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下箭头 195"/>
            <p:cNvSpPr/>
            <p:nvPr/>
          </p:nvSpPr>
          <p:spPr>
            <a:xfrm rot="16200000">
              <a:off x="4957149" y="5497289"/>
              <a:ext cx="226362" cy="216548"/>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下箭头 196"/>
            <p:cNvSpPr/>
            <p:nvPr/>
          </p:nvSpPr>
          <p:spPr>
            <a:xfrm>
              <a:off x="4403996" y="4856952"/>
              <a:ext cx="231509" cy="23780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下箭头 197"/>
            <p:cNvSpPr/>
            <p:nvPr/>
          </p:nvSpPr>
          <p:spPr>
            <a:xfrm>
              <a:off x="4403996" y="4115215"/>
              <a:ext cx="231509" cy="23780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下箭头 198"/>
            <p:cNvSpPr/>
            <p:nvPr/>
          </p:nvSpPr>
          <p:spPr>
            <a:xfrm rot="5400000" flipH="1">
              <a:off x="3930482" y="4453836"/>
              <a:ext cx="231509" cy="300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下箭头 199"/>
            <p:cNvSpPr/>
            <p:nvPr/>
          </p:nvSpPr>
          <p:spPr>
            <a:xfrm rot="5400000" flipH="1">
              <a:off x="3839061" y="3871331"/>
              <a:ext cx="271755" cy="20502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下箭头 200"/>
            <p:cNvSpPr/>
            <p:nvPr/>
          </p:nvSpPr>
          <p:spPr>
            <a:xfrm rot="16200000">
              <a:off x="4930319" y="3859964"/>
              <a:ext cx="271755" cy="20502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下箭头 201"/>
            <p:cNvSpPr/>
            <p:nvPr/>
          </p:nvSpPr>
          <p:spPr>
            <a:xfrm>
              <a:off x="4399371" y="3529425"/>
              <a:ext cx="231509" cy="23780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肘形连接符 202"/>
            <p:cNvCxnSpPr/>
            <p:nvPr/>
          </p:nvCxnSpPr>
          <p:spPr>
            <a:xfrm flipV="1">
              <a:off x="4790122" y="3384005"/>
              <a:ext cx="1273087" cy="1139270"/>
            </a:xfrm>
            <a:prstGeom prst="bentConnector3">
              <a:avLst>
                <a:gd name="adj1" fmla="val 100876"/>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4" name="肘形连接符 203"/>
            <p:cNvCxnSpPr>
              <a:stCxn id="178" idx="0"/>
              <a:endCxn id="168" idx="0"/>
            </p:cNvCxnSpPr>
            <p:nvPr/>
          </p:nvCxnSpPr>
          <p:spPr>
            <a:xfrm rot="16200000" flipV="1">
              <a:off x="4385361" y="1549607"/>
              <a:ext cx="351935" cy="2262402"/>
            </a:xfrm>
            <a:prstGeom prst="bentConnector3">
              <a:avLst>
                <a:gd name="adj1" fmla="val 164955"/>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肘形连接符 144"/>
            <p:cNvCxnSpPr/>
            <p:nvPr/>
          </p:nvCxnSpPr>
          <p:spPr>
            <a:xfrm rot="16200000" flipH="1">
              <a:off x="5789254" y="3107323"/>
              <a:ext cx="206551" cy="348975"/>
            </a:xfrm>
            <a:prstGeom prst="bentConnector2">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3617823" y="5828462"/>
              <a:ext cx="1773458" cy="361328"/>
            </a:xfrm>
            <a:prstGeom prst="rect">
              <a:avLst/>
            </a:prstGeom>
            <a:noFill/>
          </p:spPr>
          <p:txBody>
            <a:bodyPr wrap="none" rtlCol="0">
              <a:spAutoFit/>
            </a:bodyPr>
            <a:lstStyle/>
            <a:p>
              <a:pPr algn="ctr">
                <a:defRPr/>
              </a:pPr>
              <a:r>
                <a:rPr lang="zh-CN" altLang="en-US" sz="1200" dirty="0">
                  <a:solidFill>
                    <a:prstClr val="black"/>
                  </a:solidFill>
                  <a:latin typeface="微软雅黑" pitchFamily="34" charset="-122"/>
                  <a:ea typeface="微软雅黑" pitchFamily="34" charset="-122"/>
                </a:rPr>
                <a:t>请求、服务执行分配预警、回访预警</a:t>
              </a:r>
            </a:p>
          </p:txBody>
        </p:sp>
        <p:sp>
          <p:nvSpPr>
            <p:cNvPr id="219" name="TextBox 218"/>
            <p:cNvSpPr txBox="1"/>
            <p:nvPr/>
          </p:nvSpPr>
          <p:spPr>
            <a:xfrm>
              <a:off x="3163168" y="2526677"/>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任务分配</a:t>
              </a:r>
              <a:endParaRPr lang="zh-CN" altLang="en-US" sz="1200" dirty="0">
                <a:latin typeface="微软雅黑" pitchFamily="34" charset="-122"/>
                <a:ea typeface="微软雅黑" pitchFamily="34" charset="-122"/>
              </a:endParaRPr>
            </a:p>
          </p:txBody>
        </p:sp>
        <p:sp>
          <p:nvSpPr>
            <p:cNvPr id="220" name="TextBox 219"/>
            <p:cNvSpPr txBox="1"/>
            <p:nvPr/>
          </p:nvSpPr>
          <p:spPr>
            <a:xfrm>
              <a:off x="3163168" y="3173696"/>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服务工单</a:t>
              </a:r>
              <a:endParaRPr lang="zh-CN" altLang="en-US" sz="1200" dirty="0">
                <a:latin typeface="微软雅黑" pitchFamily="34" charset="-122"/>
                <a:ea typeface="微软雅黑" pitchFamily="34" charset="-122"/>
              </a:endParaRPr>
            </a:p>
          </p:txBody>
        </p:sp>
        <p:sp>
          <p:nvSpPr>
            <p:cNvPr id="221" name="TextBox 220"/>
            <p:cNvSpPr txBox="1"/>
            <p:nvPr/>
          </p:nvSpPr>
          <p:spPr>
            <a:xfrm>
              <a:off x="3163168" y="3821353"/>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配件领用</a:t>
              </a:r>
              <a:endParaRPr lang="zh-CN" altLang="en-US" sz="1200" dirty="0">
                <a:latin typeface="微软雅黑" pitchFamily="34" charset="-122"/>
                <a:ea typeface="微软雅黑" pitchFamily="34" charset="-122"/>
              </a:endParaRPr>
            </a:p>
          </p:txBody>
        </p:sp>
        <p:sp>
          <p:nvSpPr>
            <p:cNvPr id="222" name="TextBox 221"/>
            <p:cNvSpPr txBox="1"/>
            <p:nvPr/>
          </p:nvSpPr>
          <p:spPr>
            <a:xfrm>
              <a:off x="3163168" y="4455236"/>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回访生成</a:t>
              </a:r>
              <a:endParaRPr lang="zh-CN" altLang="en-US" sz="1200" dirty="0">
                <a:latin typeface="微软雅黑" pitchFamily="34" charset="-122"/>
                <a:ea typeface="微软雅黑" pitchFamily="34" charset="-122"/>
              </a:endParaRPr>
            </a:p>
          </p:txBody>
        </p:sp>
        <p:sp>
          <p:nvSpPr>
            <p:cNvPr id="223" name="TextBox 222"/>
            <p:cNvSpPr txBox="1"/>
            <p:nvPr/>
          </p:nvSpPr>
          <p:spPr>
            <a:xfrm>
              <a:off x="3163168" y="5107022"/>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执行回访</a:t>
              </a:r>
              <a:endParaRPr lang="zh-CN" altLang="en-US" sz="1200" dirty="0">
                <a:latin typeface="微软雅黑" pitchFamily="34" charset="-122"/>
                <a:ea typeface="微软雅黑" pitchFamily="34" charset="-122"/>
              </a:endParaRPr>
            </a:p>
          </p:txBody>
        </p:sp>
        <p:sp>
          <p:nvSpPr>
            <p:cNvPr id="224" name="TextBox 223"/>
            <p:cNvSpPr txBox="1"/>
            <p:nvPr/>
          </p:nvSpPr>
          <p:spPr>
            <a:xfrm>
              <a:off x="4385251" y="3124928"/>
              <a:ext cx="580198"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现场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返厂</a:t>
              </a:r>
              <a:endParaRPr lang="zh-CN" altLang="en-US" sz="1200" dirty="0">
                <a:latin typeface="微软雅黑" pitchFamily="34" charset="-122"/>
                <a:ea typeface="微软雅黑" pitchFamily="34" charset="-122"/>
              </a:endParaRPr>
            </a:p>
          </p:txBody>
        </p:sp>
        <p:sp>
          <p:nvSpPr>
            <p:cNvPr id="225" name="TextBox 224"/>
            <p:cNvSpPr txBox="1"/>
            <p:nvPr/>
          </p:nvSpPr>
          <p:spPr>
            <a:xfrm>
              <a:off x="4349017" y="4433392"/>
              <a:ext cx="433054"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完成？</a:t>
              </a:r>
              <a:endParaRPr lang="zh-CN" altLang="en-US" sz="1200" dirty="0">
                <a:latin typeface="微软雅黑" pitchFamily="34" charset="-122"/>
                <a:ea typeface="微软雅黑" pitchFamily="34" charset="-122"/>
              </a:endParaRPr>
            </a:p>
          </p:txBody>
        </p:sp>
        <p:sp>
          <p:nvSpPr>
            <p:cNvPr id="226" name="TextBox 225"/>
            <p:cNvSpPr txBox="1"/>
            <p:nvPr/>
          </p:nvSpPr>
          <p:spPr>
            <a:xfrm>
              <a:off x="4259412" y="3720657"/>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服务执行</a:t>
              </a:r>
              <a:endParaRPr lang="zh-CN" altLang="en-US" sz="1200" dirty="0">
                <a:latin typeface="微软雅黑" pitchFamily="34" charset="-122"/>
                <a:ea typeface="微软雅黑" pitchFamily="34" charset="-122"/>
              </a:endParaRPr>
            </a:p>
          </p:txBody>
        </p:sp>
        <p:sp>
          <p:nvSpPr>
            <p:cNvPr id="227" name="TextBox 226"/>
            <p:cNvSpPr txBox="1"/>
            <p:nvPr/>
          </p:nvSpPr>
          <p:spPr>
            <a:xfrm>
              <a:off x="5328170" y="3800072"/>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服务费用</a:t>
              </a:r>
              <a:endParaRPr lang="zh-CN" altLang="en-US" sz="1200" dirty="0">
                <a:latin typeface="微软雅黑" pitchFamily="34" charset="-122"/>
                <a:ea typeface="微软雅黑" pitchFamily="34" charset="-122"/>
              </a:endParaRPr>
            </a:p>
          </p:txBody>
        </p:sp>
        <p:sp>
          <p:nvSpPr>
            <p:cNvPr id="228" name="TextBox 227"/>
            <p:cNvSpPr txBox="1"/>
            <p:nvPr/>
          </p:nvSpPr>
          <p:spPr>
            <a:xfrm>
              <a:off x="5424449" y="2878614"/>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重新分配</a:t>
              </a:r>
              <a:endParaRPr lang="zh-CN" altLang="en-US" sz="1200" dirty="0">
                <a:latin typeface="微软雅黑" pitchFamily="34" charset="-122"/>
                <a:ea typeface="微软雅黑" pitchFamily="34" charset="-122"/>
              </a:endParaRPr>
            </a:p>
          </p:txBody>
        </p:sp>
        <p:sp>
          <p:nvSpPr>
            <p:cNvPr id="229" name="TextBox 228"/>
            <p:cNvSpPr txBox="1"/>
            <p:nvPr/>
          </p:nvSpPr>
          <p:spPr>
            <a:xfrm>
              <a:off x="5455932" y="5471288"/>
              <a:ext cx="329946"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收款</a:t>
              </a:r>
              <a:endParaRPr lang="zh-CN" altLang="en-US" sz="1200" dirty="0">
                <a:latin typeface="微软雅黑" pitchFamily="34" charset="-122"/>
                <a:ea typeface="微软雅黑" pitchFamily="34" charset="-122"/>
              </a:endParaRPr>
            </a:p>
          </p:txBody>
        </p:sp>
        <p:sp>
          <p:nvSpPr>
            <p:cNvPr id="230" name="TextBox 229"/>
            <p:cNvSpPr txBox="1"/>
            <p:nvPr/>
          </p:nvSpPr>
          <p:spPr>
            <a:xfrm>
              <a:off x="4259410" y="5116597"/>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完工销单</a:t>
              </a:r>
              <a:endParaRPr lang="zh-CN" altLang="en-US" sz="1200" dirty="0">
                <a:latin typeface="微软雅黑" pitchFamily="34" charset="-122"/>
                <a:ea typeface="微软雅黑" pitchFamily="34" charset="-122"/>
              </a:endParaRPr>
            </a:p>
          </p:txBody>
        </p:sp>
        <p:sp>
          <p:nvSpPr>
            <p:cNvPr id="231" name="TextBox 230"/>
            <p:cNvSpPr txBox="1"/>
            <p:nvPr/>
          </p:nvSpPr>
          <p:spPr>
            <a:xfrm>
              <a:off x="4259410" y="5487010"/>
              <a:ext cx="536162" cy="361328"/>
            </a:xfrm>
            <a:prstGeom prst="rect">
              <a:avLst/>
            </a:prstGeom>
            <a:noFill/>
          </p:spPr>
          <p:txBody>
            <a:bodyPr wrap="none" rtlCol="0">
              <a:spAutoFit/>
            </a:bodyPr>
            <a:lstStyle/>
            <a:p>
              <a:pPr algn="ctr"/>
              <a:r>
                <a:rPr lang="zh-CN" altLang="en-US" sz="1200" dirty="0" smtClean="0">
                  <a:latin typeface="微软雅黑" pitchFamily="34" charset="-122"/>
                  <a:ea typeface="微软雅黑" pitchFamily="34" charset="-122"/>
                </a:rPr>
                <a:t>服务结算</a:t>
              </a:r>
              <a:endParaRPr lang="zh-CN" altLang="en-US" sz="1200" dirty="0">
                <a:latin typeface="微软雅黑" pitchFamily="34" charset="-122"/>
                <a:ea typeface="微软雅黑" pitchFamily="34" charset="-122"/>
              </a:endParaRPr>
            </a:p>
          </p:txBody>
        </p:sp>
      </p:grpSp>
      <p:cxnSp>
        <p:nvCxnSpPr>
          <p:cNvPr id="233" name="直接连接符 232"/>
          <p:cNvCxnSpPr/>
          <p:nvPr/>
        </p:nvCxnSpPr>
        <p:spPr>
          <a:xfrm flipH="1">
            <a:off x="4372434" y="2209832"/>
            <a:ext cx="1" cy="900000"/>
          </a:xfrm>
          <a:prstGeom prst="line">
            <a:avLst/>
          </a:prstGeom>
          <a:ln w="57150">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cxnSp>
        <p:nvCxnSpPr>
          <p:cNvPr id="235" name="直接连接符 234"/>
          <p:cNvCxnSpPr>
            <a:stCxn id="90" idx="3"/>
          </p:cNvCxnSpPr>
          <p:nvPr/>
        </p:nvCxnSpPr>
        <p:spPr>
          <a:xfrm>
            <a:off x="4146920" y="3098989"/>
            <a:ext cx="262448" cy="0"/>
          </a:xfrm>
          <a:prstGeom prst="line">
            <a:avLst/>
          </a:prstGeom>
          <a:ln w="57150">
            <a:solidFill>
              <a:schemeClr val="bg1">
                <a:lumMod val="65000"/>
              </a:schemeClr>
            </a:solidFill>
          </a:ln>
        </p:spPr>
        <p:style>
          <a:lnRef idx="1">
            <a:schemeClr val="accent3"/>
          </a:lnRef>
          <a:fillRef idx="0">
            <a:schemeClr val="accent3"/>
          </a:fillRef>
          <a:effectRef idx="0">
            <a:schemeClr val="accent3"/>
          </a:effectRef>
          <a:fontRef idx="minor">
            <a:schemeClr val="tx1"/>
          </a:fontRef>
        </p:style>
      </p:cxnSp>
      <p:sp>
        <p:nvSpPr>
          <p:cNvPr id="93" name="标题 92"/>
          <p:cNvSpPr>
            <a:spLocks noGrp="1"/>
          </p:cNvSpPr>
          <p:nvPr>
            <p:ph type="title"/>
          </p:nvPr>
        </p:nvSpPr>
        <p:spPr/>
        <p:txBody>
          <a:bodyPr/>
          <a:lstStyle/>
          <a:p>
            <a:pPr lvl="1"/>
            <a:r>
              <a:rPr lang="zh-CN" altLang="en-US" sz="2400" dirty="0" smtClean="0">
                <a:solidFill>
                  <a:srgbClr val="FF0000"/>
                </a:solidFill>
                <a:latin typeface="微软雅黑" pitchFamily="34" charset="-122"/>
                <a:ea typeface="微软雅黑" pitchFamily="34" charset="-122"/>
              </a:rPr>
              <a:t>关键业务应用  售后服务</a:t>
            </a:r>
            <a:r>
              <a:rPr lang="en-US" altLang="zh-CN" sz="2400" b="1" dirty="0" smtClean="0">
                <a:solidFill>
                  <a:srgbClr val="FF0000"/>
                </a:solidFill>
                <a:latin typeface="微软雅黑" pitchFamily="34" charset="-122"/>
                <a:ea typeface="微软雅黑" pitchFamily="34" charset="-122"/>
              </a:rPr>
              <a:t>—</a:t>
            </a:r>
            <a:r>
              <a:rPr lang="zh-CN" altLang="en-US" sz="2400" dirty="0" smtClean="0">
                <a:solidFill>
                  <a:srgbClr val="FF0000"/>
                </a:solidFill>
                <a:latin typeface="微软雅黑" pitchFamily="34" charset="-122"/>
                <a:ea typeface="微软雅黑" pitchFamily="34" charset="-122"/>
              </a:rPr>
              <a:t>从被动响应到主动服务</a:t>
            </a:r>
            <a:r>
              <a:rPr lang="en-US" altLang="zh-CN" sz="2400" dirty="0" smtClean="0">
                <a:solidFill>
                  <a:srgbClr val="FF0000"/>
                </a:solidFill>
                <a:latin typeface="微软雅黑" pitchFamily="34" charset="-122"/>
                <a:ea typeface="微软雅黑" pitchFamily="34" charset="-122"/>
              </a:rPr>
              <a:t/>
            </a:r>
            <a:br>
              <a:rPr lang="en-US" altLang="zh-CN" sz="2400" dirty="0" smtClean="0">
                <a:solidFill>
                  <a:srgbClr val="FF0000"/>
                </a:solidFill>
                <a:latin typeface="微软雅黑" pitchFamily="34" charset="-122"/>
                <a:ea typeface="微软雅黑" pitchFamily="34" charset="-122"/>
              </a:rPr>
            </a:br>
            <a:endParaRPr lang="zh-CN" altLang="en-US" sz="2400" dirty="0">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Line 4"/>
          <p:cNvSpPr>
            <a:spLocks noChangeShapeType="1"/>
          </p:cNvSpPr>
          <p:nvPr/>
        </p:nvSpPr>
        <p:spPr bwMode="auto">
          <a:xfrm>
            <a:off x="7485063" y="4800600"/>
            <a:ext cx="973137" cy="0"/>
          </a:xfrm>
          <a:prstGeom prst="line">
            <a:avLst/>
          </a:prstGeom>
          <a:noFill/>
          <a:ln w="9525">
            <a:solidFill>
              <a:srgbClr val="000000"/>
            </a:solidFill>
            <a:round/>
            <a:headEnd/>
            <a:tailEnd/>
          </a:ln>
        </p:spPr>
        <p:txBody>
          <a:bodyPr/>
          <a:lstStyle/>
          <a:p>
            <a:endParaRPr lang="zh-CN" altLang="en-US"/>
          </a:p>
        </p:txBody>
      </p:sp>
      <p:sp>
        <p:nvSpPr>
          <p:cNvPr id="66565" name="Line 5"/>
          <p:cNvSpPr>
            <a:spLocks noChangeShapeType="1"/>
          </p:cNvSpPr>
          <p:nvPr/>
        </p:nvSpPr>
        <p:spPr bwMode="auto">
          <a:xfrm>
            <a:off x="5953125" y="4178300"/>
            <a:ext cx="974725" cy="0"/>
          </a:xfrm>
          <a:prstGeom prst="line">
            <a:avLst/>
          </a:prstGeom>
          <a:noFill/>
          <a:ln w="9525">
            <a:solidFill>
              <a:srgbClr val="FF0000"/>
            </a:solidFill>
            <a:prstDash val="dash"/>
            <a:round/>
            <a:headEnd/>
            <a:tailEnd/>
          </a:ln>
        </p:spPr>
        <p:txBody>
          <a:bodyPr/>
          <a:lstStyle/>
          <a:p>
            <a:endParaRPr lang="zh-CN" altLang="en-US"/>
          </a:p>
        </p:txBody>
      </p:sp>
      <p:sp>
        <p:nvSpPr>
          <p:cNvPr id="66566" name="Line 6"/>
          <p:cNvSpPr>
            <a:spLocks noChangeShapeType="1"/>
          </p:cNvSpPr>
          <p:nvPr/>
        </p:nvSpPr>
        <p:spPr bwMode="auto">
          <a:xfrm>
            <a:off x="3192463" y="3573463"/>
            <a:ext cx="5111750" cy="0"/>
          </a:xfrm>
          <a:prstGeom prst="line">
            <a:avLst/>
          </a:prstGeom>
          <a:noFill/>
          <a:ln w="9525">
            <a:solidFill>
              <a:srgbClr val="FF6600"/>
            </a:solidFill>
            <a:round/>
            <a:headEnd/>
            <a:tailEnd/>
          </a:ln>
        </p:spPr>
        <p:txBody>
          <a:bodyPr/>
          <a:lstStyle/>
          <a:p>
            <a:endParaRPr lang="zh-CN" altLang="en-US"/>
          </a:p>
        </p:txBody>
      </p:sp>
      <p:sp>
        <p:nvSpPr>
          <p:cNvPr id="66567" name="Line 7"/>
          <p:cNvSpPr>
            <a:spLocks noChangeShapeType="1"/>
          </p:cNvSpPr>
          <p:nvPr/>
        </p:nvSpPr>
        <p:spPr bwMode="auto">
          <a:xfrm>
            <a:off x="5953125" y="4054475"/>
            <a:ext cx="1671638" cy="0"/>
          </a:xfrm>
          <a:prstGeom prst="line">
            <a:avLst/>
          </a:prstGeom>
          <a:noFill/>
          <a:ln w="9525">
            <a:solidFill>
              <a:srgbClr val="000000"/>
            </a:solidFill>
            <a:round/>
            <a:headEnd/>
            <a:tailEnd type="triangle" w="sm" len="med"/>
          </a:ln>
        </p:spPr>
        <p:txBody>
          <a:bodyPr/>
          <a:lstStyle/>
          <a:p>
            <a:endParaRPr lang="zh-CN" altLang="en-US"/>
          </a:p>
        </p:txBody>
      </p:sp>
      <p:sp>
        <p:nvSpPr>
          <p:cNvPr id="66568" name="Rectangle 8"/>
          <p:cNvSpPr>
            <a:spLocks noChangeArrowheads="1"/>
          </p:cNvSpPr>
          <p:nvPr/>
        </p:nvSpPr>
        <p:spPr bwMode="auto">
          <a:xfrm>
            <a:off x="3403600" y="2565400"/>
            <a:ext cx="1065213" cy="373063"/>
          </a:xfrm>
          <a:prstGeom prst="rect">
            <a:avLst/>
          </a:prstGeom>
          <a:gradFill rotWithShape="0">
            <a:gsLst>
              <a:gs pos="0">
                <a:srgbClr val="D0B87C">
                  <a:gamma/>
                  <a:shade val="46275"/>
                  <a:invGamma/>
                </a:srgbClr>
              </a:gs>
              <a:gs pos="50000">
                <a:srgbClr val="D0B87C"/>
              </a:gs>
              <a:gs pos="100000">
                <a:srgbClr val="D0B87C">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200" b="1">
                <a:solidFill>
                  <a:srgbClr val="000000"/>
                </a:solidFill>
              </a:rPr>
              <a:t>现场管理</a:t>
            </a:r>
            <a:endParaRPr lang="zh-CN" altLang="en-US" sz="2800" b="1"/>
          </a:p>
        </p:txBody>
      </p:sp>
      <p:sp>
        <p:nvSpPr>
          <p:cNvPr id="66569" name="Rectangle 9"/>
          <p:cNvSpPr>
            <a:spLocks noChangeArrowheads="1"/>
          </p:cNvSpPr>
          <p:nvPr/>
        </p:nvSpPr>
        <p:spPr bwMode="auto">
          <a:xfrm>
            <a:off x="6521450" y="2813050"/>
            <a:ext cx="998538" cy="373063"/>
          </a:xfrm>
          <a:prstGeom prst="rect">
            <a:avLst/>
          </a:prstGeom>
          <a:gradFill rotWithShape="0">
            <a:gsLst>
              <a:gs pos="0">
                <a:srgbClr val="F6A1FD">
                  <a:gamma/>
                  <a:shade val="46275"/>
                  <a:invGamma/>
                </a:srgbClr>
              </a:gs>
              <a:gs pos="50000">
                <a:srgbClr val="F6A1FD"/>
              </a:gs>
              <a:gs pos="100000">
                <a:srgbClr val="F6A1FD">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t>配件管理</a:t>
            </a:r>
            <a:endParaRPr lang="zh-CN" altLang="en-US" sz="3200" b="1"/>
          </a:p>
        </p:txBody>
      </p:sp>
      <p:sp>
        <p:nvSpPr>
          <p:cNvPr id="66570" name="Rectangle 10"/>
          <p:cNvSpPr>
            <a:spLocks noChangeArrowheads="1"/>
          </p:cNvSpPr>
          <p:nvPr/>
        </p:nvSpPr>
        <p:spPr bwMode="auto">
          <a:xfrm>
            <a:off x="4848225" y="2794000"/>
            <a:ext cx="1320800" cy="373063"/>
          </a:xfrm>
          <a:prstGeom prst="rect">
            <a:avLst/>
          </a:prstGeom>
          <a:gradFill rotWithShape="0">
            <a:gsLst>
              <a:gs pos="0">
                <a:srgbClr val="FFCC00">
                  <a:gamma/>
                  <a:shade val="46275"/>
                  <a:invGamma/>
                </a:srgbClr>
              </a:gs>
              <a:gs pos="50000">
                <a:srgbClr val="FFCC00"/>
              </a:gs>
              <a:gs pos="100000">
                <a:srgbClr val="FFCC00">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t>三包服务</a:t>
            </a:r>
            <a:endParaRPr lang="zh-CN" altLang="en-US" sz="3200" b="1"/>
          </a:p>
        </p:txBody>
      </p:sp>
      <p:sp>
        <p:nvSpPr>
          <p:cNvPr id="66572" name="Rectangle 12"/>
          <p:cNvSpPr>
            <a:spLocks noChangeArrowheads="1"/>
          </p:cNvSpPr>
          <p:nvPr/>
        </p:nvSpPr>
        <p:spPr bwMode="auto">
          <a:xfrm>
            <a:off x="1757363" y="2813050"/>
            <a:ext cx="1438275" cy="373063"/>
          </a:xfrm>
          <a:prstGeom prst="rect">
            <a:avLst/>
          </a:prstGeom>
          <a:gradFill rotWithShape="0">
            <a:gsLst>
              <a:gs pos="0">
                <a:srgbClr val="339966">
                  <a:gamma/>
                  <a:shade val="46275"/>
                  <a:invGamma/>
                </a:srgbClr>
              </a:gs>
              <a:gs pos="50000">
                <a:srgbClr val="339966"/>
              </a:gs>
              <a:gs pos="100000">
                <a:srgbClr val="339966">
                  <a:gamma/>
                  <a:shade val="46275"/>
                  <a:invGamma/>
                </a:srgbClr>
              </a:gs>
            </a:gsLst>
            <a:lin ang="5400000" scaled="1"/>
          </a:gradFill>
          <a:ln w="9525" algn="ctr">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chemeClr val="bg1"/>
                </a:solidFill>
              </a:rPr>
              <a:t>服务申请（投诉）</a:t>
            </a:r>
          </a:p>
        </p:txBody>
      </p:sp>
      <p:sp>
        <p:nvSpPr>
          <p:cNvPr id="66573" name="Line 13"/>
          <p:cNvSpPr>
            <a:spLocks noChangeShapeType="1"/>
          </p:cNvSpPr>
          <p:nvPr/>
        </p:nvSpPr>
        <p:spPr bwMode="auto">
          <a:xfrm>
            <a:off x="3867150" y="4427538"/>
            <a:ext cx="2922588" cy="0"/>
          </a:xfrm>
          <a:prstGeom prst="line">
            <a:avLst/>
          </a:prstGeom>
          <a:noFill/>
          <a:ln w="9525">
            <a:solidFill>
              <a:srgbClr val="000000"/>
            </a:solidFill>
            <a:round/>
            <a:headEnd/>
            <a:tailEnd/>
          </a:ln>
        </p:spPr>
        <p:txBody>
          <a:bodyPr/>
          <a:lstStyle/>
          <a:p>
            <a:endParaRPr lang="zh-CN" altLang="en-US"/>
          </a:p>
        </p:txBody>
      </p:sp>
      <p:sp>
        <p:nvSpPr>
          <p:cNvPr id="66574" name="Line 14"/>
          <p:cNvSpPr>
            <a:spLocks noChangeShapeType="1"/>
          </p:cNvSpPr>
          <p:nvPr/>
        </p:nvSpPr>
        <p:spPr bwMode="auto">
          <a:xfrm flipH="1" flipV="1">
            <a:off x="6789738" y="3186113"/>
            <a:ext cx="0" cy="1241425"/>
          </a:xfrm>
          <a:prstGeom prst="line">
            <a:avLst/>
          </a:prstGeom>
          <a:noFill/>
          <a:ln w="9525">
            <a:solidFill>
              <a:srgbClr val="000000"/>
            </a:solidFill>
            <a:round/>
            <a:headEnd/>
            <a:tailEnd type="triangle" w="sm" len="med"/>
          </a:ln>
        </p:spPr>
        <p:txBody>
          <a:bodyPr/>
          <a:lstStyle/>
          <a:p>
            <a:endParaRPr lang="zh-CN" altLang="en-US"/>
          </a:p>
        </p:txBody>
      </p:sp>
      <p:sp>
        <p:nvSpPr>
          <p:cNvPr id="66575" name="Line 15"/>
          <p:cNvSpPr>
            <a:spLocks noChangeShapeType="1"/>
          </p:cNvSpPr>
          <p:nvPr/>
        </p:nvSpPr>
        <p:spPr bwMode="auto">
          <a:xfrm>
            <a:off x="3119438" y="3670300"/>
            <a:ext cx="2881312" cy="0"/>
          </a:xfrm>
          <a:prstGeom prst="line">
            <a:avLst/>
          </a:prstGeom>
          <a:noFill/>
          <a:ln w="9525">
            <a:solidFill>
              <a:srgbClr val="000000"/>
            </a:solidFill>
            <a:round/>
            <a:headEnd/>
            <a:tailEnd/>
          </a:ln>
        </p:spPr>
        <p:txBody>
          <a:bodyPr/>
          <a:lstStyle/>
          <a:p>
            <a:endParaRPr lang="zh-CN" altLang="en-US"/>
          </a:p>
        </p:txBody>
      </p:sp>
      <p:sp>
        <p:nvSpPr>
          <p:cNvPr id="66576" name="Line 16"/>
          <p:cNvSpPr>
            <a:spLocks noChangeShapeType="1"/>
          </p:cNvSpPr>
          <p:nvPr/>
        </p:nvSpPr>
        <p:spPr bwMode="auto">
          <a:xfrm flipV="1">
            <a:off x="5999163" y="3173413"/>
            <a:ext cx="0" cy="496887"/>
          </a:xfrm>
          <a:prstGeom prst="line">
            <a:avLst/>
          </a:prstGeom>
          <a:noFill/>
          <a:ln w="9525">
            <a:solidFill>
              <a:srgbClr val="000000"/>
            </a:solidFill>
            <a:round/>
            <a:headEnd/>
            <a:tailEnd type="triangle" w="sm" len="med"/>
          </a:ln>
        </p:spPr>
        <p:txBody>
          <a:bodyPr/>
          <a:lstStyle/>
          <a:p>
            <a:endParaRPr lang="zh-CN" altLang="en-US"/>
          </a:p>
        </p:txBody>
      </p:sp>
      <p:sp>
        <p:nvSpPr>
          <p:cNvPr id="66580" name="Rectangle 20"/>
          <p:cNvSpPr>
            <a:spLocks noChangeArrowheads="1"/>
          </p:cNvSpPr>
          <p:nvPr/>
        </p:nvSpPr>
        <p:spPr bwMode="auto">
          <a:xfrm>
            <a:off x="2892425" y="4178300"/>
            <a:ext cx="974725" cy="373063"/>
          </a:xfrm>
          <a:prstGeom prst="rect">
            <a:avLst/>
          </a:prstGeom>
          <a:gradFill rotWithShape="0">
            <a:gsLst>
              <a:gs pos="0">
                <a:srgbClr val="339966">
                  <a:gamma/>
                  <a:shade val="46275"/>
                  <a:invGamma/>
                </a:srgbClr>
              </a:gs>
              <a:gs pos="50000">
                <a:srgbClr val="339966"/>
              </a:gs>
              <a:gs pos="100000">
                <a:srgbClr val="339966">
                  <a:gamma/>
                  <a:shade val="46275"/>
                  <a:invGamma/>
                </a:srgbClr>
              </a:gs>
            </a:gsLst>
            <a:lin ang="5400000" scaled="1"/>
          </a:gradFill>
          <a:ln w="9525" algn="ctr">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chemeClr val="bg1"/>
                </a:solidFill>
              </a:rPr>
              <a:t>维修材料</a:t>
            </a:r>
          </a:p>
        </p:txBody>
      </p:sp>
      <p:sp>
        <p:nvSpPr>
          <p:cNvPr id="66581" name="Rectangle 21"/>
          <p:cNvSpPr>
            <a:spLocks noChangeArrowheads="1"/>
          </p:cNvSpPr>
          <p:nvPr/>
        </p:nvSpPr>
        <p:spPr bwMode="auto">
          <a:xfrm>
            <a:off x="6650038" y="4551363"/>
            <a:ext cx="1014412" cy="373062"/>
          </a:xfrm>
          <a:prstGeom prst="rect">
            <a:avLst/>
          </a:prstGeom>
          <a:gradFill rotWithShape="0">
            <a:gsLst>
              <a:gs pos="0">
                <a:srgbClr val="6699FF">
                  <a:gamma/>
                  <a:shade val="46275"/>
                  <a:invGamma/>
                </a:srgbClr>
              </a:gs>
              <a:gs pos="50000">
                <a:srgbClr val="6699FF"/>
              </a:gs>
              <a:gs pos="100000">
                <a:srgbClr val="6699FF">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rgbClr val="000000"/>
                </a:solidFill>
              </a:rPr>
              <a:t>配件总库</a:t>
            </a:r>
            <a:endParaRPr lang="zh-CN" altLang="en-US" sz="3200" b="1"/>
          </a:p>
        </p:txBody>
      </p:sp>
      <p:sp>
        <p:nvSpPr>
          <p:cNvPr id="66582" name="Rectangle 22"/>
          <p:cNvSpPr>
            <a:spLocks noChangeArrowheads="1"/>
          </p:cNvSpPr>
          <p:nvPr/>
        </p:nvSpPr>
        <p:spPr bwMode="auto">
          <a:xfrm>
            <a:off x="6523038" y="5421313"/>
            <a:ext cx="892175" cy="373062"/>
          </a:xfrm>
          <a:prstGeom prst="rect">
            <a:avLst/>
          </a:prstGeom>
          <a:gradFill rotWithShape="0">
            <a:gsLst>
              <a:gs pos="0">
                <a:srgbClr val="6699FF">
                  <a:gamma/>
                  <a:shade val="46275"/>
                  <a:invGamma/>
                </a:srgbClr>
              </a:gs>
              <a:gs pos="50000">
                <a:srgbClr val="6699FF"/>
              </a:gs>
              <a:gs pos="100000">
                <a:srgbClr val="6699FF">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rgbClr val="000000"/>
                </a:solidFill>
              </a:rPr>
              <a:t>二级库</a:t>
            </a:r>
            <a:endParaRPr lang="zh-CN" altLang="en-US" sz="3200" b="1"/>
          </a:p>
        </p:txBody>
      </p:sp>
      <p:sp>
        <p:nvSpPr>
          <p:cNvPr id="66583" name="Line 23"/>
          <p:cNvSpPr>
            <a:spLocks noChangeShapeType="1"/>
          </p:cNvSpPr>
          <p:nvPr/>
        </p:nvSpPr>
        <p:spPr bwMode="auto">
          <a:xfrm flipH="1">
            <a:off x="7067550" y="3186113"/>
            <a:ext cx="0" cy="1365250"/>
          </a:xfrm>
          <a:prstGeom prst="line">
            <a:avLst/>
          </a:prstGeom>
          <a:noFill/>
          <a:ln w="9525">
            <a:solidFill>
              <a:srgbClr val="000000"/>
            </a:solidFill>
            <a:round/>
            <a:headEnd/>
            <a:tailEnd type="triangle" w="sm" len="med"/>
          </a:ln>
        </p:spPr>
        <p:txBody>
          <a:bodyPr/>
          <a:lstStyle/>
          <a:p>
            <a:endParaRPr lang="zh-CN" altLang="en-US"/>
          </a:p>
        </p:txBody>
      </p:sp>
      <p:sp>
        <p:nvSpPr>
          <p:cNvPr id="66584" name="Line 24"/>
          <p:cNvSpPr>
            <a:spLocks noChangeShapeType="1"/>
          </p:cNvSpPr>
          <p:nvPr/>
        </p:nvSpPr>
        <p:spPr bwMode="auto">
          <a:xfrm>
            <a:off x="7067550" y="4924425"/>
            <a:ext cx="0" cy="496888"/>
          </a:xfrm>
          <a:prstGeom prst="line">
            <a:avLst/>
          </a:prstGeom>
          <a:noFill/>
          <a:ln w="9525">
            <a:solidFill>
              <a:srgbClr val="000000"/>
            </a:solidFill>
            <a:round/>
            <a:headEnd/>
            <a:tailEnd type="triangle" w="sm" len="med"/>
          </a:ln>
        </p:spPr>
        <p:txBody>
          <a:bodyPr/>
          <a:lstStyle/>
          <a:p>
            <a:endParaRPr lang="zh-CN" altLang="en-US"/>
          </a:p>
        </p:txBody>
      </p:sp>
      <p:sp>
        <p:nvSpPr>
          <p:cNvPr id="66585" name="Line 25"/>
          <p:cNvSpPr>
            <a:spLocks noChangeShapeType="1"/>
          </p:cNvSpPr>
          <p:nvPr/>
        </p:nvSpPr>
        <p:spPr bwMode="auto">
          <a:xfrm flipH="1">
            <a:off x="5222875" y="4676775"/>
            <a:ext cx="1427163" cy="0"/>
          </a:xfrm>
          <a:prstGeom prst="line">
            <a:avLst/>
          </a:prstGeom>
          <a:noFill/>
          <a:ln w="9525">
            <a:solidFill>
              <a:srgbClr val="000000"/>
            </a:solidFill>
            <a:round/>
            <a:headEnd/>
            <a:tailEnd/>
          </a:ln>
        </p:spPr>
        <p:txBody>
          <a:bodyPr/>
          <a:lstStyle/>
          <a:p>
            <a:endParaRPr lang="zh-CN" altLang="en-US"/>
          </a:p>
        </p:txBody>
      </p:sp>
      <p:sp>
        <p:nvSpPr>
          <p:cNvPr id="66586" name="Line 26"/>
          <p:cNvSpPr>
            <a:spLocks noChangeShapeType="1"/>
          </p:cNvSpPr>
          <p:nvPr/>
        </p:nvSpPr>
        <p:spPr bwMode="auto">
          <a:xfrm>
            <a:off x="5222875" y="4676775"/>
            <a:ext cx="0" cy="247650"/>
          </a:xfrm>
          <a:prstGeom prst="line">
            <a:avLst/>
          </a:prstGeom>
          <a:noFill/>
          <a:ln w="9525">
            <a:solidFill>
              <a:srgbClr val="000000"/>
            </a:solidFill>
            <a:round/>
            <a:headEnd/>
            <a:tailEnd type="triangle" w="sm" len="med"/>
          </a:ln>
        </p:spPr>
        <p:txBody>
          <a:bodyPr/>
          <a:lstStyle/>
          <a:p>
            <a:endParaRPr lang="zh-CN" altLang="en-US"/>
          </a:p>
        </p:txBody>
      </p:sp>
      <p:sp>
        <p:nvSpPr>
          <p:cNvPr id="66587" name="Line 27"/>
          <p:cNvSpPr>
            <a:spLocks noChangeShapeType="1"/>
          </p:cNvSpPr>
          <p:nvPr/>
        </p:nvSpPr>
        <p:spPr bwMode="auto">
          <a:xfrm>
            <a:off x="5222875" y="5297488"/>
            <a:ext cx="0" cy="249237"/>
          </a:xfrm>
          <a:prstGeom prst="line">
            <a:avLst/>
          </a:prstGeom>
          <a:noFill/>
          <a:ln w="9525">
            <a:solidFill>
              <a:srgbClr val="000000"/>
            </a:solidFill>
            <a:round/>
            <a:headEnd/>
            <a:tailEnd/>
          </a:ln>
        </p:spPr>
        <p:txBody>
          <a:bodyPr/>
          <a:lstStyle/>
          <a:p>
            <a:endParaRPr lang="zh-CN" altLang="en-US"/>
          </a:p>
        </p:txBody>
      </p:sp>
      <p:sp>
        <p:nvSpPr>
          <p:cNvPr id="66588" name="Line 28"/>
          <p:cNvSpPr>
            <a:spLocks noChangeShapeType="1"/>
          </p:cNvSpPr>
          <p:nvPr/>
        </p:nvSpPr>
        <p:spPr bwMode="auto">
          <a:xfrm>
            <a:off x="5222875" y="5546725"/>
            <a:ext cx="1300163" cy="0"/>
          </a:xfrm>
          <a:prstGeom prst="line">
            <a:avLst/>
          </a:prstGeom>
          <a:noFill/>
          <a:ln w="9525">
            <a:solidFill>
              <a:srgbClr val="000000"/>
            </a:solidFill>
            <a:round/>
            <a:headEnd/>
            <a:tailEnd type="triangle" w="sm" len="med"/>
          </a:ln>
        </p:spPr>
        <p:txBody>
          <a:bodyPr/>
          <a:lstStyle/>
          <a:p>
            <a:endParaRPr lang="zh-CN" altLang="en-US"/>
          </a:p>
        </p:txBody>
      </p:sp>
      <p:sp>
        <p:nvSpPr>
          <p:cNvPr id="66589" name="Line 29"/>
          <p:cNvSpPr>
            <a:spLocks noChangeShapeType="1"/>
          </p:cNvSpPr>
          <p:nvPr/>
        </p:nvSpPr>
        <p:spPr bwMode="auto">
          <a:xfrm flipH="1">
            <a:off x="5062538" y="5670550"/>
            <a:ext cx="1460500" cy="0"/>
          </a:xfrm>
          <a:prstGeom prst="line">
            <a:avLst/>
          </a:prstGeom>
          <a:noFill/>
          <a:ln w="9525">
            <a:solidFill>
              <a:srgbClr val="000000"/>
            </a:solidFill>
            <a:round/>
            <a:headEnd/>
            <a:tailEnd/>
          </a:ln>
        </p:spPr>
        <p:txBody>
          <a:bodyPr/>
          <a:lstStyle/>
          <a:p>
            <a:endParaRPr lang="zh-CN" altLang="en-US"/>
          </a:p>
        </p:txBody>
      </p:sp>
      <p:sp>
        <p:nvSpPr>
          <p:cNvPr id="66590" name="Line 30"/>
          <p:cNvSpPr>
            <a:spLocks noChangeShapeType="1"/>
          </p:cNvSpPr>
          <p:nvPr/>
        </p:nvSpPr>
        <p:spPr bwMode="auto">
          <a:xfrm flipV="1">
            <a:off x="5062538" y="5297488"/>
            <a:ext cx="0" cy="373062"/>
          </a:xfrm>
          <a:prstGeom prst="line">
            <a:avLst/>
          </a:prstGeom>
          <a:noFill/>
          <a:ln w="9525">
            <a:solidFill>
              <a:srgbClr val="000000"/>
            </a:solidFill>
            <a:round/>
            <a:headEnd/>
            <a:tailEnd type="triangle" w="sm" len="med"/>
          </a:ln>
        </p:spPr>
        <p:txBody>
          <a:bodyPr/>
          <a:lstStyle/>
          <a:p>
            <a:endParaRPr lang="zh-CN" altLang="en-US"/>
          </a:p>
        </p:txBody>
      </p:sp>
      <p:sp>
        <p:nvSpPr>
          <p:cNvPr id="66591" name="Line 31"/>
          <p:cNvSpPr>
            <a:spLocks noChangeShapeType="1"/>
          </p:cNvSpPr>
          <p:nvPr/>
        </p:nvSpPr>
        <p:spPr bwMode="auto">
          <a:xfrm flipV="1">
            <a:off x="5062538" y="4551363"/>
            <a:ext cx="0" cy="373062"/>
          </a:xfrm>
          <a:prstGeom prst="line">
            <a:avLst/>
          </a:prstGeom>
          <a:noFill/>
          <a:ln w="9525">
            <a:solidFill>
              <a:srgbClr val="000000"/>
            </a:solidFill>
            <a:round/>
            <a:headEnd/>
            <a:tailEnd/>
          </a:ln>
        </p:spPr>
        <p:txBody>
          <a:bodyPr/>
          <a:lstStyle/>
          <a:p>
            <a:endParaRPr lang="zh-CN" altLang="en-US"/>
          </a:p>
        </p:txBody>
      </p:sp>
      <p:sp>
        <p:nvSpPr>
          <p:cNvPr id="66592" name="Line 32"/>
          <p:cNvSpPr>
            <a:spLocks noChangeShapeType="1"/>
          </p:cNvSpPr>
          <p:nvPr/>
        </p:nvSpPr>
        <p:spPr bwMode="auto">
          <a:xfrm>
            <a:off x="5062538" y="4551363"/>
            <a:ext cx="1587500" cy="0"/>
          </a:xfrm>
          <a:prstGeom prst="line">
            <a:avLst/>
          </a:prstGeom>
          <a:noFill/>
          <a:ln w="9525">
            <a:solidFill>
              <a:srgbClr val="000000"/>
            </a:solidFill>
            <a:round/>
            <a:headEnd/>
            <a:tailEnd type="triangle" w="sm" len="med"/>
          </a:ln>
        </p:spPr>
        <p:txBody>
          <a:bodyPr/>
          <a:lstStyle/>
          <a:p>
            <a:endParaRPr lang="zh-CN" altLang="en-US"/>
          </a:p>
        </p:txBody>
      </p:sp>
      <p:sp>
        <p:nvSpPr>
          <p:cNvPr id="66593" name="Line 33"/>
          <p:cNvSpPr>
            <a:spLocks noChangeShapeType="1"/>
          </p:cNvSpPr>
          <p:nvPr/>
        </p:nvSpPr>
        <p:spPr bwMode="auto">
          <a:xfrm>
            <a:off x="6848475" y="5794375"/>
            <a:ext cx="0" cy="122238"/>
          </a:xfrm>
          <a:prstGeom prst="line">
            <a:avLst/>
          </a:prstGeom>
          <a:noFill/>
          <a:ln w="9525">
            <a:solidFill>
              <a:srgbClr val="000000"/>
            </a:solidFill>
            <a:round/>
            <a:headEnd/>
            <a:tailEnd/>
          </a:ln>
        </p:spPr>
        <p:txBody>
          <a:bodyPr/>
          <a:lstStyle/>
          <a:p>
            <a:endParaRPr lang="zh-CN" altLang="en-US"/>
          </a:p>
        </p:txBody>
      </p:sp>
      <p:sp>
        <p:nvSpPr>
          <p:cNvPr id="66594" name="Line 34"/>
          <p:cNvSpPr>
            <a:spLocks noChangeShapeType="1"/>
          </p:cNvSpPr>
          <p:nvPr/>
        </p:nvSpPr>
        <p:spPr bwMode="auto">
          <a:xfrm>
            <a:off x="2749550" y="5916613"/>
            <a:ext cx="4095750" cy="0"/>
          </a:xfrm>
          <a:prstGeom prst="line">
            <a:avLst/>
          </a:prstGeom>
          <a:noFill/>
          <a:ln w="9525">
            <a:solidFill>
              <a:srgbClr val="000000"/>
            </a:solidFill>
            <a:round/>
            <a:headEnd/>
            <a:tailEnd/>
          </a:ln>
        </p:spPr>
        <p:txBody>
          <a:bodyPr/>
          <a:lstStyle/>
          <a:p>
            <a:endParaRPr lang="zh-CN" altLang="en-US"/>
          </a:p>
        </p:txBody>
      </p:sp>
      <p:sp>
        <p:nvSpPr>
          <p:cNvPr id="66595" name="Line 35"/>
          <p:cNvSpPr>
            <a:spLocks noChangeShapeType="1"/>
          </p:cNvSpPr>
          <p:nvPr/>
        </p:nvSpPr>
        <p:spPr bwMode="auto">
          <a:xfrm flipV="1">
            <a:off x="2752725" y="5297488"/>
            <a:ext cx="0" cy="619125"/>
          </a:xfrm>
          <a:prstGeom prst="line">
            <a:avLst/>
          </a:prstGeom>
          <a:noFill/>
          <a:ln w="9525">
            <a:solidFill>
              <a:srgbClr val="000000"/>
            </a:solidFill>
            <a:round/>
            <a:headEnd/>
            <a:tailEnd type="triangle" w="sm" len="med"/>
          </a:ln>
        </p:spPr>
        <p:txBody>
          <a:bodyPr/>
          <a:lstStyle/>
          <a:p>
            <a:endParaRPr lang="zh-CN" altLang="en-US"/>
          </a:p>
        </p:txBody>
      </p:sp>
      <p:sp>
        <p:nvSpPr>
          <p:cNvPr id="66596" name="Line 36"/>
          <p:cNvSpPr>
            <a:spLocks noChangeShapeType="1"/>
          </p:cNvSpPr>
          <p:nvPr/>
        </p:nvSpPr>
        <p:spPr bwMode="auto">
          <a:xfrm flipV="1">
            <a:off x="6927850" y="4924425"/>
            <a:ext cx="0" cy="496888"/>
          </a:xfrm>
          <a:prstGeom prst="line">
            <a:avLst/>
          </a:prstGeom>
          <a:noFill/>
          <a:ln w="9525">
            <a:solidFill>
              <a:srgbClr val="000000"/>
            </a:solidFill>
            <a:round/>
            <a:headEnd/>
            <a:tailEnd type="triangle" w="sm" len="med"/>
          </a:ln>
        </p:spPr>
        <p:txBody>
          <a:bodyPr/>
          <a:lstStyle/>
          <a:p>
            <a:endParaRPr lang="zh-CN" altLang="en-US"/>
          </a:p>
        </p:txBody>
      </p:sp>
      <p:sp>
        <p:nvSpPr>
          <p:cNvPr id="66597" name="Line 37"/>
          <p:cNvSpPr>
            <a:spLocks noChangeShapeType="1"/>
          </p:cNvSpPr>
          <p:nvPr/>
        </p:nvSpPr>
        <p:spPr bwMode="auto">
          <a:xfrm flipH="1">
            <a:off x="2613025" y="5297488"/>
            <a:ext cx="0" cy="744537"/>
          </a:xfrm>
          <a:prstGeom prst="line">
            <a:avLst/>
          </a:prstGeom>
          <a:noFill/>
          <a:ln w="9525">
            <a:solidFill>
              <a:srgbClr val="000000"/>
            </a:solidFill>
            <a:round/>
            <a:headEnd/>
            <a:tailEnd/>
          </a:ln>
        </p:spPr>
        <p:txBody>
          <a:bodyPr/>
          <a:lstStyle/>
          <a:p>
            <a:endParaRPr lang="zh-CN" altLang="en-US"/>
          </a:p>
        </p:txBody>
      </p:sp>
      <p:sp>
        <p:nvSpPr>
          <p:cNvPr id="66598" name="Line 38"/>
          <p:cNvSpPr>
            <a:spLocks noChangeShapeType="1"/>
          </p:cNvSpPr>
          <p:nvPr/>
        </p:nvSpPr>
        <p:spPr bwMode="auto">
          <a:xfrm>
            <a:off x="2613025" y="6042025"/>
            <a:ext cx="4559300" cy="0"/>
          </a:xfrm>
          <a:prstGeom prst="line">
            <a:avLst/>
          </a:prstGeom>
          <a:noFill/>
          <a:ln w="9525">
            <a:solidFill>
              <a:srgbClr val="000000"/>
            </a:solidFill>
            <a:round/>
            <a:headEnd/>
            <a:tailEnd/>
          </a:ln>
        </p:spPr>
        <p:txBody>
          <a:bodyPr/>
          <a:lstStyle/>
          <a:p>
            <a:endParaRPr lang="zh-CN" altLang="en-US"/>
          </a:p>
        </p:txBody>
      </p:sp>
      <p:sp>
        <p:nvSpPr>
          <p:cNvPr id="66599" name="Line 39"/>
          <p:cNvSpPr>
            <a:spLocks noChangeShapeType="1"/>
          </p:cNvSpPr>
          <p:nvPr/>
        </p:nvSpPr>
        <p:spPr bwMode="auto">
          <a:xfrm flipV="1">
            <a:off x="7172325" y="5794375"/>
            <a:ext cx="0" cy="247650"/>
          </a:xfrm>
          <a:prstGeom prst="line">
            <a:avLst/>
          </a:prstGeom>
          <a:noFill/>
          <a:ln w="9525">
            <a:solidFill>
              <a:srgbClr val="000000"/>
            </a:solidFill>
            <a:round/>
            <a:headEnd/>
            <a:tailEnd type="triangle" w="sm" len="med"/>
          </a:ln>
        </p:spPr>
        <p:txBody>
          <a:bodyPr/>
          <a:lstStyle/>
          <a:p>
            <a:endParaRPr lang="zh-CN" altLang="en-US"/>
          </a:p>
        </p:txBody>
      </p:sp>
      <p:sp>
        <p:nvSpPr>
          <p:cNvPr id="66600" name="Line 40"/>
          <p:cNvSpPr>
            <a:spLocks noChangeShapeType="1"/>
          </p:cNvSpPr>
          <p:nvPr/>
        </p:nvSpPr>
        <p:spPr bwMode="auto">
          <a:xfrm flipV="1">
            <a:off x="2782888" y="2417763"/>
            <a:ext cx="0" cy="369887"/>
          </a:xfrm>
          <a:prstGeom prst="line">
            <a:avLst/>
          </a:prstGeom>
          <a:noFill/>
          <a:ln w="9525">
            <a:solidFill>
              <a:srgbClr val="000000"/>
            </a:solidFill>
            <a:round/>
            <a:headEnd/>
            <a:tailEnd/>
          </a:ln>
        </p:spPr>
        <p:txBody>
          <a:bodyPr/>
          <a:lstStyle/>
          <a:p>
            <a:endParaRPr lang="zh-CN" altLang="en-US"/>
          </a:p>
        </p:txBody>
      </p:sp>
      <p:sp>
        <p:nvSpPr>
          <p:cNvPr id="66601" name="Line 41"/>
          <p:cNvSpPr>
            <a:spLocks noChangeShapeType="1"/>
          </p:cNvSpPr>
          <p:nvPr/>
        </p:nvSpPr>
        <p:spPr bwMode="auto">
          <a:xfrm flipV="1">
            <a:off x="2794000" y="2420938"/>
            <a:ext cx="5078413" cy="0"/>
          </a:xfrm>
          <a:prstGeom prst="line">
            <a:avLst/>
          </a:prstGeom>
          <a:noFill/>
          <a:ln w="9525">
            <a:solidFill>
              <a:srgbClr val="000000"/>
            </a:solidFill>
            <a:round/>
            <a:headEnd/>
            <a:tailEnd/>
          </a:ln>
        </p:spPr>
        <p:txBody>
          <a:bodyPr/>
          <a:lstStyle/>
          <a:p>
            <a:endParaRPr lang="zh-CN" altLang="en-US"/>
          </a:p>
        </p:txBody>
      </p:sp>
      <p:sp>
        <p:nvSpPr>
          <p:cNvPr id="66602" name="Line 42"/>
          <p:cNvSpPr>
            <a:spLocks noChangeShapeType="1"/>
          </p:cNvSpPr>
          <p:nvPr/>
        </p:nvSpPr>
        <p:spPr bwMode="auto">
          <a:xfrm>
            <a:off x="7872413" y="2420938"/>
            <a:ext cx="0" cy="369887"/>
          </a:xfrm>
          <a:prstGeom prst="line">
            <a:avLst/>
          </a:prstGeom>
          <a:noFill/>
          <a:ln w="9525">
            <a:solidFill>
              <a:srgbClr val="000000"/>
            </a:solidFill>
            <a:round/>
            <a:headEnd/>
            <a:tailEnd type="triangle" w="sm" len="med"/>
          </a:ln>
        </p:spPr>
        <p:txBody>
          <a:bodyPr/>
          <a:lstStyle/>
          <a:p>
            <a:endParaRPr lang="zh-CN" altLang="en-US"/>
          </a:p>
        </p:txBody>
      </p:sp>
      <p:sp>
        <p:nvSpPr>
          <p:cNvPr id="66603" name="Line 43"/>
          <p:cNvSpPr>
            <a:spLocks noChangeShapeType="1"/>
          </p:cNvSpPr>
          <p:nvPr/>
        </p:nvSpPr>
        <p:spPr bwMode="auto">
          <a:xfrm>
            <a:off x="3925888" y="2938463"/>
            <a:ext cx="0" cy="123825"/>
          </a:xfrm>
          <a:prstGeom prst="line">
            <a:avLst/>
          </a:prstGeom>
          <a:noFill/>
          <a:ln w="9525">
            <a:solidFill>
              <a:srgbClr val="000000"/>
            </a:solidFill>
            <a:round/>
            <a:headEnd/>
            <a:tailEnd/>
          </a:ln>
        </p:spPr>
        <p:txBody>
          <a:bodyPr/>
          <a:lstStyle/>
          <a:p>
            <a:endParaRPr lang="zh-CN" altLang="en-US"/>
          </a:p>
        </p:txBody>
      </p:sp>
      <p:sp>
        <p:nvSpPr>
          <p:cNvPr id="66604" name="Line 44"/>
          <p:cNvSpPr>
            <a:spLocks noChangeShapeType="1"/>
          </p:cNvSpPr>
          <p:nvPr/>
        </p:nvSpPr>
        <p:spPr bwMode="auto">
          <a:xfrm flipH="1">
            <a:off x="3195638" y="3062288"/>
            <a:ext cx="730250" cy="0"/>
          </a:xfrm>
          <a:prstGeom prst="line">
            <a:avLst/>
          </a:prstGeom>
          <a:noFill/>
          <a:ln w="9525">
            <a:solidFill>
              <a:srgbClr val="000000"/>
            </a:solidFill>
            <a:round/>
            <a:headEnd/>
            <a:tailEnd type="triangle" w="sm" len="med"/>
          </a:ln>
        </p:spPr>
        <p:txBody>
          <a:bodyPr/>
          <a:lstStyle/>
          <a:p>
            <a:endParaRPr lang="zh-CN" altLang="en-US"/>
          </a:p>
        </p:txBody>
      </p:sp>
      <p:sp>
        <p:nvSpPr>
          <p:cNvPr id="66605" name="Line 45"/>
          <p:cNvSpPr>
            <a:spLocks noChangeShapeType="1"/>
          </p:cNvSpPr>
          <p:nvPr/>
        </p:nvSpPr>
        <p:spPr bwMode="auto">
          <a:xfrm flipV="1">
            <a:off x="946150" y="2316163"/>
            <a:ext cx="7273925" cy="0"/>
          </a:xfrm>
          <a:prstGeom prst="line">
            <a:avLst/>
          </a:prstGeom>
          <a:noFill/>
          <a:ln w="28575">
            <a:solidFill>
              <a:srgbClr val="00FFFF"/>
            </a:solidFill>
            <a:round/>
            <a:headEnd/>
            <a:tailEnd/>
          </a:ln>
          <a:effectLst/>
        </p:spPr>
        <p:txBody>
          <a:bodyPr/>
          <a:lstStyle/>
          <a:p>
            <a:endParaRPr lang="zh-CN" altLang="en-US"/>
          </a:p>
        </p:txBody>
      </p:sp>
      <p:sp>
        <p:nvSpPr>
          <p:cNvPr id="66606" name="Line 46"/>
          <p:cNvSpPr>
            <a:spLocks noChangeShapeType="1"/>
          </p:cNvSpPr>
          <p:nvPr/>
        </p:nvSpPr>
        <p:spPr bwMode="auto">
          <a:xfrm flipH="1">
            <a:off x="2543175" y="2317750"/>
            <a:ext cx="1588" cy="463550"/>
          </a:xfrm>
          <a:prstGeom prst="line">
            <a:avLst/>
          </a:prstGeom>
          <a:noFill/>
          <a:ln w="28575">
            <a:solidFill>
              <a:srgbClr val="00FFFF"/>
            </a:solidFill>
            <a:round/>
            <a:headEnd/>
            <a:tailEnd/>
          </a:ln>
          <a:effectLst/>
        </p:spPr>
        <p:txBody>
          <a:bodyPr/>
          <a:lstStyle/>
          <a:p>
            <a:endParaRPr lang="zh-CN" altLang="en-US"/>
          </a:p>
        </p:txBody>
      </p:sp>
      <p:sp>
        <p:nvSpPr>
          <p:cNvPr id="66607" name="Line 47"/>
          <p:cNvSpPr>
            <a:spLocks noChangeShapeType="1"/>
          </p:cNvSpPr>
          <p:nvPr/>
        </p:nvSpPr>
        <p:spPr bwMode="auto">
          <a:xfrm>
            <a:off x="4140200" y="2193925"/>
            <a:ext cx="0" cy="371475"/>
          </a:xfrm>
          <a:prstGeom prst="line">
            <a:avLst/>
          </a:prstGeom>
          <a:noFill/>
          <a:ln w="28575">
            <a:solidFill>
              <a:srgbClr val="00FFFF"/>
            </a:solidFill>
            <a:round/>
            <a:headEnd/>
            <a:tailEnd/>
          </a:ln>
          <a:effectLst/>
        </p:spPr>
        <p:txBody>
          <a:bodyPr/>
          <a:lstStyle/>
          <a:p>
            <a:endParaRPr lang="zh-CN" altLang="en-US"/>
          </a:p>
        </p:txBody>
      </p:sp>
      <p:sp>
        <p:nvSpPr>
          <p:cNvPr id="66608" name="Line 48"/>
          <p:cNvSpPr>
            <a:spLocks noChangeShapeType="1"/>
          </p:cNvSpPr>
          <p:nvPr/>
        </p:nvSpPr>
        <p:spPr bwMode="auto">
          <a:xfrm>
            <a:off x="5681663" y="2317750"/>
            <a:ext cx="0" cy="495300"/>
          </a:xfrm>
          <a:prstGeom prst="line">
            <a:avLst/>
          </a:prstGeom>
          <a:noFill/>
          <a:ln w="28575">
            <a:solidFill>
              <a:srgbClr val="00FFFF"/>
            </a:solidFill>
            <a:round/>
            <a:headEnd/>
            <a:tailEnd/>
          </a:ln>
          <a:effectLst/>
        </p:spPr>
        <p:txBody>
          <a:bodyPr/>
          <a:lstStyle/>
          <a:p>
            <a:endParaRPr lang="zh-CN" altLang="en-US"/>
          </a:p>
        </p:txBody>
      </p:sp>
      <p:sp>
        <p:nvSpPr>
          <p:cNvPr id="66609" name="Line 49"/>
          <p:cNvSpPr>
            <a:spLocks noChangeShapeType="1"/>
          </p:cNvSpPr>
          <p:nvPr/>
        </p:nvSpPr>
        <p:spPr bwMode="auto">
          <a:xfrm>
            <a:off x="7008813" y="2317750"/>
            <a:ext cx="0" cy="495300"/>
          </a:xfrm>
          <a:prstGeom prst="line">
            <a:avLst/>
          </a:prstGeom>
          <a:noFill/>
          <a:ln w="28575">
            <a:solidFill>
              <a:srgbClr val="00FFFF"/>
            </a:solidFill>
            <a:round/>
            <a:headEnd/>
            <a:tailEnd/>
          </a:ln>
          <a:effectLst/>
        </p:spPr>
        <p:txBody>
          <a:bodyPr/>
          <a:lstStyle/>
          <a:p>
            <a:endParaRPr lang="zh-CN" altLang="en-US"/>
          </a:p>
        </p:txBody>
      </p:sp>
      <p:sp>
        <p:nvSpPr>
          <p:cNvPr id="66610" name="Line 50"/>
          <p:cNvSpPr>
            <a:spLocks noChangeShapeType="1"/>
          </p:cNvSpPr>
          <p:nvPr/>
        </p:nvSpPr>
        <p:spPr bwMode="auto">
          <a:xfrm>
            <a:off x="8232775" y="2319338"/>
            <a:ext cx="0" cy="495300"/>
          </a:xfrm>
          <a:prstGeom prst="line">
            <a:avLst/>
          </a:prstGeom>
          <a:noFill/>
          <a:ln w="28575">
            <a:solidFill>
              <a:srgbClr val="00FFFF"/>
            </a:solidFill>
            <a:round/>
            <a:headEnd/>
            <a:tailEnd/>
          </a:ln>
          <a:effectLst/>
        </p:spPr>
        <p:txBody>
          <a:bodyPr/>
          <a:lstStyle/>
          <a:p>
            <a:endParaRPr lang="zh-CN" altLang="en-US"/>
          </a:p>
        </p:txBody>
      </p:sp>
      <p:sp>
        <p:nvSpPr>
          <p:cNvPr id="66611" name="Rectangle 51"/>
          <p:cNvSpPr>
            <a:spLocks noChangeArrowheads="1"/>
          </p:cNvSpPr>
          <p:nvPr/>
        </p:nvSpPr>
        <p:spPr bwMode="auto">
          <a:xfrm>
            <a:off x="3436938" y="1573213"/>
            <a:ext cx="1808162" cy="620712"/>
          </a:xfrm>
          <a:prstGeom prst="rect">
            <a:avLst/>
          </a:prstGeom>
          <a:gradFill rotWithShape="0">
            <a:gsLst>
              <a:gs pos="0">
                <a:srgbClr val="FFFFFF"/>
              </a:gs>
              <a:gs pos="100000">
                <a:srgbClr val="6600FF"/>
              </a:gs>
            </a:gsLst>
            <a:path path="shape">
              <a:fillToRect l="50000" t="50000" r="50000" b="50000"/>
            </a:path>
          </a:gradFill>
          <a:ln w="9525" algn="ctr">
            <a:solidFill>
              <a:srgbClr val="000000"/>
            </a:solidFill>
            <a:miter lim="800000"/>
            <a:headEnd/>
            <a:tailEnd/>
          </a:ln>
          <a:effectLst>
            <a:outerShdw dist="35921" dir="2700000" algn="ctr" rotWithShape="0">
              <a:srgbClr val="808080"/>
            </a:outerShdw>
          </a:effectLst>
        </p:spPr>
        <p:txBody>
          <a:bodyPr tIns="0" bIns="0" anchor="ctr"/>
          <a:lstStyle/>
          <a:p>
            <a:pPr algn="ctr"/>
            <a:r>
              <a:rPr lang="zh-CN" altLang="en-US" b="1">
                <a:ea typeface="幼圆" pitchFamily="49" charset="-122"/>
              </a:rPr>
              <a:t>配件管理</a:t>
            </a:r>
          </a:p>
        </p:txBody>
      </p:sp>
      <p:sp>
        <p:nvSpPr>
          <p:cNvPr id="66612" name="Rectangle 52"/>
          <p:cNvSpPr>
            <a:spLocks noChangeArrowheads="1"/>
          </p:cNvSpPr>
          <p:nvPr/>
        </p:nvSpPr>
        <p:spPr bwMode="auto">
          <a:xfrm>
            <a:off x="7485063" y="5421313"/>
            <a:ext cx="892175" cy="373062"/>
          </a:xfrm>
          <a:prstGeom prst="rect">
            <a:avLst/>
          </a:prstGeom>
          <a:gradFill rotWithShape="0">
            <a:gsLst>
              <a:gs pos="0">
                <a:srgbClr val="6699FF">
                  <a:gamma/>
                  <a:shade val="46275"/>
                  <a:invGamma/>
                </a:srgbClr>
              </a:gs>
              <a:gs pos="50000">
                <a:srgbClr val="6699FF"/>
              </a:gs>
              <a:gs pos="100000">
                <a:srgbClr val="6699FF">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rgbClr val="000000"/>
                </a:solidFill>
              </a:rPr>
              <a:t>二级库</a:t>
            </a:r>
            <a:endParaRPr lang="zh-CN" altLang="en-US" sz="3200" b="1"/>
          </a:p>
        </p:txBody>
      </p:sp>
      <p:sp>
        <p:nvSpPr>
          <p:cNvPr id="66613" name="Line 53"/>
          <p:cNvSpPr>
            <a:spLocks noChangeShapeType="1"/>
          </p:cNvSpPr>
          <p:nvPr/>
        </p:nvSpPr>
        <p:spPr bwMode="auto">
          <a:xfrm>
            <a:off x="2474913" y="3808413"/>
            <a:ext cx="0" cy="1116012"/>
          </a:xfrm>
          <a:prstGeom prst="line">
            <a:avLst/>
          </a:prstGeom>
          <a:noFill/>
          <a:ln w="9525">
            <a:solidFill>
              <a:srgbClr val="000000"/>
            </a:solidFill>
            <a:round/>
            <a:headEnd/>
            <a:tailEnd type="triangle" w="sm" len="med"/>
          </a:ln>
        </p:spPr>
        <p:txBody>
          <a:bodyPr/>
          <a:lstStyle/>
          <a:p>
            <a:endParaRPr lang="zh-CN" altLang="en-US"/>
          </a:p>
        </p:txBody>
      </p:sp>
      <p:sp>
        <p:nvSpPr>
          <p:cNvPr id="66614" name="Line 54"/>
          <p:cNvSpPr>
            <a:spLocks noChangeShapeType="1"/>
          </p:cNvSpPr>
          <p:nvPr/>
        </p:nvSpPr>
        <p:spPr bwMode="auto">
          <a:xfrm>
            <a:off x="5826125" y="3163888"/>
            <a:ext cx="0" cy="247650"/>
          </a:xfrm>
          <a:prstGeom prst="line">
            <a:avLst/>
          </a:prstGeom>
          <a:noFill/>
          <a:ln w="9525">
            <a:solidFill>
              <a:srgbClr val="000000"/>
            </a:solidFill>
            <a:round/>
            <a:headEnd/>
            <a:tailEnd/>
          </a:ln>
        </p:spPr>
        <p:txBody>
          <a:bodyPr/>
          <a:lstStyle/>
          <a:p>
            <a:endParaRPr lang="zh-CN" altLang="en-US"/>
          </a:p>
        </p:txBody>
      </p:sp>
      <p:sp>
        <p:nvSpPr>
          <p:cNvPr id="66615" name="Line 55"/>
          <p:cNvSpPr>
            <a:spLocks noChangeShapeType="1"/>
          </p:cNvSpPr>
          <p:nvPr/>
        </p:nvSpPr>
        <p:spPr bwMode="auto">
          <a:xfrm>
            <a:off x="5826125" y="3438525"/>
            <a:ext cx="873125" cy="0"/>
          </a:xfrm>
          <a:prstGeom prst="line">
            <a:avLst/>
          </a:prstGeom>
          <a:noFill/>
          <a:ln w="9525">
            <a:solidFill>
              <a:srgbClr val="000000"/>
            </a:solidFill>
            <a:round/>
            <a:headEnd/>
            <a:tailEnd/>
          </a:ln>
        </p:spPr>
        <p:txBody>
          <a:bodyPr/>
          <a:lstStyle/>
          <a:p>
            <a:endParaRPr lang="zh-CN" altLang="en-US"/>
          </a:p>
        </p:txBody>
      </p:sp>
      <p:sp>
        <p:nvSpPr>
          <p:cNvPr id="66616" name="Line 56"/>
          <p:cNvSpPr>
            <a:spLocks noChangeShapeType="1"/>
          </p:cNvSpPr>
          <p:nvPr/>
        </p:nvSpPr>
        <p:spPr bwMode="auto">
          <a:xfrm flipV="1">
            <a:off x="6699250" y="3189288"/>
            <a:ext cx="0" cy="246062"/>
          </a:xfrm>
          <a:prstGeom prst="line">
            <a:avLst/>
          </a:prstGeom>
          <a:noFill/>
          <a:ln w="9525">
            <a:solidFill>
              <a:srgbClr val="000000"/>
            </a:solidFill>
            <a:round/>
            <a:headEnd/>
            <a:tailEnd type="triangle" w="sm" len="med"/>
          </a:ln>
        </p:spPr>
        <p:txBody>
          <a:bodyPr/>
          <a:lstStyle/>
          <a:p>
            <a:endParaRPr lang="zh-CN" altLang="en-US"/>
          </a:p>
        </p:txBody>
      </p:sp>
      <p:sp>
        <p:nvSpPr>
          <p:cNvPr id="66617" name="Line 57"/>
          <p:cNvSpPr>
            <a:spLocks noChangeShapeType="1"/>
          </p:cNvSpPr>
          <p:nvPr/>
        </p:nvSpPr>
        <p:spPr bwMode="auto">
          <a:xfrm flipV="1">
            <a:off x="8304213" y="3178175"/>
            <a:ext cx="0" cy="395288"/>
          </a:xfrm>
          <a:prstGeom prst="line">
            <a:avLst/>
          </a:prstGeom>
          <a:noFill/>
          <a:ln w="9525">
            <a:solidFill>
              <a:srgbClr val="FF6600"/>
            </a:solidFill>
            <a:round/>
            <a:headEnd/>
            <a:tailEnd type="triangle" w="sm" len="med"/>
          </a:ln>
        </p:spPr>
        <p:txBody>
          <a:bodyPr/>
          <a:lstStyle/>
          <a:p>
            <a:endParaRPr lang="zh-CN" altLang="en-US"/>
          </a:p>
        </p:txBody>
      </p:sp>
      <p:sp>
        <p:nvSpPr>
          <p:cNvPr id="66618" name="Line 58"/>
          <p:cNvSpPr>
            <a:spLocks noChangeShapeType="1"/>
          </p:cNvSpPr>
          <p:nvPr/>
        </p:nvSpPr>
        <p:spPr bwMode="auto">
          <a:xfrm>
            <a:off x="5245100" y="3163888"/>
            <a:ext cx="0" cy="373062"/>
          </a:xfrm>
          <a:prstGeom prst="line">
            <a:avLst/>
          </a:prstGeom>
          <a:noFill/>
          <a:ln w="9525">
            <a:solidFill>
              <a:srgbClr val="FF6600"/>
            </a:solidFill>
            <a:round/>
            <a:headEnd/>
            <a:tailEnd type="triangle" w="sm" len="med"/>
          </a:ln>
        </p:spPr>
        <p:txBody>
          <a:bodyPr/>
          <a:lstStyle/>
          <a:p>
            <a:endParaRPr lang="zh-CN" altLang="en-US"/>
          </a:p>
        </p:txBody>
      </p:sp>
      <p:sp>
        <p:nvSpPr>
          <p:cNvPr id="66619" name="Line 59"/>
          <p:cNvSpPr>
            <a:spLocks noChangeShapeType="1"/>
          </p:cNvSpPr>
          <p:nvPr/>
        </p:nvSpPr>
        <p:spPr bwMode="auto">
          <a:xfrm>
            <a:off x="7207250" y="3189288"/>
            <a:ext cx="0" cy="371475"/>
          </a:xfrm>
          <a:prstGeom prst="line">
            <a:avLst/>
          </a:prstGeom>
          <a:noFill/>
          <a:ln w="9525">
            <a:solidFill>
              <a:srgbClr val="FF6600"/>
            </a:solidFill>
            <a:round/>
            <a:headEnd/>
            <a:tailEnd type="triangle" w="sm" len="med"/>
          </a:ln>
        </p:spPr>
        <p:txBody>
          <a:bodyPr/>
          <a:lstStyle/>
          <a:p>
            <a:endParaRPr lang="zh-CN" altLang="en-US"/>
          </a:p>
        </p:txBody>
      </p:sp>
      <p:sp>
        <p:nvSpPr>
          <p:cNvPr id="66620" name="Rectangle 60"/>
          <p:cNvSpPr>
            <a:spLocks noChangeArrowheads="1"/>
          </p:cNvSpPr>
          <p:nvPr/>
        </p:nvSpPr>
        <p:spPr bwMode="auto">
          <a:xfrm>
            <a:off x="7624763" y="3717925"/>
            <a:ext cx="892175" cy="460375"/>
          </a:xfrm>
          <a:prstGeom prst="rect">
            <a:avLst/>
          </a:prstGeom>
          <a:gradFill rotWithShape="0">
            <a:gsLst>
              <a:gs pos="0">
                <a:srgbClr val="D2DBA5">
                  <a:gamma/>
                  <a:shade val="46275"/>
                  <a:invGamma/>
                </a:srgbClr>
              </a:gs>
              <a:gs pos="50000">
                <a:srgbClr val="D2DBA5"/>
              </a:gs>
              <a:gs pos="100000">
                <a:srgbClr val="D2DBA5">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t>供应商</a:t>
            </a:r>
            <a:endParaRPr lang="zh-CN" altLang="en-US" sz="3200" b="1"/>
          </a:p>
        </p:txBody>
      </p:sp>
      <p:sp>
        <p:nvSpPr>
          <p:cNvPr id="66621" name="Line 61"/>
          <p:cNvSpPr>
            <a:spLocks noChangeShapeType="1"/>
          </p:cNvSpPr>
          <p:nvPr/>
        </p:nvSpPr>
        <p:spPr bwMode="auto">
          <a:xfrm>
            <a:off x="7346950" y="3186113"/>
            <a:ext cx="0" cy="622300"/>
          </a:xfrm>
          <a:prstGeom prst="line">
            <a:avLst/>
          </a:prstGeom>
          <a:noFill/>
          <a:ln w="9525">
            <a:solidFill>
              <a:srgbClr val="000000"/>
            </a:solidFill>
            <a:round/>
            <a:headEnd/>
            <a:tailEnd/>
          </a:ln>
        </p:spPr>
        <p:txBody>
          <a:bodyPr/>
          <a:lstStyle/>
          <a:p>
            <a:endParaRPr lang="zh-CN" altLang="en-US"/>
          </a:p>
        </p:txBody>
      </p:sp>
      <p:sp>
        <p:nvSpPr>
          <p:cNvPr id="66622" name="Line 62"/>
          <p:cNvSpPr>
            <a:spLocks noChangeShapeType="1"/>
          </p:cNvSpPr>
          <p:nvPr/>
        </p:nvSpPr>
        <p:spPr bwMode="auto">
          <a:xfrm>
            <a:off x="7346950" y="3808413"/>
            <a:ext cx="277813" cy="0"/>
          </a:xfrm>
          <a:prstGeom prst="line">
            <a:avLst/>
          </a:prstGeom>
          <a:noFill/>
          <a:ln w="9525">
            <a:solidFill>
              <a:srgbClr val="000000"/>
            </a:solidFill>
            <a:round/>
            <a:headEnd/>
            <a:tailEnd type="triangle" w="sm" len="med"/>
          </a:ln>
        </p:spPr>
        <p:txBody>
          <a:bodyPr/>
          <a:lstStyle/>
          <a:p>
            <a:endParaRPr lang="zh-CN" altLang="en-US"/>
          </a:p>
        </p:txBody>
      </p:sp>
      <p:sp>
        <p:nvSpPr>
          <p:cNvPr id="66623" name="Line 63"/>
          <p:cNvSpPr>
            <a:spLocks noChangeShapeType="1"/>
          </p:cNvSpPr>
          <p:nvPr/>
        </p:nvSpPr>
        <p:spPr bwMode="auto">
          <a:xfrm>
            <a:off x="6092825" y="3186113"/>
            <a:ext cx="0" cy="744537"/>
          </a:xfrm>
          <a:prstGeom prst="line">
            <a:avLst/>
          </a:prstGeom>
          <a:noFill/>
          <a:ln w="9525">
            <a:solidFill>
              <a:srgbClr val="000000"/>
            </a:solidFill>
            <a:round/>
            <a:headEnd/>
            <a:tailEnd/>
          </a:ln>
        </p:spPr>
        <p:txBody>
          <a:bodyPr/>
          <a:lstStyle/>
          <a:p>
            <a:endParaRPr lang="zh-CN" altLang="en-US"/>
          </a:p>
        </p:txBody>
      </p:sp>
      <p:sp>
        <p:nvSpPr>
          <p:cNvPr id="66624" name="Line 64"/>
          <p:cNvSpPr>
            <a:spLocks noChangeShapeType="1"/>
          </p:cNvSpPr>
          <p:nvPr/>
        </p:nvSpPr>
        <p:spPr bwMode="auto">
          <a:xfrm>
            <a:off x="6092825" y="3930650"/>
            <a:ext cx="1531938" cy="0"/>
          </a:xfrm>
          <a:prstGeom prst="line">
            <a:avLst/>
          </a:prstGeom>
          <a:noFill/>
          <a:ln w="9525">
            <a:solidFill>
              <a:srgbClr val="000000"/>
            </a:solidFill>
            <a:round/>
            <a:headEnd/>
            <a:tailEnd type="triangle" w="sm" len="med"/>
          </a:ln>
        </p:spPr>
        <p:txBody>
          <a:bodyPr/>
          <a:lstStyle/>
          <a:p>
            <a:endParaRPr lang="zh-CN" altLang="en-US"/>
          </a:p>
        </p:txBody>
      </p:sp>
      <p:sp>
        <p:nvSpPr>
          <p:cNvPr id="66625" name="Line 65"/>
          <p:cNvSpPr>
            <a:spLocks noChangeShapeType="1"/>
          </p:cNvSpPr>
          <p:nvPr/>
        </p:nvSpPr>
        <p:spPr bwMode="auto">
          <a:xfrm>
            <a:off x="4978400" y="3189288"/>
            <a:ext cx="0" cy="1735137"/>
          </a:xfrm>
          <a:prstGeom prst="line">
            <a:avLst/>
          </a:prstGeom>
          <a:noFill/>
          <a:ln w="9525">
            <a:solidFill>
              <a:srgbClr val="000000"/>
            </a:solidFill>
            <a:round/>
            <a:headEnd/>
            <a:tailEnd type="triangle" w="sm" len="med"/>
          </a:ln>
        </p:spPr>
        <p:txBody>
          <a:bodyPr/>
          <a:lstStyle/>
          <a:p>
            <a:endParaRPr lang="zh-CN" altLang="en-US"/>
          </a:p>
        </p:txBody>
      </p:sp>
      <p:sp>
        <p:nvSpPr>
          <p:cNvPr id="66626" name="Line 66"/>
          <p:cNvSpPr>
            <a:spLocks noChangeShapeType="1"/>
          </p:cNvSpPr>
          <p:nvPr/>
        </p:nvSpPr>
        <p:spPr bwMode="auto">
          <a:xfrm>
            <a:off x="8181975" y="4178300"/>
            <a:ext cx="0" cy="498475"/>
          </a:xfrm>
          <a:prstGeom prst="line">
            <a:avLst/>
          </a:prstGeom>
          <a:noFill/>
          <a:ln w="9525">
            <a:solidFill>
              <a:srgbClr val="000000"/>
            </a:solidFill>
            <a:round/>
            <a:headEnd/>
            <a:tailEnd/>
          </a:ln>
        </p:spPr>
        <p:txBody>
          <a:bodyPr/>
          <a:lstStyle/>
          <a:p>
            <a:endParaRPr lang="zh-CN" altLang="en-US"/>
          </a:p>
        </p:txBody>
      </p:sp>
      <p:sp>
        <p:nvSpPr>
          <p:cNvPr id="66627" name="Line 67"/>
          <p:cNvSpPr>
            <a:spLocks noChangeShapeType="1"/>
          </p:cNvSpPr>
          <p:nvPr/>
        </p:nvSpPr>
        <p:spPr bwMode="auto">
          <a:xfrm flipH="1">
            <a:off x="7650163" y="4676775"/>
            <a:ext cx="522287" cy="0"/>
          </a:xfrm>
          <a:prstGeom prst="line">
            <a:avLst/>
          </a:prstGeom>
          <a:noFill/>
          <a:ln w="9525">
            <a:solidFill>
              <a:srgbClr val="000000"/>
            </a:solidFill>
            <a:round/>
            <a:headEnd/>
            <a:tailEnd type="triangle" w="sm" len="med"/>
          </a:ln>
        </p:spPr>
        <p:txBody>
          <a:bodyPr/>
          <a:lstStyle/>
          <a:p>
            <a:endParaRPr lang="zh-CN" altLang="en-US"/>
          </a:p>
        </p:txBody>
      </p:sp>
      <p:sp>
        <p:nvSpPr>
          <p:cNvPr id="66628" name="Line 68"/>
          <p:cNvSpPr>
            <a:spLocks noChangeShapeType="1"/>
          </p:cNvSpPr>
          <p:nvPr/>
        </p:nvSpPr>
        <p:spPr bwMode="auto">
          <a:xfrm>
            <a:off x="8458200" y="4800600"/>
            <a:ext cx="0" cy="1365250"/>
          </a:xfrm>
          <a:prstGeom prst="line">
            <a:avLst/>
          </a:prstGeom>
          <a:noFill/>
          <a:ln w="9525">
            <a:solidFill>
              <a:srgbClr val="000000"/>
            </a:solidFill>
            <a:round/>
            <a:headEnd/>
            <a:tailEnd/>
          </a:ln>
        </p:spPr>
        <p:txBody>
          <a:bodyPr/>
          <a:lstStyle/>
          <a:p>
            <a:endParaRPr lang="zh-CN" altLang="en-US"/>
          </a:p>
        </p:txBody>
      </p:sp>
      <p:sp>
        <p:nvSpPr>
          <p:cNvPr id="66629" name="Line 69"/>
          <p:cNvSpPr>
            <a:spLocks noChangeShapeType="1"/>
          </p:cNvSpPr>
          <p:nvPr/>
        </p:nvSpPr>
        <p:spPr bwMode="auto">
          <a:xfrm flipH="1">
            <a:off x="2474913" y="6165850"/>
            <a:ext cx="5983287" cy="0"/>
          </a:xfrm>
          <a:prstGeom prst="line">
            <a:avLst/>
          </a:prstGeom>
          <a:noFill/>
          <a:ln w="9525">
            <a:solidFill>
              <a:srgbClr val="000000"/>
            </a:solidFill>
            <a:round/>
            <a:headEnd/>
            <a:tailEnd/>
          </a:ln>
        </p:spPr>
        <p:txBody>
          <a:bodyPr/>
          <a:lstStyle/>
          <a:p>
            <a:endParaRPr lang="zh-CN" altLang="en-US"/>
          </a:p>
        </p:txBody>
      </p:sp>
      <p:sp>
        <p:nvSpPr>
          <p:cNvPr id="66630" name="Line 70"/>
          <p:cNvSpPr>
            <a:spLocks noChangeShapeType="1"/>
          </p:cNvSpPr>
          <p:nvPr/>
        </p:nvSpPr>
        <p:spPr bwMode="auto">
          <a:xfrm flipV="1">
            <a:off x="2474913" y="5297488"/>
            <a:ext cx="0" cy="868362"/>
          </a:xfrm>
          <a:prstGeom prst="line">
            <a:avLst/>
          </a:prstGeom>
          <a:noFill/>
          <a:ln w="9525">
            <a:solidFill>
              <a:srgbClr val="000000"/>
            </a:solidFill>
            <a:round/>
            <a:headEnd/>
            <a:tailEnd type="triangle" w="sm" len="med"/>
          </a:ln>
        </p:spPr>
        <p:txBody>
          <a:bodyPr/>
          <a:lstStyle/>
          <a:p>
            <a:endParaRPr lang="zh-CN" altLang="en-US"/>
          </a:p>
        </p:txBody>
      </p:sp>
      <p:sp>
        <p:nvSpPr>
          <p:cNvPr id="66631" name="Rectangle 71"/>
          <p:cNvSpPr>
            <a:spLocks noChangeArrowheads="1"/>
          </p:cNvSpPr>
          <p:nvPr/>
        </p:nvSpPr>
        <p:spPr bwMode="auto">
          <a:xfrm>
            <a:off x="5119688" y="3917950"/>
            <a:ext cx="892175" cy="373063"/>
          </a:xfrm>
          <a:prstGeom prst="rect">
            <a:avLst/>
          </a:prstGeom>
          <a:gradFill rotWithShape="0">
            <a:gsLst>
              <a:gs pos="0">
                <a:srgbClr val="6699FF">
                  <a:gamma/>
                  <a:shade val="46275"/>
                  <a:invGamma/>
                </a:srgbClr>
              </a:gs>
              <a:gs pos="50000">
                <a:srgbClr val="6699FF"/>
              </a:gs>
              <a:gs pos="100000">
                <a:srgbClr val="6699FF">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rgbClr val="000000"/>
                </a:solidFill>
              </a:rPr>
              <a:t>旧件库</a:t>
            </a:r>
            <a:endParaRPr lang="zh-CN" altLang="en-US" sz="3200" b="1"/>
          </a:p>
        </p:txBody>
      </p:sp>
      <p:sp>
        <p:nvSpPr>
          <p:cNvPr id="66632" name="Line 72"/>
          <p:cNvSpPr>
            <a:spLocks noChangeShapeType="1"/>
          </p:cNvSpPr>
          <p:nvPr/>
        </p:nvSpPr>
        <p:spPr bwMode="auto">
          <a:xfrm>
            <a:off x="5567363" y="3167063"/>
            <a:ext cx="0" cy="744537"/>
          </a:xfrm>
          <a:prstGeom prst="line">
            <a:avLst/>
          </a:prstGeom>
          <a:noFill/>
          <a:ln w="9525">
            <a:solidFill>
              <a:srgbClr val="000000"/>
            </a:solidFill>
            <a:round/>
            <a:headEnd/>
            <a:tailEnd type="triangle" w="sm" len="med"/>
          </a:ln>
        </p:spPr>
        <p:txBody>
          <a:bodyPr/>
          <a:lstStyle/>
          <a:p>
            <a:endParaRPr lang="zh-CN" altLang="en-US"/>
          </a:p>
        </p:txBody>
      </p:sp>
      <p:sp>
        <p:nvSpPr>
          <p:cNvPr id="66633" name="Line 73"/>
          <p:cNvSpPr>
            <a:spLocks noChangeShapeType="1"/>
          </p:cNvSpPr>
          <p:nvPr/>
        </p:nvSpPr>
        <p:spPr bwMode="auto">
          <a:xfrm>
            <a:off x="7067550" y="5173663"/>
            <a:ext cx="835025" cy="0"/>
          </a:xfrm>
          <a:prstGeom prst="line">
            <a:avLst/>
          </a:prstGeom>
          <a:noFill/>
          <a:ln w="9525">
            <a:solidFill>
              <a:srgbClr val="000000"/>
            </a:solidFill>
            <a:round/>
            <a:headEnd/>
            <a:tailEnd/>
          </a:ln>
        </p:spPr>
        <p:txBody>
          <a:bodyPr/>
          <a:lstStyle/>
          <a:p>
            <a:endParaRPr lang="zh-CN" altLang="en-US"/>
          </a:p>
        </p:txBody>
      </p:sp>
      <p:sp>
        <p:nvSpPr>
          <p:cNvPr id="66634" name="Line 74"/>
          <p:cNvSpPr>
            <a:spLocks noChangeShapeType="1"/>
          </p:cNvSpPr>
          <p:nvPr/>
        </p:nvSpPr>
        <p:spPr bwMode="auto">
          <a:xfrm>
            <a:off x="7902575" y="5175250"/>
            <a:ext cx="0" cy="249238"/>
          </a:xfrm>
          <a:prstGeom prst="line">
            <a:avLst/>
          </a:prstGeom>
          <a:noFill/>
          <a:ln w="9525">
            <a:solidFill>
              <a:srgbClr val="000000"/>
            </a:solidFill>
            <a:round/>
            <a:headEnd/>
            <a:tailEnd type="triangle" w="sm" len="med"/>
          </a:ln>
        </p:spPr>
        <p:txBody>
          <a:bodyPr/>
          <a:lstStyle/>
          <a:p>
            <a:endParaRPr lang="zh-CN" altLang="en-US"/>
          </a:p>
        </p:txBody>
      </p:sp>
      <p:sp>
        <p:nvSpPr>
          <p:cNvPr id="66635" name="Line 75"/>
          <p:cNvSpPr>
            <a:spLocks noChangeShapeType="1"/>
          </p:cNvSpPr>
          <p:nvPr/>
        </p:nvSpPr>
        <p:spPr bwMode="auto">
          <a:xfrm>
            <a:off x="3170238" y="5173663"/>
            <a:ext cx="557212" cy="0"/>
          </a:xfrm>
          <a:prstGeom prst="line">
            <a:avLst/>
          </a:prstGeom>
          <a:noFill/>
          <a:ln w="9525">
            <a:solidFill>
              <a:srgbClr val="000000"/>
            </a:solidFill>
            <a:round/>
            <a:headEnd/>
            <a:tailEnd/>
          </a:ln>
        </p:spPr>
        <p:txBody>
          <a:bodyPr/>
          <a:lstStyle/>
          <a:p>
            <a:endParaRPr lang="zh-CN" altLang="en-US"/>
          </a:p>
        </p:txBody>
      </p:sp>
      <p:sp>
        <p:nvSpPr>
          <p:cNvPr id="66636" name="Line 76"/>
          <p:cNvSpPr>
            <a:spLocks noChangeShapeType="1"/>
          </p:cNvSpPr>
          <p:nvPr/>
        </p:nvSpPr>
        <p:spPr bwMode="auto">
          <a:xfrm flipV="1">
            <a:off x="3727450" y="4551363"/>
            <a:ext cx="0" cy="622300"/>
          </a:xfrm>
          <a:prstGeom prst="line">
            <a:avLst/>
          </a:prstGeom>
          <a:noFill/>
          <a:ln w="9525">
            <a:solidFill>
              <a:srgbClr val="000000"/>
            </a:solidFill>
            <a:round/>
            <a:headEnd/>
            <a:tailEnd type="triangle" w="sm" len="med"/>
          </a:ln>
        </p:spPr>
        <p:txBody>
          <a:bodyPr/>
          <a:lstStyle/>
          <a:p>
            <a:endParaRPr lang="zh-CN" altLang="en-US"/>
          </a:p>
        </p:txBody>
      </p:sp>
      <p:sp>
        <p:nvSpPr>
          <p:cNvPr id="66637" name="Line 77"/>
          <p:cNvSpPr>
            <a:spLocks noChangeShapeType="1"/>
          </p:cNvSpPr>
          <p:nvPr/>
        </p:nvSpPr>
        <p:spPr bwMode="auto">
          <a:xfrm flipH="1" flipV="1">
            <a:off x="2752725" y="3808413"/>
            <a:ext cx="0" cy="495300"/>
          </a:xfrm>
          <a:prstGeom prst="line">
            <a:avLst/>
          </a:prstGeom>
          <a:noFill/>
          <a:ln w="9525">
            <a:solidFill>
              <a:srgbClr val="000000"/>
            </a:solidFill>
            <a:round/>
            <a:headEnd/>
            <a:tailEnd type="triangle" w="sm" len="med"/>
          </a:ln>
        </p:spPr>
        <p:txBody>
          <a:bodyPr/>
          <a:lstStyle/>
          <a:p>
            <a:endParaRPr lang="zh-CN" altLang="en-US"/>
          </a:p>
        </p:txBody>
      </p:sp>
      <p:sp>
        <p:nvSpPr>
          <p:cNvPr id="66638" name="Line 78"/>
          <p:cNvSpPr>
            <a:spLocks noChangeShapeType="1"/>
          </p:cNvSpPr>
          <p:nvPr/>
        </p:nvSpPr>
        <p:spPr bwMode="auto">
          <a:xfrm flipV="1">
            <a:off x="6650038" y="2689225"/>
            <a:ext cx="0" cy="123825"/>
          </a:xfrm>
          <a:prstGeom prst="line">
            <a:avLst/>
          </a:prstGeom>
          <a:noFill/>
          <a:ln w="9525">
            <a:solidFill>
              <a:srgbClr val="000000"/>
            </a:solidFill>
            <a:round/>
            <a:headEnd/>
            <a:tailEnd/>
          </a:ln>
        </p:spPr>
        <p:txBody>
          <a:bodyPr/>
          <a:lstStyle/>
          <a:p>
            <a:endParaRPr lang="zh-CN" altLang="en-US"/>
          </a:p>
        </p:txBody>
      </p:sp>
      <p:sp>
        <p:nvSpPr>
          <p:cNvPr id="66639" name="Line 79"/>
          <p:cNvSpPr>
            <a:spLocks noChangeShapeType="1"/>
          </p:cNvSpPr>
          <p:nvPr/>
        </p:nvSpPr>
        <p:spPr bwMode="auto">
          <a:xfrm flipH="1">
            <a:off x="6000750" y="2684463"/>
            <a:ext cx="647700" cy="0"/>
          </a:xfrm>
          <a:prstGeom prst="line">
            <a:avLst/>
          </a:prstGeom>
          <a:noFill/>
          <a:ln w="9525">
            <a:solidFill>
              <a:srgbClr val="000000"/>
            </a:solidFill>
            <a:round/>
            <a:headEnd/>
            <a:tailEnd/>
          </a:ln>
        </p:spPr>
        <p:txBody>
          <a:bodyPr/>
          <a:lstStyle/>
          <a:p>
            <a:endParaRPr lang="zh-CN" altLang="en-US"/>
          </a:p>
        </p:txBody>
      </p:sp>
      <p:sp>
        <p:nvSpPr>
          <p:cNvPr id="66640" name="Line 80"/>
          <p:cNvSpPr>
            <a:spLocks noChangeShapeType="1"/>
          </p:cNvSpPr>
          <p:nvPr/>
        </p:nvSpPr>
        <p:spPr bwMode="auto">
          <a:xfrm>
            <a:off x="5991225" y="2690813"/>
            <a:ext cx="0" cy="125412"/>
          </a:xfrm>
          <a:prstGeom prst="line">
            <a:avLst/>
          </a:prstGeom>
          <a:noFill/>
          <a:ln w="9525">
            <a:solidFill>
              <a:srgbClr val="000000"/>
            </a:solidFill>
            <a:round/>
            <a:headEnd/>
            <a:tailEnd type="triangle" w="sm" len="med"/>
          </a:ln>
        </p:spPr>
        <p:txBody>
          <a:bodyPr/>
          <a:lstStyle/>
          <a:p>
            <a:endParaRPr lang="zh-CN" altLang="en-US"/>
          </a:p>
        </p:txBody>
      </p:sp>
      <p:sp>
        <p:nvSpPr>
          <p:cNvPr id="66641" name="Line 81"/>
          <p:cNvSpPr>
            <a:spLocks noChangeShapeType="1"/>
          </p:cNvSpPr>
          <p:nvPr/>
        </p:nvSpPr>
        <p:spPr bwMode="auto">
          <a:xfrm>
            <a:off x="3032125" y="3808413"/>
            <a:ext cx="0" cy="246062"/>
          </a:xfrm>
          <a:prstGeom prst="line">
            <a:avLst/>
          </a:prstGeom>
          <a:noFill/>
          <a:ln w="9525">
            <a:solidFill>
              <a:srgbClr val="000000"/>
            </a:solidFill>
            <a:round/>
            <a:headEnd/>
            <a:tailEnd/>
          </a:ln>
        </p:spPr>
        <p:txBody>
          <a:bodyPr/>
          <a:lstStyle/>
          <a:p>
            <a:endParaRPr lang="zh-CN" altLang="en-US"/>
          </a:p>
        </p:txBody>
      </p:sp>
      <p:sp>
        <p:nvSpPr>
          <p:cNvPr id="66642" name="Line 82"/>
          <p:cNvSpPr>
            <a:spLocks noChangeShapeType="1"/>
          </p:cNvSpPr>
          <p:nvPr/>
        </p:nvSpPr>
        <p:spPr bwMode="auto">
          <a:xfrm>
            <a:off x="3032125" y="4054475"/>
            <a:ext cx="2087563" cy="0"/>
          </a:xfrm>
          <a:prstGeom prst="line">
            <a:avLst/>
          </a:prstGeom>
          <a:noFill/>
          <a:ln w="9525">
            <a:solidFill>
              <a:srgbClr val="000000"/>
            </a:solidFill>
            <a:round/>
            <a:headEnd/>
            <a:tailEnd type="triangle" w="sm" len="med"/>
          </a:ln>
        </p:spPr>
        <p:txBody>
          <a:bodyPr/>
          <a:lstStyle/>
          <a:p>
            <a:endParaRPr lang="zh-CN" altLang="en-US"/>
          </a:p>
        </p:txBody>
      </p:sp>
      <p:sp>
        <p:nvSpPr>
          <p:cNvPr id="66643" name="Rectangle 83"/>
          <p:cNvSpPr>
            <a:spLocks noChangeArrowheads="1"/>
          </p:cNvSpPr>
          <p:nvPr/>
        </p:nvSpPr>
        <p:spPr bwMode="auto">
          <a:xfrm>
            <a:off x="4700588" y="4924425"/>
            <a:ext cx="893762" cy="373063"/>
          </a:xfrm>
          <a:prstGeom prst="rect">
            <a:avLst/>
          </a:prstGeom>
          <a:gradFill rotWithShape="0">
            <a:gsLst>
              <a:gs pos="0">
                <a:srgbClr val="CFBFB1">
                  <a:gamma/>
                  <a:shade val="46275"/>
                  <a:invGamma/>
                </a:srgbClr>
              </a:gs>
              <a:gs pos="50000">
                <a:srgbClr val="CFBFB1"/>
              </a:gs>
              <a:gs pos="100000">
                <a:srgbClr val="CFBFB1">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t>发运</a:t>
            </a:r>
            <a:endParaRPr lang="zh-CN" altLang="en-US" sz="3200" b="1"/>
          </a:p>
        </p:txBody>
      </p:sp>
      <p:sp>
        <p:nvSpPr>
          <p:cNvPr id="66644" name="Line 84"/>
          <p:cNvSpPr>
            <a:spLocks noChangeShapeType="1"/>
          </p:cNvSpPr>
          <p:nvPr/>
        </p:nvSpPr>
        <p:spPr bwMode="auto">
          <a:xfrm>
            <a:off x="6927850" y="4183063"/>
            <a:ext cx="0" cy="371475"/>
          </a:xfrm>
          <a:prstGeom prst="line">
            <a:avLst/>
          </a:prstGeom>
          <a:noFill/>
          <a:ln w="9525">
            <a:solidFill>
              <a:srgbClr val="FF0000"/>
            </a:solidFill>
            <a:prstDash val="dash"/>
            <a:round/>
            <a:headEnd/>
            <a:tailEnd type="triangle" w="sm" len="med"/>
          </a:ln>
        </p:spPr>
        <p:txBody>
          <a:bodyPr/>
          <a:lstStyle/>
          <a:p>
            <a:endParaRPr lang="zh-CN" altLang="en-US"/>
          </a:p>
        </p:txBody>
      </p:sp>
      <p:sp>
        <p:nvSpPr>
          <p:cNvPr id="66646" name="Rectangle 86"/>
          <p:cNvSpPr>
            <a:spLocks noChangeArrowheads="1"/>
          </p:cNvSpPr>
          <p:nvPr/>
        </p:nvSpPr>
        <p:spPr bwMode="auto">
          <a:xfrm>
            <a:off x="395288" y="2813050"/>
            <a:ext cx="1055687" cy="373063"/>
          </a:xfrm>
          <a:prstGeom prst="rect">
            <a:avLst/>
          </a:prstGeom>
          <a:gradFill rotWithShape="0">
            <a:gsLst>
              <a:gs pos="0">
                <a:srgbClr val="CD699B">
                  <a:gamma/>
                  <a:shade val="46275"/>
                  <a:invGamma/>
                </a:srgbClr>
              </a:gs>
              <a:gs pos="50000">
                <a:srgbClr val="CD699B"/>
              </a:gs>
              <a:gs pos="100000">
                <a:srgbClr val="CD699B">
                  <a:gamma/>
                  <a:shade val="46275"/>
                  <a:invGamma/>
                </a:srgbClr>
              </a:gs>
            </a:gsLst>
            <a:lin ang="5400000" scaled="1"/>
          </a:gradFill>
          <a:ln w="9525" algn="ctr">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t>知识管理</a:t>
            </a:r>
          </a:p>
        </p:txBody>
      </p:sp>
      <p:sp>
        <p:nvSpPr>
          <p:cNvPr id="66647" name="Line 87"/>
          <p:cNvSpPr>
            <a:spLocks noChangeShapeType="1"/>
          </p:cNvSpPr>
          <p:nvPr/>
        </p:nvSpPr>
        <p:spPr bwMode="auto">
          <a:xfrm>
            <a:off x="942975" y="2317750"/>
            <a:ext cx="0" cy="495300"/>
          </a:xfrm>
          <a:prstGeom prst="line">
            <a:avLst/>
          </a:prstGeom>
          <a:noFill/>
          <a:ln w="28575">
            <a:solidFill>
              <a:srgbClr val="00FFFF"/>
            </a:solidFill>
            <a:round/>
            <a:headEnd/>
            <a:tailEnd/>
          </a:ln>
          <a:effectLst/>
        </p:spPr>
        <p:txBody>
          <a:bodyPr/>
          <a:lstStyle/>
          <a:p>
            <a:endParaRPr lang="zh-CN" altLang="en-US"/>
          </a:p>
        </p:txBody>
      </p:sp>
      <p:sp>
        <p:nvSpPr>
          <p:cNvPr id="66648" name="Rectangle 88"/>
          <p:cNvSpPr>
            <a:spLocks noChangeArrowheads="1"/>
          </p:cNvSpPr>
          <p:nvPr/>
        </p:nvSpPr>
        <p:spPr bwMode="auto">
          <a:xfrm>
            <a:off x="2049463" y="4924425"/>
            <a:ext cx="1120775" cy="373063"/>
          </a:xfrm>
          <a:prstGeom prst="rect">
            <a:avLst/>
          </a:prstGeom>
          <a:gradFill rotWithShape="0">
            <a:gsLst>
              <a:gs pos="0">
                <a:srgbClr val="339966">
                  <a:gamma/>
                  <a:shade val="46275"/>
                  <a:invGamma/>
                </a:srgbClr>
              </a:gs>
              <a:gs pos="50000">
                <a:srgbClr val="339966"/>
              </a:gs>
              <a:gs pos="100000">
                <a:srgbClr val="339966">
                  <a:gamma/>
                  <a:shade val="46275"/>
                  <a:invGamma/>
                </a:srgbClr>
              </a:gs>
            </a:gsLst>
            <a:lin ang="5400000" scaled="1"/>
          </a:gradFill>
          <a:ln w="9525" algn="ctr">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chemeClr val="bg1"/>
                </a:solidFill>
              </a:rPr>
              <a:t>维修站配件</a:t>
            </a:r>
          </a:p>
        </p:txBody>
      </p:sp>
      <p:sp>
        <p:nvSpPr>
          <p:cNvPr id="66649" name="Rectangle 89"/>
          <p:cNvSpPr>
            <a:spLocks noChangeArrowheads="1"/>
          </p:cNvSpPr>
          <p:nvPr/>
        </p:nvSpPr>
        <p:spPr bwMode="auto">
          <a:xfrm>
            <a:off x="2114550" y="3435350"/>
            <a:ext cx="1055688" cy="373063"/>
          </a:xfrm>
          <a:prstGeom prst="rect">
            <a:avLst/>
          </a:prstGeom>
          <a:gradFill rotWithShape="0">
            <a:gsLst>
              <a:gs pos="0">
                <a:srgbClr val="339966">
                  <a:gamma/>
                  <a:shade val="46275"/>
                  <a:invGamma/>
                </a:srgbClr>
              </a:gs>
              <a:gs pos="50000">
                <a:srgbClr val="339966"/>
              </a:gs>
              <a:gs pos="100000">
                <a:srgbClr val="339966">
                  <a:gamma/>
                  <a:shade val="46275"/>
                  <a:invGamma/>
                </a:srgbClr>
              </a:gs>
            </a:gsLst>
            <a:lin ang="5400000" scaled="1"/>
          </a:gradFill>
          <a:ln w="9525" algn="ctr">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solidFill>
                  <a:schemeClr val="bg1"/>
                </a:solidFill>
              </a:rPr>
              <a:t>维修服务</a:t>
            </a:r>
          </a:p>
        </p:txBody>
      </p:sp>
      <p:sp>
        <p:nvSpPr>
          <p:cNvPr id="66650" name="Line 90"/>
          <p:cNvSpPr>
            <a:spLocks noChangeShapeType="1"/>
          </p:cNvSpPr>
          <p:nvPr/>
        </p:nvSpPr>
        <p:spPr bwMode="auto">
          <a:xfrm>
            <a:off x="2752725" y="4303713"/>
            <a:ext cx="139700" cy="0"/>
          </a:xfrm>
          <a:prstGeom prst="line">
            <a:avLst/>
          </a:prstGeom>
          <a:noFill/>
          <a:ln w="9525">
            <a:solidFill>
              <a:srgbClr val="000000"/>
            </a:solidFill>
            <a:round/>
            <a:headEnd/>
            <a:tailEnd/>
          </a:ln>
        </p:spPr>
        <p:txBody>
          <a:bodyPr/>
          <a:lstStyle/>
          <a:p>
            <a:endParaRPr lang="zh-CN" altLang="en-US"/>
          </a:p>
        </p:txBody>
      </p:sp>
      <p:sp>
        <p:nvSpPr>
          <p:cNvPr id="66651" name="Line 91"/>
          <p:cNvSpPr>
            <a:spLocks noChangeShapeType="1"/>
          </p:cNvSpPr>
          <p:nvPr/>
        </p:nvSpPr>
        <p:spPr bwMode="auto">
          <a:xfrm>
            <a:off x="2613025" y="3189288"/>
            <a:ext cx="0" cy="247650"/>
          </a:xfrm>
          <a:prstGeom prst="line">
            <a:avLst/>
          </a:prstGeom>
          <a:noFill/>
          <a:ln w="9525">
            <a:solidFill>
              <a:srgbClr val="000000"/>
            </a:solidFill>
            <a:round/>
            <a:headEnd/>
            <a:tailEnd type="triangle" w="sm" len="med"/>
          </a:ln>
        </p:spPr>
        <p:txBody>
          <a:bodyPr/>
          <a:lstStyle/>
          <a:p>
            <a:endParaRPr lang="zh-CN" altLang="en-US"/>
          </a:p>
        </p:txBody>
      </p:sp>
      <p:sp>
        <p:nvSpPr>
          <p:cNvPr id="66654" name="Line 94"/>
          <p:cNvSpPr>
            <a:spLocks noChangeShapeType="1"/>
          </p:cNvSpPr>
          <p:nvPr/>
        </p:nvSpPr>
        <p:spPr bwMode="auto">
          <a:xfrm>
            <a:off x="1966913" y="1473200"/>
            <a:ext cx="0" cy="1366838"/>
          </a:xfrm>
          <a:prstGeom prst="line">
            <a:avLst/>
          </a:prstGeom>
          <a:noFill/>
          <a:ln w="28575">
            <a:solidFill>
              <a:srgbClr val="FF0000"/>
            </a:solidFill>
            <a:round/>
            <a:headEnd type="triangle" w="sm" len="lg"/>
            <a:tailEnd type="triangle" w="sm" len="lg"/>
          </a:ln>
        </p:spPr>
        <p:txBody>
          <a:bodyPr/>
          <a:lstStyle/>
          <a:p>
            <a:endParaRPr lang="zh-CN" altLang="en-US"/>
          </a:p>
        </p:txBody>
      </p:sp>
      <p:sp>
        <p:nvSpPr>
          <p:cNvPr id="66656" name="Rectangle 96"/>
          <p:cNvSpPr>
            <a:spLocks noChangeArrowheads="1"/>
          </p:cNvSpPr>
          <p:nvPr/>
        </p:nvSpPr>
        <p:spPr bwMode="auto">
          <a:xfrm>
            <a:off x="1103313" y="836613"/>
            <a:ext cx="1808162" cy="622300"/>
          </a:xfrm>
          <a:prstGeom prst="rect">
            <a:avLst/>
          </a:prstGeom>
          <a:gradFill rotWithShape="0">
            <a:gsLst>
              <a:gs pos="0">
                <a:srgbClr val="FFFFFF">
                  <a:alpha val="80000"/>
                </a:srgbClr>
              </a:gs>
              <a:gs pos="100000">
                <a:srgbClr val="66CCFF">
                  <a:alpha val="80000"/>
                </a:srgbClr>
              </a:gs>
            </a:gsLst>
            <a:path path="shape">
              <a:fillToRect l="50000" t="50000" r="50000" b="50000"/>
            </a:path>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800" b="1">
                <a:solidFill>
                  <a:srgbClr val="FF0000"/>
                </a:solidFill>
                <a:ea typeface="幼圆" pitchFamily="49" charset="-122"/>
              </a:rPr>
              <a:t>呼叫中心</a:t>
            </a:r>
            <a:endParaRPr lang="zh-CN" altLang="en-US" sz="3200" b="1"/>
          </a:p>
        </p:txBody>
      </p:sp>
      <p:sp>
        <p:nvSpPr>
          <p:cNvPr id="66571" name="Rectangle 11"/>
          <p:cNvSpPr>
            <a:spLocks noChangeArrowheads="1"/>
          </p:cNvSpPr>
          <p:nvPr/>
        </p:nvSpPr>
        <p:spPr bwMode="auto">
          <a:xfrm>
            <a:off x="7715250" y="2806700"/>
            <a:ext cx="1020763" cy="373063"/>
          </a:xfrm>
          <a:prstGeom prst="rect">
            <a:avLst/>
          </a:prstGeom>
          <a:gradFill rotWithShape="0">
            <a:gsLst>
              <a:gs pos="0">
                <a:srgbClr val="CD699B">
                  <a:gamma/>
                  <a:shade val="46275"/>
                  <a:invGamma/>
                </a:srgbClr>
              </a:gs>
              <a:gs pos="50000">
                <a:srgbClr val="CD699B"/>
              </a:gs>
              <a:gs pos="100000">
                <a:srgbClr val="CD699B">
                  <a:gamma/>
                  <a:shade val="46275"/>
                  <a:invGamma/>
                </a:srgbClr>
              </a:gs>
            </a:gsLst>
            <a:lin ang="5400000" scaled="1"/>
          </a:gradFill>
          <a:ln w="9525">
            <a:solidFill>
              <a:srgbClr val="000000"/>
            </a:solidFill>
            <a:miter lim="800000"/>
            <a:headEnd/>
            <a:tailEnd/>
          </a:ln>
          <a:effectLst>
            <a:outerShdw dist="35921" dir="2700000" algn="ctr" rotWithShape="0">
              <a:srgbClr val="808080"/>
            </a:outerShdw>
          </a:effectLst>
        </p:spPr>
        <p:txBody>
          <a:bodyPr anchor="ctr"/>
          <a:lstStyle/>
          <a:p>
            <a:pPr algn="ctr"/>
            <a:r>
              <a:rPr lang="zh-CN" altLang="en-US" sz="1400" b="1"/>
              <a:t>质量分析</a:t>
            </a:r>
            <a:endParaRPr lang="zh-CN" altLang="en-US" sz="3200" b="1"/>
          </a:p>
        </p:txBody>
      </p:sp>
      <p:sp>
        <p:nvSpPr>
          <p:cNvPr id="90" name="标题 89"/>
          <p:cNvSpPr>
            <a:spLocks noGrp="1"/>
          </p:cNvSpPr>
          <p:nvPr>
            <p:ph type="title"/>
          </p:nvPr>
        </p:nvSpPr>
        <p:spPr/>
        <p:txBody>
          <a:bodyPr/>
          <a:lstStyle/>
          <a:p>
            <a:pPr lvl="1"/>
            <a:r>
              <a:rPr lang="zh-CN" altLang="en-US" sz="2400" dirty="0" smtClean="0">
                <a:solidFill>
                  <a:srgbClr val="FF0000"/>
                </a:solidFill>
                <a:latin typeface="+mn-ea"/>
                <a:ea typeface="+mn-ea"/>
              </a:rPr>
              <a:t>关键业务应用   三包服务及配件管理</a:t>
            </a:r>
            <a:r>
              <a:rPr lang="en-US" altLang="zh-CN" sz="2400" dirty="0" smtClean="0">
                <a:solidFill>
                  <a:srgbClr val="FF0000"/>
                </a:solidFill>
                <a:latin typeface="+mn-ea"/>
                <a:ea typeface="+mn-ea"/>
              </a:rPr>
              <a:t/>
            </a:r>
            <a:br>
              <a:rPr lang="en-US" altLang="zh-CN" sz="2400" dirty="0" smtClean="0">
                <a:solidFill>
                  <a:srgbClr val="FF0000"/>
                </a:solidFill>
                <a:latin typeface="+mn-ea"/>
                <a:ea typeface="+mn-ea"/>
              </a:rPr>
            </a:br>
            <a:r>
              <a:rPr lang="zh-CN" altLang="en-US" sz="2400" dirty="0" smtClean="0">
                <a:solidFill>
                  <a:srgbClr val="FF0000"/>
                </a:solidFill>
                <a:latin typeface="+mn-ea"/>
                <a:ea typeface="+mn-ea"/>
              </a:rPr>
              <a:t/>
            </a:r>
            <a:br>
              <a:rPr lang="zh-CN" altLang="en-US" sz="2400" dirty="0" smtClean="0">
                <a:solidFill>
                  <a:srgbClr val="FF0000"/>
                </a:solidFill>
                <a:latin typeface="+mn-ea"/>
                <a:ea typeface="+mn-ea"/>
              </a:rPr>
            </a:br>
            <a:endParaRPr lang="zh-CN" altLang="en-US" dirty="0">
              <a:solidFill>
                <a:srgbClr val="FF0000"/>
              </a:solidFill>
              <a:latin typeface="+mn-ea"/>
              <a:ea typeface="+mn-ea"/>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gray">
          <a:xfrm>
            <a:off x="1397000" y="852476"/>
            <a:ext cx="6350000" cy="5651500"/>
          </a:xfrm>
          <a:prstGeom prst="rect">
            <a:avLst/>
          </a:prstGeom>
          <a:solidFill>
            <a:srgbClr val="D5D5D5"/>
          </a:solidFill>
          <a:ln w="12700">
            <a:noFill/>
            <a:miter lim="800000"/>
            <a:headEnd/>
            <a:tailEnd/>
          </a:ln>
          <a:effectLst/>
        </p:spPr>
        <p:txBody>
          <a:bodyPr wrap="none" lIns="0" tIns="0" rIns="0" bIns="12700" anchor="ctr"/>
          <a:lstStyle/>
          <a:p>
            <a:endParaRPr lang="zh-CN" altLang="en-US"/>
          </a:p>
        </p:txBody>
      </p:sp>
      <p:pic>
        <p:nvPicPr>
          <p:cNvPr id="10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6857940" y="839848"/>
            <a:ext cx="863096" cy="288000"/>
          </a:xfrm>
          <a:prstGeom prst="rect">
            <a:avLst/>
          </a:prstGeom>
          <a:noFill/>
          <a:ln w="9525">
            <a:noFill/>
            <a:miter lim="800000"/>
            <a:headEnd/>
            <a:tailEnd/>
          </a:ln>
        </p:spPr>
      </p:pic>
      <p:pic>
        <p:nvPicPr>
          <p:cNvPr id="106"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971274" y="839848"/>
            <a:ext cx="863096" cy="288000"/>
          </a:xfrm>
          <a:prstGeom prst="rect">
            <a:avLst/>
          </a:prstGeom>
          <a:noFill/>
          <a:ln w="9525">
            <a:noFill/>
            <a:miter lim="800000"/>
            <a:headEnd/>
            <a:tailEnd/>
          </a:ln>
        </p:spPr>
      </p:pic>
      <p:pic>
        <p:nvPicPr>
          <p:cNvPr id="105"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5043043" y="839848"/>
            <a:ext cx="863096" cy="288000"/>
          </a:xfrm>
          <a:prstGeom prst="rect">
            <a:avLst/>
          </a:prstGeom>
          <a:noFill/>
          <a:ln w="9525">
            <a:noFill/>
            <a:miter lim="800000"/>
            <a:headEnd/>
            <a:tailEnd/>
          </a:ln>
        </p:spPr>
      </p:pic>
      <p:pic>
        <p:nvPicPr>
          <p:cNvPr id="104"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4142522" y="839848"/>
            <a:ext cx="863096" cy="288000"/>
          </a:xfrm>
          <a:prstGeom prst="rect">
            <a:avLst/>
          </a:prstGeom>
          <a:noFill/>
          <a:ln w="9525">
            <a:noFill/>
            <a:miter lim="800000"/>
            <a:headEnd/>
            <a:tailEnd/>
          </a:ln>
        </p:spPr>
      </p:pic>
      <p:pic>
        <p:nvPicPr>
          <p:cNvPr id="103"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242001" y="853295"/>
            <a:ext cx="863096" cy="288000"/>
          </a:xfrm>
          <a:prstGeom prst="rect">
            <a:avLst/>
          </a:prstGeom>
          <a:noFill/>
          <a:ln w="9525">
            <a:noFill/>
            <a:miter lim="800000"/>
            <a:headEnd/>
            <a:tailEnd/>
          </a:ln>
        </p:spPr>
      </p:pic>
      <p:pic>
        <p:nvPicPr>
          <p:cNvPr id="101"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2330757" y="859180"/>
            <a:ext cx="863096" cy="288000"/>
          </a:xfrm>
          <a:prstGeom prst="rect">
            <a:avLst/>
          </a:prstGeom>
          <a:noFill/>
          <a:ln w="9525">
            <a:noFill/>
            <a:miter lim="800000"/>
            <a:headEnd/>
            <a:tailEnd/>
          </a:ln>
        </p:spPr>
      </p:pic>
      <p:sp>
        <p:nvSpPr>
          <p:cNvPr id="6" name="Rectangle 7"/>
          <p:cNvSpPr>
            <a:spLocks noChangeArrowheads="1"/>
          </p:cNvSpPr>
          <p:nvPr/>
        </p:nvSpPr>
        <p:spPr bwMode="gray">
          <a:xfrm>
            <a:off x="77470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pic>
        <p:nvPicPr>
          <p:cNvPr id="108"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7772316" y="860626"/>
            <a:ext cx="1128495" cy="288000"/>
          </a:xfrm>
          <a:prstGeom prst="rect">
            <a:avLst/>
          </a:prstGeom>
          <a:noFill/>
          <a:ln w="9525">
            <a:noFill/>
            <a:miter lim="800000"/>
            <a:headEnd/>
            <a:tailEnd/>
          </a:ln>
        </p:spPr>
      </p:pic>
      <p:pic>
        <p:nvPicPr>
          <p:cNvPr id="100"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1453246" y="843965"/>
            <a:ext cx="863096" cy="288000"/>
          </a:xfrm>
          <a:prstGeom prst="rect">
            <a:avLst/>
          </a:prstGeom>
          <a:noFill/>
          <a:ln w="9525">
            <a:noFill/>
            <a:miter lim="800000"/>
            <a:headEnd/>
            <a:tailEnd/>
          </a:ln>
        </p:spPr>
      </p:pic>
      <p:sp>
        <p:nvSpPr>
          <p:cNvPr id="4" name="Rectangle 5"/>
          <p:cNvSpPr>
            <a:spLocks noChangeArrowheads="1"/>
          </p:cNvSpPr>
          <p:nvPr/>
        </p:nvSpPr>
        <p:spPr bwMode="gray">
          <a:xfrm>
            <a:off x="190500" y="852476"/>
            <a:ext cx="1206500" cy="5651500"/>
          </a:xfrm>
          <a:prstGeom prst="rect">
            <a:avLst/>
          </a:prstGeom>
          <a:solidFill>
            <a:srgbClr val="EDEDED"/>
          </a:solidFill>
          <a:ln w="12700">
            <a:noFill/>
            <a:miter lim="800000"/>
            <a:headEnd/>
            <a:tailEnd/>
          </a:ln>
          <a:effectLst/>
        </p:spPr>
        <p:txBody>
          <a:bodyPr lIns="0" tIns="18000" rIns="0" bIns="12700"/>
          <a:lstStyle/>
          <a:p>
            <a:endParaRPr lang="zh-CN" altLang="en-US"/>
          </a:p>
        </p:txBody>
      </p:sp>
      <p:sp>
        <p:nvSpPr>
          <p:cNvPr id="7" name="Rectangle 8"/>
          <p:cNvSpPr>
            <a:spLocks noChangeArrowheads="1"/>
          </p:cNvSpPr>
          <p:nvPr/>
        </p:nvSpPr>
        <p:spPr bwMode="gray">
          <a:xfrm>
            <a:off x="7801604" y="897160"/>
            <a:ext cx="1064378" cy="171282"/>
          </a:xfrm>
          <a:prstGeom prst="rect">
            <a:avLst/>
          </a:prstGeom>
          <a:noFill/>
          <a:ln w="12700">
            <a:noFill/>
            <a:miter lim="800000"/>
            <a:headEnd/>
            <a:tailEnd/>
          </a:ln>
          <a:effectLst/>
        </p:spPr>
        <p:txBody>
          <a:bodyPr lIns="0" tIns="18000" rIns="0" bIns="12700"/>
          <a:lstStyle/>
          <a:p>
            <a:pPr algn="ctr">
              <a:spcBef>
                <a:spcPct val="20000"/>
              </a:spcBef>
            </a:pPr>
            <a:r>
              <a:rPr lang="zh-CN" altLang="en-US" sz="1200" dirty="0">
                <a:solidFill>
                  <a:schemeClr val="bg1"/>
                </a:solidFill>
                <a:effectLst/>
                <a:latin typeface="Arial" pitchFamily="34" charset="0"/>
              </a:rPr>
              <a:t>客户 </a:t>
            </a:r>
            <a:r>
              <a:rPr lang="zh-CN" altLang="en-US" sz="1200" dirty="0" smtClean="0">
                <a:solidFill>
                  <a:schemeClr val="bg1"/>
                </a:solidFill>
                <a:effectLst/>
                <a:latin typeface="Arial" pitchFamily="34" charset="0"/>
              </a:rPr>
              <a:t> </a:t>
            </a:r>
            <a:endParaRPr lang="zh-CN" altLang="en-US" sz="1200" dirty="0">
              <a:solidFill>
                <a:schemeClr val="bg1"/>
              </a:solidFill>
              <a:effectLst/>
              <a:latin typeface="Arial" pitchFamily="34" charset="0"/>
            </a:endParaRPr>
          </a:p>
        </p:txBody>
      </p:sp>
      <p:sp>
        <p:nvSpPr>
          <p:cNvPr id="8" name="Line 9"/>
          <p:cNvSpPr>
            <a:spLocks noChangeShapeType="1"/>
          </p:cNvSpPr>
          <p:nvPr/>
        </p:nvSpPr>
        <p:spPr bwMode="gray">
          <a:xfrm>
            <a:off x="774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9" name="Rectangle 10"/>
          <p:cNvSpPr>
            <a:spLocks noChangeArrowheads="1"/>
          </p:cNvSpPr>
          <p:nvPr/>
        </p:nvSpPr>
        <p:spPr bwMode="gray">
          <a:xfrm>
            <a:off x="1496370" y="896931"/>
            <a:ext cx="779383"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设计</a:t>
            </a:r>
          </a:p>
        </p:txBody>
      </p:sp>
      <p:sp>
        <p:nvSpPr>
          <p:cNvPr id="10" name="Line 11"/>
          <p:cNvSpPr>
            <a:spLocks noChangeShapeType="1"/>
          </p:cNvSpPr>
          <p:nvPr/>
        </p:nvSpPr>
        <p:spPr bwMode="gray">
          <a:xfrm>
            <a:off x="1397000"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1" name="Rectangle 12"/>
          <p:cNvSpPr>
            <a:spLocks noChangeArrowheads="1"/>
          </p:cNvSpPr>
          <p:nvPr/>
        </p:nvSpPr>
        <p:spPr bwMode="gray">
          <a:xfrm>
            <a:off x="2330765" y="903684"/>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营销 </a:t>
            </a:r>
            <a:endParaRPr lang="zh-CN" altLang="en-US" sz="1200" dirty="0">
              <a:solidFill>
                <a:schemeClr val="bg1"/>
              </a:solidFill>
              <a:effectLst/>
              <a:latin typeface="Arial" pitchFamily="34" charset="0"/>
            </a:endParaRPr>
          </a:p>
        </p:txBody>
      </p:sp>
      <p:sp>
        <p:nvSpPr>
          <p:cNvPr id="12" name="Line 13"/>
          <p:cNvSpPr>
            <a:spLocks noChangeShapeType="1"/>
          </p:cNvSpPr>
          <p:nvPr/>
        </p:nvSpPr>
        <p:spPr bwMode="gray">
          <a:xfrm>
            <a:off x="230346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3" name="Rectangle 14"/>
          <p:cNvSpPr>
            <a:spLocks noChangeArrowheads="1"/>
          </p:cNvSpPr>
          <p:nvPr/>
        </p:nvSpPr>
        <p:spPr bwMode="gray">
          <a:xfrm>
            <a:off x="3224960" y="876382"/>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技术</a:t>
            </a:r>
            <a:endParaRPr lang="zh-CN" altLang="en-US" sz="1200" dirty="0">
              <a:solidFill>
                <a:schemeClr val="bg1"/>
              </a:solidFill>
              <a:effectLst/>
              <a:latin typeface="Arial" pitchFamily="34" charset="0"/>
            </a:endParaRPr>
          </a:p>
        </p:txBody>
      </p:sp>
      <p:sp>
        <p:nvSpPr>
          <p:cNvPr id="14" name="Line 15"/>
          <p:cNvSpPr>
            <a:spLocks noChangeShapeType="1"/>
          </p:cNvSpPr>
          <p:nvPr/>
        </p:nvSpPr>
        <p:spPr bwMode="gray">
          <a:xfrm>
            <a:off x="3211513"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5" name="Rectangle 16"/>
          <p:cNvSpPr>
            <a:spLocks noChangeArrowheads="1"/>
          </p:cNvSpPr>
          <p:nvPr/>
        </p:nvSpPr>
        <p:spPr bwMode="gray">
          <a:xfrm>
            <a:off x="4131422"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采购</a:t>
            </a:r>
          </a:p>
        </p:txBody>
      </p:sp>
      <p:sp>
        <p:nvSpPr>
          <p:cNvPr id="16" name="Line 17"/>
          <p:cNvSpPr>
            <a:spLocks noChangeShapeType="1"/>
          </p:cNvSpPr>
          <p:nvPr/>
        </p:nvSpPr>
        <p:spPr bwMode="gray">
          <a:xfrm>
            <a:off x="411797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7" name="Rectangle 18"/>
          <p:cNvSpPr>
            <a:spLocks noChangeArrowheads="1"/>
          </p:cNvSpPr>
          <p:nvPr/>
        </p:nvSpPr>
        <p:spPr bwMode="gray">
          <a:xfrm>
            <a:off x="5026025" y="876382"/>
            <a:ext cx="906463"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effectLst/>
                <a:latin typeface="Arial" pitchFamily="34" charset="0"/>
              </a:rPr>
              <a:t>生产制造</a:t>
            </a:r>
            <a:endParaRPr lang="zh-CN" altLang="en-US" sz="1200" dirty="0">
              <a:solidFill>
                <a:schemeClr val="bg1"/>
              </a:solidFill>
              <a:effectLst/>
              <a:latin typeface="Arial" pitchFamily="34" charset="0"/>
            </a:endParaRPr>
          </a:p>
        </p:txBody>
      </p:sp>
      <p:sp>
        <p:nvSpPr>
          <p:cNvPr id="18" name="Line 19"/>
          <p:cNvSpPr>
            <a:spLocks noChangeShapeType="1"/>
          </p:cNvSpPr>
          <p:nvPr/>
        </p:nvSpPr>
        <p:spPr bwMode="gray">
          <a:xfrm>
            <a:off x="5026025"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19" name="Rectangle 20"/>
          <p:cNvSpPr>
            <a:spLocks noChangeArrowheads="1"/>
          </p:cNvSpPr>
          <p:nvPr/>
        </p:nvSpPr>
        <p:spPr bwMode="gray">
          <a:xfrm>
            <a:off x="5951478" y="889829"/>
            <a:ext cx="906462" cy="165166"/>
          </a:xfrm>
          <a:prstGeom prst="rect">
            <a:avLst/>
          </a:prstGeom>
          <a:noFill/>
          <a:ln w="12700">
            <a:noFill/>
            <a:miter lim="800000"/>
            <a:headEnd/>
            <a:tailEnd/>
          </a:ln>
          <a:effectLst/>
        </p:spPr>
        <p:txBody>
          <a:bodyPr lIns="0" tIns="0" rIns="0" bIns="12700"/>
          <a:lstStyle/>
          <a:p>
            <a:pPr algn="ctr">
              <a:spcBef>
                <a:spcPct val="20000"/>
              </a:spcBef>
            </a:pPr>
            <a:r>
              <a:rPr lang="zh-CN" altLang="en-US" sz="1200" dirty="0" smtClean="0">
                <a:solidFill>
                  <a:schemeClr val="bg1"/>
                </a:solidFill>
                <a:latin typeface="Arial" pitchFamily="34" charset="0"/>
              </a:rPr>
              <a:t>仓储物流</a:t>
            </a:r>
            <a:endParaRPr lang="zh-CN" altLang="en-US" sz="1200" dirty="0">
              <a:solidFill>
                <a:schemeClr val="bg1"/>
              </a:solidFill>
              <a:effectLst/>
              <a:latin typeface="Arial" pitchFamily="34" charset="0"/>
            </a:endParaRPr>
          </a:p>
        </p:txBody>
      </p:sp>
      <p:sp>
        <p:nvSpPr>
          <p:cNvPr id="20" name="Line 21"/>
          <p:cNvSpPr>
            <a:spLocks noChangeShapeType="1"/>
          </p:cNvSpPr>
          <p:nvPr/>
        </p:nvSpPr>
        <p:spPr bwMode="gray">
          <a:xfrm>
            <a:off x="593248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1" name="Rectangle 22"/>
          <p:cNvSpPr>
            <a:spLocks noChangeArrowheads="1"/>
          </p:cNvSpPr>
          <p:nvPr/>
        </p:nvSpPr>
        <p:spPr bwMode="gray">
          <a:xfrm>
            <a:off x="6840538" y="880189"/>
            <a:ext cx="906462" cy="228594"/>
          </a:xfrm>
          <a:prstGeom prst="rect">
            <a:avLst/>
          </a:prstGeom>
          <a:noFill/>
          <a:ln w="12700">
            <a:noFill/>
            <a:miter lim="800000"/>
            <a:headEnd/>
            <a:tailEnd/>
          </a:ln>
          <a:effectLst/>
        </p:spPr>
        <p:txBody>
          <a:bodyPr lIns="0" tIns="0" rIns="0" bIns="12700"/>
          <a:lstStyle/>
          <a:p>
            <a:pPr algn="ctr">
              <a:spcBef>
                <a:spcPct val="20000"/>
              </a:spcBef>
            </a:pPr>
            <a:r>
              <a:rPr lang="zh-CN" altLang="en-US" sz="1200" dirty="0">
                <a:solidFill>
                  <a:schemeClr val="bg1"/>
                </a:solidFill>
                <a:effectLst/>
                <a:latin typeface="Arial" pitchFamily="34" charset="0"/>
              </a:rPr>
              <a:t>服务</a:t>
            </a:r>
          </a:p>
        </p:txBody>
      </p:sp>
      <p:sp>
        <p:nvSpPr>
          <p:cNvPr id="22" name="Line 23"/>
          <p:cNvSpPr>
            <a:spLocks noChangeShapeType="1"/>
          </p:cNvSpPr>
          <p:nvPr/>
        </p:nvSpPr>
        <p:spPr bwMode="gray">
          <a:xfrm>
            <a:off x="6840538" y="852476"/>
            <a:ext cx="0" cy="5651500"/>
          </a:xfrm>
          <a:prstGeom prst="line">
            <a:avLst/>
          </a:prstGeom>
          <a:noFill/>
          <a:ln w="12700">
            <a:solidFill>
              <a:srgbClr val="FFFFFF"/>
            </a:solidFill>
            <a:round/>
            <a:headEnd/>
            <a:tailEnd/>
          </a:ln>
          <a:effectLst/>
        </p:spPr>
        <p:txBody>
          <a:bodyPr anchor="ctr" anchorCtr="1"/>
          <a:lstStyle/>
          <a:p>
            <a:endParaRPr lang="zh-CN" altLang="en-US"/>
          </a:p>
        </p:txBody>
      </p:sp>
      <p:sp>
        <p:nvSpPr>
          <p:cNvPr id="23" name="Line 24"/>
          <p:cNvSpPr>
            <a:spLocks noChangeShapeType="1"/>
          </p:cNvSpPr>
          <p:nvPr/>
        </p:nvSpPr>
        <p:spPr bwMode="gray">
          <a:xfrm>
            <a:off x="825500" y="1334633"/>
            <a:ext cx="5715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4" name="Oval 25"/>
          <p:cNvSpPr>
            <a:spLocks noChangeArrowheads="1"/>
          </p:cNvSpPr>
          <p:nvPr/>
        </p:nvSpPr>
        <p:spPr bwMode="gray">
          <a:xfrm>
            <a:off x="7493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5" name="Line 26"/>
          <p:cNvSpPr>
            <a:spLocks noChangeShapeType="1"/>
          </p:cNvSpPr>
          <p:nvPr/>
        </p:nvSpPr>
        <p:spPr bwMode="gray">
          <a:xfrm>
            <a:off x="7747000" y="1334633"/>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26" name="Oval 27"/>
          <p:cNvSpPr>
            <a:spLocks noChangeArrowheads="1"/>
          </p:cNvSpPr>
          <p:nvPr/>
        </p:nvSpPr>
        <p:spPr bwMode="gray">
          <a:xfrm>
            <a:off x="8280400" y="128383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27" name="AutoShape 28"/>
          <p:cNvSpPr>
            <a:spLocks noChangeArrowheads="1"/>
          </p:cNvSpPr>
          <p:nvPr/>
        </p:nvSpPr>
        <p:spPr bwMode="auto">
          <a:xfrm rot="16200000">
            <a:off x="13970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8" name="AutoShape 29"/>
          <p:cNvSpPr>
            <a:spLocks noChangeArrowheads="1"/>
          </p:cNvSpPr>
          <p:nvPr/>
        </p:nvSpPr>
        <p:spPr bwMode="auto">
          <a:xfrm>
            <a:off x="7556500" y="115683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29" name="Rectangle 30"/>
          <p:cNvSpPr>
            <a:spLocks noChangeArrowheads="1"/>
          </p:cNvSpPr>
          <p:nvPr/>
        </p:nvSpPr>
        <p:spPr bwMode="auto">
          <a:xfrm>
            <a:off x="1574800" y="1156833"/>
            <a:ext cx="5994400"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0" name="Text Box 31">
            <a:hlinkClick r:id="rId3" action="ppaction://hlinksldjump"/>
          </p:cNvPr>
          <p:cNvSpPr txBox="1">
            <a:spLocks noChangeArrowheads="1"/>
          </p:cNvSpPr>
          <p:nvPr/>
        </p:nvSpPr>
        <p:spPr bwMode="gray">
          <a:xfrm>
            <a:off x="1574800" y="1169533"/>
            <a:ext cx="5994400"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设计与技术</a:t>
            </a:r>
            <a:endParaRPr lang="zh-CN" altLang="en-US" sz="1000" b="0" dirty="0">
              <a:solidFill>
                <a:schemeClr val="bg1"/>
              </a:solidFill>
              <a:effectLst/>
              <a:latin typeface="Arial Black" pitchFamily="34" charset="0"/>
            </a:endParaRPr>
          </a:p>
        </p:txBody>
      </p:sp>
      <p:sp>
        <p:nvSpPr>
          <p:cNvPr id="31" name="Text Box 32">
            <a:hlinkClick r:id="rId4" action="ppaction://hlinksldjump"/>
          </p:cNvPr>
          <p:cNvSpPr txBox="1">
            <a:spLocks noChangeArrowheads="1"/>
          </p:cNvSpPr>
          <p:nvPr/>
        </p:nvSpPr>
        <p:spPr bwMode="gray">
          <a:xfrm>
            <a:off x="1397000" y="13346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dirty="0" smtClean="0">
                <a:solidFill>
                  <a:schemeClr val="bg1"/>
                </a:solidFill>
                <a:latin typeface="Arial" pitchFamily="34" charset="0"/>
              </a:rPr>
              <a:t>生命周期数据管理</a:t>
            </a:r>
            <a:r>
              <a:rPr lang="en-US" altLang="zh-CN" sz="1000" dirty="0" smtClean="0">
                <a:solidFill>
                  <a:schemeClr val="bg1"/>
                </a:solidFill>
                <a:latin typeface="Arial" pitchFamily="34" charset="0"/>
              </a:rPr>
              <a:t>(PLM/PDM)</a:t>
            </a:r>
            <a:endParaRPr lang="zh-CN" altLang="en-US" sz="1000" dirty="0">
              <a:solidFill>
                <a:schemeClr val="bg1"/>
              </a:solidFill>
              <a:latin typeface="Arial" pitchFamily="34" charset="0"/>
            </a:endParaRPr>
          </a:p>
        </p:txBody>
      </p:sp>
      <p:sp>
        <p:nvSpPr>
          <p:cNvPr id="32" name="Text Box 33">
            <a:hlinkClick r:id="rId5" action="ppaction://hlinksldjump"/>
          </p:cNvPr>
          <p:cNvSpPr txBox="1">
            <a:spLocks noChangeArrowheads="1"/>
          </p:cNvSpPr>
          <p:nvPr/>
        </p:nvSpPr>
        <p:spPr bwMode="gray">
          <a:xfrm>
            <a:off x="1397000" y="1474333"/>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订单配置</a:t>
            </a:r>
            <a:endParaRPr lang="zh-CN" altLang="en-US" sz="1000" b="0" dirty="0">
              <a:solidFill>
                <a:schemeClr val="bg1"/>
              </a:solidFill>
              <a:effectLst/>
              <a:latin typeface="Arial" pitchFamily="34" charset="0"/>
            </a:endParaRPr>
          </a:p>
        </p:txBody>
      </p:sp>
      <p:sp>
        <p:nvSpPr>
          <p:cNvPr id="34" name="Oval 35"/>
          <p:cNvSpPr>
            <a:spLocks noChangeArrowheads="1"/>
          </p:cNvSpPr>
          <p:nvPr/>
        </p:nvSpPr>
        <p:spPr bwMode="gray">
          <a:xfrm>
            <a:off x="82804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35" name="AutoShape 36"/>
          <p:cNvSpPr>
            <a:spLocks noChangeArrowheads="1"/>
          </p:cNvSpPr>
          <p:nvPr/>
        </p:nvSpPr>
        <p:spPr bwMode="auto">
          <a:xfrm rot="16200000">
            <a:off x="2303463"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6" name="AutoShape 37"/>
          <p:cNvSpPr>
            <a:spLocks noChangeArrowheads="1"/>
          </p:cNvSpPr>
          <p:nvPr/>
        </p:nvSpPr>
        <p:spPr bwMode="auto">
          <a:xfrm>
            <a:off x="3940175" y="1909090"/>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37" name="Rectangle 38"/>
          <p:cNvSpPr>
            <a:spLocks noChangeArrowheads="1"/>
          </p:cNvSpPr>
          <p:nvPr/>
        </p:nvSpPr>
        <p:spPr bwMode="auto">
          <a:xfrm>
            <a:off x="2481263" y="1909090"/>
            <a:ext cx="1458912"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38" name="Text Box 39">
            <a:hlinkClick r:id="rId6" action="ppaction://hlinksldjump"/>
          </p:cNvPr>
          <p:cNvSpPr txBox="1">
            <a:spLocks noChangeArrowheads="1"/>
          </p:cNvSpPr>
          <p:nvPr/>
        </p:nvSpPr>
        <p:spPr bwMode="gray">
          <a:xfrm>
            <a:off x="2481263" y="192179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营销管理</a:t>
            </a:r>
            <a:endParaRPr lang="zh-CN" altLang="en-US" sz="1000" b="0" dirty="0">
              <a:solidFill>
                <a:schemeClr val="bg1"/>
              </a:solidFill>
              <a:effectLst/>
              <a:latin typeface="Arial Black" pitchFamily="34" charset="0"/>
            </a:endParaRPr>
          </a:p>
        </p:txBody>
      </p:sp>
      <p:sp>
        <p:nvSpPr>
          <p:cNvPr id="39" name="Text Box 40">
            <a:hlinkClick r:id="rId7" action="ppaction://hlinksldjump"/>
          </p:cNvPr>
          <p:cNvSpPr txBox="1">
            <a:spLocks noChangeArrowheads="1"/>
          </p:cNvSpPr>
          <p:nvPr/>
        </p:nvSpPr>
        <p:spPr bwMode="gray">
          <a:xfrm>
            <a:off x="2303463" y="20868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客户关系管理（</a:t>
            </a:r>
            <a:r>
              <a:rPr lang="en-US" altLang="zh-CN" sz="1000" b="0" dirty="0" smtClean="0">
                <a:solidFill>
                  <a:schemeClr val="bg1"/>
                </a:solidFill>
                <a:effectLst/>
                <a:latin typeface="Arial" pitchFamily="34" charset="0"/>
              </a:rPr>
              <a:t>CRM</a:t>
            </a:r>
            <a:r>
              <a:rPr lang="zh-CN" altLang="en-US" sz="1000" b="0" dirty="0" smtClean="0">
                <a:solidFill>
                  <a:schemeClr val="bg1"/>
                </a:solidFill>
                <a:effectLst/>
                <a:latin typeface="Arial" pitchFamily="34" charset="0"/>
              </a:rPr>
              <a:t>） </a:t>
            </a:r>
            <a:endParaRPr lang="zh-CN" altLang="en-US" sz="1000" b="0" dirty="0">
              <a:solidFill>
                <a:schemeClr val="bg1"/>
              </a:solidFill>
              <a:effectLst/>
              <a:latin typeface="Arial" pitchFamily="34" charset="0"/>
            </a:endParaRPr>
          </a:p>
        </p:txBody>
      </p:sp>
      <p:sp>
        <p:nvSpPr>
          <p:cNvPr id="40" name="Text Box 41">
            <a:hlinkClick r:id="rId8" action="ppaction://hlinksldjump"/>
          </p:cNvPr>
          <p:cNvSpPr txBox="1">
            <a:spLocks noChangeArrowheads="1"/>
          </p:cNvSpPr>
          <p:nvPr/>
        </p:nvSpPr>
        <p:spPr bwMode="gray">
          <a:xfrm>
            <a:off x="2303463" y="2264690"/>
            <a:ext cx="1814512" cy="17780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价格管理、信用管理</a:t>
            </a:r>
            <a:endParaRPr lang="zh-CN" altLang="en-US" sz="1000" b="0" dirty="0">
              <a:solidFill>
                <a:schemeClr val="bg1"/>
              </a:solidFill>
              <a:effectLst/>
              <a:latin typeface="Arial" pitchFamily="34" charset="0"/>
            </a:endParaRPr>
          </a:p>
        </p:txBody>
      </p:sp>
      <p:sp>
        <p:nvSpPr>
          <p:cNvPr id="41" name="Text Box 42">
            <a:hlinkClick r:id="rId7" action="ppaction://hlinksldjump"/>
          </p:cNvPr>
          <p:cNvSpPr txBox="1">
            <a:spLocks noChangeArrowheads="1"/>
          </p:cNvSpPr>
          <p:nvPr/>
        </p:nvSpPr>
        <p:spPr bwMode="gray">
          <a:xfrm>
            <a:off x="2303463" y="2442490"/>
            <a:ext cx="1814512" cy="184150"/>
          </a:xfrm>
          <a:prstGeom prst="rect">
            <a:avLst/>
          </a:prstGeom>
          <a:solidFill>
            <a:srgbClr val="170E5D"/>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 </a:t>
            </a:r>
            <a:r>
              <a:rPr lang="zh-CN" altLang="en-US" sz="1000" dirty="0" smtClean="0">
                <a:solidFill>
                  <a:schemeClr val="bg1"/>
                </a:solidFill>
                <a:latin typeface="Arial" pitchFamily="34" charset="0"/>
              </a:rPr>
              <a:t>订单跟踪</a:t>
            </a:r>
            <a:r>
              <a:rPr lang="zh-CN" altLang="en-US" sz="1000" b="0" dirty="0" smtClean="0">
                <a:solidFill>
                  <a:schemeClr val="bg1"/>
                </a:solidFill>
                <a:effectLst/>
                <a:latin typeface="Arial" pitchFamily="34" charset="0"/>
              </a:rPr>
              <a:t>管理</a:t>
            </a:r>
            <a:endParaRPr lang="zh-CN" altLang="en-US" sz="1000" b="0" dirty="0">
              <a:solidFill>
                <a:schemeClr val="bg1"/>
              </a:solidFill>
              <a:effectLst/>
              <a:latin typeface="Arial" pitchFamily="34" charset="0"/>
            </a:endParaRPr>
          </a:p>
        </p:txBody>
      </p:sp>
      <p:sp>
        <p:nvSpPr>
          <p:cNvPr id="42" name="Line 43"/>
          <p:cNvSpPr>
            <a:spLocks noChangeShapeType="1"/>
          </p:cNvSpPr>
          <p:nvPr/>
        </p:nvSpPr>
        <p:spPr bwMode="gray">
          <a:xfrm>
            <a:off x="825500" y="2817798"/>
            <a:ext cx="1477963"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3" name="Oval 44"/>
          <p:cNvSpPr>
            <a:spLocks noChangeArrowheads="1"/>
          </p:cNvSpPr>
          <p:nvPr/>
        </p:nvSpPr>
        <p:spPr bwMode="gray">
          <a:xfrm>
            <a:off x="7493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4" name="Line 45"/>
          <p:cNvSpPr>
            <a:spLocks noChangeShapeType="1"/>
          </p:cNvSpPr>
          <p:nvPr/>
        </p:nvSpPr>
        <p:spPr bwMode="gray">
          <a:xfrm>
            <a:off x="5932488" y="2817798"/>
            <a:ext cx="234791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45" name="Oval 46"/>
          <p:cNvSpPr>
            <a:spLocks noChangeArrowheads="1"/>
          </p:cNvSpPr>
          <p:nvPr/>
        </p:nvSpPr>
        <p:spPr bwMode="gray">
          <a:xfrm>
            <a:off x="8280400" y="2766998"/>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46" name="AutoShape 47"/>
          <p:cNvSpPr>
            <a:spLocks noChangeArrowheads="1"/>
          </p:cNvSpPr>
          <p:nvPr/>
        </p:nvSpPr>
        <p:spPr bwMode="auto">
          <a:xfrm rot="16200000">
            <a:off x="2303463"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7" name="AutoShape 48"/>
          <p:cNvSpPr>
            <a:spLocks noChangeArrowheads="1"/>
          </p:cNvSpPr>
          <p:nvPr/>
        </p:nvSpPr>
        <p:spPr bwMode="auto">
          <a:xfrm>
            <a:off x="5741988" y="2639998"/>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48" name="Rectangle 49"/>
          <p:cNvSpPr>
            <a:spLocks noChangeArrowheads="1"/>
          </p:cNvSpPr>
          <p:nvPr/>
        </p:nvSpPr>
        <p:spPr bwMode="auto">
          <a:xfrm>
            <a:off x="2481263" y="2639998"/>
            <a:ext cx="327342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49" name="Text Box 50">
            <a:hlinkClick r:id="rId9" action="ppaction://hlinksldjump"/>
          </p:cNvPr>
          <p:cNvSpPr txBox="1">
            <a:spLocks noChangeArrowheads="1"/>
          </p:cNvSpPr>
          <p:nvPr/>
        </p:nvSpPr>
        <p:spPr bwMode="gray">
          <a:xfrm>
            <a:off x="2481263" y="2652698"/>
            <a:ext cx="32734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生产计划</a:t>
            </a:r>
            <a:endParaRPr lang="zh-CN" altLang="en-US" sz="1000" b="0" dirty="0">
              <a:solidFill>
                <a:schemeClr val="bg1"/>
              </a:solidFill>
              <a:effectLst/>
              <a:latin typeface="Arial Black" pitchFamily="34" charset="0"/>
            </a:endParaRPr>
          </a:p>
        </p:txBody>
      </p:sp>
      <p:sp>
        <p:nvSpPr>
          <p:cNvPr id="50" name="Text Box 51">
            <a:hlinkClick r:id="rId10" action="ppaction://hlinksldjump"/>
          </p:cNvPr>
          <p:cNvSpPr txBox="1">
            <a:spLocks noChangeArrowheads="1"/>
          </p:cNvSpPr>
          <p:nvPr/>
        </p:nvSpPr>
        <p:spPr bwMode="gray">
          <a:xfrm>
            <a:off x="2303463" y="280509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需求与供应计划</a:t>
            </a:r>
          </a:p>
        </p:txBody>
      </p:sp>
      <p:sp>
        <p:nvSpPr>
          <p:cNvPr id="51" name="Line 52"/>
          <p:cNvSpPr>
            <a:spLocks noChangeShapeType="1"/>
          </p:cNvSpPr>
          <p:nvPr/>
        </p:nvSpPr>
        <p:spPr bwMode="gray">
          <a:xfrm>
            <a:off x="6840538" y="3396203"/>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52" name="Oval 53"/>
          <p:cNvSpPr>
            <a:spLocks noChangeArrowheads="1"/>
          </p:cNvSpPr>
          <p:nvPr/>
        </p:nvSpPr>
        <p:spPr bwMode="gray">
          <a:xfrm>
            <a:off x="8280400" y="33050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53" name="AutoShape 54"/>
          <p:cNvSpPr>
            <a:spLocks noChangeArrowheads="1"/>
          </p:cNvSpPr>
          <p:nvPr/>
        </p:nvSpPr>
        <p:spPr bwMode="auto">
          <a:xfrm rot="16200000">
            <a:off x="3185319" y="3184245"/>
            <a:ext cx="203200" cy="141288"/>
          </a:xfrm>
          <a:prstGeom prst="rtTriangle">
            <a:avLst/>
          </a:prstGeom>
          <a:solidFill>
            <a:srgbClr val="808080"/>
          </a:solidFill>
          <a:ln w="9525">
            <a:noFill/>
            <a:miter lim="800000"/>
            <a:headEnd/>
            <a:tailEnd/>
          </a:ln>
        </p:spPr>
        <p:txBody>
          <a:bodyPr wrap="none" anchor="ctr"/>
          <a:lstStyle/>
          <a:p>
            <a:endParaRPr lang="zh-CN" altLang="en-US" sz="1000"/>
          </a:p>
        </p:txBody>
      </p:sp>
      <p:sp>
        <p:nvSpPr>
          <p:cNvPr id="54" name="AutoShape 55"/>
          <p:cNvSpPr>
            <a:spLocks noChangeArrowheads="1"/>
          </p:cNvSpPr>
          <p:nvPr/>
        </p:nvSpPr>
        <p:spPr bwMode="auto">
          <a:xfrm>
            <a:off x="6711950" y="3151475"/>
            <a:ext cx="141288"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55" name="Rectangle 56"/>
          <p:cNvSpPr>
            <a:spLocks noChangeArrowheads="1"/>
          </p:cNvSpPr>
          <p:nvPr/>
        </p:nvSpPr>
        <p:spPr bwMode="auto">
          <a:xfrm>
            <a:off x="3347811" y="3151475"/>
            <a:ext cx="3362325" cy="203200"/>
          </a:xfrm>
          <a:prstGeom prst="rect">
            <a:avLst/>
          </a:prstGeom>
          <a:solidFill>
            <a:srgbClr val="808080"/>
          </a:solidFill>
          <a:ln w="9525">
            <a:noFill/>
            <a:miter lim="800000"/>
            <a:headEnd/>
            <a:tailEnd/>
          </a:ln>
        </p:spPr>
        <p:txBody>
          <a:bodyPr wrap="none" anchor="ctr"/>
          <a:lstStyle/>
          <a:p>
            <a:endParaRPr lang="zh-CN" altLang="en-US" sz="1000"/>
          </a:p>
        </p:txBody>
      </p:sp>
      <p:sp>
        <p:nvSpPr>
          <p:cNvPr id="56" name="Text Box 57">
            <a:hlinkClick r:id="rId3" action="ppaction://hlinksldjump"/>
          </p:cNvPr>
          <p:cNvSpPr txBox="1">
            <a:spLocks noChangeArrowheads="1"/>
          </p:cNvSpPr>
          <p:nvPr/>
        </p:nvSpPr>
        <p:spPr bwMode="gray">
          <a:xfrm>
            <a:off x="3368619" y="3168938"/>
            <a:ext cx="333692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生产制造</a:t>
            </a:r>
          </a:p>
        </p:txBody>
      </p:sp>
      <p:sp>
        <p:nvSpPr>
          <p:cNvPr id="57" name="Text Box 58">
            <a:hlinkClick r:id="rId11" action="ppaction://hlinksldjump"/>
          </p:cNvPr>
          <p:cNvSpPr txBox="1">
            <a:spLocks noChangeArrowheads="1"/>
          </p:cNvSpPr>
          <p:nvPr/>
        </p:nvSpPr>
        <p:spPr bwMode="gray">
          <a:xfrm>
            <a:off x="3217863" y="33558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ETO – </a:t>
            </a:r>
            <a:r>
              <a:rPr lang="zh-CN" altLang="en-US" sz="1000" b="0" dirty="0">
                <a:solidFill>
                  <a:schemeClr val="bg1"/>
                </a:solidFill>
                <a:effectLst/>
                <a:latin typeface="Arial" pitchFamily="34" charset="0"/>
              </a:rPr>
              <a:t>按设计生产</a:t>
            </a:r>
          </a:p>
        </p:txBody>
      </p:sp>
      <p:sp>
        <p:nvSpPr>
          <p:cNvPr id="58" name="Text Box 59">
            <a:hlinkClick r:id="rId12" action="ppaction://hlinksldjump"/>
          </p:cNvPr>
          <p:cNvSpPr txBox="1">
            <a:spLocks noChangeArrowheads="1"/>
          </p:cNvSpPr>
          <p:nvPr/>
        </p:nvSpPr>
        <p:spPr bwMode="gray">
          <a:xfrm>
            <a:off x="3217863" y="35336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a:solidFill>
                  <a:schemeClr val="bg1"/>
                </a:solidFill>
                <a:effectLst/>
                <a:latin typeface="Arial" pitchFamily="34" charset="0"/>
              </a:rPr>
              <a:t>MTO</a:t>
            </a:r>
            <a:r>
              <a:rPr lang="zh-CN" altLang="en-US" sz="1000" b="0" dirty="0">
                <a:solidFill>
                  <a:schemeClr val="bg1"/>
                </a:solidFill>
                <a:effectLst/>
                <a:latin typeface="Arial" pitchFamily="34" charset="0"/>
              </a:rPr>
              <a:t>－按订单生产</a:t>
            </a:r>
          </a:p>
        </p:txBody>
      </p:sp>
      <p:sp>
        <p:nvSpPr>
          <p:cNvPr id="59" name="Text Box 60">
            <a:hlinkClick r:id="rId13" action="ppaction://hlinksldjump"/>
          </p:cNvPr>
          <p:cNvSpPr txBox="1">
            <a:spLocks noChangeArrowheads="1"/>
          </p:cNvSpPr>
          <p:nvPr/>
        </p:nvSpPr>
        <p:spPr bwMode="gray">
          <a:xfrm>
            <a:off x="3217863" y="3711462"/>
            <a:ext cx="3621087" cy="203200"/>
          </a:xfrm>
          <a:prstGeom prst="rect">
            <a:avLst/>
          </a:prstGeom>
          <a:solidFill>
            <a:srgbClr val="208012"/>
          </a:solidFill>
          <a:ln w="12700">
            <a:solidFill>
              <a:srgbClr val="777777"/>
            </a:solidFill>
            <a:miter lim="800000"/>
            <a:headEnd/>
            <a:tailEnd/>
          </a:ln>
          <a:effectLst/>
        </p:spPr>
        <p:txBody>
          <a:bodyPr lIns="0" tIns="0" rIns="0" bIns="12700" anchor="ctr" anchorCtr="1"/>
          <a:lstStyle/>
          <a:p>
            <a:pPr>
              <a:spcBef>
                <a:spcPct val="20000"/>
              </a:spcBef>
            </a:pPr>
            <a:r>
              <a:rPr lang="en-US" altLang="zh-CN" sz="1000" b="0" dirty="0" smtClean="0">
                <a:solidFill>
                  <a:schemeClr val="bg1"/>
                </a:solidFill>
                <a:effectLst/>
                <a:latin typeface="Arial" pitchFamily="34" charset="0"/>
              </a:rPr>
              <a:t>MTS</a:t>
            </a:r>
            <a:r>
              <a:rPr lang="zh-CN" altLang="en-US" sz="1000" b="0" dirty="0" smtClean="0">
                <a:solidFill>
                  <a:schemeClr val="bg1"/>
                </a:solidFill>
                <a:effectLst/>
                <a:latin typeface="Arial" pitchFamily="34" charset="0"/>
              </a:rPr>
              <a:t>－</a:t>
            </a:r>
            <a:r>
              <a:rPr lang="zh-CN" altLang="en-US" sz="1000" b="0" dirty="0">
                <a:solidFill>
                  <a:schemeClr val="bg1"/>
                </a:solidFill>
                <a:effectLst/>
                <a:latin typeface="Arial" pitchFamily="34" charset="0"/>
              </a:rPr>
              <a:t>按库存生产</a:t>
            </a:r>
            <a:endParaRPr lang="en-US" altLang="zh-CN" sz="1000" b="0" dirty="0">
              <a:solidFill>
                <a:schemeClr val="bg1"/>
              </a:solidFill>
              <a:effectLst/>
              <a:latin typeface="Arial" pitchFamily="34" charset="0"/>
            </a:endParaRPr>
          </a:p>
        </p:txBody>
      </p:sp>
      <p:sp>
        <p:nvSpPr>
          <p:cNvPr id="60" name="Line 61"/>
          <p:cNvSpPr>
            <a:spLocks noChangeShapeType="1"/>
          </p:cNvSpPr>
          <p:nvPr/>
        </p:nvSpPr>
        <p:spPr bwMode="gray">
          <a:xfrm>
            <a:off x="825500" y="4108613"/>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61" name="Oval 62"/>
          <p:cNvSpPr>
            <a:spLocks noChangeArrowheads="1"/>
          </p:cNvSpPr>
          <p:nvPr/>
        </p:nvSpPr>
        <p:spPr bwMode="gray">
          <a:xfrm>
            <a:off x="749300" y="405781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62" name="AutoShape 63"/>
          <p:cNvSpPr>
            <a:spLocks noChangeArrowheads="1"/>
          </p:cNvSpPr>
          <p:nvPr/>
        </p:nvSpPr>
        <p:spPr bwMode="auto">
          <a:xfrm rot="16200000">
            <a:off x="4117975"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3" name="AutoShape 64"/>
          <p:cNvSpPr>
            <a:spLocks noChangeArrowheads="1"/>
          </p:cNvSpPr>
          <p:nvPr/>
        </p:nvSpPr>
        <p:spPr bwMode="auto">
          <a:xfrm>
            <a:off x="6650038" y="3930813"/>
            <a:ext cx="177800" cy="177800"/>
          </a:xfrm>
          <a:prstGeom prst="rtTriangle">
            <a:avLst/>
          </a:prstGeom>
          <a:solidFill>
            <a:srgbClr val="808080"/>
          </a:solidFill>
          <a:ln w="9525">
            <a:noFill/>
            <a:miter lim="800000"/>
            <a:headEnd/>
            <a:tailEnd/>
          </a:ln>
        </p:spPr>
        <p:txBody>
          <a:bodyPr wrap="none" anchor="ctr"/>
          <a:lstStyle/>
          <a:p>
            <a:endParaRPr lang="zh-CN" altLang="en-US" sz="1000"/>
          </a:p>
        </p:txBody>
      </p:sp>
      <p:sp>
        <p:nvSpPr>
          <p:cNvPr id="64" name="Rectangle 65"/>
          <p:cNvSpPr>
            <a:spLocks noChangeArrowheads="1"/>
          </p:cNvSpPr>
          <p:nvPr/>
        </p:nvSpPr>
        <p:spPr bwMode="auto">
          <a:xfrm>
            <a:off x="4295775" y="3930813"/>
            <a:ext cx="2365375" cy="177800"/>
          </a:xfrm>
          <a:prstGeom prst="rect">
            <a:avLst/>
          </a:prstGeom>
          <a:solidFill>
            <a:srgbClr val="808080"/>
          </a:solidFill>
          <a:ln w="9525">
            <a:noFill/>
            <a:miter lim="800000"/>
            <a:headEnd/>
            <a:tailEnd/>
          </a:ln>
        </p:spPr>
        <p:txBody>
          <a:bodyPr wrap="none" anchor="ctr"/>
          <a:lstStyle/>
          <a:p>
            <a:endParaRPr lang="zh-CN" altLang="en-US" sz="1000"/>
          </a:p>
        </p:txBody>
      </p:sp>
      <p:sp>
        <p:nvSpPr>
          <p:cNvPr id="65" name="Text Box 66">
            <a:hlinkClick r:id="rId6" action="ppaction://hlinksldjump"/>
          </p:cNvPr>
          <p:cNvSpPr txBox="1">
            <a:spLocks noChangeArrowheads="1"/>
          </p:cNvSpPr>
          <p:nvPr/>
        </p:nvSpPr>
        <p:spPr bwMode="gray">
          <a:xfrm>
            <a:off x="4295775" y="3943513"/>
            <a:ext cx="2365375"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a:solidFill>
                  <a:schemeClr val="bg1"/>
                </a:solidFill>
                <a:effectLst/>
                <a:latin typeface="Arial Black" pitchFamily="34" charset="0"/>
              </a:rPr>
              <a:t>采购</a:t>
            </a:r>
          </a:p>
        </p:txBody>
      </p:sp>
      <p:sp>
        <p:nvSpPr>
          <p:cNvPr id="66" name="Rectangle 67"/>
          <p:cNvSpPr>
            <a:spLocks noChangeArrowheads="1"/>
          </p:cNvSpPr>
          <p:nvPr/>
        </p:nvSpPr>
        <p:spPr bwMode="gray">
          <a:xfrm>
            <a:off x="4117975" y="4108613"/>
            <a:ext cx="2720975" cy="355600"/>
          </a:xfrm>
          <a:prstGeom prst="rect">
            <a:avLst/>
          </a:prstGeom>
          <a:solidFill>
            <a:srgbClr val="FFFFFF"/>
          </a:solidFill>
          <a:ln w="12700">
            <a:solidFill>
              <a:srgbClr val="777777"/>
            </a:solidFill>
            <a:miter lim="800000"/>
            <a:headEnd/>
            <a:tailEnd/>
          </a:ln>
          <a:effectLst/>
        </p:spPr>
        <p:txBody>
          <a:bodyPr lIns="0" tIns="0" rIns="0" bIns="0" anchor="ctr" anchorCtr="1"/>
          <a:lstStyle/>
          <a:p>
            <a:endParaRPr lang="zh-CN" altLang="en-US" sz="1000"/>
          </a:p>
        </p:txBody>
      </p:sp>
      <p:sp>
        <p:nvSpPr>
          <p:cNvPr id="67" name="Text Box 68">
            <a:hlinkClick r:id="rId12" action="ppaction://hlinksldjump"/>
          </p:cNvPr>
          <p:cNvSpPr txBox="1">
            <a:spLocks noChangeArrowheads="1"/>
          </p:cNvSpPr>
          <p:nvPr/>
        </p:nvSpPr>
        <p:spPr bwMode="gray">
          <a:xfrm>
            <a:off x="4117975" y="41086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战略性 </a:t>
            </a:r>
            <a:r>
              <a:rPr lang="en-US" altLang="zh-CN" sz="1000" b="0" dirty="0" smtClean="0">
                <a:solidFill>
                  <a:schemeClr val="bg1"/>
                </a:solidFill>
                <a:effectLst/>
                <a:latin typeface="Arial" pitchFamily="34" charset="0"/>
              </a:rPr>
              <a:t>/</a:t>
            </a:r>
            <a:r>
              <a:rPr lang="zh-CN" altLang="en-US" sz="1000" b="0" dirty="0" smtClean="0">
                <a:solidFill>
                  <a:schemeClr val="bg1"/>
                </a:solidFill>
                <a:effectLst/>
                <a:latin typeface="Arial" pitchFamily="34" charset="0"/>
              </a:rPr>
              <a:t>协议采购</a:t>
            </a:r>
            <a:endParaRPr lang="zh-CN" altLang="en-US" sz="1000" b="0" dirty="0">
              <a:solidFill>
                <a:schemeClr val="bg1"/>
              </a:solidFill>
              <a:effectLst/>
              <a:latin typeface="Arial" pitchFamily="34" charset="0"/>
            </a:endParaRPr>
          </a:p>
        </p:txBody>
      </p:sp>
      <p:sp>
        <p:nvSpPr>
          <p:cNvPr id="68" name="Text Box 69">
            <a:hlinkClick r:id="rId14" action="ppaction://hlinksldjump"/>
          </p:cNvPr>
          <p:cNvSpPr txBox="1">
            <a:spLocks noChangeArrowheads="1"/>
          </p:cNvSpPr>
          <p:nvPr/>
        </p:nvSpPr>
        <p:spPr bwMode="gray">
          <a:xfrm>
            <a:off x="4117975" y="42864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供应商管理库存（</a:t>
            </a:r>
            <a:r>
              <a:rPr lang="en-US" altLang="zh-CN" sz="1000" b="0" dirty="0" smtClean="0">
                <a:solidFill>
                  <a:schemeClr val="bg1"/>
                </a:solidFill>
                <a:effectLst/>
                <a:latin typeface="Arial" pitchFamily="34" charset="0"/>
              </a:rPr>
              <a:t>VMI</a:t>
            </a:r>
            <a:r>
              <a:rPr lang="zh-CN" altLang="en-US" sz="1000" b="0" dirty="0" smtClean="0">
                <a:solidFill>
                  <a:schemeClr val="bg1"/>
                </a:solidFill>
                <a:effectLst/>
                <a:latin typeface="Arial" pitchFamily="34" charset="0"/>
              </a:rPr>
              <a:t>）</a:t>
            </a:r>
            <a:endParaRPr lang="zh-CN" altLang="en-US" sz="1000" b="0" dirty="0">
              <a:solidFill>
                <a:schemeClr val="bg1"/>
              </a:solidFill>
              <a:effectLst/>
              <a:latin typeface="Arial" pitchFamily="34" charset="0"/>
            </a:endParaRPr>
          </a:p>
        </p:txBody>
      </p:sp>
      <p:sp>
        <p:nvSpPr>
          <p:cNvPr id="69" name="Line 70"/>
          <p:cNvSpPr>
            <a:spLocks noChangeShapeType="1"/>
          </p:cNvSpPr>
          <p:nvPr/>
        </p:nvSpPr>
        <p:spPr bwMode="gray">
          <a:xfrm>
            <a:off x="825500" y="4843719"/>
            <a:ext cx="420052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0" name="Oval 71"/>
          <p:cNvSpPr>
            <a:spLocks noChangeArrowheads="1"/>
          </p:cNvSpPr>
          <p:nvPr/>
        </p:nvSpPr>
        <p:spPr bwMode="gray">
          <a:xfrm>
            <a:off x="7493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1" name="Line 72"/>
          <p:cNvSpPr>
            <a:spLocks noChangeShapeType="1"/>
          </p:cNvSpPr>
          <p:nvPr/>
        </p:nvSpPr>
        <p:spPr bwMode="gray">
          <a:xfrm>
            <a:off x="6840538" y="4843719"/>
            <a:ext cx="1439862" cy="0"/>
          </a:xfrm>
          <a:prstGeom prst="line">
            <a:avLst/>
          </a:prstGeom>
          <a:noFill/>
          <a:ln w="19050">
            <a:solidFill>
              <a:srgbClr val="777777"/>
            </a:solidFill>
            <a:round/>
            <a:headEnd/>
            <a:tailEnd/>
          </a:ln>
          <a:effectLst/>
        </p:spPr>
        <p:txBody>
          <a:bodyPr anchor="ctr" anchorCtr="1"/>
          <a:lstStyle/>
          <a:p>
            <a:endParaRPr lang="zh-CN" altLang="en-US" sz="1000"/>
          </a:p>
        </p:txBody>
      </p:sp>
      <p:sp>
        <p:nvSpPr>
          <p:cNvPr id="72" name="Oval 73"/>
          <p:cNvSpPr>
            <a:spLocks noChangeArrowheads="1"/>
          </p:cNvSpPr>
          <p:nvPr/>
        </p:nvSpPr>
        <p:spPr bwMode="gray">
          <a:xfrm>
            <a:off x="8280400" y="4792919"/>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73" name="AutoShape 74"/>
          <p:cNvSpPr>
            <a:spLocks noChangeArrowheads="1"/>
          </p:cNvSpPr>
          <p:nvPr/>
        </p:nvSpPr>
        <p:spPr bwMode="auto">
          <a:xfrm rot="16200000">
            <a:off x="5027612" y="4651632"/>
            <a:ext cx="193675"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74" name="AutoShape 75"/>
          <p:cNvSpPr>
            <a:spLocks noChangeArrowheads="1"/>
          </p:cNvSpPr>
          <p:nvPr/>
        </p:nvSpPr>
        <p:spPr bwMode="auto">
          <a:xfrm>
            <a:off x="6662738" y="4653219"/>
            <a:ext cx="168275" cy="203200"/>
          </a:xfrm>
          <a:prstGeom prst="rtTriangle">
            <a:avLst/>
          </a:prstGeom>
          <a:solidFill>
            <a:srgbClr val="808080"/>
          </a:solidFill>
          <a:ln w="9525">
            <a:noFill/>
            <a:miter lim="800000"/>
            <a:headEnd/>
            <a:tailEnd/>
          </a:ln>
        </p:spPr>
        <p:txBody>
          <a:bodyPr wrap="none" anchor="ctr"/>
          <a:lstStyle/>
          <a:p>
            <a:endParaRPr lang="zh-CN" altLang="en-US" sz="1000"/>
          </a:p>
        </p:txBody>
      </p:sp>
      <p:sp>
        <p:nvSpPr>
          <p:cNvPr id="75" name="Rectangle 76"/>
          <p:cNvSpPr>
            <a:spLocks noChangeArrowheads="1"/>
          </p:cNvSpPr>
          <p:nvPr/>
        </p:nvSpPr>
        <p:spPr bwMode="auto">
          <a:xfrm>
            <a:off x="5203825" y="4653219"/>
            <a:ext cx="1458913" cy="193675"/>
          </a:xfrm>
          <a:prstGeom prst="rect">
            <a:avLst/>
          </a:prstGeom>
          <a:solidFill>
            <a:srgbClr val="808080"/>
          </a:solidFill>
          <a:ln w="9525">
            <a:noFill/>
            <a:miter lim="800000"/>
            <a:headEnd/>
            <a:tailEnd/>
          </a:ln>
        </p:spPr>
        <p:txBody>
          <a:bodyPr wrap="none" anchor="ctr"/>
          <a:lstStyle/>
          <a:p>
            <a:endParaRPr lang="zh-CN" altLang="en-US" sz="1000"/>
          </a:p>
        </p:txBody>
      </p:sp>
      <p:sp>
        <p:nvSpPr>
          <p:cNvPr id="76" name="Text Box 77">
            <a:hlinkClick r:id="rId15" action="ppaction://hlinksldjump"/>
          </p:cNvPr>
          <p:cNvSpPr txBox="1">
            <a:spLocks noChangeArrowheads="1"/>
          </p:cNvSpPr>
          <p:nvPr/>
        </p:nvSpPr>
        <p:spPr bwMode="gray">
          <a:xfrm>
            <a:off x="5175250" y="4675444"/>
            <a:ext cx="1554163"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物流</a:t>
            </a:r>
            <a:endParaRPr lang="zh-CN" altLang="en-US" sz="1000" b="0" dirty="0">
              <a:solidFill>
                <a:schemeClr val="bg1"/>
              </a:solidFill>
              <a:effectLst/>
              <a:latin typeface="Arial Black" pitchFamily="34" charset="0"/>
            </a:endParaRPr>
          </a:p>
        </p:txBody>
      </p:sp>
      <p:sp>
        <p:nvSpPr>
          <p:cNvPr id="78" name="Text Box 79">
            <a:hlinkClick r:id="rId16" action="ppaction://hlinksldjump"/>
          </p:cNvPr>
          <p:cNvSpPr txBox="1">
            <a:spLocks noChangeArrowheads="1"/>
          </p:cNvSpPr>
          <p:nvPr/>
        </p:nvSpPr>
        <p:spPr bwMode="gray">
          <a:xfrm>
            <a:off x="5026025" y="4843719"/>
            <a:ext cx="1814513" cy="177800"/>
          </a:xfrm>
          <a:prstGeom prst="rect">
            <a:avLst/>
          </a:prstGeom>
          <a:solidFill>
            <a:srgbClr val="FF6F03"/>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仓库管理 </a:t>
            </a:r>
          </a:p>
        </p:txBody>
      </p:sp>
      <p:sp>
        <p:nvSpPr>
          <p:cNvPr id="80" name="Line 81"/>
          <p:cNvSpPr>
            <a:spLocks noChangeShapeType="1"/>
          </p:cNvSpPr>
          <p:nvPr/>
        </p:nvSpPr>
        <p:spPr bwMode="gray">
          <a:xfrm>
            <a:off x="825500" y="5403404"/>
            <a:ext cx="5106988"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1" name="Oval 82"/>
          <p:cNvSpPr>
            <a:spLocks noChangeArrowheads="1"/>
          </p:cNvSpPr>
          <p:nvPr/>
        </p:nvSpPr>
        <p:spPr bwMode="gray">
          <a:xfrm>
            <a:off x="749300" y="5352604"/>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2" name="Line 83"/>
          <p:cNvSpPr>
            <a:spLocks noChangeShapeType="1"/>
          </p:cNvSpPr>
          <p:nvPr/>
        </p:nvSpPr>
        <p:spPr bwMode="gray">
          <a:xfrm>
            <a:off x="7747000" y="5283981"/>
            <a:ext cx="5334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83" name="Oval 84"/>
          <p:cNvSpPr>
            <a:spLocks noChangeArrowheads="1"/>
          </p:cNvSpPr>
          <p:nvPr/>
        </p:nvSpPr>
        <p:spPr bwMode="gray">
          <a:xfrm>
            <a:off x="8280400" y="5207783"/>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84" name="AutoShape 85"/>
          <p:cNvSpPr>
            <a:spLocks noChangeArrowheads="1"/>
          </p:cNvSpPr>
          <p:nvPr/>
        </p:nvSpPr>
        <p:spPr bwMode="auto">
          <a:xfrm rot="16200000">
            <a:off x="5900738" y="5067780"/>
            <a:ext cx="260350" cy="1968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5" name="AutoShape 86"/>
          <p:cNvSpPr>
            <a:spLocks noChangeArrowheads="1"/>
          </p:cNvSpPr>
          <p:nvPr/>
        </p:nvSpPr>
        <p:spPr bwMode="auto">
          <a:xfrm>
            <a:off x="7556500" y="5036030"/>
            <a:ext cx="196850" cy="260350"/>
          </a:xfrm>
          <a:prstGeom prst="rtTriangle">
            <a:avLst/>
          </a:prstGeom>
          <a:solidFill>
            <a:srgbClr val="808080"/>
          </a:solidFill>
          <a:ln w="9525">
            <a:noFill/>
            <a:miter lim="800000"/>
            <a:headEnd/>
            <a:tailEnd/>
          </a:ln>
        </p:spPr>
        <p:txBody>
          <a:bodyPr wrap="none" anchor="ctr"/>
          <a:lstStyle/>
          <a:p>
            <a:endParaRPr lang="zh-CN" altLang="en-US" sz="1000"/>
          </a:p>
        </p:txBody>
      </p:sp>
      <p:sp>
        <p:nvSpPr>
          <p:cNvPr id="86" name="Rectangle 87"/>
          <p:cNvSpPr>
            <a:spLocks noChangeArrowheads="1"/>
          </p:cNvSpPr>
          <p:nvPr/>
        </p:nvSpPr>
        <p:spPr bwMode="auto">
          <a:xfrm>
            <a:off x="6110288" y="5034895"/>
            <a:ext cx="1458912" cy="252000"/>
          </a:xfrm>
          <a:prstGeom prst="rect">
            <a:avLst/>
          </a:prstGeom>
          <a:solidFill>
            <a:srgbClr val="808080"/>
          </a:solidFill>
          <a:ln w="9525">
            <a:noFill/>
            <a:miter lim="800000"/>
            <a:headEnd/>
            <a:tailEnd/>
          </a:ln>
        </p:spPr>
        <p:txBody>
          <a:bodyPr wrap="none" anchor="ctr"/>
          <a:lstStyle/>
          <a:p>
            <a:endParaRPr lang="zh-CN" altLang="en-US" sz="1000"/>
          </a:p>
        </p:txBody>
      </p:sp>
      <p:sp>
        <p:nvSpPr>
          <p:cNvPr id="87" name="Text Box 88">
            <a:hlinkClick r:id="rId17" action="ppaction://hlinksldjump"/>
          </p:cNvPr>
          <p:cNvSpPr txBox="1">
            <a:spLocks noChangeArrowheads="1"/>
          </p:cNvSpPr>
          <p:nvPr/>
        </p:nvSpPr>
        <p:spPr bwMode="gray">
          <a:xfrm>
            <a:off x="6180138" y="5057370"/>
            <a:ext cx="1458912" cy="166712"/>
          </a:xfrm>
          <a:prstGeom prst="rect">
            <a:avLst/>
          </a:prstGeom>
          <a:noFill/>
          <a:ln w="12700">
            <a:noFill/>
            <a:miter lim="800000"/>
            <a:headEnd/>
            <a:tailEnd/>
          </a:ln>
          <a:effectLst/>
        </p:spPr>
        <p:txBody>
          <a:bodyPr lIns="0" tIns="0" rIns="0" bIns="12700" anchorCtr="1">
            <a:spAutoFit/>
          </a:bodyPr>
          <a:lstStyle/>
          <a:p>
            <a:pPr>
              <a:spcBef>
                <a:spcPct val="20000"/>
              </a:spcBef>
            </a:pPr>
            <a:r>
              <a:rPr lang="zh-CN" altLang="en-US" sz="1000" b="0" dirty="0" smtClean="0">
                <a:solidFill>
                  <a:schemeClr val="bg1"/>
                </a:solidFill>
                <a:effectLst/>
                <a:latin typeface="Arial Black" pitchFamily="34" charset="0"/>
              </a:rPr>
              <a:t>售后服务 </a:t>
            </a:r>
            <a:endParaRPr lang="zh-CN" altLang="en-US" sz="1000" b="0" dirty="0">
              <a:solidFill>
                <a:schemeClr val="bg1"/>
              </a:solidFill>
              <a:effectLst/>
              <a:latin typeface="Arial Black" pitchFamily="34" charset="0"/>
            </a:endParaRPr>
          </a:p>
        </p:txBody>
      </p:sp>
      <p:sp>
        <p:nvSpPr>
          <p:cNvPr id="88" name="Text Box 89">
            <a:hlinkClick r:id="rId18" action="ppaction://hlinksldjump"/>
          </p:cNvPr>
          <p:cNvSpPr txBox="1">
            <a:spLocks noChangeArrowheads="1"/>
          </p:cNvSpPr>
          <p:nvPr/>
        </p:nvSpPr>
        <p:spPr bwMode="gray">
          <a:xfrm>
            <a:off x="5936410" y="5231336"/>
            <a:ext cx="1814512" cy="228594"/>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a:solidFill>
                  <a:schemeClr val="bg1"/>
                </a:solidFill>
                <a:effectLst/>
                <a:latin typeface="Arial" pitchFamily="34" charset="0"/>
              </a:rPr>
              <a:t>服务流程规划与实施 </a:t>
            </a:r>
          </a:p>
        </p:txBody>
      </p:sp>
      <p:sp>
        <p:nvSpPr>
          <p:cNvPr id="89" name="Text Box 90">
            <a:hlinkClick r:id="rId16" action="ppaction://hlinksldjump"/>
          </p:cNvPr>
          <p:cNvSpPr txBox="1">
            <a:spLocks noChangeArrowheads="1"/>
          </p:cNvSpPr>
          <p:nvPr/>
        </p:nvSpPr>
        <p:spPr bwMode="gray">
          <a:xfrm>
            <a:off x="5932488" y="5446930"/>
            <a:ext cx="1814512" cy="177800"/>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服务备件管理 </a:t>
            </a:r>
          </a:p>
        </p:txBody>
      </p:sp>
      <p:sp>
        <p:nvSpPr>
          <p:cNvPr id="90" name="Text Box 91">
            <a:hlinkClick r:id="rId19" action="ppaction://hlinksldjump"/>
          </p:cNvPr>
          <p:cNvSpPr txBox="1">
            <a:spLocks noChangeArrowheads="1"/>
          </p:cNvSpPr>
          <p:nvPr/>
        </p:nvSpPr>
        <p:spPr bwMode="gray">
          <a:xfrm>
            <a:off x="5932488" y="5638585"/>
            <a:ext cx="1814512" cy="174625"/>
          </a:xfrm>
          <a:prstGeom prst="rect">
            <a:avLst/>
          </a:prstGeom>
          <a:solidFill>
            <a:srgbClr val="CB000F"/>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保修与退货管理 </a:t>
            </a:r>
          </a:p>
        </p:txBody>
      </p:sp>
      <p:sp>
        <p:nvSpPr>
          <p:cNvPr id="91" name="Text Box 108">
            <a:hlinkClick r:id="rId20" action="ppaction://hlinksldjump"/>
          </p:cNvPr>
          <p:cNvSpPr txBox="1">
            <a:spLocks noChangeArrowheads="1"/>
          </p:cNvSpPr>
          <p:nvPr/>
        </p:nvSpPr>
        <p:spPr bwMode="gray">
          <a:xfrm>
            <a:off x="4117975" y="4464213"/>
            <a:ext cx="2720975" cy="177800"/>
          </a:xfrm>
          <a:prstGeom prst="rect">
            <a:avLst/>
          </a:prstGeom>
          <a:solidFill>
            <a:srgbClr val="76AA06"/>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a:solidFill>
                  <a:schemeClr val="bg1"/>
                </a:solidFill>
                <a:effectLst/>
                <a:latin typeface="Arial" pitchFamily="34" charset="0"/>
              </a:rPr>
              <a:t>供应</a:t>
            </a:r>
            <a:r>
              <a:rPr lang="zh-CN" altLang="en-US" sz="1000" b="0" dirty="0" smtClean="0">
                <a:solidFill>
                  <a:schemeClr val="bg1"/>
                </a:solidFill>
                <a:effectLst/>
                <a:latin typeface="Arial" pitchFamily="34" charset="0"/>
              </a:rPr>
              <a:t>商管理 </a:t>
            </a:r>
            <a:endParaRPr lang="zh-CN" altLang="en-US" sz="1000" b="0" dirty="0">
              <a:solidFill>
                <a:schemeClr val="bg1"/>
              </a:solidFill>
              <a:effectLst/>
              <a:latin typeface="Arial" pitchFamily="34" charset="0"/>
            </a:endParaRPr>
          </a:p>
        </p:txBody>
      </p:sp>
      <p:sp>
        <p:nvSpPr>
          <p:cNvPr id="92" name="Line 109"/>
          <p:cNvSpPr>
            <a:spLocks noChangeShapeType="1"/>
          </p:cNvSpPr>
          <p:nvPr/>
        </p:nvSpPr>
        <p:spPr bwMode="gray">
          <a:xfrm>
            <a:off x="800100" y="3355862"/>
            <a:ext cx="3292475"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3" name="Oval 110"/>
          <p:cNvSpPr>
            <a:spLocks noChangeArrowheads="1"/>
          </p:cNvSpPr>
          <p:nvPr/>
        </p:nvSpPr>
        <p:spPr bwMode="gray">
          <a:xfrm>
            <a:off x="749300" y="3317762"/>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sp>
        <p:nvSpPr>
          <p:cNvPr id="94" name="Line 111"/>
          <p:cNvSpPr>
            <a:spLocks noChangeShapeType="1"/>
          </p:cNvSpPr>
          <p:nvPr/>
        </p:nvSpPr>
        <p:spPr bwMode="gray">
          <a:xfrm>
            <a:off x="4038613" y="2090394"/>
            <a:ext cx="4284000" cy="0"/>
          </a:xfrm>
          <a:prstGeom prst="line">
            <a:avLst/>
          </a:prstGeom>
          <a:noFill/>
          <a:ln w="19050">
            <a:solidFill>
              <a:srgbClr val="777777"/>
            </a:solidFill>
            <a:round/>
            <a:headEnd/>
            <a:tailEnd/>
          </a:ln>
          <a:effectLst/>
        </p:spPr>
        <p:txBody>
          <a:bodyPr anchor="ctr" anchorCtr="1"/>
          <a:lstStyle/>
          <a:p>
            <a:endParaRPr lang="zh-CN" altLang="en-US" sz="1000"/>
          </a:p>
        </p:txBody>
      </p:sp>
      <p:sp>
        <p:nvSpPr>
          <p:cNvPr id="95" name="Oval 112"/>
          <p:cNvSpPr>
            <a:spLocks noChangeArrowheads="1"/>
          </p:cNvSpPr>
          <p:nvPr/>
        </p:nvSpPr>
        <p:spPr bwMode="gray">
          <a:xfrm>
            <a:off x="749300" y="2036090"/>
            <a:ext cx="114300" cy="114300"/>
          </a:xfrm>
          <a:prstGeom prst="ellipse">
            <a:avLst/>
          </a:prstGeom>
          <a:solidFill>
            <a:srgbClr val="004B92"/>
          </a:solidFill>
          <a:ln w="19050">
            <a:solidFill>
              <a:srgbClr val="777777"/>
            </a:solidFill>
            <a:round/>
            <a:headEnd/>
            <a:tailEnd/>
          </a:ln>
          <a:effectLst/>
        </p:spPr>
        <p:txBody>
          <a:bodyPr lIns="0" tIns="0" rIns="0" bIns="0" anchor="ctr" anchorCtr="1"/>
          <a:lstStyle/>
          <a:p>
            <a:endParaRPr lang="zh-CN" altLang="en-US" sz="1000"/>
          </a:p>
        </p:txBody>
      </p:sp>
      <p:pic>
        <p:nvPicPr>
          <p:cNvPr id="97" name="Picture 3" descr="E:\yinfeifei\2012年工作项目\UFIDA用友 2012\用友 王曼曼\20120223 信息化企业从U8AIO开始PPT美化\png图\未标题-72.png"/>
          <p:cNvPicPr>
            <a:picLocks noChangeAspect="1" noChangeArrowheads="1"/>
          </p:cNvPicPr>
          <p:nvPr/>
        </p:nvPicPr>
        <p:blipFill>
          <a:blip r:embed="rId2" cstate="print"/>
          <a:srcRect/>
          <a:stretch>
            <a:fillRect/>
          </a:stretch>
        </p:blipFill>
        <p:spPr bwMode="auto">
          <a:xfrm>
            <a:off x="381111" y="839845"/>
            <a:ext cx="935987" cy="288000"/>
          </a:xfrm>
          <a:prstGeom prst="rect">
            <a:avLst/>
          </a:prstGeom>
          <a:noFill/>
          <a:ln w="9525">
            <a:noFill/>
            <a:miter lim="800000"/>
            <a:headEnd/>
            <a:tailEnd/>
          </a:ln>
        </p:spPr>
      </p:pic>
      <p:sp>
        <p:nvSpPr>
          <p:cNvPr id="5" name="Rectangle 6"/>
          <p:cNvSpPr>
            <a:spLocks noChangeArrowheads="1"/>
          </p:cNvSpPr>
          <p:nvPr/>
        </p:nvSpPr>
        <p:spPr bwMode="gray">
          <a:xfrm>
            <a:off x="332622" y="839032"/>
            <a:ext cx="1066772" cy="380990"/>
          </a:xfrm>
          <a:prstGeom prst="rect">
            <a:avLst/>
          </a:prstGeom>
          <a:noFill/>
          <a:ln w="12700">
            <a:noFill/>
            <a:miter lim="800000"/>
            <a:headEnd/>
            <a:tailEnd/>
          </a:ln>
          <a:effectLst/>
        </p:spPr>
        <p:txBody>
          <a:bodyPr lIns="0" tIns="18000" rIns="0" bIns="12700"/>
          <a:lstStyle/>
          <a:p>
            <a:pPr algn="ctr">
              <a:lnSpc>
                <a:spcPct val="80000"/>
              </a:lnSpc>
              <a:spcBef>
                <a:spcPts val="0"/>
              </a:spcBef>
              <a:buClr>
                <a:srgbClr val="F48B00"/>
              </a:buClr>
              <a:buFont typeface="Wingdings" pitchFamily="2" charset="2"/>
              <a:buNone/>
            </a:pPr>
            <a:r>
              <a:rPr lang="zh-CN" altLang="en-US" sz="1200" dirty="0">
                <a:solidFill>
                  <a:schemeClr val="bg1"/>
                </a:solidFill>
                <a:effectLst/>
                <a:latin typeface="Arial" pitchFamily="34" charset="0"/>
              </a:rPr>
              <a:t>供应</a:t>
            </a:r>
            <a:r>
              <a:rPr lang="zh-CN" altLang="en-US" sz="1200" dirty="0" smtClean="0">
                <a:solidFill>
                  <a:schemeClr val="bg1"/>
                </a:solidFill>
                <a:effectLst/>
                <a:latin typeface="Arial" pitchFamily="34" charset="0"/>
              </a:rPr>
              <a:t>商</a:t>
            </a:r>
            <a:endParaRPr lang="en-US" altLang="zh-CN" sz="1200" dirty="0" smtClean="0">
              <a:solidFill>
                <a:schemeClr val="bg1"/>
              </a:solidFill>
              <a:effectLst/>
              <a:latin typeface="Arial" pitchFamily="34" charset="0"/>
            </a:endParaRPr>
          </a:p>
          <a:p>
            <a:pPr algn="ctr">
              <a:lnSpc>
                <a:spcPct val="80000"/>
              </a:lnSpc>
              <a:spcBef>
                <a:spcPts val="0"/>
              </a:spcBef>
              <a:buClr>
                <a:srgbClr val="F48B00"/>
              </a:buClr>
              <a:buFont typeface="Wingdings" pitchFamily="2" charset="2"/>
              <a:buNone/>
            </a:pPr>
            <a:r>
              <a:rPr lang="zh-CN" altLang="en-US" sz="1200" dirty="0" smtClean="0">
                <a:solidFill>
                  <a:schemeClr val="bg1"/>
                </a:solidFill>
                <a:effectLst/>
                <a:latin typeface="Arial" pitchFamily="34" charset="0"/>
              </a:rPr>
              <a:t>外协单位</a:t>
            </a:r>
            <a:endParaRPr lang="zh-CN" altLang="en-US" sz="1200" dirty="0">
              <a:solidFill>
                <a:schemeClr val="bg1"/>
              </a:solidFill>
              <a:effectLst/>
              <a:latin typeface="Arial" pitchFamily="34" charset="0"/>
            </a:endParaRPr>
          </a:p>
        </p:txBody>
      </p:sp>
      <p:sp>
        <p:nvSpPr>
          <p:cNvPr id="99" name="标题 1"/>
          <p:cNvSpPr>
            <a:spLocks noGrp="1"/>
          </p:cNvSpPr>
          <p:nvPr>
            <p:ph type="title"/>
          </p:nvPr>
        </p:nvSpPr>
        <p:spPr>
          <a:xfrm>
            <a:off x="304912" y="152486"/>
            <a:ext cx="7391422" cy="533386"/>
          </a:xfrm>
        </p:spPr>
        <p:txBody>
          <a:bodyPr/>
          <a:lstStyle/>
          <a:p>
            <a:pPr>
              <a:defRPr/>
            </a:pPr>
            <a:r>
              <a:rPr lang="en-US" altLang="zh-CN" dirty="0" smtClean="0">
                <a:latin typeface="+mn-ea"/>
                <a:ea typeface="+mn-ea"/>
              </a:rPr>
              <a:t>3.2  </a:t>
            </a:r>
            <a:r>
              <a:rPr lang="zh-CN" altLang="en-US" dirty="0" smtClean="0">
                <a:latin typeface="+mn-ea"/>
                <a:ea typeface="+mn-ea"/>
              </a:rPr>
              <a:t>售后服务管理</a:t>
            </a:r>
            <a:endParaRPr lang="zh-CN" altLang="en-US" dirty="0">
              <a:latin typeface="+mn-ea"/>
              <a:ea typeface="+mn-ea"/>
            </a:endParaRPr>
          </a:p>
        </p:txBody>
      </p:sp>
      <p:sp>
        <p:nvSpPr>
          <p:cNvPr id="110" name="Text Box 33">
            <a:hlinkClick r:id="rId5" action="ppaction://hlinksldjump"/>
          </p:cNvPr>
          <p:cNvSpPr txBox="1">
            <a:spLocks noChangeArrowheads="1"/>
          </p:cNvSpPr>
          <p:nvPr/>
        </p:nvSpPr>
        <p:spPr bwMode="gray">
          <a:xfrm>
            <a:off x="1396068" y="1625750"/>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设计变更管理</a:t>
            </a:r>
            <a:r>
              <a:rPr lang="en-US" altLang="zh-CN" sz="1000" b="0" dirty="0" smtClean="0">
                <a:solidFill>
                  <a:schemeClr val="bg1"/>
                </a:solidFill>
                <a:effectLst/>
                <a:latin typeface="Arial" pitchFamily="34" charset="0"/>
              </a:rPr>
              <a:t>(ECN)</a:t>
            </a:r>
            <a:endParaRPr lang="zh-CN" altLang="en-US" sz="1000" b="0" dirty="0">
              <a:solidFill>
                <a:schemeClr val="bg1"/>
              </a:solidFill>
              <a:effectLst/>
              <a:latin typeface="Arial" pitchFamily="34" charset="0"/>
            </a:endParaRPr>
          </a:p>
        </p:txBody>
      </p:sp>
      <p:grpSp>
        <p:nvGrpSpPr>
          <p:cNvPr id="2" name="Group 92"/>
          <p:cNvGrpSpPr>
            <a:grpSpLocks/>
          </p:cNvGrpSpPr>
          <p:nvPr/>
        </p:nvGrpSpPr>
        <p:grpSpPr bwMode="auto">
          <a:xfrm>
            <a:off x="1395422" y="5829217"/>
            <a:ext cx="6353175" cy="723901"/>
            <a:chOff x="895" y="3601"/>
            <a:chExt cx="4002" cy="456"/>
          </a:xfrm>
        </p:grpSpPr>
        <p:sp>
          <p:nvSpPr>
            <p:cNvPr id="125" name="AutoShape 100">
              <a:hlinkClick r:id="rId11" action="ppaction://hlinksldjump"/>
            </p:cNvPr>
            <p:cNvSpPr>
              <a:spLocks noChangeArrowheads="1"/>
            </p:cNvSpPr>
            <p:nvPr/>
          </p:nvSpPr>
          <p:spPr bwMode="gray">
            <a:xfrm flipV="1">
              <a:off x="895" y="3601"/>
              <a:ext cx="4000" cy="89"/>
            </a:xfrm>
            <a:custGeom>
              <a:avLst/>
              <a:gdLst>
                <a:gd name="G0" fmla="+- 586 0 0"/>
                <a:gd name="G1" fmla="+- 21600 0 586"/>
                <a:gd name="T0" fmla="*/ 0 w 21600"/>
                <a:gd name="T1" fmla="*/ 10800 h 21600"/>
                <a:gd name="T2" fmla="*/ 10800 w 21600"/>
                <a:gd name="T3" fmla="*/ 21600 h 21600"/>
                <a:gd name="T4" fmla="*/ 0 w 21600"/>
                <a:gd name="T5" fmla="*/ 10800 h 21600"/>
                <a:gd name="T6" fmla="*/ 10800 w 21600"/>
                <a:gd name="T7" fmla="*/ 0 h 21600"/>
                <a:gd name="T8" fmla="*/ 2093 w 21600"/>
                <a:gd name="T9" fmla="*/ 2093 h 21600"/>
                <a:gd name="T10" fmla="*/ 19507 w 21600"/>
                <a:gd name="T11" fmla="*/ 19507 h 21600"/>
              </a:gdLst>
              <a:ahLst/>
              <a:cxnLst>
                <a:cxn ang="0">
                  <a:pos x="T0" y="T1"/>
                </a:cxn>
                <a:cxn ang="0">
                  <a:pos x="T2" y="T3"/>
                </a:cxn>
                <a:cxn ang="0">
                  <a:pos x="T4" y="T5"/>
                </a:cxn>
                <a:cxn ang="0">
                  <a:pos x="T6" y="T7"/>
                </a:cxn>
              </a:cxnLst>
              <a:rect l="T8" t="T9" r="T10" b="T11"/>
              <a:pathLst>
                <a:path w="21600" h="21600">
                  <a:moveTo>
                    <a:pt x="0" y="0"/>
                  </a:moveTo>
                  <a:lnTo>
                    <a:pt x="586" y="21600"/>
                  </a:lnTo>
                  <a:lnTo>
                    <a:pt x="21014" y="21600"/>
                  </a:lnTo>
                  <a:lnTo>
                    <a:pt x="21600" y="0"/>
                  </a:lnTo>
                  <a:close/>
                </a:path>
              </a:pathLst>
            </a:custGeom>
            <a:solidFill>
              <a:srgbClr val="777777"/>
            </a:solidFill>
            <a:ln w="12700">
              <a:noFill/>
              <a:miter lim="800000"/>
              <a:headEnd/>
              <a:tailEnd/>
            </a:ln>
            <a:effectLst/>
          </p:spPr>
          <p:txBody>
            <a:bodyPr anchor="ctr"/>
            <a:lstStyle/>
            <a:p>
              <a:endParaRPr lang="zh-CN" altLang="en-US"/>
            </a:p>
          </p:txBody>
        </p:sp>
        <p:sp>
          <p:nvSpPr>
            <p:cNvPr id="120" name="Text Box 103"/>
            <p:cNvSpPr txBox="1">
              <a:spLocks noChangeArrowheads="1"/>
            </p:cNvSpPr>
            <p:nvPr/>
          </p:nvSpPr>
          <p:spPr bwMode="gray">
            <a:xfrm>
              <a:off x="895" y="3681"/>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商业智能</a:t>
              </a:r>
              <a:endParaRPr lang="zh-CN" altLang="en-US" sz="900" dirty="0">
                <a:solidFill>
                  <a:srgbClr val="000000"/>
                </a:solidFill>
                <a:effectLst/>
                <a:latin typeface="Arial" pitchFamily="34" charset="0"/>
              </a:endParaRPr>
            </a:p>
          </p:txBody>
        </p:sp>
        <p:sp>
          <p:nvSpPr>
            <p:cNvPr id="121" name="Text Box 104"/>
            <p:cNvSpPr txBox="1">
              <a:spLocks noChangeArrowheads="1"/>
            </p:cNvSpPr>
            <p:nvPr/>
          </p:nvSpPr>
          <p:spPr bwMode="gray">
            <a:xfrm>
              <a:off x="895" y="3776"/>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财务管理（总账、报表、固定资产、应收、应付、成本核算、预算管理 。。。）</a:t>
              </a:r>
              <a:endParaRPr lang="zh-CN" altLang="en-US" sz="900" dirty="0">
                <a:solidFill>
                  <a:srgbClr val="000000"/>
                </a:solidFill>
                <a:effectLst/>
                <a:latin typeface="Arial" pitchFamily="34" charset="0"/>
              </a:endParaRPr>
            </a:p>
          </p:txBody>
        </p:sp>
        <p:sp>
          <p:nvSpPr>
            <p:cNvPr id="122" name="Text Box 105"/>
            <p:cNvSpPr txBox="1">
              <a:spLocks noChangeArrowheads="1"/>
            </p:cNvSpPr>
            <p:nvPr/>
          </p:nvSpPr>
          <p:spPr bwMode="gray">
            <a:xfrm>
              <a:off x="895" y="3867"/>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a:solidFill>
                    <a:srgbClr val="000000"/>
                  </a:solidFill>
                  <a:effectLst/>
                  <a:latin typeface="Arial" pitchFamily="34" charset="0"/>
                </a:rPr>
                <a:t>人力资源</a:t>
              </a:r>
              <a:r>
                <a:rPr lang="zh-CN" altLang="en-US" sz="900" dirty="0" smtClean="0">
                  <a:solidFill>
                    <a:srgbClr val="000000"/>
                  </a:solidFill>
                  <a:effectLst/>
                  <a:latin typeface="Arial" pitchFamily="34" charset="0"/>
                </a:rPr>
                <a:t>管理 </a:t>
              </a:r>
              <a:endParaRPr lang="zh-CN" altLang="en-US" sz="900" dirty="0">
                <a:solidFill>
                  <a:srgbClr val="000000"/>
                </a:solidFill>
                <a:effectLst/>
                <a:latin typeface="Arial" pitchFamily="34" charset="0"/>
              </a:endParaRPr>
            </a:p>
          </p:txBody>
        </p:sp>
        <p:sp>
          <p:nvSpPr>
            <p:cNvPr id="128" name="Text Box 105"/>
            <p:cNvSpPr txBox="1">
              <a:spLocks noChangeArrowheads="1"/>
            </p:cNvSpPr>
            <p:nvPr/>
          </p:nvSpPr>
          <p:spPr bwMode="gray">
            <a:xfrm>
              <a:off x="897" y="3962"/>
              <a:ext cx="4000" cy="95"/>
            </a:xfrm>
            <a:prstGeom prst="rect">
              <a:avLst/>
            </a:prstGeom>
            <a:solidFill>
              <a:srgbClr val="FFAF00"/>
            </a:solidFill>
            <a:ln w="12700">
              <a:solidFill>
                <a:srgbClr val="777777"/>
              </a:solidFill>
              <a:miter lim="800000"/>
              <a:headEnd/>
              <a:tailEnd/>
            </a:ln>
            <a:effectLst/>
          </p:spPr>
          <p:txBody>
            <a:bodyPr lIns="0" tIns="0" rIns="0" bIns="12700" anchor="ctr" anchorCtr="1">
              <a:spAutoFit/>
            </a:bodyPr>
            <a:lstStyle/>
            <a:p>
              <a:pPr>
                <a:spcBef>
                  <a:spcPct val="20000"/>
                </a:spcBef>
              </a:pPr>
              <a:r>
                <a:rPr lang="zh-CN" altLang="en-US" sz="900" dirty="0" smtClean="0">
                  <a:solidFill>
                    <a:srgbClr val="000000"/>
                  </a:solidFill>
                  <a:effectLst/>
                  <a:latin typeface="Arial" pitchFamily="34" charset="0"/>
                </a:rPr>
                <a:t>内部管理（</a:t>
              </a:r>
              <a:r>
                <a:rPr lang="en-US" altLang="zh-CN" sz="900" dirty="0" smtClean="0">
                  <a:solidFill>
                    <a:srgbClr val="000000"/>
                  </a:solidFill>
                  <a:latin typeface="Arial" pitchFamily="34" charset="0"/>
                </a:rPr>
                <a:t>UTU</a:t>
              </a:r>
              <a:r>
                <a:rPr lang="zh-CN" altLang="en-US" sz="900" dirty="0" smtClean="0">
                  <a:solidFill>
                    <a:srgbClr val="000000"/>
                  </a:solidFill>
                  <a:latin typeface="Arial" pitchFamily="34" charset="0"/>
                </a:rPr>
                <a:t>、</a:t>
              </a:r>
              <a:r>
                <a:rPr lang="en-US" altLang="zh-CN" sz="900" dirty="0" smtClean="0">
                  <a:solidFill>
                    <a:srgbClr val="000000"/>
                  </a:solidFill>
                  <a:latin typeface="Arial" pitchFamily="34" charset="0"/>
                </a:rPr>
                <a:t>OA</a:t>
              </a:r>
              <a:r>
                <a:rPr lang="zh-CN" altLang="en-US" sz="900" dirty="0" smtClean="0">
                  <a:solidFill>
                    <a:srgbClr val="000000"/>
                  </a:solidFill>
                  <a:effectLst/>
                  <a:latin typeface="Arial" pitchFamily="34" charset="0"/>
                </a:rPr>
                <a:t>）</a:t>
              </a:r>
              <a:endParaRPr lang="zh-CN" altLang="en-US" sz="900" dirty="0">
                <a:solidFill>
                  <a:srgbClr val="000000"/>
                </a:solidFill>
                <a:effectLst/>
                <a:latin typeface="Arial" pitchFamily="34" charset="0"/>
              </a:endParaRPr>
            </a:p>
          </p:txBody>
        </p:sp>
      </p:grpSp>
      <p:sp>
        <p:nvSpPr>
          <p:cNvPr id="127" name="Text Box 51">
            <a:hlinkClick r:id="rId10" action="ppaction://hlinksldjump"/>
          </p:cNvPr>
          <p:cNvSpPr txBox="1">
            <a:spLocks noChangeArrowheads="1"/>
          </p:cNvSpPr>
          <p:nvPr/>
        </p:nvSpPr>
        <p:spPr bwMode="gray">
          <a:xfrm>
            <a:off x="2299507" y="2986378"/>
            <a:ext cx="3629025" cy="177800"/>
          </a:xfrm>
          <a:prstGeom prst="rect">
            <a:avLst/>
          </a:prstGeom>
          <a:solidFill>
            <a:srgbClr val="004119"/>
          </a:solidFill>
          <a:ln w="12700">
            <a:solidFill>
              <a:srgbClr val="777777"/>
            </a:solidFill>
            <a:miter lim="800000"/>
            <a:headEnd/>
            <a:tailEnd/>
          </a:ln>
          <a:effectLst/>
        </p:spPr>
        <p:txBody>
          <a:bodyPr lIns="0" tIns="0" rIns="0" bIns="12700" anchor="ctr" anchorCtr="1"/>
          <a:lstStyle/>
          <a:p>
            <a:pPr>
              <a:spcBef>
                <a:spcPct val="20000"/>
              </a:spcBef>
            </a:pPr>
            <a:r>
              <a:rPr lang="zh-CN" altLang="en-US" sz="1000" b="0" dirty="0" smtClean="0">
                <a:solidFill>
                  <a:schemeClr val="bg1"/>
                </a:solidFill>
                <a:effectLst/>
                <a:latin typeface="Arial" pitchFamily="34" charset="0"/>
              </a:rPr>
              <a:t>紧急插单</a:t>
            </a:r>
            <a:endParaRPr lang="zh-CN" altLang="en-US" sz="1000" b="0" dirty="0">
              <a:solidFill>
                <a:schemeClr val="bg1"/>
              </a:solidFill>
              <a:effectLst/>
              <a:latin typeface="Arial" pitchFamily="34" charset="0"/>
            </a:endParaRPr>
          </a:p>
        </p:txBody>
      </p:sp>
      <p:sp>
        <p:nvSpPr>
          <p:cNvPr id="112" name="Text Box 32">
            <a:hlinkClick r:id="rId4" action="ppaction://hlinksldjump"/>
          </p:cNvPr>
          <p:cNvSpPr txBox="1">
            <a:spLocks noChangeArrowheads="1"/>
          </p:cNvSpPr>
          <p:nvPr/>
        </p:nvSpPr>
        <p:spPr bwMode="gray">
          <a:xfrm>
            <a:off x="1398578" y="1767671"/>
            <a:ext cx="6350000" cy="139700"/>
          </a:xfrm>
          <a:prstGeom prst="rect">
            <a:avLst/>
          </a:prstGeom>
          <a:solidFill>
            <a:srgbClr val="004B92"/>
          </a:solidFill>
          <a:ln w="12700">
            <a:solidFill>
              <a:srgbClr val="777777"/>
            </a:solidFill>
            <a:miter lim="800000"/>
            <a:headEnd/>
            <a:tailEnd/>
          </a:ln>
          <a:effectLst/>
        </p:spPr>
        <p:txBody>
          <a:bodyPr lIns="0" tIns="0" rIns="0" bIns="12700" anchor="ctr" anchorCtr="1"/>
          <a:lstStyle/>
          <a:p>
            <a:pPr>
              <a:spcBef>
                <a:spcPct val="20000"/>
              </a:spcBef>
            </a:pPr>
            <a:r>
              <a:rPr lang="en-US" altLang="zh-CN" sz="1000" dirty="0" smtClean="0">
                <a:solidFill>
                  <a:schemeClr val="bg1"/>
                </a:solidFill>
                <a:latin typeface="Arial" pitchFamily="34" charset="0"/>
              </a:rPr>
              <a:t>ERP</a:t>
            </a:r>
            <a:r>
              <a:rPr lang="zh-CN" altLang="en-US" sz="1000" dirty="0" smtClean="0">
                <a:solidFill>
                  <a:schemeClr val="bg1"/>
                </a:solidFill>
                <a:latin typeface="Arial" pitchFamily="34" charset="0"/>
              </a:rPr>
              <a:t>与</a:t>
            </a:r>
            <a:r>
              <a:rPr lang="en-US" altLang="zh-CN" sz="1000" dirty="0" smtClean="0">
                <a:solidFill>
                  <a:schemeClr val="bg1"/>
                </a:solidFill>
                <a:latin typeface="Arial" pitchFamily="34" charset="0"/>
              </a:rPr>
              <a:t>PDM</a:t>
            </a:r>
            <a:r>
              <a:rPr lang="zh-CN" altLang="en-US" sz="1000" dirty="0" smtClean="0">
                <a:solidFill>
                  <a:schemeClr val="bg1"/>
                </a:solidFill>
                <a:latin typeface="Arial" pitchFamily="34" charset="0"/>
              </a:rPr>
              <a:t>集成接口</a:t>
            </a:r>
            <a:endParaRPr lang="zh-CN" altLang="en-US" sz="1000" dirty="0">
              <a:solidFill>
                <a:schemeClr val="bg1"/>
              </a:solidFill>
              <a:latin typeface="Arial" pitchFamily="34" charset="0"/>
            </a:endParaRPr>
          </a:p>
        </p:txBody>
      </p:sp>
      <p:sp>
        <p:nvSpPr>
          <p:cNvPr id="111" name="Oval 114"/>
          <p:cNvSpPr>
            <a:spLocks noChangeArrowheads="1"/>
          </p:cNvSpPr>
          <p:nvPr/>
        </p:nvSpPr>
        <p:spPr bwMode="auto">
          <a:xfrm>
            <a:off x="3124238" y="5867336"/>
            <a:ext cx="2971722" cy="761980"/>
          </a:xfrm>
          <a:prstGeom prst="ellipse">
            <a:avLst/>
          </a:prstGeom>
          <a:solidFill>
            <a:schemeClr val="bg2">
              <a:alpha val="0"/>
            </a:schemeClr>
          </a:solidFill>
          <a:ln w="38100">
            <a:solidFill>
              <a:srgbClr val="FF3300"/>
            </a:solidFill>
            <a:round/>
            <a:headEnd/>
            <a:tailEnd/>
          </a:ln>
          <a:effectLst/>
        </p:spPr>
        <p:txBody>
          <a:bodyPr wrap="none" anchor="ctr"/>
          <a:lstStyle/>
          <a:p>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9704" y="1113856"/>
            <a:ext cx="7924592" cy="4933707"/>
            <a:chOff x="1421404" y="1159589"/>
            <a:chExt cx="6986174" cy="4933707"/>
          </a:xfrm>
        </p:grpSpPr>
        <p:pic>
          <p:nvPicPr>
            <p:cNvPr id="7" name="Picture 7" descr="E:\yinfeifei\2012年工作项目\UFIDA用友 2012\用友 王曼曼\20120223 信息化企业从U8AIO开始PPT美化\png图\未标题-6.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6673" y="1511793"/>
              <a:ext cx="3850497" cy="4581503"/>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254276" y="1654664"/>
              <a:ext cx="3775174" cy="436513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6" descr="E:\yinfeifei\2012年工作项目\UFIDA用友 2012\用友 王曼曼\20120223 信息化企业从U8AIO开始PPT美化\png图\未标题-5.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434233" y="1511793"/>
              <a:ext cx="894834" cy="4581503"/>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6" descr="E:\yinfeifei\2012年工作项目\UFIDA用友 2012\用友 王曼曼\20120223 信息化企业从U8AIO开始PPT美化\png图\未标题-5.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329583" y="1511793"/>
              <a:ext cx="894834" cy="4581503"/>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0726" y="1654664"/>
              <a:ext cx="1693952" cy="702766"/>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0726" y="2371484"/>
              <a:ext cx="1693952" cy="702766"/>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0726" y="3097829"/>
              <a:ext cx="1693952" cy="70276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0726" y="3833699"/>
              <a:ext cx="1693952" cy="702766"/>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0726" y="4560044"/>
              <a:ext cx="1693952" cy="70276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descr="E:\yinfeifei\2012年工作项目\UFIDA用友 2012\用友 王曼曼\20120223 信息化企业从U8AIO开始PPT美化\png图\未标题-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0726" y="5295913"/>
              <a:ext cx="1693952" cy="702766"/>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5" descr="E:\yinfeifei\2012年工作项目\UFIDA用友 2012\用友 王曼曼\20120223 信息化企业从U8AIO开始PPT美化\png图\未标题-4.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130232" y="1511793"/>
              <a:ext cx="1274460" cy="4581503"/>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Box 17"/>
            <p:cNvSpPr txBox="1"/>
            <p:nvPr/>
          </p:nvSpPr>
          <p:spPr>
            <a:xfrm>
              <a:off x="1497604" y="2111209"/>
              <a:ext cx="849715"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总经理</a:t>
              </a:r>
              <a:endParaRPr lang="zh-CN" altLang="en-US" sz="1000" dirty="0">
                <a:latin typeface="微软雅黑" pitchFamily="34" charset="-122"/>
                <a:ea typeface="微软雅黑" pitchFamily="34" charset="-122"/>
              </a:endParaRPr>
            </a:p>
          </p:txBody>
        </p:sp>
        <p:sp>
          <p:nvSpPr>
            <p:cNvPr id="19" name="TextBox 18"/>
            <p:cNvSpPr txBox="1"/>
            <p:nvPr/>
          </p:nvSpPr>
          <p:spPr>
            <a:xfrm>
              <a:off x="1505742" y="4197199"/>
              <a:ext cx="746906" cy="400110"/>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供应</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销售主管</a:t>
              </a:r>
              <a:endParaRPr lang="zh-CN" altLang="en-US" sz="1000" dirty="0">
                <a:latin typeface="微软雅黑" pitchFamily="34" charset="-122"/>
                <a:ea typeface="微软雅黑" pitchFamily="34" charset="-122"/>
              </a:endParaRPr>
            </a:p>
          </p:txBody>
        </p:sp>
        <p:sp>
          <p:nvSpPr>
            <p:cNvPr id="20" name="TextBox 19"/>
            <p:cNvSpPr txBox="1"/>
            <p:nvPr/>
          </p:nvSpPr>
          <p:spPr>
            <a:xfrm>
              <a:off x="1557316" y="5754547"/>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财务主管</a:t>
              </a:r>
              <a:endParaRPr lang="zh-CN" altLang="en-US" sz="1000" dirty="0">
                <a:latin typeface="微软雅黑" pitchFamily="34" charset="-122"/>
                <a:ea typeface="微软雅黑" pitchFamily="34" charset="-122"/>
              </a:endParaRPr>
            </a:p>
          </p:txBody>
        </p:sp>
        <p:sp>
          <p:nvSpPr>
            <p:cNvPr id="21" name="TextBox 20"/>
            <p:cNvSpPr txBox="1"/>
            <p:nvPr/>
          </p:nvSpPr>
          <p:spPr>
            <a:xfrm>
              <a:off x="7429133" y="1968981"/>
              <a:ext cx="697627" cy="246221"/>
            </a:xfrm>
            <a:prstGeom prst="rect">
              <a:avLst/>
            </a:prstGeom>
            <a:noFill/>
          </p:spPr>
          <p:txBody>
            <a:bodyPr wrap="none" rtlCol="0">
              <a:spAutoFit/>
            </a:bodyPr>
            <a:lstStyle/>
            <a:p>
              <a:pPr algn="ctr"/>
              <a:r>
                <a:rPr lang="zh-CN" altLang="en-US" sz="1000" dirty="0">
                  <a:latin typeface="微软雅黑" pitchFamily="34" charset="-122"/>
                  <a:ea typeface="微软雅黑" pitchFamily="34" charset="-122"/>
                </a:rPr>
                <a:t>经营目标</a:t>
              </a:r>
            </a:p>
          </p:txBody>
        </p:sp>
        <p:sp>
          <p:nvSpPr>
            <p:cNvPr id="22" name="TextBox 21"/>
            <p:cNvSpPr txBox="1"/>
            <p:nvPr/>
          </p:nvSpPr>
          <p:spPr>
            <a:xfrm>
              <a:off x="7429133" y="2605248"/>
              <a:ext cx="69762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商业智能</a:t>
              </a:r>
              <a:endParaRPr lang="zh-CN" altLang="en-US" sz="1000" dirty="0">
                <a:latin typeface="微软雅黑" pitchFamily="34" charset="-122"/>
                <a:ea typeface="微软雅黑" pitchFamily="34" charset="-122"/>
              </a:endParaRPr>
            </a:p>
          </p:txBody>
        </p:sp>
        <p:sp>
          <p:nvSpPr>
            <p:cNvPr id="23" name="TextBox 22"/>
            <p:cNvSpPr txBox="1"/>
            <p:nvPr/>
          </p:nvSpPr>
          <p:spPr>
            <a:xfrm>
              <a:off x="7305308" y="3241515"/>
              <a:ext cx="95410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客户关系管理</a:t>
              </a:r>
              <a:endParaRPr lang="zh-CN" altLang="en-US" sz="1000" dirty="0">
                <a:latin typeface="微软雅黑" pitchFamily="34" charset="-122"/>
                <a:ea typeface="微软雅黑" pitchFamily="34" charset="-122"/>
              </a:endParaRPr>
            </a:p>
          </p:txBody>
        </p:sp>
        <p:sp>
          <p:nvSpPr>
            <p:cNvPr id="24" name="TextBox 23"/>
            <p:cNvSpPr txBox="1"/>
            <p:nvPr/>
          </p:nvSpPr>
          <p:spPr>
            <a:xfrm>
              <a:off x="7429133" y="3877782"/>
              <a:ext cx="697627" cy="246221"/>
            </a:xfrm>
            <a:prstGeom prst="rect">
              <a:avLst/>
            </a:prstGeom>
            <a:noFill/>
          </p:spPr>
          <p:txBody>
            <a:bodyPr wrap="none" rtlCol="0">
              <a:spAutoFit/>
            </a:bodyPr>
            <a:lstStyle/>
            <a:p>
              <a:pPr algn="ctr"/>
              <a:r>
                <a:rPr lang="zh-CN" altLang="en-US" sz="1000" dirty="0">
                  <a:latin typeface="微软雅黑" pitchFamily="34" charset="-122"/>
                  <a:ea typeface="微软雅黑" pitchFamily="34" charset="-122"/>
                </a:rPr>
                <a:t>生产制造</a:t>
              </a:r>
            </a:p>
          </p:txBody>
        </p:sp>
        <p:sp>
          <p:nvSpPr>
            <p:cNvPr id="25" name="TextBox 24"/>
            <p:cNvSpPr txBox="1"/>
            <p:nvPr/>
          </p:nvSpPr>
          <p:spPr>
            <a:xfrm>
              <a:off x="7365012" y="4514049"/>
              <a:ext cx="95410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人力资源管理</a:t>
              </a:r>
              <a:endParaRPr lang="zh-CN" altLang="en-US" sz="1000" dirty="0">
                <a:latin typeface="微软雅黑" pitchFamily="34" charset="-122"/>
                <a:ea typeface="微软雅黑" pitchFamily="34" charset="-122"/>
              </a:endParaRPr>
            </a:p>
          </p:txBody>
        </p:sp>
        <p:sp>
          <p:nvSpPr>
            <p:cNvPr id="26" name="TextBox 25"/>
            <p:cNvSpPr txBox="1"/>
            <p:nvPr/>
          </p:nvSpPr>
          <p:spPr>
            <a:xfrm>
              <a:off x="7446273" y="5150316"/>
              <a:ext cx="697627"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协同办公</a:t>
              </a:r>
              <a:endParaRPr lang="zh-CN" altLang="en-US" sz="1000" dirty="0">
                <a:latin typeface="微软雅黑" pitchFamily="34" charset="-122"/>
                <a:ea typeface="微软雅黑" pitchFamily="34" charset="-122"/>
              </a:endParaRPr>
            </a:p>
          </p:txBody>
        </p:sp>
        <p:sp>
          <p:nvSpPr>
            <p:cNvPr id="27" name="TextBox 26"/>
            <p:cNvSpPr txBox="1"/>
            <p:nvPr/>
          </p:nvSpPr>
          <p:spPr>
            <a:xfrm>
              <a:off x="7429133" y="5786583"/>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财务管理</a:t>
              </a:r>
              <a:endParaRPr lang="zh-CN" altLang="en-US" sz="1000" dirty="0">
                <a:latin typeface="微软雅黑" pitchFamily="34" charset="-122"/>
                <a:ea typeface="微软雅黑" pitchFamily="34" charset="-122"/>
              </a:endParaRPr>
            </a:p>
          </p:txBody>
        </p:sp>
        <p:grpSp>
          <p:nvGrpSpPr>
            <p:cNvPr id="3" name="组合 41"/>
            <p:cNvGrpSpPr/>
            <p:nvPr/>
          </p:nvGrpSpPr>
          <p:grpSpPr>
            <a:xfrm>
              <a:off x="7191010" y="2212815"/>
              <a:ext cx="1167367" cy="3200472"/>
              <a:chOff x="7381798" y="1996478"/>
              <a:chExt cx="1167367" cy="3200472"/>
            </a:xfrm>
          </p:grpSpPr>
          <p:pic>
            <p:nvPicPr>
              <p:cNvPr id="121" name="Picture 28" descr="E:\yinfeifei\2012年工作项目\UFIDA用友 2012\用友 王曼曼\20120223 信息化企业从U8AIO开始PPT美化\png图\虚线.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81798" y="1996478"/>
                <a:ext cx="1167367" cy="19137"/>
              </a:xfrm>
              <a:prstGeom prst="rect">
                <a:avLst/>
              </a:prstGeom>
              <a:noFill/>
              <a:extLst>
                <a:ext uri="{909E8E84-426E-40DD-AFC4-6F175D3DCCD1}">
                  <a14:hiddenFill xmlns="" xmlns:a14="http://schemas.microsoft.com/office/drawing/2010/main">
                    <a:solidFill>
                      <a:srgbClr val="FFFFFF"/>
                    </a:solidFill>
                  </a14:hiddenFill>
                </a:ext>
              </a:extLst>
            </p:spPr>
          </p:pic>
          <p:pic>
            <p:nvPicPr>
              <p:cNvPr id="122" name="Picture 28" descr="E:\yinfeifei\2012年工作项目\UFIDA用友 2012\用友 王曼曼\20120223 信息化企业从U8AIO开始PPT美化\png图\虚线.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81798" y="2632745"/>
                <a:ext cx="1167367" cy="19137"/>
              </a:xfrm>
              <a:prstGeom prst="rect">
                <a:avLst/>
              </a:prstGeom>
              <a:noFill/>
              <a:extLst>
                <a:ext uri="{909E8E84-426E-40DD-AFC4-6F175D3DCCD1}">
                  <a14:hiddenFill xmlns="" xmlns:a14="http://schemas.microsoft.com/office/drawing/2010/main">
                    <a:solidFill>
                      <a:srgbClr val="FFFFFF"/>
                    </a:solidFill>
                  </a14:hiddenFill>
                </a:ext>
              </a:extLst>
            </p:spPr>
          </p:pic>
          <p:pic>
            <p:nvPicPr>
              <p:cNvPr id="123" name="Picture 28" descr="E:\yinfeifei\2012年工作项目\UFIDA用友 2012\用友 王曼曼\20120223 信息化企业从U8AIO开始PPT美化\png图\虚线.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81798" y="3269012"/>
                <a:ext cx="1167367" cy="19137"/>
              </a:xfrm>
              <a:prstGeom prst="rect">
                <a:avLst/>
              </a:prstGeom>
              <a:noFill/>
              <a:extLst>
                <a:ext uri="{909E8E84-426E-40DD-AFC4-6F175D3DCCD1}">
                  <a14:hiddenFill xmlns="" xmlns:a14="http://schemas.microsoft.com/office/drawing/2010/main">
                    <a:solidFill>
                      <a:srgbClr val="FFFFFF"/>
                    </a:solidFill>
                  </a14:hiddenFill>
                </a:ext>
              </a:extLst>
            </p:spPr>
          </p:pic>
          <p:pic>
            <p:nvPicPr>
              <p:cNvPr id="124" name="Picture 28" descr="E:\yinfeifei\2012年工作项目\UFIDA用友 2012\用友 王曼曼\20120223 信息化企业从U8AIO开始PPT美化\png图\虚线.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81798" y="3905279"/>
                <a:ext cx="1167367" cy="19137"/>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28" descr="E:\yinfeifei\2012年工作项目\UFIDA用友 2012\用友 王曼曼\20120223 信息化企业从U8AIO开始PPT美化\png图\虚线.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81798" y="4541546"/>
                <a:ext cx="1167367" cy="19137"/>
              </a:xfrm>
              <a:prstGeom prst="rect">
                <a:avLst/>
              </a:prstGeom>
              <a:noFill/>
              <a:extLst>
                <a:ext uri="{909E8E84-426E-40DD-AFC4-6F175D3DCCD1}">
                  <a14:hiddenFill xmlns="" xmlns:a14="http://schemas.microsoft.com/office/drawing/2010/main">
                    <a:solidFill>
                      <a:srgbClr val="FFFFFF"/>
                    </a:solidFill>
                  </a14:hiddenFill>
                </a:ext>
              </a:extLst>
            </p:spPr>
          </p:pic>
          <p:pic>
            <p:nvPicPr>
              <p:cNvPr id="126" name="Picture 28" descr="E:\yinfeifei\2012年工作项目\UFIDA用友 2012\用友 王曼曼\20120223 信息化企业从U8AIO开始PPT美化\png图\虚线.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381798" y="5177813"/>
                <a:ext cx="1167367" cy="1913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9" name="Picture 43" descr="E:\yinfeifei\2012年工作项目\UFIDA用友 2012\用友 王曼曼\20120223 信息化企业从U8AIO开始PPT美化\png图\生产制造.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607243" y="3557676"/>
              <a:ext cx="334900" cy="334900"/>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1" descr="E:\yinfeifei\2012年工作项目\UFIDA用友 2012\用友 王曼曼\20120223 信息化企业从U8AIO开始PPT美化\png图\财务管理.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572396" y="5500702"/>
              <a:ext cx="392312" cy="325332"/>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9" descr="E:\yinfeifei\2012年工作项目\UFIDA用友 2012\用友 王曼曼\20120223 信息化企业从U8AIO开始PPT美化\png图\商业智能.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583322" y="2263228"/>
              <a:ext cx="382743" cy="392312"/>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2" descr="E:\yinfeifei\2012年工作项目\UFIDA用友 2012\用友 王曼曼\20120223 信息化企业从U8AIO开始PPT美化\png图\客户关系管理.pn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626380" y="2867521"/>
              <a:ext cx="296626" cy="38274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2401541" y="1860256"/>
              <a:ext cx="747694"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战略管理</a:t>
              </a:r>
              <a:endParaRPr lang="zh-CN" altLang="en-US" sz="1000" dirty="0">
                <a:latin typeface="微软雅黑" pitchFamily="34" charset="-122"/>
                <a:ea typeface="微软雅黑" pitchFamily="34" charset="-122"/>
              </a:endParaRPr>
            </a:p>
          </p:txBody>
        </p:sp>
        <p:sp>
          <p:nvSpPr>
            <p:cNvPr id="34" name="TextBox 33"/>
            <p:cNvSpPr txBox="1"/>
            <p:nvPr/>
          </p:nvSpPr>
          <p:spPr>
            <a:xfrm>
              <a:off x="2283924" y="2606514"/>
              <a:ext cx="945042"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人力发展规划</a:t>
              </a:r>
              <a:endParaRPr lang="en-US" altLang="zh-CN" sz="1000" dirty="0" smtClean="0">
                <a:latin typeface="微软雅黑" pitchFamily="34" charset="-122"/>
                <a:ea typeface="微软雅黑" pitchFamily="34" charset="-122"/>
              </a:endParaRPr>
            </a:p>
          </p:txBody>
        </p:sp>
        <p:sp>
          <p:nvSpPr>
            <p:cNvPr id="35" name="TextBox 34"/>
            <p:cNvSpPr txBox="1"/>
            <p:nvPr/>
          </p:nvSpPr>
          <p:spPr>
            <a:xfrm>
              <a:off x="2285984" y="5500702"/>
              <a:ext cx="1016480"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财务资金监控</a:t>
              </a:r>
              <a:endParaRPr lang="en-US" altLang="zh-CN" sz="1000" dirty="0" smtClean="0">
                <a:latin typeface="微软雅黑" pitchFamily="34" charset="-122"/>
                <a:ea typeface="微软雅黑" pitchFamily="34" charset="-122"/>
              </a:endParaRPr>
            </a:p>
          </p:txBody>
        </p:sp>
        <p:pic>
          <p:nvPicPr>
            <p:cNvPr id="36" name="Picture 2" descr="E:\yinfeifei\2012年工作项目\UFIDA用友 2012\用友 王曼曼\20120223 信息化企业从U8AIO开始PPT美化\png图\经营目标.pn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606315" y="1654664"/>
              <a:ext cx="365728" cy="365728"/>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5" descr="E:\yinfeifei\2012年工作项目\UFIDA用友 2012\用友 王曼曼\20120223 信息化企业从U8AIO开始PPT美化\png图\协同办公.pn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598633" y="4801803"/>
              <a:ext cx="381523" cy="381523"/>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5" descr="F:\公司项目\2012项目\周子涵\用友\PPT\王曼曼\新建文件夹\图标\4\4.png"/>
            <p:cNvPicPr>
              <a:picLocks noChangeAspect="1" noChangeArrowheads="1"/>
            </p:cNvPicPr>
            <p:nvPr/>
          </p:nvPicPr>
          <p:blipFill>
            <a:blip r:embed="rId13" cstate="print"/>
            <a:srcRect/>
            <a:stretch>
              <a:fillRect/>
            </a:stretch>
          </p:blipFill>
          <p:spPr bwMode="auto">
            <a:xfrm rot="10800000">
              <a:off x="6834418" y="3667607"/>
              <a:ext cx="497582" cy="269875"/>
            </a:xfrm>
            <a:prstGeom prst="rect">
              <a:avLst/>
            </a:prstGeom>
            <a:noFill/>
          </p:spPr>
        </p:pic>
        <p:pic>
          <p:nvPicPr>
            <p:cNvPr id="39" name="Picture 2" descr="E:\yinfeifei\2012年工作项目\UFIDA用友 2012\用友 王曼曼\20120223 信息化企业从U8AIO开始PPT美化\png图\未标题-49.pn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7120247" y="1178097"/>
              <a:ext cx="1287331" cy="288074"/>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18" descr="E:\yinfeifei\2012年工作项目\UFIDA用友 2012\用友 王曼曼\20120223 信息化企业从U8AIO开始PPT美化\png图\未标题-48.png"/>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3268806" y="1170477"/>
              <a:ext cx="3825984" cy="288074"/>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17" descr="E:\yinfeifei\2012年工作项目\UFIDA用友 2012\用友 王曼曼\20120223 信息化企业从U8AIO开始PPT美化\png图\未标题-47.png"/>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2329485" y="1170477"/>
              <a:ext cx="855220" cy="288074"/>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17" descr="E:\yinfeifei\2012年工作项目\UFIDA用友 2012\用友 王曼曼\20120223 信息化企业从U8AIO开始PPT美化\png图\未标题-47.png"/>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1428728" y="1170477"/>
              <a:ext cx="855220" cy="288074"/>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TextBox 42"/>
            <p:cNvSpPr txBox="1"/>
            <p:nvPr/>
          </p:nvSpPr>
          <p:spPr>
            <a:xfrm>
              <a:off x="1586921" y="1159589"/>
              <a:ext cx="543739" cy="307777"/>
            </a:xfrm>
            <a:prstGeom prst="rect">
              <a:avLst/>
            </a:prstGeom>
            <a:noFill/>
          </p:spPr>
          <p:txBody>
            <a:bodyPr wrap="none" rtlCol="0">
              <a:spAutoFit/>
            </a:bodyPr>
            <a:lstStyle/>
            <a:p>
              <a:r>
                <a:rPr lang="zh-CN" altLang="en-US" sz="1400" b="1" dirty="0">
                  <a:solidFill>
                    <a:schemeClr val="bg1"/>
                  </a:solidFill>
                  <a:latin typeface="微软雅黑" pitchFamily="34" charset="-122"/>
                  <a:ea typeface="微软雅黑" pitchFamily="34" charset="-122"/>
                </a:rPr>
                <a:t>角色</a:t>
              </a:r>
            </a:p>
          </p:txBody>
        </p:sp>
        <p:sp>
          <p:nvSpPr>
            <p:cNvPr id="44" name="TextBox 43"/>
            <p:cNvSpPr txBox="1"/>
            <p:nvPr/>
          </p:nvSpPr>
          <p:spPr>
            <a:xfrm>
              <a:off x="2318214" y="1159589"/>
              <a:ext cx="902811" cy="307777"/>
            </a:xfrm>
            <a:prstGeom prst="rect">
              <a:avLst/>
            </a:prstGeom>
            <a:noFill/>
          </p:spPr>
          <p:txBody>
            <a:bodyPr wrap="none" rtlCol="0">
              <a:spAutoFit/>
            </a:bodyPr>
            <a:lstStyle/>
            <a:p>
              <a:r>
                <a:rPr lang="zh-CN" altLang="en-US" sz="1400" b="1" dirty="0">
                  <a:solidFill>
                    <a:schemeClr val="bg1"/>
                  </a:solidFill>
                  <a:latin typeface="微软雅黑" pitchFamily="34" charset="-122"/>
                  <a:ea typeface="微软雅黑" pitchFamily="34" charset="-122"/>
                </a:rPr>
                <a:t>战略部署</a:t>
              </a:r>
            </a:p>
          </p:txBody>
        </p:sp>
        <p:sp>
          <p:nvSpPr>
            <p:cNvPr id="45" name="TextBox 44"/>
            <p:cNvSpPr txBox="1"/>
            <p:nvPr/>
          </p:nvSpPr>
          <p:spPr>
            <a:xfrm>
              <a:off x="4710515" y="1159589"/>
              <a:ext cx="902811" cy="307777"/>
            </a:xfrm>
            <a:prstGeom prst="rect">
              <a:avLst/>
            </a:prstGeom>
            <a:noFill/>
          </p:spPr>
          <p:txBody>
            <a:bodyPr wrap="none" rtlCol="0">
              <a:spAutoFit/>
            </a:bodyPr>
            <a:lstStyle/>
            <a:p>
              <a:r>
                <a:rPr lang="zh-CN" altLang="en-US" sz="1400" b="1" dirty="0">
                  <a:solidFill>
                    <a:schemeClr val="bg1"/>
                  </a:solidFill>
                  <a:latin typeface="微软雅黑" pitchFamily="34" charset="-122"/>
                  <a:ea typeface="微软雅黑" pitchFamily="34" charset="-122"/>
                </a:rPr>
                <a:t>业务执行</a:t>
              </a:r>
            </a:p>
          </p:txBody>
        </p:sp>
        <p:sp>
          <p:nvSpPr>
            <p:cNvPr id="46" name="TextBox 45"/>
            <p:cNvSpPr txBox="1"/>
            <p:nvPr/>
          </p:nvSpPr>
          <p:spPr>
            <a:xfrm>
              <a:off x="7316057" y="1159589"/>
              <a:ext cx="902811" cy="307777"/>
            </a:xfrm>
            <a:prstGeom prst="rect">
              <a:avLst/>
            </a:prstGeom>
            <a:noFill/>
          </p:spPr>
          <p:txBody>
            <a:bodyPr wrap="none" rtlCol="0">
              <a:spAutoFit/>
            </a:bodyPr>
            <a:lstStyle/>
            <a:p>
              <a:r>
                <a:rPr lang="zh-CN" altLang="en-US" sz="1400" b="1" dirty="0">
                  <a:solidFill>
                    <a:schemeClr val="bg1"/>
                  </a:solidFill>
                  <a:latin typeface="微软雅黑" pitchFamily="34" charset="-122"/>
                  <a:ea typeface="微软雅黑" pitchFamily="34" charset="-122"/>
                </a:rPr>
                <a:t>职能协作</a:t>
              </a:r>
            </a:p>
          </p:txBody>
        </p:sp>
        <p:sp>
          <p:nvSpPr>
            <p:cNvPr id="48" name="TextBox 47"/>
            <p:cNvSpPr txBox="1"/>
            <p:nvPr/>
          </p:nvSpPr>
          <p:spPr>
            <a:xfrm>
              <a:off x="1421404" y="2816059"/>
              <a:ext cx="1002694"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人力资源主管</a:t>
              </a:r>
              <a:endParaRPr lang="zh-CN" altLang="en-US" sz="1000" dirty="0">
                <a:latin typeface="微软雅黑" pitchFamily="34" charset="-122"/>
                <a:ea typeface="微软雅黑" pitchFamily="34" charset="-122"/>
              </a:endParaRPr>
            </a:p>
          </p:txBody>
        </p:sp>
        <p:sp>
          <p:nvSpPr>
            <p:cNvPr id="49" name="TextBox 48"/>
            <p:cNvSpPr txBox="1"/>
            <p:nvPr/>
          </p:nvSpPr>
          <p:spPr>
            <a:xfrm>
              <a:off x="1497604" y="3492334"/>
              <a:ext cx="849715"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生产主管</a:t>
              </a:r>
              <a:endParaRPr lang="zh-CN" altLang="en-US" sz="1000" dirty="0">
                <a:latin typeface="微软雅黑" pitchFamily="34" charset="-122"/>
                <a:ea typeface="微软雅黑" pitchFamily="34" charset="-122"/>
              </a:endParaRPr>
            </a:p>
          </p:txBody>
        </p:sp>
        <p:sp>
          <p:nvSpPr>
            <p:cNvPr id="50" name="TextBox 49"/>
            <p:cNvSpPr txBox="1"/>
            <p:nvPr/>
          </p:nvSpPr>
          <p:spPr>
            <a:xfrm>
              <a:off x="1572416" y="4949674"/>
              <a:ext cx="697628" cy="246221"/>
            </a:xfrm>
            <a:prstGeom prst="rect">
              <a:avLst/>
            </a:prstGeom>
            <a:noFill/>
          </p:spPr>
          <p:txBody>
            <a:bodyPr wrap="none" rtlCol="0">
              <a:spAutoFit/>
            </a:bodyPr>
            <a:lstStyle/>
            <a:p>
              <a:pPr algn="ctr"/>
              <a:r>
                <a:rPr lang="zh-CN" altLang="en-US" sz="1000" dirty="0" smtClean="0">
                  <a:latin typeface="微软雅黑" pitchFamily="34" charset="-122"/>
                  <a:ea typeface="微软雅黑" pitchFamily="34" charset="-122"/>
                </a:rPr>
                <a:t>仓储主管</a:t>
              </a:r>
              <a:endParaRPr lang="zh-CN" altLang="en-US" sz="1000" dirty="0">
                <a:latin typeface="微软雅黑" pitchFamily="34" charset="-122"/>
                <a:ea typeface="微软雅黑" pitchFamily="34" charset="-122"/>
              </a:endParaRPr>
            </a:p>
          </p:txBody>
        </p:sp>
        <p:sp>
          <p:nvSpPr>
            <p:cNvPr id="51" name="TextBox 50"/>
            <p:cNvSpPr txBox="1"/>
            <p:nvPr/>
          </p:nvSpPr>
          <p:spPr>
            <a:xfrm>
              <a:off x="2302974" y="3332226"/>
              <a:ext cx="973617"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生产进度管控</a:t>
              </a:r>
              <a:endParaRPr lang="zh-CN" altLang="en-US" sz="1000" dirty="0">
                <a:latin typeface="微软雅黑" pitchFamily="34" charset="-122"/>
                <a:ea typeface="微软雅黑" pitchFamily="34" charset="-122"/>
              </a:endParaRPr>
            </a:p>
          </p:txBody>
        </p:sp>
        <p:sp>
          <p:nvSpPr>
            <p:cNvPr id="52" name="TextBox 51"/>
            <p:cNvSpPr txBox="1"/>
            <p:nvPr/>
          </p:nvSpPr>
          <p:spPr>
            <a:xfrm>
              <a:off x="2302974" y="3989451"/>
              <a:ext cx="973617" cy="400110"/>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供应业务规划</a:t>
              </a:r>
              <a:endParaRPr lang="en-US" altLang="zh-CN" sz="1000" dirty="0" smtClean="0">
                <a:latin typeface="微软雅黑" pitchFamily="34" charset="-122"/>
                <a:ea typeface="微软雅黑" pitchFamily="34" charset="-122"/>
              </a:endParaRPr>
            </a:p>
            <a:p>
              <a:pPr algn="ctr"/>
              <a:r>
                <a:rPr lang="zh-CN" altLang="en-US" sz="1000" dirty="0" smtClean="0">
                  <a:latin typeface="微软雅黑" pitchFamily="34" charset="-122"/>
                  <a:ea typeface="微软雅黑" pitchFamily="34" charset="-122"/>
                </a:rPr>
                <a:t>销售管理控制</a:t>
              </a:r>
              <a:endParaRPr lang="zh-CN" altLang="en-US" sz="1000" dirty="0">
                <a:latin typeface="微软雅黑" pitchFamily="34" charset="-122"/>
                <a:ea typeface="微软雅黑" pitchFamily="34" charset="-122"/>
              </a:endParaRPr>
            </a:p>
          </p:txBody>
        </p:sp>
        <p:sp>
          <p:nvSpPr>
            <p:cNvPr id="53" name="TextBox 52"/>
            <p:cNvSpPr txBox="1"/>
            <p:nvPr/>
          </p:nvSpPr>
          <p:spPr>
            <a:xfrm>
              <a:off x="2293449" y="4780026"/>
              <a:ext cx="973617"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库存业务管理</a:t>
              </a:r>
              <a:endParaRPr lang="zh-CN" altLang="en-US" sz="1000" dirty="0">
                <a:latin typeface="微软雅黑" pitchFamily="34" charset="-122"/>
                <a:ea typeface="微软雅黑" pitchFamily="34" charset="-122"/>
              </a:endParaRPr>
            </a:p>
          </p:txBody>
        </p:sp>
        <p:pic>
          <p:nvPicPr>
            <p:cNvPr id="54" name="Picture 12" descr="E:\yinfeifei\2012年工作项目\UFIDA用友 2012\用友 王曼曼\20120223 信息化企业从U8AIO开始PPT美化\png图\未标题-42.png"/>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3428992" y="1743063"/>
              <a:ext cx="3500462" cy="247662"/>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3312688" y="2143116"/>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4241382" y="2143116"/>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5170076" y="2143116"/>
              <a:ext cx="902122" cy="380672"/>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6098770" y="2143116"/>
              <a:ext cx="902122" cy="380672"/>
            </a:xfrm>
            <a:prstGeom prst="rect">
              <a:avLst/>
            </a:prstGeom>
            <a:noFill/>
            <a:extLst>
              <a:ext uri="{909E8E84-426E-40DD-AFC4-6F175D3DCCD1}">
                <a14:hiddenFill xmlns="" xmlns:a14="http://schemas.microsoft.com/office/drawing/2010/main">
                  <a:solidFill>
                    <a:srgbClr val="FFFFFF"/>
                  </a:solidFill>
                </a14:hiddenFill>
              </a:ext>
            </a:extLst>
          </p:spPr>
        </p:pic>
        <p:sp>
          <p:nvSpPr>
            <p:cNvPr id="59" name="右箭头 58"/>
            <p:cNvSpPr/>
            <p:nvPr/>
          </p:nvSpPr>
          <p:spPr>
            <a:xfrm rot="16200000">
              <a:off x="4912521" y="1026303"/>
              <a:ext cx="428628" cy="3643337"/>
            </a:xfrm>
            <a:prstGeom prst="rightArrow">
              <a:avLst>
                <a:gd name="adj1" fmla="val 56066"/>
                <a:gd name="adj2" fmla="val 41426"/>
              </a:avLst>
            </a:prstGeom>
            <a:gradFill>
              <a:gsLst>
                <a:gs pos="0">
                  <a:schemeClr val="tx2">
                    <a:lumMod val="40000"/>
                    <a:lumOff val="60000"/>
                  </a:schemeClr>
                </a:gs>
                <a:gs pos="50000">
                  <a:schemeClr val="tx2">
                    <a:lumMod val="20000"/>
                    <a:lumOff val="80000"/>
                  </a:schemeClr>
                </a:gs>
                <a:gs pos="100000">
                  <a:schemeClr val="bg1">
                    <a:lumMod val="9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60" name="TextBox 59"/>
            <p:cNvSpPr txBox="1"/>
            <p:nvPr/>
          </p:nvSpPr>
          <p:spPr>
            <a:xfrm>
              <a:off x="3577879" y="1736431"/>
              <a:ext cx="3137261" cy="246221"/>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企业运营模拟</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运营监控与预警</a:t>
              </a:r>
              <a:r>
                <a:rPr lang="en-US" altLang="zh-CN" sz="1000" dirty="0" smtClean="0">
                  <a:latin typeface="微软雅黑" pitchFamily="34" charset="-122"/>
                  <a:ea typeface="微软雅黑" pitchFamily="34" charset="-122"/>
                </a:rPr>
                <a:t>/</a:t>
              </a:r>
              <a:r>
                <a:rPr lang="zh-CN" altLang="en-US" sz="1000" dirty="0" smtClean="0">
                  <a:latin typeface="微软雅黑" pitchFamily="34" charset="-122"/>
                  <a:ea typeface="微软雅黑" pitchFamily="34" charset="-122"/>
                </a:rPr>
                <a:t>运营分析</a:t>
              </a:r>
              <a:endParaRPr lang="zh-CN" altLang="en-US" sz="1000" dirty="0">
                <a:latin typeface="微软雅黑" pitchFamily="34" charset="-122"/>
                <a:ea typeface="微软雅黑" pitchFamily="34" charset="-122"/>
              </a:endParaRPr>
            </a:p>
          </p:txBody>
        </p:sp>
        <p:sp>
          <p:nvSpPr>
            <p:cNvPr id="61" name="TextBox 60"/>
            <p:cNvSpPr txBox="1"/>
            <p:nvPr/>
          </p:nvSpPr>
          <p:spPr>
            <a:xfrm>
              <a:off x="3344515" y="2146006"/>
              <a:ext cx="841719" cy="400110"/>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运营关键监控与分析</a:t>
              </a:r>
              <a:endParaRPr lang="zh-CN" altLang="en-US" sz="1000" dirty="0">
                <a:latin typeface="微软雅黑" pitchFamily="34" charset="-122"/>
                <a:ea typeface="微软雅黑" pitchFamily="34" charset="-122"/>
              </a:endParaRPr>
            </a:p>
          </p:txBody>
        </p:sp>
        <p:cxnSp>
          <p:nvCxnSpPr>
            <p:cNvPr id="62" name="形状 148"/>
            <p:cNvCxnSpPr>
              <a:endCxn id="77" idx="3"/>
            </p:cNvCxnSpPr>
            <p:nvPr/>
          </p:nvCxnSpPr>
          <p:spPr>
            <a:xfrm rot="10800000" flipV="1">
              <a:off x="3607588" y="3000371"/>
              <a:ext cx="464347" cy="214315"/>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形状 149"/>
            <p:cNvCxnSpPr>
              <a:endCxn id="111" idx="3"/>
            </p:cNvCxnSpPr>
            <p:nvPr/>
          </p:nvCxnSpPr>
          <p:spPr>
            <a:xfrm>
              <a:off x="6143636" y="3000372"/>
              <a:ext cx="407176" cy="214315"/>
            </a:xfrm>
            <a:prstGeom prst="bentConnector2">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a:stCxn id="77" idx="1"/>
              <a:endCxn id="111" idx="1"/>
            </p:cNvCxnSpPr>
            <p:nvPr/>
          </p:nvCxnSpPr>
          <p:spPr>
            <a:xfrm rot="16200000" flipH="1">
              <a:off x="5079199" y="2743206"/>
              <a:ext cx="1588" cy="2943225"/>
            </a:xfrm>
            <a:prstGeom prst="bentConnector3">
              <a:avLst>
                <a:gd name="adj1" fmla="val 7647483"/>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肘形连接符 64"/>
            <p:cNvCxnSpPr/>
            <p:nvPr/>
          </p:nvCxnSpPr>
          <p:spPr>
            <a:xfrm rot="5400000" flipH="1" flipV="1">
              <a:off x="5114125" y="3048000"/>
              <a:ext cx="1588" cy="2943225"/>
            </a:xfrm>
            <a:prstGeom prst="bentConnector3">
              <a:avLst>
                <a:gd name="adj1" fmla="val 6598050"/>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5400000">
              <a:off x="5047777" y="4370711"/>
              <a:ext cx="71438" cy="15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7" name="Picture 1" descr="F:\公司项目\2012项目\周子涵\用友\PPT\王曼曼\新建文件夹\全面成本管理解决方案\图标\人力资源管理.png"/>
            <p:cNvPicPr>
              <a:picLocks noChangeAspect="1" noChangeArrowheads="1"/>
            </p:cNvPicPr>
            <p:nvPr/>
          </p:nvPicPr>
          <p:blipFill>
            <a:blip r:embed="rId19" cstate="print"/>
            <a:srcRect/>
            <a:stretch>
              <a:fillRect/>
            </a:stretch>
          </p:blipFill>
          <p:spPr bwMode="auto">
            <a:xfrm>
              <a:off x="7599291" y="4214818"/>
              <a:ext cx="343439" cy="290288"/>
            </a:xfrm>
            <a:prstGeom prst="rect">
              <a:avLst/>
            </a:prstGeom>
            <a:noFill/>
          </p:spPr>
        </p:pic>
        <p:pic>
          <p:nvPicPr>
            <p:cNvPr id="68" name="Picture 2" descr="F:\公司项目\2012项目\周子涵\用友\PPT\王曼曼\新建文件夹\全面成本管理解决方案\图标\财务主管.png"/>
            <p:cNvPicPr>
              <a:picLocks noChangeAspect="1" noChangeArrowheads="1"/>
            </p:cNvPicPr>
            <p:nvPr/>
          </p:nvPicPr>
          <p:blipFill>
            <a:blip r:embed="rId20" cstate="print"/>
            <a:srcRect/>
            <a:stretch>
              <a:fillRect/>
            </a:stretch>
          </p:blipFill>
          <p:spPr bwMode="auto">
            <a:xfrm>
              <a:off x="1723445" y="5369856"/>
              <a:ext cx="300817" cy="373742"/>
            </a:xfrm>
            <a:prstGeom prst="rect">
              <a:avLst/>
            </a:prstGeom>
            <a:noFill/>
          </p:spPr>
        </p:pic>
        <p:pic>
          <p:nvPicPr>
            <p:cNvPr id="69" name="Picture 3" descr="F:\公司项目\2012项目\周子涵\用友\PPT\王曼曼\新建文件夹\全面成本管理解决方案\图标\总经理.png"/>
            <p:cNvPicPr>
              <a:picLocks noChangeAspect="1" noChangeArrowheads="1"/>
            </p:cNvPicPr>
            <p:nvPr/>
          </p:nvPicPr>
          <p:blipFill>
            <a:blip r:embed="rId21" cstate="print"/>
            <a:srcRect/>
            <a:stretch>
              <a:fillRect/>
            </a:stretch>
          </p:blipFill>
          <p:spPr bwMode="auto">
            <a:xfrm>
              <a:off x="1785918" y="1784100"/>
              <a:ext cx="311823" cy="367042"/>
            </a:xfrm>
            <a:prstGeom prst="rect">
              <a:avLst/>
            </a:prstGeom>
            <a:noFill/>
          </p:spPr>
        </p:pic>
        <p:pic>
          <p:nvPicPr>
            <p:cNvPr id="70" name="Picture 4" descr="F:\公司项目\2012项目\周子涵\用友\PPT\王曼曼\新建文件夹\全面成本管理解决方案\图标\仓存主管.png"/>
            <p:cNvPicPr>
              <a:picLocks noChangeAspect="1" noChangeArrowheads="1"/>
            </p:cNvPicPr>
            <p:nvPr/>
          </p:nvPicPr>
          <p:blipFill>
            <a:blip r:embed="rId22" cstate="print"/>
            <a:srcRect/>
            <a:stretch>
              <a:fillRect/>
            </a:stretch>
          </p:blipFill>
          <p:spPr bwMode="auto">
            <a:xfrm>
              <a:off x="1773914" y="4606844"/>
              <a:ext cx="341758" cy="368976"/>
            </a:xfrm>
            <a:prstGeom prst="rect">
              <a:avLst/>
            </a:prstGeom>
            <a:noFill/>
          </p:spPr>
        </p:pic>
        <p:pic>
          <p:nvPicPr>
            <p:cNvPr id="71" name="Picture 5" descr="F:\公司项目\2012项目\周子涵\用友\PPT\王曼曼\新建文件夹\全面成本管理解决方案\图标\生产主管.png"/>
            <p:cNvPicPr>
              <a:picLocks noChangeAspect="1" noChangeArrowheads="1"/>
            </p:cNvPicPr>
            <p:nvPr/>
          </p:nvPicPr>
          <p:blipFill>
            <a:blip r:embed="rId23" cstate="print"/>
            <a:srcRect/>
            <a:stretch>
              <a:fillRect/>
            </a:stretch>
          </p:blipFill>
          <p:spPr bwMode="auto">
            <a:xfrm>
              <a:off x="1688409" y="3167712"/>
              <a:ext cx="454699" cy="313769"/>
            </a:xfrm>
            <a:prstGeom prst="rect">
              <a:avLst/>
            </a:prstGeom>
            <a:noFill/>
          </p:spPr>
        </p:pic>
        <p:pic>
          <p:nvPicPr>
            <p:cNvPr id="72" name="Picture 6" descr="F:\公司项目\2012项目\周子涵\用友\PPT\王曼曼\新建文件夹\全面成本管理解决方案\图标\48.png"/>
            <p:cNvPicPr>
              <a:picLocks noChangeAspect="1" noChangeArrowheads="1"/>
            </p:cNvPicPr>
            <p:nvPr/>
          </p:nvPicPr>
          <p:blipFill>
            <a:blip r:embed="rId24" cstate="print"/>
            <a:srcRect/>
            <a:stretch>
              <a:fillRect/>
            </a:stretch>
          </p:blipFill>
          <p:spPr bwMode="auto">
            <a:xfrm>
              <a:off x="1714480" y="2500306"/>
              <a:ext cx="437859" cy="350931"/>
            </a:xfrm>
            <a:prstGeom prst="rect">
              <a:avLst/>
            </a:prstGeom>
            <a:noFill/>
          </p:spPr>
        </p:pic>
        <p:pic>
          <p:nvPicPr>
            <p:cNvPr id="73" name="Picture 7" descr="F:\公司项目\2012项目\周子涵\用友\PPT\王曼曼\新建文件夹\全面成本管理解决方案\图标\供应商.png"/>
            <p:cNvPicPr>
              <a:picLocks noChangeAspect="1" noChangeArrowheads="1"/>
            </p:cNvPicPr>
            <p:nvPr/>
          </p:nvPicPr>
          <p:blipFill>
            <a:blip r:embed="rId25" cstate="print"/>
            <a:srcRect/>
            <a:stretch>
              <a:fillRect/>
            </a:stretch>
          </p:blipFill>
          <p:spPr bwMode="auto">
            <a:xfrm>
              <a:off x="1784002" y="3857628"/>
              <a:ext cx="216230" cy="450479"/>
            </a:xfrm>
            <a:prstGeom prst="rect">
              <a:avLst/>
            </a:prstGeom>
            <a:noFill/>
          </p:spPr>
        </p:pic>
        <p:sp>
          <p:nvSpPr>
            <p:cNvPr id="74" name="TextBox 73"/>
            <p:cNvSpPr txBox="1"/>
            <p:nvPr/>
          </p:nvSpPr>
          <p:spPr>
            <a:xfrm>
              <a:off x="4276844" y="2146006"/>
              <a:ext cx="841719" cy="400110"/>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运营关键监控与分析</a:t>
              </a:r>
              <a:endParaRPr lang="zh-CN" altLang="en-US" sz="1000" dirty="0">
                <a:latin typeface="微软雅黑" pitchFamily="34" charset="-122"/>
                <a:ea typeface="微软雅黑" pitchFamily="34" charset="-122"/>
              </a:endParaRPr>
            </a:p>
          </p:txBody>
        </p:sp>
        <p:sp>
          <p:nvSpPr>
            <p:cNvPr id="75" name="TextBox 74"/>
            <p:cNvSpPr txBox="1"/>
            <p:nvPr/>
          </p:nvSpPr>
          <p:spPr>
            <a:xfrm>
              <a:off x="5191244" y="2146006"/>
              <a:ext cx="841719" cy="400110"/>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运营关键监控与分析</a:t>
              </a:r>
              <a:endParaRPr lang="zh-CN" altLang="en-US" sz="1000" dirty="0">
                <a:latin typeface="微软雅黑" pitchFamily="34" charset="-122"/>
                <a:ea typeface="微软雅黑" pitchFamily="34" charset="-122"/>
              </a:endParaRPr>
            </a:p>
          </p:txBody>
        </p:sp>
        <p:sp>
          <p:nvSpPr>
            <p:cNvPr id="76" name="TextBox 75"/>
            <p:cNvSpPr txBox="1"/>
            <p:nvPr/>
          </p:nvSpPr>
          <p:spPr>
            <a:xfrm>
              <a:off x="6132538" y="2146006"/>
              <a:ext cx="841719" cy="400110"/>
            </a:xfrm>
            <a:prstGeom prst="rect">
              <a:avLst/>
            </a:prstGeom>
            <a:noFill/>
          </p:spPr>
          <p:txBody>
            <a:bodyPr wrap="square" rtlCol="0">
              <a:spAutoFit/>
            </a:bodyPr>
            <a:lstStyle/>
            <a:p>
              <a:pPr algn="ctr"/>
              <a:r>
                <a:rPr lang="zh-CN" altLang="en-US" sz="1000" dirty="0" smtClean="0">
                  <a:latin typeface="微软雅黑" pitchFamily="34" charset="-122"/>
                  <a:ea typeface="微软雅黑" pitchFamily="34" charset="-122"/>
                </a:rPr>
                <a:t>运营关键监控与分析</a:t>
              </a:r>
              <a:endParaRPr lang="zh-CN" altLang="en-US" sz="1000" dirty="0">
                <a:latin typeface="微软雅黑" pitchFamily="34" charset="-122"/>
                <a:ea typeface="微软雅黑" pitchFamily="34" charset="-122"/>
              </a:endParaRPr>
            </a:p>
          </p:txBody>
        </p:sp>
        <p:pic>
          <p:nvPicPr>
            <p:cNvPr id="77"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3107521"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TextBox 77"/>
            <p:cNvSpPr txBox="1"/>
            <p:nvPr/>
          </p:nvSpPr>
          <p:spPr>
            <a:xfrm>
              <a:off x="3340574" y="3321984"/>
              <a:ext cx="523220" cy="607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财务主题分析</a:t>
              </a:r>
              <a:endParaRPr lang="zh-CN" altLang="en-US" sz="1100" dirty="0">
                <a:latin typeface="微软雅黑" pitchFamily="34" charset="-122"/>
                <a:ea typeface="微软雅黑" pitchFamily="34" charset="-122"/>
              </a:endParaRPr>
            </a:p>
          </p:txBody>
        </p:sp>
        <p:grpSp>
          <p:nvGrpSpPr>
            <p:cNvPr id="4" name="组合 219"/>
            <p:cNvGrpSpPr/>
            <p:nvPr/>
          </p:nvGrpSpPr>
          <p:grpSpPr>
            <a:xfrm>
              <a:off x="3804136" y="3214687"/>
              <a:ext cx="531947" cy="1000132"/>
              <a:chOff x="3914318" y="3214687"/>
              <a:chExt cx="531947" cy="1000132"/>
            </a:xfrm>
          </p:grpSpPr>
          <p:pic>
            <p:nvPicPr>
              <p:cNvPr id="119"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3696166"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20" name="TextBox 119"/>
              <p:cNvSpPr txBox="1"/>
              <p:nvPr/>
            </p:nvSpPr>
            <p:spPr>
              <a:xfrm>
                <a:off x="3914318" y="3321984"/>
                <a:ext cx="523220" cy="821396"/>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供应链主题分析</a:t>
                </a:r>
              </a:p>
            </p:txBody>
          </p:sp>
        </p:grpSp>
        <p:grpSp>
          <p:nvGrpSpPr>
            <p:cNvPr id="5" name="组合 218"/>
            <p:cNvGrpSpPr/>
            <p:nvPr/>
          </p:nvGrpSpPr>
          <p:grpSpPr>
            <a:xfrm>
              <a:off x="4296273" y="3214687"/>
              <a:ext cx="523220" cy="1000132"/>
              <a:chOff x="4523917" y="3214687"/>
              <a:chExt cx="523220" cy="1000132"/>
            </a:xfrm>
          </p:grpSpPr>
          <p:pic>
            <p:nvPicPr>
              <p:cNvPr id="117"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4284811"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18" name="TextBox 117"/>
              <p:cNvSpPr txBox="1"/>
              <p:nvPr/>
            </p:nvSpPr>
            <p:spPr>
              <a:xfrm>
                <a:off x="4523917" y="3321984"/>
                <a:ext cx="523220" cy="678520"/>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生产主题分析</a:t>
                </a:r>
              </a:p>
            </p:txBody>
          </p:sp>
        </p:grpSp>
        <p:grpSp>
          <p:nvGrpSpPr>
            <p:cNvPr id="6" name="组合 217"/>
            <p:cNvGrpSpPr/>
            <p:nvPr/>
          </p:nvGrpSpPr>
          <p:grpSpPr>
            <a:xfrm>
              <a:off x="4813491" y="3214686"/>
              <a:ext cx="542213" cy="1000132"/>
              <a:chOff x="5123489" y="3214687"/>
              <a:chExt cx="542213" cy="1000132"/>
            </a:xfrm>
          </p:grpSpPr>
          <p:pic>
            <p:nvPicPr>
              <p:cNvPr id="115"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4873456"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16" name="TextBox 115"/>
              <p:cNvSpPr txBox="1"/>
              <p:nvPr/>
            </p:nvSpPr>
            <p:spPr>
              <a:xfrm>
                <a:off x="5142482" y="3321984"/>
                <a:ext cx="523220" cy="678520"/>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人力资源主题分析</a:t>
                </a:r>
              </a:p>
            </p:txBody>
          </p:sp>
        </p:grpSp>
        <p:grpSp>
          <p:nvGrpSpPr>
            <p:cNvPr id="28" name="组合 216"/>
            <p:cNvGrpSpPr/>
            <p:nvPr/>
          </p:nvGrpSpPr>
          <p:grpSpPr>
            <a:xfrm>
              <a:off x="5802356" y="3214687"/>
              <a:ext cx="527308" cy="1000132"/>
              <a:chOff x="5712134" y="3214687"/>
              <a:chExt cx="527308" cy="1000132"/>
            </a:xfrm>
          </p:grpSpPr>
          <p:pic>
            <p:nvPicPr>
              <p:cNvPr id="113"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5462101"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14" name="TextBox 113"/>
              <p:cNvSpPr txBox="1"/>
              <p:nvPr/>
            </p:nvSpPr>
            <p:spPr>
              <a:xfrm>
                <a:off x="5716222" y="3321984"/>
                <a:ext cx="523220" cy="607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预算主题分析</a:t>
                </a:r>
              </a:p>
            </p:txBody>
          </p:sp>
        </p:grpSp>
        <p:grpSp>
          <p:nvGrpSpPr>
            <p:cNvPr id="79" name="组合 221"/>
            <p:cNvGrpSpPr/>
            <p:nvPr/>
          </p:nvGrpSpPr>
          <p:grpSpPr>
            <a:xfrm>
              <a:off x="6300779" y="3214687"/>
              <a:ext cx="548263" cy="1000132"/>
              <a:chOff x="6300779" y="3214687"/>
              <a:chExt cx="548263" cy="1000132"/>
            </a:xfrm>
          </p:grpSpPr>
          <p:pic>
            <p:nvPicPr>
              <p:cNvPr id="111"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6050746"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6325822" y="3321984"/>
                <a:ext cx="523220" cy="607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成本主题分析</a:t>
                </a:r>
              </a:p>
            </p:txBody>
          </p:sp>
        </p:grpSp>
        <p:grpSp>
          <p:nvGrpSpPr>
            <p:cNvPr id="80" name="组合 228"/>
            <p:cNvGrpSpPr/>
            <p:nvPr/>
          </p:nvGrpSpPr>
          <p:grpSpPr>
            <a:xfrm>
              <a:off x="3340434" y="4500570"/>
              <a:ext cx="523220" cy="1195405"/>
              <a:chOff x="3338868" y="4519611"/>
              <a:chExt cx="585749" cy="1338263"/>
            </a:xfrm>
          </p:grpSpPr>
          <p:pic>
            <p:nvPicPr>
              <p:cNvPr id="109"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2938454"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10" name="TextBox 109"/>
              <p:cNvSpPr txBox="1"/>
              <p:nvPr/>
            </p:nvSpPr>
            <p:spPr>
              <a:xfrm>
                <a:off x="3338868" y="4621867"/>
                <a:ext cx="585749" cy="996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财务核算诊断方案包</a:t>
                </a:r>
              </a:p>
            </p:txBody>
          </p:sp>
        </p:grpSp>
        <p:grpSp>
          <p:nvGrpSpPr>
            <p:cNvPr id="81" name="组合 230"/>
            <p:cNvGrpSpPr/>
            <p:nvPr/>
          </p:nvGrpSpPr>
          <p:grpSpPr>
            <a:xfrm>
              <a:off x="4240192" y="4519611"/>
              <a:ext cx="523220" cy="1266843"/>
              <a:chOff x="3922741" y="4519611"/>
              <a:chExt cx="585748" cy="1418238"/>
            </a:xfrm>
          </p:grpSpPr>
          <p:pic>
            <p:nvPicPr>
              <p:cNvPr id="107"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3527100"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TextBox 107"/>
              <p:cNvSpPr txBox="1"/>
              <p:nvPr/>
            </p:nvSpPr>
            <p:spPr>
              <a:xfrm>
                <a:off x="3922741" y="4621867"/>
                <a:ext cx="585748" cy="13159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精益生产管理诊断方案包</a:t>
                </a:r>
              </a:p>
            </p:txBody>
          </p:sp>
        </p:grpSp>
        <p:grpSp>
          <p:nvGrpSpPr>
            <p:cNvPr id="82" name="组合 229"/>
            <p:cNvGrpSpPr/>
            <p:nvPr/>
          </p:nvGrpSpPr>
          <p:grpSpPr>
            <a:xfrm>
              <a:off x="4662056" y="4519611"/>
              <a:ext cx="523220" cy="1195405"/>
              <a:chOff x="4501925" y="4519611"/>
              <a:chExt cx="585747" cy="1338263"/>
            </a:xfrm>
          </p:grpSpPr>
          <p:pic>
            <p:nvPicPr>
              <p:cNvPr id="105"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4112657"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06" name="TextBox 105"/>
              <p:cNvSpPr txBox="1"/>
              <p:nvPr/>
            </p:nvSpPr>
            <p:spPr>
              <a:xfrm>
                <a:off x="4501925" y="4621867"/>
                <a:ext cx="585747" cy="1076057"/>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人力资源管理诊断方案包</a:t>
                </a:r>
              </a:p>
            </p:txBody>
          </p:sp>
        </p:grpSp>
        <p:grpSp>
          <p:nvGrpSpPr>
            <p:cNvPr id="83" name="组合 225"/>
            <p:cNvGrpSpPr/>
            <p:nvPr/>
          </p:nvGrpSpPr>
          <p:grpSpPr>
            <a:xfrm>
              <a:off x="5383057" y="4519611"/>
              <a:ext cx="692497" cy="1195405"/>
              <a:chOff x="4930992" y="4519611"/>
              <a:chExt cx="775255" cy="1338263"/>
            </a:xfrm>
          </p:grpSpPr>
          <p:pic>
            <p:nvPicPr>
              <p:cNvPr id="103"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4704390"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04" name="TextBox 103"/>
              <p:cNvSpPr txBox="1"/>
              <p:nvPr/>
            </p:nvSpPr>
            <p:spPr>
              <a:xfrm>
                <a:off x="4930992" y="4621867"/>
                <a:ext cx="775255" cy="996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连锁零售管理诊断方案包</a:t>
                </a:r>
              </a:p>
            </p:txBody>
          </p:sp>
        </p:grpSp>
        <p:grpSp>
          <p:nvGrpSpPr>
            <p:cNvPr id="84" name="组合 223"/>
            <p:cNvGrpSpPr/>
            <p:nvPr/>
          </p:nvGrpSpPr>
          <p:grpSpPr>
            <a:xfrm>
              <a:off x="5993578" y="4519611"/>
              <a:ext cx="523220" cy="1195405"/>
              <a:chOff x="5694220" y="4519611"/>
              <a:chExt cx="585746" cy="1338263"/>
            </a:xfrm>
          </p:grpSpPr>
          <p:pic>
            <p:nvPicPr>
              <p:cNvPr id="101"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5293035"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102" name="TextBox 101"/>
              <p:cNvSpPr txBox="1"/>
              <p:nvPr/>
            </p:nvSpPr>
            <p:spPr>
              <a:xfrm>
                <a:off x="5694220" y="4621867"/>
                <a:ext cx="585746" cy="1076057"/>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预算与费用管理诊断方案包</a:t>
                </a:r>
              </a:p>
            </p:txBody>
          </p:sp>
        </p:grpSp>
        <p:grpSp>
          <p:nvGrpSpPr>
            <p:cNvPr id="85" name="组合 243"/>
            <p:cNvGrpSpPr/>
            <p:nvPr/>
          </p:nvGrpSpPr>
          <p:grpSpPr>
            <a:xfrm>
              <a:off x="6398611" y="4519612"/>
              <a:ext cx="523220" cy="1195405"/>
              <a:chOff x="6398611" y="4519612"/>
              <a:chExt cx="523220" cy="1195405"/>
            </a:xfrm>
          </p:grpSpPr>
          <p:pic>
            <p:nvPicPr>
              <p:cNvPr id="99"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6055028" y="4893972"/>
                <a:ext cx="1195405" cy="446685"/>
              </a:xfrm>
              <a:prstGeom prst="rect">
                <a:avLst/>
              </a:prstGeom>
              <a:noFill/>
              <a:extLst>
                <a:ext uri="{909E8E84-426E-40DD-AFC4-6F175D3DCCD1}">
                  <a14:hiddenFill xmlns="" xmlns:a14="http://schemas.microsoft.com/office/drawing/2010/main">
                    <a:solidFill>
                      <a:srgbClr val="FFFFFF"/>
                    </a:solidFill>
                  </a14:hiddenFill>
                </a:ext>
              </a:extLst>
            </p:spPr>
          </p:pic>
          <p:sp>
            <p:nvSpPr>
              <p:cNvPr id="100" name="TextBox 99"/>
              <p:cNvSpPr txBox="1"/>
              <p:nvPr/>
            </p:nvSpPr>
            <p:spPr>
              <a:xfrm>
                <a:off x="6398611" y="4610951"/>
                <a:ext cx="523220" cy="889751"/>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成本管控诊断方案包</a:t>
                </a:r>
              </a:p>
            </p:txBody>
          </p:sp>
        </p:grpSp>
        <p:grpSp>
          <p:nvGrpSpPr>
            <p:cNvPr id="86" name="组合 215"/>
            <p:cNvGrpSpPr/>
            <p:nvPr/>
          </p:nvGrpSpPr>
          <p:grpSpPr>
            <a:xfrm>
              <a:off x="5303933" y="3214687"/>
              <a:ext cx="527310" cy="1000132"/>
              <a:chOff x="5429256" y="3214687"/>
              <a:chExt cx="527310" cy="1000132"/>
            </a:xfrm>
          </p:grpSpPr>
          <p:pic>
            <p:nvPicPr>
              <p:cNvPr id="97"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5179223" y="3464720"/>
                <a:ext cx="1000132"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98" name="TextBox 97"/>
              <p:cNvSpPr txBox="1"/>
              <p:nvPr/>
            </p:nvSpPr>
            <p:spPr>
              <a:xfrm>
                <a:off x="5433346" y="3321984"/>
                <a:ext cx="523220" cy="821396"/>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分销零售主题分析</a:t>
                </a:r>
              </a:p>
            </p:txBody>
          </p:sp>
        </p:grpSp>
        <p:grpSp>
          <p:nvGrpSpPr>
            <p:cNvPr id="87" name="组合 231"/>
            <p:cNvGrpSpPr/>
            <p:nvPr/>
          </p:nvGrpSpPr>
          <p:grpSpPr>
            <a:xfrm>
              <a:off x="3809258" y="4519611"/>
              <a:ext cx="523220" cy="1195405"/>
              <a:chOff x="3943008" y="4519611"/>
              <a:chExt cx="585749" cy="1338263"/>
            </a:xfrm>
          </p:grpSpPr>
          <p:pic>
            <p:nvPicPr>
              <p:cNvPr id="95"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3527100"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96" name="TextBox 95"/>
              <p:cNvSpPr txBox="1"/>
              <p:nvPr/>
            </p:nvSpPr>
            <p:spPr>
              <a:xfrm>
                <a:off x="3943008" y="4621867"/>
                <a:ext cx="585749" cy="996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财务核算诊断方案包</a:t>
                </a:r>
              </a:p>
            </p:txBody>
          </p:sp>
        </p:grpSp>
        <p:grpSp>
          <p:nvGrpSpPr>
            <p:cNvPr id="88" name="组合 234"/>
            <p:cNvGrpSpPr/>
            <p:nvPr/>
          </p:nvGrpSpPr>
          <p:grpSpPr>
            <a:xfrm>
              <a:off x="5103301" y="4519611"/>
              <a:ext cx="523220" cy="1195405"/>
              <a:chOff x="3892334" y="4519611"/>
              <a:chExt cx="585749" cy="1338263"/>
            </a:xfrm>
          </p:grpSpPr>
          <p:pic>
            <p:nvPicPr>
              <p:cNvPr id="93" name="Picture 11" descr="E:\yinfeifei\2012年工作项目\UFIDA用友 2012\用友 王曼曼\20120223 信息化企业从U8AIO开始PPT美化\png图\未标题-65.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rot="16200000">
                <a:off x="3527100" y="4938710"/>
                <a:ext cx="1338263" cy="500066"/>
              </a:xfrm>
              <a:prstGeom prst="rect">
                <a:avLst/>
              </a:prstGeom>
              <a:noFill/>
              <a:extLst>
                <a:ext uri="{909E8E84-426E-40DD-AFC4-6F175D3DCCD1}">
                  <a14:hiddenFill xmlns="" xmlns:a14="http://schemas.microsoft.com/office/drawing/2010/main">
                    <a:solidFill>
                      <a:srgbClr val="FFFFFF"/>
                    </a:solidFill>
                  </a14:hiddenFill>
                </a:ext>
              </a:extLst>
            </p:spPr>
          </p:pic>
          <p:sp>
            <p:nvSpPr>
              <p:cNvPr id="94" name="TextBox 93"/>
              <p:cNvSpPr txBox="1"/>
              <p:nvPr/>
            </p:nvSpPr>
            <p:spPr>
              <a:xfrm>
                <a:off x="3892334" y="4621867"/>
                <a:ext cx="585749" cy="996082"/>
              </a:xfrm>
              <a:prstGeom prst="rect">
                <a:avLst/>
              </a:prstGeom>
              <a:noFill/>
            </p:spPr>
            <p:txBody>
              <a:bodyPr vert="eaVert" wrap="square" rtlCol="0">
                <a:spAutoFit/>
              </a:bodyPr>
              <a:lstStyle/>
              <a:p>
                <a:r>
                  <a:rPr lang="zh-CN" altLang="en-US" sz="1100" dirty="0" smtClean="0">
                    <a:latin typeface="微软雅黑" pitchFamily="34" charset="-122"/>
                    <a:ea typeface="微软雅黑" pitchFamily="34" charset="-122"/>
                  </a:rPr>
                  <a:t>分销管理诊断方案包</a:t>
                </a:r>
              </a:p>
            </p:txBody>
          </p:sp>
        </p:grpSp>
      </p:grpSp>
      <p:sp>
        <p:nvSpPr>
          <p:cNvPr id="400387" name="Rectangle 2"/>
          <p:cNvSpPr>
            <a:spLocks noGrp="1" noChangeArrowheads="1"/>
          </p:cNvSpPr>
          <p:nvPr>
            <p:ph type="title"/>
          </p:nvPr>
        </p:nvSpPr>
        <p:spPr>
          <a:noFill/>
          <a:ln/>
        </p:spPr>
        <p:txBody>
          <a:bodyPr/>
          <a:lstStyle/>
          <a:p>
            <a:pPr>
              <a:defRPr/>
            </a:pPr>
            <a:r>
              <a:rPr lang="zh-CN" altLang="en-US" dirty="0" smtClean="0">
                <a:latin typeface="+mn-ea"/>
              </a:rPr>
              <a:t>关键应用业务  </a:t>
            </a:r>
            <a:r>
              <a:rPr lang="zh-CN" altLang="en-US" sz="2400" dirty="0" smtClean="0">
                <a:solidFill>
                  <a:srgbClr val="FF0000"/>
                </a:solidFill>
                <a:latin typeface="+mn-ea"/>
                <a:ea typeface="+mn-ea"/>
              </a:rPr>
              <a:t>智慧的经营决策体系</a:t>
            </a:r>
            <a:endParaRPr lang="zh-CN" altLang="zh-CN" sz="2400" dirty="0" smtClean="0">
              <a:solidFill>
                <a:srgbClr val="FF0000"/>
              </a:solidFill>
              <a:latin typeface="+mn-ea"/>
              <a:ea typeface="+mn-ea"/>
            </a:endParaRPr>
          </a:p>
        </p:txBody>
      </p:sp>
      <p:sp>
        <p:nvSpPr>
          <p:cNvPr id="47" name="圆角矩形 46"/>
          <p:cNvSpPr/>
          <p:nvPr/>
        </p:nvSpPr>
        <p:spPr>
          <a:xfrm>
            <a:off x="6861506" y="2131567"/>
            <a:ext cx="1204724" cy="694088"/>
          </a:xfrm>
          <a:prstGeom prst="roundRect">
            <a:avLst>
              <a:gd name="adj" fmla="val 12947"/>
            </a:avLst>
          </a:prstGeom>
          <a:noFill/>
          <a:ln w="38100">
            <a:solidFill>
              <a:srgbClr val="FF0000">
                <a:alpha val="5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88" name="Rectangle 2"/>
          <p:cNvSpPr>
            <a:spLocks noChangeArrowheads="1"/>
          </p:cNvSpPr>
          <p:nvPr/>
        </p:nvSpPr>
        <p:spPr bwMode="auto">
          <a:xfrm>
            <a:off x="0" y="0"/>
            <a:ext cx="8229600" cy="620713"/>
          </a:xfrm>
          <a:prstGeom prst="rect">
            <a:avLst/>
          </a:prstGeom>
          <a:noFill/>
          <a:ln w="9525">
            <a:noFill/>
            <a:miter lim="800000"/>
            <a:headEnd/>
            <a:tailEnd/>
          </a:ln>
        </p:spPr>
        <p:txBody>
          <a:bodyPr anchor="ctr"/>
          <a:lstStyle/>
          <a:p>
            <a:pPr eaLnBrk="0" hangingPunct="0"/>
            <a:endParaRPr lang="zh-CN" altLang="zh-CN" sz="3200" b="1" dirty="0">
              <a:solidFill>
                <a:srgbClr val="FF0000"/>
              </a:solidFill>
              <a:latin typeface="黑体" pitchFamily="49" charset="-122"/>
              <a:ea typeface="黑体" pitchFamily="49" charset="-122"/>
            </a:endParaRPr>
          </a:p>
        </p:txBody>
      </p:sp>
      <p:sp>
        <p:nvSpPr>
          <p:cNvPr id="82" name="标题 81"/>
          <p:cNvSpPr>
            <a:spLocks noGrp="1"/>
          </p:cNvSpPr>
          <p:nvPr>
            <p:ph type="title"/>
          </p:nvPr>
        </p:nvSpPr>
        <p:spPr>
          <a:noFill/>
          <a:ln w="9525">
            <a:noFill/>
            <a:miter lim="800000"/>
            <a:headEnd/>
            <a:tailEnd/>
          </a:ln>
        </p:spPr>
        <p:txBody>
          <a:bodyPr vert="horz" wrap="square" lIns="91440" tIns="45720" rIns="91440" bIns="45720" numCol="1" anchor="t" anchorCtr="0" compatLnSpc="1">
            <a:prstTxWarp prst="textNoShape">
              <a:avLst/>
            </a:prstTxWarp>
          </a:bodyPr>
          <a:lstStyle/>
          <a:p>
            <a:pPr>
              <a:defRPr/>
            </a:pPr>
            <a:r>
              <a:rPr lang="zh-CN" altLang="en-US" dirty="0" smtClean="0">
                <a:latin typeface="+mn-ea"/>
              </a:rPr>
              <a:t>关键应用业务  </a:t>
            </a:r>
            <a:r>
              <a:rPr lang="zh-CN" altLang="en-US" sz="2400" dirty="0" smtClean="0">
                <a:solidFill>
                  <a:srgbClr val="FF0000"/>
                </a:solidFill>
                <a:latin typeface="+mn-ea"/>
                <a:ea typeface="+mn-ea"/>
              </a:rPr>
              <a:t>智慧的经营决策体系</a:t>
            </a:r>
          </a:p>
        </p:txBody>
      </p:sp>
      <p:grpSp>
        <p:nvGrpSpPr>
          <p:cNvPr id="2" name="组合 8"/>
          <p:cNvGrpSpPr/>
          <p:nvPr/>
        </p:nvGrpSpPr>
        <p:grpSpPr>
          <a:xfrm>
            <a:off x="322203" y="861995"/>
            <a:ext cx="7680328" cy="5824555"/>
            <a:chOff x="322203" y="861995"/>
            <a:chExt cx="7680328" cy="5824555"/>
          </a:xfrm>
        </p:grpSpPr>
        <p:sp>
          <p:nvSpPr>
            <p:cNvPr id="176" name="Rectangle 44"/>
            <p:cNvSpPr>
              <a:spLocks noChangeArrowheads="1"/>
            </p:cNvSpPr>
            <p:nvPr/>
          </p:nvSpPr>
          <p:spPr bwMode="gray">
            <a:xfrm>
              <a:off x="1951136" y="2479656"/>
              <a:ext cx="4627464" cy="1323977"/>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191" name="Line 59"/>
            <p:cNvSpPr>
              <a:spLocks noChangeShapeType="1"/>
            </p:cNvSpPr>
            <p:nvPr/>
          </p:nvSpPr>
          <p:spPr bwMode="auto">
            <a:xfrm>
              <a:off x="3494713" y="2505058"/>
              <a:ext cx="0" cy="1292242"/>
            </a:xfrm>
            <a:prstGeom prst="line">
              <a:avLst/>
            </a:prstGeom>
            <a:noFill/>
            <a:ln w="12700">
              <a:solidFill>
                <a:schemeClr val="tx1"/>
              </a:solidFill>
              <a:round/>
              <a:headEnd/>
              <a:tailEnd/>
            </a:ln>
          </p:spPr>
          <p:txBody>
            <a:bodyPr/>
            <a:lstStyle/>
            <a:p>
              <a:endParaRPr lang="zh-CN" altLang="en-US"/>
            </a:p>
          </p:txBody>
        </p:sp>
        <p:sp>
          <p:nvSpPr>
            <p:cNvPr id="163" name="Line 37"/>
            <p:cNvSpPr>
              <a:spLocks noChangeShapeType="1"/>
            </p:cNvSpPr>
            <p:nvPr/>
          </p:nvSpPr>
          <p:spPr bwMode="auto">
            <a:xfrm flipV="1">
              <a:off x="1332676" y="3005847"/>
              <a:ext cx="610367" cy="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64" name="Rectangle 44"/>
            <p:cNvSpPr>
              <a:spLocks noChangeArrowheads="1"/>
            </p:cNvSpPr>
            <p:nvPr/>
          </p:nvSpPr>
          <p:spPr bwMode="gray">
            <a:xfrm>
              <a:off x="322204" y="1098532"/>
              <a:ext cx="2814640" cy="863600"/>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pPr>
                <a:defRPr/>
              </a:pPr>
              <a:endParaRPr lang="zh-CN" altLang="en-US"/>
            </a:p>
          </p:txBody>
        </p:sp>
        <p:sp>
          <p:nvSpPr>
            <p:cNvPr id="165" name="Rectangle 45"/>
            <p:cNvSpPr>
              <a:spLocks noChangeArrowheads="1"/>
            </p:cNvSpPr>
            <p:nvPr/>
          </p:nvSpPr>
          <p:spPr bwMode="auto">
            <a:xfrm>
              <a:off x="322204" y="861995"/>
              <a:ext cx="2814640"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defRPr/>
              </a:pPr>
              <a:r>
                <a:rPr lang="zh-CN" altLang="de-DE" sz="1400" b="1" dirty="0">
                  <a:latin typeface="微软雅黑" pitchFamily="34" charset="-122"/>
                  <a:ea typeface="微软雅黑" pitchFamily="34" charset="-122"/>
                </a:rPr>
                <a:t>销售主题分析</a:t>
              </a:r>
              <a:endParaRPr lang="zh-CN" altLang="en-US" sz="1400" b="1" dirty="0">
                <a:latin typeface="微软雅黑" pitchFamily="34" charset="-122"/>
                <a:ea typeface="微软雅黑" pitchFamily="34" charset="-122"/>
              </a:endParaRPr>
            </a:p>
          </p:txBody>
        </p:sp>
        <p:sp>
          <p:nvSpPr>
            <p:cNvPr id="166" name="Text Box 46"/>
            <p:cNvSpPr txBox="1">
              <a:spLocks noChangeArrowheads="1"/>
            </p:cNvSpPr>
            <p:nvPr/>
          </p:nvSpPr>
          <p:spPr bwMode="auto">
            <a:xfrm>
              <a:off x="360304" y="1150871"/>
              <a:ext cx="2022477" cy="549275"/>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smtClean="0">
                  <a:latin typeface="微软雅黑" pitchFamily="34" charset="-122"/>
                  <a:ea typeface="微软雅黑" pitchFamily="34" charset="-122"/>
                </a:rPr>
                <a:t>订单</a:t>
              </a:r>
              <a:r>
                <a:rPr lang="zh-CN" altLang="de-DE" sz="1200" dirty="0">
                  <a:latin typeface="微软雅黑" pitchFamily="34" charset="-122"/>
                  <a:ea typeface="微软雅黑" pitchFamily="34" charset="-122"/>
                </a:rPr>
                <a:t>，收入</a:t>
              </a:r>
            </a:p>
            <a:p>
              <a:pPr marL="171450" indent="-171450" eaLnBrk="0" hangingPunct="0">
                <a:spcBef>
                  <a:spcPct val="50000"/>
                </a:spcBef>
                <a:buBlip>
                  <a:blip r:embed="rId4"/>
                </a:buBlip>
              </a:pPr>
              <a:r>
                <a:rPr lang="zh-CN" altLang="de-DE" sz="1200" dirty="0" smtClean="0">
                  <a:latin typeface="微软雅黑" pitchFamily="34" charset="-122"/>
                  <a:ea typeface="微软雅黑" pitchFamily="34" charset="-122"/>
                </a:rPr>
                <a:t>产品</a:t>
              </a:r>
              <a:r>
                <a:rPr lang="zh-CN" altLang="de-DE" sz="1200" dirty="0">
                  <a:latin typeface="微软雅黑" pitchFamily="34" charset="-122"/>
                  <a:ea typeface="微软雅黑" pitchFamily="34" charset="-122"/>
                </a:rPr>
                <a:t>群盈利性</a:t>
              </a:r>
              <a:endParaRPr lang="zh-CN" altLang="en-US" sz="1200" dirty="0">
                <a:latin typeface="微软雅黑" pitchFamily="34" charset="-122"/>
                <a:ea typeface="微软雅黑" pitchFamily="34" charset="-122"/>
              </a:endParaRPr>
            </a:p>
          </p:txBody>
        </p:sp>
        <p:sp>
          <p:nvSpPr>
            <p:cNvPr id="167" name="Line 47"/>
            <p:cNvSpPr>
              <a:spLocks noChangeShapeType="1"/>
            </p:cNvSpPr>
            <p:nvPr/>
          </p:nvSpPr>
          <p:spPr bwMode="auto">
            <a:xfrm flipV="1">
              <a:off x="1332676" y="2000959"/>
              <a:ext cx="0" cy="192888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68" name="Line 48"/>
            <p:cNvSpPr>
              <a:spLocks noChangeShapeType="1"/>
            </p:cNvSpPr>
            <p:nvPr/>
          </p:nvSpPr>
          <p:spPr bwMode="auto">
            <a:xfrm flipV="1">
              <a:off x="5003745" y="1987533"/>
              <a:ext cx="0" cy="21590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69" name="Line 49"/>
            <p:cNvSpPr>
              <a:spLocks noChangeShapeType="1"/>
            </p:cNvSpPr>
            <p:nvPr/>
          </p:nvSpPr>
          <p:spPr bwMode="auto">
            <a:xfrm flipH="1" flipV="1">
              <a:off x="2412943" y="2000960"/>
              <a:ext cx="0" cy="22860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70" name="Line 52"/>
            <p:cNvSpPr>
              <a:spLocks noChangeShapeType="1"/>
            </p:cNvSpPr>
            <p:nvPr/>
          </p:nvSpPr>
          <p:spPr bwMode="auto">
            <a:xfrm>
              <a:off x="3186827" y="1504932"/>
              <a:ext cx="977901" cy="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pic>
          <p:nvPicPr>
            <p:cNvPr id="171" name="Picture 60" descr="snap"/>
            <p:cNvPicPr>
              <a:picLocks noChangeAspect="1" noChangeArrowheads="1"/>
            </p:cNvPicPr>
            <p:nvPr/>
          </p:nvPicPr>
          <p:blipFill>
            <a:blip r:embed="rId5" cstate="print"/>
            <a:srcRect t="7666" b="7834"/>
            <a:stretch>
              <a:fillRect/>
            </a:stretch>
          </p:blipFill>
          <p:spPr bwMode="auto">
            <a:xfrm>
              <a:off x="2282041" y="1181943"/>
              <a:ext cx="796926" cy="706438"/>
            </a:xfrm>
            <a:prstGeom prst="rect">
              <a:avLst/>
            </a:prstGeom>
            <a:noFill/>
            <a:ln w="9525">
              <a:noFill/>
              <a:miter lim="800000"/>
              <a:headEnd/>
              <a:tailEnd/>
            </a:ln>
          </p:spPr>
        </p:pic>
        <p:sp>
          <p:nvSpPr>
            <p:cNvPr id="172" name="Rectangle 44"/>
            <p:cNvSpPr>
              <a:spLocks noChangeArrowheads="1"/>
            </p:cNvSpPr>
            <p:nvPr/>
          </p:nvSpPr>
          <p:spPr bwMode="gray">
            <a:xfrm>
              <a:off x="4180101" y="1098532"/>
              <a:ext cx="2814640" cy="863600"/>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173" name="Rectangle 45"/>
            <p:cNvSpPr>
              <a:spLocks noChangeArrowheads="1"/>
            </p:cNvSpPr>
            <p:nvPr/>
          </p:nvSpPr>
          <p:spPr bwMode="auto">
            <a:xfrm>
              <a:off x="4180101" y="861995"/>
              <a:ext cx="2814640"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资金主题分析</a:t>
              </a:r>
              <a:endParaRPr lang="zh-CN" altLang="en-US" sz="1400" b="1" dirty="0">
                <a:latin typeface="微软雅黑" pitchFamily="34" charset="-122"/>
                <a:ea typeface="微软雅黑" pitchFamily="34" charset="-122"/>
              </a:endParaRPr>
            </a:p>
          </p:txBody>
        </p:sp>
        <p:sp>
          <p:nvSpPr>
            <p:cNvPr id="174" name="Text Box 46"/>
            <p:cNvSpPr txBox="1">
              <a:spLocks noChangeArrowheads="1"/>
            </p:cNvSpPr>
            <p:nvPr/>
          </p:nvSpPr>
          <p:spPr bwMode="auto">
            <a:xfrm>
              <a:off x="4218201" y="1150871"/>
              <a:ext cx="2022477" cy="830997"/>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产品群现金流能力</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应收帐</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库存占用</a:t>
              </a:r>
              <a:endParaRPr lang="zh-CN" altLang="en-US" sz="1200" dirty="0">
                <a:latin typeface="微软雅黑" pitchFamily="34" charset="-122"/>
                <a:ea typeface="微软雅黑" pitchFamily="34" charset="-122"/>
              </a:endParaRPr>
            </a:p>
          </p:txBody>
        </p:sp>
        <p:pic>
          <p:nvPicPr>
            <p:cNvPr id="175" name="Picture 43" descr="j0200543"/>
            <p:cNvPicPr>
              <a:picLocks noChangeAspect="1" noChangeArrowheads="1"/>
            </p:cNvPicPr>
            <p:nvPr/>
          </p:nvPicPr>
          <p:blipFill>
            <a:blip r:embed="rId6" cstate="print"/>
            <a:srcRect/>
            <a:stretch>
              <a:fillRect/>
            </a:stretch>
          </p:blipFill>
          <p:spPr bwMode="auto">
            <a:xfrm>
              <a:off x="5937831" y="1181943"/>
              <a:ext cx="982663" cy="698500"/>
            </a:xfrm>
            <a:prstGeom prst="rect">
              <a:avLst/>
            </a:prstGeom>
            <a:noFill/>
            <a:ln w="9525">
              <a:noFill/>
              <a:miter lim="800000"/>
              <a:headEnd/>
              <a:tailEnd/>
            </a:ln>
          </p:spPr>
        </p:pic>
        <p:sp>
          <p:nvSpPr>
            <p:cNvPr id="177" name="Rectangle 45"/>
            <p:cNvSpPr>
              <a:spLocks noChangeArrowheads="1"/>
            </p:cNvSpPr>
            <p:nvPr/>
          </p:nvSpPr>
          <p:spPr bwMode="auto">
            <a:xfrm>
              <a:off x="1951136" y="2243120"/>
              <a:ext cx="4627464"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财务主题分析</a:t>
              </a:r>
              <a:endParaRPr lang="zh-CN" altLang="en-US" sz="1400" b="1" dirty="0">
                <a:latin typeface="微软雅黑" pitchFamily="34" charset="-122"/>
                <a:ea typeface="微软雅黑" pitchFamily="34" charset="-122"/>
              </a:endParaRPr>
            </a:p>
          </p:txBody>
        </p:sp>
        <p:sp>
          <p:nvSpPr>
            <p:cNvPr id="178" name="Text Box 46"/>
            <p:cNvSpPr txBox="1">
              <a:spLocks noChangeArrowheads="1"/>
            </p:cNvSpPr>
            <p:nvPr/>
          </p:nvSpPr>
          <p:spPr bwMode="auto">
            <a:xfrm>
              <a:off x="1989237" y="2729622"/>
              <a:ext cx="1471513" cy="830997"/>
            </a:xfrm>
            <a:prstGeom prst="rect">
              <a:avLst/>
            </a:prstGeom>
            <a:noFill/>
            <a:ln w="12700">
              <a:noFill/>
              <a:miter lim="800000"/>
              <a:headEnd/>
              <a:tailEnd/>
            </a:ln>
          </p:spPr>
          <p:txBody>
            <a:bodyPr wrap="square">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营业收入</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成本、费用</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净利</a:t>
              </a:r>
              <a:endParaRPr lang="zh-CN" altLang="en-US" sz="1200" dirty="0">
                <a:latin typeface="微软雅黑" pitchFamily="34" charset="-122"/>
                <a:ea typeface="微软雅黑" pitchFamily="34" charset="-122"/>
              </a:endParaRPr>
            </a:p>
          </p:txBody>
        </p:sp>
        <p:sp>
          <p:nvSpPr>
            <p:cNvPr id="179" name="Line 33"/>
            <p:cNvSpPr>
              <a:spLocks noChangeShapeType="1"/>
            </p:cNvSpPr>
            <p:nvPr/>
          </p:nvSpPr>
          <p:spPr bwMode="auto">
            <a:xfrm>
              <a:off x="1951137" y="2697128"/>
              <a:ext cx="4627464" cy="0"/>
            </a:xfrm>
            <a:prstGeom prst="line">
              <a:avLst/>
            </a:prstGeom>
            <a:noFill/>
            <a:ln w="12700">
              <a:solidFill>
                <a:schemeClr val="tx1"/>
              </a:solidFill>
              <a:round/>
              <a:headEnd/>
              <a:tailEnd/>
            </a:ln>
          </p:spPr>
          <p:txBody>
            <a:bodyPr/>
            <a:lstStyle/>
            <a:p>
              <a:endParaRPr lang="zh-CN" altLang="en-US"/>
            </a:p>
          </p:txBody>
        </p:sp>
        <p:sp>
          <p:nvSpPr>
            <p:cNvPr id="181" name="Line 59"/>
            <p:cNvSpPr>
              <a:spLocks noChangeShapeType="1"/>
            </p:cNvSpPr>
            <p:nvPr/>
          </p:nvSpPr>
          <p:spPr bwMode="auto">
            <a:xfrm>
              <a:off x="5031413" y="2505058"/>
              <a:ext cx="0" cy="1292242"/>
            </a:xfrm>
            <a:prstGeom prst="line">
              <a:avLst/>
            </a:prstGeom>
            <a:noFill/>
            <a:ln w="12700">
              <a:solidFill>
                <a:schemeClr val="tx1"/>
              </a:solidFill>
              <a:round/>
              <a:headEnd/>
              <a:tailEnd/>
            </a:ln>
          </p:spPr>
          <p:txBody>
            <a:bodyPr/>
            <a:lstStyle/>
            <a:p>
              <a:endParaRPr lang="zh-CN" altLang="en-US"/>
            </a:p>
          </p:txBody>
        </p:sp>
        <p:sp>
          <p:nvSpPr>
            <p:cNvPr id="183" name="Text Box 46"/>
            <p:cNvSpPr txBox="1">
              <a:spLocks noChangeArrowheads="1"/>
            </p:cNvSpPr>
            <p:nvPr/>
          </p:nvSpPr>
          <p:spPr bwMode="auto">
            <a:xfrm>
              <a:off x="3525937" y="2729622"/>
              <a:ext cx="1471513" cy="549275"/>
            </a:xfrm>
            <a:prstGeom prst="rect">
              <a:avLst/>
            </a:prstGeom>
            <a:noFill/>
            <a:ln w="12700">
              <a:noFill/>
              <a:miter lim="800000"/>
              <a:headEnd/>
              <a:tailEnd/>
            </a:ln>
          </p:spPr>
          <p:txBody>
            <a:bodyPr wrap="square">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流入结构</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流出结构</a:t>
              </a:r>
              <a:endParaRPr lang="zh-CN" altLang="en-US" sz="1200" dirty="0">
                <a:latin typeface="微软雅黑" pitchFamily="34" charset="-122"/>
                <a:ea typeface="微软雅黑" pitchFamily="34" charset="-122"/>
              </a:endParaRPr>
            </a:p>
          </p:txBody>
        </p:sp>
        <p:sp>
          <p:nvSpPr>
            <p:cNvPr id="184" name="Text Box 46"/>
            <p:cNvSpPr txBox="1">
              <a:spLocks noChangeArrowheads="1"/>
            </p:cNvSpPr>
            <p:nvPr/>
          </p:nvSpPr>
          <p:spPr bwMode="auto">
            <a:xfrm>
              <a:off x="5062637" y="2729622"/>
              <a:ext cx="1471513" cy="553998"/>
            </a:xfrm>
            <a:prstGeom prst="rect">
              <a:avLst/>
            </a:prstGeom>
            <a:noFill/>
            <a:ln w="12700">
              <a:noFill/>
              <a:miter lim="800000"/>
              <a:headEnd/>
              <a:tailEnd/>
            </a:ln>
          </p:spPr>
          <p:txBody>
            <a:bodyPr wrap="square">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资金占用结构</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资本来源结构</a:t>
              </a:r>
            </a:p>
          </p:txBody>
        </p:sp>
        <p:sp>
          <p:nvSpPr>
            <p:cNvPr id="185" name="Text Box 34"/>
            <p:cNvSpPr txBox="1">
              <a:spLocks noChangeArrowheads="1"/>
            </p:cNvSpPr>
            <p:nvPr/>
          </p:nvSpPr>
          <p:spPr bwMode="auto">
            <a:xfrm>
              <a:off x="1989237" y="2508960"/>
              <a:ext cx="1403351" cy="190500"/>
            </a:xfrm>
            <a:prstGeom prst="rect">
              <a:avLst/>
            </a:prstGeom>
            <a:noFill/>
            <a:ln w="12700">
              <a:noFill/>
              <a:miter lim="800000"/>
              <a:headEnd/>
              <a:tailEnd/>
            </a:ln>
          </p:spPr>
          <p:txBody>
            <a:bodyPr anchor="ctr"/>
            <a:lstStyle/>
            <a:p>
              <a:pPr eaLnBrk="0" hangingPunct="0">
                <a:spcBef>
                  <a:spcPct val="50000"/>
                </a:spcBef>
              </a:pPr>
              <a:r>
                <a:rPr lang="de-DE" altLang="zh-CN" sz="1200" b="1" dirty="0">
                  <a:latin typeface="微软雅黑" pitchFamily="34" charset="-122"/>
                  <a:ea typeface="微软雅黑" pitchFamily="34" charset="-122"/>
                </a:rPr>
                <a:t>P&amp;L</a:t>
              </a:r>
              <a:endParaRPr lang="en-US" altLang="zh-CN" sz="1200" b="1" dirty="0">
                <a:latin typeface="微软雅黑" pitchFamily="34" charset="-122"/>
                <a:ea typeface="微软雅黑" pitchFamily="34" charset="-122"/>
              </a:endParaRPr>
            </a:p>
          </p:txBody>
        </p:sp>
        <p:sp>
          <p:nvSpPr>
            <p:cNvPr id="186" name="Text Box 34"/>
            <p:cNvSpPr txBox="1">
              <a:spLocks noChangeArrowheads="1"/>
            </p:cNvSpPr>
            <p:nvPr/>
          </p:nvSpPr>
          <p:spPr bwMode="auto">
            <a:xfrm>
              <a:off x="3525937" y="2508960"/>
              <a:ext cx="1403351" cy="190500"/>
            </a:xfrm>
            <a:prstGeom prst="rect">
              <a:avLst/>
            </a:prstGeom>
            <a:noFill/>
            <a:ln w="12700">
              <a:noFill/>
              <a:miter lim="800000"/>
              <a:headEnd/>
              <a:tailEnd/>
            </a:ln>
          </p:spPr>
          <p:txBody>
            <a:bodyPr anchor="ctr"/>
            <a:lstStyle/>
            <a:p>
              <a:pPr eaLnBrk="0" hangingPunct="0">
                <a:spcBef>
                  <a:spcPct val="50000"/>
                </a:spcBef>
              </a:pPr>
              <a:r>
                <a:rPr lang="de-DE" altLang="zh-CN" sz="1200" b="1" dirty="0">
                  <a:latin typeface="微软雅黑" pitchFamily="34" charset="-122"/>
                  <a:ea typeface="微软雅黑" pitchFamily="34" charset="-122"/>
                </a:rPr>
                <a:t>Cash Flow</a:t>
              </a:r>
              <a:endParaRPr lang="en-US" altLang="zh-CN" sz="1200" b="1" dirty="0">
                <a:latin typeface="微软雅黑" pitchFamily="34" charset="-122"/>
                <a:ea typeface="微软雅黑" pitchFamily="34" charset="-122"/>
              </a:endParaRPr>
            </a:p>
          </p:txBody>
        </p:sp>
        <p:sp>
          <p:nvSpPr>
            <p:cNvPr id="187" name="Text Box 34"/>
            <p:cNvSpPr txBox="1">
              <a:spLocks noChangeArrowheads="1"/>
            </p:cNvSpPr>
            <p:nvPr/>
          </p:nvSpPr>
          <p:spPr bwMode="auto">
            <a:xfrm>
              <a:off x="5062637" y="2508960"/>
              <a:ext cx="1403351" cy="190500"/>
            </a:xfrm>
            <a:prstGeom prst="rect">
              <a:avLst/>
            </a:prstGeom>
            <a:noFill/>
            <a:ln w="12700">
              <a:noFill/>
              <a:miter lim="800000"/>
              <a:headEnd/>
              <a:tailEnd/>
            </a:ln>
          </p:spPr>
          <p:txBody>
            <a:bodyPr anchor="ctr"/>
            <a:lstStyle/>
            <a:p>
              <a:pPr eaLnBrk="0" hangingPunct="0">
                <a:spcBef>
                  <a:spcPct val="50000"/>
                </a:spcBef>
              </a:pPr>
              <a:r>
                <a:rPr lang="de-DE" altLang="zh-CN" sz="1200" b="1" dirty="0">
                  <a:latin typeface="微软雅黑" pitchFamily="34" charset="-122"/>
                  <a:ea typeface="微软雅黑" pitchFamily="34" charset="-122"/>
                </a:rPr>
                <a:t>Balance Sheet</a:t>
              </a:r>
              <a:endParaRPr lang="en-US" altLang="zh-CN" sz="1200" b="1" dirty="0">
                <a:latin typeface="微软雅黑" pitchFamily="34" charset="-122"/>
                <a:ea typeface="微软雅黑" pitchFamily="34" charset="-122"/>
              </a:endParaRPr>
            </a:p>
          </p:txBody>
        </p:sp>
        <p:pic>
          <p:nvPicPr>
            <p:cNvPr id="190" name="Picture 62" descr="waage"/>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874393" y="3271026"/>
              <a:ext cx="657225" cy="487363"/>
            </a:xfrm>
            <a:prstGeom prst="rect">
              <a:avLst/>
            </a:prstGeom>
            <a:noFill/>
            <a:ln w="9525">
              <a:noFill/>
              <a:miter lim="800000"/>
              <a:headEnd/>
              <a:tailEnd/>
            </a:ln>
          </p:spPr>
        </p:pic>
        <p:sp>
          <p:nvSpPr>
            <p:cNvPr id="192" name="Line 27"/>
            <p:cNvSpPr>
              <a:spLocks noChangeShapeType="1"/>
            </p:cNvSpPr>
            <p:nvPr/>
          </p:nvSpPr>
          <p:spPr bwMode="auto">
            <a:xfrm>
              <a:off x="3511858" y="5636796"/>
              <a:ext cx="2189807" cy="0"/>
            </a:xfrm>
            <a:prstGeom prst="line">
              <a:avLst/>
            </a:prstGeom>
            <a:noFill/>
            <a:ln w="19050">
              <a:solidFill>
                <a:schemeClr val="bg1">
                  <a:lumMod val="50000"/>
                </a:schemeClr>
              </a:solidFill>
              <a:round/>
              <a:headEnd/>
              <a:tailEnd/>
            </a:ln>
          </p:spPr>
          <p:txBody>
            <a:bodyPr wrap="none" anchor="ctr"/>
            <a:lstStyle/>
            <a:p>
              <a:endParaRPr lang="zh-CN" altLang="en-US"/>
            </a:p>
          </p:txBody>
        </p:sp>
        <p:sp>
          <p:nvSpPr>
            <p:cNvPr id="193" name="Line 28"/>
            <p:cNvSpPr>
              <a:spLocks noChangeShapeType="1"/>
            </p:cNvSpPr>
            <p:nvPr/>
          </p:nvSpPr>
          <p:spPr bwMode="auto">
            <a:xfrm flipH="1" flipV="1">
              <a:off x="4605967" y="5455821"/>
              <a:ext cx="1588" cy="17780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94" name="Line 57"/>
            <p:cNvSpPr>
              <a:spLocks noChangeShapeType="1"/>
            </p:cNvSpPr>
            <p:nvPr/>
          </p:nvSpPr>
          <p:spPr bwMode="auto">
            <a:xfrm>
              <a:off x="3515483" y="5632034"/>
              <a:ext cx="0" cy="152400"/>
            </a:xfrm>
            <a:prstGeom prst="line">
              <a:avLst/>
            </a:prstGeom>
            <a:noFill/>
            <a:ln w="19050">
              <a:solidFill>
                <a:schemeClr val="bg1">
                  <a:lumMod val="50000"/>
                </a:schemeClr>
              </a:solidFill>
              <a:round/>
              <a:headEnd/>
              <a:tailEnd/>
            </a:ln>
          </p:spPr>
          <p:txBody>
            <a:bodyPr wrap="none" anchor="ctr"/>
            <a:lstStyle/>
            <a:p>
              <a:endParaRPr lang="zh-CN" altLang="en-US"/>
            </a:p>
          </p:txBody>
        </p:sp>
        <p:sp>
          <p:nvSpPr>
            <p:cNvPr id="195" name="Line 57"/>
            <p:cNvSpPr>
              <a:spLocks noChangeShapeType="1"/>
            </p:cNvSpPr>
            <p:nvPr/>
          </p:nvSpPr>
          <p:spPr bwMode="auto">
            <a:xfrm>
              <a:off x="5695892" y="5632034"/>
              <a:ext cx="0" cy="152400"/>
            </a:xfrm>
            <a:prstGeom prst="line">
              <a:avLst/>
            </a:prstGeom>
            <a:noFill/>
            <a:ln w="19050">
              <a:solidFill>
                <a:schemeClr val="bg1">
                  <a:lumMod val="50000"/>
                </a:schemeClr>
              </a:solidFill>
              <a:round/>
              <a:headEnd/>
              <a:tailEnd/>
            </a:ln>
          </p:spPr>
          <p:txBody>
            <a:bodyPr wrap="none" anchor="ctr"/>
            <a:lstStyle/>
            <a:p>
              <a:endParaRPr lang="zh-CN" altLang="en-US"/>
            </a:p>
          </p:txBody>
        </p:sp>
        <p:sp>
          <p:nvSpPr>
            <p:cNvPr id="196" name="Line 29"/>
            <p:cNvSpPr>
              <a:spLocks noChangeShapeType="1"/>
            </p:cNvSpPr>
            <p:nvPr/>
          </p:nvSpPr>
          <p:spPr bwMode="auto">
            <a:xfrm flipH="1" flipV="1">
              <a:off x="2386201" y="5103396"/>
              <a:ext cx="828676" cy="0"/>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97" name="Line 38"/>
            <p:cNvSpPr>
              <a:spLocks noChangeShapeType="1"/>
            </p:cNvSpPr>
            <p:nvPr/>
          </p:nvSpPr>
          <p:spPr bwMode="auto">
            <a:xfrm flipV="1">
              <a:off x="7577330" y="3115845"/>
              <a:ext cx="1588" cy="825500"/>
            </a:xfrm>
            <a:prstGeom prst="line">
              <a:avLst/>
            </a:prstGeom>
            <a:noFill/>
            <a:ln w="19050">
              <a:solidFill>
                <a:schemeClr val="bg1">
                  <a:lumMod val="50000"/>
                </a:schemeClr>
              </a:solidFill>
              <a:round/>
              <a:headEnd/>
              <a:tailEnd/>
            </a:ln>
          </p:spPr>
          <p:txBody>
            <a:bodyPr wrap="none" anchor="ctr"/>
            <a:lstStyle/>
            <a:p>
              <a:endParaRPr lang="zh-CN" altLang="en-US"/>
            </a:p>
          </p:txBody>
        </p:sp>
        <p:sp>
          <p:nvSpPr>
            <p:cNvPr id="198" name="Line 39"/>
            <p:cNvSpPr>
              <a:spLocks noChangeShapeType="1"/>
            </p:cNvSpPr>
            <p:nvPr/>
          </p:nvSpPr>
          <p:spPr bwMode="auto">
            <a:xfrm flipH="1">
              <a:off x="6624829" y="3122195"/>
              <a:ext cx="952501" cy="1588"/>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199" name="Line 51"/>
            <p:cNvSpPr>
              <a:spLocks noChangeShapeType="1"/>
            </p:cNvSpPr>
            <p:nvPr/>
          </p:nvSpPr>
          <p:spPr bwMode="auto">
            <a:xfrm flipV="1">
              <a:off x="2852926" y="3850858"/>
              <a:ext cx="0" cy="1252538"/>
            </a:xfrm>
            <a:prstGeom prst="line">
              <a:avLst/>
            </a:prstGeom>
            <a:noFill/>
            <a:ln w="19050">
              <a:solidFill>
                <a:schemeClr val="bg1">
                  <a:lumMod val="50000"/>
                </a:schemeClr>
              </a:solidFill>
              <a:round/>
              <a:headEnd/>
              <a:tailEnd type="triangle" w="med" len="med"/>
            </a:ln>
          </p:spPr>
          <p:txBody>
            <a:bodyPr wrap="none" anchor="ctr"/>
            <a:lstStyle/>
            <a:p>
              <a:endParaRPr lang="zh-CN" altLang="en-US"/>
            </a:p>
          </p:txBody>
        </p:sp>
        <p:sp>
          <p:nvSpPr>
            <p:cNvPr id="200" name="Line 56"/>
            <p:cNvSpPr>
              <a:spLocks noChangeShapeType="1"/>
            </p:cNvSpPr>
            <p:nvPr/>
          </p:nvSpPr>
          <p:spPr bwMode="auto">
            <a:xfrm>
              <a:off x="1332676" y="5455821"/>
              <a:ext cx="0" cy="304800"/>
            </a:xfrm>
            <a:prstGeom prst="line">
              <a:avLst/>
            </a:prstGeom>
            <a:noFill/>
            <a:ln w="19050">
              <a:solidFill>
                <a:schemeClr val="bg1">
                  <a:lumMod val="50000"/>
                </a:schemeClr>
              </a:solidFill>
              <a:round/>
              <a:headEnd type="triangle" w="med" len="med"/>
              <a:tailEnd/>
            </a:ln>
          </p:spPr>
          <p:txBody>
            <a:bodyPr wrap="none" anchor="ctr"/>
            <a:lstStyle/>
            <a:p>
              <a:endParaRPr lang="zh-CN" altLang="en-US"/>
            </a:p>
          </p:txBody>
        </p:sp>
        <p:sp>
          <p:nvSpPr>
            <p:cNvPr id="201" name="Rectangle 44"/>
            <p:cNvSpPr>
              <a:spLocks noChangeArrowheads="1"/>
            </p:cNvSpPr>
            <p:nvPr/>
          </p:nvSpPr>
          <p:spPr bwMode="gray">
            <a:xfrm>
              <a:off x="322203" y="4175107"/>
              <a:ext cx="2020947" cy="1225568"/>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202" name="Rectangle 45"/>
            <p:cNvSpPr>
              <a:spLocks noChangeArrowheads="1"/>
            </p:cNvSpPr>
            <p:nvPr/>
          </p:nvSpPr>
          <p:spPr bwMode="auto">
            <a:xfrm>
              <a:off x="322203" y="3938570"/>
              <a:ext cx="2020947"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库存主题分析</a:t>
              </a:r>
              <a:endParaRPr lang="zh-CN" altLang="en-US" sz="1400" b="1" dirty="0">
                <a:latin typeface="微软雅黑" pitchFamily="34" charset="-122"/>
                <a:ea typeface="微软雅黑" pitchFamily="34" charset="-122"/>
              </a:endParaRPr>
            </a:p>
          </p:txBody>
        </p:sp>
        <p:sp>
          <p:nvSpPr>
            <p:cNvPr id="203" name="Text Box 46"/>
            <p:cNvSpPr txBox="1">
              <a:spLocks noChangeArrowheads="1"/>
            </p:cNvSpPr>
            <p:nvPr/>
          </p:nvSpPr>
          <p:spPr bwMode="auto">
            <a:xfrm>
              <a:off x="360304" y="4227446"/>
              <a:ext cx="2022477" cy="1107996"/>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库存资金占用结构</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库存周转天数</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滞销品</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缺货分析</a:t>
              </a:r>
              <a:endParaRPr lang="zh-CN" altLang="en-US" sz="1200" dirty="0">
                <a:latin typeface="微软雅黑" pitchFamily="34" charset="-122"/>
                <a:ea typeface="微软雅黑" pitchFamily="34" charset="-122"/>
              </a:endParaRPr>
            </a:p>
          </p:txBody>
        </p:sp>
        <p:pic>
          <p:nvPicPr>
            <p:cNvPr id="204" name="Picture 61" descr="Taschenrechner"/>
            <p:cNvPicPr>
              <a:picLocks noChangeAspect="1" noChangeArrowheads="1"/>
            </p:cNvPicPr>
            <p:nvPr/>
          </p:nvPicPr>
          <p:blipFill>
            <a:blip r:embed="rId8" cstate="print"/>
            <a:srcRect/>
            <a:stretch>
              <a:fillRect/>
            </a:stretch>
          </p:blipFill>
          <p:spPr bwMode="auto">
            <a:xfrm>
              <a:off x="1543673" y="4448552"/>
              <a:ext cx="750888" cy="877888"/>
            </a:xfrm>
            <a:prstGeom prst="rect">
              <a:avLst/>
            </a:prstGeom>
            <a:noFill/>
            <a:ln w="9525">
              <a:noFill/>
              <a:miter lim="800000"/>
              <a:headEnd/>
              <a:tailEnd/>
            </a:ln>
          </p:spPr>
        </p:pic>
        <p:sp>
          <p:nvSpPr>
            <p:cNvPr id="205" name="Rectangle 44"/>
            <p:cNvSpPr>
              <a:spLocks noChangeArrowheads="1"/>
            </p:cNvSpPr>
            <p:nvPr/>
          </p:nvSpPr>
          <p:spPr bwMode="gray">
            <a:xfrm>
              <a:off x="322204" y="6003907"/>
              <a:ext cx="2060577" cy="682643"/>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206" name="Rectangle 45"/>
            <p:cNvSpPr>
              <a:spLocks noChangeArrowheads="1"/>
            </p:cNvSpPr>
            <p:nvPr/>
          </p:nvSpPr>
          <p:spPr bwMode="auto">
            <a:xfrm>
              <a:off x="322204" y="5767370"/>
              <a:ext cx="2060577"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供应商主题分析</a:t>
              </a:r>
              <a:endParaRPr lang="zh-CN" altLang="en-US" sz="1400" b="1" dirty="0">
                <a:latin typeface="微软雅黑" pitchFamily="34" charset="-122"/>
                <a:ea typeface="微软雅黑" pitchFamily="34" charset="-122"/>
              </a:endParaRPr>
            </a:p>
          </p:txBody>
        </p:sp>
        <p:sp>
          <p:nvSpPr>
            <p:cNvPr id="207" name="Text Box 46"/>
            <p:cNvSpPr txBox="1">
              <a:spLocks noChangeArrowheads="1"/>
            </p:cNvSpPr>
            <p:nvPr/>
          </p:nvSpPr>
          <p:spPr bwMode="auto">
            <a:xfrm>
              <a:off x="360304" y="6056246"/>
              <a:ext cx="2022477" cy="549275"/>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订单执行延期统计</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正确率，退换率</a:t>
              </a:r>
              <a:endParaRPr lang="zh-CN" altLang="en-US" sz="1200" dirty="0">
                <a:latin typeface="微软雅黑" pitchFamily="34" charset="-122"/>
                <a:ea typeface="微软雅黑" pitchFamily="34" charset="-122"/>
              </a:endParaRPr>
            </a:p>
          </p:txBody>
        </p:sp>
        <p:sp>
          <p:nvSpPr>
            <p:cNvPr id="208" name="Rectangle 44"/>
            <p:cNvSpPr>
              <a:spLocks noChangeArrowheads="1"/>
            </p:cNvSpPr>
            <p:nvPr/>
          </p:nvSpPr>
          <p:spPr bwMode="gray">
            <a:xfrm>
              <a:off x="2493904" y="6003907"/>
              <a:ext cx="2060577" cy="682643"/>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209" name="Rectangle 45"/>
            <p:cNvSpPr>
              <a:spLocks noChangeArrowheads="1"/>
            </p:cNvSpPr>
            <p:nvPr/>
          </p:nvSpPr>
          <p:spPr bwMode="auto">
            <a:xfrm>
              <a:off x="2493904" y="5767370"/>
              <a:ext cx="2060577"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成本主题分析</a:t>
              </a:r>
              <a:endParaRPr lang="zh-CN" altLang="en-US" sz="1400" b="1" dirty="0">
                <a:latin typeface="微软雅黑" pitchFamily="34" charset="-122"/>
                <a:ea typeface="微软雅黑" pitchFamily="34" charset="-122"/>
              </a:endParaRPr>
            </a:p>
          </p:txBody>
        </p:sp>
        <p:sp>
          <p:nvSpPr>
            <p:cNvPr id="210" name="Text Box 46"/>
            <p:cNvSpPr txBox="1">
              <a:spLocks noChangeArrowheads="1"/>
            </p:cNvSpPr>
            <p:nvPr/>
          </p:nvSpPr>
          <p:spPr bwMode="auto">
            <a:xfrm>
              <a:off x="2532004" y="6056246"/>
              <a:ext cx="2022477" cy="549275"/>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料工费结构</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产品作业成本</a:t>
              </a:r>
              <a:endParaRPr lang="zh-CN" altLang="en-US" sz="1200" dirty="0">
                <a:latin typeface="微软雅黑" pitchFamily="34" charset="-122"/>
                <a:ea typeface="微软雅黑" pitchFamily="34" charset="-122"/>
              </a:endParaRPr>
            </a:p>
          </p:txBody>
        </p:sp>
        <p:sp>
          <p:nvSpPr>
            <p:cNvPr id="211" name="Rectangle 44"/>
            <p:cNvSpPr>
              <a:spLocks noChangeArrowheads="1"/>
            </p:cNvSpPr>
            <p:nvPr/>
          </p:nvSpPr>
          <p:spPr bwMode="gray">
            <a:xfrm>
              <a:off x="4665604" y="6003907"/>
              <a:ext cx="2060577" cy="682643"/>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212" name="Rectangle 45"/>
            <p:cNvSpPr>
              <a:spLocks noChangeArrowheads="1"/>
            </p:cNvSpPr>
            <p:nvPr/>
          </p:nvSpPr>
          <p:spPr bwMode="auto">
            <a:xfrm>
              <a:off x="4665604" y="5767370"/>
              <a:ext cx="2060577"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质量主题分析</a:t>
              </a:r>
              <a:endParaRPr lang="zh-CN" altLang="en-US" sz="1400" b="1" dirty="0">
                <a:latin typeface="微软雅黑" pitchFamily="34" charset="-122"/>
                <a:ea typeface="微软雅黑" pitchFamily="34" charset="-122"/>
              </a:endParaRPr>
            </a:p>
          </p:txBody>
        </p:sp>
        <p:sp>
          <p:nvSpPr>
            <p:cNvPr id="213" name="Text Box 46"/>
            <p:cNvSpPr txBox="1">
              <a:spLocks noChangeArrowheads="1"/>
            </p:cNvSpPr>
            <p:nvPr/>
          </p:nvSpPr>
          <p:spPr bwMode="auto">
            <a:xfrm>
              <a:off x="4703704" y="6056246"/>
              <a:ext cx="2022477" cy="553998"/>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合格率</a:t>
              </a:r>
              <a:r>
                <a:rPr lang="zh-CN" altLang="en-US" sz="1200" dirty="0">
                  <a:latin typeface="微软雅黑" pitchFamily="34" charset="-122"/>
                  <a:ea typeface="微软雅黑" pitchFamily="34" charset="-122"/>
                </a:rPr>
                <a:t>　　　　　</a:t>
              </a:r>
              <a:r>
                <a:rPr lang="de-DE" altLang="zh-CN" sz="1200" dirty="0">
                  <a:latin typeface="微软雅黑" pitchFamily="34" charset="-122"/>
                  <a:ea typeface="微软雅黑" pitchFamily="34" charset="-122"/>
                </a:rPr>
                <a:t>...</a:t>
              </a:r>
              <a:endParaRPr lang="zh-CN" altLang="de-DE" sz="1200" dirty="0">
                <a:latin typeface="微软雅黑" pitchFamily="34" charset="-122"/>
                <a:ea typeface="微软雅黑" pitchFamily="34" charset="-122"/>
              </a:endParaRP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不良原因统计</a:t>
              </a:r>
              <a:endParaRPr lang="zh-CN" altLang="en-US" sz="1200" dirty="0">
                <a:latin typeface="微软雅黑" pitchFamily="34" charset="-122"/>
                <a:ea typeface="微软雅黑" pitchFamily="34" charset="-122"/>
              </a:endParaRPr>
            </a:p>
          </p:txBody>
        </p:sp>
        <p:sp>
          <p:nvSpPr>
            <p:cNvPr id="214" name="Rectangle 44"/>
            <p:cNvSpPr>
              <a:spLocks noChangeArrowheads="1"/>
            </p:cNvSpPr>
            <p:nvPr/>
          </p:nvSpPr>
          <p:spPr bwMode="gray">
            <a:xfrm>
              <a:off x="3227328" y="4175107"/>
              <a:ext cx="2020947" cy="1225568"/>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215" name="Rectangle 45"/>
            <p:cNvSpPr>
              <a:spLocks noChangeArrowheads="1"/>
            </p:cNvSpPr>
            <p:nvPr/>
          </p:nvSpPr>
          <p:spPr bwMode="auto">
            <a:xfrm>
              <a:off x="3227328" y="3938570"/>
              <a:ext cx="2020947"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de-DE" sz="1400" b="1" dirty="0">
                  <a:latin typeface="微软雅黑" pitchFamily="34" charset="-122"/>
                  <a:ea typeface="微软雅黑" pitchFamily="34" charset="-122"/>
                </a:rPr>
                <a:t>生产主题分析</a:t>
              </a:r>
              <a:endParaRPr lang="zh-CN" altLang="en-US" sz="1400" b="1" dirty="0">
                <a:latin typeface="微软雅黑" pitchFamily="34" charset="-122"/>
                <a:ea typeface="微软雅黑" pitchFamily="34" charset="-122"/>
              </a:endParaRPr>
            </a:p>
          </p:txBody>
        </p:sp>
        <p:sp>
          <p:nvSpPr>
            <p:cNvPr id="216" name="Text Box 46"/>
            <p:cNvSpPr txBox="1">
              <a:spLocks noChangeArrowheads="1"/>
            </p:cNvSpPr>
            <p:nvPr/>
          </p:nvSpPr>
          <p:spPr bwMode="auto">
            <a:xfrm>
              <a:off x="3265429" y="4227446"/>
              <a:ext cx="2022477" cy="830997"/>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产量</a:t>
              </a:r>
              <a:endParaRPr lang="zh-CN" altLang="en-US" sz="1200" dirty="0">
                <a:latin typeface="微软雅黑" pitchFamily="34" charset="-122"/>
                <a:ea typeface="微软雅黑" pitchFamily="34" charset="-122"/>
              </a:endParaRP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计划完成率</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产能利用</a:t>
              </a:r>
              <a:endParaRPr lang="zh-CN" altLang="en-US" sz="1200" dirty="0">
                <a:latin typeface="微软雅黑" pitchFamily="34" charset="-122"/>
                <a:ea typeface="微软雅黑" pitchFamily="34" charset="-122"/>
              </a:endParaRPr>
            </a:p>
          </p:txBody>
        </p:sp>
        <p:pic>
          <p:nvPicPr>
            <p:cNvPr id="217" name="Picture 64" descr="industrie"/>
            <p:cNvPicPr>
              <a:picLocks noChangeAspect="1" noChangeArrowheads="1"/>
            </p:cNvPicPr>
            <p:nvPr/>
          </p:nvPicPr>
          <p:blipFill>
            <a:blip r:embed="rId9" cstate="print"/>
            <a:srcRect l="3763" t="3192" r="6451" b="7979"/>
            <a:stretch>
              <a:fillRect/>
            </a:stretch>
          </p:blipFill>
          <p:spPr bwMode="auto">
            <a:xfrm>
              <a:off x="4350375" y="4265923"/>
              <a:ext cx="833438" cy="833438"/>
            </a:xfrm>
            <a:prstGeom prst="rect">
              <a:avLst/>
            </a:prstGeom>
            <a:noFill/>
            <a:ln w="9525">
              <a:noFill/>
              <a:miter lim="800000"/>
              <a:headEnd/>
              <a:tailEnd/>
            </a:ln>
          </p:spPr>
        </p:pic>
        <p:sp>
          <p:nvSpPr>
            <p:cNvPr id="218" name="Rectangle 44"/>
            <p:cNvSpPr>
              <a:spLocks noChangeArrowheads="1"/>
            </p:cNvSpPr>
            <p:nvPr/>
          </p:nvSpPr>
          <p:spPr bwMode="gray">
            <a:xfrm>
              <a:off x="5941953" y="4175107"/>
              <a:ext cx="2020947" cy="1225568"/>
            </a:xfrm>
            <a:prstGeom prst="rect">
              <a:avLst/>
            </a:prstGeom>
            <a:solidFill>
              <a:schemeClr val="bg1">
                <a:lumMod val="95000"/>
              </a:schemeClr>
            </a:solidFill>
            <a:ln w="12700">
              <a:solidFill>
                <a:schemeClr val="bg1">
                  <a:lumMod val="50000"/>
                </a:schemeClr>
              </a:solidFill>
              <a:miter lim="800000"/>
              <a:headEnd/>
              <a:tailEnd/>
            </a:ln>
            <a:effectLst>
              <a:outerShdw dist="35921" dir="2700000" algn="ctr" rotWithShape="0">
                <a:schemeClr val="bg2"/>
              </a:outerShdw>
            </a:effectLst>
          </p:spPr>
          <p:txBody>
            <a:bodyPr tIns="91440"/>
            <a:lstStyle/>
            <a:p>
              <a:endParaRPr lang="zh-CN" altLang="en-US"/>
            </a:p>
          </p:txBody>
        </p:sp>
        <p:sp>
          <p:nvSpPr>
            <p:cNvPr id="219" name="Rectangle 45"/>
            <p:cNvSpPr>
              <a:spLocks noChangeArrowheads="1"/>
            </p:cNvSpPr>
            <p:nvPr/>
          </p:nvSpPr>
          <p:spPr bwMode="auto">
            <a:xfrm>
              <a:off x="5941953" y="3938570"/>
              <a:ext cx="2020947" cy="254000"/>
            </a:xfrm>
            <a:prstGeom prst="rect">
              <a:avLst/>
            </a:prstGeom>
            <a:solidFill>
              <a:schemeClr val="bg1">
                <a:lumMod val="85000"/>
              </a:schemeClr>
            </a:solidFill>
            <a:ln w="12700">
              <a:solidFill>
                <a:schemeClr val="bg1">
                  <a:lumMod val="50000"/>
                </a:schemeClr>
              </a:solidFill>
              <a:miter lim="800000"/>
              <a:headEnd/>
              <a:tailEnd/>
            </a:ln>
            <a:effectLst/>
          </p:spPr>
          <p:txBody>
            <a:bodyPr wrap="none" anchor="ctr"/>
            <a:lstStyle/>
            <a:p>
              <a:pPr eaLnBrk="0" hangingPunct="0">
                <a:spcBef>
                  <a:spcPct val="50000"/>
                </a:spcBef>
              </a:pPr>
              <a:r>
                <a:rPr lang="zh-CN" altLang="en-US" sz="1400" b="1" dirty="0">
                  <a:latin typeface="微软雅黑" pitchFamily="34" charset="-122"/>
                  <a:ea typeface="微软雅黑" pitchFamily="34" charset="-122"/>
                </a:rPr>
                <a:t>物流主题分析</a:t>
              </a:r>
            </a:p>
          </p:txBody>
        </p:sp>
        <p:sp>
          <p:nvSpPr>
            <p:cNvPr id="220" name="Text Box 46"/>
            <p:cNvSpPr txBox="1">
              <a:spLocks noChangeArrowheads="1"/>
            </p:cNvSpPr>
            <p:nvPr/>
          </p:nvSpPr>
          <p:spPr bwMode="auto">
            <a:xfrm>
              <a:off x="5980054" y="4227446"/>
              <a:ext cx="2022477" cy="1015663"/>
            </a:xfrm>
            <a:prstGeom prst="rect">
              <a:avLst/>
            </a:prstGeom>
            <a:noFill/>
            <a:ln w="12700">
              <a:noFill/>
              <a:miter lim="800000"/>
              <a:headEnd/>
              <a:tailEnd/>
            </a:ln>
          </p:spPr>
          <p:txBody>
            <a:bodyPr>
              <a:spAutoFit/>
            </a:bodyPr>
            <a:lstStyle/>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发货及时率</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单位运费运量</a:t>
              </a:r>
            </a:p>
            <a:p>
              <a:pPr marL="171450" indent="-171450" eaLnBrk="0" hangingPunct="0">
                <a:spcBef>
                  <a:spcPct val="50000"/>
                </a:spcBef>
                <a:buBlip>
                  <a:blip r:embed="rId4"/>
                </a:buBlip>
              </a:pPr>
              <a:r>
                <a:rPr lang="zh-CN" altLang="de-DE" sz="1200" dirty="0">
                  <a:latin typeface="微软雅黑" pitchFamily="34" charset="-122"/>
                  <a:ea typeface="微软雅黑" pitchFamily="34" charset="-122"/>
                </a:rPr>
                <a:t>单位销售额物流成本</a:t>
              </a:r>
              <a:r>
                <a:rPr lang="en-US" altLang="zh-CN" sz="1200" dirty="0">
                  <a:latin typeface="微软雅黑" pitchFamily="34" charset="-122"/>
                  <a:ea typeface="微软雅黑" pitchFamily="34" charset="-122"/>
                </a:rPr>
                <a:t/>
              </a:r>
              <a:br>
                <a:rPr lang="en-US" altLang="zh-CN" sz="1200" dirty="0">
                  <a:latin typeface="微软雅黑" pitchFamily="34" charset="-122"/>
                  <a:ea typeface="微软雅黑" pitchFamily="34" charset="-122"/>
                </a:rPr>
              </a:br>
              <a:r>
                <a:rPr lang="de-DE" altLang="zh-CN" sz="1200" dirty="0">
                  <a:latin typeface="微软雅黑" pitchFamily="34" charset="-122"/>
                  <a:ea typeface="微软雅黑" pitchFamily="34" charset="-122"/>
                </a:rPr>
                <a:t>...</a:t>
              </a:r>
              <a:endParaRPr lang="en-GB" altLang="zh-CN" sz="1200" dirty="0">
                <a:latin typeface="微软雅黑" pitchFamily="34" charset="-122"/>
                <a:ea typeface="微软雅黑" pitchFamily="34" charset="-122"/>
              </a:endParaRPr>
            </a:p>
          </p:txBody>
        </p:sp>
        <p:pic>
          <p:nvPicPr>
            <p:cNvPr id="222" name="Picture 24" descr="bd05374_"/>
            <p:cNvPicPr>
              <a:picLocks noChangeAspect="1" noChangeArrowheads="1"/>
            </p:cNvPicPr>
            <p:nvPr/>
          </p:nvPicPr>
          <p:blipFill>
            <a:blip r:embed="rId10" cstate="print"/>
            <a:srcRect/>
            <a:stretch>
              <a:fillRect/>
            </a:stretch>
          </p:blipFill>
          <p:spPr bwMode="auto">
            <a:xfrm>
              <a:off x="7265027" y="4254484"/>
              <a:ext cx="641350" cy="546100"/>
            </a:xfrm>
            <a:prstGeom prst="rect">
              <a:avLst/>
            </a:prstGeom>
            <a:noFill/>
            <a:ln w="9525">
              <a:noFill/>
              <a:miter lim="800000"/>
              <a:headEnd/>
              <a:tailEnd/>
            </a:ln>
          </p:spPr>
        </p:pic>
      </p:grpSp>
      <p:grpSp>
        <p:nvGrpSpPr>
          <p:cNvPr id="3" name="Group 16"/>
          <p:cNvGrpSpPr>
            <a:grpSpLocks/>
          </p:cNvGrpSpPr>
          <p:nvPr/>
        </p:nvGrpSpPr>
        <p:grpSpPr bwMode="auto">
          <a:xfrm>
            <a:off x="245577" y="781032"/>
            <a:ext cx="7056438" cy="5688013"/>
            <a:chOff x="325" y="899"/>
            <a:chExt cx="4286" cy="2978"/>
          </a:xfrm>
        </p:grpSpPr>
        <p:graphicFrame>
          <p:nvGraphicFramePr>
            <p:cNvPr id="150" name="Object 2"/>
            <p:cNvGraphicFramePr>
              <a:graphicFrameLocks noChangeAspect="1"/>
            </p:cNvGraphicFramePr>
            <p:nvPr/>
          </p:nvGraphicFramePr>
          <p:xfrm>
            <a:off x="325" y="899"/>
            <a:ext cx="4286" cy="2978"/>
          </p:xfrm>
          <a:graphic>
            <a:graphicData uri="http://schemas.openxmlformats.org/presentationml/2006/ole">
              <p:oleObj spid="_x0000_s105474" name="位图图像" r:id="rId11" imgW="8202170" imgH="5990476" progId="PBrush">
                <p:embed/>
              </p:oleObj>
            </a:graphicData>
          </a:graphic>
        </p:graphicFrame>
        <p:sp>
          <p:nvSpPr>
            <p:cNvPr id="151" name="Text Box 18"/>
            <p:cNvSpPr txBox="1">
              <a:spLocks noChangeArrowheads="1"/>
            </p:cNvSpPr>
            <p:nvPr/>
          </p:nvSpPr>
          <p:spPr bwMode="blackWhite">
            <a:xfrm>
              <a:off x="2008" y="2212"/>
              <a:ext cx="1858" cy="192"/>
            </a:xfrm>
            <a:prstGeom prst="rect">
              <a:avLst/>
            </a:prstGeom>
            <a:noFill/>
            <a:ln w="9525">
              <a:noFill/>
              <a:miter lim="800000"/>
              <a:headEnd/>
              <a:tailEnd/>
            </a:ln>
            <a:effectLst/>
          </p:spPr>
          <p:txBody>
            <a:bodyPr>
              <a:spAutoFit/>
            </a:bodyPr>
            <a:lstStyle/>
            <a:p>
              <a:pPr>
                <a:spcBef>
                  <a:spcPct val="50000"/>
                </a:spcBef>
                <a:defRPr/>
              </a:pPr>
              <a:r>
                <a:rPr lang="zh-CN" altLang="en-US" b="1" dirty="0">
                  <a:solidFill>
                    <a:srgbClr val="FF6600"/>
                  </a:solidFill>
                  <a:latin typeface="微软雅黑" pitchFamily="34" charset="-122"/>
                  <a:ea typeface="微软雅黑" pitchFamily="34" charset="-122"/>
                </a:rPr>
                <a:t>采购主管应用界面</a:t>
              </a:r>
            </a:p>
          </p:txBody>
        </p:sp>
      </p:grpSp>
      <p:grpSp>
        <p:nvGrpSpPr>
          <p:cNvPr id="4" name="Group 19"/>
          <p:cNvGrpSpPr>
            <a:grpSpLocks/>
          </p:cNvGrpSpPr>
          <p:nvPr/>
        </p:nvGrpSpPr>
        <p:grpSpPr bwMode="auto">
          <a:xfrm>
            <a:off x="245577" y="781032"/>
            <a:ext cx="6985000" cy="5688013"/>
            <a:chOff x="249" y="702"/>
            <a:chExt cx="4241" cy="3182"/>
          </a:xfrm>
        </p:grpSpPr>
        <p:pic>
          <p:nvPicPr>
            <p:cNvPr id="153" name="Picture 20" descr="首页"/>
            <p:cNvPicPr>
              <a:picLocks noChangeAspect="1" noChangeArrowheads="1"/>
            </p:cNvPicPr>
            <p:nvPr/>
          </p:nvPicPr>
          <p:blipFill>
            <a:blip r:embed="rId12" cstate="print"/>
            <a:srcRect/>
            <a:stretch>
              <a:fillRect/>
            </a:stretch>
          </p:blipFill>
          <p:spPr bwMode="auto">
            <a:xfrm>
              <a:off x="249" y="702"/>
              <a:ext cx="4241" cy="3182"/>
            </a:xfrm>
            <a:prstGeom prst="rect">
              <a:avLst/>
            </a:prstGeom>
            <a:noFill/>
            <a:ln w="9525">
              <a:noFill/>
              <a:miter lim="800000"/>
              <a:headEnd/>
              <a:tailEnd/>
            </a:ln>
          </p:spPr>
        </p:pic>
        <p:sp>
          <p:nvSpPr>
            <p:cNvPr id="154" name="Text Box 21"/>
            <p:cNvSpPr txBox="1">
              <a:spLocks noChangeArrowheads="1"/>
            </p:cNvSpPr>
            <p:nvPr/>
          </p:nvSpPr>
          <p:spPr bwMode="blackWhite">
            <a:xfrm>
              <a:off x="1166" y="2116"/>
              <a:ext cx="2853" cy="205"/>
            </a:xfrm>
            <a:prstGeom prst="rect">
              <a:avLst/>
            </a:prstGeom>
            <a:noFill/>
            <a:ln w="9525">
              <a:noFill/>
              <a:miter lim="800000"/>
              <a:headEnd/>
              <a:tailEnd/>
            </a:ln>
            <a:effectLst/>
          </p:spPr>
          <p:txBody>
            <a:bodyPr>
              <a:spAutoFit/>
            </a:bodyPr>
            <a:lstStyle/>
            <a:p>
              <a:pPr>
                <a:spcBef>
                  <a:spcPct val="50000"/>
                </a:spcBef>
                <a:defRPr/>
              </a:pPr>
              <a:r>
                <a:rPr lang="zh-CN" altLang="en-US" b="1" dirty="0">
                  <a:solidFill>
                    <a:srgbClr val="FF6600"/>
                  </a:solidFill>
                  <a:latin typeface="微软雅黑" pitchFamily="34" charset="-122"/>
                  <a:ea typeface="微软雅黑" pitchFamily="34" charset="-122"/>
                </a:rPr>
                <a:t>销售主管（总监）应用界面</a:t>
              </a:r>
            </a:p>
          </p:txBody>
        </p:sp>
      </p:grpSp>
      <p:grpSp>
        <p:nvGrpSpPr>
          <p:cNvPr id="5" name="Group 22"/>
          <p:cNvGrpSpPr>
            <a:grpSpLocks/>
          </p:cNvGrpSpPr>
          <p:nvPr/>
        </p:nvGrpSpPr>
        <p:grpSpPr bwMode="auto">
          <a:xfrm>
            <a:off x="245577" y="781032"/>
            <a:ext cx="7200900" cy="5688013"/>
            <a:chOff x="136" y="504"/>
            <a:chExt cx="4173" cy="3130"/>
          </a:xfrm>
        </p:grpSpPr>
        <p:grpSp>
          <p:nvGrpSpPr>
            <p:cNvPr id="6" name="Group 23"/>
            <p:cNvGrpSpPr>
              <a:grpSpLocks/>
            </p:cNvGrpSpPr>
            <p:nvPr/>
          </p:nvGrpSpPr>
          <p:grpSpPr bwMode="auto">
            <a:xfrm>
              <a:off x="136" y="504"/>
              <a:ext cx="4173" cy="3130"/>
              <a:chOff x="181" y="572"/>
              <a:chExt cx="4173" cy="3130"/>
            </a:xfrm>
          </p:grpSpPr>
          <p:pic>
            <p:nvPicPr>
              <p:cNvPr id="158" name="Picture 24" descr="首页"/>
              <p:cNvPicPr>
                <a:picLocks noChangeAspect="1" noChangeArrowheads="1"/>
              </p:cNvPicPr>
              <p:nvPr/>
            </p:nvPicPr>
            <p:blipFill>
              <a:blip r:embed="rId12" cstate="print"/>
              <a:srcRect/>
              <a:stretch>
                <a:fillRect/>
              </a:stretch>
            </p:blipFill>
            <p:spPr bwMode="auto">
              <a:xfrm>
                <a:off x="181" y="572"/>
                <a:ext cx="4173" cy="3130"/>
              </a:xfrm>
              <a:prstGeom prst="rect">
                <a:avLst/>
              </a:prstGeom>
              <a:noFill/>
              <a:ln w="9525">
                <a:noFill/>
                <a:miter lim="800000"/>
                <a:headEnd/>
                <a:tailEnd/>
              </a:ln>
            </p:spPr>
          </p:pic>
          <p:pic>
            <p:nvPicPr>
              <p:cNvPr id="159" name="Picture 25">
                <a:hlinkClick r:id="rId13" action="ppaction://hlinksldjump"/>
              </p:cNvPr>
              <p:cNvPicPr>
                <a:picLocks noChangeAspect="1" noChangeArrowheads="1"/>
              </p:cNvPicPr>
              <p:nvPr/>
            </p:nvPicPr>
            <p:blipFill>
              <a:blip r:embed="rId14" cstate="print"/>
              <a:srcRect l="854" t="5769" r="2715" b="7837"/>
              <a:stretch>
                <a:fillRect/>
              </a:stretch>
            </p:blipFill>
            <p:spPr bwMode="auto">
              <a:xfrm>
                <a:off x="181" y="913"/>
                <a:ext cx="4151" cy="2653"/>
              </a:xfrm>
              <a:prstGeom prst="rect">
                <a:avLst/>
              </a:prstGeom>
              <a:noFill/>
              <a:ln w="9525">
                <a:noFill/>
                <a:miter lim="800000"/>
                <a:headEnd/>
                <a:tailEnd/>
              </a:ln>
            </p:spPr>
          </p:pic>
        </p:grpSp>
        <p:sp>
          <p:nvSpPr>
            <p:cNvPr id="157" name="Text Box 26"/>
            <p:cNvSpPr txBox="1">
              <a:spLocks noChangeArrowheads="1"/>
            </p:cNvSpPr>
            <p:nvPr/>
          </p:nvSpPr>
          <p:spPr bwMode="blackWhite">
            <a:xfrm>
              <a:off x="890" y="1507"/>
              <a:ext cx="2496" cy="202"/>
            </a:xfrm>
            <a:prstGeom prst="rect">
              <a:avLst/>
            </a:prstGeom>
            <a:noFill/>
            <a:ln w="9525">
              <a:noFill/>
              <a:miter lim="800000"/>
              <a:headEnd/>
              <a:tailEnd/>
            </a:ln>
            <a:effectLst/>
          </p:spPr>
          <p:txBody>
            <a:bodyPr>
              <a:spAutoFit/>
            </a:bodyPr>
            <a:lstStyle/>
            <a:p>
              <a:pPr>
                <a:spcBef>
                  <a:spcPct val="50000"/>
                </a:spcBef>
                <a:defRPr/>
              </a:pPr>
              <a:r>
                <a:rPr lang="zh-CN" altLang="en-US" b="1" dirty="0">
                  <a:solidFill>
                    <a:srgbClr val="FF6600"/>
                  </a:solidFill>
                  <a:latin typeface="微软雅黑" pitchFamily="34" charset="-122"/>
                  <a:ea typeface="微软雅黑" pitchFamily="34" charset="-122"/>
                </a:rPr>
                <a:t>财务主管（总监）应用界面</a:t>
              </a:r>
            </a:p>
          </p:txBody>
        </p:sp>
      </p:grpSp>
      <p:pic>
        <p:nvPicPr>
          <p:cNvPr id="160" name="Picture 79"/>
          <p:cNvPicPr>
            <a:picLocks noChangeAspect="1" noChangeArrowheads="1"/>
          </p:cNvPicPr>
          <p:nvPr/>
        </p:nvPicPr>
        <p:blipFill>
          <a:blip r:embed="rId15" cstate="print"/>
          <a:srcRect/>
          <a:stretch>
            <a:fillRect/>
          </a:stretch>
        </p:blipFill>
        <p:spPr bwMode="auto">
          <a:xfrm>
            <a:off x="245577" y="781032"/>
            <a:ext cx="6532562" cy="546735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blinds(horizontal)">
                                      <p:cBhvr>
                                        <p:cTn id="1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5"/>
          <p:cNvSpPr txBox="1">
            <a:spLocks noChangeArrowheads="1"/>
          </p:cNvSpPr>
          <p:nvPr/>
        </p:nvSpPr>
        <p:spPr bwMode="auto">
          <a:xfrm>
            <a:off x="5928642" y="1804516"/>
            <a:ext cx="1163638" cy="276225"/>
          </a:xfrm>
          <a:prstGeom prst="rect">
            <a:avLst/>
          </a:prstGeom>
          <a:solidFill>
            <a:srgbClr val="C0C0C0"/>
          </a:solidFill>
          <a:ln w="28575">
            <a:noFill/>
            <a:miter lim="800000"/>
            <a:headEnd/>
            <a:tailEnd/>
          </a:ln>
        </p:spPr>
        <p:txBody>
          <a:bodyPr wrap="none" anchor="ctr">
            <a:spAutoFit/>
          </a:bodyPr>
          <a:lstStyle/>
          <a:p>
            <a:pPr algn="r" eaLnBrk="0" hangingPunct="0">
              <a:spcBef>
                <a:spcPct val="50000"/>
              </a:spcBef>
            </a:pPr>
            <a:r>
              <a:rPr kumimoji="1" lang="en-US" altLang="zh-CN" sz="1200" b="0" dirty="0">
                <a:solidFill>
                  <a:schemeClr val="tx1"/>
                </a:solidFill>
                <a:latin typeface="Times New Roman" pitchFamily="18" charset="0"/>
              </a:rPr>
              <a:t>E1.</a:t>
            </a:r>
            <a:r>
              <a:rPr kumimoji="1" lang="zh-CN" altLang="en-US" sz="1200" b="0" dirty="0">
                <a:solidFill>
                  <a:schemeClr val="tx1"/>
                </a:solidFill>
                <a:latin typeface="Times New Roman" pitchFamily="18" charset="0"/>
              </a:rPr>
              <a:t>计算在制品</a:t>
            </a:r>
          </a:p>
        </p:txBody>
      </p:sp>
      <p:sp>
        <p:nvSpPr>
          <p:cNvPr id="60421" name="Text Box 6"/>
          <p:cNvSpPr txBox="1">
            <a:spLocks noChangeArrowheads="1"/>
          </p:cNvSpPr>
          <p:nvPr/>
        </p:nvSpPr>
        <p:spPr bwMode="auto">
          <a:xfrm>
            <a:off x="4644008" y="3429000"/>
            <a:ext cx="1477962" cy="274638"/>
          </a:xfrm>
          <a:prstGeom prst="rect">
            <a:avLst/>
          </a:prstGeom>
          <a:solidFill>
            <a:srgbClr val="C0C0C0"/>
          </a:solidFill>
          <a:ln w="28575">
            <a:noFill/>
            <a:miter lim="800000"/>
            <a:headEnd/>
            <a:tailEnd/>
          </a:ln>
        </p:spPr>
        <p:txBody>
          <a:bodyPr anchor="ctr">
            <a:spAutoFit/>
          </a:bodyPr>
          <a:lstStyle/>
          <a:p>
            <a:pPr algn="r" eaLnBrk="0" hangingPunct="0">
              <a:spcBef>
                <a:spcPct val="50000"/>
              </a:spcBef>
            </a:pPr>
            <a:r>
              <a:rPr kumimoji="1" lang="en-US" altLang="zh-CN" sz="1200" b="0" dirty="0">
                <a:solidFill>
                  <a:schemeClr val="tx1"/>
                </a:solidFill>
                <a:latin typeface="Times New Roman" pitchFamily="18" charset="0"/>
              </a:rPr>
              <a:t>C2.</a:t>
            </a:r>
            <a:r>
              <a:rPr kumimoji="1" lang="zh-CN" altLang="en-US" sz="1200" b="0" dirty="0">
                <a:solidFill>
                  <a:schemeClr val="tx1"/>
                </a:solidFill>
                <a:latin typeface="Times New Roman" pitchFamily="18" charset="0"/>
              </a:rPr>
              <a:t>手工发票录入</a:t>
            </a:r>
          </a:p>
        </p:txBody>
      </p:sp>
      <p:sp>
        <p:nvSpPr>
          <p:cNvPr id="60422" name="Text Box 7"/>
          <p:cNvSpPr txBox="1">
            <a:spLocks noChangeArrowheads="1"/>
          </p:cNvSpPr>
          <p:nvPr/>
        </p:nvSpPr>
        <p:spPr bwMode="auto">
          <a:xfrm>
            <a:off x="2408684" y="3429000"/>
            <a:ext cx="2019300" cy="274638"/>
          </a:xfrm>
          <a:prstGeom prst="rect">
            <a:avLst/>
          </a:prstGeom>
          <a:solidFill>
            <a:srgbClr val="C0C0C0"/>
          </a:solidFill>
          <a:ln w="28575">
            <a:noFill/>
            <a:miter lim="800000"/>
            <a:headEnd/>
            <a:tailEnd/>
          </a:ln>
        </p:spPr>
        <p:txBody>
          <a:bodyPr anchor="ctr">
            <a:spAutoFit/>
          </a:bodyPr>
          <a:lstStyle/>
          <a:p>
            <a:pPr algn="r" eaLnBrk="0" hangingPunct="0">
              <a:spcBef>
                <a:spcPct val="50000"/>
              </a:spcBef>
            </a:pPr>
            <a:r>
              <a:rPr kumimoji="1" lang="en-US" altLang="zh-CN" sz="1200" b="0" dirty="0">
                <a:solidFill>
                  <a:schemeClr val="tx1"/>
                </a:solidFill>
                <a:latin typeface="Times New Roman" pitchFamily="18" charset="0"/>
              </a:rPr>
              <a:t>C1.</a:t>
            </a:r>
            <a:r>
              <a:rPr kumimoji="1" lang="zh-CN" altLang="en-US" sz="1200" b="0" dirty="0">
                <a:solidFill>
                  <a:schemeClr val="tx1"/>
                </a:solidFill>
                <a:latin typeface="Times New Roman" pitchFamily="18" charset="0"/>
              </a:rPr>
              <a:t>系统集成自动生成凭证</a:t>
            </a:r>
          </a:p>
        </p:txBody>
      </p:sp>
      <p:grpSp>
        <p:nvGrpSpPr>
          <p:cNvPr id="2" name="Group 9"/>
          <p:cNvGrpSpPr>
            <a:grpSpLocks/>
          </p:cNvGrpSpPr>
          <p:nvPr/>
        </p:nvGrpSpPr>
        <p:grpSpPr bwMode="auto">
          <a:xfrm rot="-5400000">
            <a:off x="3776204" y="-334578"/>
            <a:ext cx="432594" cy="3752720"/>
            <a:chOff x="3393" y="1200"/>
            <a:chExt cx="218" cy="569"/>
          </a:xfrm>
        </p:grpSpPr>
        <p:sp>
          <p:nvSpPr>
            <p:cNvPr id="60467" name="AutoShape 10"/>
            <p:cNvSpPr>
              <a:spLocks noChangeArrowheads="1"/>
            </p:cNvSpPr>
            <p:nvPr/>
          </p:nvSpPr>
          <p:spPr bwMode="auto">
            <a:xfrm>
              <a:off x="3393" y="1584"/>
              <a:ext cx="218" cy="185"/>
            </a:xfrm>
            <a:prstGeom prst="downArrow">
              <a:avLst>
                <a:gd name="adj1" fmla="val 50000"/>
                <a:gd name="adj2" fmla="val 25000"/>
              </a:avLst>
            </a:prstGeom>
            <a:solidFill>
              <a:srgbClr val="3366CC"/>
            </a:solidFill>
            <a:ln w="1270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8" name="Rectangle 11"/>
            <p:cNvSpPr>
              <a:spLocks noChangeArrowheads="1"/>
            </p:cNvSpPr>
            <p:nvPr/>
          </p:nvSpPr>
          <p:spPr bwMode="auto">
            <a:xfrm>
              <a:off x="3456" y="1392"/>
              <a:ext cx="96" cy="192"/>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9" name="Rectangle 12"/>
            <p:cNvSpPr>
              <a:spLocks noChangeArrowheads="1"/>
            </p:cNvSpPr>
            <p:nvPr/>
          </p:nvSpPr>
          <p:spPr bwMode="auto">
            <a:xfrm>
              <a:off x="3456" y="1200"/>
              <a:ext cx="96" cy="192"/>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grpSp>
      <p:grpSp>
        <p:nvGrpSpPr>
          <p:cNvPr id="3" name="Group 13"/>
          <p:cNvGrpSpPr>
            <a:grpSpLocks/>
          </p:cNvGrpSpPr>
          <p:nvPr/>
        </p:nvGrpSpPr>
        <p:grpSpPr bwMode="auto">
          <a:xfrm rot="-5400000">
            <a:off x="6457044" y="1375300"/>
            <a:ext cx="431801" cy="391889"/>
            <a:chOff x="3390" y="2784"/>
            <a:chExt cx="272" cy="427"/>
          </a:xfrm>
        </p:grpSpPr>
        <p:sp>
          <p:nvSpPr>
            <p:cNvPr id="60465" name="AutoShape 14"/>
            <p:cNvSpPr>
              <a:spLocks noChangeArrowheads="1"/>
            </p:cNvSpPr>
            <p:nvPr/>
          </p:nvSpPr>
          <p:spPr bwMode="auto">
            <a:xfrm>
              <a:off x="3390" y="2976"/>
              <a:ext cx="272" cy="235"/>
            </a:xfrm>
            <a:prstGeom prst="downArrow">
              <a:avLst>
                <a:gd name="adj1" fmla="val 50000"/>
                <a:gd name="adj2" fmla="val 25000"/>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6" name="Rectangle 15"/>
            <p:cNvSpPr>
              <a:spLocks noChangeArrowheads="1"/>
            </p:cNvSpPr>
            <p:nvPr/>
          </p:nvSpPr>
          <p:spPr bwMode="auto">
            <a:xfrm>
              <a:off x="3468" y="2784"/>
              <a:ext cx="120" cy="192"/>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grpSp>
      <p:grpSp>
        <p:nvGrpSpPr>
          <p:cNvPr id="4" name="Group 16"/>
          <p:cNvGrpSpPr>
            <a:grpSpLocks/>
          </p:cNvGrpSpPr>
          <p:nvPr/>
        </p:nvGrpSpPr>
        <p:grpSpPr bwMode="auto">
          <a:xfrm rot="-5400000">
            <a:off x="7339323" y="949216"/>
            <a:ext cx="431006" cy="1311102"/>
            <a:chOff x="3408" y="1200"/>
            <a:chExt cx="181" cy="567"/>
          </a:xfrm>
        </p:grpSpPr>
        <p:sp>
          <p:nvSpPr>
            <p:cNvPr id="60462" name="AutoShape 17"/>
            <p:cNvSpPr>
              <a:spLocks noChangeArrowheads="1"/>
            </p:cNvSpPr>
            <p:nvPr/>
          </p:nvSpPr>
          <p:spPr bwMode="auto">
            <a:xfrm>
              <a:off x="3408" y="1565"/>
              <a:ext cx="181" cy="202"/>
            </a:xfrm>
            <a:prstGeom prst="downArrow">
              <a:avLst>
                <a:gd name="adj1" fmla="val 50000"/>
                <a:gd name="adj2" fmla="val 25000"/>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3" name="Rectangle 18"/>
            <p:cNvSpPr>
              <a:spLocks noChangeArrowheads="1"/>
            </p:cNvSpPr>
            <p:nvPr/>
          </p:nvSpPr>
          <p:spPr bwMode="auto">
            <a:xfrm>
              <a:off x="3456" y="1392"/>
              <a:ext cx="91" cy="171"/>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4" name="Rectangle 19"/>
            <p:cNvSpPr>
              <a:spLocks noChangeArrowheads="1"/>
            </p:cNvSpPr>
            <p:nvPr/>
          </p:nvSpPr>
          <p:spPr bwMode="auto">
            <a:xfrm>
              <a:off x="3456" y="1200"/>
              <a:ext cx="91" cy="202"/>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grpSp>
      <p:grpSp>
        <p:nvGrpSpPr>
          <p:cNvPr id="5" name="Group 20"/>
          <p:cNvGrpSpPr>
            <a:grpSpLocks/>
          </p:cNvGrpSpPr>
          <p:nvPr/>
        </p:nvGrpSpPr>
        <p:grpSpPr bwMode="auto">
          <a:xfrm rot="-5400000">
            <a:off x="5953701" y="1320551"/>
            <a:ext cx="431006" cy="508358"/>
            <a:chOff x="3414" y="1200"/>
            <a:chExt cx="181" cy="595"/>
          </a:xfrm>
        </p:grpSpPr>
        <p:sp>
          <p:nvSpPr>
            <p:cNvPr id="60459" name="AutoShape 21"/>
            <p:cNvSpPr>
              <a:spLocks noChangeArrowheads="1"/>
            </p:cNvSpPr>
            <p:nvPr/>
          </p:nvSpPr>
          <p:spPr bwMode="auto">
            <a:xfrm>
              <a:off x="3414" y="1584"/>
              <a:ext cx="181" cy="211"/>
            </a:xfrm>
            <a:prstGeom prst="downArrow">
              <a:avLst>
                <a:gd name="adj1" fmla="val 50000"/>
                <a:gd name="adj2" fmla="val 25000"/>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0" name="Rectangle 22"/>
            <p:cNvSpPr>
              <a:spLocks noChangeArrowheads="1"/>
            </p:cNvSpPr>
            <p:nvPr/>
          </p:nvSpPr>
          <p:spPr bwMode="auto">
            <a:xfrm>
              <a:off x="3456" y="1392"/>
              <a:ext cx="96" cy="192"/>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sp>
          <p:nvSpPr>
            <p:cNvPr id="60461" name="Rectangle 23"/>
            <p:cNvSpPr>
              <a:spLocks noChangeArrowheads="1"/>
            </p:cNvSpPr>
            <p:nvPr/>
          </p:nvSpPr>
          <p:spPr bwMode="auto">
            <a:xfrm>
              <a:off x="3456" y="1200"/>
              <a:ext cx="96" cy="192"/>
            </a:xfrm>
            <a:prstGeom prst="rect">
              <a:avLst/>
            </a:prstGeom>
            <a:solidFill>
              <a:srgbClr val="3366CC"/>
            </a:solidFill>
            <a:ln w="19050">
              <a:solidFill>
                <a:srgbClr val="003300"/>
              </a:solidFill>
              <a:miter lim="800000"/>
              <a:headEnd/>
              <a:tailEnd/>
            </a:ln>
          </p:spPr>
          <p:txBody>
            <a:bodyPr wrap="none" anchor="ctr"/>
            <a:lstStyle/>
            <a:p>
              <a:pPr algn="r" eaLnBrk="0" hangingPunct="0"/>
              <a:endParaRPr lang="zh-CN" altLang="zh-CN" sz="1400" b="0">
                <a:solidFill>
                  <a:schemeClr val="tx1"/>
                </a:solidFill>
              </a:endParaRPr>
            </a:p>
          </p:txBody>
        </p:sp>
      </p:grpSp>
      <p:sp>
        <p:nvSpPr>
          <p:cNvPr id="60428" name="Rectangle 24"/>
          <p:cNvSpPr>
            <a:spLocks noChangeArrowheads="1"/>
          </p:cNvSpPr>
          <p:nvPr/>
        </p:nvSpPr>
        <p:spPr bwMode="auto">
          <a:xfrm>
            <a:off x="755576" y="1124744"/>
            <a:ext cx="1054100" cy="457200"/>
          </a:xfrm>
          <a:prstGeom prst="rect">
            <a:avLst/>
          </a:prstGeom>
          <a:solidFill>
            <a:srgbClr val="FFFF00"/>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00"/>
            </a:extrusionClr>
          </a:sp3d>
        </p:spPr>
        <p:txBody>
          <a:bodyPr wrap="none" anchor="ctr">
            <a:flatTx/>
          </a:bodyPr>
          <a:lstStyle/>
          <a:p>
            <a:pPr algn="ctr" eaLnBrk="0" hangingPunct="0"/>
            <a:r>
              <a:rPr kumimoji="1" lang="zh-CN" altLang="en-US" sz="1200" b="0" dirty="0" smtClean="0">
                <a:solidFill>
                  <a:schemeClr val="tx1"/>
                </a:solidFill>
                <a:latin typeface="Times New Roman" pitchFamily="18" charset="0"/>
              </a:rPr>
              <a:t>生产订单</a:t>
            </a:r>
            <a:endParaRPr kumimoji="1" lang="zh-CN" altLang="en-US" sz="1200" b="0" dirty="0">
              <a:solidFill>
                <a:schemeClr val="tx1"/>
              </a:solidFill>
              <a:latin typeface="Times New Roman" pitchFamily="18" charset="0"/>
            </a:endParaRPr>
          </a:p>
        </p:txBody>
      </p:sp>
      <p:grpSp>
        <p:nvGrpSpPr>
          <p:cNvPr id="6" name="Group 25"/>
          <p:cNvGrpSpPr>
            <a:grpSpLocks/>
          </p:cNvGrpSpPr>
          <p:nvPr/>
        </p:nvGrpSpPr>
        <p:grpSpPr bwMode="auto">
          <a:xfrm>
            <a:off x="1043322" y="1795636"/>
            <a:ext cx="864853" cy="1058862"/>
            <a:chOff x="117" y="2459"/>
            <a:chExt cx="590" cy="667"/>
          </a:xfrm>
        </p:grpSpPr>
        <p:sp>
          <p:nvSpPr>
            <p:cNvPr id="60457" name="AutoShape 26"/>
            <p:cNvSpPr>
              <a:spLocks noChangeArrowheads="1"/>
            </p:cNvSpPr>
            <p:nvPr/>
          </p:nvSpPr>
          <p:spPr bwMode="auto">
            <a:xfrm>
              <a:off x="275" y="2459"/>
              <a:ext cx="432" cy="576"/>
            </a:xfrm>
            <a:prstGeom prst="foldedCorner">
              <a:avLst>
                <a:gd name="adj" fmla="val 12500"/>
              </a:avLst>
            </a:prstGeom>
            <a:solidFill>
              <a:schemeClr val="bg1"/>
            </a:solidFill>
            <a:ln w="9525">
              <a:solidFill>
                <a:schemeClr val="tx1"/>
              </a:solidFill>
              <a:round/>
              <a:headEnd/>
              <a:tailEnd/>
            </a:ln>
          </p:spPr>
          <p:txBody>
            <a:bodyPr wrap="none" anchor="ctr"/>
            <a:lstStyle/>
            <a:p>
              <a:pPr algn="ctr" eaLnBrk="0" hangingPunct="0"/>
              <a:endParaRPr kumimoji="1" lang="en-US" altLang="zh-CN" sz="1200" b="0" dirty="0">
                <a:solidFill>
                  <a:schemeClr val="tx1"/>
                </a:solidFill>
                <a:latin typeface="Times New Roman" pitchFamily="18" charset="0"/>
              </a:endParaRPr>
            </a:p>
            <a:p>
              <a:pPr algn="ctr" eaLnBrk="0" hangingPunct="0"/>
              <a:r>
                <a:rPr kumimoji="1" lang="zh-CN" altLang="en-US" sz="1200" b="0" dirty="0">
                  <a:solidFill>
                    <a:schemeClr val="tx1"/>
                  </a:solidFill>
                  <a:latin typeface="Times New Roman" pitchFamily="18" charset="0"/>
                </a:rPr>
                <a:t>生产</a:t>
              </a:r>
              <a:r>
                <a:rPr kumimoji="1" lang="zh-CN" altLang="en-US" sz="1200" b="0" dirty="0" smtClean="0">
                  <a:solidFill>
                    <a:schemeClr val="tx1"/>
                  </a:solidFill>
                  <a:latin typeface="Times New Roman" pitchFamily="18" charset="0"/>
                </a:rPr>
                <a:t>定单</a:t>
              </a:r>
              <a:r>
                <a:rPr kumimoji="1" lang="en-US" altLang="zh-CN" sz="1200" b="0" dirty="0" smtClean="0">
                  <a:solidFill>
                    <a:schemeClr val="tx1"/>
                  </a:solidFill>
                  <a:latin typeface="Times New Roman" pitchFamily="18" charset="0"/>
                </a:rPr>
                <a:t>2</a:t>
              </a:r>
              <a:endParaRPr kumimoji="1" lang="zh-CN" altLang="en-US" sz="1200" b="0" dirty="0">
                <a:solidFill>
                  <a:schemeClr val="tx1"/>
                </a:solidFill>
                <a:latin typeface="Times New Roman" pitchFamily="18" charset="0"/>
              </a:endParaRPr>
            </a:p>
            <a:p>
              <a:pPr algn="ctr" eaLnBrk="0" hangingPunct="0"/>
              <a:r>
                <a:rPr kumimoji="1" lang="zh-CN" altLang="en-US" sz="1000" b="0" dirty="0">
                  <a:solidFill>
                    <a:schemeClr val="tx1"/>
                  </a:solidFill>
                  <a:latin typeface="Times New Roman" pitchFamily="18" charset="0"/>
                </a:rPr>
                <a:t>产品</a:t>
              </a:r>
              <a:r>
                <a:rPr kumimoji="1" lang="en-US" altLang="zh-CN" sz="1000" b="0" dirty="0">
                  <a:solidFill>
                    <a:schemeClr val="tx1"/>
                  </a:solidFill>
                  <a:latin typeface="Times New Roman" pitchFamily="18" charset="0"/>
                </a:rPr>
                <a:t>:XXX</a:t>
              </a:r>
            </a:p>
            <a:p>
              <a:pPr algn="ctr" eaLnBrk="0" hangingPunct="0"/>
              <a:r>
                <a:rPr kumimoji="1" lang="zh-CN" altLang="en-US" sz="1000" b="0" dirty="0">
                  <a:solidFill>
                    <a:schemeClr val="tx1"/>
                  </a:solidFill>
                  <a:latin typeface="Times New Roman" pitchFamily="18" charset="0"/>
                </a:rPr>
                <a:t>批量</a:t>
              </a:r>
              <a:r>
                <a:rPr kumimoji="1" lang="en-US" altLang="zh-CN" sz="1000" b="0" dirty="0">
                  <a:solidFill>
                    <a:schemeClr val="tx1"/>
                  </a:solidFill>
                  <a:latin typeface="Times New Roman" pitchFamily="18" charset="0"/>
                </a:rPr>
                <a:t>:XXX</a:t>
              </a:r>
            </a:p>
            <a:p>
              <a:pPr algn="ctr" eaLnBrk="0" hangingPunct="0"/>
              <a:r>
                <a:rPr kumimoji="1" lang="en-US" altLang="zh-CN" sz="1000" b="0" dirty="0">
                  <a:solidFill>
                    <a:schemeClr val="tx1"/>
                  </a:solidFill>
                  <a:latin typeface="Times New Roman" pitchFamily="18" charset="0"/>
                </a:rPr>
                <a:t>XXX  </a:t>
              </a:r>
              <a:r>
                <a:rPr kumimoji="1" lang="en-US" altLang="zh-CN" sz="1000" b="0" dirty="0" err="1">
                  <a:solidFill>
                    <a:schemeClr val="tx1"/>
                  </a:solidFill>
                  <a:latin typeface="Times New Roman" pitchFamily="18" charset="0"/>
                </a:rPr>
                <a:t>XXX</a:t>
              </a:r>
              <a:endParaRPr kumimoji="1" lang="en-US" altLang="zh-CN" sz="1000" b="0" dirty="0">
                <a:solidFill>
                  <a:schemeClr val="tx1"/>
                </a:solidFill>
                <a:latin typeface="Times New Roman" pitchFamily="18" charset="0"/>
              </a:endParaRPr>
            </a:p>
            <a:p>
              <a:pPr algn="ctr" eaLnBrk="0" hangingPunct="0"/>
              <a:r>
                <a:rPr kumimoji="1" lang="en-US" altLang="zh-CN" sz="1000" b="0" dirty="0">
                  <a:solidFill>
                    <a:schemeClr val="tx1"/>
                  </a:solidFill>
                  <a:latin typeface="Times New Roman" pitchFamily="18" charset="0"/>
                </a:rPr>
                <a:t>XXX  </a:t>
              </a:r>
              <a:r>
                <a:rPr kumimoji="1" lang="en-US" altLang="zh-CN" sz="1000" b="0" dirty="0" err="1">
                  <a:solidFill>
                    <a:schemeClr val="tx1"/>
                  </a:solidFill>
                  <a:latin typeface="Times New Roman" pitchFamily="18" charset="0"/>
                </a:rPr>
                <a:t>XXX</a:t>
              </a:r>
              <a:endParaRPr kumimoji="1" lang="en-US" altLang="zh-CN" sz="800" b="0" dirty="0">
                <a:solidFill>
                  <a:schemeClr val="tx1"/>
                </a:solidFill>
                <a:latin typeface="Times New Roman" pitchFamily="18" charset="0"/>
              </a:endParaRPr>
            </a:p>
            <a:p>
              <a:pPr algn="ctr" eaLnBrk="0" hangingPunct="0"/>
              <a:endParaRPr kumimoji="1" lang="en-US" altLang="zh-CN" sz="800" b="0" dirty="0">
                <a:solidFill>
                  <a:schemeClr val="tx1"/>
                </a:solidFill>
                <a:latin typeface="Times New Roman" pitchFamily="18" charset="0"/>
              </a:endParaRPr>
            </a:p>
          </p:txBody>
        </p:sp>
        <p:sp>
          <p:nvSpPr>
            <p:cNvPr id="60458" name="AutoShape 27"/>
            <p:cNvSpPr>
              <a:spLocks noChangeArrowheads="1"/>
            </p:cNvSpPr>
            <p:nvPr/>
          </p:nvSpPr>
          <p:spPr bwMode="auto">
            <a:xfrm>
              <a:off x="117" y="2550"/>
              <a:ext cx="500" cy="576"/>
            </a:xfrm>
            <a:prstGeom prst="foldedCorner">
              <a:avLst>
                <a:gd name="adj" fmla="val 12500"/>
              </a:avLst>
            </a:prstGeom>
            <a:solidFill>
              <a:schemeClr val="bg1"/>
            </a:solidFill>
            <a:ln w="9525">
              <a:solidFill>
                <a:schemeClr val="tx1"/>
              </a:solidFill>
              <a:round/>
              <a:headEnd/>
              <a:tailEnd/>
            </a:ln>
          </p:spPr>
          <p:txBody>
            <a:bodyPr wrap="none" anchor="ctr"/>
            <a:lstStyle/>
            <a:p>
              <a:pPr algn="ctr" eaLnBrk="0" hangingPunct="0"/>
              <a:endParaRPr kumimoji="1" lang="en-US" altLang="zh-CN" sz="1200" b="0" dirty="0">
                <a:solidFill>
                  <a:schemeClr val="tx1"/>
                </a:solidFill>
                <a:latin typeface="Times New Roman" pitchFamily="18" charset="0"/>
              </a:endParaRPr>
            </a:p>
            <a:p>
              <a:pPr algn="ctr" eaLnBrk="0" hangingPunct="0"/>
              <a:r>
                <a:rPr kumimoji="1" lang="zh-CN" altLang="en-US" sz="1200" b="0" dirty="0">
                  <a:solidFill>
                    <a:schemeClr val="tx1"/>
                  </a:solidFill>
                  <a:latin typeface="Times New Roman" pitchFamily="18" charset="0"/>
                </a:rPr>
                <a:t>生产</a:t>
              </a:r>
              <a:r>
                <a:rPr kumimoji="1" lang="zh-CN" altLang="en-US" sz="1200" b="0" dirty="0" smtClean="0">
                  <a:solidFill>
                    <a:schemeClr val="tx1"/>
                  </a:solidFill>
                  <a:latin typeface="Times New Roman" pitchFamily="18" charset="0"/>
                </a:rPr>
                <a:t>订单 </a:t>
              </a:r>
              <a:r>
                <a:rPr kumimoji="1" lang="en-US" altLang="zh-CN" sz="1200" b="0" dirty="0" smtClean="0">
                  <a:solidFill>
                    <a:schemeClr val="tx1"/>
                  </a:solidFill>
                  <a:latin typeface="Times New Roman" pitchFamily="18" charset="0"/>
                </a:rPr>
                <a:t>1</a:t>
              </a:r>
              <a:endParaRPr kumimoji="1" lang="zh-CN" altLang="en-US" sz="1200" b="0" dirty="0">
                <a:solidFill>
                  <a:schemeClr val="tx1"/>
                </a:solidFill>
                <a:latin typeface="Times New Roman" pitchFamily="18" charset="0"/>
              </a:endParaRPr>
            </a:p>
            <a:p>
              <a:pPr algn="ctr" eaLnBrk="0" hangingPunct="0"/>
              <a:r>
                <a:rPr kumimoji="1" lang="zh-CN" altLang="en-US" sz="1000" b="0" dirty="0">
                  <a:solidFill>
                    <a:schemeClr val="tx1"/>
                  </a:solidFill>
                  <a:latin typeface="Times New Roman" pitchFamily="18" charset="0"/>
                </a:rPr>
                <a:t>产品</a:t>
              </a:r>
              <a:r>
                <a:rPr kumimoji="1" lang="en-US" altLang="zh-CN" sz="1000" b="0" dirty="0">
                  <a:solidFill>
                    <a:schemeClr val="tx1"/>
                  </a:solidFill>
                  <a:latin typeface="Times New Roman" pitchFamily="18" charset="0"/>
                </a:rPr>
                <a:t>:XXX</a:t>
              </a:r>
            </a:p>
            <a:p>
              <a:pPr algn="ctr" eaLnBrk="0" hangingPunct="0"/>
              <a:r>
                <a:rPr kumimoji="1" lang="en-US" altLang="zh-CN" sz="1000" b="0" dirty="0">
                  <a:solidFill>
                    <a:schemeClr val="tx1"/>
                  </a:solidFill>
                  <a:latin typeface="Times New Roman" pitchFamily="18" charset="0"/>
                </a:rPr>
                <a:t> </a:t>
              </a:r>
              <a:r>
                <a:rPr kumimoji="1" lang="zh-CN" altLang="en-US" sz="1000" b="0" dirty="0">
                  <a:solidFill>
                    <a:schemeClr val="tx1"/>
                  </a:solidFill>
                  <a:latin typeface="Times New Roman" pitchFamily="18" charset="0"/>
                </a:rPr>
                <a:t>批量</a:t>
              </a:r>
              <a:r>
                <a:rPr kumimoji="1" lang="en-US" altLang="zh-CN" sz="1000" b="0" dirty="0">
                  <a:solidFill>
                    <a:schemeClr val="tx1"/>
                  </a:solidFill>
                  <a:latin typeface="Times New Roman" pitchFamily="18" charset="0"/>
                </a:rPr>
                <a:t>:10EA</a:t>
              </a:r>
            </a:p>
            <a:p>
              <a:pPr algn="ctr" eaLnBrk="0" hangingPunct="0"/>
              <a:r>
                <a:rPr kumimoji="1" lang="en-US" altLang="zh-CN" sz="1000" b="0" dirty="0">
                  <a:solidFill>
                    <a:schemeClr val="tx1"/>
                  </a:solidFill>
                  <a:latin typeface="Times New Roman" pitchFamily="18" charset="0"/>
                </a:rPr>
                <a:t>XXX  </a:t>
              </a:r>
              <a:r>
                <a:rPr kumimoji="1" lang="en-US" altLang="zh-CN" sz="1000" b="0" dirty="0" err="1">
                  <a:solidFill>
                    <a:schemeClr val="tx1"/>
                  </a:solidFill>
                  <a:latin typeface="Times New Roman" pitchFamily="18" charset="0"/>
                </a:rPr>
                <a:t>XXX</a:t>
              </a:r>
              <a:endParaRPr kumimoji="1" lang="en-US" altLang="zh-CN" sz="1000" b="0" dirty="0">
                <a:solidFill>
                  <a:schemeClr val="tx1"/>
                </a:solidFill>
                <a:latin typeface="Times New Roman" pitchFamily="18" charset="0"/>
              </a:endParaRPr>
            </a:p>
            <a:p>
              <a:pPr algn="ctr" eaLnBrk="0" hangingPunct="0"/>
              <a:r>
                <a:rPr kumimoji="1" lang="en-US" altLang="zh-CN" sz="1000" b="0" dirty="0">
                  <a:solidFill>
                    <a:schemeClr val="tx1"/>
                  </a:solidFill>
                  <a:latin typeface="Times New Roman" pitchFamily="18" charset="0"/>
                </a:rPr>
                <a:t>XXX  </a:t>
              </a:r>
              <a:r>
                <a:rPr kumimoji="1" lang="en-US" altLang="zh-CN" sz="1000" b="0" dirty="0" err="1">
                  <a:solidFill>
                    <a:schemeClr val="tx1"/>
                  </a:solidFill>
                  <a:latin typeface="Times New Roman" pitchFamily="18" charset="0"/>
                </a:rPr>
                <a:t>XXX</a:t>
              </a:r>
              <a:endParaRPr kumimoji="1" lang="en-US" altLang="zh-CN" sz="800" b="0" dirty="0">
                <a:solidFill>
                  <a:schemeClr val="tx1"/>
                </a:solidFill>
                <a:latin typeface="Times New Roman" pitchFamily="18" charset="0"/>
              </a:endParaRPr>
            </a:p>
            <a:p>
              <a:pPr algn="ctr" eaLnBrk="0" hangingPunct="0"/>
              <a:endParaRPr kumimoji="1" lang="en-US" altLang="zh-CN" sz="800" b="0" dirty="0">
                <a:solidFill>
                  <a:schemeClr val="tx1"/>
                </a:solidFill>
                <a:latin typeface="Times New Roman" pitchFamily="18" charset="0"/>
              </a:endParaRPr>
            </a:p>
          </p:txBody>
        </p:sp>
      </p:grpSp>
      <p:sp>
        <p:nvSpPr>
          <p:cNvPr id="60430" name="Freeform 28"/>
          <p:cNvSpPr>
            <a:spLocks/>
          </p:cNvSpPr>
          <p:nvPr/>
        </p:nvSpPr>
        <p:spPr bwMode="auto">
          <a:xfrm>
            <a:off x="6878638" y="250899"/>
            <a:ext cx="1587" cy="3175"/>
          </a:xfrm>
          <a:custGeom>
            <a:avLst/>
            <a:gdLst>
              <a:gd name="T0" fmla="*/ 0 w 1"/>
              <a:gd name="T1" fmla="*/ 0 h 4"/>
              <a:gd name="T2" fmla="*/ 0 w 1"/>
              <a:gd name="T3" fmla="*/ 2147483647 h 4"/>
              <a:gd name="T4" fmla="*/ 2147483647 w 1"/>
              <a:gd name="T5" fmla="*/ 2147483647 h 4"/>
              <a:gd name="T6" fmla="*/ 0 w 1"/>
              <a:gd name="T7" fmla="*/ 0 h 4"/>
              <a:gd name="T8" fmla="*/ 0 60000 65536"/>
              <a:gd name="T9" fmla="*/ 0 60000 65536"/>
              <a:gd name="T10" fmla="*/ 0 60000 65536"/>
              <a:gd name="T11" fmla="*/ 0 60000 65536"/>
              <a:gd name="T12" fmla="*/ 0 w 1"/>
              <a:gd name="T13" fmla="*/ 0 h 4"/>
              <a:gd name="T14" fmla="*/ 1 w 1"/>
              <a:gd name="T15" fmla="*/ 4 h 4"/>
            </a:gdLst>
            <a:ahLst/>
            <a:cxnLst>
              <a:cxn ang="T8">
                <a:pos x="T0" y="T1"/>
              </a:cxn>
              <a:cxn ang="T9">
                <a:pos x="T2" y="T3"/>
              </a:cxn>
              <a:cxn ang="T10">
                <a:pos x="T4" y="T5"/>
              </a:cxn>
              <a:cxn ang="T11">
                <a:pos x="T6" y="T7"/>
              </a:cxn>
            </a:cxnLst>
            <a:rect l="T12" t="T13" r="T14" b="T15"/>
            <a:pathLst>
              <a:path w="1" h="4">
                <a:moveTo>
                  <a:pt x="0" y="0"/>
                </a:moveTo>
                <a:lnTo>
                  <a:pt x="0" y="4"/>
                </a:lnTo>
                <a:lnTo>
                  <a:pt x="1" y="1"/>
                </a:lnTo>
                <a:lnTo>
                  <a:pt x="0" y="0"/>
                </a:lnTo>
                <a:close/>
              </a:path>
            </a:pathLst>
          </a:custGeom>
          <a:solidFill>
            <a:srgbClr val="000000"/>
          </a:solidFill>
          <a:ln w="9525">
            <a:noFill/>
            <a:round/>
            <a:headEnd/>
            <a:tailEnd/>
          </a:ln>
        </p:spPr>
        <p:txBody>
          <a:bodyPr/>
          <a:lstStyle/>
          <a:p>
            <a:pPr algn="r" eaLnBrk="0" hangingPunct="0"/>
            <a:endParaRPr lang="zh-CN" altLang="zh-CN" sz="1400" b="0">
              <a:solidFill>
                <a:schemeClr val="tx1"/>
              </a:solidFill>
            </a:endParaRPr>
          </a:p>
        </p:txBody>
      </p:sp>
      <p:sp>
        <p:nvSpPr>
          <p:cNvPr id="60431" name="Line 29"/>
          <p:cNvSpPr>
            <a:spLocks noChangeShapeType="1"/>
          </p:cNvSpPr>
          <p:nvPr/>
        </p:nvSpPr>
        <p:spPr bwMode="auto">
          <a:xfrm flipV="1">
            <a:off x="4427984" y="1666630"/>
            <a:ext cx="0" cy="756000"/>
          </a:xfrm>
          <a:prstGeom prst="line">
            <a:avLst/>
          </a:prstGeom>
          <a:noFill/>
          <a:ln w="28575">
            <a:solidFill>
              <a:srgbClr val="D60093"/>
            </a:solidFill>
            <a:round/>
            <a:headEnd/>
            <a:tailEnd type="triangle" w="med" len="med"/>
          </a:ln>
        </p:spPr>
        <p:txBody>
          <a:bodyPr wrap="none" anchor="ctr"/>
          <a:lstStyle/>
          <a:p>
            <a:endParaRPr lang="zh-CN" altLang="en-US"/>
          </a:p>
        </p:txBody>
      </p:sp>
      <p:sp>
        <p:nvSpPr>
          <p:cNvPr id="60432" name="Line 30"/>
          <p:cNvSpPr>
            <a:spLocks noChangeShapeType="1"/>
          </p:cNvSpPr>
          <p:nvPr/>
        </p:nvSpPr>
        <p:spPr bwMode="auto">
          <a:xfrm flipV="1">
            <a:off x="5210175" y="1681144"/>
            <a:ext cx="0" cy="828000"/>
          </a:xfrm>
          <a:prstGeom prst="line">
            <a:avLst/>
          </a:prstGeom>
          <a:noFill/>
          <a:ln w="28575">
            <a:solidFill>
              <a:srgbClr val="D60093"/>
            </a:solidFill>
            <a:round/>
            <a:headEnd/>
            <a:tailEnd type="triangle" w="med" len="med"/>
          </a:ln>
        </p:spPr>
        <p:txBody>
          <a:bodyPr wrap="none" anchor="ctr"/>
          <a:lstStyle/>
          <a:p>
            <a:endParaRPr lang="zh-CN" altLang="en-US"/>
          </a:p>
        </p:txBody>
      </p:sp>
      <p:sp>
        <p:nvSpPr>
          <p:cNvPr id="60433" name="Line 31"/>
          <p:cNvSpPr>
            <a:spLocks noChangeShapeType="1"/>
          </p:cNvSpPr>
          <p:nvPr/>
        </p:nvSpPr>
        <p:spPr bwMode="auto">
          <a:xfrm flipV="1">
            <a:off x="3649436" y="1670260"/>
            <a:ext cx="0" cy="838200"/>
          </a:xfrm>
          <a:prstGeom prst="line">
            <a:avLst/>
          </a:prstGeom>
          <a:noFill/>
          <a:ln w="28575">
            <a:solidFill>
              <a:srgbClr val="D60093"/>
            </a:solidFill>
            <a:round/>
            <a:headEnd/>
            <a:tailEnd type="triangle" w="med" len="med"/>
          </a:ln>
        </p:spPr>
        <p:txBody>
          <a:bodyPr wrap="none" anchor="ctr"/>
          <a:lstStyle/>
          <a:p>
            <a:endParaRPr lang="zh-CN" altLang="en-US"/>
          </a:p>
        </p:txBody>
      </p:sp>
      <p:sp>
        <p:nvSpPr>
          <p:cNvPr id="60434" name="Text Box 32"/>
          <p:cNvSpPr txBox="1">
            <a:spLocks noChangeArrowheads="1"/>
          </p:cNvSpPr>
          <p:nvPr/>
        </p:nvSpPr>
        <p:spPr bwMode="auto">
          <a:xfrm>
            <a:off x="2160588" y="2037878"/>
            <a:ext cx="949325" cy="276225"/>
          </a:xfrm>
          <a:prstGeom prst="rect">
            <a:avLst/>
          </a:prstGeom>
          <a:solidFill>
            <a:srgbClr val="C0C0C0"/>
          </a:solidFill>
          <a:ln w="28575">
            <a:noFill/>
            <a:miter lim="800000"/>
            <a:headEnd/>
            <a:tailEnd/>
          </a:ln>
        </p:spPr>
        <p:txBody>
          <a:bodyPr wrap="none" anchor="ctr">
            <a:spAutoFit/>
          </a:bodyPr>
          <a:lstStyle/>
          <a:p>
            <a:pPr algn="r" eaLnBrk="0" hangingPunct="0">
              <a:spcBef>
                <a:spcPct val="50000"/>
              </a:spcBef>
            </a:pPr>
            <a:r>
              <a:rPr kumimoji="1" lang="en-US" altLang="zh-CN" sz="1200" b="0" dirty="0">
                <a:solidFill>
                  <a:schemeClr val="tx1"/>
                </a:solidFill>
                <a:latin typeface="Times New Roman" pitchFamily="18" charset="0"/>
              </a:rPr>
              <a:t>D.</a:t>
            </a:r>
            <a:r>
              <a:rPr kumimoji="1" lang="zh-CN" altLang="en-US" sz="1200" b="0" dirty="0">
                <a:solidFill>
                  <a:schemeClr val="tx1"/>
                </a:solidFill>
                <a:latin typeface="Times New Roman" pitchFamily="18" charset="0"/>
              </a:rPr>
              <a:t>工序确认</a:t>
            </a:r>
          </a:p>
        </p:txBody>
      </p:sp>
      <p:sp>
        <p:nvSpPr>
          <p:cNvPr id="60435" name="Text Box 33"/>
          <p:cNvSpPr txBox="1">
            <a:spLocks noChangeArrowheads="1"/>
          </p:cNvSpPr>
          <p:nvPr/>
        </p:nvSpPr>
        <p:spPr bwMode="auto">
          <a:xfrm>
            <a:off x="3203848" y="1855838"/>
            <a:ext cx="880219" cy="461665"/>
          </a:xfrm>
          <a:prstGeom prst="rect">
            <a:avLst/>
          </a:prstGeom>
          <a:noFill/>
          <a:ln w="28575">
            <a:noFill/>
            <a:miter lim="800000"/>
            <a:headEnd/>
            <a:tailEnd/>
          </a:ln>
        </p:spPr>
        <p:txBody>
          <a:bodyPr wrap="square" anchor="ctr">
            <a:spAutoFit/>
          </a:bodyPr>
          <a:lstStyle/>
          <a:p>
            <a:pPr algn="r" eaLnBrk="0" hangingPunct="0">
              <a:spcBef>
                <a:spcPct val="50000"/>
              </a:spcBef>
            </a:pPr>
            <a:r>
              <a:rPr kumimoji="1" lang="zh-CN" altLang="en-US" sz="1200" b="0" dirty="0" smtClean="0">
                <a:solidFill>
                  <a:schemeClr val="tx1"/>
                </a:solidFill>
                <a:latin typeface="Times New Roman" pitchFamily="18" charset="0"/>
              </a:rPr>
              <a:t>工序成本</a:t>
            </a:r>
            <a:r>
              <a:rPr kumimoji="1" lang="en-US" altLang="zh-CN" sz="1200" b="0" dirty="0">
                <a:solidFill>
                  <a:schemeClr val="tx1"/>
                </a:solidFill>
                <a:latin typeface="Times New Roman" pitchFamily="18" charset="0"/>
              </a:rPr>
              <a:t>:</a:t>
            </a:r>
            <a:r>
              <a:rPr kumimoji="1" lang="zh-CN" altLang="en-US" sz="1200" b="0" dirty="0">
                <a:solidFill>
                  <a:schemeClr val="tx1"/>
                </a:solidFill>
                <a:latin typeface="Times New Roman" pitchFamily="18" charset="0"/>
              </a:rPr>
              <a:t>机器工时</a:t>
            </a:r>
          </a:p>
        </p:txBody>
      </p:sp>
      <p:sp>
        <p:nvSpPr>
          <p:cNvPr id="60436" name="Text Box 34"/>
          <p:cNvSpPr txBox="1">
            <a:spLocks noChangeArrowheads="1"/>
          </p:cNvSpPr>
          <p:nvPr/>
        </p:nvSpPr>
        <p:spPr bwMode="auto">
          <a:xfrm>
            <a:off x="3995936" y="1844824"/>
            <a:ext cx="842963" cy="457200"/>
          </a:xfrm>
          <a:prstGeom prst="rect">
            <a:avLst/>
          </a:prstGeom>
          <a:noFill/>
          <a:ln w="28575">
            <a:noFill/>
            <a:miter lim="800000"/>
            <a:headEnd/>
            <a:tailEnd/>
          </a:ln>
        </p:spPr>
        <p:txBody>
          <a:bodyPr anchor="ctr">
            <a:spAutoFit/>
          </a:bodyPr>
          <a:lstStyle/>
          <a:p>
            <a:pPr algn="r" eaLnBrk="0" hangingPunct="0">
              <a:spcBef>
                <a:spcPct val="50000"/>
              </a:spcBef>
            </a:pPr>
            <a:r>
              <a:rPr kumimoji="1" lang="zh-CN" altLang="en-US" sz="1200" b="0" dirty="0" smtClean="0">
                <a:solidFill>
                  <a:schemeClr val="tx1"/>
                </a:solidFill>
                <a:latin typeface="Times New Roman" pitchFamily="18" charset="0"/>
              </a:rPr>
              <a:t>工序成本</a:t>
            </a:r>
            <a:r>
              <a:rPr kumimoji="1" lang="en-US" altLang="zh-CN" sz="1200" b="0" dirty="0">
                <a:solidFill>
                  <a:schemeClr val="tx1"/>
                </a:solidFill>
                <a:latin typeface="Times New Roman" pitchFamily="18" charset="0"/>
              </a:rPr>
              <a:t>:</a:t>
            </a:r>
            <a:r>
              <a:rPr kumimoji="1" lang="zh-CN" altLang="en-US" sz="1200" b="0" dirty="0">
                <a:solidFill>
                  <a:schemeClr val="tx1"/>
                </a:solidFill>
                <a:latin typeface="Times New Roman" pitchFamily="18" charset="0"/>
              </a:rPr>
              <a:t>人工工时</a:t>
            </a:r>
          </a:p>
        </p:txBody>
      </p:sp>
      <p:sp>
        <p:nvSpPr>
          <p:cNvPr id="60437" name="Text Box 35"/>
          <p:cNvSpPr txBox="1">
            <a:spLocks noChangeArrowheads="1"/>
          </p:cNvSpPr>
          <p:nvPr/>
        </p:nvSpPr>
        <p:spPr bwMode="auto">
          <a:xfrm>
            <a:off x="4735686" y="1855838"/>
            <a:ext cx="916434" cy="461665"/>
          </a:xfrm>
          <a:prstGeom prst="rect">
            <a:avLst/>
          </a:prstGeom>
          <a:noFill/>
          <a:ln w="28575">
            <a:noFill/>
            <a:miter lim="800000"/>
            <a:headEnd/>
            <a:tailEnd/>
          </a:ln>
        </p:spPr>
        <p:txBody>
          <a:bodyPr wrap="square" anchor="ctr">
            <a:spAutoFit/>
          </a:bodyPr>
          <a:lstStyle/>
          <a:p>
            <a:pPr algn="r" eaLnBrk="0" hangingPunct="0">
              <a:spcBef>
                <a:spcPct val="50000"/>
              </a:spcBef>
            </a:pPr>
            <a:r>
              <a:rPr kumimoji="1" lang="zh-CN" altLang="en-US" sz="1200" b="0" dirty="0" smtClean="0">
                <a:solidFill>
                  <a:schemeClr val="tx1"/>
                </a:solidFill>
                <a:latin typeface="Times New Roman" pitchFamily="18" charset="0"/>
              </a:rPr>
              <a:t>工序成本</a:t>
            </a:r>
            <a:r>
              <a:rPr kumimoji="1" lang="en-US" altLang="zh-CN" sz="1200" b="0" dirty="0">
                <a:solidFill>
                  <a:schemeClr val="tx1"/>
                </a:solidFill>
                <a:latin typeface="Times New Roman" pitchFamily="18" charset="0"/>
              </a:rPr>
              <a:t>:</a:t>
            </a:r>
            <a:r>
              <a:rPr kumimoji="1" lang="zh-CN" altLang="en-US" sz="1200" b="0" dirty="0">
                <a:solidFill>
                  <a:schemeClr val="tx1"/>
                </a:solidFill>
                <a:latin typeface="Times New Roman" pitchFamily="18" charset="0"/>
              </a:rPr>
              <a:t>能源工时</a:t>
            </a:r>
          </a:p>
        </p:txBody>
      </p:sp>
      <p:sp>
        <p:nvSpPr>
          <p:cNvPr id="60438" name="Line 36"/>
          <p:cNvSpPr>
            <a:spLocks noChangeShapeType="1"/>
          </p:cNvSpPr>
          <p:nvPr/>
        </p:nvSpPr>
        <p:spPr bwMode="auto">
          <a:xfrm>
            <a:off x="4449812" y="908776"/>
            <a:ext cx="0" cy="504000"/>
          </a:xfrm>
          <a:prstGeom prst="line">
            <a:avLst/>
          </a:prstGeom>
          <a:noFill/>
          <a:ln w="28575">
            <a:solidFill>
              <a:srgbClr val="D60093"/>
            </a:solidFill>
            <a:round/>
            <a:headEnd/>
            <a:tailEnd type="triangle" w="med" len="med"/>
          </a:ln>
        </p:spPr>
        <p:txBody>
          <a:bodyPr anchor="ctr">
            <a:spAutoFit/>
          </a:bodyPr>
          <a:lstStyle/>
          <a:p>
            <a:endParaRPr lang="zh-CN" altLang="en-US"/>
          </a:p>
        </p:txBody>
      </p:sp>
      <p:sp>
        <p:nvSpPr>
          <p:cNvPr id="60439" name="Text Box 37"/>
          <p:cNvSpPr txBox="1">
            <a:spLocks noChangeArrowheads="1"/>
          </p:cNvSpPr>
          <p:nvPr/>
        </p:nvSpPr>
        <p:spPr bwMode="auto">
          <a:xfrm>
            <a:off x="3975603" y="988194"/>
            <a:ext cx="954087" cy="276225"/>
          </a:xfrm>
          <a:prstGeom prst="rect">
            <a:avLst/>
          </a:prstGeom>
          <a:noFill/>
          <a:ln w="28575">
            <a:noFill/>
            <a:miter lim="800000"/>
            <a:headEnd/>
            <a:tailEnd/>
          </a:ln>
        </p:spPr>
        <p:txBody>
          <a:bodyPr wrap="none" anchor="ctr">
            <a:spAutoFit/>
          </a:bodyPr>
          <a:lstStyle/>
          <a:p>
            <a:pPr algn="r" eaLnBrk="0" hangingPunct="0">
              <a:spcBef>
                <a:spcPct val="50000"/>
              </a:spcBef>
            </a:pPr>
            <a:r>
              <a:rPr kumimoji="1" lang="zh-CN" altLang="en-US" sz="1200" b="0" dirty="0">
                <a:solidFill>
                  <a:schemeClr val="tx1"/>
                </a:solidFill>
                <a:latin typeface="Times New Roman" pitchFamily="18" charset="0"/>
              </a:rPr>
              <a:t>原材料成本</a:t>
            </a:r>
          </a:p>
        </p:txBody>
      </p:sp>
      <p:sp>
        <p:nvSpPr>
          <p:cNvPr id="60440" name="Text Box 38"/>
          <p:cNvSpPr txBox="1">
            <a:spLocks noChangeArrowheads="1"/>
          </p:cNvSpPr>
          <p:nvPr/>
        </p:nvSpPr>
        <p:spPr bwMode="auto">
          <a:xfrm>
            <a:off x="3635896" y="703729"/>
            <a:ext cx="1585838" cy="276999"/>
          </a:xfrm>
          <a:prstGeom prst="rect">
            <a:avLst/>
          </a:prstGeom>
          <a:solidFill>
            <a:srgbClr val="C0C0C0"/>
          </a:solidFill>
          <a:ln w="28575">
            <a:noFill/>
            <a:miter lim="800000"/>
            <a:headEnd/>
            <a:tailEnd/>
          </a:ln>
        </p:spPr>
        <p:txBody>
          <a:bodyPr wrap="square" anchor="ctr">
            <a:spAutoFit/>
          </a:bodyPr>
          <a:lstStyle/>
          <a:p>
            <a:pPr algn="ctr" eaLnBrk="0" hangingPunct="0">
              <a:spcBef>
                <a:spcPct val="50000"/>
              </a:spcBef>
            </a:pPr>
            <a:r>
              <a:rPr kumimoji="1" lang="en-US" altLang="zh-CN" sz="1200" b="0" dirty="0">
                <a:solidFill>
                  <a:schemeClr val="tx1"/>
                </a:solidFill>
                <a:latin typeface="Times New Roman" pitchFamily="18" charset="0"/>
              </a:rPr>
              <a:t>B. </a:t>
            </a:r>
            <a:r>
              <a:rPr kumimoji="1" lang="zh-CN" altLang="en-US" sz="1200" b="0" dirty="0">
                <a:solidFill>
                  <a:schemeClr val="tx1"/>
                </a:solidFill>
                <a:latin typeface="Times New Roman" pitchFamily="18" charset="0"/>
              </a:rPr>
              <a:t>生产订单领料</a:t>
            </a:r>
          </a:p>
        </p:txBody>
      </p:sp>
      <p:sp>
        <p:nvSpPr>
          <p:cNvPr id="60441" name="Text Box 39"/>
          <p:cNvSpPr txBox="1">
            <a:spLocks noChangeArrowheads="1"/>
          </p:cNvSpPr>
          <p:nvPr/>
        </p:nvSpPr>
        <p:spPr bwMode="auto">
          <a:xfrm>
            <a:off x="2196480" y="966316"/>
            <a:ext cx="1295400" cy="276225"/>
          </a:xfrm>
          <a:prstGeom prst="rect">
            <a:avLst/>
          </a:prstGeom>
          <a:solidFill>
            <a:srgbClr val="C0C0C0"/>
          </a:solidFill>
          <a:ln w="28575">
            <a:noFill/>
            <a:miter lim="800000"/>
            <a:headEnd/>
            <a:tailEnd/>
          </a:ln>
        </p:spPr>
        <p:txBody>
          <a:bodyPr wrap="none" anchor="ctr">
            <a:spAutoFit/>
          </a:bodyPr>
          <a:lstStyle/>
          <a:p>
            <a:pPr algn="r" eaLnBrk="0" hangingPunct="0">
              <a:spcBef>
                <a:spcPct val="50000"/>
              </a:spcBef>
            </a:pPr>
            <a:r>
              <a:rPr kumimoji="1" lang="en-US" altLang="zh-CN" sz="1200" b="0">
                <a:solidFill>
                  <a:schemeClr val="tx1"/>
                </a:solidFill>
                <a:latin typeface="Times New Roman" pitchFamily="18" charset="0"/>
              </a:rPr>
              <a:t>A. </a:t>
            </a:r>
            <a:r>
              <a:rPr kumimoji="1" lang="zh-CN" altLang="en-US" sz="1200" b="0">
                <a:solidFill>
                  <a:schemeClr val="tx1"/>
                </a:solidFill>
                <a:latin typeface="Times New Roman" pitchFamily="18" charset="0"/>
              </a:rPr>
              <a:t>生产订单下达</a:t>
            </a:r>
          </a:p>
        </p:txBody>
      </p:sp>
      <p:sp>
        <p:nvSpPr>
          <p:cNvPr id="60442" name="Line 40"/>
          <p:cNvSpPr>
            <a:spLocks noChangeShapeType="1"/>
          </p:cNvSpPr>
          <p:nvPr/>
        </p:nvSpPr>
        <p:spPr bwMode="auto">
          <a:xfrm flipV="1">
            <a:off x="3817032" y="2795718"/>
            <a:ext cx="0" cy="648000"/>
          </a:xfrm>
          <a:prstGeom prst="line">
            <a:avLst/>
          </a:prstGeom>
          <a:noFill/>
          <a:ln w="28575">
            <a:solidFill>
              <a:srgbClr val="D60093"/>
            </a:solidFill>
            <a:round/>
            <a:headEnd/>
            <a:tailEnd type="triangle" w="med" len="med"/>
          </a:ln>
        </p:spPr>
        <p:txBody>
          <a:bodyPr wrap="none" anchor="ctr">
            <a:spAutoFit/>
          </a:bodyPr>
          <a:lstStyle/>
          <a:p>
            <a:endParaRPr lang="zh-CN" altLang="en-US"/>
          </a:p>
        </p:txBody>
      </p:sp>
      <p:sp>
        <p:nvSpPr>
          <p:cNvPr id="60443" name="Text Box 41"/>
          <p:cNvSpPr txBox="1">
            <a:spLocks noChangeArrowheads="1"/>
          </p:cNvSpPr>
          <p:nvPr/>
        </p:nvSpPr>
        <p:spPr bwMode="auto">
          <a:xfrm>
            <a:off x="3048000" y="3071490"/>
            <a:ext cx="1454150" cy="276225"/>
          </a:xfrm>
          <a:prstGeom prst="rect">
            <a:avLst/>
          </a:prstGeom>
          <a:noFill/>
          <a:ln w="28575">
            <a:noFill/>
            <a:miter lim="800000"/>
            <a:headEnd/>
            <a:tailEnd/>
          </a:ln>
        </p:spPr>
        <p:txBody>
          <a:bodyPr wrap="none" anchor="ctr">
            <a:spAutoFit/>
          </a:bodyPr>
          <a:lstStyle/>
          <a:p>
            <a:pPr algn="r" eaLnBrk="0" hangingPunct="0">
              <a:spcBef>
                <a:spcPct val="50000"/>
              </a:spcBef>
            </a:pPr>
            <a:r>
              <a:rPr kumimoji="1" lang="zh-CN" altLang="en-US" sz="1200" b="0">
                <a:solidFill>
                  <a:schemeClr val="tx1"/>
                </a:solidFill>
                <a:latin typeface="Times New Roman" pitchFamily="18" charset="0"/>
              </a:rPr>
              <a:t>折旧费用</a:t>
            </a:r>
            <a:r>
              <a:rPr kumimoji="1" lang="en-US" altLang="zh-CN" sz="1200" b="0">
                <a:solidFill>
                  <a:schemeClr val="tx1"/>
                </a:solidFill>
                <a:latin typeface="Times New Roman" pitchFamily="18" charset="0"/>
              </a:rPr>
              <a:t>,</a:t>
            </a:r>
            <a:r>
              <a:rPr kumimoji="1" lang="zh-CN" altLang="en-US" sz="1200" b="0">
                <a:solidFill>
                  <a:schemeClr val="tx1"/>
                </a:solidFill>
                <a:latin typeface="Times New Roman" pitchFamily="18" charset="0"/>
              </a:rPr>
              <a:t>工资成本</a:t>
            </a:r>
          </a:p>
        </p:txBody>
      </p:sp>
      <p:sp>
        <p:nvSpPr>
          <p:cNvPr id="60444" name="Text Box 42"/>
          <p:cNvSpPr txBox="1">
            <a:spLocks noChangeArrowheads="1"/>
          </p:cNvSpPr>
          <p:nvPr/>
        </p:nvSpPr>
        <p:spPr bwMode="auto">
          <a:xfrm>
            <a:off x="4499992" y="3079993"/>
            <a:ext cx="1793850" cy="276999"/>
          </a:xfrm>
          <a:prstGeom prst="rect">
            <a:avLst/>
          </a:prstGeom>
          <a:noFill/>
          <a:ln w="28575">
            <a:noFill/>
            <a:miter lim="800000"/>
            <a:headEnd/>
            <a:tailEnd/>
          </a:ln>
        </p:spPr>
        <p:txBody>
          <a:bodyPr wrap="square" anchor="ctr">
            <a:spAutoFit/>
          </a:bodyPr>
          <a:lstStyle/>
          <a:p>
            <a:pPr algn="r" eaLnBrk="0" hangingPunct="0">
              <a:spcBef>
                <a:spcPct val="50000"/>
              </a:spcBef>
            </a:pPr>
            <a:r>
              <a:rPr kumimoji="1" lang="zh-CN" altLang="en-US" sz="1200" b="0" dirty="0">
                <a:solidFill>
                  <a:schemeClr val="tx1"/>
                </a:solidFill>
                <a:latin typeface="Times New Roman" pitchFamily="18" charset="0"/>
              </a:rPr>
              <a:t>燃料电力</a:t>
            </a:r>
            <a:r>
              <a:rPr kumimoji="1" lang="en-US" altLang="zh-CN" sz="1200" b="0" dirty="0">
                <a:solidFill>
                  <a:schemeClr val="tx1"/>
                </a:solidFill>
                <a:latin typeface="Times New Roman" pitchFamily="18" charset="0"/>
              </a:rPr>
              <a:t>,</a:t>
            </a:r>
            <a:r>
              <a:rPr kumimoji="1" lang="zh-CN" altLang="en-US" sz="1200" b="0" dirty="0">
                <a:solidFill>
                  <a:schemeClr val="tx1"/>
                </a:solidFill>
                <a:latin typeface="Times New Roman" pitchFamily="18" charset="0"/>
              </a:rPr>
              <a:t>机物料消耗</a:t>
            </a:r>
            <a:r>
              <a:rPr kumimoji="1" lang="en-US" altLang="zh-CN" sz="1200" b="0" dirty="0">
                <a:solidFill>
                  <a:schemeClr val="tx1"/>
                </a:solidFill>
                <a:latin typeface="Times New Roman" pitchFamily="18" charset="0"/>
              </a:rPr>
              <a:t>...</a:t>
            </a:r>
          </a:p>
        </p:txBody>
      </p:sp>
      <p:sp>
        <p:nvSpPr>
          <p:cNvPr id="60445" name="Line 43"/>
          <p:cNvSpPr>
            <a:spLocks noChangeShapeType="1"/>
          </p:cNvSpPr>
          <p:nvPr/>
        </p:nvSpPr>
        <p:spPr bwMode="auto">
          <a:xfrm flipV="1">
            <a:off x="5099503" y="2810232"/>
            <a:ext cx="0" cy="648000"/>
          </a:xfrm>
          <a:prstGeom prst="line">
            <a:avLst/>
          </a:prstGeom>
          <a:noFill/>
          <a:ln w="28575">
            <a:solidFill>
              <a:srgbClr val="D60093"/>
            </a:solidFill>
            <a:round/>
            <a:headEnd/>
            <a:tailEnd type="triangle" w="med" len="med"/>
          </a:ln>
        </p:spPr>
        <p:txBody>
          <a:bodyPr wrap="none" anchor="ctr">
            <a:spAutoFit/>
          </a:bodyPr>
          <a:lstStyle/>
          <a:p>
            <a:endParaRPr lang="zh-CN" altLang="en-US"/>
          </a:p>
        </p:txBody>
      </p:sp>
      <p:sp>
        <p:nvSpPr>
          <p:cNvPr id="60446" name="Text Box 44"/>
          <p:cNvSpPr txBox="1">
            <a:spLocks noChangeArrowheads="1"/>
          </p:cNvSpPr>
          <p:nvPr/>
        </p:nvSpPr>
        <p:spPr bwMode="auto">
          <a:xfrm>
            <a:off x="6129108" y="2033116"/>
            <a:ext cx="646112" cy="276225"/>
          </a:xfrm>
          <a:prstGeom prst="rect">
            <a:avLst/>
          </a:prstGeom>
          <a:noFill/>
          <a:ln w="28575">
            <a:noFill/>
            <a:miter lim="800000"/>
            <a:headEnd/>
            <a:tailEnd/>
          </a:ln>
        </p:spPr>
        <p:txBody>
          <a:bodyPr wrap="none" anchor="ctr">
            <a:spAutoFit/>
          </a:bodyPr>
          <a:lstStyle/>
          <a:p>
            <a:pPr algn="r" eaLnBrk="0" hangingPunct="0">
              <a:spcBef>
                <a:spcPct val="50000"/>
              </a:spcBef>
            </a:pPr>
            <a:r>
              <a:rPr kumimoji="1" lang="zh-CN" altLang="en-US" sz="1200" b="0" dirty="0">
                <a:solidFill>
                  <a:schemeClr val="tx1"/>
                </a:solidFill>
                <a:latin typeface="Times New Roman" pitchFamily="18" charset="0"/>
              </a:rPr>
              <a:t>在制品</a:t>
            </a:r>
          </a:p>
        </p:txBody>
      </p:sp>
      <p:sp>
        <p:nvSpPr>
          <p:cNvPr id="60447" name="Line 45"/>
          <p:cNvSpPr>
            <a:spLocks noChangeShapeType="1"/>
          </p:cNvSpPr>
          <p:nvPr/>
        </p:nvSpPr>
        <p:spPr bwMode="auto">
          <a:xfrm>
            <a:off x="5773738" y="1652116"/>
            <a:ext cx="0" cy="533400"/>
          </a:xfrm>
          <a:prstGeom prst="line">
            <a:avLst/>
          </a:prstGeom>
          <a:noFill/>
          <a:ln w="28575">
            <a:solidFill>
              <a:srgbClr val="D60093"/>
            </a:solidFill>
            <a:round/>
            <a:headEnd/>
            <a:tailEnd/>
          </a:ln>
        </p:spPr>
        <p:txBody>
          <a:bodyPr wrap="none" anchor="ctr">
            <a:spAutoFit/>
          </a:bodyPr>
          <a:lstStyle/>
          <a:p>
            <a:endParaRPr lang="zh-CN" altLang="en-US"/>
          </a:p>
        </p:txBody>
      </p:sp>
      <p:sp>
        <p:nvSpPr>
          <p:cNvPr id="60448" name="Line 46"/>
          <p:cNvSpPr>
            <a:spLocks noChangeShapeType="1"/>
          </p:cNvSpPr>
          <p:nvPr/>
        </p:nvSpPr>
        <p:spPr bwMode="auto">
          <a:xfrm>
            <a:off x="5773737" y="2185516"/>
            <a:ext cx="360000" cy="0"/>
          </a:xfrm>
          <a:prstGeom prst="line">
            <a:avLst/>
          </a:prstGeom>
          <a:noFill/>
          <a:ln w="28575">
            <a:solidFill>
              <a:srgbClr val="D60093"/>
            </a:solidFill>
            <a:round/>
            <a:headEnd/>
            <a:tailEnd type="triangle" w="med" len="med"/>
          </a:ln>
        </p:spPr>
        <p:txBody>
          <a:bodyPr anchor="ctr">
            <a:spAutoFit/>
          </a:bodyPr>
          <a:lstStyle/>
          <a:p>
            <a:endParaRPr lang="zh-CN" altLang="en-US"/>
          </a:p>
        </p:txBody>
      </p:sp>
      <p:sp>
        <p:nvSpPr>
          <p:cNvPr id="60449" name="Line 48"/>
          <p:cNvSpPr>
            <a:spLocks noChangeShapeType="1"/>
          </p:cNvSpPr>
          <p:nvPr/>
        </p:nvSpPr>
        <p:spPr bwMode="auto">
          <a:xfrm flipV="1">
            <a:off x="7321550" y="1728316"/>
            <a:ext cx="0" cy="457200"/>
          </a:xfrm>
          <a:prstGeom prst="line">
            <a:avLst/>
          </a:prstGeom>
          <a:noFill/>
          <a:ln w="28575">
            <a:solidFill>
              <a:srgbClr val="D60093"/>
            </a:solidFill>
            <a:round/>
            <a:headEnd/>
            <a:tailEnd type="triangle" w="med" len="med"/>
          </a:ln>
        </p:spPr>
        <p:txBody>
          <a:bodyPr anchor="ctr">
            <a:spAutoFit/>
          </a:bodyPr>
          <a:lstStyle/>
          <a:p>
            <a:endParaRPr lang="zh-CN" altLang="en-US"/>
          </a:p>
        </p:txBody>
      </p:sp>
      <p:sp>
        <p:nvSpPr>
          <p:cNvPr id="60450" name="Text Box 51"/>
          <p:cNvSpPr txBox="1">
            <a:spLocks noChangeArrowheads="1"/>
          </p:cNvSpPr>
          <p:nvPr/>
        </p:nvSpPr>
        <p:spPr bwMode="auto">
          <a:xfrm>
            <a:off x="7164288" y="1172587"/>
            <a:ext cx="998637" cy="276999"/>
          </a:xfrm>
          <a:prstGeom prst="rect">
            <a:avLst/>
          </a:prstGeom>
          <a:solidFill>
            <a:srgbClr val="C0C0C0"/>
          </a:solidFill>
          <a:ln w="28575">
            <a:noFill/>
            <a:miter lim="800000"/>
            <a:headEnd/>
            <a:tailEnd/>
          </a:ln>
        </p:spPr>
        <p:txBody>
          <a:bodyPr wrap="square" anchor="ctr">
            <a:spAutoFit/>
          </a:bodyPr>
          <a:lstStyle/>
          <a:p>
            <a:pPr algn="r" eaLnBrk="0" hangingPunct="0">
              <a:spcBef>
                <a:spcPct val="50000"/>
              </a:spcBef>
            </a:pPr>
            <a:r>
              <a:rPr kumimoji="1" lang="en-US" altLang="zh-CN" sz="1200" b="0" dirty="0">
                <a:solidFill>
                  <a:schemeClr val="tx1"/>
                </a:solidFill>
                <a:latin typeface="Times New Roman" pitchFamily="18" charset="0"/>
              </a:rPr>
              <a:t>F. </a:t>
            </a:r>
            <a:r>
              <a:rPr kumimoji="1" lang="zh-CN" altLang="en-US" sz="1200" b="0" dirty="0">
                <a:solidFill>
                  <a:schemeClr val="tx1"/>
                </a:solidFill>
                <a:latin typeface="Times New Roman" pitchFamily="18" charset="0"/>
              </a:rPr>
              <a:t>完工入库</a:t>
            </a:r>
          </a:p>
        </p:txBody>
      </p:sp>
      <p:sp>
        <p:nvSpPr>
          <p:cNvPr id="60451" name="Line 52"/>
          <p:cNvSpPr>
            <a:spLocks noChangeShapeType="1"/>
          </p:cNvSpPr>
          <p:nvPr/>
        </p:nvSpPr>
        <p:spPr bwMode="auto">
          <a:xfrm flipV="1">
            <a:off x="8281988" y="1118716"/>
            <a:ext cx="0" cy="304800"/>
          </a:xfrm>
          <a:prstGeom prst="line">
            <a:avLst/>
          </a:prstGeom>
          <a:noFill/>
          <a:ln w="28575">
            <a:solidFill>
              <a:srgbClr val="D60093"/>
            </a:solidFill>
            <a:round/>
            <a:headEnd/>
            <a:tailEnd type="triangle" w="med" len="med"/>
          </a:ln>
        </p:spPr>
        <p:txBody>
          <a:bodyPr wrap="none" anchor="ctr">
            <a:spAutoFit/>
          </a:bodyPr>
          <a:lstStyle/>
          <a:p>
            <a:endParaRPr lang="zh-CN" altLang="en-US"/>
          </a:p>
        </p:txBody>
      </p:sp>
      <p:sp>
        <p:nvSpPr>
          <p:cNvPr id="60452" name="Text Box 53"/>
          <p:cNvSpPr txBox="1">
            <a:spLocks noChangeArrowheads="1"/>
          </p:cNvSpPr>
          <p:nvPr/>
        </p:nvSpPr>
        <p:spPr bwMode="auto">
          <a:xfrm>
            <a:off x="7920038" y="813916"/>
            <a:ext cx="641350" cy="276225"/>
          </a:xfrm>
          <a:prstGeom prst="rect">
            <a:avLst/>
          </a:prstGeom>
          <a:solidFill>
            <a:srgbClr val="C0C0C0"/>
          </a:solidFill>
          <a:ln w="28575">
            <a:noFill/>
            <a:miter lim="800000"/>
            <a:headEnd/>
            <a:tailEnd/>
          </a:ln>
        </p:spPr>
        <p:txBody>
          <a:bodyPr wrap="none" anchor="ctr">
            <a:spAutoFit/>
          </a:bodyPr>
          <a:lstStyle/>
          <a:p>
            <a:pPr algn="r" eaLnBrk="0" hangingPunct="0">
              <a:spcBef>
                <a:spcPct val="50000"/>
              </a:spcBef>
            </a:pPr>
            <a:r>
              <a:rPr kumimoji="1" lang="en-US" altLang="zh-CN" sz="1200" b="0">
                <a:solidFill>
                  <a:schemeClr val="tx1"/>
                </a:solidFill>
                <a:latin typeface="Times New Roman" pitchFamily="18" charset="0"/>
              </a:rPr>
              <a:t>G.</a:t>
            </a:r>
            <a:r>
              <a:rPr kumimoji="1" lang="zh-CN" altLang="en-US" sz="1200" b="0">
                <a:solidFill>
                  <a:schemeClr val="tx1"/>
                </a:solidFill>
                <a:latin typeface="Times New Roman" pitchFamily="18" charset="0"/>
              </a:rPr>
              <a:t>差异</a:t>
            </a:r>
          </a:p>
        </p:txBody>
      </p:sp>
      <p:sp>
        <p:nvSpPr>
          <p:cNvPr id="60453" name="Line 54"/>
          <p:cNvSpPr>
            <a:spLocks noChangeShapeType="1"/>
          </p:cNvSpPr>
          <p:nvPr/>
        </p:nvSpPr>
        <p:spPr bwMode="auto">
          <a:xfrm>
            <a:off x="8244408" y="2636912"/>
            <a:ext cx="563562" cy="0"/>
          </a:xfrm>
          <a:prstGeom prst="line">
            <a:avLst/>
          </a:prstGeom>
          <a:noFill/>
          <a:ln w="28575">
            <a:solidFill>
              <a:srgbClr val="D60093"/>
            </a:solidFill>
            <a:round/>
            <a:headEnd/>
            <a:tailEnd type="triangle" w="med" len="med"/>
          </a:ln>
        </p:spPr>
        <p:txBody>
          <a:bodyPr anchor="ctr">
            <a:spAutoFit/>
          </a:bodyPr>
          <a:lstStyle/>
          <a:p>
            <a:endParaRPr lang="zh-CN" altLang="en-US"/>
          </a:p>
        </p:txBody>
      </p:sp>
      <p:sp>
        <p:nvSpPr>
          <p:cNvPr id="60454" name="Text Box 55"/>
          <p:cNvSpPr txBox="1">
            <a:spLocks noChangeArrowheads="1"/>
          </p:cNvSpPr>
          <p:nvPr/>
        </p:nvSpPr>
        <p:spPr bwMode="auto">
          <a:xfrm>
            <a:off x="7571655" y="2132856"/>
            <a:ext cx="1392833" cy="461665"/>
          </a:xfrm>
          <a:prstGeom prst="rect">
            <a:avLst/>
          </a:prstGeom>
          <a:noFill/>
          <a:ln w="12700">
            <a:noFill/>
            <a:miter lim="800000"/>
            <a:headEnd/>
            <a:tailEnd/>
          </a:ln>
        </p:spPr>
        <p:txBody>
          <a:bodyPr wrap="square" anchor="ctr">
            <a:spAutoFit/>
          </a:bodyPr>
          <a:lstStyle/>
          <a:p>
            <a:pPr algn="ctr" eaLnBrk="0" hangingPunct="0">
              <a:spcBef>
                <a:spcPct val="50000"/>
              </a:spcBef>
            </a:pPr>
            <a:r>
              <a:rPr kumimoji="1" lang="zh-CN" altLang="en-US" b="0" dirty="0">
                <a:solidFill>
                  <a:schemeClr val="tx1"/>
                </a:solidFill>
                <a:latin typeface="Times New Roman" pitchFamily="18" charset="0"/>
                <a:ea typeface="隶书" pitchFamily="49" charset="-122"/>
              </a:rPr>
              <a:t>成本流</a:t>
            </a:r>
            <a:endParaRPr kumimoji="1" lang="zh-CN" altLang="en-US" sz="1400" b="0" dirty="0">
              <a:solidFill>
                <a:schemeClr val="tx1"/>
              </a:solidFill>
              <a:latin typeface="Times New Roman" pitchFamily="18" charset="0"/>
              <a:ea typeface="隶书" pitchFamily="49" charset="-122"/>
            </a:endParaRPr>
          </a:p>
        </p:txBody>
      </p:sp>
      <p:sp>
        <p:nvSpPr>
          <p:cNvPr id="60456" name="Line 47"/>
          <p:cNvSpPr>
            <a:spLocks noChangeShapeType="1"/>
          </p:cNvSpPr>
          <p:nvPr/>
        </p:nvSpPr>
        <p:spPr bwMode="auto">
          <a:xfrm>
            <a:off x="6696304" y="2183928"/>
            <a:ext cx="612000" cy="0"/>
          </a:xfrm>
          <a:prstGeom prst="line">
            <a:avLst/>
          </a:prstGeom>
          <a:noFill/>
          <a:ln w="28575">
            <a:solidFill>
              <a:srgbClr val="D60093"/>
            </a:solidFill>
            <a:round/>
            <a:headEnd/>
            <a:tailEnd/>
          </a:ln>
        </p:spPr>
        <p:txBody>
          <a:bodyPr anchor="ctr">
            <a:spAutoFit/>
          </a:bodyPr>
          <a:lstStyle/>
          <a:p>
            <a:endParaRPr lang="zh-CN" altLang="en-US"/>
          </a:p>
        </p:txBody>
      </p:sp>
      <p:grpSp>
        <p:nvGrpSpPr>
          <p:cNvPr id="7" name="组合 54"/>
          <p:cNvGrpSpPr/>
          <p:nvPr/>
        </p:nvGrpSpPr>
        <p:grpSpPr>
          <a:xfrm>
            <a:off x="2987824" y="3717032"/>
            <a:ext cx="5544616" cy="3075335"/>
            <a:chOff x="755576" y="1231045"/>
            <a:chExt cx="7676393" cy="4717256"/>
          </a:xfrm>
        </p:grpSpPr>
        <p:cxnSp>
          <p:nvCxnSpPr>
            <p:cNvPr id="56" name="直接箭头连接符 55"/>
            <p:cNvCxnSpPr/>
            <p:nvPr/>
          </p:nvCxnSpPr>
          <p:spPr>
            <a:xfrm flipV="1">
              <a:off x="2750112" y="2547290"/>
              <a:ext cx="3700258" cy="136994"/>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2750112" y="2684283"/>
              <a:ext cx="3700258" cy="2504607"/>
            </a:xfrm>
            <a:prstGeom prst="straightConnector1">
              <a:avLst/>
            </a:prstGeom>
            <a:ln w="38100">
              <a:solidFill>
                <a:srgbClr val="8A92AB"/>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2750112" y="2661590"/>
              <a:ext cx="3700258" cy="908520"/>
            </a:xfrm>
            <a:prstGeom prst="straightConnector1">
              <a:avLst/>
            </a:prstGeom>
            <a:ln w="38100">
              <a:solidFill>
                <a:srgbClr val="1359C7"/>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2750112" y="3570109"/>
              <a:ext cx="3700258" cy="1745781"/>
            </a:xfrm>
            <a:prstGeom prst="straightConnector1">
              <a:avLst/>
            </a:prstGeom>
            <a:ln w="38100">
              <a:solidFill>
                <a:srgbClr val="1359C7"/>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2750112" y="2769540"/>
              <a:ext cx="3700258" cy="1667344"/>
            </a:xfrm>
            <a:prstGeom prst="straightConnector1">
              <a:avLst/>
            </a:prstGeom>
            <a:ln w="38100">
              <a:solidFill>
                <a:srgbClr val="68C909"/>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2750112" y="4436884"/>
              <a:ext cx="3700258" cy="980606"/>
            </a:xfrm>
            <a:prstGeom prst="straightConnector1">
              <a:avLst/>
            </a:prstGeom>
            <a:ln w="38100">
              <a:solidFill>
                <a:srgbClr val="68C90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2750112" y="2871140"/>
              <a:ext cx="3700258" cy="2461094"/>
            </a:xfrm>
            <a:prstGeom prst="straightConnector1">
              <a:avLst/>
            </a:prstGeom>
            <a:ln w="38100">
              <a:solidFill>
                <a:srgbClr val="FF8C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750112" y="5332234"/>
              <a:ext cx="3693908" cy="199556"/>
            </a:xfrm>
            <a:prstGeom prst="straightConnector1">
              <a:avLst/>
            </a:prstGeom>
            <a:ln w="38100">
              <a:solidFill>
                <a:srgbClr val="FF8C00"/>
              </a:solidFill>
              <a:tailEnd type="triangle"/>
            </a:ln>
          </p:spPr>
          <p:style>
            <a:lnRef idx="1">
              <a:schemeClr val="accent1"/>
            </a:lnRef>
            <a:fillRef idx="0">
              <a:schemeClr val="accent1"/>
            </a:fillRef>
            <a:effectRef idx="0">
              <a:schemeClr val="accent1"/>
            </a:effectRef>
            <a:fontRef idx="minor">
              <a:schemeClr val="tx1"/>
            </a:fontRef>
          </p:style>
        </p:cxnSp>
        <p:sp>
          <p:nvSpPr>
            <p:cNvPr id="64" name="Oval 30"/>
            <p:cNvSpPr>
              <a:spLocks noChangeArrowheads="1"/>
            </p:cNvSpPr>
            <p:nvPr/>
          </p:nvSpPr>
          <p:spPr bwMode="auto">
            <a:xfrm>
              <a:off x="2019180" y="1597642"/>
              <a:ext cx="5145108" cy="4350659"/>
            </a:xfrm>
            <a:prstGeom prst="ellipse">
              <a:avLst/>
            </a:prstGeom>
            <a:gradFill rotWithShape="1">
              <a:gsLst>
                <a:gs pos="0">
                  <a:schemeClr val="bg1">
                    <a:lumMod val="95000"/>
                    <a:alpha val="55000"/>
                  </a:schemeClr>
                </a:gs>
                <a:gs pos="100000">
                  <a:schemeClr val="bg1">
                    <a:alpha val="85000"/>
                  </a:schemeClr>
                </a:gs>
              </a:gsLst>
              <a:lin ang="5400000" scaled="1"/>
            </a:gradFill>
            <a:ln w="19050">
              <a:noFill/>
              <a:round/>
              <a:headEnd/>
              <a:tailEnd/>
            </a:ln>
            <a:effectLst/>
          </p:spPr>
          <p:txBody>
            <a:bodyPr wrap="none" anchor="ctr"/>
            <a:lstStyle/>
            <a:p>
              <a:endParaRPr lang="zh-CN" altLang="en-US" sz="1800"/>
            </a:p>
          </p:txBody>
        </p:sp>
        <p:sp>
          <p:nvSpPr>
            <p:cNvPr id="65" name="AutoShape 53"/>
            <p:cNvSpPr>
              <a:spLocks noChangeArrowheads="1"/>
            </p:cNvSpPr>
            <p:nvPr/>
          </p:nvSpPr>
          <p:spPr bwMode="auto">
            <a:xfrm>
              <a:off x="3220134" y="2514201"/>
              <a:ext cx="2743200" cy="269875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0">
              <a:gsLst>
                <a:gs pos="0">
                  <a:srgbClr val="FFFFFF"/>
                </a:gs>
                <a:gs pos="50000">
                  <a:schemeClr val="bg1">
                    <a:lumMod val="95000"/>
                  </a:schemeClr>
                </a:gs>
                <a:gs pos="100000">
                  <a:srgbClr val="FFFFFF"/>
                </a:gs>
              </a:gsLst>
              <a:lin ang="0" scaled="1"/>
            </a:gradFill>
            <a:ln>
              <a:noFill/>
            </a:ln>
            <a:effectLst/>
          </p:spPr>
          <p:txBody>
            <a:bodyPr wrap="none" anchor="ctr"/>
            <a:lstStyle/>
            <a:p>
              <a:endParaRPr lang="zh-CN" altLang="en-US" sz="1800"/>
            </a:p>
          </p:txBody>
        </p:sp>
        <p:sp>
          <p:nvSpPr>
            <p:cNvPr id="66" name="TextBox 65"/>
            <p:cNvSpPr txBox="1"/>
            <p:nvPr/>
          </p:nvSpPr>
          <p:spPr>
            <a:xfrm>
              <a:off x="755576" y="1231045"/>
              <a:ext cx="2160240" cy="485102"/>
            </a:xfrm>
            <a:prstGeom prst="rect">
              <a:avLst/>
            </a:prstGeom>
            <a:noFill/>
          </p:spPr>
          <p:txBody>
            <a:bodyPr wrap="square" rtlCol="0">
              <a:spAutoFit/>
            </a:bodyPr>
            <a:lstStyle/>
            <a:p>
              <a:pPr algn="ctr"/>
              <a:r>
                <a:rPr lang="zh-CN" altLang="en-US" sz="1800" b="1" dirty="0" smtClean="0">
                  <a:latin typeface="微软雅黑" pitchFamily="34" charset="-122"/>
                  <a:ea typeface="微软雅黑" pitchFamily="34" charset="-122"/>
                </a:rPr>
                <a:t>分配方法</a:t>
              </a:r>
              <a:endParaRPr lang="zh-CN" altLang="en-US" sz="1800" b="1" dirty="0">
                <a:latin typeface="微软雅黑" pitchFamily="34" charset="-122"/>
                <a:ea typeface="微软雅黑" pitchFamily="34" charset="-122"/>
              </a:endParaRPr>
            </a:p>
          </p:txBody>
        </p:sp>
        <p:sp>
          <p:nvSpPr>
            <p:cNvPr id="67" name="TextBox 66"/>
            <p:cNvSpPr txBox="1"/>
            <p:nvPr/>
          </p:nvSpPr>
          <p:spPr>
            <a:xfrm>
              <a:off x="6260325" y="1341498"/>
              <a:ext cx="2160240" cy="485102"/>
            </a:xfrm>
            <a:prstGeom prst="rect">
              <a:avLst/>
            </a:prstGeom>
            <a:noFill/>
          </p:spPr>
          <p:txBody>
            <a:bodyPr wrap="square" rtlCol="0">
              <a:spAutoFit/>
            </a:bodyPr>
            <a:lstStyle/>
            <a:p>
              <a:pPr algn="ctr"/>
              <a:r>
                <a:rPr lang="zh-CN" altLang="en-US" sz="1800" b="1" dirty="0" smtClean="0">
                  <a:latin typeface="微软雅黑" pitchFamily="34" charset="-122"/>
                  <a:ea typeface="微软雅黑" pitchFamily="34" charset="-122"/>
                </a:rPr>
                <a:t>精细程度</a:t>
              </a:r>
              <a:endParaRPr lang="zh-CN" altLang="en-US" sz="1800" b="1" dirty="0">
                <a:latin typeface="微软雅黑" pitchFamily="34" charset="-122"/>
                <a:ea typeface="微软雅黑" pitchFamily="34" charset="-122"/>
              </a:endParaRPr>
            </a:p>
          </p:txBody>
        </p:sp>
        <p:sp>
          <p:nvSpPr>
            <p:cNvPr id="68" name="TextBox 67"/>
            <p:cNvSpPr txBox="1"/>
            <p:nvPr/>
          </p:nvSpPr>
          <p:spPr>
            <a:xfrm>
              <a:off x="3500278" y="1341498"/>
              <a:ext cx="2160240" cy="485102"/>
            </a:xfrm>
            <a:prstGeom prst="rect">
              <a:avLst/>
            </a:prstGeom>
            <a:noFill/>
          </p:spPr>
          <p:txBody>
            <a:bodyPr wrap="square" rtlCol="0">
              <a:spAutoFit/>
            </a:bodyPr>
            <a:lstStyle/>
            <a:p>
              <a:pPr algn="ctr"/>
              <a:r>
                <a:rPr lang="zh-CN" altLang="en-US" sz="1800" b="1" dirty="0" smtClean="0">
                  <a:latin typeface="微软雅黑" pitchFamily="34" charset="-122"/>
                  <a:ea typeface="微软雅黑" pitchFamily="34" charset="-122"/>
                </a:rPr>
                <a:t>分配</a:t>
              </a:r>
              <a:r>
                <a:rPr lang="zh-CN" altLang="en-US" sz="1800" b="1" dirty="0">
                  <a:latin typeface="微软雅黑" pitchFamily="34" charset="-122"/>
                  <a:ea typeface="微软雅黑" pitchFamily="34" charset="-122"/>
                </a:rPr>
                <a:t>范围</a:t>
              </a:r>
            </a:p>
          </p:txBody>
        </p:sp>
        <p:pic>
          <p:nvPicPr>
            <p:cNvPr id="69" name="Picture 7" descr="E:\yinfeifei\2012年工作项目\UFIDA用友 2012\用友 王曼曼\20120223 信息化企业从U8AIO开始PPT美化\png图\未标题-85.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62140" y="3108166"/>
              <a:ext cx="1459188" cy="168916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组合 1"/>
            <p:cNvGrpSpPr/>
            <p:nvPr/>
          </p:nvGrpSpPr>
          <p:grpSpPr>
            <a:xfrm>
              <a:off x="3016934" y="2262631"/>
              <a:ext cx="3149601" cy="3163888"/>
              <a:chOff x="3057328" y="2450194"/>
              <a:chExt cx="3149601" cy="3163888"/>
            </a:xfrm>
          </p:grpSpPr>
          <p:sp>
            <p:nvSpPr>
              <p:cNvPr id="101" name="Freeform 17"/>
              <p:cNvSpPr>
                <a:spLocks/>
              </p:cNvSpPr>
              <p:nvPr/>
            </p:nvSpPr>
            <p:spPr bwMode="auto">
              <a:xfrm>
                <a:off x="3122416" y="2450194"/>
                <a:ext cx="1503363" cy="1843088"/>
              </a:xfrm>
              <a:custGeom>
                <a:avLst/>
                <a:gdLst>
                  <a:gd name="T0" fmla="*/ 643 w 947"/>
                  <a:gd name="T1" fmla="*/ 93 h 1161"/>
                  <a:gd name="T2" fmla="*/ 508 w 947"/>
                  <a:gd name="T3" fmla="*/ 153 h 1161"/>
                  <a:gd name="T4" fmla="*/ 385 w 947"/>
                  <a:gd name="T5" fmla="*/ 230 h 1161"/>
                  <a:gd name="T6" fmla="*/ 276 w 947"/>
                  <a:gd name="T7" fmla="*/ 325 h 1161"/>
                  <a:gd name="T8" fmla="*/ 181 w 947"/>
                  <a:gd name="T9" fmla="*/ 436 h 1161"/>
                  <a:gd name="T10" fmla="*/ 105 w 947"/>
                  <a:gd name="T11" fmla="*/ 559 h 1161"/>
                  <a:gd name="T12" fmla="*/ 49 w 947"/>
                  <a:gd name="T13" fmla="*/ 694 h 1161"/>
                  <a:gd name="T14" fmla="*/ 12 w 947"/>
                  <a:gd name="T15" fmla="*/ 840 h 1161"/>
                  <a:gd name="T16" fmla="*/ 0 w 947"/>
                  <a:gd name="T17" fmla="*/ 992 h 1161"/>
                  <a:gd name="T18" fmla="*/ 2 w 947"/>
                  <a:gd name="T19" fmla="*/ 1013 h 1161"/>
                  <a:gd name="T20" fmla="*/ 2 w 947"/>
                  <a:gd name="T21" fmla="*/ 1035 h 1161"/>
                  <a:gd name="T22" fmla="*/ 3 w 947"/>
                  <a:gd name="T23" fmla="*/ 1056 h 1161"/>
                  <a:gd name="T24" fmla="*/ 5 w 947"/>
                  <a:gd name="T25" fmla="*/ 1078 h 1161"/>
                  <a:gd name="T26" fmla="*/ 7 w 947"/>
                  <a:gd name="T27" fmla="*/ 1100 h 1161"/>
                  <a:gd name="T28" fmla="*/ 10 w 947"/>
                  <a:gd name="T29" fmla="*/ 1121 h 1161"/>
                  <a:gd name="T30" fmla="*/ 14 w 947"/>
                  <a:gd name="T31" fmla="*/ 1140 h 1161"/>
                  <a:gd name="T32" fmla="*/ 17 w 947"/>
                  <a:gd name="T33" fmla="*/ 1161 h 1161"/>
                  <a:gd name="T34" fmla="*/ 291 w 947"/>
                  <a:gd name="T35" fmla="*/ 1075 h 1161"/>
                  <a:gd name="T36" fmla="*/ 290 w 947"/>
                  <a:gd name="T37" fmla="*/ 1064 h 1161"/>
                  <a:gd name="T38" fmla="*/ 290 w 947"/>
                  <a:gd name="T39" fmla="*/ 1056 h 1161"/>
                  <a:gd name="T40" fmla="*/ 288 w 947"/>
                  <a:gd name="T41" fmla="*/ 1045 h 1161"/>
                  <a:gd name="T42" fmla="*/ 288 w 947"/>
                  <a:gd name="T43" fmla="*/ 1035 h 1161"/>
                  <a:gd name="T44" fmla="*/ 286 w 947"/>
                  <a:gd name="T45" fmla="*/ 1024 h 1161"/>
                  <a:gd name="T46" fmla="*/ 286 w 947"/>
                  <a:gd name="T47" fmla="*/ 1013 h 1161"/>
                  <a:gd name="T48" fmla="*/ 286 w 947"/>
                  <a:gd name="T49" fmla="*/ 1003 h 1161"/>
                  <a:gd name="T50" fmla="*/ 286 w 947"/>
                  <a:gd name="T51" fmla="*/ 992 h 1161"/>
                  <a:gd name="T52" fmla="*/ 295 w 947"/>
                  <a:gd name="T53" fmla="*/ 887 h 1161"/>
                  <a:gd name="T54" fmla="*/ 318 w 947"/>
                  <a:gd name="T55" fmla="*/ 789 h 1161"/>
                  <a:gd name="T56" fmla="*/ 356 w 947"/>
                  <a:gd name="T57" fmla="*/ 696 h 1161"/>
                  <a:gd name="T58" fmla="*/ 407 w 947"/>
                  <a:gd name="T59" fmla="*/ 610 h 1161"/>
                  <a:gd name="T60" fmla="*/ 471 w 947"/>
                  <a:gd name="T61" fmla="*/ 534 h 1161"/>
                  <a:gd name="T62" fmla="*/ 543 w 947"/>
                  <a:gd name="T63" fmla="*/ 467 h 1161"/>
                  <a:gd name="T64" fmla="*/ 625 w 947"/>
                  <a:gd name="T65" fmla="*/ 413 h 1161"/>
                  <a:gd name="T66" fmla="*/ 717 w 947"/>
                  <a:gd name="T67" fmla="*/ 371 h 1161"/>
                  <a:gd name="T68" fmla="*/ 947 w 947"/>
                  <a:gd name="T69" fmla="*/ 167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7" h="1161">
                    <a:moveTo>
                      <a:pt x="616" y="0"/>
                    </a:moveTo>
                    <a:lnTo>
                      <a:pt x="643" y="93"/>
                    </a:lnTo>
                    <a:lnTo>
                      <a:pt x="574" y="120"/>
                    </a:lnTo>
                    <a:lnTo>
                      <a:pt x="508" y="153"/>
                    </a:lnTo>
                    <a:lnTo>
                      <a:pt x="444" y="188"/>
                    </a:lnTo>
                    <a:lnTo>
                      <a:pt x="385" y="230"/>
                    </a:lnTo>
                    <a:lnTo>
                      <a:pt x="328" y="276"/>
                    </a:lnTo>
                    <a:lnTo>
                      <a:pt x="276" y="325"/>
                    </a:lnTo>
                    <a:lnTo>
                      <a:pt x="226" y="378"/>
                    </a:lnTo>
                    <a:lnTo>
                      <a:pt x="181" y="436"/>
                    </a:lnTo>
                    <a:lnTo>
                      <a:pt x="140" y="495"/>
                    </a:lnTo>
                    <a:lnTo>
                      <a:pt x="105" y="559"/>
                    </a:lnTo>
                    <a:lnTo>
                      <a:pt x="74" y="625"/>
                    </a:lnTo>
                    <a:lnTo>
                      <a:pt x="49" y="694"/>
                    </a:lnTo>
                    <a:lnTo>
                      <a:pt x="28" y="766"/>
                    </a:lnTo>
                    <a:lnTo>
                      <a:pt x="12" y="840"/>
                    </a:lnTo>
                    <a:lnTo>
                      <a:pt x="3" y="915"/>
                    </a:lnTo>
                    <a:lnTo>
                      <a:pt x="0" y="992"/>
                    </a:lnTo>
                    <a:lnTo>
                      <a:pt x="0" y="1003"/>
                    </a:lnTo>
                    <a:lnTo>
                      <a:pt x="2" y="1013"/>
                    </a:lnTo>
                    <a:lnTo>
                      <a:pt x="2" y="1024"/>
                    </a:lnTo>
                    <a:lnTo>
                      <a:pt x="2" y="1035"/>
                    </a:lnTo>
                    <a:lnTo>
                      <a:pt x="2" y="1045"/>
                    </a:lnTo>
                    <a:lnTo>
                      <a:pt x="3" y="1056"/>
                    </a:lnTo>
                    <a:lnTo>
                      <a:pt x="3" y="1068"/>
                    </a:lnTo>
                    <a:lnTo>
                      <a:pt x="5" y="1078"/>
                    </a:lnTo>
                    <a:lnTo>
                      <a:pt x="5" y="1089"/>
                    </a:lnTo>
                    <a:lnTo>
                      <a:pt x="7" y="1100"/>
                    </a:lnTo>
                    <a:lnTo>
                      <a:pt x="9" y="1110"/>
                    </a:lnTo>
                    <a:lnTo>
                      <a:pt x="10" y="1121"/>
                    </a:lnTo>
                    <a:lnTo>
                      <a:pt x="12" y="1131"/>
                    </a:lnTo>
                    <a:lnTo>
                      <a:pt x="14" y="1140"/>
                    </a:lnTo>
                    <a:lnTo>
                      <a:pt x="16" y="1150"/>
                    </a:lnTo>
                    <a:lnTo>
                      <a:pt x="17" y="1161"/>
                    </a:lnTo>
                    <a:lnTo>
                      <a:pt x="118" y="963"/>
                    </a:lnTo>
                    <a:lnTo>
                      <a:pt x="291" y="1075"/>
                    </a:lnTo>
                    <a:lnTo>
                      <a:pt x="291" y="1070"/>
                    </a:lnTo>
                    <a:lnTo>
                      <a:pt x="290" y="1064"/>
                    </a:lnTo>
                    <a:lnTo>
                      <a:pt x="290" y="1059"/>
                    </a:lnTo>
                    <a:lnTo>
                      <a:pt x="290" y="1056"/>
                    </a:lnTo>
                    <a:lnTo>
                      <a:pt x="290" y="1050"/>
                    </a:lnTo>
                    <a:lnTo>
                      <a:pt x="288" y="1045"/>
                    </a:lnTo>
                    <a:lnTo>
                      <a:pt x="288" y="1040"/>
                    </a:lnTo>
                    <a:lnTo>
                      <a:pt x="288" y="1035"/>
                    </a:lnTo>
                    <a:lnTo>
                      <a:pt x="288" y="1029"/>
                    </a:lnTo>
                    <a:lnTo>
                      <a:pt x="286" y="1024"/>
                    </a:lnTo>
                    <a:lnTo>
                      <a:pt x="286" y="1019"/>
                    </a:lnTo>
                    <a:lnTo>
                      <a:pt x="286" y="1013"/>
                    </a:lnTo>
                    <a:lnTo>
                      <a:pt x="286" y="1008"/>
                    </a:lnTo>
                    <a:lnTo>
                      <a:pt x="286" y="1003"/>
                    </a:lnTo>
                    <a:lnTo>
                      <a:pt x="286" y="998"/>
                    </a:lnTo>
                    <a:lnTo>
                      <a:pt x="286" y="992"/>
                    </a:lnTo>
                    <a:lnTo>
                      <a:pt x="288" y="940"/>
                    </a:lnTo>
                    <a:lnTo>
                      <a:pt x="295" y="887"/>
                    </a:lnTo>
                    <a:lnTo>
                      <a:pt x="304" y="838"/>
                    </a:lnTo>
                    <a:lnTo>
                      <a:pt x="318" y="789"/>
                    </a:lnTo>
                    <a:lnTo>
                      <a:pt x="335" y="741"/>
                    </a:lnTo>
                    <a:lnTo>
                      <a:pt x="356" y="696"/>
                    </a:lnTo>
                    <a:lnTo>
                      <a:pt x="379" y="652"/>
                    </a:lnTo>
                    <a:lnTo>
                      <a:pt x="407" y="610"/>
                    </a:lnTo>
                    <a:lnTo>
                      <a:pt x="437" y="571"/>
                    </a:lnTo>
                    <a:lnTo>
                      <a:pt x="471" y="534"/>
                    </a:lnTo>
                    <a:lnTo>
                      <a:pt x="506" y="499"/>
                    </a:lnTo>
                    <a:lnTo>
                      <a:pt x="543" y="467"/>
                    </a:lnTo>
                    <a:lnTo>
                      <a:pt x="583" y="439"/>
                    </a:lnTo>
                    <a:lnTo>
                      <a:pt x="625" y="413"/>
                    </a:lnTo>
                    <a:lnTo>
                      <a:pt x="671" y="390"/>
                    </a:lnTo>
                    <a:lnTo>
                      <a:pt x="717" y="371"/>
                    </a:lnTo>
                    <a:lnTo>
                      <a:pt x="745" y="478"/>
                    </a:lnTo>
                    <a:lnTo>
                      <a:pt x="947" y="167"/>
                    </a:lnTo>
                    <a:lnTo>
                      <a:pt x="616" y="0"/>
                    </a:lnTo>
                    <a:close/>
                  </a:path>
                </a:pathLst>
              </a:custGeom>
              <a:gradFill rotWithShape="1">
                <a:gsLst>
                  <a:gs pos="0">
                    <a:schemeClr val="accent2">
                      <a:lumMod val="40000"/>
                      <a:lumOff val="60000"/>
                    </a:schemeClr>
                  </a:gs>
                  <a:gs pos="100000">
                    <a:schemeClr val="accent2">
                      <a:lumMod val="20000"/>
                      <a:lumOff val="80000"/>
                    </a:schemeClr>
                  </a:gs>
                </a:gsLst>
                <a:lin ang="5400000" scaled="1"/>
              </a:gradFill>
              <a:ln>
                <a:noFill/>
              </a:ln>
              <a:effectLst>
                <a:outerShdw dist="45791" dir="2021404" algn="ctr" rotWithShape="0">
                  <a:schemeClr val="bg1">
                    <a:lumMod val="95000"/>
                    <a:alpha val="50000"/>
                  </a:schemeClr>
                </a:outerShdw>
              </a:effectLst>
              <a:extLst>
                <a:ext uri="{91240B29-F687-4F45-9708-019B960494DF}">
                  <a14:hiddenLine xmlns="" xmlns:a14="http://schemas.microsoft.com/office/drawing/2010/main" w="4826" cap="flat">
                    <a:solidFill>
                      <a:srgbClr val="6E9B38"/>
                    </a:solidFill>
                    <a:prstDash val="solid"/>
                    <a:miter lim="800000"/>
                    <a:headEnd/>
                    <a:tailEnd/>
                  </a14:hiddenLine>
                </a:ext>
              </a:extLst>
            </p:spPr>
            <p:txBody>
              <a:bodyPr/>
              <a:lstStyle/>
              <a:p>
                <a:endParaRPr lang="zh-CN" altLang="en-US" sz="1800"/>
              </a:p>
            </p:txBody>
          </p:sp>
          <p:sp>
            <p:nvSpPr>
              <p:cNvPr id="102" name="Freeform 18"/>
              <p:cNvSpPr>
                <a:spLocks/>
              </p:cNvSpPr>
              <p:nvPr/>
            </p:nvSpPr>
            <p:spPr bwMode="auto">
              <a:xfrm>
                <a:off x="4638478" y="3769407"/>
                <a:ext cx="1503363" cy="1844675"/>
              </a:xfrm>
              <a:custGeom>
                <a:avLst/>
                <a:gdLst>
                  <a:gd name="T0" fmla="*/ 947 w 947"/>
                  <a:gd name="T1" fmla="*/ 149 h 1162"/>
                  <a:gd name="T2" fmla="*/ 946 w 947"/>
                  <a:gd name="T3" fmla="*/ 126 h 1162"/>
                  <a:gd name="T4" fmla="*/ 944 w 947"/>
                  <a:gd name="T5" fmla="*/ 105 h 1162"/>
                  <a:gd name="T6" fmla="*/ 942 w 947"/>
                  <a:gd name="T7" fmla="*/ 84 h 1162"/>
                  <a:gd name="T8" fmla="*/ 940 w 947"/>
                  <a:gd name="T9" fmla="*/ 63 h 1162"/>
                  <a:gd name="T10" fmla="*/ 937 w 947"/>
                  <a:gd name="T11" fmla="*/ 42 h 1162"/>
                  <a:gd name="T12" fmla="*/ 935 w 947"/>
                  <a:gd name="T13" fmla="*/ 21 h 1162"/>
                  <a:gd name="T14" fmla="*/ 932 w 947"/>
                  <a:gd name="T15" fmla="*/ 0 h 1162"/>
                  <a:gd name="T16" fmla="*/ 656 w 947"/>
                  <a:gd name="T17" fmla="*/ 86 h 1162"/>
                  <a:gd name="T18" fmla="*/ 657 w 947"/>
                  <a:gd name="T19" fmla="*/ 96 h 1162"/>
                  <a:gd name="T20" fmla="*/ 657 w 947"/>
                  <a:gd name="T21" fmla="*/ 107 h 1162"/>
                  <a:gd name="T22" fmla="*/ 659 w 947"/>
                  <a:gd name="T23" fmla="*/ 118 h 1162"/>
                  <a:gd name="T24" fmla="*/ 659 w 947"/>
                  <a:gd name="T25" fmla="*/ 128 h 1162"/>
                  <a:gd name="T26" fmla="*/ 661 w 947"/>
                  <a:gd name="T27" fmla="*/ 139 h 1162"/>
                  <a:gd name="T28" fmla="*/ 661 w 947"/>
                  <a:gd name="T29" fmla="*/ 149 h 1162"/>
                  <a:gd name="T30" fmla="*/ 661 w 947"/>
                  <a:gd name="T31" fmla="*/ 160 h 1162"/>
                  <a:gd name="T32" fmla="*/ 661 w 947"/>
                  <a:gd name="T33" fmla="*/ 170 h 1162"/>
                  <a:gd name="T34" fmla="*/ 654 w 947"/>
                  <a:gd name="T35" fmla="*/ 274 h 1162"/>
                  <a:gd name="T36" fmla="*/ 629 w 947"/>
                  <a:gd name="T37" fmla="*/ 374 h 1162"/>
                  <a:gd name="T38" fmla="*/ 592 w 947"/>
                  <a:gd name="T39" fmla="*/ 467 h 1162"/>
                  <a:gd name="T40" fmla="*/ 540 w 947"/>
                  <a:gd name="T41" fmla="*/ 551 h 1162"/>
                  <a:gd name="T42" fmla="*/ 478 w 947"/>
                  <a:gd name="T43" fmla="*/ 629 h 1162"/>
                  <a:gd name="T44" fmla="*/ 404 w 947"/>
                  <a:gd name="T45" fmla="*/ 695 h 1162"/>
                  <a:gd name="T46" fmla="*/ 322 w 947"/>
                  <a:gd name="T47" fmla="*/ 750 h 1162"/>
                  <a:gd name="T48" fmla="*/ 231 w 947"/>
                  <a:gd name="T49" fmla="*/ 792 h 1162"/>
                  <a:gd name="T50" fmla="*/ 0 w 947"/>
                  <a:gd name="T51" fmla="*/ 994 h 1162"/>
                  <a:gd name="T52" fmla="*/ 306 w 947"/>
                  <a:gd name="T53" fmla="*/ 1068 h 1162"/>
                  <a:gd name="T54" fmla="*/ 440 w 947"/>
                  <a:gd name="T55" fmla="*/ 1010 h 1162"/>
                  <a:gd name="T56" fmla="*/ 563 w 947"/>
                  <a:gd name="T57" fmla="*/ 932 h 1162"/>
                  <a:gd name="T58" fmla="*/ 672 w 947"/>
                  <a:gd name="T59" fmla="*/ 838 h 1162"/>
                  <a:gd name="T60" fmla="*/ 766 w 947"/>
                  <a:gd name="T61" fmla="*/ 727 h 1162"/>
                  <a:gd name="T62" fmla="*/ 842 w 947"/>
                  <a:gd name="T63" fmla="*/ 604 h 1162"/>
                  <a:gd name="T64" fmla="*/ 900 w 947"/>
                  <a:gd name="T65" fmla="*/ 469 h 1162"/>
                  <a:gd name="T66" fmla="*/ 935 w 947"/>
                  <a:gd name="T67" fmla="*/ 323 h 1162"/>
                  <a:gd name="T68" fmla="*/ 947 w 947"/>
                  <a:gd name="T69" fmla="*/ 17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7" h="1162">
                    <a:moveTo>
                      <a:pt x="947" y="160"/>
                    </a:moveTo>
                    <a:lnTo>
                      <a:pt x="947" y="149"/>
                    </a:lnTo>
                    <a:lnTo>
                      <a:pt x="946" y="137"/>
                    </a:lnTo>
                    <a:lnTo>
                      <a:pt x="946" y="126"/>
                    </a:lnTo>
                    <a:lnTo>
                      <a:pt x="946" y="116"/>
                    </a:lnTo>
                    <a:lnTo>
                      <a:pt x="944" y="105"/>
                    </a:lnTo>
                    <a:lnTo>
                      <a:pt x="944" y="95"/>
                    </a:lnTo>
                    <a:lnTo>
                      <a:pt x="942" y="84"/>
                    </a:lnTo>
                    <a:lnTo>
                      <a:pt x="942" y="74"/>
                    </a:lnTo>
                    <a:lnTo>
                      <a:pt x="940" y="63"/>
                    </a:lnTo>
                    <a:lnTo>
                      <a:pt x="939" y="53"/>
                    </a:lnTo>
                    <a:lnTo>
                      <a:pt x="937" y="42"/>
                    </a:lnTo>
                    <a:lnTo>
                      <a:pt x="937" y="31"/>
                    </a:lnTo>
                    <a:lnTo>
                      <a:pt x="935" y="21"/>
                    </a:lnTo>
                    <a:lnTo>
                      <a:pt x="933" y="10"/>
                    </a:lnTo>
                    <a:lnTo>
                      <a:pt x="932" y="0"/>
                    </a:lnTo>
                    <a:lnTo>
                      <a:pt x="830" y="200"/>
                    </a:lnTo>
                    <a:lnTo>
                      <a:pt x="656" y="86"/>
                    </a:lnTo>
                    <a:lnTo>
                      <a:pt x="656" y="91"/>
                    </a:lnTo>
                    <a:lnTo>
                      <a:pt x="657" y="96"/>
                    </a:lnTo>
                    <a:lnTo>
                      <a:pt x="657" y="102"/>
                    </a:lnTo>
                    <a:lnTo>
                      <a:pt x="657" y="107"/>
                    </a:lnTo>
                    <a:lnTo>
                      <a:pt x="659" y="112"/>
                    </a:lnTo>
                    <a:lnTo>
                      <a:pt x="659" y="118"/>
                    </a:lnTo>
                    <a:lnTo>
                      <a:pt x="659" y="123"/>
                    </a:lnTo>
                    <a:lnTo>
                      <a:pt x="659" y="128"/>
                    </a:lnTo>
                    <a:lnTo>
                      <a:pt x="661" y="133"/>
                    </a:lnTo>
                    <a:lnTo>
                      <a:pt x="661" y="139"/>
                    </a:lnTo>
                    <a:lnTo>
                      <a:pt x="661" y="144"/>
                    </a:lnTo>
                    <a:lnTo>
                      <a:pt x="661" y="149"/>
                    </a:lnTo>
                    <a:lnTo>
                      <a:pt x="661" y="154"/>
                    </a:lnTo>
                    <a:lnTo>
                      <a:pt x="661" y="160"/>
                    </a:lnTo>
                    <a:lnTo>
                      <a:pt x="661" y="165"/>
                    </a:lnTo>
                    <a:lnTo>
                      <a:pt x="661" y="170"/>
                    </a:lnTo>
                    <a:lnTo>
                      <a:pt x="659" y="223"/>
                    </a:lnTo>
                    <a:lnTo>
                      <a:pt x="654" y="274"/>
                    </a:lnTo>
                    <a:lnTo>
                      <a:pt x="643" y="325"/>
                    </a:lnTo>
                    <a:lnTo>
                      <a:pt x="629" y="374"/>
                    </a:lnTo>
                    <a:lnTo>
                      <a:pt x="612" y="421"/>
                    </a:lnTo>
                    <a:lnTo>
                      <a:pt x="592" y="467"/>
                    </a:lnTo>
                    <a:lnTo>
                      <a:pt x="568" y="511"/>
                    </a:lnTo>
                    <a:lnTo>
                      <a:pt x="540" y="551"/>
                    </a:lnTo>
                    <a:lnTo>
                      <a:pt x="510" y="592"/>
                    </a:lnTo>
                    <a:lnTo>
                      <a:pt x="478" y="629"/>
                    </a:lnTo>
                    <a:lnTo>
                      <a:pt x="443" y="664"/>
                    </a:lnTo>
                    <a:lnTo>
                      <a:pt x="404" y="695"/>
                    </a:lnTo>
                    <a:lnTo>
                      <a:pt x="364" y="723"/>
                    </a:lnTo>
                    <a:lnTo>
                      <a:pt x="322" y="750"/>
                    </a:lnTo>
                    <a:lnTo>
                      <a:pt x="278" y="773"/>
                    </a:lnTo>
                    <a:lnTo>
                      <a:pt x="231" y="792"/>
                    </a:lnTo>
                    <a:lnTo>
                      <a:pt x="202" y="685"/>
                    </a:lnTo>
                    <a:lnTo>
                      <a:pt x="0" y="994"/>
                    </a:lnTo>
                    <a:lnTo>
                      <a:pt x="331" y="1162"/>
                    </a:lnTo>
                    <a:lnTo>
                      <a:pt x="306" y="1068"/>
                    </a:lnTo>
                    <a:lnTo>
                      <a:pt x="375" y="1041"/>
                    </a:lnTo>
                    <a:lnTo>
                      <a:pt x="440" y="1010"/>
                    </a:lnTo>
                    <a:lnTo>
                      <a:pt x="503" y="973"/>
                    </a:lnTo>
                    <a:lnTo>
                      <a:pt x="563" y="932"/>
                    </a:lnTo>
                    <a:lnTo>
                      <a:pt x="619" y="887"/>
                    </a:lnTo>
                    <a:lnTo>
                      <a:pt x="672" y="838"/>
                    </a:lnTo>
                    <a:lnTo>
                      <a:pt x="721" y="785"/>
                    </a:lnTo>
                    <a:lnTo>
                      <a:pt x="766" y="727"/>
                    </a:lnTo>
                    <a:lnTo>
                      <a:pt x="807" y="667"/>
                    </a:lnTo>
                    <a:lnTo>
                      <a:pt x="842" y="604"/>
                    </a:lnTo>
                    <a:lnTo>
                      <a:pt x="874" y="537"/>
                    </a:lnTo>
                    <a:lnTo>
                      <a:pt x="900" y="469"/>
                    </a:lnTo>
                    <a:lnTo>
                      <a:pt x="919" y="397"/>
                    </a:lnTo>
                    <a:lnTo>
                      <a:pt x="935" y="323"/>
                    </a:lnTo>
                    <a:lnTo>
                      <a:pt x="944" y="247"/>
                    </a:lnTo>
                    <a:lnTo>
                      <a:pt x="947" y="170"/>
                    </a:lnTo>
                    <a:lnTo>
                      <a:pt x="947" y="160"/>
                    </a:lnTo>
                    <a:close/>
                  </a:path>
                </a:pathLst>
              </a:custGeom>
              <a:gradFill rotWithShape="1">
                <a:gsLst>
                  <a:gs pos="0">
                    <a:schemeClr val="accent2">
                      <a:lumMod val="40000"/>
                      <a:lumOff val="60000"/>
                    </a:schemeClr>
                  </a:gs>
                  <a:gs pos="100000">
                    <a:schemeClr val="accent2">
                      <a:lumMod val="20000"/>
                      <a:lumOff val="80000"/>
                    </a:schemeClr>
                  </a:gs>
                </a:gsLst>
                <a:lin ang="0" scaled="1"/>
              </a:gradFill>
              <a:ln>
                <a:noFill/>
              </a:ln>
              <a:effectLst>
                <a:outerShdw dist="45791" dir="2021404" algn="ctr" rotWithShape="0">
                  <a:schemeClr val="bg1">
                    <a:lumMod val="95000"/>
                    <a:alpha val="50000"/>
                  </a:schemeClr>
                </a:outerShdw>
              </a:effectLst>
              <a:extLst>
                <a:ext uri="{91240B29-F687-4F45-9708-019B960494DF}">
                  <a14:hiddenLine xmlns="" xmlns:a14="http://schemas.microsoft.com/office/drawing/2010/main" w="4826" cap="flat" cmpd="sng">
                    <a:solidFill>
                      <a:srgbClr val="6E9B38"/>
                    </a:solidFill>
                    <a:prstDash val="solid"/>
                    <a:miter lim="800000"/>
                    <a:headEnd type="none" w="med" len="med"/>
                    <a:tailEnd type="none" w="med" len="med"/>
                  </a14:hiddenLine>
                </a:ext>
              </a:extLst>
            </p:spPr>
            <p:txBody>
              <a:bodyPr/>
              <a:lstStyle/>
              <a:p>
                <a:endParaRPr lang="zh-CN" altLang="en-US" sz="1800"/>
              </a:p>
            </p:txBody>
          </p:sp>
          <p:sp>
            <p:nvSpPr>
              <p:cNvPr id="103" name="Freeform 48"/>
              <p:cNvSpPr>
                <a:spLocks/>
              </p:cNvSpPr>
              <p:nvPr/>
            </p:nvSpPr>
            <p:spPr bwMode="auto">
              <a:xfrm>
                <a:off x="3057328" y="4031344"/>
                <a:ext cx="1844675" cy="1501775"/>
              </a:xfrm>
              <a:custGeom>
                <a:avLst/>
                <a:gdLst>
                  <a:gd name="T0" fmla="*/ 1076 w 1162"/>
                  <a:gd name="T1" fmla="*/ 655 h 946"/>
                  <a:gd name="T2" fmla="*/ 1072 w 1162"/>
                  <a:gd name="T3" fmla="*/ 657 h 946"/>
                  <a:gd name="T4" fmla="*/ 1061 w 1162"/>
                  <a:gd name="T5" fmla="*/ 657 h 946"/>
                  <a:gd name="T6" fmla="*/ 1051 w 1162"/>
                  <a:gd name="T7" fmla="*/ 658 h 946"/>
                  <a:gd name="T8" fmla="*/ 1040 w 1162"/>
                  <a:gd name="T9" fmla="*/ 660 h 946"/>
                  <a:gd name="T10" fmla="*/ 1030 w 1162"/>
                  <a:gd name="T11" fmla="*/ 660 h 946"/>
                  <a:gd name="T12" fmla="*/ 1019 w 1162"/>
                  <a:gd name="T13" fmla="*/ 660 h 946"/>
                  <a:gd name="T14" fmla="*/ 1009 w 1162"/>
                  <a:gd name="T15" fmla="*/ 662 h 946"/>
                  <a:gd name="T16" fmla="*/ 998 w 1162"/>
                  <a:gd name="T17" fmla="*/ 662 h 946"/>
                  <a:gd name="T18" fmla="*/ 940 w 1162"/>
                  <a:gd name="T19" fmla="*/ 660 h 946"/>
                  <a:gd name="T20" fmla="*/ 838 w 1162"/>
                  <a:gd name="T21" fmla="*/ 643 h 946"/>
                  <a:gd name="T22" fmla="*/ 742 w 1162"/>
                  <a:gd name="T23" fmla="*/ 613 h 946"/>
                  <a:gd name="T24" fmla="*/ 652 w 1162"/>
                  <a:gd name="T25" fmla="*/ 567 h 946"/>
                  <a:gd name="T26" fmla="*/ 571 w 1162"/>
                  <a:gd name="T27" fmla="*/ 511 h 946"/>
                  <a:gd name="T28" fmla="*/ 499 w 1162"/>
                  <a:gd name="T29" fmla="*/ 442 h 946"/>
                  <a:gd name="T30" fmla="*/ 440 w 1162"/>
                  <a:gd name="T31" fmla="*/ 363 h 946"/>
                  <a:gd name="T32" fmla="*/ 390 w 1162"/>
                  <a:gd name="T33" fmla="*/ 277 h 946"/>
                  <a:gd name="T34" fmla="*/ 478 w 1162"/>
                  <a:gd name="T35" fmla="*/ 202 h 946"/>
                  <a:gd name="T36" fmla="*/ 0 w 1162"/>
                  <a:gd name="T37" fmla="*/ 330 h 946"/>
                  <a:gd name="T38" fmla="*/ 122 w 1162"/>
                  <a:gd name="T39" fmla="*/ 374 h 946"/>
                  <a:gd name="T40" fmla="*/ 188 w 1162"/>
                  <a:gd name="T41" fmla="*/ 502 h 946"/>
                  <a:gd name="T42" fmla="*/ 276 w 1162"/>
                  <a:gd name="T43" fmla="*/ 620 h 946"/>
                  <a:gd name="T44" fmla="*/ 378 w 1162"/>
                  <a:gd name="T45" fmla="*/ 722 h 946"/>
                  <a:gd name="T46" fmla="*/ 496 w 1162"/>
                  <a:gd name="T47" fmla="*/ 806 h 946"/>
                  <a:gd name="T48" fmla="*/ 626 w 1162"/>
                  <a:gd name="T49" fmla="*/ 873 h 946"/>
                  <a:gd name="T50" fmla="*/ 766 w 1162"/>
                  <a:gd name="T51" fmla="*/ 920 h 946"/>
                  <a:gd name="T52" fmla="*/ 916 w 1162"/>
                  <a:gd name="T53" fmla="*/ 943 h 946"/>
                  <a:gd name="T54" fmla="*/ 1003 w 1162"/>
                  <a:gd name="T55" fmla="*/ 946 h 946"/>
                  <a:gd name="T56" fmla="*/ 1025 w 1162"/>
                  <a:gd name="T57" fmla="*/ 946 h 946"/>
                  <a:gd name="T58" fmla="*/ 1047 w 1162"/>
                  <a:gd name="T59" fmla="*/ 945 h 946"/>
                  <a:gd name="T60" fmla="*/ 1068 w 1162"/>
                  <a:gd name="T61" fmla="*/ 943 h 946"/>
                  <a:gd name="T62" fmla="*/ 1090 w 1162"/>
                  <a:gd name="T63" fmla="*/ 941 h 946"/>
                  <a:gd name="T64" fmla="*/ 1111 w 1162"/>
                  <a:gd name="T65" fmla="*/ 939 h 946"/>
                  <a:gd name="T66" fmla="*/ 1132 w 1162"/>
                  <a:gd name="T67" fmla="*/ 936 h 946"/>
                  <a:gd name="T68" fmla="*/ 1153 w 1162"/>
                  <a:gd name="T69" fmla="*/ 932 h 946"/>
                  <a:gd name="T70" fmla="*/ 963 w 1162"/>
                  <a:gd name="T71" fmla="*/ 829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946">
                    <a:moveTo>
                      <a:pt x="963" y="829"/>
                    </a:moveTo>
                    <a:lnTo>
                      <a:pt x="1076" y="655"/>
                    </a:lnTo>
                    <a:lnTo>
                      <a:pt x="1076" y="655"/>
                    </a:lnTo>
                    <a:lnTo>
                      <a:pt x="1072" y="657"/>
                    </a:lnTo>
                    <a:lnTo>
                      <a:pt x="1067" y="657"/>
                    </a:lnTo>
                    <a:lnTo>
                      <a:pt x="1061" y="657"/>
                    </a:lnTo>
                    <a:lnTo>
                      <a:pt x="1056" y="658"/>
                    </a:lnTo>
                    <a:lnTo>
                      <a:pt x="1051" y="658"/>
                    </a:lnTo>
                    <a:lnTo>
                      <a:pt x="1046" y="658"/>
                    </a:lnTo>
                    <a:lnTo>
                      <a:pt x="1040" y="660"/>
                    </a:lnTo>
                    <a:lnTo>
                      <a:pt x="1035" y="660"/>
                    </a:lnTo>
                    <a:lnTo>
                      <a:pt x="1030" y="660"/>
                    </a:lnTo>
                    <a:lnTo>
                      <a:pt x="1025" y="660"/>
                    </a:lnTo>
                    <a:lnTo>
                      <a:pt x="1019" y="660"/>
                    </a:lnTo>
                    <a:lnTo>
                      <a:pt x="1014" y="660"/>
                    </a:lnTo>
                    <a:lnTo>
                      <a:pt x="1009" y="662"/>
                    </a:lnTo>
                    <a:lnTo>
                      <a:pt x="1003" y="662"/>
                    </a:lnTo>
                    <a:lnTo>
                      <a:pt x="998" y="662"/>
                    </a:lnTo>
                    <a:lnTo>
                      <a:pt x="993" y="662"/>
                    </a:lnTo>
                    <a:lnTo>
                      <a:pt x="940" y="660"/>
                    </a:lnTo>
                    <a:lnTo>
                      <a:pt x="888" y="653"/>
                    </a:lnTo>
                    <a:lnTo>
                      <a:pt x="838" y="643"/>
                    </a:lnTo>
                    <a:lnTo>
                      <a:pt x="789" y="630"/>
                    </a:lnTo>
                    <a:lnTo>
                      <a:pt x="742" y="613"/>
                    </a:lnTo>
                    <a:lnTo>
                      <a:pt x="696" y="592"/>
                    </a:lnTo>
                    <a:lnTo>
                      <a:pt x="652" y="567"/>
                    </a:lnTo>
                    <a:lnTo>
                      <a:pt x="610" y="541"/>
                    </a:lnTo>
                    <a:lnTo>
                      <a:pt x="571" y="511"/>
                    </a:lnTo>
                    <a:lnTo>
                      <a:pt x="534" y="478"/>
                    </a:lnTo>
                    <a:lnTo>
                      <a:pt x="499" y="442"/>
                    </a:lnTo>
                    <a:lnTo>
                      <a:pt x="468" y="404"/>
                    </a:lnTo>
                    <a:lnTo>
                      <a:pt x="440" y="363"/>
                    </a:lnTo>
                    <a:lnTo>
                      <a:pt x="413" y="321"/>
                    </a:lnTo>
                    <a:lnTo>
                      <a:pt x="390" y="277"/>
                    </a:lnTo>
                    <a:lnTo>
                      <a:pt x="371" y="232"/>
                    </a:lnTo>
                    <a:lnTo>
                      <a:pt x="478" y="202"/>
                    </a:lnTo>
                    <a:lnTo>
                      <a:pt x="167" y="0"/>
                    </a:lnTo>
                    <a:lnTo>
                      <a:pt x="0" y="330"/>
                    </a:lnTo>
                    <a:lnTo>
                      <a:pt x="94" y="306"/>
                    </a:lnTo>
                    <a:lnTo>
                      <a:pt x="122" y="374"/>
                    </a:lnTo>
                    <a:lnTo>
                      <a:pt x="153" y="441"/>
                    </a:lnTo>
                    <a:lnTo>
                      <a:pt x="188" y="502"/>
                    </a:lnTo>
                    <a:lnTo>
                      <a:pt x="231" y="564"/>
                    </a:lnTo>
                    <a:lnTo>
                      <a:pt x="276" y="620"/>
                    </a:lnTo>
                    <a:lnTo>
                      <a:pt x="325" y="673"/>
                    </a:lnTo>
                    <a:lnTo>
                      <a:pt x="378" y="722"/>
                    </a:lnTo>
                    <a:lnTo>
                      <a:pt x="436" y="766"/>
                    </a:lnTo>
                    <a:lnTo>
                      <a:pt x="496" y="806"/>
                    </a:lnTo>
                    <a:lnTo>
                      <a:pt x="559" y="843"/>
                    </a:lnTo>
                    <a:lnTo>
                      <a:pt x="626" y="873"/>
                    </a:lnTo>
                    <a:lnTo>
                      <a:pt x="694" y="899"/>
                    </a:lnTo>
                    <a:lnTo>
                      <a:pt x="766" y="920"/>
                    </a:lnTo>
                    <a:lnTo>
                      <a:pt x="840" y="934"/>
                    </a:lnTo>
                    <a:lnTo>
                      <a:pt x="916" y="943"/>
                    </a:lnTo>
                    <a:lnTo>
                      <a:pt x="993" y="946"/>
                    </a:lnTo>
                    <a:lnTo>
                      <a:pt x="1003" y="946"/>
                    </a:lnTo>
                    <a:lnTo>
                      <a:pt x="1014" y="946"/>
                    </a:lnTo>
                    <a:lnTo>
                      <a:pt x="1025" y="946"/>
                    </a:lnTo>
                    <a:lnTo>
                      <a:pt x="1035" y="945"/>
                    </a:lnTo>
                    <a:lnTo>
                      <a:pt x="1047" y="945"/>
                    </a:lnTo>
                    <a:lnTo>
                      <a:pt x="1058" y="945"/>
                    </a:lnTo>
                    <a:lnTo>
                      <a:pt x="1068" y="943"/>
                    </a:lnTo>
                    <a:lnTo>
                      <a:pt x="1079" y="943"/>
                    </a:lnTo>
                    <a:lnTo>
                      <a:pt x="1090" y="941"/>
                    </a:lnTo>
                    <a:lnTo>
                      <a:pt x="1100" y="939"/>
                    </a:lnTo>
                    <a:lnTo>
                      <a:pt x="1111" y="939"/>
                    </a:lnTo>
                    <a:lnTo>
                      <a:pt x="1121" y="938"/>
                    </a:lnTo>
                    <a:lnTo>
                      <a:pt x="1132" y="936"/>
                    </a:lnTo>
                    <a:lnTo>
                      <a:pt x="1142" y="934"/>
                    </a:lnTo>
                    <a:lnTo>
                      <a:pt x="1153" y="932"/>
                    </a:lnTo>
                    <a:lnTo>
                      <a:pt x="1162" y="931"/>
                    </a:lnTo>
                    <a:lnTo>
                      <a:pt x="963" y="829"/>
                    </a:lnTo>
                    <a:close/>
                  </a:path>
                </a:pathLst>
              </a:custGeom>
              <a:gradFill rotWithShape="1">
                <a:gsLst>
                  <a:gs pos="0">
                    <a:schemeClr val="accent2">
                      <a:lumMod val="40000"/>
                      <a:lumOff val="60000"/>
                    </a:schemeClr>
                  </a:gs>
                  <a:gs pos="100000">
                    <a:schemeClr val="accent2">
                      <a:lumMod val="20000"/>
                      <a:lumOff val="80000"/>
                    </a:schemeClr>
                  </a:gs>
                </a:gsLst>
                <a:lin ang="5400000" scaled="1"/>
              </a:gradFill>
              <a:ln>
                <a:noFill/>
              </a:ln>
              <a:effectLst>
                <a:outerShdw dist="45791" dir="2021404" algn="ctr" rotWithShape="0">
                  <a:schemeClr val="bg1">
                    <a:lumMod val="95000"/>
                    <a:alpha val="50000"/>
                  </a:schemeClr>
                </a:outerShdw>
              </a:effectLst>
              <a:extLst>
                <a:ext uri="{91240B29-F687-4F45-9708-019B960494DF}">
                  <a14:hiddenLine xmlns="" xmlns:a14="http://schemas.microsoft.com/office/drawing/2010/main" w="4826" cap="flat" cmpd="sng">
                    <a:solidFill>
                      <a:srgbClr val="6E9B38"/>
                    </a:solidFill>
                    <a:prstDash val="solid"/>
                    <a:miter lim="800000"/>
                    <a:headEnd type="none" w="med" len="med"/>
                    <a:tailEnd type="none" w="med" len="med"/>
                  </a14:hiddenLine>
                </a:ext>
              </a:extLst>
            </p:spPr>
            <p:txBody>
              <a:bodyPr/>
              <a:lstStyle/>
              <a:p>
                <a:endParaRPr lang="zh-CN" altLang="en-US" sz="1800"/>
              </a:p>
            </p:txBody>
          </p:sp>
          <p:sp>
            <p:nvSpPr>
              <p:cNvPr id="104" name="Freeform 49"/>
              <p:cNvSpPr>
                <a:spLocks/>
              </p:cNvSpPr>
              <p:nvPr/>
            </p:nvSpPr>
            <p:spPr bwMode="auto">
              <a:xfrm>
                <a:off x="4363841" y="2515282"/>
                <a:ext cx="1843088" cy="1501775"/>
              </a:xfrm>
              <a:custGeom>
                <a:avLst/>
                <a:gdLst>
                  <a:gd name="T0" fmla="*/ 1041 w 1161"/>
                  <a:gd name="T1" fmla="*/ 572 h 946"/>
                  <a:gd name="T2" fmla="*/ 973 w 1161"/>
                  <a:gd name="T3" fmla="*/ 444 h 946"/>
                  <a:gd name="T4" fmla="*/ 885 w 1161"/>
                  <a:gd name="T5" fmla="*/ 328 h 946"/>
                  <a:gd name="T6" fmla="*/ 783 w 1161"/>
                  <a:gd name="T7" fmla="*/ 226 h 946"/>
                  <a:gd name="T8" fmla="*/ 665 w 1161"/>
                  <a:gd name="T9" fmla="*/ 140 h 946"/>
                  <a:gd name="T10" fmla="*/ 535 w 1161"/>
                  <a:gd name="T11" fmla="*/ 73 h 946"/>
                  <a:gd name="T12" fmla="*/ 395 w 1161"/>
                  <a:gd name="T13" fmla="*/ 28 h 946"/>
                  <a:gd name="T14" fmla="*/ 245 w 1161"/>
                  <a:gd name="T15" fmla="*/ 3 h 946"/>
                  <a:gd name="T16" fmla="*/ 158 w 1161"/>
                  <a:gd name="T17" fmla="*/ 0 h 946"/>
                  <a:gd name="T18" fmla="*/ 137 w 1161"/>
                  <a:gd name="T19" fmla="*/ 1 h 946"/>
                  <a:gd name="T20" fmla="*/ 115 w 1161"/>
                  <a:gd name="T21" fmla="*/ 1 h 946"/>
                  <a:gd name="T22" fmla="*/ 94 w 1161"/>
                  <a:gd name="T23" fmla="*/ 3 h 946"/>
                  <a:gd name="T24" fmla="*/ 72 w 1161"/>
                  <a:gd name="T25" fmla="*/ 5 h 946"/>
                  <a:gd name="T26" fmla="*/ 50 w 1161"/>
                  <a:gd name="T27" fmla="*/ 8 h 946"/>
                  <a:gd name="T28" fmla="*/ 31 w 1161"/>
                  <a:gd name="T29" fmla="*/ 10 h 946"/>
                  <a:gd name="T30" fmla="*/ 10 w 1161"/>
                  <a:gd name="T31" fmla="*/ 14 h 946"/>
                  <a:gd name="T32" fmla="*/ 198 w 1161"/>
                  <a:gd name="T33" fmla="*/ 117 h 946"/>
                  <a:gd name="T34" fmla="*/ 91 w 1161"/>
                  <a:gd name="T35" fmla="*/ 291 h 946"/>
                  <a:gd name="T36" fmla="*/ 101 w 1161"/>
                  <a:gd name="T37" fmla="*/ 289 h 946"/>
                  <a:gd name="T38" fmla="*/ 110 w 1161"/>
                  <a:gd name="T39" fmla="*/ 288 h 946"/>
                  <a:gd name="T40" fmla="*/ 121 w 1161"/>
                  <a:gd name="T41" fmla="*/ 288 h 946"/>
                  <a:gd name="T42" fmla="*/ 131 w 1161"/>
                  <a:gd name="T43" fmla="*/ 286 h 946"/>
                  <a:gd name="T44" fmla="*/ 142 w 1161"/>
                  <a:gd name="T45" fmla="*/ 286 h 946"/>
                  <a:gd name="T46" fmla="*/ 152 w 1161"/>
                  <a:gd name="T47" fmla="*/ 286 h 946"/>
                  <a:gd name="T48" fmla="*/ 163 w 1161"/>
                  <a:gd name="T49" fmla="*/ 286 h 946"/>
                  <a:gd name="T50" fmla="*/ 221 w 1161"/>
                  <a:gd name="T51" fmla="*/ 288 h 946"/>
                  <a:gd name="T52" fmla="*/ 325 w 1161"/>
                  <a:gd name="T53" fmla="*/ 303 h 946"/>
                  <a:gd name="T54" fmla="*/ 419 w 1161"/>
                  <a:gd name="T55" fmla="*/ 335 h 946"/>
                  <a:gd name="T56" fmla="*/ 509 w 1161"/>
                  <a:gd name="T57" fmla="*/ 379 h 946"/>
                  <a:gd name="T58" fmla="*/ 590 w 1161"/>
                  <a:gd name="T59" fmla="*/ 437 h 946"/>
                  <a:gd name="T60" fmla="*/ 662 w 1161"/>
                  <a:gd name="T61" fmla="*/ 505 h 946"/>
                  <a:gd name="T62" fmla="*/ 723 w 1161"/>
                  <a:gd name="T63" fmla="*/ 583 h 946"/>
                  <a:gd name="T64" fmla="*/ 771 w 1161"/>
                  <a:gd name="T65" fmla="*/ 669 h 946"/>
                  <a:gd name="T66" fmla="*/ 683 w 1161"/>
                  <a:gd name="T67" fmla="*/ 744 h 946"/>
                  <a:gd name="T68" fmla="*/ 1161 w 1161"/>
                  <a:gd name="T69" fmla="*/ 616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1" h="946">
                    <a:moveTo>
                      <a:pt x="1068" y="642"/>
                    </a:moveTo>
                    <a:lnTo>
                      <a:pt x="1041" y="572"/>
                    </a:lnTo>
                    <a:lnTo>
                      <a:pt x="1010" y="507"/>
                    </a:lnTo>
                    <a:lnTo>
                      <a:pt x="973" y="444"/>
                    </a:lnTo>
                    <a:lnTo>
                      <a:pt x="931" y="384"/>
                    </a:lnTo>
                    <a:lnTo>
                      <a:pt x="885" y="328"/>
                    </a:lnTo>
                    <a:lnTo>
                      <a:pt x="836" y="275"/>
                    </a:lnTo>
                    <a:lnTo>
                      <a:pt x="783" y="226"/>
                    </a:lnTo>
                    <a:lnTo>
                      <a:pt x="727" y="180"/>
                    </a:lnTo>
                    <a:lnTo>
                      <a:pt x="665" y="140"/>
                    </a:lnTo>
                    <a:lnTo>
                      <a:pt x="602" y="105"/>
                    </a:lnTo>
                    <a:lnTo>
                      <a:pt x="535" y="73"/>
                    </a:lnTo>
                    <a:lnTo>
                      <a:pt x="467" y="47"/>
                    </a:lnTo>
                    <a:lnTo>
                      <a:pt x="395" y="28"/>
                    </a:lnTo>
                    <a:lnTo>
                      <a:pt x="321" y="12"/>
                    </a:lnTo>
                    <a:lnTo>
                      <a:pt x="245" y="3"/>
                    </a:lnTo>
                    <a:lnTo>
                      <a:pt x="168" y="0"/>
                    </a:lnTo>
                    <a:lnTo>
                      <a:pt x="158" y="0"/>
                    </a:lnTo>
                    <a:lnTo>
                      <a:pt x="147" y="0"/>
                    </a:lnTo>
                    <a:lnTo>
                      <a:pt x="137" y="1"/>
                    </a:lnTo>
                    <a:lnTo>
                      <a:pt x="126" y="1"/>
                    </a:lnTo>
                    <a:lnTo>
                      <a:pt x="115" y="1"/>
                    </a:lnTo>
                    <a:lnTo>
                      <a:pt x="105" y="3"/>
                    </a:lnTo>
                    <a:lnTo>
                      <a:pt x="94" y="3"/>
                    </a:lnTo>
                    <a:lnTo>
                      <a:pt x="82" y="5"/>
                    </a:lnTo>
                    <a:lnTo>
                      <a:pt x="72" y="5"/>
                    </a:lnTo>
                    <a:lnTo>
                      <a:pt x="61" y="7"/>
                    </a:lnTo>
                    <a:lnTo>
                      <a:pt x="50" y="8"/>
                    </a:lnTo>
                    <a:lnTo>
                      <a:pt x="40" y="10"/>
                    </a:lnTo>
                    <a:lnTo>
                      <a:pt x="31" y="10"/>
                    </a:lnTo>
                    <a:lnTo>
                      <a:pt x="21" y="12"/>
                    </a:lnTo>
                    <a:lnTo>
                      <a:pt x="10" y="14"/>
                    </a:lnTo>
                    <a:lnTo>
                      <a:pt x="0" y="15"/>
                    </a:lnTo>
                    <a:lnTo>
                      <a:pt x="198" y="117"/>
                    </a:lnTo>
                    <a:lnTo>
                      <a:pt x="86" y="291"/>
                    </a:lnTo>
                    <a:lnTo>
                      <a:pt x="91" y="291"/>
                    </a:lnTo>
                    <a:lnTo>
                      <a:pt x="96" y="289"/>
                    </a:lnTo>
                    <a:lnTo>
                      <a:pt x="101" y="289"/>
                    </a:lnTo>
                    <a:lnTo>
                      <a:pt x="107" y="289"/>
                    </a:lnTo>
                    <a:lnTo>
                      <a:pt x="110" y="288"/>
                    </a:lnTo>
                    <a:lnTo>
                      <a:pt x="115" y="288"/>
                    </a:lnTo>
                    <a:lnTo>
                      <a:pt x="121" y="288"/>
                    </a:lnTo>
                    <a:lnTo>
                      <a:pt x="126" y="288"/>
                    </a:lnTo>
                    <a:lnTo>
                      <a:pt x="131" y="286"/>
                    </a:lnTo>
                    <a:lnTo>
                      <a:pt x="137" y="286"/>
                    </a:lnTo>
                    <a:lnTo>
                      <a:pt x="142" y="286"/>
                    </a:lnTo>
                    <a:lnTo>
                      <a:pt x="147" y="286"/>
                    </a:lnTo>
                    <a:lnTo>
                      <a:pt x="152" y="286"/>
                    </a:lnTo>
                    <a:lnTo>
                      <a:pt x="158" y="286"/>
                    </a:lnTo>
                    <a:lnTo>
                      <a:pt x="163" y="286"/>
                    </a:lnTo>
                    <a:lnTo>
                      <a:pt x="168" y="286"/>
                    </a:lnTo>
                    <a:lnTo>
                      <a:pt x="221" y="288"/>
                    </a:lnTo>
                    <a:lnTo>
                      <a:pt x="274" y="293"/>
                    </a:lnTo>
                    <a:lnTo>
                      <a:pt x="325" y="303"/>
                    </a:lnTo>
                    <a:lnTo>
                      <a:pt x="372" y="317"/>
                    </a:lnTo>
                    <a:lnTo>
                      <a:pt x="419" y="335"/>
                    </a:lnTo>
                    <a:lnTo>
                      <a:pt x="465" y="356"/>
                    </a:lnTo>
                    <a:lnTo>
                      <a:pt x="509" y="379"/>
                    </a:lnTo>
                    <a:lnTo>
                      <a:pt x="551" y="407"/>
                    </a:lnTo>
                    <a:lnTo>
                      <a:pt x="590" y="437"/>
                    </a:lnTo>
                    <a:lnTo>
                      <a:pt x="627" y="468"/>
                    </a:lnTo>
                    <a:lnTo>
                      <a:pt x="662" y="505"/>
                    </a:lnTo>
                    <a:lnTo>
                      <a:pt x="693" y="542"/>
                    </a:lnTo>
                    <a:lnTo>
                      <a:pt x="723" y="583"/>
                    </a:lnTo>
                    <a:lnTo>
                      <a:pt x="748" y="625"/>
                    </a:lnTo>
                    <a:lnTo>
                      <a:pt x="771" y="669"/>
                    </a:lnTo>
                    <a:lnTo>
                      <a:pt x="790" y="716"/>
                    </a:lnTo>
                    <a:lnTo>
                      <a:pt x="683" y="744"/>
                    </a:lnTo>
                    <a:lnTo>
                      <a:pt x="994" y="946"/>
                    </a:lnTo>
                    <a:lnTo>
                      <a:pt x="1161" y="616"/>
                    </a:lnTo>
                    <a:lnTo>
                      <a:pt x="1068" y="642"/>
                    </a:lnTo>
                    <a:close/>
                  </a:path>
                </a:pathLst>
              </a:custGeom>
              <a:gradFill rotWithShape="1">
                <a:gsLst>
                  <a:gs pos="0">
                    <a:schemeClr val="accent2">
                      <a:lumMod val="20000"/>
                      <a:lumOff val="80000"/>
                    </a:schemeClr>
                  </a:gs>
                  <a:gs pos="100000">
                    <a:schemeClr val="accent2">
                      <a:lumMod val="40000"/>
                      <a:lumOff val="60000"/>
                    </a:schemeClr>
                  </a:gs>
                </a:gsLst>
                <a:lin ang="5400000" scaled="1"/>
              </a:gradFill>
              <a:ln>
                <a:noFill/>
              </a:ln>
              <a:effectLst>
                <a:outerShdw dist="45791" dir="2021404" algn="ctr" rotWithShape="0">
                  <a:schemeClr val="bg1">
                    <a:lumMod val="95000"/>
                    <a:alpha val="50000"/>
                  </a:schemeClr>
                </a:outerShdw>
              </a:effectLst>
              <a:extLst>
                <a:ext uri="{91240B29-F687-4F45-9708-019B960494DF}">
                  <a14:hiddenLine xmlns="" xmlns:a14="http://schemas.microsoft.com/office/drawing/2010/main" w="4826" cap="flat" cmpd="sng">
                    <a:solidFill>
                      <a:srgbClr val="6E9B38"/>
                    </a:solidFill>
                    <a:prstDash val="solid"/>
                    <a:miter lim="800000"/>
                    <a:headEnd type="none" w="med" len="med"/>
                    <a:tailEnd type="none" w="med" len="med"/>
                  </a14:hiddenLine>
                </a:ext>
              </a:extLst>
            </p:spPr>
            <p:txBody>
              <a:bodyPr/>
              <a:lstStyle/>
              <a:p>
                <a:endParaRPr lang="zh-CN" altLang="en-US" sz="1800"/>
              </a:p>
            </p:txBody>
          </p:sp>
        </p:grpSp>
        <p:sp>
          <p:nvSpPr>
            <p:cNvPr id="71" name="TextBox 70"/>
            <p:cNvSpPr txBox="1"/>
            <p:nvPr/>
          </p:nvSpPr>
          <p:spPr>
            <a:xfrm rot="18631253">
              <a:off x="2862291" y="2807917"/>
              <a:ext cx="1657675" cy="440297"/>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成本中心</a:t>
              </a:r>
              <a:r>
                <a:rPr lang="en-US" altLang="zh-CN" sz="1400" dirty="0" smtClean="0">
                  <a:latin typeface="微软雅黑" pitchFamily="34" charset="-122"/>
                  <a:ea typeface="微软雅黑" pitchFamily="34" charset="-122"/>
                </a:rPr>
                <a:t>1</a:t>
              </a:r>
              <a:endParaRPr lang="zh-CN" altLang="en-US" sz="1400" dirty="0">
                <a:latin typeface="微软雅黑" pitchFamily="34" charset="-122"/>
                <a:ea typeface="微软雅黑" pitchFamily="34" charset="-122"/>
              </a:endParaRPr>
            </a:p>
          </p:txBody>
        </p:sp>
        <p:sp>
          <p:nvSpPr>
            <p:cNvPr id="72" name="TextBox 71"/>
            <p:cNvSpPr txBox="1"/>
            <p:nvPr/>
          </p:nvSpPr>
          <p:spPr>
            <a:xfrm rot="2391493">
              <a:off x="4652582" y="2701920"/>
              <a:ext cx="1504503" cy="472099"/>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成本中心</a:t>
              </a:r>
              <a:r>
                <a:rPr lang="en-US" altLang="zh-CN" sz="1400" dirty="0" smtClean="0">
                  <a:latin typeface="微软雅黑" pitchFamily="34" charset="-122"/>
                  <a:ea typeface="微软雅黑" pitchFamily="34" charset="-122"/>
                </a:rPr>
                <a:t>4</a:t>
              </a:r>
              <a:endParaRPr lang="zh-CN" altLang="en-US" sz="1400" dirty="0">
                <a:latin typeface="微软雅黑" pitchFamily="34" charset="-122"/>
                <a:ea typeface="微软雅黑" pitchFamily="34" charset="-122"/>
              </a:endParaRPr>
            </a:p>
          </p:txBody>
        </p:sp>
        <p:sp>
          <p:nvSpPr>
            <p:cNvPr id="73" name="TextBox 72"/>
            <p:cNvSpPr txBox="1"/>
            <p:nvPr/>
          </p:nvSpPr>
          <p:spPr>
            <a:xfrm rot="18414287">
              <a:off x="4640916" y="4443563"/>
              <a:ext cx="1694668" cy="426110"/>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成本中心</a:t>
              </a:r>
              <a:r>
                <a:rPr lang="en-US" altLang="zh-CN" sz="1400" dirty="0" smtClean="0">
                  <a:latin typeface="微软雅黑" pitchFamily="34" charset="-122"/>
                  <a:ea typeface="微软雅黑" pitchFamily="34" charset="-122"/>
                </a:rPr>
                <a:t>3</a:t>
              </a:r>
              <a:endParaRPr lang="zh-CN" altLang="en-US" sz="1400" dirty="0">
                <a:latin typeface="微软雅黑" pitchFamily="34" charset="-122"/>
                <a:ea typeface="微软雅黑" pitchFamily="34" charset="-122"/>
              </a:endParaRPr>
            </a:p>
          </p:txBody>
        </p:sp>
        <p:sp>
          <p:nvSpPr>
            <p:cNvPr id="74" name="TextBox 73"/>
            <p:cNvSpPr txBox="1"/>
            <p:nvPr/>
          </p:nvSpPr>
          <p:spPr>
            <a:xfrm rot="13488330">
              <a:off x="2990756" y="4509343"/>
              <a:ext cx="1554427" cy="472099"/>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成本中心</a:t>
              </a:r>
              <a:r>
                <a:rPr lang="en-US" altLang="zh-CN" sz="1400" dirty="0" smtClean="0">
                  <a:latin typeface="微软雅黑" pitchFamily="34" charset="-122"/>
                  <a:ea typeface="微软雅黑" pitchFamily="34" charset="-122"/>
                </a:rPr>
                <a:t>2</a:t>
              </a:r>
              <a:endParaRPr lang="zh-CN" altLang="en-US" sz="1400" dirty="0">
                <a:latin typeface="微软雅黑" pitchFamily="34" charset="-122"/>
                <a:ea typeface="微软雅黑" pitchFamily="34" charset="-122"/>
              </a:endParaRPr>
            </a:p>
          </p:txBody>
        </p:sp>
        <p:sp>
          <p:nvSpPr>
            <p:cNvPr id="75" name="矩形 74"/>
            <p:cNvSpPr/>
            <p:nvPr/>
          </p:nvSpPr>
          <p:spPr>
            <a:xfrm>
              <a:off x="6271729" y="1771721"/>
              <a:ext cx="2160240" cy="4073415"/>
            </a:xfrm>
            <a:prstGeom prst="rect">
              <a:avLst/>
            </a:prstGeom>
            <a:noFill/>
            <a:ln w="12700">
              <a:solidFill>
                <a:srgbClr val="8A92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6" name="TextBox 75"/>
            <p:cNvSpPr txBox="1"/>
            <p:nvPr/>
          </p:nvSpPr>
          <p:spPr>
            <a:xfrm>
              <a:off x="6739781" y="1885062"/>
              <a:ext cx="1492800" cy="472099"/>
            </a:xfrm>
            <a:prstGeom prst="rect">
              <a:avLst/>
            </a:prstGeom>
            <a:noFill/>
            <a:effectLst/>
          </p:spPr>
          <p:txBody>
            <a:bodyPr wrap="square" rtlCol="0">
              <a:spAutoFit/>
            </a:bodyPr>
            <a:lstStyle/>
            <a:p>
              <a:pPr algn="ctr"/>
              <a:r>
                <a:rPr lang="zh-CN" altLang="en-US" sz="1400" dirty="0" smtClean="0">
                  <a:solidFill>
                    <a:srgbClr val="C00000"/>
                  </a:solidFill>
                  <a:latin typeface="微软雅黑" pitchFamily="34" charset="-122"/>
                  <a:ea typeface="微软雅黑" pitchFamily="34" charset="-122"/>
                </a:rPr>
                <a:t>成本对象</a:t>
              </a:r>
              <a:endParaRPr lang="zh-CN" altLang="en-US" sz="1400" dirty="0">
                <a:solidFill>
                  <a:srgbClr val="C00000"/>
                </a:solidFill>
                <a:latin typeface="微软雅黑" pitchFamily="34" charset="-122"/>
                <a:ea typeface="微软雅黑" pitchFamily="34" charset="-122"/>
              </a:endParaRPr>
            </a:p>
          </p:txBody>
        </p:sp>
        <p:grpSp>
          <p:nvGrpSpPr>
            <p:cNvPr id="9" name="组合 9230"/>
            <p:cNvGrpSpPr/>
            <p:nvPr/>
          </p:nvGrpSpPr>
          <p:grpSpPr>
            <a:xfrm>
              <a:off x="6467758" y="4966549"/>
              <a:ext cx="1829143" cy="699097"/>
              <a:chOff x="6467758" y="5286717"/>
              <a:chExt cx="1829143" cy="699097"/>
            </a:xfrm>
          </p:grpSpPr>
          <p:pic>
            <p:nvPicPr>
              <p:cNvPr id="99" name="Picture 3" descr="E:\yinfeifei\2012年工作项目\UFIDA用友 2012\用友 王曼曼\20120223 信息化企业从U8AIO开始PPT美化\0323全面成本管理\png图\未标题-3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67758" y="5286717"/>
                <a:ext cx="1829143" cy="699097"/>
              </a:xfrm>
              <a:prstGeom prst="rect">
                <a:avLst/>
              </a:prstGeom>
              <a:noFill/>
              <a:extLst>
                <a:ext uri="{909E8E84-426E-40DD-AFC4-6F175D3DCCD1}">
                  <a14:hiddenFill xmlns="" xmlns:a14="http://schemas.microsoft.com/office/drawing/2010/main">
                    <a:solidFill>
                      <a:srgbClr val="FFFFFF"/>
                    </a:solidFill>
                  </a14:hiddenFill>
                </a:ext>
              </a:extLst>
            </p:spPr>
          </p:pic>
          <p:sp>
            <p:nvSpPr>
              <p:cNvPr id="100" name="TextBox 99"/>
              <p:cNvSpPr txBox="1"/>
              <p:nvPr/>
            </p:nvSpPr>
            <p:spPr>
              <a:xfrm>
                <a:off x="6770262" y="5451600"/>
                <a:ext cx="1224136" cy="404253"/>
              </a:xfrm>
              <a:prstGeom prst="rect">
                <a:avLst/>
              </a:prstGeom>
              <a:noFill/>
              <a:effectLst/>
            </p:spPr>
            <p:txBody>
              <a:bodyPr wrap="square" rtlCol="0">
                <a:spAutoFit/>
              </a:bodyPr>
              <a:lstStyle/>
              <a:p>
                <a:pPr algn="ctr"/>
                <a:r>
                  <a:rPr lang="zh-CN" altLang="en-US" sz="1400" dirty="0">
                    <a:solidFill>
                      <a:schemeClr val="tx1">
                        <a:lumMod val="85000"/>
                        <a:lumOff val="15000"/>
                      </a:schemeClr>
                    </a:solidFill>
                    <a:latin typeface="微软雅黑" pitchFamily="34" charset="-122"/>
                    <a:ea typeface="微软雅黑" pitchFamily="34" charset="-122"/>
                  </a:rPr>
                  <a:t>单品</a:t>
                </a:r>
              </a:p>
            </p:txBody>
          </p:sp>
        </p:grpSp>
        <p:grpSp>
          <p:nvGrpSpPr>
            <p:cNvPr id="10" name="组合 9231"/>
            <p:cNvGrpSpPr/>
            <p:nvPr/>
          </p:nvGrpSpPr>
          <p:grpSpPr>
            <a:xfrm>
              <a:off x="6467758" y="3648289"/>
              <a:ext cx="1829143" cy="699097"/>
              <a:chOff x="6467758" y="3968457"/>
              <a:chExt cx="1829143" cy="699097"/>
            </a:xfrm>
          </p:grpSpPr>
          <p:pic>
            <p:nvPicPr>
              <p:cNvPr id="97" name="Picture 3" descr="E:\yinfeifei\2012年工作项目\UFIDA用友 2012\用友 王曼曼\20120223 信息化企业从U8AIO开始PPT美化\0323全面成本管理\png图\未标题-3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67758" y="3968457"/>
                <a:ext cx="1829143" cy="699097"/>
              </a:xfrm>
              <a:prstGeom prst="rect">
                <a:avLst/>
              </a:prstGeom>
              <a:noFill/>
              <a:extLst>
                <a:ext uri="{909E8E84-426E-40DD-AFC4-6F175D3DCCD1}">
                  <a14:hiddenFill xmlns="" xmlns:a14="http://schemas.microsoft.com/office/drawing/2010/main">
                    <a:solidFill>
                      <a:srgbClr val="FFFFFF"/>
                    </a:solidFill>
                  </a14:hiddenFill>
                </a:ext>
              </a:extLst>
            </p:spPr>
          </p:pic>
          <p:sp>
            <p:nvSpPr>
              <p:cNvPr id="98" name="TextBox 97"/>
              <p:cNvSpPr txBox="1"/>
              <p:nvPr/>
            </p:nvSpPr>
            <p:spPr>
              <a:xfrm>
                <a:off x="6770262" y="4133339"/>
                <a:ext cx="1224136" cy="363827"/>
              </a:xfrm>
              <a:prstGeom prst="rect">
                <a:avLst/>
              </a:prstGeom>
              <a:noFill/>
              <a:effectLst/>
            </p:spPr>
            <p:txBody>
              <a:bodyPr wrap="square" rtlCol="0">
                <a:spAutoFit/>
              </a:bodyPr>
              <a:lstStyle/>
              <a:p>
                <a:pPr algn="ctr"/>
                <a:r>
                  <a:rPr lang="zh-CN" altLang="en-US" sz="1200" dirty="0">
                    <a:solidFill>
                      <a:schemeClr val="tx1">
                        <a:lumMod val="85000"/>
                        <a:lumOff val="15000"/>
                      </a:schemeClr>
                    </a:solidFill>
                    <a:latin typeface="微软雅黑" pitchFamily="34" charset="-122"/>
                    <a:ea typeface="微软雅黑" pitchFamily="34" charset="-122"/>
                  </a:rPr>
                  <a:t>订单</a:t>
                </a:r>
                <a:r>
                  <a:rPr lang="en-US" altLang="zh-CN" sz="1200" dirty="0" smtClean="0">
                    <a:solidFill>
                      <a:schemeClr val="tx1">
                        <a:lumMod val="85000"/>
                        <a:lumOff val="15000"/>
                      </a:schemeClr>
                    </a:solidFill>
                    <a:latin typeface="微软雅黑" pitchFamily="34" charset="-122"/>
                    <a:ea typeface="微软雅黑" pitchFamily="34" charset="-122"/>
                  </a:rPr>
                  <a:t>/</a:t>
                </a:r>
                <a:r>
                  <a:rPr lang="zh-CN" altLang="en-US" sz="1200" dirty="0" smtClean="0">
                    <a:solidFill>
                      <a:schemeClr val="tx1">
                        <a:lumMod val="85000"/>
                        <a:lumOff val="15000"/>
                      </a:schemeClr>
                    </a:solidFill>
                    <a:latin typeface="微软雅黑" pitchFamily="34" charset="-122"/>
                    <a:ea typeface="微软雅黑" pitchFamily="34" charset="-122"/>
                  </a:rPr>
                  <a:t>批次</a:t>
                </a:r>
                <a:endParaRPr lang="zh-CN" altLang="en-US" sz="1200" dirty="0">
                  <a:solidFill>
                    <a:schemeClr val="tx1">
                      <a:lumMod val="85000"/>
                      <a:lumOff val="15000"/>
                    </a:schemeClr>
                  </a:solidFill>
                  <a:latin typeface="微软雅黑" pitchFamily="34" charset="-122"/>
                  <a:ea typeface="微软雅黑" pitchFamily="34" charset="-122"/>
                </a:endParaRPr>
              </a:p>
            </p:txBody>
          </p:sp>
        </p:grpSp>
        <p:grpSp>
          <p:nvGrpSpPr>
            <p:cNvPr id="11" name="组合 9232"/>
            <p:cNvGrpSpPr/>
            <p:nvPr/>
          </p:nvGrpSpPr>
          <p:grpSpPr>
            <a:xfrm>
              <a:off x="6467758" y="2337649"/>
              <a:ext cx="1829143" cy="699097"/>
              <a:chOff x="6467758" y="2657817"/>
              <a:chExt cx="1829143" cy="699097"/>
            </a:xfrm>
          </p:grpSpPr>
          <p:pic>
            <p:nvPicPr>
              <p:cNvPr id="95" name="Picture 3" descr="E:\yinfeifei\2012年工作项目\UFIDA用友 2012\用友 王曼曼\20120223 信息化企业从U8AIO开始PPT美化\0323全面成本管理\png图\未标题-3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67758" y="2657817"/>
                <a:ext cx="1829143" cy="699097"/>
              </a:xfrm>
              <a:prstGeom prst="rect">
                <a:avLst/>
              </a:prstGeom>
              <a:noFill/>
              <a:extLst>
                <a:ext uri="{909E8E84-426E-40DD-AFC4-6F175D3DCCD1}">
                  <a14:hiddenFill xmlns="" xmlns:a14="http://schemas.microsoft.com/office/drawing/2010/main">
                    <a:solidFill>
                      <a:srgbClr val="FFFFFF"/>
                    </a:solidFill>
                  </a14:hiddenFill>
                </a:ext>
              </a:extLst>
            </p:spPr>
          </p:pic>
          <p:sp>
            <p:nvSpPr>
              <p:cNvPr id="96" name="TextBox 95"/>
              <p:cNvSpPr txBox="1"/>
              <p:nvPr/>
            </p:nvSpPr>
            <p:spPr>
              <a:xfrm>
                <a:off x="6770262" y="2822699"/>
                <a:ext cx="1224136" cy="363827"/>
              </a:xfrm>
              <a:prstGeom prst="rect">
                <a:avLst/>
              </a:prstGeom>
              <a:noFill/>
              <a:effectLst/>
            </p:spPr>
            <p:txBody>
              <a:bodyPr wrap="square" rtlCol="0">
                <a:spAutoFit/>
              </a:bodyPr>
              <a:lstStyle/>
              <a:p>
                <a:pPr algn="ctr"/>
                <a:r>
                  <a:rPr lang="zh-CN" altLang="en-US" sz="1200" dirty="0" smtClean="0">
                    <a:solidFill>
                      <a:schemeClr val="tx1">
                        <a:lumMod val="85000"/>
                        <a:lumOff val="15000"/>
                      </a:schemeClr>
                    </a:solidFill>
                    <a:latin typeface="微软雅黑" pitchFamily="34" charset="-122"/>
                    <a:ea typeface="微软雅黑" pitchFamily="34" charset="-122"/>
                  </a:rPr>
                  <a:t>工序</a:t>
                </a:r>
                <a:r>
                  <a:rPr lang="en-US" altLang="zh-CN" sz="1200" dirty="0" smtClean="0">
                    <a:solidFill>
                      <a:schemeClr val="tx1">
                        <a:lumMod val="85000"/>
                        <a:lumOff val="15000"/>
                      </a:schemeClr>
                    </a:solidFill>
                    <a:latin typeface="微软雅黑" pitchFamily="34" charset="-122"/>
                    <a:ea typeface="微软雅黑" pitchFamily="34" charset="-122"/>
                  </a:rPr>
                  <a:t>/</a:t>
                </a:r>
                <a:r>
                  <a:rPr lang="zh-CN" altLang="en-US" sz="1200" dirty="0" smtClean="0">
                    <a:solidFill>
                      <a:schemeClr val="tx1">
                        <a:lumMod val="85000"/>
                        <a:lumOff val="15000"/>
                      </a:schemeClr>
                    </a:solidFill>
                    <a:latin typeface="微软雅黑" pitchFamily="34" charset="-122"/>
                    <a:ea typeface="微软雅黑" pitchFamily="34" charset="-122"/>
                  </a:rPr>
                  <a:t>作业</a:t>
                </a:r>
                <a:endParaRPr lang="zh-CN" altLang="en-US" sz="1200" dirty="0">
                  <a:solidFill>
                    <a:schemeClr val="tx1">
                      <a:lumMod val="85000"/>
                      <a:lumOff val="15000"/>
                    </a:schemeClr>
                  </a:solidFill>
                  <a:latin typeface="微软雅黑" pitchFamily="34" charset="-122"/>
                  <a:ea typeface="微软雅黑" pitchFamily="34" charset="-122"/>
                </a:endParaRPr>
              </a:p>
            </p:txBody>
          </p:sp>
        </p:grpSp>
        <p:sp>
          <p:nvSpPr>
            <p:cNvPr id="80" name="矩形 79"/>
            <p:cNvSpPr/>
            <p:nvPr/>
          </p:nvSpPr>
          <p:spPr>
            <a:xfrm>
              <a:off x="755576" y="1771721"/>
              <a:ext cx="2160240" cy="4073415"/>
            </a:xfrm>
            <a:prstGeom prst="rect">
              <a:avLst/>
            </a:prstGeom>
            <a:noFill/>
            <a:ln w="12700">
              <a:solidFill>
                <a:srgbClr val="8A92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1" name="TextBox 80"/>
            <p:cNvSpPr txBox="1"/>
            <p:nvPr/>
          </p:nvSpPr>
          <p:spPr>
            <a:xfrm>
              <a:off x="1054655" y="1885062"/>
              <a:ext cx="1393109" cy="472099"/>
            </a:xfrm>
            <a:prstGeom prst="rect">
              <a:avLst/>
            </a:prstGeom>
            <a:noFill/>
            <a:effectLst/>
          </p:spPr>
          <p:txBody>
            <a:bodyPr wrap="square" rtlCol="0">
              <a:spAutoFit/>
            </a:bodyPr>
            <a:lstStyle/>
            <a:p>
              <a:pPr algn="ctr"/>
              <a:r>
                <a:rPr lang="zh-CN" altLang="en-US" sz="1400" dirty="0" smtClean="0">
                  <a:solidFill>
                    <a:srgbClr val="C00000"/>
                  </a:solidFill>
                  <a:latin typeface="微软雅黑" pitchFamily="34" charset="-122"/>
                  <a:ea typeface="微软雅黑" pitchFamily="34" charset="-122"/>
                </a:rPr>
                <a:t>如何分配</a:t>
              </a:r>
              <a:endParaRPr lang="zh-CN" altLang="en-US" sz="1400" dirty="0">
                <a:solidFill>
                  <a:srgbClr val="C00000"/>
                </a:solidFill>
                <a:latin typeface="微软雅黑" pitchFamily="34" charset="-122"/>
                <a:ea typeface="微软雅黑" pitchFamily="34" charset="-122"/>
              </a:endParaRPr>
            </a:p>
          </p:txBody>
        </p:sp>
        <p:grpSp>
          <p:nvGrpSpPr>
            <p:cNvPr id="12" name="组合 8"/>
            <p:cNvGrpSpPr/>
            <p:nvPr/>
          </p:nvGrpSpPr>
          <p:grpSpPr>
            <a:xfrm>
              <a:off x="923092" y="2338454"/>
              <a:ext cx="1825209" cy="691658"/>
              <a:chOff x="1187624" y="2483564"/>
              <a:chExt cx="1825209" cy="691658"/>
            </a:xfrm>
          </p:grpSpPr>
          <p:pic>
            <p:nvPicPr>
              <p:cNvPr id="93" name="Picture 2" descr="E:\yinfeifei\2012年工作项目\UFIDA用友 2012\用友 王曼曼\20120223 信息化企业从U8AIO开始PPT美化\0323全面成本管理\png图\未标题-30.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87624" y="2483564"/>
                <a:ext cx="1825209" cy="691658"/>
              </a:xfrm>
              <a:prstGeom prst="rect">
                <a:avLst/>
              </a:prstGeom>
              <a:noFill/>
              <a:extLst>
                <a:ext uri="{909E8E84-426E-40DD-AFC4-6F175D3DCCD1}">
                  <a14:hiddenFill xmlns="" xmlns:a14="http://schemas.microsoft.com/office/drawing/2010/main">
                    <a:solidFill>
                      <a:srgbClr val="FFFFFF"/>
                    </a:solidFill>
                  </a14:hiddenFill>
                </a:ext>
              </a:extLst>
            </p:spPr>
          </p:pic>
          <p:sp>
            <p:nvSpPr>
              <p:cNvPr id="94" name="TextBox 93"/>
              <p:cNvSpPr txBox="1"/>
              <p:nvPr/>
            </p:nvSpPr>
            <p:spPr>
              <a:xfrm>
                <a:off x="1319187" y="2644728"/>
                <a:ext cx="1393108" cy="472099"/>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共用材料</a:t>
                </a:r>
                <a:endParaRPr lang="zh-CN" altLang="en-US" sz="1400" dirty="0">
                  <a:latin typeface="微软雅黑" pitchFamily="34" charset="-122"/>
                  <a:ea typeface="微软雅黑" pitchFamily="34" charset="-122"/>
                </a:endParaRPr>
              </a:p>
            </p:txBody>
          </p:sp>
        </p:grpSp>
        <p:grpSp>
          <p:nvGrpSpPr>
            <p:cNvPr id="13" name="组合 9"/>
            <p:cNvGrpSpPr/>
            <p:nvPr/>
          </p:nvGrpSpPr>
          <p:grpSpPr>
            <a:xfrm>
              <a:off x="923092" y="3215921"/>
              <a:ext cx="1825209" cy="691658"/>
              <a:chOff x="1187624" y="3361031"/>
              <a:chExt cx="1825209" cy="691658"/>
            </a:xfrm>
          </p:grpSpPr>
          <p:pic>
            <p:nvPicPr>
              <p:cNvPr id="91" name="Picture 2" descr="E:\yinfeifei\2012年工作项目\UFIDA用友 2012\用友 王曼曼\20120223 信息化企业从U8AIO开始PPT美化\0323全面成本管理\png图\未标题-30.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87624" y="3361031"/>
                <a:ext cx="1825209" cy="691658"/>
              </a:xfrm>
              <a:prstGeom prst="rect">
                <a:avLst/>
              </a:prstGeom>
              <a:noFill/>
              <a:extLst>
                <a:ext uri="{909E8E84-426E-40DD-AFC4-6F175D3DCCD1}">
                  <a14:hiddenFill xmlns="" xmlns:a14="http://schemas.microsoft.com/office/drawing/2010/main">
                    <a:solidFill>
                      <a:srgbClr val="FFFFFF"/>
                    </a:solidFill>
                  </a14:hiddenFill>
                </a:ext>
              </a:extLst>
            </p:spPr>
          </p:pic>
          <p:sp>
            <p:nvSpPr>
              <p:cNvPr id="92" name="TextBox 91"/>
              <p:cNvSpPr txBox="1"/>
              <p:nvPr/>
            </p:nvSpPr>
            <p:spPr>
              <a:xfrm>
                <a:off x="1319187" y="3522195"/>
                <a:ext cx="1393108" cy="472099"/>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直接人工</a:t>
                </a:r>
                <a:endParaRPr lang="zh-CN" altLang="en-US" sz="1400" dirty="0">
                  <a:latin typeface="微软雅黑" pitchFamily="34" charset="-122"/>
                  <a:ea typeface="微软雅黑" pitchFamily="34" charset="-122"/>
                </a:endParaRPr>
              </a:p>
            </p:txBody>
          </p:sp>
        </p:grpSp>
        <p:grpSp>
          <p:nvGrpSpPr>
            <p:cNvPr id="14" name="组合 10"/>
            <p:cNvGrpSpPr/>
            <p:nvPr/>
          </p:nvGrpSpPr>
          <p:grpSpPr>
            <a:xfrm>
              <a:off x="923092" y="4093388"/>
              <a:ext cx="1825209" cy="691658"/>
              <a:chOff x="1187624" y="4238498"/>
              <a:chExt cx="1825209" cy="691658"/>
            </a:xfrm>
          </p:grpSpPr>
          <p:pic>
            <p:nvPicPr>
              <p:cNvPr id="89" name="Picture 2" descr="E:\yinfeifei\2012年工作项目\UFIDA用友 2012\用友 王曼曼\20120223 信息化企业从U8AIO开始PPT美化\0323全面成本管理\png图\未标题-30.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87624" y="4238498"/>
                <a:ext cx="1825209" cy="691658"/>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TextBox 89"/>
              <p:cNvSpPr txBox="1"/>
              <p:nvPr/>
            </p:nvSpPr>
            <p:spPr>
              <a:xfrm>
                <a:off x="1319187" y="4399662"/>
                <a:ext cx="1393108" cy="472099"/>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制造费用</a:t>
                </a:r>
                <a:endParaRPr lang="zh-CN" altLang="en-US" sz="1400" dirty="0">
                  <a:latin typeface="微软雅黑" pitchFamily="34" charset="-122"/>
                  <a:ea typeface="微软雅黑" pitchFamily="34" charset="-122"/>
                </a:endParaRPr>
              </a:p>
            </p:txBody>
          </p:sp>
        </p:grpSp>
        <p:grpSp>
          <p:nvGrpSpPr>
            <p:cNvPr id="15" name="组合 11"/>
            <p:cNvGrpSpPr/>
            <p:nvPr/>
          </p:nvGrpSpPr>
          <p:grpSpPr>
            <a:xfrm>
              <a:off x="923092" y="4970854"/>
              <a:ext cx="1825209" cy="691658"/>
              <a:chOff x="1187624" y="5115964"/>
              <a:chExt cx="1825209" cy="691658"/>
            </a:xfrm>
          </p:grpSpPr>
          <p:pic>
            <p:nvPicPr>
              <p:cNvPr id="87" name="Picture 2" descr="E:\yinfeifei\2012年工作项目\UFIDA用友 2012\用友 王曼曼\20120223 信息化企业从U8AIO开始PPT美化\0323全面成本管理\png图\未标题-30.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87624" y="5115964"/>
                <a:ext cx="1825209" cy="691658"/>
              </a:xfrm>
              <a:prstGeom prst="rect">
                <a:avLst/>
              </a:prstGeom>
              <a:noFill/>
              <a:extLst>
                <a:ext uri="{909E8E84-426E-40DD-AFC4-6F175D3DCCD1}">
                  <a14:hiddenFill xmlns="" xmlns:a14="http://schemas.microsoft.com/office/drawing/2010/main">
                    <a:solidFill>
                      <a:srgbClr val="FFFFFF"/>
                    </a:solidFill>
                  </a14:hiddenFill>
                </a:ext>
              </a:extLst>
            </p:spPr>
          </p:pic>
          <p:sp>
            <p:nvSpPr>
              <p:cNvPr id="88" name="TextBox 87"/>
              <p:cNvSpPr txBox="1"/>
              <p:nvPr/>
            </p:nvSpPr>
            <p:spPr>
              <a:xfrm>
                <a:off x="1319187" y="5277126"/>
                <a:ext cx="1393108" cy="472099"/>
              </a:xfrm>
              <a:prstGeom prst="rect">
                <a:avLst/>
              </a:prstGeom>
              <a:noFill/>
              <a:effectLst/>
            </p:spPr>
            <p:txBody>
              <a:bodyPr wrap="square" rtlCol="0">
                <a:spAutoFit/>
              </a:bodyPr>
              <a:lstStyle/>
              <a:p>
                <a:pPr algn="ctr"/>
                <a:r>
                  <a:rPr lang="zh-CN" altLang="en-US" sz="1400" dirty="0" smtClean="0">
                    <a:latin typeface="微软雅黑" pitchFamily="34" charset="-122"/>
                    <a:ea typeface="微软雅黑" pitchFamily="34" charset="-122"/>
                  </a:rPr>
                  <a:t>辅助费用</a:t>
                </a:r>
                <a:endParaRPr lang="zh-CN" altLang="en-US" sz="1400" dirty="0">
                  <a:latin typeface="微软雅黑" pitchFamily="34" charset="-122"/>
                  <a:ea typeface="微软雅黑" pitchFamily="34" charset="-122"/>
                </a:endParaRPr>
              </a:p>
            </p:txBody>
          </p:sp>
        </p:grpSp>
        <p:sp>
          <p:nvSpPr>
            <p:cNvPr id="86" name="TextBox 85"/>
            <p:cNvSpPr txBox="1"/>
            <p:nvPr/>
          </p:nvSpPr>
          <p:spPr>
            <a:xfrm>
              <a:off x="3979665" y="3437117"/>
              <a:ext cx="1224136" cy="768078"/>
            </a:xfrm>
            <a:prstGeom prst="rect">
              <a:avLst/>
            </a:prstGeom>
            <a:noFill/>
            <a:effectLst/>
          </p:spPr>
          <p:txBody>
            <a:bodyPr wrap="square" rtlCol="0">
              <a:spAutoFit/>
            </a:bodyPr>
            <a:lstStyle/>
            <a:p>
              <a:pPr algn="ctr"/>
              <a:r>
                <a:rPr lang="zh-CN" altLang="en-US" sz="1600" b="1" dirty="0" smtClean="0">
                  <a:solidFill>
                    <a:schemeClr val="bg1"/>
                  </a:solidFill>
                  <a:latin typeface="微软雅黑" pitchFamily="34" charset="-122"/>
                  <a:ea typeface="微软雅黑" pitchFamily="34" charset="-122"/>
                </a:rPr>
                <a:t>成本</a:t>
              </a:r>
              <a:endParaRPr lang="en-US" altLang="zh-CN" sz="1600" b="1" dirty="0" smtClean="0">
                <a:solidFill>
                  <a:schemeClr val="bg1"/>
                </a:solidFill>
                <a:latin typeface="微软雅黑" pitchFamily="34" charset="-122"/>
                <a:ea typeface="微软雅黑" pitchFamily="34" charset="-122"/>
              </a:endParaRPr>
            </a:p>
            <a:p>
              <a:pPr algn="ctr"/>
              <a:r>
                <a:rPr lang="zh-CN" altLang="en-US" sz="1600" b="1" dirty="0" smtClean="0">
                  <a:solidFill>
                    <a:schemeClr val="bg1"/>
                  </a:solidFill>
                  <a:latin typeface="微软雅黑" pitchFamily="34" charset="-122"/>
                  <a:ea typeface="微软雅黑" pitchFamily="34" charset="-122"/>
                </a:rPr>
                <a:t>中心</a:t>
              </a:r>
              <a:endParaRPr lang="zh-CN" altLang="en-US" sz="1600" b="1" dirty="0">
                <a:solidFill>
                  <a:schemeClr val="bg1"/>
                </a:solidFill>
                <a:latin typeface="微软雅黑" pitchFamily="34" charset="-122"/>
                <a:ea typeface="微软雅黑" pitchFamily="34" charset="-122"/>
              </a:endParaRPr>
            </a:p>
          </p:txBody>
        </p:sp>
      </p:grpSp>
      <p:sp>
        <p:nvSpPr>
          <p:cNvPr id="60423" name="Oval 8"/>
          <p:cNvSpPr>
            <a:spLocks noChangeArrowheads="1"/>
          </p:cNvSpPr>
          <p:nvPr/>
        </p:nvSpPr>
        <p:spPr bwMode="auto">
          <a:xfrm>
            <a:off x="3381375" y="2348880"/>
            <a:ext cx="2181225" cy="533400"/>
          </a:xfrm>
          <a:prstGeom prst="ellipse">
            <a:avLst/>
          </a:prstGeom>
          <a:solidFill>
            <a:schemeClr val="bg1"/>
          </a:solidFill>
          <a:ln w="19050">
            <a:solidFill>
              <a:srgbClr val="FF0000"/>
            </a:solidFill>
            <a:round/>
            <a:headEnd/>
            <a:tailEnd/>
          </a:ln>
        </p:spPr>
        <p:txBody>
          <a:bodyPr wrap="none" anchor="ctr"/>
          <a:lstStyle/>
          <a:p>
            <a:pPr algn="r" eaLnBrk="0" hangingPunct="0"/>
            <a:r>
              <a:rPr kumimoji="1" lang="zh-CN" altLang="en-US" sz="1200" b="0">
                <a:solidFill>
                  <a:schemeClr val="tx1"/>
                </a:solidFill>
                <a:latin typeface="Times New Roman" pitchFamily="18" charset="0"/>
              </a:rPr>
              <a:t>生产成本中心 </a:t>
            </a:r>
            <a:r>
              <a:rPr kumimoji="1" lang="en-US" altLang="zh-CN" sz="1200" b="0">
                <a:solidFill>
                  <a:schemeClr val="tx1"/>
                </a:solidFill>
                <a:latin typeface="Times New Roman" pitchFamily="18" charset="0"/>
              </a:rPr>
              <a:t>W001</a:t>
            </a:r>
          </a:p>
        </p:txBody>
      </p:sp>
      <p:pic>
        <p:nvPicPr>
          <p:cNvPr id="155"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09979" y="4077072"/>
            <a:ext cx="1512168" cy="1368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6" name="下弧形箭头 155"/>
          <p:cNvSpPr/>
          <p:nvPr/>
        </p:nvSpPr>
        <p:spPr>
          <a:xfrm rot="17916976">
            <a:off x="1085521" y="5247130"/>
            <a:ext cx="359557" cy="1484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下弧形箭头 156"/>
          <p:cNvSpPr/>
          <p:nvPr/>
        </p:nvSpPr>
        <p:spPr>
          <a:xfrm rot="17916976">
            <a:off x="1733593" y="4887090"/>
            <a:ext cx="359557" cy="1484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8" name="下弧形箭头 157"/>
          <p:cNvSpPr/>
          <p:nvPr/>
        </p:nvSpPr>
        <p:spPr>
          <a:xfrm rot="13822001">
            <a:off x="1857882" y="4194681"/>
            <a:ext cx="359557" cy="1484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标题 1"/>
          <p:cNvSpPr>
            <a:spLocks noGrp="1"/>
          </p:cNvSpPr>
          <p:nvPr>
            <p:ph type="title"/>
          </p:nvPr>
        </p:nvSpPr>
        <p:spPr/>
        <p:txBody>
          <a:bodyPr/>
          <a:lstStyle/>
          <a:p>
            <a:r>
              <a:rPr lang="zh-CN" altLang="en-US" sz="2800" dirty="0" smtClean="0">
                <a:solidFill>
                  <a:srgbClr val="FF0000"/>
                </a:solidFill>
                <a:latin typeface="+mn-ea"/>
                <a:ea typeface="+mn-ea"/>
              </a:rPr>
              <a:t>关键应用业务   精细化的成本管理</a:t>
            </a:r>
            <a:endParaRPr lang="zh-CN" altLang="en-US" sz="2800" dirty="0">
              <a:solidFill>
                <a:srgbClr val="FF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308" y="152486"/>
            <a:ext cx="7391422" cy="424717"/>
          </a:xfrm>
          <a:effectLst>
            <a:outerShdw dist="17961" dir="2700000" algn="ctr" rotWithShape="0">
              <a:schemeClr val="tx1"/>
            </a:outerShdw>
          </a:effectLst>
        </p:spPr>
        <p:txBody>
          <a:bodyPr/>
          <a:lstStyle/>
          <a:p>
            <a:pPr marL="176213">
              <a:defRPr/>
            </a:pPr>
            <a:r>
              <a:rPr lang="zh-CN" altLang="en-US" sz="2800" dirty="0" smtClean="0">
                <a:latin typeface="+mn-ea"/>
                <a:ea typeface="+mn-ea"/>
              </a:rPr>
              <a:t>关键应用业务  全面成本控制管理</a:t>
            </a:r>
          </a:p>
        </p:txBody>
      </p:sp>
      <p:grpSp>
        <p:nvGrpSpPr>
          <p:cNvPr id="2" name="Group 3"/>
          <p:cNvGrpSpPr>
            <a:grpSpLocks/>
          </p:cNvGrpSpPr>
          <p:nvPr/>
        </p:nvGrpSpPr>
        <p:grpSpPr bwMode="auto">
          <a:xfrm>
            <a:off x="519113" y="6186488"/>
            <a:ext cx="8516937" cy="417512"/>
            <a:chOff x="237" y="3916"/>
            <a:chExt cx="5365" cy="263"/>
          </a:xfrm>
        </p:grpSpPr>
        <p:sp>
          <p:nvSpPr>
            <p:cNvPr id="41045" name="Line 4"/>
            <p:cNvSpPr>
              <a:spLocks noChangeShapeType="1"/>
            </p:cNvSpPr>
            <p:nvPr/>
          </p:nvSpPr>
          <p:spPr bwMode="auto">
            <a:xfrm>
              <a:off x="274" y="3929"/>
              <a:ext cx="5328" cy="0"/>
            </a:xfrm>
            <a:prstGeom prst="line">
              <a:avLst/>
            </a:prstGeom>
            <a:noFill/>
            <a:ln w="28575">
              <a:solidFill>
                <a:schemeClr val="bg1"/>
              </a:solidFill>
              <a:round/>
              <a:headEnd/>
              <a:tailEnd type="triangle" w="med" len="med"/>
            </a:ln>
          </p:spPr>
          <p:txBody>
            <a:bodyPr/>
            <a:lstStyle/>
            <a:p>
              <a:endParaRPr lang="zh-CN" altLang="en-US"/>
            </a:p>
          </p:txBody>
        </p:sp>
        <p:sp>
          <p:nvSpPr>
            <p:cNvPr id="219141" name="Text Box 5"/>
            <p:cNvSpPr txBox="1">
              <a:spLocks noChangeArrowheads="1"/>
            </p:cNvSpPr>
            <p:nvPr/>
          </p:nvSpPr>
          <p:spPr bwMode="auto">
            <a:xfrm>
              <a:off x="2278" y="3916"/>
              <a:ext cx="1565" cy="250"/>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defRPr/>
              </a:pPr>
              <a:r>
                <a:rPr kumimoji="1" lang="zh-CN" altLang="en-US" b="1">
                  <a:solidFill>
                    <a:srgbClr val="FFCC00"/>
                  </a:solidFill>
                  <a:latin typeface="黑体" pitchFamily="2" charset="-122"/>
                  <a:ea typeface="黑体" pitchFamily="2" charset="-122"/>
                </a:rPr>
                <a:t>成本管理及责任考核</a:t>
              </a:r>
            </a:p>
          </p:txBody>
        </p:sp>
        <p:sp>
          <p:nvSpPr>
            <p:cNvPr id="219142" name="Text Box 6"/>
            <p:cNvSpPr txBox="1">
              <a:spLocks noChangeArrowheads="1"/>
            </p:cNvSpPr>
            <p:nvPr/>
          </p:nvSpPr>
          <p:spPr bwMode="auto">
            <a:xfrm>
              <a:off x="237" y="3916"/>
              <a:ext cx="438" cy="250"/>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defRPr/>
              </a:pPr>
              <a:r>
                <a:rPr kumimoji="1" lang="zh-CN" altLang="en-US" b="1">
                  <a:solidFill>
                    <a:srgbClr val="FF9900"/>
                  </a:solidFill>
                  <a:latin typeface="黑体" pitchFamily="2" charset="-122"/>
                  <a:ea typeface="黑体" pitchFamily="2" charset="-122"/>
                </a:rPr>
                <a:t>粗放</a:t>
              </a:r>
            </a:p>
          </p:txBody>
        </p:sp>
        <p:sp>
          <p:nvSpPr>
            <p:cNvPr id="219143" name="Text Box 7"/>
            <p:cNvSpPr txBox="1">
              <a:spLocks noChangeArrowheads="1"/>
            </p:cNvSpPr>
            <p:nvPr/>
          </p:nvSpPr>
          <p:spPr bwMode="auto">
            <a:xfrm>
              <a:off x="5103" y="3929"/>
              <a:ext cx="438" cy="250"/>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defRPr/>
              </a:pPr>
              <a:r>
                <a:rPr kumimoji="1" lang="zh-CN" altLang="en-US" b="1">
                  <a:solidFill>
                    <a:srgbClr val="FF9900"/>
                  </a:solidFill>
                  <a:latin typeface="黑体" pitchFamily="2" charset="-122"/>
                  <a:ea typeface="黑体" pitchFamily="2" charset="-122"/>
                </a:rPr>
                <a:t>精细</a:t>
              </a:r>
            </a:p>
          </p:txBody>
        </p:sp>
      </p:grpSp>
      <p:grpSp>
        <p:nvGrpSpPr>
          <p:cNvPr id="3" name="Group 8"/>
          <p:cNvGrpSpPr>
            <a:grpSpLocks/>
          </p:cNvGrpSpPr>
          <p:nvPr/>
        </p:nvGrpSpPr>
        <p:grpSpPr bwMode="auto">
          <a:xfrm>
            <a:off x="171450" y="908050"/>
            <a:ext cx="457200" cy="5335588"/>
            <a:chOff x="108" y="572"/>
            <a:chExt cx="288" cy="3361"/>
          </a:xfrm>
        </p:grpSpPr>
        <p:sp>
          <p:nvSpPr>
            <p:cNvPr id="219145" name="Text Box 9"/>
            <p:cNvSpPr txBox="1">
              <a:spLocks noChangeArrowheads="1"/>
            </p:cNvSpPr>
            <p:nvPr/>
          </p:nvSpPr>
          <p:spPr bwMode="auto">
            <a:xfrm>
              <a:off x="108" y="1706"/>
              <a:ext cx="277" cy="1210"/>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defRPr/>
              </a:pPr>
              <a:r>
                <a:rPr kumimoji="1" lang="zh-CN" altLang="en-US" b="1">
                  <a:solidFill>
                    <a:srgbClr val="FFCC00"/>
                  </a:solidFill>
                  <a:latin typeface="黑体" pitchFamily="2" charset="-122"/>
                  <a:ea typeface="黑体" pitchFamily="2" charset="-122"/>
                </a:rPr>
                <a:t>企</a:t>
              </a:r>
            </a:p>
            <a:p>
              <a:pPr>
                <a:defRPr/>
              </a:pPr>
              <a:r>
                <a:rPr kumimoji="1" lang="zh-CN" altLang="en-US" b="1">
                  <a:solidFill>
                    <a:srgbClr val="FFCC00"/>
                  </a:solidFill>
                  <a:latin typeface="黑体" pitchFamily="2" charset="-122"/>
                  <a:ea typeface="黑体" pitchFamily="2" charset="-122"/>
                </a:rPr>
                <a:t>业</a:t>
              </a:r>
            </a:p>
            <a:p>
              <a:pPr>
                <a:defRPr/>
              </a:pPr>
              <a:r>
                <a:rPr kumimoji="1" lang="zh-CN" altLang="en-US" b="1">
                  <a:solidFill>
                    <a:srgbClr val="FFCC00"/>
                  </a:solidFill>
                  <a:latin typeface="黑体" pitchFamily="2" charset="-122"/>
                  <a:ea typeface="黑体" pitchFamily="2" charset="-122"/>
                </a:rPr>
                <a:t>管</a:t>
              </a:r>
            </a:p>
            <a:p>
              <a:pPr>
                <a:defRPr/>
              </a:pPr>
              <a:r>
                <a:rPr kumimoji="1" lang="zh-CN" altLang="en-US" b="1">
                  <a:solidFill>
                    <a:srgbClr val="FFCC00"/>
                  </a:solidFill>
                  <a:latin typeface="黑体" pitchFamily="2" charset="-122"/>
                  <a:ea typeface="黑体" pitchFamily="2" charset="-122"/>
                </a:rPr>
                <a:t>理</a:t>
              </a:r>
            </a:p>
            <a:p>
              <a:pPr>
                <a:defRPr/>
              </a:pPr>
              <a:r>
                <a:rPr kumimoji="1" lang="zh-CN" altLang="en-US" b="1">
                  <a:solidFill>
                    <a:srgbClr val="FFCC00"/>
                  </a:solidFill>
                  <a:latin typeface="黑体" pitchFamily="2" charset="-122"/>
                  <a:ea typeface="黑体" pitchFamily="2" charset="-122"/>
                </a:rPr>
                <a:t>水</a:t>
              </a:r>
            </a:p>
            <a:p>
              <a:pPr>
                <a:defRPr/>
              </a:pPr>
              <a:r>
                <a:rPr kumimoji="1" lang="zh-CN" altLang="en-US" b="1">
                  <a:solidFill>
                    <a:srgbClr val="FFCC00"/>
                  </a:solidFill>
                  <a:latin typeface="黑体" pitchFamily="2" charset="-122"/>
                  <a:ea typeface="黑体" pitchFamily="2" charset="-122"/>
                </a:rPr>
                <a:t>平</a:t>
              </a:r>
            </a:p>
          </p:txBody>
        </p:sp>
        <p:sp>
          <p:nvSpPr>
            <p:cNvPr id="41042" name="Line 10"/>
            <p:cNvSpPr>
              <a:spLocks noChangeShapeType="1"/>
            </p:cNvSpPr>
            <p:nvPr/>
          </p:nvSpPr>
          <p:spPr bwMode="auto">
            <a:xfrm flipV="1">
              <a:off x="371" y="572"/>
              <a:ext cx="0" cy="3338"/>
            </a:xfrm>
            <a:prstGeom prst="line">
              <a:avLst/>
            </a:prstGeom>
            <a:noFill/>
            <a:ln w="28575">
              <a:solidFill>
                <a:schemeClr val="bg1"/>
              </a:solidFill>
              <a:round/>
              <a:headEnd/>
              <a:tailEnd type="triangle" w="med" len="med"/>
            </a:ln>
          </p:spPr>
          <p:txBody>
            <a:bodyPr/>
            <a:lstStyle/>
            <a:p>
              <a:endParaRPr lang="zh-CN" altLang="en-US"/>
            </a:p>
          </p:txBody>
        </p:sp>
        <p:sp>
          <p:nvSpPr>
            <p:cNvPr id="219147" name="Text Box 11"/>
            <p:cNvSpPr txBox="1">
              <a:spLocks noChangeArrowheads="1"/>
            </p:cNvSpPr>
            <p:nvPr/>
          </p:nvSpPr>
          <p:spPr bwMode="auto">
            <a:xfrm>
              <a:off x="120" y="3683"/>
              <a:ext cx="276" cy="250"/>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defRPr/>
              </a:pPr>
              <a:r>
                <a:rPr kumimoji="1" lang="zh-CN" altLang="en-US" b="1">
                  <a:solidFill>
                    <a:srgbClr val="FF9900"/>
                  </a:solidFill>
                  <a:latin typeface="黑体" pitchFamily="2" charset="-122"/>
                  <a:ea typeface="黑体" pitchFamily="2" charset="-122"/>
                </a:rPr>
                <a:t>低</a:t>
              </a:r>
            </a:p>
          </p:txBody>
        </p:sp>
        <p:sp>
          <p:nvSpPr>
            <p:cNvPr id="219148" name="Text Box 12"/>
            <p:cNvSpPr txBox="1">
              <a:spLocks noChangeArrowheads="1"/>
            </p:cNvSpPr>
            <p:nvPr/>
          </p:nvSpPr>
          <p:spPr bwMode="auto">
            <a:xfrm>
              <a:off x="113" y="595"/>
              <a:ext cx="276" cy="250"/>
            </a:xfrm>
            <a:prstGeom prst="rect">
              <a:avLst/>
            </a:prstGeom>
            <a:noFill/>
            <a:ln w="9525">
              <a:noFill/>
              <a:miter lim="800000"/>
              <a:headEnd/>
              <a:tailEnd/>
            </a:ln>
            <a:effectLst>
              <a:outerShdw dist="17961" dir="2700000" algn="ctr" rotWithShape="0">
                <a:schemeClr val="tx1"/>
              </a:outerShdw>
            </a:effectLst>
          </p:spPr>
          <p:txBody>
            <a:bodyPr wrap="none">
              <a:spAutoFit/>
            </a:bodyPr>
            <a:lstStyle/>
            <a:p>
              <a:pPr>
                <a:defRPr/>
              </a:pPr>
              <a:r>
                <a:rPr kumimoji="1" lang="zh-CN" altLang="en-US" b="1">
                  <a:solidFill>
                    <a:srgbClr val="FF9900"/>
                  </a:solidFill>
                  <a:latin typeface="黑体" pitchFamily="2" charset="-122"/>
                  <a:ea typeface="黑体" pitchFamily="2" charset="-122"/>
                </a:rPr>
                <a:t>高</a:t>
              </a:r>
            </a:p>
          </p:txBody>
        </p:sp>
      </p:grpSp>
      <p:grpSp>
        <p:nvGrpSpPr>
          <p:cNvPr id="4" name="Group 13"/>
          <p:cNvGrpSpPr>
            <a:grpSpLocks/>
          </p:cNvGrpSpPr>
          <p:nvPr/>
        </p:nvGrpSpPr>
        <p:grpSpPr bwMode="auto">
          <a:xfrm>
            <a:off x="582613" y="1773238"/>
            <a:ext cx="2087562" cy="4291012"/>
            <a:chOff x="277" y="1136"/>
            <a:chExt cx="1315" cy="2703"/>
          </a:xfrm>
        </p:grpSpPr>
        <p:grpSp>
          <p:nvGrpSpPr>
            <p:cNvPr id="5" name="Group 14"/>
            <p:cNvGrpSpPr>
              <a:grpSpLocks/>
            </p:cNvGrpSpPr>
            <p:nvPr/>
          </p:nvGrpSpPr>
          <p:grpSpPr bwMode="auto">
            <a:xfrm>
              <a:off x="431" y="1136"/>
              <a:ext cx="731" cy="752"/>
              <a:chOff x="431" y="935"/>
              <a:chExt cx="971" cy="896"/>
            </a:xfrm>
          </p:grpSpPr>
          <p:sp>
            <p:nvSpPr>
              <p:cNvPr id="219151" name="Text Box 15"/>
              <p:cNvSpPr txBox="1">
                <a:spLocks noChangeArrowheads="1"/>
              </p:cNvSpPr>
              <p:nvPr/>
            </p:nvSpPr>
            <p:spPr bwMode="auto">
              <a:xfrm>
                <a:off x="1119" y="1271"/>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D</a:t>
                </a:r>
              </a:p>
            </p:txBody>
          </p:sp>
          <p:grpSp>
            <p:nvGrpSpPr>
              <p:cNvPr id="6" name="Group 16"/>
              <p:cNvGrpSpPr>
                <a:grpSpLocks/>
              </p:cNvGrpSpPr>
              <p:nvPr/>
            </p:nvGrpSpPr>
            <p:grpSpPr bwMode="auto">
              <a:xfrm>
                <a:off x="431" y="1091"/>
                <a:ext cx="741" cy="528"/>
                <a:chOff x="1296" y="3168"/>
                <a:chExt cx="672" cy="528"/>
              </a:xfrm>
            </p:grpSpPr>
            <p:sp>
              <p:nvSpPr>
                <p:cNvPr id="219153" name="AutoShape 17"/>
                <p:cNvSpPr>
                  <a:spLocks noChangeArrowheads="1"/>
                </p:cNvSpPr>
                <p:nvPr/>
              </p:nvSpPr>
              <p:spPr bwMode="auto">
                <a:xfrm>
                  <a:off x="1488" y="3168"/>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154" name="AutoShape 18"/>
                <p:cNvSpPr>
                  <a:spLocks noChangeArrowheads="1"/>
                </p:cNvSpPr>
                <p:nvPr/>
              </p:nvSpPr>
              <p:spPr bwMode="auto">
                <a:xfrm rot="-10832650">
                  <a:off x="1488" y="3312"/>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rot="10800000"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155" name="Text Box 19"/>
                <p:cNvSpPr txBox="1">
                  <a:spLocks noChangeArrowheads="1"/>
                </p:cNvSpPr>
                <p:nvPr/>
              </p:nvSpPr>
              <p:spPr bwMode="auto">
                <a:xfrm>
                  <a:off x="1296" y="3251"/>
                  <a:ext cx="257" cy="342"/>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A</a:t>
                  </a:r>
                </a:p>
              </p:txBody>
            </p:sp>
          </p:grpSp>
          <p:sp>
            <p:nvSpPr>
              <p:cNvPr id="219156" name="Rectangle 20"/>
              <p:cNvSpPr>
                <a:spLocks noChangeArrowheads="1"/>
              </p:cNvSpPr>
              <p:nvPr/>
            </p:nvSpPr>
            <p:spPr bwMode="auto">
              <a:xfrm>
                <a:off x="802" y="935"/>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P</a:t>
                </a:r>
              </a:p>
            </p:txBody>
          </p:sp>
          <p:sp>
            <p:nvSpPr>
              <p:cNvPr id="219157" name="Text Box 21"/>
              <p:cNvSpPr txBox="1">
                <a:spLocks noChangeArrowheads="1"/>
              </p:cNvSpPr>
              <p:nvPr/>
            </p:nvSpPr>
            <p:spPr bwMode="auto">
              <a:xfrm>
                <a:off x="791" y="1488"/>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C</a:t>
                </a:r>
              </a:p>
            </p:txBody>
          </p:sp>
        </p:grpSp>
        <p:sp>
          <p:nvSpPr>
            <p:cNvPr id="41024" name="Rectangle 22"/>
            <p:cNvSpPr>
              <a:spLocks noChangeArrowheads="1"/>
            </p:cNvSpPr>
            <p:nvPr/>
          </p:nvSpPr>
          <p:spPr bwMode="auto">
            <a:xfrm>
              <a:off x="376" y="1913"/>
              <a:ext cx="1131" cy="453"/>
            </a:xfrm>
            <a:prstGeom prst="rect">
              <a:avLst/>
            </a:prstGeom>
            <a:gradFill rotWithShape="1">
              <a:gsLst>
                <a:gs pos="0">
                  <a:srgbClr val="FF9933"/>
                </a:gs>
                <a:gs pos="100000">
                  <a:srgbClr val="FFCD3F"/>
                </a:gs>
              </a:gsLst>
              <a:lin ang="0" scaled="1"/>
            </a:gradFill>
            <a:ln w="38100" algn="ctr">
              <a:solidFill>
                <a:schemeClr val="bg1"/>
              </a:solidFill>
              <a:prstDash val="sysDot"/>
              <a:miter lim="800000"/>
              <a:headEnd/>
              <a:tailEnd/>
            </a:ln>
          </p:spPr>
          <p:txBody>
            <a:bodyPr lIns="18000" tIns="0" rIns="18000" bIns="0" anchor="ctr"/>
            <a:lstStyle/>
            <a:p>
              <a:pPr algn="ctr"/>
              <a:r>
                <a:rPr kumimoji="1" lang="zh-CN" altLang="en-US" sz="1400" dirty="0" smtClean="0">
                  <a:latin typeface="黑体" pitchFamily="49" charset="-122"/>
                  <a:ea typeface="黑体" pitchFamily="49" charset="-122"/>
                </a:rPr>
                <a:t>基础应用</a:t>
              </a:r>
              <a:endParaRPr kumimoji="1" lang="zh-CN" altLang="en-US" sz="1400" dirty="0">
                <a:latin typeface="黑体" pitchFamily="49" charset="-122"/>
                <a:ea typeface="黑体" pitchFamily="49" charset="-122"/>
              </a:endParaRPr>
            </a:p>
            <a:p>
              <a:pPr algn="ctr"/>
              <a:r>
                <a:rPr kumimoji="1" lang="zh-CN" altLang="en-US" sz="1400" dirty="0">
                  <a:latin typeface="黑体" pitchFamily="49" charset="-122"/>
                  <a:ea typeface="黑体" pitchFamily="49" charset="-122"/>
                </a:rPr>
                <a:t>（财务、物流）</a:t>
              </a:r>
            </a:p>
          </p:txBody>
        </p:sp>
        <p:sp>
          <p:nvSpPr>
            <p:cNvPr id="41025" name="Rectangle 23"/>
            <p:cNvSpPr>
              <a:spLocks noChangeArrowheads="1"/>
            </p:cNvSpPr>
            <p:nvPr/>
          </p:nvSpPr>
          <p:spPr bwMode="auto">
            <a:xfrm>
              <a:off x="385" y="2445"/>
              <a:ext cx="1134" cy="622"/>
            </a:xfrm>
            <a:prstGeom prst="rect">
              <a:avLst/>
            </a:prstGeom>
            <a:gradFill rotWithShape="1">
              <a:gsLst>
                <a:gs pos="0">
                  <a:srgbClr val="008000"/>
                </a:gs>
                <a:gs pos="100000">
                  <a:srgbClr val="46C246"/>
                </a:gs>
              </a:gsLst>
              <a:lin ang="0" scaled="1"/>
            </a:gradFill>
            <a:ln w="9525" algn="ctr">
              <a:solidFill>
                <a:schemeClr val="tx1"/>
              </a:solidFill>
              <a:miter lim="800000"/>
              <a:headEnd/>
              <a:tailEnd/>
            </a:ln>
          </p:spPr>
          <p:txBody>
            <a:bodyPr lIns="18000" tIns="0" rIns="18000" bIns="0" anchor="ctr"/>
            <a:lstStyle/>
            <a:p>
              <a:pPr algn="ctr"/>
              <a:endParaRPr kumimoji="1" lang="zh-CN" altLang="en-US" sz="1400">
                <a:latin typeface="黑体" pitchFamily="49" charset="-122"/>
                <a:ea typeface="黑体" pitchFamily="49" charset="-122"/>
              </a:endParaRPr>
            </a:p>
          </p:txBody>
        </p:sp>
        <p:sp>
          <p:nvSpPr>
            <p:cNvPr id="41026" name="Rectangle 24"/>
            <p:cNvSpPr>
              <a:spLocks noChangeArrowheads="1"/>
            </p:cNvSpPr>
            <p:nvPr/>
          </p:nvSpPr>
          <p:spPr bwMode="auto">
            <a:xfrm>
              <a:off x="385" y="3113"/>
              <a:ext cx="1134" cy="440"/>
            </a:xfrm>
            <a:prstGeom prst="rect">
              <a:avLst/>
            </a:prstGeom>
            <a:gradFill rotWithShape="1">
              <a:gsLst>
                <a:gs pos="0">
                  <a:srgbClr val="669900"/>
                </a:gs>
                <a:gs pos="100000">
                  <a:srgbClr val="99CC00"/>
                </a:gs>
              </a:gsLst>
              <a:lin ang="0" scaled="1"/>
            </a:gradFill>
            <a:ln w="9525" algn="ctr">
              <a:solidFill>
                <a:schemeClr val="tx1"/>
              </a:solidFill>
              <a:miter lim="800000"/>
              <a:headEnd/>
              <a:tailEnd/>
            </a:ln>
          </p:spPr>
          <p:txBody>
            <a:bodyPr lIns="18000" tIns="0" rIns="18000" bIns="0" anchor="ctr"/>
            <a:lstStyle/>
            <a:p>
              <a:pPr algn="ctr"/>
              <a:r>
                <a:rPr kumimoji="1" lang="zh-CN" altLang="en-US" sz="1400">
                  <a:latin typeface="Times New Roman" pitchFamily="18" charset="0"/>
                  <a:ea typeface="黑体" pitchFamily="49" charset="-122"/>
                </a:rPr>
                <a:t>产品级成本管理体系</a:t>
              </a:r>
            </a:p>
          </p:txBody>
        </p:sp>
        <p:sp>
          <p:nvSpPr>
            <p:cNvPr id="41027" name="Rectangle 25"/>
            <p:cNvSpPr>
              <a:spLocks noChangeArrowheads="1"/>
            </p:cNvSpPr>
            <p:nvPr/>
          </p:nvSpPr>
          <p:spPr bwMode="auto">
            <a:xfrm>
              <a:off x="397" y="3612"/>
              <a:ext cx="1127" cy="227"/>
            </a:xfrm>
            <a:prstGeom prst="rect">
              <a:avLst/>
            </a:prstGeom>
            <a:solidFill>
              <a:schemeClr val="bg1"/>
            </a:solidFill>
            <a:ln w="28575" algn="ctr">
              <a:solidFill>
                <a:srgbClr val="B2B2B2"/>
              </a:solidFill>
              <a:miter lim="800000"/>
              <a:headEnd/>
              <a:tailEnd/>
            </a:ln>
          </p:spPr>
          <p:txBody>
            <a:bodyPr wrap="none" anchor="ctr"/>
            <a:lstStyle/>
            <a:p>
              <a:pPr algn="ctr"/>
              <a:r>
                <a:rPr kumimoji="1" lang="zh-CN" altLang="en-US" sz="1200">
                  <a:latin typeface="Times New Roman" pitchFamily="18" charset="0"/>
                  <a:ea typeface="黑体" pitchFamily="49" charset="-122"/>
                </a:rPr>
                <a:t>部门级责任考核</a:t>
              </a:r>
            </a:p>
          </p:txBody>
        </p:sp>
        <p:sp>
          <p:nvSpPr>
            <p:cNvPr id="41028" name="Text Box 26"/>
            <p:cNvSpPr txBox="1">
              <a:spLocks noChangeArrowheads="1"/>
            </p:cNvSpPr>
            <p:nvPr/>
          </p:nvSpPr>
          <p:spPr bwMode="auto">
            <a:xfrm>
              <a:off x="476" y="2638"/>
              <a:ext cx="900" cy="192"/>
            </a:xfrm>
            <a:prstGeom prst="rect">
              <a:avLst/>
            </a:prstGeom>
            <a:noFill/>
            <a:ln w="9525">
              <a:noFill/>
              <a:miter lim="800000"/>
              <a:headEnd/>
              <a:tailEnd/>
            </a:ln>
          </p:spPr>
          <p:txBody>
            <a:bodyPr wrap="none">
              <a:spAutoFit/>
            </a:bodyPr>
            <a:lstStyle/>
            <a:p>
              <a:r>
                <a:rPr kumimoji="1" lang="zh-CN" altLang="en-US" sz="1400">
                  <a:latin typeface="黑体" pitchFamily="49" charset="-122"/>
                  <a:ea typeface="黑体" pitchFamily="49" charset="-122"/>
                </a:rPr>
                <a:t>财务，物流管理</a:t>
              </a:r>
            </a:p>
          </p:txBody>
        </p:sp>
        <p:grpSp>
          <p:nvGrpSpPr>
            <p:cNvPr id="7" name="Group 27"/>
            <p:cNvGrpSpPr>
              <a:grpSpLocks/>
            </p:cNvGrpSpPr>
            <p:nvPr/>
          </p:nvGrpSpPr>
          <p:grpSpPr bwMode="auto">
            <a:xfrm>
              <a:off x="1292" y="1581"/>
              <a:ext cx="199" cy="195"/>
              <a:chOff x="192" y="882"/>
              <a:chExt cx="199" cy="195"/>
            </a:xfrm>
          </p:grpSpPr>
          <p:sp>
            <p:nvSpPr>
              <p:cNvPr id="41032" name="Freeform 28"/>
              <p:cNvSpPr>
                <a:spLocks/>
              </p:cNvSpPr>
              <p:nvPr/>
            </p:nvSpPr>
            <p:spPr bwMode="auto">
              <a:xfrm>
                <a:off x="192" y="882"/>
                <a:ext cx="199" cy="195"/>
              </a:xfrm>
              <a:custGeom>
                <a:avLst/>
                <a:gdLst>
                  <a:gd name="T0" fmla="*/ 199 w 104"/>
                  <a:gd name="T1" fmla="*/ 99 h 102"/>
                  <a:gd name="T2" fmla="*/ 199 w 104"/>
                  <a:gd name="T3" fmla="*/ 99 h 102"/>
                  <a:gd name="T4" fmla="*/ 195 w 104"/>
                  <a:gd name="T5" fmla="*/ 119 h 102"/>
                  <a:gd name="T6" fmla="*/ 188 w 104"/>
                  <a:gd name="T7" fmla="*/ 138 h 102"/>
                  <a:gd name="T8" fmla="*/ 180 w 104"/>
                  <a:gd name="T9" fmla="*/ 153 h 102"/>
                  <a:gd name="T10" fmla="*/ 168 w 104"/>
                  <a:gd name="T11" fmla="*/ 168 h 102"/>
                  <a:gd name="T12" fmla="*/ 153 w 104"/>
                  <a:gd name="T13" fmla="*/ 180 h 102"/>
                  <a:gd name="T14" fmla="*/ 138 w 104"/>
                  <a:gd name="T15" fmla="*/ 187 h 102"/>
                  <a:gd name="T16" fmla="*/ 119 w 104"/>
                  <a:gd name="T17" fmla="*/ 195 h 102"/>
                  <a:gd name="T18" fmla="*/ 100 w 104"/>
                  <a:gd name="T19" fmla="*/ 195 h 102"/>
                  <a:gd name="T20" fmla="*/ 100 w 104"/>
                  <a:gd name="T21" fmla="*/ 195 h 102"/>
                  <a:gd name="T22" fmla="*/ 77 w 104"/>
                  <a:gd name="T23" fmla="*/ 195 h 102"/>
                  <a:gd name="T24" fmla="*/ 61 w 104"/>
                  <a:gd name="T25" fmla="*/ 187 h 102"/>
                  <a:gd name="T26" fmla="*/ 42 w 104"/>
                  <a:gd name="T27" fmla="*/ 180 h 102"/>
                  <a:gd name="T28" fmla="*/ 27 w 104"/>
                  <a:gd name="T29" fmla="*/ 168 h 102"/>
                  <a:gd name="T30" fmla="*/ 15 w 104"/>
                  <a:gd name="T31" fmla="*/ 153 h 102"/>
                  <a:gd name="T32" fmla="*/ 8 w 104"/>
                  <a:gd name="T33" fmla="*/ 138 h 102"/>
                  <a:gd name="T34" fmla="*/ 0 w 104"/>
                  <a:gd name="T35" fmla="*/ 119 h 102"/>
                  <a:gd name="T36" fmla="*/ 0 w 104"/>
                  <a:gd name="T37" fmla="*/ 99 h 102"/>
                  <a:gd name="T38" fmla="*/ 0 w 104"/>
                  <a:gd name="T39" fmla="*/ 99 h 102"/>
                  <a:gd name="T40" fmla="*/ 0 w 104"/>
                  <a:gd name="T41" fmla="*/ 76 h 102"/>
                  <a:gd name="T42" fmla="*/ 8 w 104"/>
                  <a:gd name="T43" fmla="*/ 57 h 102"/>
                  <a:gd name="T44" fmla="*/ 15 w 104"/>
                  <a:gd name="T45" fmla="*/ 42 h 102"/>
                  <a:gd name="T46" fmla="*/ 27 w 104"/>
                  <a:gd name="T47" fmla="*/ 27 h 102"/>
                  <a:gd name="T48" fmla="*/ 42 w 104"/>
                  <a:gd name="T49" fmla="*/ 15 h 102"/>
                  <a:gd name="T50" fmla="*/ 61 w 104"/>
                  <a:gd name="T51" fmla="*/ 8 h 102"/>
                  <a:gd name="T52" fmla="*/ 77 w 104"/>
                  <a:gd name="T53" fmla="*/ 0 h 102"/>
                  <a:gd name="T54" fmla="*/ 100 w 104"/>
                  <a:gd name="T55" fmla="*/ 0 h 102"/>
                  <a:gd name="T56" fmla="*/ 100 w 104"/>
                  <a:gd name="T57" fmla="*/ 0 h 102"/>
                  <a:gd name="T58" fmla="*/ 119 w 104"/>
                  <a:gd name="T59" fmla="*/ 0 h 102"/>
                  <a:gd name="T60" fmla="*/ 138 w 104"/>
                  <a:gd name="T61" fmla="*/ 8 h 102"/>
                  <a:gd name="T62" fmla="*/ 153 w 104"/>
                  <a:gd name="T63" fmla="*/ 15 h 102"/>
                  <a:gd name="T64" fmla="*/ 168 w 104"/>
                  <a:gd name="T65" fmla="*/ 27 h 102"/>
                  <a:gd name="T66" fmla="*/ 180 w 104"/>
                  <a:gd name="T67" fmla="*/ 42 h 102"/>
                  <a:gd name="T68" fmla="*/ 188 w 104"/>
                  <a:gd name="T69" fmla="*/ 57 h 102"/>
                  <a:gd name="T70" fmla="*/ 195 w 104"/>
                  <a:gd name="T71" fmla="*/ 76 h 102"/>
                  <a:gd name="T72" fmla="*/ 199 w 104"/>
                  <a:gd name="T73" fmla="*/ 99 h 102"/>
                  <a:gd name="T74" fmla="*/ 199 w 104"/>
                  <a:gd name="T75" fmla="*/ 99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02"/>
                  <a:gd name="T116" fmla="*/ 104 w 104"/>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02">
                    <a:moveTo>
                      <a:pt x="104" y="52"/>
                    </a:moveTo>
                    <a:lnTo>
                      <a:pt x="104" y="52"/>
                    </a:lnTo>
                    <a:lnTo>
                      <a:pt x="102" y="62"/>
                    </a:lnTo>
                    <a:lnTo>
                      <a:pt x="98" y="72"/>
                    </a:lnTo>
                    <a:lnTo>
                      <a:pt x="94" y="80"/>
                    </a:lnTo>
                    <a:lnTo>
                      <a:pt x="88" y="88"/>
                    </a:lnTo>
                    <a:lnTo>
                      <a:pt x="80" y="94"/>
                    </a:lnTo>
                    <a:lnTo>
                      <a:pt x="72" y="98"/>
                    </a:lnTo>
                    <a:lnTo>
                      <a:pt x="62" y="102"/>
                    </a:lnTo>
                    <a:lnTo>
                      <a:pt x="52" y="102"/>
                    </a:lnTo>
                    <a:lnTo>
                      <a:pt x="40" y="102"/>
                    </a:lnTo>
                    <a:lnTo>
                      <a:pt x="32" y="98"/>
                    </a:lnTo>
                    <a:lnTo>
                      <a:pt x="22" y="94"/>
                    </a:lnTo>
                    <a:lnTo>
                      <a:pt x="14" y="88"/>
                    </a:lnTo>
                    <a:lnTo>
                      <a:pt x="8" y="80"/>
                    </a:lnTo>
                    <a:lnTo>
                      <a:pt x="4" y="72"/>
                    </a:lnTo>
                    <a:lnTo>
                      <a:pt x="0" y="62"/>
                    </a:lnTo>
                    <a:lnTo>
                      <a:pt x="0" y="52"/>
                    </a:lnTo>
                    <a:lnTo>
                      <a:pt x="0" y="40"/>
                    </a:lnTo>
                    <a:lnTo>
                      <a:pt x="4" y="30"/>
                    </a:lnTo>
                    <a:lnTo>
                      <a:pt x="8" y="22"/>
                    </a:lnTo>
                    <a:lnTo>
                      <a:pt x="14" y="14"/>
                    </a:lnTo>
                    <a:lnTo>
                      <a:pt x="22" y="8"/>
                    </a:lnTo>
                    <a:lnTo>
                      <a:pt x="32" y="4"/>
                    </a:lnTo>
                    <a:lnTo>
                      <a:pt x="40" y="0"/>
                    </a:lnTo>
                    <a:lnTo>
                      <a:pt x="52" y="0"/>
                    </a:lnTo>
                    <a:lnTo>
                      <a:pt x="62" y="0"/>
                    </a:lnTo>
                    <a:lnTo>
                      <a:pt x="72" y="4"/>
                    </a:lnTo>
                    <a:lnTo>
                      <a:pt x="80" y="8"/>
                    </a:lnTo>
                    <a:lnTo>
                      <a:pt x="88" y="14"/>
                    </a:lnTo>
                    <a:lnTo>
                      <a:pt x="94" y="22"/>
                    </a:lnTo>
                    <a:lnTo>
                      <a:pt x="98" y="30"/>
                    </a:lnTo>
                    <a:lnTo>
                      <a:pt x="102" y="40"/>
                    </a:lnTo>
                    <a:lnTo>
                      <a:pt x="104" y="52"/>
                    </a:lnTo>
                    <a:close/>
                  </a:path>
                </a:pathLst>
              </a:custGeom>
              <a:solidFill>
                <a:schemeClr val="bg1"/>
              </a:solidFill>
              <a:ln w="9525">
                <a:noFill/>
                <a:round/>
                <a:headEnd/>
                <a:tailEnd/>
              </a:ln>
            </p:spPr>
            <p:txBody>
              <a:bodyPr/>
              <a:lstStyle/>
              <a:p>
                <a:endParaRPr lang="zh-CN" altLang="en-US"/>
              </a:p>
            </p:txBody>
          </p:sp>
          <p:sp>
            <p:nvSpPr>
              <p:cNvPr id="41033" name="Rectangle 29"/>
              <p:cNvSpPr>
                <a:spLocks noChangeArrowheads="1"/>
              </p:cNvSpPr>
              <p:nvPr/>
            </p:nvSpPr>
            <p:spPr bwMode="auto">
              <a:xfrm>
                <a:off x="236" y="893"/>
                <a:ext cx="80" cy="173"/>
              </a:xfrm>
              <a:prstGeom prst="rect">
                <a:avLst/>
              </a:prstGeom>
              <a:noFill/>
              <a:ln w="9525">
                <a:noFill/>
                <a:miter lim="800000"/>
                <a:headEnd/>
                <a:tailEnd/>
              </a:ln>
            </p:spPr>
            <p:txBody>
              <a:bodyPr wrap="none" lIns="0" tIns="0" rIns="0" bIns="0">
                <a:spAutoFit/>
              </a:bodyPr>
              <a:lstStyle/>
              <a:p>
                <a:r>
                  <a:rPr lang="en-US" altLang="zh-CN">
                    <a:latin typeface="Arial" pitchFamily="34" charset="0"/>
                  </a:rPr>
                  <a:t>1</a:t>
                </a:r>
              </a:p>
            </p:txBody>
          </p:sp>
        </p:grpSp>
        <p:sp>
          <p:nvSpPr>
            <p:cNvPr id="41030" name="Line 30"/>
            <p:cNvSpPr>
              <a:spLocks noChangeShapeType="1"/>
            </p:cNvSpPr>
            <p:nvPr/>
          </p:nvSpPr>
          <p:spPr bwMode="auto">
            <a:xfrm flipV="1">
              <a:off x="1565" y="1613"/>
              <a:ext cx="1" cy="224"/>
            </a:xfrm>
            <a:prstGeom prst="line">
              <a:avLst/>
            </a:prstGeom>
            <a:noFill/>
            <a:ln w="38100">
              <a:solidFill>
                <a:schemeClr val="bg1"/>
              </a:solidFill>
              <a:round/>
              <a:headEnd/>
              <a:tailEnd/>
            </a:ln>
          </p:spPr>
          <p:txBody>
            <a:bodyPr/>
            <a:lstStyle/>
            <a:p>
              <a:endParaRPr lang="zh-CN" altLang="en-US"/>
            </a:p>
          </p:txBody>
        </p:sp>
        <p:sp>
          <p:nvSpPr>
            <p:cNvPr id="41031" name="Line 31"/>
            <p:cNvSpPr>
              <a:spLocks noChangeShapeType="1"/>
            </p:cNvSpPr>
            <p:nvPr/>
          </p:nvSpPr>
          <p:spPr bwMode="auto">
            <a:xfrm>
              <a:off x="277" y="1842"/>
              <a:ext cx="1315" cy="0"/>
            </a:xfrm>
            <a:prstGeom prst="line">
              <a:avLst/>
            </a:prstGeom>
            <a:noFill/>
            <a:ln w="38100">
              <a:solidFill>
                <a:schemeClr val="bg1"/>
              </a:solidFill>
              <a:round/>
              <a:headEnd/>
              <a:tailEnd/>
            </a:ln>
          </p:spPr>
          <p:txBody>
            <a:bodyPr/>
            <a:lstStyle/>
            <a:p>
              <a:endParaRPr lang="zh-CN" altLang="en-US"/>
            </a:p>
          </p:txBody>
        </p:sp>
      </p:grpSp>
      <p:grpSp>
        <p:nvGrpSpPr>
          <p:cNvPr id="8" name="Group 32"/>
          <p:cNvGrpSpPr>
            <a:grpSpLocks/>
          </p:cNvGrpSpPr>
          <p:nvPr/>
        </p:nvGrpSpPr>
        <p:grpSpPr bwMode="auto">
          <a:xfrm>
            <a:off x="2628900" y="1412875"/>
            <a:ext cx="2087563" cy="4651375"/>
            <a:chOff x="1566" y="909"/>
            <a:chExt cx="1315" cy="2930"/>
          </a:xfrm>
        </p:grpSpPr>
        <p:sp>
          <p:nvSpPr>
            <p:cNvPr id="41004" name="Text Box 33"/>
            <p:cNvSpPr txBox="1">
              <a:spLocks noChangeArrowheads="1"/>
            </p:cNvSpPr>
            <p:nvPr/>
          </p:nvSpPr>
          <p:spPr bwMode="auto">
            <a:xfrm>
              <a:off x="2309" y="1731"/>
              <a:ext cx="116" cy="288"/>
            </a:xfrm>
            <a:prstGeom prst="rect">
              <a:avLst/>
            </a:prstGeom>
            <a:noFill/>
            <a:ln w="12700">
              <a:noFill/>
              <a:miter lim="800000"/>
              <a:headEnd/>
              <a:tailEnd/>
            </a:ln>
          </p:spPr>
          <p:txBody>
            <a:bodyPr wrap="none">
              <a:spAutoFit/>
            </a:bodyPr>
            <a:lstStyle/>
            <a:p>
              <a:pPr eaLnBrk="0" hangingPunct="0"/>
              <a:endParaRPr lang="zh-CN" altLang="en-US" sz="2400" b="1">
                <a:latin typeface="黑体" pitchFamily="49" charset="-122"/>
                <a:ea typeface="黑体" pitchFamily="49" charset="-122"/>
              </a:endParaRPr>
            </a:p>
          </p:txBody>
        </p:sp>
        <p:sp>
          <p:nvSpPr>
            <p:cNvPr id="41005" name="Rectangle 34"/>
            <p:cNvSpPr>
              <a:spLocks noChangeArrowheads="1"/>
            </p:cNvSpPr>
            <p:nvPr/>
          </p:nvSpPr>
          <p:spPr bwMode="auto">
            <a:xfrm>
              <a:off x="1655" y="1701"/>
              <a:ext cx="1134" cy="393"/>
            </a:xfrm>
            <a:prstGeom prst="rect">
              <a:avLst/>
            </a:prstGeom>
            <a:gradFill rotWithShape="1">
              <a:gsLst>
                <a:gs pos="0">
                  <a:srgbClr val="FF9933"/>
                </a:gs>
                <a:gs pos="100000">
                  <a:srgbClr val="FFCD3F"/>
                </a:gs>
              </a:gsLst>
              <a:lin ang="0" scaled="1"/>
            </a:gradFill>
            <a:ln w="38100" algn="ctr">
              <a:solidFill>
                <a:schemeClr val="bg1"/>
              </a:solidFill>
              <a:prstDash val="sysDot"/>
              <a:miter lim="800000"/>
              <a:headEnd/>
              <a:tailEnd/>
            </a:ln>
          </p:spPr>
          <p:txBody>
            <a:bodyPr lIns="18000" tIns="0" rIns="18000" bIns="0" anchor="ctr"/>
            <a:lstStyle/>
            <a:p>
              <a:pPr algn="ctr"/>
              <a:r>
                <a:rPr kumimoji="1" lang="zh-CN" altLang="en-US" sz="1400" dirty="0" smtClean="0">
                  <a:latin typeface="黑体" pitchFamily="49" charset="-122"/>
                  <a:ea typeface="黑体" pitchFamily="49" charset="-122"/>
                </a:rPr>
                <a:t>计划级管理</a:t>
              </a:r>
              <a:endParaRPr kumimoji="1" lang="zh-CN" altLang="en-US" sz="1400" dirty="0">
                <a:latin typeface="黑体" pitchFamily="49" charset="-122"/>
                <a:ea typeface="黑体" pitchFamily="49" charset="-122"/>
              </a:endParaRPr>
            </a:p>
          </p:txBody>
        </p:sp>
        <p:sp>
          <p:nvSpPr>
            <p:cNvPr id="41006" name="Rectangle 35"/>
            <p:cNvSpPr>
              <a:spLocks noChangeArrowheads="1"/>
            </p:cNvSpPr>
            <p:nvPr/>
          </p:nvSpPr>
          <p:spPr bwMode="auto">
            <a:xfrm>
              <a:off x="1655" y="2185"/>
              <a:ext cx="1134" cy="680"/>
            </a:xfrm>
            <a:prstGeom prst="rect">
              <a:avLst/>
            </a:prstGeom>
            <a:gradFill rotWithShape="1">
              <a:gsLst>
                <a:gs pos="0">
                  <a:srgbClr val="008000"/>
                </a:gs>
                <a:gs pos="100000">
                  <a:srgbClr val="46C246"/>
                </a:gs>
              </a:gsLst>
              <a:lin ang="0" scaled="1"/>
            </a:gradFill>
            <a:ln w="9525" algn="ctr">
              <a:solidFill>
                <a:schemeClr val="tx1"/>
              </a:solidFill>
              <a:miter lim="800000"/>
              <a:headEnd/>
              <a:tailEnd/>
            </a:ln>
          </p:spPr>
          <p:txBody>
            <a:bodyPr lIns="18000" tIns="0" rIns="18000" bIns="0" anchor="ctr"/>
            <a:lstStyle/>
            <a:p>
              <a:pPr algn="ctr"/>
              <a:endParaRPr kumimoji="1" lang="zh-CN" altLang="en-US" sz="1400">
                <a:latin typeface="黑体" pitchFamily="49" charset="-122"/>
                <a:ea typeface="黑体" pitchFamily="49" charset="-122"/>
              </a:endParaRPr>
            </a:p>
          </p:txBody>
        </p:sp>
        <p:sp>
          <p:nvSpPr>
            <p:cNvPr id="41007" name="Rectangle 36"/>
            <p:cNvSpPr>
              <a:spLocks noChangeArrowheads="1"/>
            </p:cNvSpPr>
            <p:nvPr/>
          </p:nvSpPr>
          <p:spPr bwMode="auto">
            <a:xfrm>
              <a:off x="1655" y="2931"/>
              <a:ext cx="1134" cy="454"/>
            </a:xfrm>
            <a:prstGeom prst="rect">
              <a:avLst/>
            </a:prstGeom>
            <a:gradFill rotWithShape="1">
              <a:gsLst>
                <a:gs pos="0">
                  <a:srgbClr val="669900"/>
                </a:gs>
                <a:gs pos="100000">
                  <a:srgbClr val="99CC00"/>
                </a:gs>
              </a:gsLst>
              <a:lin ang="0" scaled="1"/>
            </a:gradFill>
            <a:ln w="9525" algn="ctr">
              <a:solidFill>
                <a:schemeClr val="tx1"/>
              </a:solidFill>
              <a:miter lim="800000"/>
              <a:headEnd/>
              <a:tailEnd/>
            </a:ln>
          </p:spPr>
          <p:txBody>
            <a:bodyPr lIns="18000" tIns="0" rIns="18000" bIns="0" anchor="ctr"/>
            <a:lstStyle/>
            <a:p>
              <a:pPr algn="ctr"/>
              <a:r>
                <a:rPr kumimoji="1" lang="zh-CN" altLang="en-US" sz="1400">
                  <a:latin typeface="Times New Roman" pitchFamily="18" charset="0"/>
                  <a:ea typeface="黑体" pitchFamily="49" charset="-122"/>
                </a:rPr>
                <a:t>订单级成本管理体系</a:t>
              </a:r>
            </a:p>
          </p:txBody>
        </p:sp>
        <p:sp>
          <p:nvSpPr>
            <p:cNvPr id="41008" name="Rectangle 37"/>
            <p:cNvSpPr>
              <a:spLocks noChangeArrowheads="1"/>
            </p:cNvSpPr>
            <p:nvPr/>
          </p:nvSpPr>
          <p:spPr bwMode="auto">
            <a:xfrm>
              <a:off x="1655" y="3612"/>
              <a:ext cx="1127" cy="227"/>
            </a:xfrm>
            <a:prstGeom prst="rect">
              <a:avLst/>
            </a:prstGeom>
            <a:solidFill>
              <a:schemeClr val="bg1"/>
            </a:solidFill>
            <a:ln w="28575" algn="ctr">
              <a:solidFill>
                <a:srgbClr val="B2B2B2"/>
              </a:solidFill>
              <a:miter lim="800000"/>
              <a:headEnd/>
              <a:tailEnd/>
            </a:ln>
          </p:spPr>
          <p:txBody>
            <a:bodyPr wrap="none" anchor="ctr"/>
            <a:lstStyle/>
            <a:p>
              <a:pPr algn="ctr"/>
              <a:r>
                <a:rPr kumimoji="1" lang="zh-CN" altLang="en-US" sz="1200">
                  <a:latin typeface="Times New Roman" pitchFamily="18" charset="0"/>
                  <a:ea typeface="黑体" pitchFamily="49" charset="-122"/>
                </a:rPr>
                <a:t>班组级责任考核</a:t>
              </a:r>
            </a:p>
          </p:txBody>
        </p:sp>
        <p:sp>
          <p:nvSpPr>
            <p:cNvPr id="41009" name="Text Box 38"/>
            <p:cNvSpPr txBox="1">
              <a:spLocks noChangeArrowheads="1"/>
            </p:cNvSpPr>
            <p:nvPr/>
          </p:nvSpPr>
          <p:spPr bwMode="auto">
            <a:xfrm>
              <a:off x="1791" y="2276"/>
              <a:ext cx="939" cy="460"/>
            </a:xfrm>
            <a:prstGeom prst="rect">
              <a:avLst/>
            </a:prstGeom>
            <a:noFill/>
            <a:ln w="9525">
              <a:noFill/>
              <a:miter lim="800000"/>
              <a:headEnd/>
              <a:tailEnd/>
            </a:ln>
          </p:spPr>
          <p:txBody>
            <a:bodyPr wrap="none">
              <a:spAutoFit/>
            </a:bodyPr>
            <a:lstStyle/>
            <a:p>
              <a:pPr>
                <a:buFontTx/>
                <a:buChar char="•"/>
              </a:pPr>
              <a:r>
                <a:rPr kumimoji="1" lang="en-US" altLang="zh-CN" sz="1400">
                  <a:latin typeface="黑体" pitchFamily="49" charset="-122"/>
                  <a:ea typeface="黑体" pitchFamily="49" charset="-122"/>
                </a:rPr>
                <a:t>MPS/MRP</a:t>
              </a:r>
              <a:r>
                <a:rPr kumimoji="1" lang="zh-CN" altLang="en-US" sz="1400">
                  <a:latin typeface="黑体" pitchFamily="49" charset="-122"/>
                  <a:ea typeface="黑体" pitchFamily="49" charset="-122"/>
                </a:rPr>
                <a:t>计划</a:t>
              </a:r>
            </a:p>
            <a:p>
              <a:pPr>
                <a:buFontTx/>
                <a:buChar char="•"/>
              </a:pPr>
              <a:r>
                <a:rPr kumimoji="1" lang="zh-CN" altLang="en-US" sz="1400">
                  <a:latin typeface="黑体" pitchFamily="49" charset="-122"/>
                  <a:ea typeface="黑体" pitchFamily="49" charset="-122"/>
                </a:rPr>
                <a:t>生产订单管理</a:t>
              </a:r>
            </a:p>
            <a:p>
              <a:pPr>
                <a:buFontTx/>
                <a:buChar char="•"/>
              </a:pPr>
              <a:r>
                <a:rPr kumimoji="1" lang="en-US" altLang="zh-CN" sz="1400">
                  <a:latin typeface="黑体" pitchFamily="49" charset="-122"/>
                  <a:ea typeface="黑体" pitchFamily="49" charset="-122"/>
                </a:rPr>
                <a:t>BOM </a:t>
              </a:r>
              <a:r>
                <a:rPr kumimoji="1" lang="zh-CN" altLang="en-US" sz="1400">
                  <a:latin typeface="黑体" pitchFamily="49" charset="-122"/>
                  <a:ea typeface="黑体" pitchFamily="49" charset="-122"/>
                </a:rPr>
                <a:t>及数据管理</a:t>
              </a:r>
              <a:endParaRPr kumimoji="1" lang="zh-CN" altLang="en-US">
                <a:latin typeface="黑体" pitchFamily="49" charset="-122"/>
                <a:ea typeface="黑体" pitchFamily="49" charset="-122"/>
              </a:endParaRPr>
            </a:p>
          </p:txBody>
        </p:sp>
        <p:grpSp>
          <p:nvGrpSpPr>
            <p:cNvPr id="9" name="Group 39"/>
            <p:cNvGrpSpPr>
              <a:grpSpLocks/>
            </p:cNvGrpSpPr>
            <p:nvPr/>
          </p:nvGrpSpPr>
          <p:grpSpPr bwMode="auto">
            <a:xfrm>
              <a:off x="2608" y="1355"/>
              <a:ext cx="199" cy="195"/>
              <a:chOff x="188" y="1298"/>
              <a:chExt cx="199" cy="195"/>
            </a:xfrm>
          </p:grpSpPr>
          <p:sp>
            <p:nvSpPr>
              <p:cNvPr id="41021" name="Freeform 40"/>
              <p:cNvSpPr>
                <a:spLocks/>
              </p:cNvSpPr>
              <p:nvPr/>
            </p:nvSpPr>
            <p:spPr bwMode="auto">
              <a:xfrm>
                <a:off x="188" y="1298"/>
                <a:ext cx="199" cy="195"/>
              </a:xfrm>
              <a:custGeom>
                <a:avLst/>
                <a:gdLst>
                  <a:gd name="T0" fmla="*/ 199 w 104"/>
                  <a:gd name="T1" fmla="*/ 99 h 102"/>
                  <a:gd name="T2" fmla="*/ 199 w 104"/>
                  <a:gd name="T3" fmla="*/ 99 h 102"/>
                  <a:gd name="T4" fmla="*/ 195 w 104"/>
                  <a:gd name="T5" fmla="*/ 119 h 102"/>
                  <a:gd name="T6" fmla="*/ 188 w 104"/>
                  <a:gd name="T7" fmla="*/ 138 h 102"/>
                  <a:gd name="T8" fmla="*/ 180 w 104"/>
                  <a:gd name="T9" fmla="*/ 153 h 102"/>
                  <a:gd name="T10" fmla="*/ 168 w 104"/>
                  <a:gd name="T11" fmla="*/ 168 h 102"/>
                  <a:gd name="T12" fmla="*/ 153 w 104"/>
                  <a:gd name="T13" fmla="*/ 180 h 102"/>
                  <a:gd name="T14" fmla="*/ 138 w 104"/>
                  <a:gd name="T15" fmla="*/ 187 h 102"/>
                  <a:gd name="T16" fmla="*/ 119 w 104"/>
                  <a:gd name="T17" fmla="*/ 195 h 102"/>
                  <a:gd name="T18" fmla="*/ 100 w 104"/>
                  <a:gd name="T19" fmla="*/ 195 h 102"/>
                  <a:gd name="T20" fmla="*/ 100 w 104"/>
                  <a:gd name="T21" fmla="*/ 195 h 102"/>
                  <a:gd name="T22" fmla="*/ 77 w 104"/>
                  <a:gd name="T23" fmla="*/ 195 h 102"/>
                  <a:gd name="T24" fmla="*/ 61 w 104"/>
                  <a:gd name="T25" fmla="*/ 187 h 102"/>
                  <a:gd name="T26" fmla="*/ 42 w 104"/>
                  <a:gd name="T27" fmla="*/ 180 h 102"/>
                  <a:gd name="T28" fmla="*/ 27 w 104"/>
                  <a:gd name="T29" fmla="*/ 168 h 102"/>
                  <a:gd name="T30" fmla="*/ 15 w 104"/>
                  <a:gd name="T31" fmla="*/ 153 h 102"/>
                  <a:gd name="T32" fmla="*/ 8 w 104"/>
                  <a:gd name="T33" fmla="*/ 138 h 102"/>
                  <a:gd name="T34" fmla="*/ 0 w 104"/>
                  <a:gd name="T35" fmla="*/ 119 h 102"/>
                  <a:gd name="T36" fmla="*/ 0 w 104"/>
                  <a:gd name="T37" fmla="*/ 99 h 102"/>
                  <a:gd name="T38" fmla="*/ 0 w 104"/>
                  <a:gd name="T39" fmla="*/ 99 h 102"/>
                  <a:gd name="T40" fmla="*/ 0 w 104"/>
                  <a:gd name="T41" fmla="*/ 76 h 102"/>
                  <a:gd name="T42" fmla="*/ 8 w 104"/>
                  <a:gd name="T43" fmla="*/ 57 h 102"/>
                  <a:gd name="T44" fmla="*/ 15 w 104"/>
                  <a:gd name="T45" fmla="*/ 42 h 102"/>
                  <a:gd name="T46" fmla="*/ 27 w 104"/>
                  <a:gd name="T47" fmla="*/ 27 h 102"/>
                  <a:gd name="T48" fmla="*/ 42 w 104"/>
                  <a:gd name="T49" fmla="*/ 15 h 102"/>
                  <a:gd name="T50" fmla="*/ 61 w 104"/>
                  <a:gd name="T51" fmla="*/ 8 h 102"/>
                  <a:gd name="T52" fmla="*/ 77 w 104"/>
                  <a:gd name="T53" fmla="*/ 0 h 102"/>
                  <a:gd name="T54" fmla="*/ 100 w 104"/>
                  <a:gd name="T55" fmla="*/ 0 h 102"/>
                  <a:gd name="T56" fmla="*/ 100 w 104"/>
                  <a:gd name="T57" fmla="*/ 0 h 102"/>
                  <a:gd name="T58" fmla="*/ 119 w 104"/>
                  <a:gd name="T59" fmla="*/ 0 h 102"/>
                  <a:gd name="T60" fmla="*/ 138 w 104"/>
                  <a:gd name="T61" fmla="*/ 8 h 102"/>
                  <a:gd name="T62" fmla="*/ 153 w 104"/>
                  <a:gd name="T63" fmla="*/ 15 h 102"/>
                  <a:gd name="T64" fmla="*/ 168 w 104"/>
                  <a:gd name="T65" fmla="*/ 27 h 102"/>
                  <a:gd name="T66" fmla="*/ 180 w 104"/>
                  <a:gd name="T67" fmla="*/ 42 h 102"/>
                  <a:gd name="T68" fmla="*/ 188 w 104"/>
                  <a:gd name="T69" fmla="*/ 57 h 102"/>
                  <a:gd name="T70" fmla="*/ 195 w 104"/>
                  <a:gd name="T71" fmla="*/ 76 h 102"/>
                  <a:gd name="T72" fmla="*/ 199 w 104"/>
                  <a:gd name="T73" fmla="*/ 99 h 102"/>
                  <a:gd name="T74" fmla="*/ 199 w 104"/>
                  <a:gd name="T75" fmla="*/ 99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02"/>
                  <a:gd name="T116" fmla="*/ 104 w 104"/>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02">
                    <a:moveTo>
                      <a:pt x="104" y="52"/>
                    </a:moveTo>
                    <a:lnTo>
                      <a:pt x="104" y="52"/>
                    </a:lnTo>
                    <a:lnTo>
                      <a:pt x="102" y="62"/>
                    </a:lnTo>
                    <a:lnTo>
                      <a:pt x="98" y="72"/>
                    </a:lnTo>
                    <a:lnTo>
                      <a:pt x="94" y="80"/>
                    </a:lnTo>
                    <a:lnTo>
                      <a:pt x="88" y="88"/>
                    </a:lnTo>
                    <a:lnTo>
                      <a:pt x="80" y="94"/>
                    </a:lnTo>
                    <a:lnTo>
                      <a:pt x="72" y="98"/>
                    </a:lnTo>
                    <a:lnTo>
                      <a:pt x="62" y="102"/>
                    </a:lnTo>
                    <a:lnTo>
                      <a:pt x="52" y="102"/>
                    </a:lnTo>
                    <a:lnTo>
                      <a:pt x="40" y="102"/>
                    </a:lnTo>
                    <a:lnTo>
                      <a:pt x="32" y="98"/>
                    </a:lnTo>
                    <a:lnTo>
                      <a:pt x="22" y="94"/>
                    </a:lnTo>
                    <a:lnTo>
                      <a:pt x="14" y="88"/>
                    </a:lnTo>
                    <a:lnTo>
                      <a:pt x="8" y="80"/>
                    </a:lnTo>
                    <a:lnTo>
                      <a:pt x="4" y="72"/>
                    </a:lnTo>
                    <a:lnTo>
                      <a:pt x="0" y="62"/>
                    </a:lnTo>
                    <a:lnTo>
                      <a:pt x="0" y="52"/>
                    </a:lnTo>
                    <a:lnTo>
                      <a:pt x="0" y="40"/>
                    </a:lnTo>
                    <a:lnTo>
                      <a:pt x="4" y="30"/>
                    </a:lnTo>
                    <a:lnTo>
                      <a:pt x="8" y="22"/>
                    </a:lnTo>
                    <a:lnTo>
                      <a:pt x="14" y="14"/>
                    </a:lnTo>
                    <a:lnTo>
                      <a:pt x="22" y="8"/>
                    </a:lnTo>
                    <a:lnTo>
                      <a:pt x="32" y="4"/>
                    </a:lnTo>
                    <a:lnTo>
                      <a:pt x="40" y="0"/>
                    </a:lnTo>
                    <a:lnTo>
                      <a:pt x="52" y="0"/>
                    </a:lnTo>
                    <a:lnTo>
                      <a:pt x="62" y="0"/>
                    </a:lnTo>
                    <a:lnTo>
                      <a:pt x="72" y="4"/>
                    </a:lnTo>
                    <a:lnTo>
                      <a:pt x="80" y="8"/>
                    </a:lnTo>
                    <a:lnTo>
                      <a:pt x="88" y="14"/>
                    </a:lnTo>
                    <a:lnTo>
                      <a:pt x="94" y="22"/>
                    </a:lnTo>
                    <a:lnTo>
                      <a:pt x="98" y="30"/>
                    </a:lnTo>
                    <a:lnTo>
                      <a:pt x="102" y="40"/>
                    </a:lnTo>
                    <a:lnTo>
                      <a:pt x="104" y="52"/>
                    </a:lnTo>
                    <a:close/>
                  </a:path>
                </a:pathLst>
              </a:custGeom>
              <a:solidFill>
                <a:schemeClr val="bg1"/>
              </a:solidFill>
              <a:ln w="9525">
                <a:noFill/>
                <a:round/>
                <a:headEnd/>
                <a:tailEnd/>
              </a:ln>
            </p:spPr>
            <p:txBody>
              <a:bodyPr/>
              <a:lstStyle/>
              <a:p>
                <a:endParaRPr lang="zh-CN" altLang="en-US"/>
              </a:p>
            </p:txBody>
          </p:sp>
          <p:sp>
            <p:nvSpPr>
              <p:cNvPr id="41022" name="Rectangle 41"/>
              <p:cNvSpPr>
                <a:spLocks noChangeArrowheads="1"/>
              </p:cNvSpPr>
              <p:nvPr/>
            </p:nvSpPr>
            <p:spPr bwMode="auto">
              <a:xfrm>
                <a:off x="248" y="1309"/>
                <a:ext cx="80" cy="173"/>
              </a:xfrm>
              <a:prstGeom prst="rect">
                <a:avLst/>
              </a:prstGeom>
              <a:noFill/>
              <a:ln w="9525">
                <a:noFill/>
                <a:miter lim="800000"/>
                <a:headEnd/>
                <a:tailEnd/>
              </a:ln>
            </p:spPr>
            <p:txBody>
              <a:bodyPr wrap="none" lIns="0" tIns="0" rIns="0" bIns="0">
                <a:spAutoFit/>
              </a:bodyPr>
              <a:lstStyle/>
              <a:p>
                <a:r>
                  <a:rPr lang="en-US" altLang="zh-CN">
                    <a:latin typeface="Arial" pitchFamily="34" charset="0"/>
                  </a:rPr>
                  <a:t>2</a:t>
                </a:r>
              </a:p>
            </p:txBody>
          </p:sp>
        </p:grpSp>
        <p:sp>
          <p:nvSpPr>
            <p:cNvPr id="41011" name="Line 42"/>
            <p:cNvSpPr>
              <a:spLocks noChangeShapeType="1"/>
            </p:cNvSpPr>
            <p:nvPr/>
          </p:nvSpPr>
          <p:spPr bwMode="auto">
            <a:xfrm>
              <a:off x="1566" y="1613"/>
              <a:ext cx="1315" cy="0"/>
            </a:xfrm>
            <a:prstGeom prst="line">
              <a:avLst/>
            </a:prstGeom>
            <a:noFill/>
            <a:ln w="38100">
              <a:solidFill>
                <a:schemeClr val="bg1"/>
              </a:solidFill>
              <a:round/>
              <a:headEnd/>
              <a:tailEnd/>
            </a:ln>
          </p:spPr>
          <p:txBody>
            <a:bodyPr/>
            <a:lstStyle/>
            <a:p>
              <a:endParaRPr lang="zh-CN" altLang="en-US"/>
            </a:p>
          </p:txBody>
        </p:sp>
        <p:sp>
          <p:nvSpPr>
            <p:cNvPr id="41012" name="Line 43"/>
            <p:cNvSpPr>
              <a:spLocks noChangeShapeType="1"/>
            </p:cNvSpPr>
            <p:nvPr/>
          </p:nvSpPr>
          <p:spPr bwMode="auto">
            <a:xfrm flipV="1">
              <a:off x="2880" y="1387"/>
              <a:ext cx="1" cy="224"/>
            </a:xfrm>
            <a:prstGeom prst="line">
              <a:avLst/>
            </a:prstGeom>
            <a:noFill/>
            <a:ln w="38100">
              <a:solidFill>
                <a:schemeClr val="bg1"/>
              </a:solidFill>
              <a:round/>
              <a:headEnd/>
              <a:tailEnd/>
            </a:ln>
          </p:spPr>
          <p:txBody>
            <a:bodyPr/>
            <a:lstStyle/>
            <a:p>
              <a:endParaRPr lang="zh-CN" altLang="en-US"/>
            </a:p>
          </p:txBody>
        </p:sp>
        <p:grpSp>
          <p:nvGrpSpPr>
            <p:cNvPr id="10" name="Group 44"/>
            <p:cNvGrpSpPr>
              <a:grpSpLocks/>
            </p:cNvGrpSpPr>
            <p:nvPr/>
          </p:nvGrpSpPr>
          <p:grpSpPr bwMode="auto">
            <a:xfrm>
              <a:off x="1695" y="909"/>
              <a:ext cx="731" cy="752"/>
              <a:chOff x="431" y="935"/>
              <a:chExt cx="971" cy="896"/>
            </a:xfrm>
          </p:grpSpPr>
          <p:sp>
            <p:nvSpPr>
              <p:cNvPr id="219181" name="Text Box 45"/>
              <p:cNvSpPr txBox="1">
                <a:spLocks noChangeArrowheads="1"/>
              </p:cNvSpPr>
              <p:nvPr/>
            </p:nvSpPr>
            <p:spPr bwMode="auto">
              <a:xfrm>
                <a:off x="1119" y="1271"/>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D</a:t>
                </a:r>
              </a:p>
            </p:txBody>
          </p:sp>
          <p:grpSp>
            <p:nvGrpSpPr>
              <p:cNvPr id="11" name="Group 46"/>
              <p:cNvGrpSpPr>
                <a:grpSpLocks/>
              </p:cNvGrpSpPr>
              <p:nvPr/>
            </p:nvGrpSpPr>
            <p:grpSpPr bwMode="auto">
              <a:xfrm>
                <a:off x="431" y="1091"/>
                <a:ext cx="741" cy="528"/>
                <a:chOff x="1296" y="3168"/>
                <a:chExt cx="672" cy="528"/>
              </a:xfrm>
            </p:grpSpPr>
            <p:sp>
              <p:nvSpPr>
                <p:cNvPr id="219183" name="AutoShape 47"/>
                <p:cNvSpPr>
                  <a:spLocks noChangeArrowheads="1"/>
                </p:cNvSpPr>
                <p:nvPr/>
              </p:nvSpPr>
              <p:spPr bwMode="auto">
                <a:xfrm>
                  <a:off x="1488" y="3168"/>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184" name="AutoShape 48"/>
                <p:cNvSpPr>
                  <a:spLocks noChangeArrowheads="1"/>
                </p:cNvSpPr>
                <p:nvPr/>
              </p:nvSpPr>
              <p:spPr bwMode="auto">
                <a:xfrm rot="-10832650">
                  <a:off x="1488" y="3312"/>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rot="10800000"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185" name="Text Box 49"/>
                <p:cNvSpPr txBox="1">
                  <a:spLocks noChangeArrowheads="1"/>
                </p:cNvSpPr>
                <p:nvPr/>
              </p:nvSpPr>
              <p:spPr bwMode="auto">
                <a:xfrm>
                  <a:off x="1296" y="3251"/>
                  <a:ext cx="257" cy="342"/>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A</a:t>
                  </a:r>
                </a:p>
              </p:txBody>
            </p:sp>
          </p:grpSp>
          <p:sp>
            <p:nvSpPr>
              <p:cNvPr id="219186" name="Rectangle 50"/>
              <p:cNvSpPr>
                <a:spLocks noChangeArrowheads="1"/>
              </p:cNvSpPr>
              <p:nvPr/>
            </p:nvSpPr>
            <p:spPr bwMode="auto">
              <a:xfrm>
                <a:off x="802" y="935"/>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P</a:t>
                </a:r>
              </a:p>
            </p:txBody>
          </p:sp>
          <p:sp>
            <p:nvSpPr>
              <p:cNvPr id="219187" name="Text Box 51"/>
              <p:cNvSpPr txBox="1">
                <a:spLocks noChangeArrowheads="1"/>
              </p:cNvSpPr>
              <p:nvPr/>
            </p:nvSpPr>
            <p:spPr bwMode="auto">
              <a:xfrm>
                <a:off x="791" y="1488"/>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C</a:t>
                </a:r>
              </a:p>
            </p:txBody>
          </p:sp>
        </p:grpSp>
      </p:grpSp>
      <p:grpSp>
        <p:nvGrpSpPr>
          <p:cNvPr id="12" name="Group 52"/>
          <p:cNvGrpSpPr>
            <a:grpSpLocks/>
          </p:cNvGrpSpPr>
          <p:nvPr/>
        </p:nvGrpSpPr>
        <p:grpSpPr bwMode="auto">
          <a:xfrm>
            <a:off x="4716463" y="1052513"/>
            <a:ext cx="2087562" cy="5011737"/>
            <a:chOff x="2881" y="682"/>
            <a:chExt cx="1315" cy="3157"/>
          </a:xfrm>
        </p:grpSpPr>
        <p:sp>
          <p:nvSpPr>
            <p:cNvPr id="40986" name="Rectangle 53"/>
            <p:cNvSpPr>
              <a:spLocks noChangeArrowheads="1"/>
            </p:cNvSpPr>
            <p:nvPr/>
          </p:nvSpPr>
          <p:spPr bwMode="auto">
            <a:xfrm>
              <a:off x="2931" y="2704"/>
              <a:ext cx="1179" cy="499"/>
            </a:xfrm>
            <a:prstGeom prst="rect">
              <a:avLst/>
            </a:prstGeom>
            <a:gradFill rotWithShape="1">
              <a:gsLst>
                <a:gs pos="0">
                  <a:srgbClr val="669900"/>
                </a:gs>
                <a:gs pos="100000">
                  <a:srgbClr val="99CC00"/>
                </a:gs>
              </a:gsLst>
              <a:lin ang="0" scaled="1"/>
            </a:gradFill>
            <a:ln w="9525" algn="ctr">
              <a:solidFill>
                <a:schemeClr val="tx1"/>
              </a:solidFill>
              <a:miter lim="800000"/>
              <a:headEnd/>
              <a:tailEnd/>
            </a:ln>
          </p:spPr>
          <p:txBody>
            <a:bodyPr lIns="18000" tIns="0" rIns="18000" bIns="0" anchor="ctr"/>
            <a:lstStyle/>
            <a:p>
              <a:pPr algn="ctr"/>
              <a:r>
                <a:rPr kumimoji="1" lang="zh-CN" altLang="en-US" sz="1400" dirty="0" smtClean="0">
                  <a:latin typeface="Times New Roman" pitchFamily="18" charset="0"/>
                  <a:ea typeface="黑体" pitchFamily="49" charset="-122"/>
                </a:rPr>
                <a:t>工序成本</a:t>
              </a:r>
              <a:r>
                <a:rPr kumimoji="1" lang="zh-CN" altLang="en-US" sz="1400" dirty="0">
                  <a:latin typeface="Times New Roman" pitchFamily="18" charset="0"/>
                  <a:ea typeface="黑体" pitchFamily="49" charset="-122"/>
                </a:rPr>
                <a:t>管理体系</a:t>
              </a:r>
            </a:p>
          </p:txBody>
        </p:sp>
        <p:sp>
          <p:nvSpPr>
            <p:cNvPr id="40987" name="Rectangle 54"/>
            <p:cNvSpPr>
              <a:spLocks noChangeArrowheads="1"/>
            </p:cNvSpPr>
            <p:nvPr/>
          </p:nvSpPr>
          <p:spPr bwMode="auto">
            <a:xfrm>
              <a:off x="2931" y="1459"/>
              <a:ext cx="1179" cy="408"/>
            </a:xfrm>
            <a:prstGeom prst="rect">
              <a:avLst/>
            </a:prstGeom>
            <a:gradFill rotWithShape="1">
              <a:gsLst>
                <a:gs pos="0">
                  <a:srgbClr val="FF9933"/>
                </a:gs>
                <a:gs pos="100000">
                  <a:srgbClr val="FFCD3F"/>
                </a:gs>
              </a:gsLst>
              <a:lin ang="0" scaled="1"/>
            </a:gradFill>
            <a:ln w="38100" algn="ctr">
              <a:solidFill>
                <a:schemeClr val="bg1"/>
              </a:solidFill>
              <a:prstDash val="sysDot"/>
              <a:miter lim="800000"/>
              <a:headEnd/>
              <a:tailEnd/>
            </a:ln>
          </p:spPr>
          <p:txBody>
            <a:bodyPr lIns="18000" tIns="0" rIns="18000" bIns="0" anchor="ctr"/>
            <a:lstStyle/>
            <a:p>
              <a:pPr algn="ctr"/>
              <a:r>
                <a:rPr kumimoji="1" lang="zh-CN" altLang="en-US" sz="1400" dirty="0" smtClean="0">
                  <a:latin typeface="黑体" pitchFamily="49" charset="-122"/>
                  <a:ea typeface="黑体" pitchFamily="49" charset="-122"/>
                </a:rPr>
                <a:t>精细</a:t>
              </a:r>
              <a:r>
                <a:rPr kumimoji="1" lang="zh-CN" altLang="en-US" sz="1400" dirty="0">
                  <a:latin typeface="黑体" pitchFamily="49" charset="-122"/>
                  <a:ea typeface="黑体" pitchFamily="49" charset="-122"/>
                </a:rPr>
                <a:t>化管理</a:t>
              </a:r>
            </a:p>
          </p:txBody>
        </p:sp>
        <p:sp>
          <p:nvSpPr>
            <p:cNvPr id="40988" name="Rectangle 55"/>
            <p:cNvSpPr>
              <a:spLocks noChangeArrowheads="1"/>
            </p:cNvSpPr>
            <p:nvPr/>
          </p:nvSpPr>
          <p:spPr bwMode="auto">
            <a:xfrm>
              <a:off x="2931" y="1958"/>
              <a:ext cx="1179" cy="680"/>
            </a:xfrm>
            <a:prstGeom prst="rect">
              <a:avLst/>
            </a:prstGeom>
            <a:gradFill rotWithShape="1">
              <a:gsLst>
                <a:gs pos="0">
                  <a:srgbClr val="008000"/>
                </a:gs>
                <a:gs pos="100000">
                  <a:srgbClr val="46C246"/>
                </a:gs>
              </a:gsLst>
              <a:lin ang="0" scaled="1"/>
            </a:gradFill>
            <a:ln w="9525" algn="ctr">
              <a:solidFill>
                <a:schemeClr val="tx1"/>
              </a:solidFill>
              <a:miter lim="800000"/>
              <a:headEnd/>
              <a:tailEnd/>
            </a:ln>
          </p:spPr>
          <p:txBody>
            <a:bodyPr lIns="18000" tIns="0" rIns="18000" bIns="0" anchor="ctr"/>
            <a:lstStyle/>
            <a:p>
              <a:pPr algn="ctr"/>
              <a:endParaRPr kumimoji="1" lang="zh-CN" altLang="en-US" sz="1400">
                <a:latin typeface="黑体" pitchFamily="49" charset="-122"/>
                <a:ea typeface="黑体" pitchFamily="49" charset="-122"/>
              </a:endParaRPr>
            </a:p>
          </p:txBody>
        </p:sp>
        <p:sp>
          <p:nvSpPr>
            <p:cNvPr id="40989" name="Rectangle 56"/>
            <p:cNvSpPr>
              <a:spLocks noChangeArrowheads="1"/>
            </p:cNvSpPr>
            <p:nvPr/>
          </p:nvSpPr>
          <p:spPr bwMode="auto">
            <a:xfrm>
              <a:off x="2983" y="3612"/>
              <a:ext cx="1127" cy="227"/>
            </a:xfrm>
            <a:prstGeom prst="rect">
              <a:avLst/>
            </a:prstGeom>
            <a:solidFill>
              <a:schemeClr val="bg1"/>
            </a:solidFill>
            <a:ln w="28575" algn="ctr">
              <a:solidFill>
                <a:srgbClr val="B2B2B2"/>
              </a:solidFill>
              <a:miter lim="800000"/>
              <a:headEnd/>
              <a:tailEnd/>
            </a:ln>
          </p:spPr>
          <p:txBody>
            <a:bodyPr wrap="none" anchor="ctr"/>
            <a:lstStyle/>
            <a:p>
              <a:pPr algn="ctr"/>
              <a:r>
                <a:rPr kumimoji="1" lang="zh-CN" altLang="en-US" sz="1200" dirty="0" smtClean="0">
                  <a:latin typeface="Times New Roman" pitchFamily="18" charset="0"/>
                  <a:ea typeface="黑体" pitchFamily="49" charset="-122"/>
                </a:rPr>
                <a:t>工序级</a:t>
              </a:r>
              <a:r>
                <a:rPr kumimoji="1" lang="zh-CN" altLang="en-US" sz="1200" dirty="0">
                  <a:latin typeface="Times New Roman" pitchFamily="18" charset="0"/>
                  <a:ea typeface="黑体" pitchFamily="49" charset="-122"/>
                </a:rPr>
                <a:t>责任考核</a:t>
              </a:r>
            </a:p>
          </p:txBody>
        </p:sp>
        <p:sp>
          <p:nvSpPr>
            <p:cNvPr id="40990" name="Text Box 57"/>
            <p:cNvSpPr txBox="1">
              <a:spLocks noChangeArrowheads="1"/>
            </p:cNvSpPr>
            <p:nvPr/>
          </p:nvSpPr>
          <p:spPr bwMode="auto">
            <a:xfrm>
              <a:off x="3203" y="2139"/>
              <a:ext cx="564" cy="460"/>
            </a:xfrm>
            <a:prstGeom prst="rect">
              <a:avLst/>
            </a:prstGeom>
            <a:noFill/>
            <a:ln w="9525">
              <a:noFill/>
              <a:miter lim="800000"/>
              <a:headEnd/>
              <a:tailEnd/>
            </a:ln>
          </p:spPr>
          <p:txBody>
            <a:bodyPr wrap="none">
              <a:spAutoFit/>
            </a:bodyPr>
            <a:lstStyle/>
            <a:p>
              <a:r>
                <a:rPr kumimoji="1" lang="zh-CN" altLang="en-US" sz="1400">
                  <a:latin typeface="黑体" pitchFamily="49" charset="-122"/>
                  <a:ea typeface="黑体" pitchFamily="49" charset="-122"/>
                </a:rPr>
                <a:t>车间管理</a:t>
              </a:r>
            </a:p>
            <a:p>
              <a:r>
                <a:rPr kumimoji="1" lang="zh-CN" altLang="en-US" sz="1400">
                  <a:latin typeface="黑体" pitchFamily="49" charset="-122"/>
                  <a:ea typeface="黑体" pitchFamily="49" charset="-122"/>
                </a:rPr>
                <a:t>质量管理</a:t>
              </a:r>
            </a:p>
            <a:p>
              <a:endParaRPr kumimoji="1" lang="zh-CN" altLang="en-US" sz="1400">
                <a:latin typeface="黑体" pitchFamily="49" charset="-122"/>
                <a:ea typeface="黑体" pitchFamily="49" charset="-122"/>
              </a:endParaRPr>
            </a:p>
          </p:txBody>
        </p:sp>
        <p:grpSp>
          <p:nvGrpSpPr>
            <p:cNvPr id="13" name="Group 58"/>
            <p:cNvGrpSpPr>
              <a:grpSpLocks/>
            </p:cNvGrpSpPr>
            <p:nvPr/>
          </p:nvGrpSpPr>
          <p:grpSpPr bwMode="auto">
            <a:xfrm>
              <a:off x="3923" y="1128"/>
              <a:ext cx="199" cy="195"/>
              <a:chOff x="170" y="1693"/>
              <a:chExt cx="199" cy="195"/>
            </a:xfrm>
          </p:grpSpPr>
          <p:sp>
            <p:nvSpPr>
              <p:cNvPr id="41002" name="Freeform 59"/>
              <p:cNvSpPr>
                <a:spLocks/>
              </p:cNvSpPr>
              <p:nvPr/>
            </p:nvSpPr>
            <p:spPr bwMode="auto">
              <a:xfrm>
                <a:off x="170" y="1693"/>
                <a:ext cx="199" cy="195"/>
              </a:xfrm>
              <a:custGeom>
                <a:avLst/>
                <a:gdLst>
                  <a:gd name="T0" fmla="*/ 199 w 104"/>
                  <a:gd name="T1" fmla="*/ 99 h 102"/>
                  <a:gd name="T2" fmla="*/ 199 w 104"/>
                  <a:gd name="T3" fmla="*/ 99 h 102"/>
                  <a:gd name="T4" fmla="*/ 195 w 104"/>
                  <a:gd name="T5" fmla="*/ 119 h 102"/>
                  <a:gd name="T6" fmla="*/ 188 w 104"/>
                  <a:gd name="T7" fmla="*/ 138 h 102"/>
                  <a:gd name="T8" fmla="*/ 180 w 104"/>
                  <a:gd name="T9" fmla="*/ 153 h 102"/>
                  <a:gd name="T10" fmla="*/ 168 w 104"/>
                  <a:gd name="T11" fmla="*/ 168 h 102"/>
                  <a:gd name="T12" fmla="*/ 153 w 104"/>
                  <a:gd name="T13" fmla="*/ 180 h 102"/>
                  <a:gd name="T14" fmla="*/ 138 w 104"/>
                  <a:gd name="T15" fmla="*/ 187 h 102"/>
                  <a:gd name="T16" fmla="*/ 119 w 104"/>
                  <a:gd name="T17" fmla="*/ 195 h 102"/>
                  <a:gd name="T18" fmla="*/ 100 w 104"/>
                  <a:gd name="T19" fmla="*/ 195 h 102"/>
                  <a:gd name="T20" fmla="*/ 100 w 104"/>
                  <a:gd name="T21" fmla="*/ 195 h 102"/>
                  <a:gd name="T22" fmla="*/ 77 w 104"/>
                  <a:gd name="T23" fmla="*/ 195 h 102"/>
                  <a:gd name="T24" fmla="*/ 61 w 104"/>
                  <a:gd name="T25" fmla="*/ 187 h 102"/>
                  <a:gd name="T26" fmla="*/ 42 w 104"/>
                  <a:gd name="T27" fmla="*/ 180 h 102"/>
                  <a:gd name="T28" fmla="*/ 27 w 104"/>
                  <a:gd name="T29" fmla="*/ 168 h 102"/>
                  <a:gd name="T30" fmla="*/ 15 w 104"/>
                  <a:gd name="T31" fmla="*/ 153 h 102"/>
                  <a:gd name="T32" fmla="*/ 8 w 104"/>
                  <a:gd name="T33" fmla="*/ 138 h 102"/>
                  <a:gd name="T34" fmla="*/ 0 w 104"/>
                  <a:gd name="T35" fmla="*/ 119 h 102"/>
                  <a:gd name="T36" fmla="*/ 0 w 104"/>
                  <a:gd name="T37" fmla="*/ 99 h 102"/>
                  <a:gd name="T38" fmla="*/ 0 w 104"/>
                  <a:gd name="T39" fmla="*/ 99 h 102"/>
                  <a:gd name="T40" fmla="*/ 0 w 104"/>
                  <a:gd name="T41" fmla="*/ 76 h 102"/>
                  <a:gd name="T42" fmla="*/ 8 w 104"/>
                  <a:gd name="T43" fmla="*/ 57 h 102"/>
                  <a:gd name="T44" fmla="*/ 15 w 104"/>
                  <a:gd name="T45" fmla="*/ 42 h 102"/>
                  <a:gd name="T46" fmla="*/ 27 w 104"/>
                  <a:gd name="T47" fmla="*/ 27 h 102"/>
                  <a:gd name="T48" fmla="*/ 42 w 104"/>
                  <a:gd name="T49" fmla="*/ 15 h 102"/>
                  <a:gd name="T50" fmla="*/ 61 w 104"/>
                  <a:gd name="T51" fmla="*/ 8 h 102"/>
                  <a:gd name="T52" fmla="*/ 77 w 104"/>
                  <a:gd name="T53" fmla="*/ 0 h 102"/>
                  <a:gd name="T54" fmla="*/ 100 w 104"/>
                  <a:gd name="T55" fmla="*/ 0 h 102"/>
                  <a:gd name="T56" fmla="*/ 100 w 104"/>
                  <a:gd name="T57" fmla="*/ 0 h 102"/>
                  <a:gd name="T58" fmla="*/ 119 w 104"/>
                  <a:gd name="T59" fmla="*/ 0 h 102"/>
                  <a:gd name="T60" fmla="*/ 138 w 104"/>
                  <a:gd name="T61" fmla="*/ 8 h 102"/>
                  <a:gd name="T62" fmla="*/ 153 w 104"/>
                  <a:gd name="T63" fmla="*/ 15 h 102"/>
                  <a:gd name="T64" fmla="*/ 168 w 104"/>
                  <a:gd name="T65" fmla="*/ 27 h 102"/>
                  <a:gd name="T66" fmla="*/ 180 w 104"/>
                  <a:gd name="T67" fmla="*/ 42 h 102"/>
                  <a:gd name="T68" fmla="*/ 188 w 104"/>
                  <a:gd name="T69" fmla="*/ 57 h 102"/>
                  <a:gd name="T70" fmla="*/ 195 w 104"/>
                  <a:gd name="T71" fmla="*/ 76 h 102"/>
                  <a:gd name="T72" fmla="*/ 199 w 104"/>
                  <a:gd name="T73" fmla="*/ 99 h 102"/>
                  <a:gd name="T74" fmla="*/ 199 w 104"/>
                  <a:gd name="T75" fmla="*/ 99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02"/>
                  <a:gd name="T116" fmla="*/ 104 w 104"/>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02">
                    <a:moveTo>
                      <a:pt x="104" y="52"/>
                    </a:moveTo>
                    <a:lnTo>
                      <a:pt x="104" y="52"/>
                    </a:lnTo>
                    <a:lnTo>
                      <a:pt x="102" y="62"/>
                    </a:lnTo>
                    <a:lnTo>
                      <a:pt x="98" y="72"/>
                    </a:lnTo>
                    <a:lnTo>
                      <a:pt x="94" y="80"/>
                    </a:lnTo>
                    <a:lnTo>
                      <a:pt x="88" y="88"/>
                    </a:lnTo>
                    <a:lnTo>
                      <a:pt x="80" y="94"/>
                    </a:lnTo>
                    <a:lnTo>
                      <a:pt x="72" y="98"/>
                    </a:lnTo>
                    <a:lnTo>
                      <a:pt x="62" y="102"/>
                    </a:lnTo>
                    <a:lnTo>
                      <a:pt x="52" y="102"/>
                    </a:lnTo>
                    <a:lnTo>
                      <a:pt x="40" y="102"/>
                    </a:lnTo>
                    <a:lnTo>
                      <a:pt x="32" y="98"/>
                    </a:lnTo>
                    <a:lnTo>
                      <a:pt x="22" y="94"/>
                    </a:lnTo>
                    <a:lnTo>
                      <a:pt x="14" y="88"/>
                    </a:lnTo>
                    <a:lnTo>
                      <a:pt x="8" y="80"/>
                    </a:lnTo>
                    <a:lnTo>
                      <a:pt x="4" y="72"/>
                    </a:lnTo>
                    <a:lnTo>
                      <a:pt x="0" y="62"/>
                    </a:lnTo>
                    <a:lnTo>
                      <a:pt x="0" y="52"/>
                    </a:lnTo>
                    <a:lnTo>
                      <a:pt x="0" y="40"/>
                    </a:lnTo>
                    <a:lnTo>
                      <a:pt x="4" y="30"/>
                    </a:lnTo>
                    <a:lnTo>
                      <a:pt x="8" y="22"/>
                    </a:lnTo>
                    <a:lnTo>
                      <a:pt x="14" y="14"/>
                    </a:lnTo>
                    <a:lnTo>
                      <a:pt x="22" y="8"/>
                    </a:lnTo>
                    <a:lnTo>
                      <a:pt x="32" y="4"/>
                    </a:lnTo>
                    <a:lnTo>
                      <a:pt x="40" y="0"/>
                    </a:lnTo>
                    <a:lnTo>
                      <a:pt x="52" y="0"/>
                    </a:lnTo>
                    <a:lnTo>
                      <a:pt x="62" y="0"/>
                    </a:lnTo>
                    <a:lnTo>
                      <a:pt x="72" y="4"/>
                    </a:lnTo>
                    <a:lnTo>
                      <a:pt x="80" y="8"/>
                    </a:lnTo>
                    <a:lnTo>
                      <a:pt x="88" y="14"/>
                    </a:lnTo>
                    <a:lnTo>
                      <a:pt x="94" y="22"/>
                    </a:lnTo>
                    <a:lnTo>
                      <a:pt x="98" y="30"/>
                    </a:lnTo>
                    <a:lnTo>
                      <a:pt x="102" y="40"/>
                    </a:lnTo>
                    <a:lnTo>
                      <a:pt x="104" y="52"/>
                    </a:lnTo>
                    <a:close/>
                  </a:path>
                </a:pathLst>
              </a:custGeom>
              <a:solidFill>
                <a:schemeClr val="bg1"/>
              </a:solidFill>
              <a:ln w="9525">
                <a:noFill/>
                <a:round/>
                <a:headEnd/>
                <a:tailEnd/>
              </a:ln>
            </p:spPr>
            <p:txBody>
              <a:bodyPr/>
              <a:lstStyle/>
              <a:p>
                <a:endParaRPr lang="zh-CN" altLang="en-US"/>
              </a:p>
            </p:txBody>
          </p:sp>
          <p:sp>
            <p:nvSpPr>
              <p:cNvPr id="41003" name="Rectangle 60"/>
              <p:cNvSpPr>
                <a:spLocks noChangeArrowheads="1"/>
              </p:cNvSpPr>
              <p:nvPr/>
            </p:nvSpPr>
            <p:spPr bwMode="auto">
              <a:xfrm>
                <a:off x="230" y="1704"/>
                <a:ext cx="80" cy="173"/>
              </a:xfrm>
              <a:prstGeom prst="rect">
                <a:avLst/>
              </a:prstGeom>
              <a:noFill/>
              <a:ln w="9525">
                <a:noFill/>
                <a:miter lim="800000"/>
                <a:headEnd/>
                <a:tailEnd/>
              </a:ln>
            </p:spPr>
            <p:txBody>
              <a:bodyPr wrap="none" lIns="0" tIns="0" rIns="0" bIns="0">
                <a:spAutoFit/>
              </a:bodyPr>
              <a:lstStyle/>
              <a:p>
                <a:r>
                  <a:rPr lang="en-US" altLang="zh-CN">
                    <a:latin typeface="Arial" pitchFamily="34" charset="0"/>
                  </a:rPr>
                  <a:t>3</a:t>
                </a:r>
              </a:p>
            </p:txBody>
          </p:sp>
        </p:grpSp>
        <p:sp>
          <p:nvSpPr>
            <p:cNvPr id="40992" name="Line 61"/>
            <p:cNvSpPr>
              <a:spLocks noChangeShapeType="1"/>
            </p:cNvSpPr>
            <p:nvPr/>
          </p:nvSpPr>
          <p:spPr bwMode="auto">
            <a:xfrm flipV="1">
              <a:off x="4195" y="1163"/>
              <a:ext cx="1" cy="224"/>
            </a:xfrm>
            <a:prstGeom prst="line">
              <a:avLst/>
            </a:prstGeom>
            <a:noFill/>
            <a:ln w="38100">
              <a:solidFill>
                <a:schemeClr val="bg1"/>
              </a:solidFill>
              <a:round/>
              <a:headEnd/>
              <a:tailEnd/>
            </a:ln>
          </p:spPr>
          <p:txBody>
            <a:bodyPr/>
            <a:lstStyle/>
            <a:p>
              <a:endParaRPr lang="zh-CN" altLang="en-US"/>
            </a:p>
          </p:txBody>
        </p:sp>
        <p:sp>
          <p:nvSpPr>
            <p:cNvPr id="40993" name="Line 62"/>
            <p:cNvSpPr>
              <a:spLocks noChangeShapeType="1"/>
            </p:cNvSpPr>
            <p:nvPr/>
          </p:nvSpPr>
          <p:spPr bwMode="auto">
            <a:xfrm>
              <a:off x="2881" y="1387"/>
              <a:ext cx="1315" cy="0"/>
            </a:xfrm>
            <a:prstGeom prst="line">
              <a:avLst/>
            </a:prstGeom>
            <a:noFill/>
            <a:ln w="38100">
              <a:solidFill>
                <a:schemeClr val="bg1"/>
              </a:solidFill>
              <a:round/>
              <a:headEnd/>
              <a:tailEnd/>
            </a:ln>
          </p:spPr>
          <p:txBody>
            <a:bodyPr/>
            <a:lstStyle/>
            <a:p>
              <a:endParaRPr lang="zh-CN" altLang="en-US"/>
            </a:p>
          </p:txBody>
        </p:sp>
        <p:grpSp>
          <p:nvGrpSpPr>
            <p:cNvPr id="14" name="Group 63"/>
            <p:cNvGrpSpPr>
              <a:grpSpLocks/>
            </p:cNvGrpSpPr>
            <p:nvPr/>
          </p:nvGrpSpPr>
          <p:grpSpPr bwMode="auto">
            <a:xfrm>
              <a:off x="3011" y="682"/>
              <a:ext cx="731" cy="752"/>
              <a:chOff x="431" y="935"/>
              <a:chExt cx="971" cy="896"/>
            </a:xfrm>
          </p:grpSpPr>
          <p:sp>
            <p:nvSpPr>
              <p:cNvPr id="219200" name="Text Box 64"/>
              <p:cNvSpPr txBox="1">
                <a:spLocks noChangeArrowheads="1"/>
              </p:cNvSpPr>
              <p:nvPr/>
            </p:nvSpPr>
            <p:spPr bwMode="auto">
              <a:xfrm>
                <a:off x="1119" y="1271"/>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D</a:t>
                </a:r>
              </a:p>
            </p:txBody>
          </p:sp>
          <p:grpSp>
            <p:nvGrpSpPr>
              <p:cNvPr id="15" name="Group 65"/>
              <p:cNvGrpSpPr>
                <a:grpSpLocks/>
              </p:cNvGrpSpPr>
              <p:nvPr/>
            </p:nvGrpSpPr>
            <p:grpSpPr bwMode="auto">
              <a:xfrm>
                <a:off x="431" y="1091"/>
                <a:ext cx="741" cy="528"/>
                <a:chOff x="1296" y="3168"/>
                <a:chExt cx="672" cy="528"/>
              </a:xfrm>
            </p:grpSpPr>
            <p:sp>
              <p:nvSpPr>
                <p:cNvPr id="219202" name="AutoShape 66"/>
                <p:cNvSpPr>
                  <a:spLocks noChangeArrowheads="1"/>
                </p:cNvSpPr>
                <p:nvPr/>
              </p:nvSpPr>
              <p:spPr bwMode="auto">
                <a:xfrm>
                  <a:off x="1488" y="3168"/>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203" name="AutoShape 67"/>
                <p:cNvSpPr>
                  <a:spLocks noChangeArrowheads="1"/>
                </p:cNvSpPr>
                <p:nvPr/>
              </p:nvSpPr>
              <p:spPr bwMode="auto">
                <a:xfrm rot="-10832650">
                  <a:off x="1488" y="3312"/>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rot="10800000"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204" name="Text Box 68"/>
                <p:cNvSpPr txBox="1">
                  <a:spLocks noChangeArrowheads="1"/>
                </p:cNvSpPr>
                <p:nvPr/>
              </p:nvSpPr>
              <p:spPr bwMode="auto">
                <a:xfrm>
                  <a:off x="1296" y="3251"/>
                  <a:ext cx="257" cy="342"/>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A</a:t>
                  </a:r>
                </a:p>
              </p:txBody>
            </p:sp>
          </p:grpSp>
          <p:sp>
            <p:nvSpPr>
              <p:cNvPr id="219205" name="Rectangle 69"/>
              <p:cNvSpPr>
                <a:spLocks noChangeArrowheads="1"/>
              </p:cNvSpPr>
              <p:nvPr/>
            </p:nvSpPr>
            <p:spPr bwMode="auto">
              <a:xfrm>
                <a:off x="802" y="935"/>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P</a:t>
                </a:r>
              </a:p>
            </p:txBody>
          </p:sp>
          <p:sp>
            <p:nvSpPr>
              <p:cNvPr id="219206" name="Text Box 70"/>
              <p:cNvSpPr txBox="1">
                <a:spLocks noChangeArrowheads="1"/>
              </p:cNvSpPr>
              <p:nvPr/>
            </p:nvSpPr>
            <p:spPr bwMode="auto">
              <a:xfrm>
                <a:off x="791" y="1488"/>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C</a:t>
                </a:r>
              </a:p>
            </p:txBody>
          </p:sp>
        </p:grpSp>
      </p:grpSp>
      <p:grpSp>
        <p:nvGrpSpPr>
          <p:cNvPr id="16" name="Group 71"/>
          <p:cNvGrpSpPr>
            <a:grpSpLocks/>
          </p:cNvGrpSpPr>
          <p:nvPr/>
        </p:nvGrpSpPr>
        <p:grpSpPr bwMode="auto">
          <a:xfrm>
            <a:off x="6804025" y="692150"/>
            <a:ext cx="2087563" cy="5372100"/>
            <a:chOff x="4196" y="455"/>
            <a:chExt cx="1315" cy="3384"/>
          </a:xfrm>
        </p:grpSpPr>
        <p:sp>
          <p:nvSpPr>
            <p:cNvPr id="40969" name="Rectangle 72"/>
            <p:cNvSpPr>
              <a:spLocks noChangeArrowheads="1"/>
            </p:cNvSpPr>
            <p:nvPr/>
          </p:nvSpPr>
          <p:spPr bwMode="auto">
            <a:xfrm>
              <a:off x="4262" y="1260"/>
              <a:ext cx="1118" cy="426"/>
            </a:xfrm>
            <a:prstGeom prst="rect">
              <a:avLst/>
            </a:prstGeom>
            <a:gradFill rotWithShape="1">
              <a:gsLst>
                <a:gs pos="0">
                  <a:srgbClr val="FF9933"/>
                </a:gs>
                <a:gs pos="100000">
                  <a:srgbClr val="FFCD3F"/>
                </a:gs>
              </a:gsLst>
              <a:lin ang="0" scaled="1"/>
            </a:gradFill>
            <a:ln w="38100" algn="ctr">
              <a:solidFill>
                <a:schemeClr val="bg1"/>
              </a:solidFill>
              <a:prstDash val="sysDot"/>
              <a:miter lim="800000"/>
              <a:headEnd/>
              <a:tailEnd/>
            </a:ln>
          </p:spPr>
          <p:txBody>
            <a:bodyPr lIns="18000" tIns="0" rIns="18000" bIns="0" anchor="ctr"/>
            <a:lstStyle/>
            <a:p>
              <a:pPr algn="ctr"/>
              <a:r>
                <a:rPr kumimoji="1" lang="zh-CN" altLang="en-US" sz="1400">
                  <a:latin typeface="黑体" pitchFamily="49" charset="-122"/>
                  <a:ea typeface="黑体" pitchFamily="49" charset="-122"/>
                </a:rPr>
                <a:t>企业价值链管理</a:t>
              </a:r>
            </a:p>
          </p:txBody>
        </p:sp>
        <p:sp>
          <p:nvSpPr>
            <p:cNvPr id="40970" name="Rectangle 73"/>
            <p:cNvSpPr>
              <a:spLocks noChangeArrowheads="1"/>
            </p:cNvSpPr>
            <p:nvPr/>
          </p:nvSpPr>
          <p:spPr bwMode="auto">
            <a:xfrm>
              <a:off x="4246" y="1777"/>
              <a:ext cx="1134" cy="725"/>
            </a:xfrm>
            <a:prstGeom prst="rect">
              <a:avLst/>
            </a:prstGeom>
            <a:gradFill rotWithShape="1">
              <a:gsLst>
                <a:gs pos="0">
                  <a:srgbClr val="008000"/>
                </a:gs>
                <a:gs pos="100000">
                  <a:srgbClr val="46C246"/>
                </a:gs>
              </a:gsLst>
              <a:lin ang="0" scaled="1"/>
            </a:gradFill>
            <a:ln w="9525" algn="ctr">
              <a:solidFill>
                <a:schemeClr val="tx1"/>
              </a:solidFill>
              <a:miter lim="800000"/>
              <a:headEnd/>
              <a:tailEnd/>
            </a:ln>
          </p:spPr>
          <p:txBody>
            <a:bodyPr lIns="18000" tIns="0" rIns="18000" bIns="0" anchor="ctr"/>
            <a:lstStyle/>
            <a:p>
              <a:pPr algn="ctr"/>
              <a:endParaRPr kumimoji="1" lang="zh-CN" altLang="en-US" sz="1400">
                <a:latin typeface="黑体" pitchFamily="49" charset="-122"/>
                <a:ea typeface="黑体" pitchFamily="49" charset="-122"/>
              </a:endParaRPr>
            </a:p>
          </p:txBody>
        </p:sp>
        <p:sp>
          <p:nvSpPr>
            <p:cNvPr id="40971" name="Rectangle 74"/>
            <p:cNvSpPr>
              <a:spLocks noChangeArrowheads="1"/>
            </p:cNvSpPr>
            <p:nvPr/>
          </p:nvSpPr>
          <p:spPr bwMode="auto">
            <a:xfrm>
              <a:off x="4246" y="3612"/>
              <a:ext cx="1127" cy="227"/>
            </a:xfrm>
            <a:prstGeom prst="rect">
              <a:avLst/>
            </a:prstGeom>
            <a:solidFill>
              <a:schemeClr val="bg1"/>
            </a:solidFill>
            <a:ln w="28575" algn="ctr">
              <a:solidFill>
                <a:srgbClr val="B2B2B2"/>
              </a:solidFill>
              <a:miter lim="800000"/>
              <a:headEnd/>
              <a:tailEnd/>
            </a:ln>
          </p:spPr>
          <p:txBody>
            <a:bodyPr wrap="none" anchor="ctr"/>
            <a:lstStyle/>
            <a:p>
              <a:pPr algn="ctr"/>
              <a:r>
                <a:rPr kumimoji="1" lang="zh-CN" altLang="en-US" sz="1200">
                  <a:latin typeface="Times New Roman" pitchFamily="18" charset="0"/>
                  <a:ea typeface="黑体" pitchFamily="49" charset="-122"/>
                </a:rPr>
                <a:t>全员、全面、全过程考核</a:t>
              </a:r>
            </a:p>
          </p:txBody>
        </p:sp>
        <p:sp>
          <p:nvSpPr>
            <p:cNvPr id="40972" name="Rectangle 75"/>
            <p:cNvSpPr>
              <a:spLocks noChangeArrowheads="1"/>
            </p:cNvSpPr>
            <p:nvPr/>
          </p:nvSpPr>
          <p:spPr bwMode="auto">
            <a:xfrm>
              <a:off x="4246" y="2568"/>
              <a:ext cx="1134" cy="545"/>
            </a:xfrm>
            <a:prstGeom prst="rect">
              <a:avLst/>
            </a:prstGeom>
            <a:gradFill rotWithShape="1">
              <a:gsLst>
                <a:gs pos="0">
                  <a:srgbClr val="669900"/>
                </a:gs>
                <a:gs pos="100000">
                  <a:srgbClr val="99CC00"/>
                </a:gs>
              </a:gsLst>
              <a:lin ang="0" scaled="1"/>
            </a:gradFill>
            <a:ln w="9525" algn="ctr">
              <a:solidFill>
                <a:schemeClr val="tx1"/>
              </a:solidFill>
              <a:miter lim="800000"/>
              <a:headEnd/>
              <a:tailEnd/>
            </a:ln>
          </p:spPr>
          <p:txBody>
            <a:bodyPr lIns="18000" tIns="0" rIns="18000" bIns="0" anchor="ctr"/>
            <a:lstStyle/>
            <a:p>
              <a:pPr algn="ctr"/>
              <a:r>
                <a:rPr kumimoji="1" lang="zh-CN" altLang="en-US" sz="1400">
                  <a:latin typeface="Times New Roman" pitchFamily="18" charset="0"/>
                  <a:ea typeface="黑体" pitchFamily="49" charset="-122"/>
                </a:rPr>
                <a:t>全面成本管理体系</a:t>
              </a:r>
            </a:p>
          </p:txBody>
        </p:sp>
        <p:sp>
          <p:nvSpPr>
            <p:cNvPr id="40973" name="Text Box 76"/>
            <p:cNvSpPr txBox="1">
              <a:spLocks noChangeArrowheads="1"/>
            </p:cNvSpPr>
            <p:nvPr/>
          </p:nvSpPr>
          <p:spPr bwMode="auto">
            <a:xfrm>
              <a:off x="4428" y="1867"/>
              <a:ext cx="788" cy="594"/>
            </a:xfrm>
            <a:prstGeom prst="rect">
              <a:avLst/>
            </a:prstGeom>
            <a:noFill/>
            <a:ln w="9525">
              <a:noFill/>
              <a:miter lim="800000"/>
              <a:headEnd/>
              <a:tailEnd/>
            </a:ln>
          </p:spPr>
          <p:txBody>
            <a:bodyPr wrap="none">
              <a:spAutoFit/>
            </a:bodyPr>
            <a:lstStyle/>
            <a:p>
              <a:r>
                <a:rPr kumimoji="1" lang="en-US" altLang="zh-CN" sz="1400">
                  <a:latin typeface="黑体" pitchFamily="49" charset="-122"/>
                  <a:ea typeface="黑体" pitchFamily="49" charset="-122"/>
                </a:rPr>
                <a:t>BI </a:t>
              </a:r>
              <a:r>
                <a:rPr kumimoji="1" lang="zh-CN" altLang="en-US" sz="1400">
                  <a:latin typeface="黑体" pitchFamily="49" charset="-122"/>
                  <a:ea typeface="黑体" pitchFamily="49" charset="-122"/>
                </a:rPr>
                <a:t>商业分析</a:t>
              </a:r>
            </a:p>
            <a:p>
              <a:r>
                <a:rPr kumimoji="1" lang="zh-CN" altLang="en-US" sz="1400">
                  <a:latin typeface="黑体" pitchFamily="49" charset="-122"/>
                  <a:ea typeface="黑体" pitchFamily="49" charset="-122"/>
                </a:rPr>
                <a:t>协同管理</a:t>
              </a:r>
            </a:p>
            <a:p>
              <a:r>
                <a:rPr kumimoji="1" lang="zh-CN" altLang="en-US" sz="1400">
                  <a:latin typeface="黑体" pitchFamily="49" charset="-122"/>
                  <a:ea typeface="黑体" pitchFamily="49" charset="-122"/>
                </a:rPr>
                <a:t>人力成本管理</a:t>
              </a:r>
            </a:p>
            <a:p>
              <a:r>
                <a:rPr kumimoji="1" lang="zh-CN" altLang="en-US" sz="1400">
                  <a:latin typeface="黑体" pitchFamily="49" charset="-122"/>
                  <a:ea typeface="黑体" pitchFamily="49" charset="-122"/>
                </a:rPr>
                <a:t>能力计划管理</a:t>
              </a:r>
            </a:p>
          </p:txBody>
        </p:sp>
        <p:grpSp>
          <p:nvGrpSpPr>
            <p:cNvPr id="17" name="Group 77"/>
            <p:cNvGrpSpPr>
              <a:grpSpLocks/>
            </p:cNvGrpSpPr>
            <p:nvPr/>
          </p:nvGrpSpPr>
          <p:grpSpPr bwMode="auto">
            <a:xfrm>
              <a:off x="5193" y="901"/>
              <a:ext cx="199" cy="195"/>
              <a:chOff x="142" y="2101"/>
              <a:chExt cx="199" cy="195"/>
            </a:xfrm>
          </p:grpSpPr>
          <p:sp>
            <p:nvSpPr>
              <p:cNvPr id="40984" name="Freeform 78"/>
              <p:cNvSpPr>
                <a:spLocks/>
              </p:cNvSpPr>
              <p:nvPr/>
            </p:nvSpPr>
            <p:spPr bwMode="auto">
              <a:xfrm>
                <a:off x="142" y="2101"/>
                <a:ext cx="199" cy="195"/>
              </a:xfrm>
              <a:custGeom>
                <a:avLst/>
                <a:gdLst>
                  <a:gd name="T0" fmla="*/ 199 w 104"/>
                  <a:gd name="T1" fmla="*/ 99 h 102"/>
                  <a:gd name="T2" fmla="*/ 199 w 104"/>
                  <a:gd name="T3" fmla="*/ 99 h 102"/>
                  <a:gd name="T4" fmla="*/ 195 w 104"/>
                  <a:gd name="T5" fmla="*/ 119 h 102"/>
                  <a:gd name="T6" fmla="*/ 188 w 104"/>
                  <a:gd name="T7" fmla="*/ 138 h 102"/>
                  <a:gd name="T8" fmla="*/ 180 w 104"/>
                  <a:gd name="T9" fmla="*/ 153 h 102"/>
                  <a:gd name="T10" fmla="*/ 168 w 104"/>
                  <a:gd name="T11" fmla="*/ 168 h 102"/>
                  <a:gd name="T12" fmla="*/ 153 w 104"/>
                  <a:gd name="T13" fmla="*/ 180 h 102"/>
                  <a:gd name="T14" fmla="*/ 138 w 104"/>
                  <a:gd name="T15" fmla="*/ 187 h 102"/>
                  <a:gd name="T16" fmla="*/ 119 w 104"/>
                  <a:gd name="T17" fmla="*/ 195 h 102"/>
                  <a:gd name="T18" fmla="*/ 100 w 104"/>
                  <a:gd name="T19" fmla="*/ 195 h 102"/>
                  <a:gd name="T20" fmla="*/ 100 w 104"/>
                  <a:gd name="T21" fmla="*/ 195 h 102"/>
                  <a:gd name="T22" fmla="*/ 77 w 104"/>
                  <a:gd name="T23" fmla="*/ 195 h 102"/>
                  <a:gd name="T24" fmla="*/ 61 w 104"/>
                  <a:gd name="T25" fmla="*/ 187 h 102"/>
                  <a:gd name="T26" fmla="*/ 42 w 104"/>
                  <a:gd name="T27" fmla="*/ 180 h 102"/>
                  <a:gd name="T28" fmla="*/ 27 w 104"/>
                  <a:gd name="T29" fmla="*/ 168 h 102"/>
                  <a:gd name="T30" fmla="*/ 15 w 104"/>
                  <a:gd name="T31" fmla="*/ 153 h 102"/>
                  <a:gd name="T32" fmla="*/ 8 w 104"/>
                  <a:gd name="T33" fmla="*/ 138 h 102"/>
                  <a:gd name="T34" fmla="*/ 0 w 104"/>
                  <a:gd name="T35" fmla="*/ 119 h 102"/>
                  <a:gd name="T36" fmla="*/ 0 w 104"/>
                  <a:gd name="T37" fmla="*/ 99 h 102"/>
                  <a:gd name="T38" fmla="*/ 0 w 104"/>
                  <a:gd name="T39" fmla="*/ 99 h 102"/>
                  <a:gd name="T40" fmla="*/ 0 w 104"/>
                  <a:gd name="T41" fmla="*/ 76 h 102"/>
                  <a:gd name="T42" fmla="*/ 8 w 104"/>
                  <a:gd name="T43" fmla="*/ 57 h 102"/>
                  <a:gd name="T44" fmla="*/ 15 w 104"/>
                  <a:gd name="T45" fmla="*/ 42 h 102"/>
                  <a:gd name="T46" fmla="*/ 27 w 104"/>
                  <a:gd name="T47" fmla="*/ 27 h 102"/>
                  <a:gd name="T48" fmla="*/ 42 w 104"/>
                  <a:gd name="T49" fmla="*/ 15 h 102"/>
                  <a:gd name="T50" fmla="*/ 61 w 104"/>
                  <a:gd name="T51" fmla="*/ 8 h 102"/>
                  <a:gd name="T52" fmla="*/ 77 w 104"/>
                  <a:gd name="T53" fmla="*/ 0 h 102"/>
                  <a:gd name="T54" fmla="*/ 100 w 104"/>
                  <a:gd name="T55" fmla="*/ 0 h 102"/>
                  <a:gd name="T56" fmla="*/ 100 w 104"/>
                  <a:gd name="T57" fmla="*/ 0 h 102"/>
                  <a:gd name="T58" fmla="*/ 119 w 104"/>
                  <a:gd name="T59" fmla="*/ 0 h 102"/>
                  <a:gd name="T60" fmla="*/ 138 w 104"/>
                  <a:gd name="T61" fmla="*/ 8 h 102"/>
                  <a:gd name="T62" fmla="*/ 153 w 104"/>
                  <a:gd name="T63" fmla="*/ 15 h 102"/>
                  <a:gd name="T64" fmla="*/ 168 w 104"/>
                  <a:gd name="T65" fmla="*/ 27 h 102"/>
                  <a:gd name="T66" fmla="*/ 180 w 104"/>
                  <a:gd name="T67" fmla="*/ 42 h 102"/>
                  <a:gd name="T68" fmla="*/ 188 w 104"/>
                  <a:gd name="T69" fmla="*/ 57 h 102"/>
                  <a:gd name="T70" fmla="*/ 195 w 104"/>
                  <a:gd name="T71" fmla="*/ 76 h 102"/>
                  <a:gd name="T72" fmla="*/ 199 w 104"/>
                  <a:gd name="T73" fmla="*/ 99 h 102"/>
                  <a:gd name="T74" fmla="*/ 199 w 104"/>
                  <a:gd name="T75" fmla="*/ 99 h 1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02"/>
                  <a:gd name="T116" fmla="*/ 104 w 104"/>
                  <a:gd name="T117" fmla="*/ 102 h 10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02">
                    <a:moveTo>
                      <a:pt x="104" y="52"/>
                    </a:moveTo>
                    <a:lnTo>
                      <a:pt x="104" y="52"/>
                    </a:lnTo>
                    <a:lnTo>
                      <a:pt x="102" y="62"/>
                    </a:lnTo>
                    <a:lnTo>
                      <a:pt x="98" y="72"/>
                    </a:lnTo>
                    <a:lnTo>
                      <a:pt x="94" y="80"/>
                    </a:lnTo>
                    <a:lnTo>
                      <a:pt x="88" y="88"/>
                    </a:lnTo>
                    <a:lnTo>
                      <a:pt x="80" y="94"/>
                    </a:lnTo>
                    <a:lnTo>
                      <a:pt x="72" y="98"/>
                    </a:lnTo>
                    <a:lnTo>
                      <a:pt x="62" y="102"/>
                    </a:lnTo>
                    <a:lnTo>
                      <a:pt x="52" y="102"/>
                    </a:lnTo>
                    <a:lnTo>
                      <a:pt x="40" y="102"/>
                    </a:lnTo>
                    <a:lnTo>
                      <a:pt x="32" y="98"/>
                    </a:lnTo>
                    <a:lnTo>
                      <a:pt x="22" y="94"/>
                    </a:lnTo>
                    <a:lnTo>
                      <a:pt x="14" y="88"/>
                    </a:lnTo>
                    <a:lnTo>
                      <a:pt x="8" y="80"/>
                    </a:lnTo>
                    <a:lnTo>
                      <a:pt x="4" y="72"/>
                    </a:lnTo>
                    <a:lnTo>
                      <a:pt x="0" y="62"/>
                    </a:lnTo>
                    <a:lnTo>
                      <a:pt x="0" y="52"/>
                    </a:lnTo>
                    <a:lnTo>
                      <a:pt x="0" y="40"/>
                    </a:lnTo>
                    <a:lnTo>
                      <a:pt x="4" y="30"/>
                    </a:lnTo>
                    <a:lnTo>
                      <a:pt x="8" y="22"/>
                    </a:lnTo>
                    <a:lnTo>
                      <a:pt x="14" y="14"/>
                    </a:lnTo>
                    <a:lnTo>
                      <a:pt x="22" y="8"/>
                    </a:lnTo>
                    <a:lnTo>
                      <a:pt x="32" y="4"/>
                    </a:lnTo>
                    <a:lnTo>
                      <a:pt x="40" y="0"/>
                    </a:lnTo>
                    <a:lnTo>
                      <a:pt x="52" y="0"/>
                    </a:lnTo>
                    <a:lnTo>
                      <a:pt x="62" y="0"/>
                    </a:lnTo>
                    <a:lnTo>
                      <a:pt x="72" y="4"/>
                    </a:lnTo>
                    <a:lnTo>
                      <a:pt x="80" y="8"/>
                    </a:lnTo>
                    <a:lnTo>
                      <a:pt x="88" y="14"/>
                    </a:lnTo>
                    <a:lnTo>
                      <a:pt x="94" y="22"/>
                    </a:lnTo>
                    <a:lnTo>
                      <a:pt x="98" y="30"/>
                    </a:lnTo>
                    <a:lnTo>
                      <a:pt x="102" y="40"/>
                    </a:lnTo>
                    <a:lnTo>
                      <a:pt x="104" y="52"/>
                    </a:lnTo>
                    <a:close/>
                  </a:path>
                </a:pathLst>
              </a:custGeom>
              <a:solidFill>
                <a:schemeClr val="bg1"/>
              </a:solidFill>
              <a:ln w="9525">
                <a:noFill/>
                <a:round/>
                <a:headEnd/>
                <a:tailEnd/>
              </a:ln>
            </p:spPr>
            <p:txBody>
              <a:bodyPr/>
              <a:lstStyle/>
              <a:p>
                <a:endParaRPr lang="zh-CN" altLang="en-US"/>
              </a:p>
            </p:txBody>
          </p:sp>
          <p:sp>
            <p:nvSpPr>
              <p:cNvPr id="40985" name="Rectangle 79"/>
              <p:cNvSpPr>
                <a:spLocks noChangeArrowheads="1"/>
              </p:cNvSpPr>
              <p:nvPr/>
            </p:nvSpPr>
            <p:spPr bwMode="auto">
              <a:xfrm>
                <a:off x="202" y="2112"/>
                <a:ext cx="80" cy="173"/>
              </a:xfrm>
              <a:prstGeom prst="rect">
                <a:avLst/>
              </a:prstGeom>
              <a:noFill/>
              <a:ln w="9525">
                <a:noFill/>
                <a:miter lim="800000"/>
                <a:headEnd/>
                <a:tailEnd/>
              </a:ln>
            </p:spPr>
            <p:txBody>
              <a:bodyPr wrap="none" lIns="0" tIns="0" rIns="0" bIns="0">
                <a:spAutoFit/>
              </a:bodyPr>
              <a:lstStyle/>
              <a:p>
                <a:r>
                  <a:rPr lang="en-US" altLang="zh-CN">
                    <a:latin typeface="Arial" pitchFamily="34" charset="0"/>
                  </a:rPr>
                  <a:t>4</a:t>
                </a:r>
              </a:p>
            </p:txBody>
          </p:sp>
        </p:grpSp>
        <p:sp>
          <p:nvSpPr>
            <p:cNvPr id="40975" name="Line 80"/>
            <p:cNvSpPr>
              <a:spLocks noChangeShapeType="1"/>
            </p:cNvSpPr>
            <p:nvPr/>
          </p:nvSpPr>
          <p:spPr bwMode="auto">
            <a:xfrm>
              <a:off x="4196" y="1172"/>
              <a:ext cx="1315" cy="0"/>
            </a:xfrm>
            <a:prstGeom prst="line">
              <a:avLst/>
            </a:prstGeom>
            <a:noFill/>
            <a:ln w="38100">
              <a:solidFill>
                <a:schemeClr val="bg1"/>
              </a:solidFill>
              <a:round/>
              <a:headEnd/>
              <a:tailEnd type="triangle" w="med" len="med"/>
            </a:ln>
          </p:spPr>
          <p:txBody>
            <a:bodyPr/>
            <a:lstStyle/>
            <a:p>
              <a:endParaRPr lang="zh-CN" altLang="en-US"/>
            </a:p>
          </p:txBody>
        </p:sp>
        <p:grpSp>
          <p:nvGrpSpPr>
            <p:cNvPr id="18" name="Group 81"/>
            <p:cNvGrpSpPr>
              <a:grpSpLocks/>
            </p:cNvGrpSpPr>
            <p:nvPr/>
          </p:nvGrpSpPr>
          <p:grpSpPr bwMode="auto">
            <a:xfrm>
              <a:off x="4326" y="455"/>
              <a:ext cx="731" cy="752"/>
              <a:chOff x="431" y="935"/>
              <a:chExt cx="971" cy="896"/>
            </a:xfrm>
          </p:grpSpPr>
          <p:sp>
            <p:nvSpPr>
              <p:cNvPr id="219218" name="Text Box 82"/>
              <p:cNvSpPr txBox="1">
                <a:spLocks noChangeArrowheads="1"/>
              </p:cNvSpPr>
              <p:nvPr/>
            </p:nvSpPr>
            <p:spPr bwMode="auto">
              <a:xfrm>
                <a:off x="1119" y="1271"/>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D</a:t>
                </a:r>
              </a:p>
            </p:txBody>
          </p:sp>
          <p:grpSp>
            <p:nvGrpSpPr>
              <p:cNvPr id="19" name="Group 83"/>
              <p:cNvGrpSpPr>
                <a:grpSpLocks/>
              </p:cNvGrpSpPr>
              <p:nvPr/>
            </p:nvGrpSpPr>
            <p:grpSpPr bwMode="auto">
              <a:xfrm>
                <a:off x="431" y="1091"/>
                <a:ext cx="741" cy="528"/>
                <a:chOff x="1296" y="3168"/>
                <a:chExt cx="672" cy="528"/>
              </a:xfrm>
            </p:grpSpPr>
            <p:sp>
              <p:nvSpPr>
                <p:cNvPr id="219220" name="AutoShape 84"/>
                <p:cNvSpPr>
                  <a:spLocks noChangeArrowheads="1"/>
                </p:cNvSpPr>
                <p:nvPr/>
              </p:nvSpPr>
              <p:spPr bwMode="auto">
                <a:xfrm>
                  <a:off x="1488" y="3168"/>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221" name="AutoShape 85"/>
                <p:cNvSpPr>
                  <a:spLocks noChangeArrowheads="1"/>
                </p:cNvSpPr>
                <p:nvPr/>
              </p:nvSpPr>
              <p:spPr bwMode="auto">
                <a:xfrm rot="-10832650">
                  <a:off x="1488" y="3312"/>
                  <a:ext cx="482" cy="384"/>
                </a:xfrm>
                <a:custGeom>
                  <a:avLst/>
                  <a:gdLst>
                    <a:gd name="G0" fmla="+- 0 0 0"/>
                    <a:gd name="G1" fmla="+- 10896863 0 0"/>
                    <a:gd name="G2" fmla="+- 0 0 10896863"/>
                    <a:gd name="G3" fmla="+- 10800 0 0"/>
                    <a:gd name="G4" fmla="+- 0 0 0"/>
                    <a:gd name="T0" fmla="*/ 360 256 1"/>
                    <a:gd name="T1" fmla="*/ 0 256 1"/>
                    <a:gd name="G5" fmla="+- G2 T0 T1"/>
                    <a:gd name="G6" fmla="?: G2 G2 G5"/>
                    <a:gd name="G7" fmla="+- 0 0 G6"/>
                    <a:gd name="G8" fmla="+- 5400 0 0"/>
                    <a:gd name="G9" fmla="+- 0 0 10896863"/>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0896863"/>
                    <a:gd name="G36" fmla="sin G34 10896863"/>
                    <a:gd name="G37" fmla="+/ 10896863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9509 w 21600"/>
                    <a:gd name="T5" fmla="*/ 77 h 21600"/>
                    <a:gd name="T6" fmla="*/ 2931 w 21600"/>
                    <a:gd name="T7" fmla="*/ 12722 h 21600"/>
                    <a:gd name="T8" fmla="*/ 10154 w 21600"/>
                    <a:gd name="T9" fmla="*/ 5438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231"/>
                        <a:pt x="5451" y="11661"/>
                        <a:pt x="5554" y="12081"/>
                      </a:cubicBezTo>
                      <a:lnTo>
                        <a:pt x="308" y="13362"/>
                      </a:lnTo>
                      <a:cubicBezTo>
                        <a:pt x="103" y="12523"/>
                        <a:pt x="0" y="11663"/>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12700">
                  <a:solidFill>
                    <a:schemeClr val="tx1"/>
                  </a:solidFill>
                  <a:miter lim="800000"/>
                  <a:headEnd/>
                  <a:tailEnd/>
                </a:ln>
                <a:effectLst>
                  <a:outerShdw dist="17961" dir="2700000" algn="ctr" rotWithShape="0">
                    <a:schemeClr val="tx1"/>
                  </a:outerShdw>
                </a:effectLst>
              </p:spPr>
              <p:txBody>
                <a:bodyPr rot="10800000" wrap="none" anchor="ctr"/>
                <a:lstStyle/>
                <a:p>
                  <a:pPr algn="ctr" eaLnBrk="0" hangingPunct="0">
                    <a:defRPr/>
                  </a:pPr>
                  <a:endParaRPr lang="zh-CN" altLang="en-US" sz="2400" b="1">
                    <a:solidFill>
                      <a:srgbClr val="FFCC00"/>
                    </a:solidFill>
                    <a:latin typeface="黑体" pitchFamily="2" charset="-122"/>
                    <a:ea typeface="黑体" pitchFamily="2" charset="-122"/>
                  </a:endParaRPr>
                </a:p>
              </p:txBody>
            </p:sp>
            <p:sp>
              <p:nvSpPr>
                <p:cNvPr id="219222" name="Text Box 86"/>
                <p:cNvSpPr txBox="1">
                  <a:spLocks noChangeArrowheads="1"/>
                </p:cNvSpPr>
                <p:nvPr/>
              </p:nvSpPr>
              <p:spPr bwMode="auto">
                <a:xfrm>
                  <a:off x="1296" y="3251"/>
                  <a:ext cx="257" cy="342"/>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A</a:t>
                  </a:r>
                </a:p>
              </p:txBody>
            </p:sp>
          </p:grpSp>
          <p:sp>
            <p:nvSpPr>
              <p:cNvPr id="219223" name="Rectangle 87"/>
              <p:cNvSpPr>
                <a:spLocks noChangeArrowheads="1"/>
              </p:cNvSpPr>
              <p:nvPr/>
            </p:nvSpPr>
            <p:spPr bwMode="auto">
              <a:xfrm>
                <a:off x="802" y="935"/>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P</a:t>
                </a:r>
              </a:p>
            </p:txBody>
          </p:sp>
          <p:sp>
            <p:nvSpPr>
              <p:cNvPr id="219224" name="Text Box 88"/>
              <p:cNvSpPr txBox="1">
                <a:spLocks noChangeArrowheads="1"/>
              </p:cNvSpPr>
              <p:nvPr/>
            </p:nvSpPr>
            <p:spPr bwMode="auto">
              <a:xfrm>
                <a:off x="791" y="1488"/>
                <a:ext cx="283" cy="343"/>
              </a:xfrm>
              <a:prstGeom prst="rect">
                <a:avLst/>
              </a:prstGeom>
              <a:noFill/>
              <a:ln w="12700">
                <a:noFill/>
                <a:miter lim="800000"/>
                <a:headEnd/>
                <a:tailEnd/>
              </a:ln>
              <a:effectLst>
                <a:outerShdw dist="17961" dir="2700000" algn="ctr" rotWithShape="0">
                  <a:schemeClr val="tx1"/>
                </a:outerShdw>
              </a:effectLst>
            </p:spPr>
            <p:txBody>
              <a:bodyPr wrap="none">
                <a:spAutoFit/>
              </a:bodyPr>
              <a:lstStyle/>
              <a:p>
                <a:pPr eaLnBrk="0" hangingPunct="0">
                  <a:defRPr/>
                </a:pPr>
                <a:r>
                  <a:rPr lang="en-US" altLang="zh-CN" sz="2400" b="1">
                    <a:solidFill>
                      <a:srgbClr val="FFCC00"/>
                    </a:solidFill>
                    <a:latin typeface="黑体" pitchFamily="2" charset="-122"/>
                    <a:ea typeface="黑体" pitchFamily="2" charset="-122"/>
                  </a:rPr>
                  <a:t>C</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Left)">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a:grpSpLocks/>
          </p:cNvGrpSpPr>
          <p:nvPr/>
        </p:nvGrpSpPr>
        <p:grpSpPr bwMode="auto">
          <a:xfrm>
            <a:off x="304800" y="1066800"/>
            <a:ext cx="8382000" cy="5334000"/>
            <a:chOff x="192" y="672"/>
            <a:chExt cx="5280" cy="3360"/>
          </a:xfrm>
        </p:grpSpPr>
        <p:sp>
          <p:nvSpPr>
            <p:cNvPr id="2092" name="Line 47"/>
            <p:cNvSpPr>
              <a:spLocks noChangeShapeType="1"/>
            </p:cNvSpPr>
            <p:nvPr/>
          </p:nvSpPr>
          <p:spPr bwMode="auto">
            <a:xfrm flipV="1">
              <a:off x="192" y="2224"/>
              <a:ext cx="5280" cy="0"/>
            </a:xfrm>
            <a:prstGeom prst="line">
              <a:avLst/>
            </a:prstGeom>
            <a:noFill/>
            <a:ln w="9525">
              <a:solidFill>
                <a:schemeClr val="tx1"/>
              </a:solidFill>
              <a:round/>
              <a:headEnd/>
              <a:tailEnd/>
            </a:ln>
          </p:spPr>
          <p:txBody>
            <a:bodyPr/>
            <a:lstStyle/>
            <a:p>
              <a:endParaRPr lang="zh-CN" altLang="en-US"/>
            </a:p>
          </p:txBody>
        </p:sp>
        <p:sp>
          <p:nvSpPr>
            <p:cNvPr id="2093" name="Line 48"/>
            <p:cNvSpPr>
              <a:spLocks noChangeShapeType="1"/>
            </p:cNvSpPr>
            <p:nvPr/>
          </p:nvSpPr>
          <p:spPr bwMode="auto">
            <a:xfrm>
              <a:off x="2826" y="672"/>
              <a:ext cx="0" cy="3360"/>
            </a:xfrm>
            <a:prstGeom prst="line">
              <a:avLst/>
            </a:prstGeom>
            <a:noFill/>
            <a:ln w="9525">
              <a:solidFill>
                <a:schemeClr val="tx1"/>
              </a:solidFill>
              <a:round/>
              <a:headEnd/>
              <a:tailEnd/>
            </a:ln>
          </p:spPr>
          <p:txBody>
            <a:bodyPr/>
            <a:lstStyle/>
            <a:p>
              <a:endParaRPr lang="zh-CN" altLang="en-US"/>
            </a:p>
          </p:txBody>
        </p:sp>
        <p:graphicFrame>
          <p:nvGraphicFramePr>
            <p:cNvPr id="2050" name="Object 2"/>
            <p:cNvGraphicFramePr>
              <a:graphicFrameLocks noChangeAspect="1"/>
            </p:cNvGraphicFramePr>
            <p:nvPr/>
          </p:nvGraphicFramePr>
          <p:xfrm>
            <a:off x="1872" y="1248"/>
            <a:ext cx="1900" cy="1953"/>
          </p:xfrm>
          <a:graphic>
            <a:graphicData uri="http://schemas.openxmlformats.org/presentationml/2006/ole">
              <p:oleObj spid="_x0000_s106498" name="Visio" r:id="rId4" imgW="3625200" imgH="3633840" progId="Visio.Drawing.11">
                <p:embed/>
              </p:oleObj>
            </a:graphicData>
          </a:graphic>
        </p:graphicFrame>
      </p:grpSp>
      <p:grpSp>
        <p:nvGrpSpPr>
          <p:cNvPr id="3" name="Group 50"/>
          <p:cNvGrpSpPr>
            <a:grpSpLocks/>
          </p:cNvGrpSpPr>
          <p:nvPr/>
        </p:nvGrpSpPr>
        <p:grpSpPr bwMode="auto">
          <a:xfrm>
            <a:off x="381000" y="3581400"/>
            <a:ext cx="3962400" cy="2667000"/>
            <a:chOff x="240" y="2256"/>
            <a:chExt cx="2496" cy="1680"/>
          </a:xfrm>
        </p:grpSpPr>
        <p:grpSp>
          <p:nvGrpSpPr>
            <p:cNvPr id="4" name="Group 51"/>
            <p:cNvGrpSpPr>
              <a:grpSpLocks/>
            </p:cNvGrpSpPr>
            <p:nvPr/>
          </p:nvGrpSpPr>
          <p:grpSpPr bwMode="auto">
            <a:xfrm>
              <a:off x="1056" y="2256"/>
              <a:ext cx="1680" cy="1584"/>
              <a:chOff x="1056" y="2256"/>
              <a:chExt cx="1680" cy="1584"/>
            </a:xfrm>
          </p:grpSpPr>
          <p:sp>
            <p:nvSpPr>
              <p:cNvPr id="2082" name="Oval 52"/>
              <p:cNvSpPr>
                <a:spLocks noChangeArrowheads="1"/>
              </p:cNvSpPr>
              <p:nvPr/>
            </p:nvSpPr>
            <p:spPr bwMode="auto">
              <a:xfrm>
                <a:off x="1488" y="2256"/>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人事</a:t>
                </a:r>
              </a:p>
              <a:p>
                <a:pPr algn="ctr"/>
                <a:r>
                  <a:rPr lang="zh-CN" altLang="en-US" sz="1200">
                    <a:solidFill>
                      <a:schemeClr val="tx1"/>
                    </a:solidFill>
                  </a:rPr>
                  <a:t>管理</a:t>
                </a:r>
              </a:p>
            </p:txBody>
          </p:sp>
          <p:sp>
            <p:nvSpPr>
              <p:cNvPr id="2083" name="Oval 53"/>
              <p:cNvSpPr>
                <a:spLocks noChangeArrowheads="1"/>
              </p:cNvSpPr>
              <p:nvPr/>
            </p:nvSpPr>
            <p:spPr bwMode="auto">
              <a:xfrm>
                <a:off x="1584" y="2592"/>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薪资</a:t>
                </a:r>
              </a:p>
              <a:p>
                <a:pPr algn="ctr"/>
                <a:r>
                  <a:rPr lang="zh-CN" altLang="en-US" sz="1200">
                    <a:solidFill>
                      <a:schemeClr val="tx1"/>
                    </a:solidFill>
                  </a:rPr>
                  <a:t>管理</a:t>
                </a:r>
              </a:p>
            </p:txBody>
          </p:sp>
          <p:sp>
            <p:nvSpPr>
              <p:cNvPr id="2084" name="Oval 54"/>
              <p:cNvSpPr>
                <a:spLocks noChangeArrowheads="1"/>
              </p:cNvSpPr>
              <p:nvPr/>
            </p:nvSpPr>
            <p:spPr bwMode="auto">
              <a:xfrm>
                <a:off x="1200" y="2592"/>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考勤</a:t>
                </a:r>
              </a:p>
              <a:p>
                <a:pPr algn="ctr"/>
                <a:r>
                  <a:rPr lang="zh-CN" altLang="en-US" sz="1200">
                    <a:solidFill>
                      <a:schemeClr val="tx1"/>
                    </a:solidFill>
                  </a:rPr>
                  <a:t>休假</a:t>
                </a:r>
              </a:p>
            </p:txBody>
          </p:sp>
          <p:sp>
            <p:nvSpPr>
              <p:cNvPr id="2085" name="Oval 55"/>
              <p:cNvSpPr>
                <a:spLocks noChangeArrowheads="1"/>
              </p:cNvSpPr>
              <p:nvPr/>
            </p:nvSpPr>
            <p:spPr bwMode="auto">
              <a:xfrm>
                <a:off x="2400" y="3216"/>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组织</a:t>
                </a:r>
              </a:p>
              <a:p>
                <a:pPr algn="ctr"/>
                <a:r>
                  <a:rPr lang="zh-CN" altLang="en-US" sz="1200">
                    <a:solidFill>
                      <a:schemeClr val="tx1"/>
                    </a:solidFill>
                  </a:rPr>
                  <a:t>管理</a:t>
                </a:r>
              </a:p>
            </p:txBody>
          </p:sp>
          <p:sp>
            <p:nvSpPr>
              <p:cNvPr id="2086" name="Oval 56"/>
              <p:cNvSpPr>
                <a:spLocks noChangeArrowheads="1"/>
              </p:cNvSpPr>
              <p:nvPr/>
            </p:nvSpPr>
            <p:spPr bwMode="auto">
              <a:xfrm>
                <a:off x="2064" y="3072"/>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绩效</a:t>
                </a:r>
              </a:p>
              <a:p>
                <a:pPr algn="ctr"/>
                <a:r>
                  <a:rPr lang="zh-CN" altLang="en-US" sz="1200">
                    <a:solidFill>
                      <a:schemeClr val="tx1"/>
                    </a:solidFill>
                  </a:rPr>
                  <a:t>管理</a:t>
                </a:r>
              </a:p>
            </p:txBody>
          </p:sp>
          <p:sp>
            <p:nvSpPr>
              <p:cNvPr id="2087" name="Oval 57"/>
              <p:cNvSpPr>
                <a:spLocks noChangeArrowheads="1"/>
              </p:cNvSpPr>
              <p:nvPr/>
            </p:nvSpPr>
            <p:spPr bwMode="auto">
              <a:xfrm>
                <a:off x="1056" y="2256"/>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劳动</a:t>
                </a:r>
              </a:p>
              <a:p>
                <a:pPr algn="ctr"/>
                <a:r>
                  <a:rPr lang="zh-CN" altLang="en-US" sz="1200">
                    <a:solidFill>
                      <a:schemeClr val="tx1"/>
                    </a:solidFill>
                  </a:rPr>
                  <a:t>合同</a:t>
                </a:r>
              </a:p>
            </p:txBody>
          </p:sp>
          <p:sp>
            <p:nvSpPr>
              <p:cNvPr id="2088" name="Oval 58"/>
              <p:cNvSpPr>
                <a:spLocks noChangeArrowheads="1"/>
              </p:cNvSpPr>
              <p:nvPr/>
            </p:nvSpPr>
            <p:spPr bwMode="auto">
              <a:xfrm>
                <a:off x="1392" y="2928"/>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招聘</a:t>
                </a:r>
              </a:p>
              <a:p>
                <a:pPr algn="ctr"/>
                <a:r>
                  <a:rPr lang="zh-CN" altLang="en-US" sz="1200">
                    <a:solidFill>
                      <a:schemeClr val="tx1"/>
                    </a:solidFill>
                  </a:rPr>
                  <a:t>管理</a:t>
                </a:r>
              </a:p>
            </p:txBody>
          </p:sp>
          <p:sp>
            <p:nvSpPr>
              <p:cNvPr id="2089" name="Oval 59"/>
              <p:cNvSpPr>
                <a:spLocks noChangeArrowheads="1"/>
              </p:cNvSpPr>
              <p:nvPr/>
            </p:nvSpPr>
            <p:spPr bwMode="auto">
              <a:xfrm>
                <a:off x="1728" y="3264"/>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培训</a:t>
                </a:r>
              </a:p>
              <a:p>
                <a:pPr algn="ctr"/>
                <a:r>
                  <a:rPr lang="zh-CN" altLang="en-US" sz="1200">
                    <a:solidFill>
                      <a:schemeClr val="tx1"/>
                    </a:solidFill>
                  </a:rPr>
                  <a:t>管理</a:t>
                </a:r>
              </a:p>
            </p:txBody>
          </p:sp>
          <p:sp>
            <p:nvSpPr>
              <p:cNvPr id="2090" name="Oval 60"/>
              <p:cNvSpPr>
                <a:spLocks noChangeArrowheads="1"/>
              </p:cNvSpPr>
              <p:nvPr/>
            </p:nvSpPr>
            <p:spPr bwMode="auto">
              <a:xfrm>
                <a:off x="1776" y="2880"/>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福利</a:t>
                </a:r>
              </a:p>
              <a:p>
                <a:pPr algn="ctr"/>
                <a:r>
                  <a:rPr lang="zh-CN" altLang="en-US" sz="1200">
                    <a:solidFill>
                      <a:schemeClr val="tx1"/>
                    </a:solidFill>
                  </a:rPr>
                  <a:t>管理</a:t>
                </a:r>
              </a:p>
            </p:txBody>
          </p:sp>
          <p:sp>
            <p:nvSpPr>
              <p:cNvPr id="2091" name="Oval 61"/>
              <p:cNvSpPr>
                <a:spLocks noChangeArrowheads="1"/>
              </p:cNvSpPr>
              <p:nvPr/>
            </p:nvSpPr>
            <p:spPr bwMode="auto">
              <a:xfrm>
                <a:off x="2160" y="3504"/>
                <a:ext cx="336" cy="336"/>
              </a:xfrm>
              <a:prstGeom prst="ellipse">
                <a:avLst/>
              </a:prstGeom>
              <a:gradFill rotWithShape="0">
                <a:gsLst>
                  <a:gs pos="0">
                    <a:schemeClr val="bg1"/>
                  </a:gs>
                  <a:gs pos="100000">
                    <a:srgbClr val="00CC66"/>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工作流</a:t>
                </a:r>
              </a:p>
            </p:txBody>
          </p:sp>
        </p:grpSp>
        <p:sp>
          <p:nvSpPr>
            <p:cNvPr id="2081" name="AutoShape 62"/>
            <p:cNvSpPr>
              <a:spLocks noChangeArrowheads="1"/>
            </p:cNvSpPr>
            <p:nvPr/>
          </p:nvSpPr>
          <p:spPr bwMode="auto">
            <a:xfrm>
              <a:off x="240" y="2928"/>
              <a:ext cx="912" cy="1008"/>
            </a:xfrm>
            <a:prstGeom prst="wedgeRectCallout">
              <a:avLst>
                <a:gd name="adj1" fmla="val 73792"/>
                <a:gd name="adj2" fmla="val -10815"/>
              </a:avLst>
            </a:prstGeom>
            <a:noFill/>
            <a:ln w="9525">
              <a:solidFill>
                <a:schemeClr val="tx1"/>
              </a:solidFill>
              <a:miter lim="800000"/>
              <a:headEnd/>
              <a:tailEnd/>
            </a:ln>
          </p:spPr>
          <p:txBody>
            <a:bodyPr/>
            <a:lstStyle/>
            <a:p>
              <a:pPr algn="ctr"/>
              <a:r>
                <a:rPr lang="zh-CN" altLang="en-US" sz="1400">
                  <a:solidFill>
                    <a:schemeClr val="tx1"/>
                  </a:solidFill>
                </a:rPr>
                <a:t>系统在业务操作中通过设定的信息规范和标准进行相应控制，保证执行的合理性</a:t>
              </a:r>
            </a:p>
          </p:txBody>
        </p:sp>
      </p:grpSp>
      <p:grpSp>
        <p:nvGrpSpPr>
          <p:cNvPr id="5" name="Group 63"/>
          <p:cNvGrpSpPr>
            <a:grpSpLocks/>
          </p:cNvGrpSpPr>
          <p:nvPr/>
        </p:nvGrpSpPr>
        <p:grpSpPr bwMode="auto">
          <a:xfrm>
            <a:off x="4572000" y="3581400"/>
            <a:ext cx="4248150" cy="2819400"/>
            <a:chOff x="2880" y="2256"/>
            <a:chExt cx="2676" cy="1776"/>
          </a:xfrm>
        </p:grpSpPr>
        <p:grpSp>
          <p:nvGrpSpPr>
            <p:cNvPr id="6" name="Group 64"/>
            <p:cNvGrpSpPr>
              <a:grpSpLocks/>
            </p:cNvGrpSpPr>
            <p:nvPr/>
          </p:nvGrpSpPr>
          <p:grpSpPr bwMode="auto">
            <a:xfrm>
              <a:off x="2880" y="2256"/>
              <a:ext cx="1632" cy="1632"/>
              <a:chOff x="2880" y="2256"/>
              <a:chExt cx="1632" cy="1632"/>
            </a:xfrm>
          </p:grpSpPr>
          <p:sp>
            <p:nvSpPr>
              <p:cNvPr id="2069" name="Oval 65"/>
              <p:cNvSpPr>
                <a:spLocks noChangeArrowheads="1"/>
              </p:cNvSpPr>
              <p:nvPr/>
            </p:nvSpPr>
            <p:spPr bwMode="auto">
              <a:xfrm>
                <a:off x="3792" y="2256"/>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人事</a:t>
                </a:r>
              </a:p>
              <a:p>
                <a:pPr algn="ctr"/>
                <a:r>
                  <a:rPr lang="zh-CN" altLang="en-US" sz="1200">
                    <a:solidFill>
                      <a:schemeClr val="tx1"/>
                    </a:solidFill>
                  </a:rPr>
                  <a:t>管理</a:t>
                </a:r>
              </a:p>
            </p:txBody>
          </p:sp>
          <p:sp>
            <p:nvSpPr>
              <p:cNvPr id="2070" name="Oval 66"/>
              <p:cNvSpPr>
                <a:spLocks noChangeArrowheads="1"/>
              </p:cNvSpPr>
              <p:nvPr/>
            </p:nvSpPr>
            <p:spPr bwMode="auto">
              <a:xfrm>
                <a:off x="3696" y="2592"/>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薪资</a:t>
                </a:r>
              </a:p>
              <a:p>
                <a:pPr algn="ctr"/>
                <a:r>
                  <a:rPr lang="zh-CN" altLang="en-US" sz="1200">
                    <a:solidFill>
                      <a:schemeClr val="tx1"/>
                    </a:solidFill>
                  </a:rPr>
                  <a:t>管理</a:t>
                </a:r>
              </a:p>
            </p:txBody>
          </p:sp>
          <p:sp>
            <p:nvSpPr>
              <p:cNvPr id="2071" name="Oval 67"/>
              <p:cNvSpPr>
                <a:spLocks noChangeArrowheads="1"/>
              </p:cNvSpPr>
              <p:nvPr/>
            </p:nvSpPr>
            <p:spPr bwMode="auto">
              <a:xfrm>
                <a:off x="4080" y="2592"/>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考勤</a:t>
                </a:r>
              </a:p>
              <a:p>
                <a:pPr algn="ctr"/>
                <a:r>
                  <a:rPr lang="zh-CN" altLang="en-US" sz="1200">
                    <a:solidFill>
                      <a:schemeClr val="tx1"/>
                    </a:solidFill>
                  </a:rPr>
                  <a:t>休假</a:t>
                </a:r>
              </a:p>
            </p:txBody>
          </p:sp>
          <p:sp>
            <p:nvSpPr>
              <p:cNvPr id="2072" name="Oval 68"/>
              <p:cNvSpPr>
                <a:spLocks noChangeArrowheads="1"/>
              </p:cNvSpPr>
              <p:nvPr/>
            </p:nvSpPr>
            <p:spPr bwMode="auto">
              <a:xfrm>
                <a:off x="2880" y="3216"/>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组织</a:t>
                </a:r>
              </a:p>
              <a:p>
                <a:pPr algn="ctr"/>
                <a:r>
                  <a:rPr lang="zh-CN" altLang="en-US" sz="1200">
                    <a:solidFill>
                      <a:schemeClr val="tx1"/>
                    </a:solidFill>
                  </a:rPr>
                  <a:t>管理</a:t>
                </a:r>
              </a:p>
            </p:txBody>
          </p:sp>
          <p:sp>
            <p:nvSpPr>
              <p:cNvPr id="2073" name="Oval 69"/>
              <p:cNvSpPr>
                <a:spLocks noChangeArrowheads="1"/>
              </p:cNvSpPr>
              <p:nvPr/>
            </p:nvSpPr>
            <p:spPr bwMode="auto">
              <a:xfrm>
                <a:off x="3216" y="3120"/>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绩效</a:t>
                </a:r>
              </a:p>
              <a:p>
                <a:pPr algn="ctr"/>
                <a:r>
                  <a:rPr lang="zh-CN" altLang="en-US" sz="1200">
                    <a:solidFill>
                      <a:schemeClr val="tx1"/>
                    </a:solidFill>
                  </a:rPr>
                  <a:t>管理</a:t>
                </a:r>
              </a:p>
            </p:txBody>
          </p:sp>
          <p:sp>
            <p:nvSpPr>
              <p:cNvPr id="2074" name="Oval 70"/>
              <p:cNvSpPr>
                <a:spLocks noChangeArrowheads="1"/>
              </p:cNvSpPr>
              <p:nvPr/>
            </p:nvSpPr>
            <p:spPr bwMode="auto">
              <a:xfrm>
                <a:off x="4176" y="2256"/>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劳动</a:t>
                </a:r>
              </a:p>
              <a:p>
                <a:pPr algn="ctr"/>
                <a:r>
                  <a:rPr lang="zh-CN" altLang="en-US" sz="1200">
                    <a:solidFill>
                      <a:schemeClr val="tx1"/>
                    </a:solidFill>
                  </a:rPr>
                  <a:t>合同</a:t>
                </a:r>
              </a:p>
            </p:txBody>
          </p:sp>
          <p:sp>
            <p:nvSpPr>
              <p:cNvPr id="2075" name="Oval 71"/>
              <p:cNvSpPr>
                <a:spLocks noChangeArrowheads="1"/>
              </p:cNvSpPr>
              <p:nvPr/>
            </p:nvSpPr>
            <p:spPr bwMode="auto">
              <a:xfrm>
                <a:off x="3888" y="2928"/>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招聘</a:t>
                </a:r>
              </a:p>
              <a:p>
                <a:pPr algn="ctr"/>
                <a:r>
                  <a:rPr lang="zh-CN" altLang="en-US" sz="1200">
                    <a:solidFill>
                      <a:schemeClr val="tx1"/>
                    </a:solidFill>
                  </a:rPr>
                  <a:t>管理</a:t>
                </a:r>
              </a:p>
            </p:txBody>
          </p:sp>
          <p:sp>
            <p:nvSpPr>
              <p:cNvPr id="2076" name="Oval 72"/>
              <p:cNvSpPr>
                <a:spLocks noChangeArrowheads="1"/>
              </p:cNvSpPr>
              <p:nvPr/>
            </p:nvSpPr>
            <p:spPr bwMode="auto">
              <a:xfrm>
                <a:off x="3648" y="3216"/>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培训</a:t>
                </a:r>
              </a:p>
              <a:p>
                <a:pPr algn="ctr"/>
                <a:r>
                  <a:rPr lang="zh-CN" altLang="en-US" sz="1200">
                    <a:solidFill>
                      <a:schemeClr val="tx1"/>
                    </a:solidFill>
                  </a:rPr>
                  <a:t>管理</a:t>
                </a:r>
              </a:p>
            </p:txBody>
          </p:sp>
          <p:sp>
            <p:nvSpPr>
              <p:cNvPr id="2077" name="Oval 73"/>
              <p:cNvSpPr>
                <a:spLocks noChangeArrowheads="1"/>
              </p:cNvSpPr>
              <p:nvPr/>
            </p:nvSpPr>
            <p:spPr bwMode="auto">
              <a:xfrm>
                <a:off x="3504" y="2880"/>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福利</a:t>
                </a:r>
              </a:p>
              <a:p>
                <a:pPr algn="ctr"/>
                <a:r>
                  <a:rPr lang="zh-CN" altLang="en-US" sz="1200">
                    <a:solidFill>
                      <a:schemeClr val="tx1"/>
                    </a:solidFill>
                  </a:rPr>
                  <a:t>管理</a:t>
                </a:r>
              </a:p>
            </p:txBody>
          </p:sp>
          <p:sp>
            <p:nvSpPr>
              <p:cNvPr id="2078" name="Oval 74"/>
              <p:cNvSpPr>
                <a:spLocks noChangeArrowheads="1"/>
              </p:cNvSpPr>
              <p:nvPr/>
            </p:nvSpPr>
            <p:spPr bwMode="auto">
              <a:xfrm>
                <a:off x="3360" y="3456"/>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信息</a:t>
                </a:r>
              </a:p>
              <a:p>
                <a:pPr algn="ctr"/>
                <a:r>
                  <a:rPr lang="zh-CN" altLang="en-US" sz="1200">
                    <a:solidFill>
                      <a:schemeClr val="tx1"/>
                    </a:solidFill>
                  </a:rPr>
                  <a:t>预警</a:t>
                </a:r>
              </a:p>
            </p:txBody>
          </p:sp>
          <p:sp>
            <p:nvSpPr>
              <p:cNvPr id="2079" name="Oval 75"/>
              <p:cNvSpPr>
                <a:spLocks noChangeArrowheads="1"/>
              </p:cNvSpPr>
              <p:nvPr/>
            </p:nvSpPr>
            <p:spPr bwMode="auto">
              <a:xfrm>
                <a:off x="2976" y="3552"/>
                <a:ext cx="336" cy="336"/>
              </a:xfrm>
              <a:prstGeom prst="ellipse">
                <a:avLst/>
              </a:prstGeom>
              <a:gradFill rotWithShape="0">
                <a:gsLst>
                  <a:gs pos="0">
                    <a:schemeClr val="bg1"/>
                  </a:gs>
                  <a:gs pos="100000">
                    <a:srgbClr val="CC00CC"/>
                  </a:gs>
                </a:gsLst>
                <a:path path="shape">
                  <a:fillToRect l="50000" t="50000" r="50000" b="50000"/>
                </a:path>
              </a:gradFill>
              <a:ln w="9525">
                <a:solidFill>
                  <a:schemeClr val="tx1"/>
                </a:solidFill>
                <a:round/>
                <a:headEnd/>
                <a:tailEnd/>
              </a:ln>
            </p:spPr>
            <p:txBody>
              <a:bodyPr wrap="none" anchor="ctr"/>
              <a:lstStyle/>
              <a:p>
                <a:pPr algn="ctr"/>
                <a:r>
                  <a:rPr lang="en-US" altLang="zh-CN" sz="1200">
                    <a:solidFill>
                      <a:schemeClr val="tx1"/>
                    </a:solidFill>
                  </a:rPr>
                  <a:t>EAI</a:t>
                </a:r>
              </a:p>
            </p:txBody>
          </p:sp>
        </p:grpSp>
        <p:sp>
          <p:nvSpPr>
            <p:cNvPr id="2068" name="AutoShape 76"/>
            <p:cNvSpPr>
              <a:spLocks noChangeArrowheads="1"/>
            </p:cNvSpPr>
            <p:nvPr/>
          </p:nvSpPr>
          <p:spPr bwMode="auto">
            <a:xfrm>
              <a:off x="4464" y="3120"/>
              <a:ext cx="1092" cy="912"/>
            </a:xfrm>
            <a:prstGeom prst="wedgeRectCallout">
              <a:avLst>
                <a:gd name="adj1" fmla="val -70421"/>
                <a:gd name="adj2" fmla="val -36514"/>
              </a:avLst>
            </a:prstGeom>
            <a:noFill/>
            <a:ln w="9525">
              <a:solidFill>
                <a:schemeClr val="tx1"/>
              </a:solidFill>
              <a:miter lim="800000"/>
              <a:headEnd/>
              <a:tailEnd/>
            </a:ln>
          </p:spPr>
          <p:txBody>
            <a:bodyPr/>
            <a:lstStyle/>
            <a:p>
              <a:pPr algn="ctr"/>
              <a:r>
                <a:rPr lang="zh-CN" altLang="en-US" sz="1400">
                  <a:solidFill>
                    <a:schemeClr val="tx1"/>
                  </a:solidFill>
                </a:rPr>
                <a:t>通过信息采集、共享以及自动计算替代人工，极大地提高</a:t>
              </a:r>
              <a:r>
                <a:rPr lang="en-US" altLang="zh-CN" sz="1400">
                  <a:solidFill>
                    <a:schemeClr val="tx1"/>
                  </a:solidFill>
                </a:rPr>
                <a:t>HR</a:t>
              </a:r>
              <a:r>
                <a:rPr lang="zh-CN" altLang="en-US" sz="1400">
                  <a:solidFill>
                    <a:schemeClr val="tx1"/>
                  </a:solidFill>
                </a:rPr>
                <a:t>业务处理效率质量</a:t>
              </a:r>
            </a:p>
          </p:txBody>
        </p:sp>
      </p:grpSp>
      <p:grpSp>
        <p:nvGrpSpPr>
          <p:cNvPr id="7" name="Group 77"/>
          <p:cNvGrpSpPr>
            <a:grpSpLocks/>
          </p:cNvGrpSpPr>
          <p:nvPr/>
        </p:nvGrpSpPr>
        <p:grpSpPr bwMode="auto">
          <a:xfrm>
            <a:off x="381000" y="1219200"/>
            <a:ext cx="3810000" cy="2133600"/>
            <a:chOff x="240" y="768"/>
            <a:chExt cx="2400" cy="1344"/>
          </a:xfrm>
        </p:grpSpPr>
        <p:sp>
          <p:nvSpPr>
            <p:cNvPr id="2062" name="Oval 78"/>
            <p:cNvSpPr>
              <a:spLocks noChangeArrowheads="1"/>
            </p:cNvSpPr>
            <p:nvPr/>
          </p:nvSpPr>
          <p:spPr bwMode="auto">
            <a:xfrm>
              <a:off x="2304" y="768"/>
              <a:ext cx="336" cy="336"/>
            </a:xfrm>
            <a:prstGeom prst="ellipse">
              <a:avLst/>
            </a:prstGeom>
            <a:gradFill rotWithShape="0">
              <a:gsLst>
                <a:gs pos="0">
                  <a:schemeClr val="bg1"/>
                </a:gs>
                <a:gs pos="100000">
                  <a:srgbClr val="CCCC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人事</a:t>
              </a:r>
            </a:p>
            <a:p>
              <a:pPr algn="ctr"/>
              <a:r>
                <a:rPr lang="zh-CN" altLang="en-US" sz="1200">
                  <a:solidFill>
                    <a:schemeClr val="tx1"/>
                  </a:solidFill>
                </a:rPr>
                <a:t>管理</a:t>
              </a:r>
            </a:p>
          </p:txBody>
        </p:sp>
        <p:sp>
          <p:nvSpPr>
            <p:cNvPr id="2063" name="Oval 79"/>
            <p:cNvSpPr>
              <a:spLocks noChangeArrowheads="1"/>
            </p:cNvSpPr>
            <p:nvPr/>
          </p:nvSpPr>
          <p:spPr bwMode="auto">
            <a:xfrm>
              <a:off x="1920" y="1008"/>
              <a:ext cx="336" cy="336"/>
            </a:xfrm>
            <a:prstGeom prst="ellipse">
              <a:avLst/>
            </a:prstGeom>
            <a:gradFill rotWithShape="0">
              <a:gsLst>
                <a:gs pos="0">
                  <a:schemeClr val="bg1"/>
                </a:gs>
                <a:gs pos="100000">
                  <a:srgbClr val="CCCC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绩效</a:t>
              </a:r>
            </a:p>
            <a:p>
              <a:pPr algn="ctr"/>
              <a:r>
                <a:rPr lang="zh-CN" altLang="en-US" sz="1200">
                  <a:solidFill>
                    <a:schemeClr val="tx1"/>
                  </a:solidFill>
                </a:rPr>
                <a:t>管理</a:t>
              </a:r>
            </a:p>
          </p:txBody>
        </p:sp>
        <p:sp>
          <p:nvSpPr>
            <p:cNvPr id="2064" name="Oval 80"/>
            <p:cNvSpPr>
              <a:spLocks noChangeArrowheads="1"/>
            </p:cNvSpPr>
            <p:nvPr/>
          </p:nvSpPr>
          <p:spPr bwMode="auto">
            <a:xfrm>
              <a:off x="1488" y="1344"/>
              <a:ext cx="336" cy="336"/>
            </a:xfrm>
            <a:prstGeom prst="ellipse">
              <a:avLst/>
            </a:prstGeom>
            <a:gradFill rotWithShape="0">
              <a:gsLst>
                <a:gs pos="0">
                  <a:schemeClr val="bg1"/>
                </a:gs>
                <a:gs pos="100000">
                  <a:srgbClr val="CCCC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培训</a:t>
              </a:r>
            </a:p>
            <a:p>
              <a:pPr algn="ctr"/>
              <a:r>
                <a:rPr lang="zh-CN" altLang="en-US" sz="1200">
                  <a:solidFill>
                    <a:schemeClr val="tx1"/>
                  </a:solidFill>
                </a:rPr>
                <a:t>管理</a:t>
              </a:r>
            </a:p>
          </p:txBody>
        </p:sp>
        <p:sp>
          <p:nvSpPr>
            <p:cNvPr id="2065" name="AutoShape 81"/>
            <p:cNvSpPr>
              <a:spLocks noChangeArrowheads="1"/>
            </p:cNvSpPr>
            <p:nvPr/>
          </p:nvSpPr>
          <p:spPr bwMode="auto">
            <a:xfrm>
              <a:off x="240" y="864"/>
              <a:ext cx="912" cy="768"/>
            </a:xfrm>
            <a:prstGeom prst="wedgeRectCallout">
              <a:avLst>
                <a:gd name="adj1" fmla="val 84319"/>
                <a:gd name="adj2" fmla="val 38931"/>
              </a:avLst>
            </a:prstGeom>
            <a:noFill/>
            <a:ln w="9525">
              <a:solidFill>
                <a:schemeClr val="tx1"/>
              </a:solidFill>
              <a:miter lim="800000"/>
              <a:headEnd/>
              <a:tailEnd/>
            </a:ln>
          </p:spPr>
          <p:txBody>
            <a:bodyPr/>
            <a:lstStyle/>
            <a:p>
              <a:pPr algn="ctr"/>
              <a:r>
                <a:rPr lang="en-US" altLang="zh-CN" sz="1400">
                  <a:solidFill>
                    <a:schemeClr val="tx1"/>
                  </a:solidFill>
                </a:rPr>
                <a:t>HR</a:t>
              </a:r>
              <a:r>
                <a:rPr lang="zh-CN" altLang="en-US" sz="1400">
                  <a:solidFill>
                    <a:schemeClr val="tx1"/>
                  </a:solidFill>
                </a:rPr>
                <a:t>人员在业务过程和结果的数据分析研究基础之上提供各个层次咨询服务</a:t>
              </a:r>
            </a:p>
          </p:txBody>
        </p:sp>
        <p:sp>
          <p:nvSpPr>
            <p:cNvPr id="2066" name="Oval 82"/>
            <p:cNvSpPr>
              <a:spLocks noChangeArrowheads="1"/>
            </p:cNvSpPr>
            <p:nvPr/>
          </p:nvSpPr>
          <p:spPr bwMode="auto">
            <a:xfrm>
              <a:off x="1248" y="1776"/>
              <a:ext cx="336" cy="336"/>
            </a:xfrm>
            <a:prstGeom prst="ellipse">
              <a:avLst/>
            </a:prstGeom>
            <a:gradFill rotWithShape="0">
              <a:gsLst>
                <a:gs pos="0">
                  <a:schemeClr val="bg1"/>
                </a:gs>
                <a:gs pos="100000">
                  <a:srgbClr val="CCCC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统计</a:t>
              </a:r>
            </a:p>
            <a:p>
              <a:pPr algn="ctr"/>
              <a:r>
                <a:rPr lang="zh-CN" altLang="en-US" sz="1200">
                  <a:solidFill>
                    <a:schemeClr val="tx1"/>
                  </a:solidFill>
                </a:rPr>
                <a:t>报表</a:t>
              </a:r>
            </a:p>
          </p:txBody>
        </p:sp>
      </p:grpSp>
      <p:grpSp>
        <p:nvGrpSpPr>
          <p:cNvPr id="8" name="Group 83"/>
          <p:cNvGrpSpPr>
            <a:grpSpLocks/>
          </p:cNvGrpSpPr>
          <p:nvPr/>
        </p:nvGrpSpPr>
        <p:grpSpPr bwMode="auto">
          <a:xfrm>
            <a:off x="4800600" y="1219200"/>
            <a:ext cx="4019550" cy="2209800"/>
            <a:chOff x="3024" y="768"/>
            <a:chExt cx="2532" cy="1392"/>
          </a:xfrm>
        </p:grpSpPr>
        <p:sp>
          <p:nvSpPr>
            <p:cNvPr id="2057" name="Oval 84"/>
            <p:cNvSpPr>
              <a:spLocks noChangeArrowheads="1"/>
            </p:cNvSpPr>
            <p:nvPr/>
          </p:nvSpPr>
          <p:spPr bwMode="auto">
            <a:xfrm>
              <a:off x="3024" y="768"/>
              <a:ext cx="336" cy="336"/>
            </a:xfrm>
            <a:prstGeom prst="ellipse">
              <a:avLst/>
            </a:prstGeom>
            <a:gradFill rotWithShape="0">
              <a:gsLst>
                <a:gs pos="0">
                  <a:schemeClr val="bg1"/>
                </a:gs>
                <a:gs pos="100000">
                  <a:srgbClr val="FF99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员工</a:t>
              </a:r>
            </a:p>
            <a:p>
              <a:pPr algn="ctr"/>
              <a:r>
                <a:rPr lang="zh-CN" altLang="en-US" sz="1200">
                  <a:solidFill>
                    <a:schemeClr val="tx1"/>
                  </a:solidFill>
                </a:rPr>
                <a:t>自助</a:t>
              </a:r>
            </a:p>
          </p:txBody>
        </p:sp>
        <p:sp>
          <p:nvSpPr>
            <p:cNvPr id="2058" name="Oval 85"/>
            <p:cNvSpPr>
              <a:spLocks noChangeArrowheads="1"/>
            </p:cNvSpPr>
            <p:nvPr/>
          </p:nvSpPr>
          <p:spPr bwMode="auto">
            <a:xfrm>
              <a:off x="3504" y="1008"/>
              <a:ext cx="336" cy="336"/>
            </a:xfrm>
            <a:prstGeom prst="ellipse">
              <a:avLst/>
            </a:prstGeom>
            <a:gradFill rotWithShape="0">
              <a:gsLst>
                <a:gs pos="0">
                  <a:schemeClr val="bg1"/>
                </a:gs>
                <a:gs pos="100000">
                  <a:srgbClr val="FF99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经理</a:t>
              </a:r>
            </a:p>
            <a:p>
              <a:pPr algn="ctr"/>
              <a:r>
                <a:rPr lang="zh-CN" altLang="en-US" sz="1200">
                  <a:solidFill>
                    <a:schemeClr val="tx1"/>
                  </a:solidFill>
                </a:rPr>
                <a:t>自助</a:t>
              </a:r>
            </a:p>
          </p:txBody>
        </p:sp>
        <p:sp>
          <p:nvSpPr>
            <p:cNvPr id="2059" name="Oval 86"/>
            <p:cNvSpPr>
              <a:spLocks noChangeArrowheads="1"/>
            </p:cNvSpPr>
            <p:nvPr/>
          </p:nvSpPr>
          <p:spPr bwMode="auto">
            <a:xfrm>
              <a:off x="3888" y="1392"/>
              <a:ext cx="336" cy="336"/>
            </a:xfrm>
            <a:prstGeom prst="ellipse">
              <a:avLst/>
            </a:prstGeom>
            <a:gradFill rotWithShape="0">
              <a:gsLst>
                <a:gs pos="0">
                  <a:schemeClr val="bg1"/>
                </a:gs>
                <a:gs pos="100000">
                  <a:srgbClr val="FF99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统计</a:t>
              </a:r>
            </a:p>
            <a:p>
              <a:pPr algn="ctr"/>
              <a:r>
                <a:rPr lang="zh-CN" altLang="en-US" sz="1200">
                  <a:solidFill>
                    <a:schemeClr val="tx1"/>
                  </a:solidFill>
                </a:rPr>
                <a:t>报表</a:t>
              </a:r>
            </a:p>
          </p:txBody>
        </p:sp>
        <p:sp>
          <p:nvSpPr>
            <p:cNvPr id="2060" name="AutoShape 87"/>
            <p:cNvSpPr>
              <a:spLocks noChangeArrowheads="1"/>
            </p:cNvSpPr>
            <p:nvPr/>
          </p:nvSpPr>
          <p:spPr bwMode="auto">
            <a:xfrm>
              <a:off x="4464" y="912"/>
              <a:ext cx="1092" cy="816"/>
            </a:xfrm>
            <a:prstGeom prst="wedgeRectCallout">
              <a:avLst>
                <a:gd name="adj1" fmla="val -78481"/>
                <a:gd name="adj2" fmla="val -5514"/>
              </a:avLst>
            </a:prstGeom>
            <a:noFill/>
            <a:ln w="9525">
              <a:solidFill>
                <a:schemeClr val="tx1"/>
              </a:solidFill>
              <a:miter lim="800000"/>
              <a:headEnd/>
              <a:tailEnd/>
            </a:ln>
          </p:spPr>
          <p:txBody>
            <a:bodyPr/>
            <a:lstStyle/>
            <a:p>
              <a:pPr algn="ctr"/>
              <a:r>
                <a:rPr lang="zh-CN" altLang="en-US" sz="1400">
                  <a:solidFill>
                    <a:schemeClr val="tx1"/>
                  </a:solidFill>
                </a:rPr>
                <a:t>员工以及各级管理人员可以随时方便获取所需要的人事数据信息、支持相关决策</a:t>
              </a:r>
            </a:p>
          </p:txBody>
        </p:sp>
        <p:sp>
          <p:nvSpPr>
            <p:cNvPr id="2061" name="Oval 88"/>
            <p:cNvSpPr>
              <a:spLocks noChangeArrowheads="1"/>
            </p:cNvSpPr>
            <p:nvPr/>
          </p:nvSpPr>
          <p:spPr bwMode="auto">
            <a:xfrm>
              <a:off x="4080" y="1824"/>
              <a:ext cx="336" cy="336"/>
            </a:xfrm>
            <a:prstGeom prst="ellipse">
              <a:avLst/>
            </a:prstGeom>
            <a:gradFill rotWithShape="0">
              <a:gsLst>
                <a:gs pos="0">
                  <a:schemeClr val="bg1"/>
                </a:gs>
                <a:gs pos="100000">
                  <a:srgbClr val="FF9900"/>
                </a:gs>
              </a:gsLst>
              <a:path path="shape">
                <a:fillToRect l="50000" t="50000" r="50000" b="50000"/>
              </a:path>
            </a:gradFill>
            <a:ln w="9525">
              <a:solidFill>
                <a:schemeClr val="tx1"/>
              </a:solidFill>
              <a:round/>
              <a:headEnd/>
              <a:tailEnd/>
            </a:ln>
          </p:spPr>
          <p:txBody>
            <a:bodyPr wrap="none" anchor="ctr"/>
            <a:lstStyle/>
            <a:p>
              <a:pPr algn="ctr"/>
              <a:r>
                <a:rPr lang="zh-CN" altLang="en-US" sz="1200">
                  <a:solidFill>
                    <a:schemeClr val="tx1"/>
                  </a:solidFill>
                </a:rPr>
                <a:t>查询</a:t>
              </a:r>
            </a:p>
            <a:p>
              <a:pPr algn="ctr"/>
              <a:r>
                <a:rPr lang="zh-CN" altLang="en-US" sz="1200">
                  <a:solidFill>
                    <a:schemeClr val="tx1"/>
                  </a:solidFill>
                </a:rPr>
                <a:t>分析</a:t>
              </a:r>
            </a:p>
          </p:txBody>
        </p:sp>
      </p:grpSp>
      <p:sp>
        <p:nvSpPr>
          <p:cNvPr id="46" name="标题 45"/>
          <p:cNvSpPr>
            <a:spLocks noGrp="1"/>
          </p:cNvSpPr>
          <p:nvPr>
            <p:ph type="title"/>
          </p:nvPr>
        </p:nvSpPr>
        <p:spPr/>
        <p:txBody>
          <a:bodyPr/>
          <a:lstStyle/>
          <a:p>
            <a:pPr>
              <a:defRPr/>
            </a:pPr>
            <a:r>
              <a:rPr lang="zh-CN" altLang="en-US" sz="2800" dirty="0" smtClean="0">
                <a:solidFill>
                  <a:srgbClr val="FF0000"/>
                </a:solidFill>
                <a:latin typeface="+mn-ea"/>
                <a:ea typeface="+mn-ea"/>
              </a:rPr>
              <a:t>关键应用业务  人力资源管理</a:t>
            </a:r>
            <a:endParaRPr lang="zh-CN" altLang="en-US" sz="2800" dirty="0">
              <a:solidFill>
                <a:srgbClr val="FF000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z="2800" dirty="0" smtClean="0">
                <a:solidFill>
                  <a:srgbClr val="FF0000"/>
                </a:solidFill>
                <a:latin typeface="+mn-ea"/>
                <a:ea typeface="+mn-ea"/>
              </a:rPr>
              <a:t>关键应用业务   协同办公</a:t>
            </a:r>
          </a:p>
        </p:txBody>
      </p:sp>
      <p:pic>
        <p:nvPicPr>
          <p:cNvPr id="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75656" y="1844824"/>
            <a:ext cx="6146478" cy="4786312"/>
          </a:xfrm>
          <a:prstGeom prst="rect">
            <a:avLst/>
          </a:prstGeom>
          <a:noFill/>
          <a:ln w="9525">
            <a:noFill/>
            <a:miter lim="800000"/>
            <a:headEnd/>
            <a:tailEnd/>
          </a:ln>
        </p:spPr>
      </p:pic>
      <p:sp>
        <p:nvSpPr>
          <p:cNvPr id="4" name="矩形 3"/>
          <p:cNvSpPr>
            <a:spLocks noChangeArrowheads="1"/>
          </p:cNvSpPr>
          <p:nvPr/>
        </p:nvSpPr>
        <p:spPr bwMode="auto">
          <a:xfrm>
            <a:off x="571500" y="848767"/>
            <a:ext cx="8072438" cy="708025"/>
          </a:xfrm>
          <a:prstGeom prst="rect">
            <a:avLst/>
          </a:prstGeom>
          <a:noFill/>
          <a:ln w="9525">
            <a:noFill/>
            <a:miter lim="800000"/>
            <a:headEnd/>
            <a:tailEnd/>
          </a:ln>
        </p:spPr>
        <p:txBody>
          <a:bodyPr>
            <a:spAutoFit/>
          </a:bodyPr>
          <a:lstStyle/>
          <a:p>
            <a:pPr latinLnBrk="1"/>
            <a:r>
              <a:rPr lang="zh-CN" altLang="en-US" sz="2000" b="1" dirty="0">
                <a:solidFill>
                  <a:schemeClr val="accent2"/>
                </a:solidFill>
                <a:latin typeface="楷体_GB2312" pitchFamily="49" charset="-122"/>
                <a:ea typeface="楷体_GB2312" pitchFamily="49" charset="-122"/>
              </a:rPr>
              <a:t>    通过多维度的日常工作协作，使“人找人”、“人找事”、“事找人”、“事找事”变得更加简便、快捷</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512157" y="2847483"/>
            <a:ext cx="3875088" cy="369888"/>
            <a:chOff x="4654411" y="838268"/>
            <a:chExt cx="3875636" cy="369332"/>
          </a:xfrm>
        </p:grpSpPr>
        <p:pic>
          <p:nvPicPr>
            <p:cNvPr id="27665" name="Picture 3" descr="C:\2012素材 学习库\icon素材\未标题-34.png"/>
            <p:cNvPicPr>
              <a:picLocks noChangeArrowheads="1"/>
            </p:cNvPicPr>
            <p:nvPr/>
          </p:nvPicPr>
          <p:blipFill>
            <a:blip r:embed="rId2" cstate="print"/>
            <a:srcRect/>
            <a:stretch>
              <a:fillRect/>
            </a:stretch>
          </p:blipFill>
          <p:spPr bwMode="auto">
            <a:xfrm>
              <a:off x="4654411" y="842934"/>
              <a:ext cx="3875636" cy="360000"/>
            </a:xfrm>
            <a:prstGeom prst="rect">
              <a:avLst/>
            </a:prstGeom>
            <a:noFill/>
            <a:ln w="9525">
              <a:noFill/>
              <a:miter lim="800000"/>
              <a:headEnd/>
              <a:tailEnd/>
            </a:ln>
          </p:spPr>
        </p:pic>
        <p:sp>
          <p:nvSpPr>
            <p:cNvPr id="27666" name="TextBox 3"/>
            <p:cNvSpPr txBox="1">
              <a:spLocks noChangeArrowheads="1"/>
            </p:cNvSpPr>
            <p:nvPr/>
          </p:nvSpPr>
          <p:spPr bwMode="auto">
            <a:xfrm>
              <a:off x="5036664" y="838268"/>
              <a:ext cx="3111131" cy="369332"/>
            </a:xfrm>
            <a:prstGeom prst="rect">
              <a:avLst/>
            </a:prstGeom>
            <a:noFill/>
            <a:ln w="9525">
              <a:noFill/>
              <a:miter lim="800000"/>
              <a:headEnd/>
              <a:tailEnd/>
            </a:ln>
          </p:spPr>
          <p:txBody>
            <a:bodyPr>
              <a:spAutoFit/>
            </a:bodyPr>
            <a:lstStyle/>
            <a:p>
              <a:pPr algn="ctr"/>
              <a:r>
                <a:rPr kumimoji="1" lang="zh-CN" altLang="en-US" b="1" dirty="0" smtClean="0">
                  <a:solidFill>
                    <a:schemeClr val="bg1"/>
                  </a:solidFill>
                  <a:latin typeface="微软雅黑" pitchFamily="34" charset="-122"/>
                  <a:ea typeface="微软雅黑" pitchFamily="34" charset="-122"/>
                </a:rPr>
                <a:t>金属制品</a:t>
              </a:r>
              <a:endParaRPr kumimoji="1" lang="zh-CN" altLang="en-US" b="1" dirty="0">
                <a:solidFill>
                  <a:schemeClr val="bg1"/>
                </a:solidFill>
                <a:latin typeface="微软雅黑" pitchFamily="34" charset="-122"/>
                <a:ea typeface="微软雅黑" pitchFamily="34" charset="-122"/>
              </a:endParaRPr>
            </a:p>
          </p:txBody>
        </p:sp>
      </p:grpSp>
      <p:grpSp>
        <p:nvGrpSpPr>
          <p:cNvPr id="3" name="组合 7"/>
          <p:cNvGrpSpPr>
            <a:grpSpLocks/>
          </p:cNvGrpSpPr>
          <p:nvPr/>
        </p:nvGrpSpPr>
        <p:grpSpPr bwMode="auto">
          <a:xfrm>
            <a:off x="505805" y="3228473"/>
            <a:ext cx="3886098" cy="1295366"/>
            <a:chOff x="4648057" y="1124404"/>
            <a:chExt cx="3886973" cy="2521798"/>
          </a:xfrm>
        </p:grpSpPr>
        <p:sp>
          <p:nvSpPr>
            <p:cNvPr id="39" name="圆角矩形 38"/>
            <p:cNvSpPr/>
            <p:nvPr/>
          </p:nvSpPr>
          <p:spPr>
            <a:xfrm>
              <a:off x="4648057" y="1124404"/>
              <a:ext cx="3886973" cy="2521798"/>
            </a:xfrm>
            <a:prstGeom prst="roundRect">
              <a:avLst>
                <a:gd name="adj" fmla="val 307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dirty="0">
                <a:solidFill>
                  <a:sysClr val="windowText" lastClr="000000"/>
                </a:solidFill>
                <a:latin typeface="微软雅黑" pitchFamily="34" charset="-122"/>
                <a:ea typeface="微软雅黑" pitchFamily="34" charset="-122"/>
              </a:endParaRPr>
            </a:p>
          </p:txBody>
        </p:sp>
        <p:sp>
          <p:nvSpPr>
            <p:cNvPr id="27664" name="TextBox 39"/>
            <p:cNvSpPr txBox="1">
              <a:spLocks noChangeArrowheads="1"/>
            </p:cNvSpPr>
            <p:nvPr/>
          </p:nvSpPr>
          <p:spPr bwMode="auto">
            <a:xfrm>
              <a:off x="4696556" y="1205322"/>
              <a:ext cx="3810758" cy="1662709"/>
            </a:xfrm>
            <a:prstGeom prst="rect">
              <a:avLst/>
            </a:prstGeom>
            <a:noFill/>
            <a:ln w="9525">
              <a:noFill/>
              <a:miter lim="800000"/>
              <a:headEnd/>
              <a:tailEnd/>
            </a:ln>
          </p:spPr>
          <p:txBody>
            <a:bodyPr wrap="square">
              <a:spAutoFit/>
            </a:bodyPr>
            <a:lstStyle/>
            <a:p>
              <a:pPr marL="101600" indent="-101600" defTabSz="762000" eaLnBrk="0" hangingPunct="0">
                <a:lnSpc>
                  <a:spcPct val="90000"/>
                </a:lnSpc>
                <a:spcBef>
                  <a:spcPct val="30000"/>
                </a:spcBef>
                <a:buFontTx/>
                <a:buChar char="•"/>
              </a:pPr>
              <a:r>
                <a:rPr lang="zh-CN" altLang="en-US" sz="1100" dirty="0" smtClean="0">
                  <a:solidFill>
                    <a:srgbClr val="000000"/>
                  </a:solidFill>
                  <a:latin typeface="Arial" pitchFamily="34" charset="0"/>
                </a:rPr>
                <a:t>企业的规模一般较小</a:t>
              </a:r>
              <a:r>
                <a:rPr lang="en-US" altLang="zh-CN" sz="1100" dirty="0" smtClean="0">
                  <a:solidFill>
                    <a:srgbClr val="000000"/>
                  </a:solidFill>
                  <a:latin typeface="Arial" pitchFamily="34" charset="0"/>
                </a:rPr>
                <a:t>;</a:t>
              </a:r>
            </a:p>
            <a:p>
              <a:pPr marL="101600" indent="-101600" defTabSz="762000" eaLnBrk="0" hangingPunct="0">
                <a:lnSpc>
                  <a:spcPct val="90000"/>
                </a:lnSpc>
                <a:spcBef>
                  <a:spcPct val="30000"/>
                </a:spcBef>
                <a:buFontTx/>
                <a:buChar char="•"/>
              </a:pPr>
              <a:r>
                <a:rPr lang="zh-CN" altLang="en-US" sz="1100" dirty="0" smtClean="0">
                  <a:solidFill>
                    <a:srgbClr val="000000"/>
                  </a:solidFill>
                  <a:latin typeface="Arial" pitchFamily="34" charset="0"/>
                </a:rPr>
                <a:t>以加工制造为主，属于产能驱动型</a:t>
              </a:r>
              <a:r>
                <a:rPr lang="en-US" altLang="zh-CN" sz="1100" dirty="0" smtClean="0">
                  <a:solidFill>
                    <a:srgbClr val="000000"/>
                  </a:solidFill>
                  <a:latin typeface="Arial" pitchFamily="34" charset="0"/>
                </a:rPr>
                <a:t>;</a:t>
              </a:r>
            </a:p>
            <a:p>
              <a:pPr marL="101600" indent="-101600" defTabSz="762000" eaLnBrk="0" hangingPunct="0">
                <a:lnSpc>
                  <a:spcPct val="90000"/>
                </a:lnSpc>
                <a:spcBef>
                  <a:spcPct val="30000"/>
                </a:spcBef>
                <a:buFontTx/>
                <a:buChar char="•"/>
              </a:pPr>
              <a:r>
                <a:rPr lang="zh-CN" altLang="en-US" sz="1100" dirty="0" smtClean="0">
                  <a:solidFill>
                    <a:srgbClr val="000000"/>
                  </a:solidFill>
                  <a:latin typeface="Arial" pitchFamily="34" charset="0"/>
                </a:rPr>
                <a:t>产品结构简单，工艺不复杂</a:t>
              </a:r>
              <a:r>
                <a:rPr lang="en-US" altLang="zh-CN" sz="1100" dirty="0" smtClean="0">
                  <a:solidFill>
                    <a:srgbClr val="000000"/>
                  </a:solidFill>
                  <a:latin typeface="Arial" pitchFamily="34" charset="0"/>
                </a:rPr>
                <a:t>;</a:t>
              </a:r>
            </a:p>
            <a:p>
              <a:pPr marL="101600" indent="-101600" defTabSz="762000" eaLnBrk="0" hangingPunct="0">
                <a:lnSpc>
                  <a:spcPct val="90000"/>
                </a:lnSpc>
                <a:spcBef>
                  <a:spcPct val="30000"/>
                </a:spcBef>
                <a:buFontTx/>
                <a:buChar char="•"/>
              </a:pPr>
              <a:r>
                <a:rPr lang="zh-CN" altLang="en-US" sz="1100" dirty="0" smtClean="0">
                  <a:solidFill>
                    <a:srgbClr val="000000"/>
                  </a:solidFill>
                  <a:latin typeface="Arial" pitchFamily="34" charset="0"/>
                </a:rPr>
                <a:t>原材料成本占产品成本的</a:t>
              </a:r>
              <a:r>
                <a:rPr lang="en-US" altLang="zh-CN" sz="1100" dirty="0" smtClean="0">
                  <a:solidFill>
                    <a:srgbClr val="000000"/>
                  </a:solidFill>
                  <a:latin typeface="Arial" pitchFamily="34" charset="0"/>
                </a:rPr>
                <a:t>70% </a:t>
              </a:r>
              <a:r>
                <a:rPr lang="zh-CN" altLang="en-US" sz="1100" dirty="0" smtClean="0">
                  <a:solidFill>
                    <a:srgbClr val="000000"/>
                  </a:solidFill>
                  <a:latin typeface="Arial" pitchFamily="34" charset="0"/>
                </a:rPr>
                <a:t>以上。 </a:t>
              </a:r>
              <a:endParaRPr lang="zh-CN" altLang="en-US" sz="1100" dirty="0">
                <a:solidFill>
                  <a:srgbClr val="000000"/>
                </a:solidFill>
                <a:latin typeface="Arial" pitchFamily="34" charset="0"/>
              </a:endParaRPr>
            </a:p>
          </p:txBody>
        </p:sp>
      </p:grpSp>
      <p:grpSp>
        <p:nvGrpSpPr>
          <p:cNvPr id="4" name="组合 6"/>
          <p:cNvGrpSpPr>
            <a:grpSpLocks/>
          </p:cNvGrpSpPr>
          <p:nvPr/>
        </p:nvGrpSpPr>
        <p:grpSpPr bwMode="auto">
          <a:xfrm>
            <a:off x="4696695" y="2840560"/>
            <a:ext cx="3875088" cy="369888"/>
            <a:chOff x="4654411" y="3733792"/>
            <a:chExt cx="3875636" cy="369332"/>
          </a:xfrm>
        </p:grpSpPr>
        <p:pic>
          <p:nvPicPr>
            <p:cNvPr id="27661" name="Picture 2" descr="E:\yinfeifei\2012年工作项目\UFIDA用友 2012\用友 王曼曼\20120223 信息化企业从U8AIO开始PPT美化\1png图\未标题-48.png"/>
            <p:cNvPicPr>
              <a:picLocks noChangeArrowheads="1"/>
            </p:cNvPicPr>
            <p:nvPr/>
          </p:nvPicPr>
          <p:blipFill>
            <a:blip r:embed="rId3" cstate="print"/>
            <a:srcRect/>
            <a:stretch>
              <a:fillRect/>
            </a:stretch>
          </p:blipFill>
          <p:spPr bwMode="auto">
            <a:xfrm>
              <a:off x="4654411" y="3738458"/>
              <a:ext cx="3875636" cy="360000"/>
            </a:xfrm>
            <a:prstGeom prst="rect">
              <a:avLst/>
            </a:prstGeom>
            <a:noFill/>
            <a:ln w="9525">
              <a:noFill/>
              <a:miter lim="800000"/>
              <a:headEnd/>
              <a:tailEnd/>
            </a:ln>
          </p:spPr>
        </p:pic>
        <p:sp>
          <p:nvSpPr>
            <p:cNvPr id="27662" name="TextBox 3"/>
            <p:cNvSpPr txBox="1">
              <a:spLocks noChangeArrowheads="1"/>
            </p:cNvSpPr>
            <p:nvPr/>
          </p:nvSpPr>
          <p:spPr bwMode="auto">
            <a:xfrm>
              <a:off x="5036664" y="3733792"/>
              <a:ext cx="3111131" cy="369332"/>
            </a:xfrm>
            <a:prstGeom prst="rect">
              <a:avLst/>
            </a:prstGeom>
            <a:noFill/>
            <a:ln w="9525">
              <a:noFill/>
              <a:miter lim="800000"/>
              <a:headEnd/>
              <a:tailEnd/>
            </a:ln>
          </p:spPr>
          <p:txBody>
            <a:bodyPr>
              <a:spAutoFit/>
            </a:bodyPr>
            <a:lstStyle/>
            <a:p>
              <a:pPr algn="ctr"/>
              <a:r>
                <a:rPr kumimoji="1" lang="zh-CN" altLang="en-US" b="1" dirty="0" smtClean="0">
                  <a:solidFill>
                    <a:schemeClr val="bg1"/>
                  </a:solidFill>
                  <a:latin typeface="微软雅黑" pitchFamily="34" charset="-122"/>
                  <a:ea typeface="微软雅黑" pitchFamily="34" charset="-122"/>
                </a:rPr>
                <a:t>专用机械</a:t>
              </a:r>
              <a:endParaRPr kumimoji="1" lang="zh-CN" altLang="en-US" b="1" dirty="0">
                <a:solidFill>
                  <a:schemeClr val="bg1"/>
                </a:solidFill>
                <a:latin typeface="微软雅黑" pitchFamily="34" charset="-122"/>
                <a:ea typeface="微软雅黑" pitchFamily="34" charset="-122"/>
              </a:endParaRPr>
            </a:p>
          </p:txBody>
        </p:sp>
      </p:grpSp>
      <p:grpSp>
        <p:nvGrpSpPr>
          <p:cNvPr id="5" name="组合 8"/>
          <p:cNvGrpSpPr>
            <a:grpSpLocks/>
          </p:cNvGrpSpPr>
          <p:nvPr/>
        </p:nvGrpSpPr>
        <p:grpSpPr bwMode="auto">
          <a:xfrm>
            <a:off x="4696695" y="3228483"/>
            <a:ext cx="4021138" cy="1343487"/>
            <a:chOff x="4654412" y="4114702"/>
            <a:chExt cx="4022044" cy="1343546"/>
          </a:xfrm>
        </p:grpSpPr>
        <p:sp>
          <p:nvSpPr>
            <p:cNvPr id="44" name="圆角矩形 43"/>
            <p:cNvSpPr/>
            <p:nvPr/>
          </p:nvSpPr>
          <p:spPr>
            <a:xfrm>
              <a:off x="4654412" y="4114702"/>
              <a:ext cx="3875961" cy="1295413"/>
            </a:xfrm>
            <a:prstGeom prst="roundRect">
              <a:avLst>
                <a:gd name="adj" fmla="val 307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dirty="0">
                <a:solidFill>
                  <a:sysClr val="windowText" lastClr="000000"/>
                </a:solidFill>
                <a:latin typeface="微软雅黑" pitchFamily="34" charset="-122"/>
                <a:ea typeface="微软雅黑" pitchFamily="34" charset="-122"/>
              </a:endParaRPr>
            </a:p>
          </p:txBody>
        </p:sp>
        <p:sp>
          <p:nvSpPr>
            <p:cNvPr id="27660" name="TextBox 44"/>
            <p:cNvSpPr txBox="1">
              <a:spLocks noChangeArrowheads="1"/>
            </p:cNvSpPr>
            <p:nvPr/>
          </p:nvSpPr>
          <p:spPr bwMode="auto">
            <a:xfrm>
              <a:off x="4710067" y="4167261"/>
              <a:ext cx="3966389" cy="1290987"/>
            </a:xfrm>
            <a:prstGeom prst="rect">
              <a:avLst/>
            </a:prstGeom>
            <a:noFill/>
            <a:ln w="9525">
              <a:noFill/>
              <a:miter lim="800000"/>
              <a:headEnd/>
              <a:tailEnd/>
            </a:ln>
          </p:spPr>
          <p:txBody>
            <a:bodyPr>
              <a:spAutoFit/>
            </a:bodyPr>
            <a:lstStyle/>
            <a:p>
              <a:pPr marL="101600" indent="-101600" defTabSz="762000" eaLnBrk="0" hangingPunct="0">
                <a:lnSpc>
                  <a:spcPct val="120000"/>
                </a:lnSpc>
                <a:buFontTx/>
                <a:buChar char="•"/>
              </a:pPr>
              <a:r>
                <a:rPr lang="zh-CN" altLang="en-US" sz="1100" dirty="0" smtClean="0">
                  <a:solidFill>
                    <a:srgbClr val="000000"/>
                  </a:solidFill>
                  <a:latin typeface="Arial" pitchFamily="34" charset="0"/>
                </a:rPr>
                <a:t>企业往往具有一定规模；</a:t>
              </a:r>
            </a:p>
            <a:p>
              <a:pPr marL="101600" indent="-101600" defTabSz="762000" eaLnBrk="0" hangingPunct="0">
                <a:lnSpc>
                  <a:spcPct val="120000"/>
                </a:lnSpc>
                <a:buFontTx/>
                <a:buChar char="•"/>
              </a:pPr>
              <a:r>
                <a:rPr lang="zh-CN" altLang="en-US" sz="1100" dirty="0" smtClean="0">
                  <a:solidFill>
                    <a:srgbClr val="000000"/>
                  </a:solidFill>
                  <a:latin typeface="Arial" pitchFamily="34" charset="0"/>
                </a:rPr>
                <a:t>设计能力较强；</a:t>
              </a:r>
            </a:p>
            <a:p>
              <a:pPr marL="101600" indent="-101600" defTabSz="762000" eaLnBrk="0" hangingPunct="0">
                <a:lnSpc>
                  <a:spcPct val="120000"/>
                </a:lnSpc>
                <a:buFontTx/>
                <a:buChar char="•"/>
              </a:pPr>
              <a:r>
                <a:rPr lang="zh-CN" altLang="en-US" sz="1100" dirty="0" smtClean="0">
                  <a:solidFill>
                    <a:srgbClr val="000000"/>
                  </a:solidFill>
                  <a:latin typeface="Arial" pitchFamily="34" charset="0"/>
                </a:rPr>
                <a:t>销售一般是以直销为主，很多的销售是通过招标的形式进行</a:t>
              </a:r>
            </a:p>
            <a:p>
              <a:pPr marL="101600" indent="-101600" defTabSz="762000" eaLnBrk="0" hangingPunct="0">
                <a:lnSpc>
                  <a:spcPct val="120000"/>
                </a:lnSpc>
                <a:buFontTx/>
                <a:buChar char="•"/>
              </a:pPr>
              <a:r>
                <a:rPr lang="zh-CN" altLang="en-US" sz="1100" dirty="0" smtClean="0">
                  <a:solidFill>
                    <a:srgbClr val="000000"/>
                  </a:solidFill>
                  <a:latin typeface="Arial" pitchFamily="34" charset="0"/>
                </a:rPr>
                <a:t>产品结构复杂，工艺流程灵活</a:t>
              </a:r>
            </a:p>
            <a:p>
              <a:pPr marL="101600" indent="-101600" defTabSz="762000" eaLnBrk="0" hangingPunct="0">
                <a:lnSpc>
                  <a:spcPct val="120000"/>
                </a:lnSpc>
              </a:pPr>
              <a:r>
                <a:rPr lang="zh-CN" altLang="en-US" sz="1100" dirty="0" smtClean="0">
                  <a:solidFill>
                    <a:srgbClr val="000000"/>
                  </a:solidFill>
                  <a:latin typeface="Arial" pitchFamily="34" charset="0"/>
                </a:rPr>
                <a:t>客户化要求较多，</a:t>
              </a:r>
            </a:p>
            <a:p>
              <a:pPr marL="101600" indent="-101600" defTabSz="762000" eaLnBrk="0" hangingPunct="0">
                <a:lnSpc>
                  <a:spcPct val="120000"/>
                </a:lnSpc>
                <a:buFontTx/>
                <a:buChar char="•"/>
              </a:pPr>
              <a:r>
                <a:rPr lang="zh-CN" altLang="en-US" sz="1100" dirty="0" smtClean="0">
                  <a:solidFill>
                    <a:srgbClr val="000000"/>
                  </a:solidFill>
                  <a:latin typeface="Arial" pitchFamily="34" charset="0"/>
                </a:rPr>
                <a:t>项目管理或按订单设计或按订单制造是企业管理的重点 </a:t>
              </a:r>
              <a:endParaRPr lang="zh-CN" altLang="en-US" sz="1100" dirty="0">
                <a:solidFill>
                  <a:srgbClr val="000000"/>
                </a:solidFill>
                <a:latin typeface="Arial" pitchFamily="34" charset="0"/>
              </a:endParaRPr>
            </a:p>
          </p:txBody>
        </p:sp>
      </p:grpSp>
      <p:sp>
        <p:nvSpPr>
          <p:cNvPr id="27658" name="标题 4"/>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solidFill>
                  <a:srgbClr val="FF0000"/>
                </a:solidFill>
              </a:rPr>
              <a:t>1.5 </a:t>
            </a:r>
            <a:r>
              <a:rPr lang="zh-CN" altLang="en-US" dirty="0" smtClean="0"/>
              <a:t>机械</a:t>
            </a:r>
            <a:r>
              <a:rPr lang="zh-CN" altLang="en-US" sz="2400" dirty="0" smtClean="0">
                <a:solidFill>
                  <a:srgbClr val="FF0000"/>
                </a:solidFill>
              </a:rPr>
              <a:t>行业生产经营特点</a:t>
            </a:r>
          </a:p>
        </p:txBody>
      </p:sp>
      <p:grpSp>
        <p:nvGrpSpPr>
          <p:cNvPr id="19" name="组合 5"/>
          <p:cNvGrpSpPr>
            <a:grpSpLocks/>
          </p:cNvGrpSpPr>
          <p:nvPr/>
        </p:nvGrpSpPr>
        <p:grpSpPr bwMode="auto">
          <a:xfrm>
            <a:off x="512157" y="4648168"/>
            <a:ext cx="3875088" cy="369888"/>
            <a:chOff x="4654411" y="838268"/>
            <a:chExt cx="3875636" cy="369332"/>
          </a:xfrm>
        </p:grpSpPr>
        <p:pic>
          <p:nvPicPr>
            <p:cNvPr id="20" name="Picture 3" descr="C:\2012素材 学习库\icon素材\未标题-34.png"/>
            <p:cNvPicPr>
              <a:picLocks noChangeArrowheads="1"/>
            </p:cNvPicPr>
            <p:nvPr/>
          </p:nvPicPr>
          <p:blipFill>
            <a:blip r:embed="rId2" cstate="print">
              <a:duotone>
                <a:schemeClr val="accent1">
                  <a:shade val="45000"/>
                  <a:satMod val="135000"/>
                </a:schemeClr>
                <a:prstClr val="white"/>
              </a:duotone>
            </a:blip>
            <a:srcRect/>
            <a:stretch>
              <a:fillRect/>
            </a:stretch>
          </p:blipFill>
          <p:spPr bwMode="auto">
            <a:xfrm>
              <a:off x="4654411" y="842934"/>
              <a:ext cx="3875636" cy="360000"/>
            </a:xfrm>
            <a:prstGeom prst="rect">
              <a:avLst/>
            </a:prstGeom>
            <a:noFill/>
            <a:ln w="9525">
              <a:noFill/>
              <a:miter lim="800000"/>
              <a:headEnd/>
              <a:tailEnd/>
            </a:ln>
          </p:spPr>
        </p:pic>
        <p:sp>
          <p:nvSpPr>
            <p:cNvPr id="21" name="TextBox 3"/>
            <p:cNvSpPr txBox="1">
              <a:spLocks noChangeArrowheads="1"/>
            </p:cNvSpPr>
            <p:nvPr/>
          </p:nvSpPr>
          <p:spPr bwMode="auto">
            <a:xfrm>
              <a:off x="5036664" y="838268"/>
              <a:ext cx="3111131" cy="369332"/>
            </a:xfrm>
            <a:prstGeom prst="rect">
              <a:avLst/>
            </a:prstGeom>
            <a:noFill/>
            <a:ln w="9525">
              <a:noFill/>
              <a:miter lim="800000"/>
              <a:headEnd/>
              <a:tailEnd/>
            </a:ln>
          </p:spPr>
          <p:txBody>
            <a:bodyPr>
              <a:spAutoFit/>
            </a:bodyPr>
            <a:lstStyle/>
            <a:p>
              <a:pPr algn="ctr"/>
              <a:r>
                <a:rPr kumimoji="1" lang="zh-CN" altLang="en-US" b="1" dirty="0" smtClean="0">
                  <a:solidFill>
                    <a:schemeClr val="bg1"/>
                  </a:solidFill>
                  <a:latin typeface="微软雅黑" pitchFamily="34" charset="-122"/>
                  <a:ea typeface="微软雅黑" pitchFamily="34" charset="-122"/>
                </a:rPr>
                <a:t>通用机械</a:t>
              </a:r>
              <a:endParaRPr kumimoji="1" lang="zh-CN" altLang="en-US" b="1" dirty="0">
                <a:solidFill>
                  <a:schemeClr val="bg1"/>
                </a:solidFill>
                <a:latin typeface="微软雅黑" pitchFamily="34" charset="-122"/>
                <a:ea typeface="微软雅黑" pitchFamily="34" charset="-122"/>
              </a:endParaRPr>
            </a:p>
          </p:txBody>
        </p:sp>
      </p:grpSp>
      <p:grpSp>
        <p:nvGrpSpPr>
          <p:cNvPr id="22" name="组合 7"/>
          <p:cNvGrpSpPr>
            <a:grpSpLocks/>
          </p:cNvGrpSpPr>
          <p:nvPr/>
        </p:nvGrpSpPr>
        <p:grpSpPr bwMode="auto">
          <a:xfrm>
            <a:off x="505805" y="5105356"/>
            <a:ext cx="3886098" cy="1295366"/>
            <a:chOff x="4648057" y="1218801"/>
            <a:chExt cx="3886973" cy="2921242"/>
          </a:xfrm>
        </p:grpSpPr>
        <p:sp>
          <p:nvSpPr>
            <p:cNvPr id="23" name="圆角矩形 22"/>
            <p:cNvSpPr/>
            <p:nvPr/>
          </p:nvSpPr>
          <p:spPr>
            <a:xfrm>
              <a:off x="4648057" y="1218801"/>
              <a:ext cx="3886973" cy="2856189"/>
            </a:xfrm>
            <a:prstGeom prst="roundRect">
              <a:avLst>
                <a:gd name="adj" fmla="val 307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dirty="0">
                <a:solidFill>
                  <a:sysClr val="windowText" lastClr="000000"/>
                </a:solidFill>
                <a:latin typeface="微软雅黑" pitchFamily="34" charset="-122"/>
                <a:ea typeface="微软雅黑" pitchFamily="34" charset="-122"/>
              </a:endParaRPr>
            </a:p>
          </p:txBody>
        </p:sp>
        <p:sp>
          <p:nvSpPr>
            <p:cNvPr id="24" name="TextBox 39"/>
            <p:cNvSpPr txBox="1">
              <a:spLocks noChangeArrowheads="1"/>
            </p:cNvSpPr>
            <p:nvPr/>
          </p:nvSpPr>
          <p:spPr bwMode="auto">
            <a:xfrm>
              <a:off x="4648057" y="1218801"/>
              <a:ext cx="3810758" cy="2921242"/>
            </a:xfrm>
            <a:prstGeom prst="rect">
              <a:avLst/>
            </a:prstGeom>
            <a:noFill/>
            <a:ln w="9525">
              <a:noFill/>
              <a:miter lim="800000"/>
              <a:headEnd/>
              <a:tailEnd/>
            </a:ln>
          </p:spPr>
          <p:txBody>
            <a:bodyPr wrap="square">
              <a:spAutoFit/>
            </a:bodyPr>
            <a:lstStyle/>
            <a:p>
              <a:pPr marL="101600" indent="-101600" defTabSz="762000" eaLnBrk="0" hangingPunct="0">
                <a:spcBef>
                  <a:spcPct val="30000"/>
                </a:spcBef>
                <a:buFontTx/>
                <a:buChar char="•"/>
              </a:pPr>
              <a:r>
                <a:rPr lang="zh-CN" altLang="en-US" sz="1100" dirty="0" smtClean="0">
                  <a:solidFill>
                    <a:srgbClr val="000000"/>
                  </a:solidFill>
                  <a:latin typeface="Arial" pitchFamily="34" charset="0"/>
                </a:rPr>
                <a:t>企业规模大小不一；</a:t>
              </a:r>
            </a:p>
            <a:p>
              <a:pPr marL="101600" indent="-101600" defTabSz="762000" eaLnBrk="0" hangingPunct="0">
                <a:spcBef>
                  <a:spcPct val="30000"/>
                </a:spcBef>
                <a:buFontTx/>
                <a:buChar char="•"/>
              </a:pPr>
              <a:r>
                <a:rPr lang="zh-CN" altLang="en-US" sz="1100" dirty="0" smtClean="0">
                  <a:solidFill>
                    <a:srgbClr val="000000"/>
                  </a:solidFill>
                  <a:latin typeface="Arial" pitchFamily="34" charset="0"/>
                </a:rPr>
                <a:t>产品销售以直销＋分销模式为主</a:t>
              </a:r>
            </a:p>
            <a:p>
              <a:pPr marL="101600" indent="-101600" defTabSz="762000" eaLnBrk="0" hangingPunct="0">
                <a:spcBef>
                  <a:spcPct val="30000"/>
                </a:spcBef>
                <a:buFontTx/>
                <a:buChar char="•"/>
              </a:pPr>
              <a:r>
                <a:rPr lang="zh-CN" altLang="en-US" sz="1100" dirty="0" smtClean="0">
                  <a:solidFill>
                    <a:srgbClr val="000000"/>
                  </a:solidFill>
                  <a:latin typeface="Arial" pitchFamily="34" charset="0"/>
                </a:rPr>
                <a:t>产品具有一定的复杂性，制造工艺多样；</a:t>
              </a:r>
            </a:p>
            <a:p>
              <a:pPr marL="101600" indent="-101600" defTabSz="762000" eaLnBrk="0" hangingPunct="0">
                <a:spcBef>
                  <a:spcPct val="30000"/>
                </a:spcBef>
                <a:buFontTx/>
                <a:buChar char="•"/>
              </a:pPr>
              <a:r>
                <a:rPr lang="zh-CN" altLang="en-US" sz="1100" dirty="0" smtClean="0">
                  <a:solidFill>
                    <a:srgbClr val="000000"/>
                  </a:solidFill>
                  <a:latin typeface="Arial" pitchFamily="34" charset="0"/>
                </a:rPr>
                <a:t>应对客户多样化需求主要是通过模块化配置实现，有一定的客户定制生产  </a:t>
              </a:r>
              <a:endParaRPr lang="zh-CN" altLang="en-US" sz="1100" dirty="0">
                <a:solidFill>
                  <a:srgbClr val="000000"/>
                </a:solidFill>
                <a:latin typeface="Arial" pitchFamily="34" charset="0"/>
              </a:endParaRPr>
            </a:p>
          </p:txBody>
        </p:sp>
      </p:grpSp>
      <p:grpSp>
        <p:nvGrpSpPr>
          <p:cNvPr id="25" name="组合 6"/>
          <p:cNvGrpSpPr>
            <a:grpSpLocks/>
          </p:cNvGrpSpPr>
          <p:nvPr/>
        </p:nvGrpSpPr>
        <p:grpSpPr bwMode="auto">
          <a:xfrm>
            <a:off x="4731908" y="4662023"/>
            <a:ext cx="3875088" cy="369332"/>
            <a:chOff x="4654411" y="3733794"/>
            <a:chExt cx="3875636" cy="368777"/>
          </a:xfrm>
        </p:grpSpPr>
        <p:pic>
          <p:nvPicPr>
            <p:cNvPr id="26" name="Picture 2" descr="E:\yinfeifei\2012年工作项目\UFIDA用友 2012\用友 王曼曼\20120223 信息化企业从U8AIO开始PPT美化\1png图\未标题-48.png"/>
            <p:cNvPicPr>
              <a:picLocks noChangeArrowheads="1"/>
            </p:cNvPicPr>
            <p:nvPr/>
          </p:nvPicPr>
          <p:blipFill>
            <a:blip r:embed="rId3" cstate="print">
              <a:duotone>
                <a:prstClr val="black"/>
                <a:schemeClr val="accent2">
                  <a:tint val="45000"/>
                  <a:satMod val="400000"/>
                </a:schemeClr>
              </a:duotone>
            </a:blip>
            <a:srcRect/>
            <a:stretch>
              <a:fillRect/>
            </a:stretch>
          </p:blipFill>
          <p:spPr bwMode="auto">
            <a:xfrm>
              <a:off x="4654411" y="3738458"/>
              <a:ext cx="3875636" cy="360000"/>
            </a:xfrm>
            <a:prstGeom prst="rect">
              <a:avLst/>
            </a:prstGeom>
            <a:noFill/>
            <a:ln w="9525">
              <a:noFill/>
              <a:miter lim="800000"/>
              <a:headEnd/>
              <a:tailEnd/>
            </a:ln>
          </p:spPr>
        </p:pic>
        <p:sp>
          <p:nvSpPr>
            <p:cNvPr id="27" name="TextBox 3"/>
            <p:cNvSpPr txBox="1">
              <a:spLocks noChangeArrowheads="1"/>
            </p:cNvSpPr>
            <p:nvPr/>
          </p:nvSpPr>
          <p:spPr bwMode="auto">
            <a:xfrm>
              <a:off x="5036664" y="3733794"/>
              <a:ext cx="3351977" cy="368777"/>
            </a:xfrm>
            <a:prstGeom prst="rect">
              <a:avLst/>
            </a:prstGeom>
            <a:noFill/>
            <a:ln w="9525">
              <a:noFill/>
              <a:miter lim="800000"/>
              <a:headEnd/>
              <a:tailEnd/>
            </a:ln>
          </p:spPr>
          <p:txBody>
            <a:bodyPr wrap="square">
              <a:spAutoFit/>
            </a:bodyPr>
            <a:lstStyle/>
            <a:p>
              <a:pPr algn="ctr" defTabSz="762000" eaLnBrk="0" hangingPunct="0">
                <a:spcBef>
                  <a:spcPct val="30000"/>
                </a:spcBef>
              </a:pPr>
              <a:r>
                <a:rPr lang="zh-CN" altLang="en-US" b="1" dirty="0" smtClean="0">
                  <a:solidFill>
                    <a:schemeClr val="bg1"/>
                  </a:solidFill>
                  <a:latin typeface="Arial" pitchFamily="34" charset="0"/>
                  <a:cs typeface="Arial" pitchFamily="34" charset="0"/>
                </a:rPr>
                <a:t>电气机械及器材</a:t>
              </a:r>
              <a:endParaRPr kumimoji="1" lang="zh-CN" altLang="en-US" b="1" dirty="0">
                <a:solidFill>
                  <a:schemeClr val="bg1"/>
                </a:solidFill>
                <a:latin typeface="微软雅黑" pitchFamily="34" charset="-122"/>
                <a:ea typeface="微软雅黑" pitchFamily="34" charset="-122"/>
              </a:endParaRPr>
            </a:p>
          </p:txBody>
        </p:sp>
      </p:grpSp>
      <p:grpSp>
        <p:nvGrpSpPr>
          <p:cNvPr id="28" name="组合 8"/>
          <p:cNvGrpSpPr>
            <a:grpSpLocks/>
          </p:cNvGrpSpPr>
          <p:nvPr/>
        </p:nvGrpSpPr>
        <p:grpSpPr bwMode="auto">
          <a:xfrm>
            <a:off x="4731908" y="5105356"/>
            <a:ext cx="4021138" cy="1295366"/>
            <a:chOff x="4654412" y="4114704"/>
            <a:chExt cx="4022044" cy="1295423"/>
          </a:xfrm>
        </p:grpSpPr>
        <p:sp>
          <p:nvSpPr>
            <p:cNvPr id="29" name="圆角矩形 28"/>
            <p:cNvSpPr/>
            <p:nvPr/>
          </p:nvSpPr>
          <p:spPr>
            <a:xfrm>
              <a:off x="4654412" y="4114704"/>
              <a:ext cx="3875961" cy="1295423"/>
            </a:xfrm>
            <a:prstGeom prst="roundRect">
              <a:avLst>
                <a:gd name="adj" fmla="val 3079"/>
              </a:avLst>
            </a:prstGeom>
            <a:gradFill rotWithShape="1">
              <a:gsLst>
                <a:gs pos="0">
                  <a:schemeClr val="bg1">
                    <a:lumMod val="80000"/>
                  </a:schemeClr>
                </a:gs>
                <a:gs pos="35000">
                  <a:schemeClr val="bg1">
                    <a:lumMod val="90000"/>
                  </a:schemeClr>
                </a:gs>
                <a:gs pos="100000">
                  <a:schemeClr val="bg1">
                    <a:lumMod val="95000"/>
                  </a:schemeClr>
                </a:gs>
              </a:gsLst>
              <a:lin ang="16200000" scaled="1"/>
            </a:gradFill>
            <a:ln w="9525" cap="flat" cmpd="sng" algn="ctr">
              <a:solidFill>
                <a:sysClr val="window" lastClr="FFFFFF">
                  <a:lumMod val="75000"/>
                </a:sys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dirty="0">
                <a:solidFill>
                  <a:sysClr val="windowText" lastClr="000000"/>
                </a:solidFill>
                <a:latin typeface="微软雅黑" pitchFamily="34" charset="-122"/>
                <a:ea typeface="微软雅黑" pitchFamily="34" charset="-122"/>
              </a:endParaRPr>
            </a:p>
          </p:txBody>
        </p:sp>
        <p:sp>
          <p:nvSpPr>
            <p:cNvPr id="30" name="TextBox 44"/>
            <p:cNvSpPr txBox="1">
              <a:spLocks noChangeArrowheads="1"/>
            </p:cNvSpPr>
            <p:nvPr/>
          </p:nvSpPr>
          <p:spPr bwMode="auto">
            <a:xfrm>
              <a:off x="4710067" y="4167262"/>
              <a:ext cx="3966389" cy="1007436"/>
            </a:xfrm>
            <a:prstGeom prst="rect">
              <a:avLst/>
            </a:prstGeom>
            <a:noFill/>
            <a:ln w="9525">
              <a:noFill/>
              <a:miter lim="800000"/>
              <a:headEnd/>
              <a:tailEnd/>
            </a:ln>
          </p:spPr>
          <p:txBody>
            <a:bodyPr>
              <a:spAutoFit/>
            </a:bodyPr>
            <a:lstStyle/>
            <a:p>
              <a:pPr marL="101600" indent="-101600" defTabSz="762000" eaLnBrk="0" hangingPunct="0">
                <a:lnSpc>
                  <a:spcPct val="110000"/>
                </a:lnSpc>
                <a:buFontTx/>
                <a:buChar char="•"/>
              </a:pPr>
              <a:r>
                <a:rPr lang="zh-CN" altLang="en-US" sz="1100" dirty="0" smtClean="0">
                  <a:solidFill>
                    <a:srgbClr val="000000"/>
                  </a:solidFill>
                  <a:latin typeface="Arial" pitchFamily="34" charset="0"/>
                </a:rPr>
                <a:t>企业往往具有一定规模和资质，</a:t>
              </a:r>
            </a:p>
            <a:p>
              <a:pPr marL="101600" indent="-101600" defTabSz="762000" eaLnBrk="0" hangingPunct="0">
                <a:lnSpc>
                  <a:spcPct val="110000"/>
                </a:lnSpc>
                <a:buFontTx/>
                <a:buChar char="•"/>
              </a:pPr>
              <a:r>
                <a:rPr lang="zh-CN" altLang="en-US" sz="1100" dirty="0" smtClean="0">
                  <a:solidFill>
                    <a:srgbClr val="000000"/>
                  </a:solidFill>
                  <a:latin typeface="Arial" pitchFamily="34" charset="0"/>
                </a:rPr>
                <a:t>有一定的设计能力，</a:t>
              </a:r>
            </a:p>
            <a:p>
              <a:pPr marL="101600" indent="-101600" defTabSz="762000" eaLnBrk="0" hangingPunct="0">
                <a:lnSpc>
                  <a:spcPct val="110000"/>
                </a:lnSpc>
                <a:buFontTx/>
                <a:buChar char="•"/>
              </a:pPr>
              <a:r>
                <a:rPr lang="zh-CN" altLang="en-US" sz="1100" dirty="0" smtClean="0">
                  <a:solidFill>
                    <a:srgbClr val="000000"/>
                  </a:solidFill>
                  <a:latin typeface="Arial" pitchFamily="34" charset="0"/>
                </a:rPr>
                <a:t>销售以直销为主，部分企业存在分销机构，</a:t>
              </a:r>
            </a:p>
            <a:p>
              <a:pPr marL="101600" indent="-101600" defTabSz="762000" eaLnBrk="0" hangingPunct="0">
                <a:lnSpc>
                  <a:spcPct val="110000"/>
                </a:lnSpc>
                <a:buFontTx/>
                <a:buChar char="•"/>
              </a:pPr>
              <a:r>
                <a:rPr lang="zh-CN" altLang="en-US" sz="1100" dirty="0" smtClean="0">
                  <a:solidFill>
                    <a:srgbClr val="000000"/>
                  </a:solidFill>
                  <a:latin typeface="Arial" pitchFamily="34" charset="0"/>
                </a:rPr>
                <a:t>产品结构复杂性一般但工艺路线灵活多变，客户化设计较多</a:t>
              </a:r>
            </a:p>
            <a:p>
              <a:pPr marL="101600" indent="-101600" defTabSz="762000" eaLnBrk="0" hangingPunct="0">
                <a:lnSpc>
                  <a:spcPct val="110000"/>
                </a:lnSpc>
                <a:buFontTx/>
                <a:buChar char="•"/>
              </a:pPr>
              <a:r>
                <a:rPr lang="zh-CN" altLang="en-US" sz="1100" dirty="0" smtClean="0">
                  <a:solidFill>
                    <a:srgbClr val="000000"/>
                  </a:solidFill>
                  <a:latin typeface="Arial" pitchFamily="34" charset="0"/>
                </a:rPr>
                <a:t>部分企业需要按项目管理 </a:t>
              </a:r>
              <a:endParaRPr lang="zh-CN" altLang="en-US" sz="1100" dirty="0">
                <a:solidFill>
                  <a:srgbClr val="000000"/>
                </a:solidFill>
                <a:latin typeface="Arial" pitchFamily="34" charset="0"/>
              </a:endParaRPr>
            </a:p>
          </p:txBody>
        </p:sp>
      </p:grpSp>
      <p:sp>
        <p:nvSpPr>
          <p:cNvPr id="32" name="Text Box 6"/>
          <p:cNvSpPr txBox="1">
            <a:spLocks noChangeArrowheads="1"/>
          </p:cNvSpPr>
          <p:nvPr/>
        </p:nvSpPr>
        <p:spPr bwMode="auto">
          <a:xfrm>
            <a:off x="561974" y="762070"/>
            <a:ext cx="7896124" cy="2133544"/>
          </a:xfrm>
          <a:prstGeom prst="rect">
            <a:avLst/>
          </a:prstGeom>
          <a:noFill/>
          <a:ln w="9525" algn="ctr">
            <a:noFill/>
            <a:miter lim="800000"/>
            <a:headEnd/>
            <a:tailEnd/>
          </a:ln>
        </p:spPr>
        <p:txBody>
          <a:bodyPr tIns="0" bIns="0"/>
          <a:lstStyle/>
          <a:p>
            <a:pPr marL="342900" indent="-342900" eaLnBrk="0" hangingPunct="0">
              <a:spcBef>
                <a:spcPct val="20000"/>
              </a:spcBef>
              <a:buFontTx/>
              <a:buBlip>
                <a:blip r:embed="rId4"/>
              </a:buBlip>
            </a:pPr>
            <a:r>
              <a:rPr lang="zh-CN" altLang="en-US" sz="1600" b="1" dirty="0">
                <a:latin typeface="华文中宋" pitchFamily="2" charset="-122"/>
                <a:ea typeface="华文中宋" pitchFamily="2" charset="-122"/>
              </a:rPr>
              <a:t>主要是离散型制造</a:t>
            </a:r>
            <a:r>
              <a:rPr lang="zh-CN" altLang="en-US" sz="1600" b="1" dirty="0" smtClean="0">
                <a:latin typeface="华文中宋" pitchFamily="2" charset="-122"/>
                <a:ea typeface="华文中宋" pitchFamily="2" charset="-122"/>
              </a:rPr>
              <a:t>；</a:t>
            </a:r>
            <a:endParaRPr lang="en-US" altLang="zh-CN" sz="1600" b="1" dirty="0" smtClean="0">
              <a:latin typeface="华文中宋" pitchFamily="2" charset="-122"/>
              <a:ea typeface="华文中宋" pitchFamily="2" charset="-122"/>
            </a:endParaRPr>
          </a:p>
          <a:p>
            <a:pPr marL="342900" indent="-342900" eaLnBrk="0" hangingPunct="0">
              <a:spcBef>
                <a:spcPct val="20000"/>
              </a:spcBef>
              <a:buBlip>
                <a:blip r:embed="rId4"/>
              </a:buBlip>
            </a:pPr>
            <a:r>
              <a:rPr lang="zh-CN" altLang="en-US" sz="1600" b="1" dirty="0" smtClean="0">
                <a:latin typeface="华文中宋" pitchFamily="2" charset="-122"/>
                <a:ea typeface="华文中宋" pitchFamily="2" charset="-122"/>
              </a:rPr>
              <a:t>生产一般按工艺布局；</a:t>
            </a:r>
          </a:p>
          <a:p>
            <a:pPr marL="342900" indent="-342900" eaLnBrk="0" hangingPunct="0">
              <a:spcBef>
                <a:spcPct val="20000"/>
              </a:spcBef>
              <a:buBlip>
                <a:blip r:embed="rId4"/>
              </a:buBlip>
            </a:pPr>
            <a:r>
              <a:rPr lang="zh-CN" altLang="en-US" sz="1600" b="1" dirty="0" smtClean="0">
                <a:latin typeface="华文中宋" pitchFamily="2" charset="-122"/>
                <a:ea typeface="华文中宋" pitchFamily="2" charset="-122"/>
                <a:cs typeface="Arial" pitchFamily="34" charset="0"/>
              </a:rPr>
              <a:t>生产过程主要为加工、装配；</a:t>
            </a:r>
            <a:endParaRPr lang="en-US" altLang="zh-CN" sz="1600" b="1" dirty="0" smtClean="0">
              <a:latin typeface="华文中宋" pitchFamily="2" charset="-122"/>
              <a:ea typeface="华文中宋" pitchFamily="2" charset="-122"/>
              <a:cs typeface="Arial" pitchFamily="34" charset="0"/>
            </a:endParaRPr>
          </a:p>
          <a:p>
            <a:pPr marL="342900" indent="-342900" eaLnBrk="0" hangingPunct="0">
              <a:spcBef>
                <a:spcPct val="20000"/>
              </a:spcBef>
              <a:buBlip>
                <a:blip r:embed="rId4"/>
              </a:buBlip>
            </a:pPr>
            <a:r>
              <a:rPr lang="zh-CN" altLang="en-US" sz="1600" b="1" dirty="0" smtClean="0">
                <a:latin typeface="华文中宋" pitchFamily="2" charset="-122"/>
                <a:ea typeface="华文中宋" pitchFamily="2" charset="-122"/>
                <a:cs typeface="Arial" pitchFamily="34" charset="0"/>
              </a:rPr>
              <a:t>产品加工与装配关系明确，易于形成物料清单（</a:t>
            </a:r>
            <a:r>
              <a:rPr lang="en-US" altLang="zh-CN" sz="1600" b="1" dirty="0" smtClean="0">
                <a:latin typeface="华文中宋" pitchFamily="2" charset="-122"/>
                <a:ea typeface="华文中宋" pitchFamily="2" charset="-122"/>
                <a:cs typeface="Arial" pitchFamily="34" charset="0"/>
              </a:rPr>
              <a:t>BOM</a:t>
            </a:r>
            <a:r>
              <a:rPr lang="zh-CN" altLang="en-US" sz="1600" b="1" dirty="0" smtClean="0">
                <a:latin typeface="华文中宋" pitchFamily="2" charset="-122"/>
                <a:ea typeface="华文中宋" pitchFamily="2" charset="-122"/>
                <a:cs typeface="Arial" pitchFamily="34" charset="0"/>
              </a:rPr>
              <a:t>）；</a:t>
            </a:r>
            <a:endParaRPr lang="en-US" altLang="zh-CN" sz="1600" b="1" dirty="0" smtClean="0">
              <a:latin typeface="华文中宋" pitchFamily="2" charset="-122"/>
              <a:ea typeface="华文中宋" pitchFamily="2" charset="-122"/>
              <a:cs typeface="Arial" pitchFamily="34" charset="0"/>
            </a:endParaRPr>
          </a:p>
          <a:p>
            <a:pPr marL="342900" indent="-342900" eaLnBrk="0" hangingPunct="0">
              <a:spcBef>
                <a:spcPct val="20000"/>
              </a:spcBef>
              <a:buBlip>
                <a:blip r:embed="rId4"/>
              </a:buBlip>
            </a:pPr>
            <a:r>
              <a:rPr lang="zh-CN" altLang="en-US" sz="1600" b="1" dirty="0" smtClean="0">
                <a:latin typeface="华文中宋" pitchFamily="2" charset="-122"/>
                <a:ea typeface="华文中宋" pitchFamily="2" charset="-122"/>
                <a:cs typeface="Arial" pitchFamily="34" charset="0"/>
              </a:rPr>
              <a:t>生产过程标准化，体现在图纸图号管理、工时定额管理、材料消耗定额管理等；</a:t>
            </a:r>
          </a:p>
          <a:p>
            <a:pPr marL="342900" indent="-342900" eaLnBrk="0" hangingPunct="0">
              <a:spcBef>
                <a:spcPct val="20000"/>
              </a:spcBef>
              <a:buBlip>
                <a:blip r:embed="rId4"/>
              </a:buBlip>
            </a:pPr>
            <a:r>
              <a:rPr lang="zh-CN" altLang="en-US" sz="1600" b="1" dirty="0" smtClean="0">
                <a:latin typeface="华文中宋" pitchFamily="2" charset="-122"/>
                <a:ea typeface="华文中宋" pitchFamily="2" charset="-122"/>
                <a:cs typeface="Arial" pitchFamily="34" charset="0"/>
              </a:rPr>
              <a:t>一般会有整道外协或工序外协业务；</a:t>
            </a:r>
            <a:endParaRPr lang="en-US" altLang="zh-CN" sz="1600" b="1" dirty="0" smtClean="0">
              <a:latin typeface="华文中宋" pitchFamily="2" charset="-122"/>
              <a:ea typeface="华文中宋" pitchFamily="2" charset="-122"/>
              <a:cs typeface="Arial" pitchFamily="34" charset="0"/>
            </a:endParaRPr>
          </a:p>
          <a:p>
            <a:pPr marL="342900" indent="-342900" eaLnBrk="0" hangingPunct="0">
              <a:spcBef>
                <a:spcPct val="20000"/>
              </a:spcBef>
              <a:buBlip>
                <a:blip r:embed="rId4"/>
              </a:buBlip>
            </a:pPr>
            <a:r>
              <a:rPr lang="zh-CN" altLang="en-US" sz="1600" b="1" dirty="0" smtClean="0">
                <a:latin typeface="华文中宋" pitchFamily="2" charset="-122"/>
                <a:ea typeface="华文中宋" pitchFamily="2" charset="-122"/>
                <a:cs typeface="Arial" pitchFamily="34" charset="0"/>
              </a:rPr>
              <a:t>重视设备管理及工装刀、卡、模具的管理；</a:t>
            </a:r>
          </a:p>
          <a:p>
            <a:pPr marL="342900" indent="-342900" eaLnBrk="0" hangingPunct="0">
              <a:spcBef>
                <a:spcPct val="20000"/>
              </a:spcBef>
              <a:buBlip>
                <a:blip r:embed="rId4"/>
              </a:buBlip>
            </a:pPr>
            <a:endParaRPr lang="zh-CN" altLang="en-US" sz="1600" b="1" dirty="0" smtClean="0">
              <a:latin typeface="华文中宋" pitchFamily="2" charset="-122"/>
              <a:ea typeface="华文中宋" pitchFamily="2" charset="-122"/>
              <a:cs typeface="Arial" pitchFamily="34" charset="0"/>
            </a:endParaRPr>
          </a:p>
          <a:p>
            <a:pPr marL="342900" indent="-342900" eaLnBrk="0" hangingPunct="0">
              <a:spcBef>
                <a:spcPct val="20000"/>
              </a:spcBef>
              <a:buBlip>
                <a:blip r:embed="rId4"/>
              </a:buBlip>
            </a:pPr>
            <a:endParaRPr lang="zh-CN" altLang="en-US" sz="1600" b="1" dirty="0" smtClean="0">
              <a:latin typeface="华文中宋" pitchFamily="2" charset="-122"/>
              <a:ea typeface="华文中宋" pitchFamily="2" charset="-122"/>
              <a:cs typeface="Arial" pitchFamily="34" charset="0"/>
            </a:endParaRPr>
          </a:p>
          <a:p>
            <a:pPr marL="342900" indent="-342900" eaLnBrk="0" hangingPunct="0">
              <a:spcBef>
                <a:spcPct val="20000"/>
              </a:spcBef>
              <a:buFontTx/>
              <a:buBlip>
                <a:blip r:embed="rId4"/>
              </a:buBlip>
            </a:pPr>
            <a:endParaRPr lang="zh-CN" altLang="en-US" sz="1600" b="1" dirty="0">
              <a:latin typeface="华文中宋" pitchFamily="2" charset="-122"/>
              <a:ea typeface="华文中宋" pitchFamily="2" charset="-122"/>
            </a:endParaRPr>
          </a:p>
        </p:txBody>
      </p:sp>
      <p:sp>
        <p:nvSpPr>
          <p:cNvPr id="33" name="Text Box 8"/>
          <p:cNvSpPr txBox="1">
            <a:spLocks noChangeArrowheads="1"/>
          </p:cNvSpPr>
          <p:nvPr/>
        </p:nvSpPr>
        <p:spPr bwMode="auto">
          <a:xfrm>
            <a:off x="544513" y="1774899"/>
            <a:ext cx="7543800" cy="347663"/>
          </a:xfrm>
          <a:prstGeom prst="rect">
            <a:avLst/>
          </a:prstGeom>
          <a:noFill/>
          <a:ln w="9525" algn="ctr">
            <a:noFill/>
            <a:miter lim="800000"/>
            <a:headEnd/>
            <a:tailEnd/>
          </a:ln>
        </p:spPr>
        <p:txBody>
          <a:bodyPr tIns="0" bIns="0"/>
          <a:lstStyle/>
          <a:p>
            <a:pPr marL="342900" indent="-342900" eaLnBrk="0" hangingPunct="0">
              <a:lnSpc>
                <a:spcPct val="140000"/>
              </a:lnSpc>
              <a:spcBef>
                <a:spcPct val="20000"/>
              </a:spcBef>
              <a:buFontTx/>
              <a:buBlip>
                <a:blip r:embed="rId4"/>
              </a:buBlip>
            </a:pPr>
            <a:endParaRPr lang="zh-CN" altLang="en-US" sz="1600" b="1" dirty="0">
              <a:latin typeface="华文中宋" pitchFamily="2" charset="-122"/>
              <a:ea typeface="华文中宋" pitchFamily="2" charset="-122"/>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1" descr="架构图-1.png"/>
          <p:cNvPicPr>
            <a:picLocks noChangeAspect="1"/>
          </p:cNvPicPr>
          <p:nvPr/>
        </p:nvPicPr>
        <p:blipFill>
          <a:blip r:embed="rId3" cstate="print"/>
          <a:srcRect/>
          <a:stretch>
            <a:fillRect/>
          </a:stretch>
        </p:blipFill>
        <p:spPr bwMode="auto">
          <a:xfrm>
            <a:off x="428625" y="646113"/>
            <a:ext cx="8286750" cy="5846762"/>
          </a:xfrm>
          <a:prstGeom prst="rect">
            <a:avLst/>
          </a:prstGeom>
          <a:noFill/>
          <a:ln w="9525">
            <a:noFill/>
            <a:miter lim="800000"/>
            <a:headEnd/>
            <a:tailEnd/>
          </a:ln>
        </p:spPr>
      </p:pic>
      <p:pic>
        <p:nvPicPr>
          <p:cNvPr id="47107" name="图片 2" descr="架构图-2.png"/>
          <p:cNvPicPr>
            <a:picLocks noChangeAspect="1"/>
          </p:cNvPicPr>
          <p:nvPr/>
        </p:nvPicPr>
        <p:blipFill>
          <a:blip r:embed="rId4" cstate="print"/>
          <a:srcRect/>
          <a:stretch>
            <a:fillRect/>
          </a:stretch>
        </p:blipFill>
        <p:spPr bwMode="auto">
          <a:xfrm>
            <a:off x="428625" y="647700"/>
            <a:ext cx="8286750" cy="5956300"/>
          </a:xfrm>
          <a:prstGeom prst="rect">
            <a:avLst/>
          </a:prstGeom>
          <a:noFill/>
          <a:ln w="9525">
            <a:noFill/>
            <a:miter lim="800000"/>
            <a:headEnd/>
            <a:tailEnd/>
          </a:ln>
        </p:spPr>
      </p:pic>
      <p:pic>
        <p:nvPicPr>
          <p:cNvPr id="47108" name="图片 3" descr="架构图-3.png"/>
          <p:cNvPicPr>
            <a:picLocks noChangeAspect="1"/>
          </p:cNvPicPr>
          <p:nvPr/>
        </p:nvPicPr>
        <p:blipFill>
          <a:blip r:embed="rId5" cstate="print"/>
          <a:srcRect/>
          <a:stretch>
            <a:fillRect/>
          </a:stretch>
        </p:blipFill>
        <p:spPr bwMode="auto">
          <a:xfrm>
            <a:off x="428625" y="658813"/>
            <a:ext cx="8286750" cy="6056312"/>
          </a:xfrm>
          <a:prstGeom prst="rect">
            <a:avLst/>
          </a:prstGeom>
          <a:noFill/>
          <a:ln w="9525">
            <a:noFill/>
            <a:miter lim="800000"/>
            <a:headEnd/>
            <a:tailEnd/>
          </a:ln>
        </p:spPr>
      </p:pic>
      <p:pic>
        <p:nvPicPr>
          <p:cNvPr id="47109" name="图片 12" descr="架构图-10.png"/>
          <p:cNvPicPr>
            <a:picLocks noChangeAspect="1"/>
          </p:cNvPicPr>
          <p:nvPr/>
        </p:nvPicPr>
        <p:blipFill>
          <a:blip r:embed="rId6" cstate="print"/>
          <a:srcRect/>
          <a:stretch>
            <a:fillRect/>
          </a:stretch>
        </p:blipFill>
        <p:spPr bwMode="auto">
          <a:xfrm>
            <a:off x="428625" y="642938"/>
            <a:ext cx="8286750" cy="6175375"/>
          </a:xfrm>
          <a:prstGeom prst="rect">
            <a:avLst/>
          </a:prstGeom>
          <a:noFill/>
          <a:ln w="9525">
            <a:noFill/>
            <a:miter lim="800000"/>
            <a:headEnd/>
            <a:tailEnd/>
          </a:ln>
        </p:spPr>
      </p:pic>
      <p:pic>
        <p:nvPicPr>
          <p:cNvPr id="47110" name="图片 13" descr="架构图-9.png"/>
          <p:cNvPicPr>
            <a:picLocks noChangeAspect="1"/>
          </p:cNvPicPr>
          <p:nvPr/>
        </p:nvPicPr>
        <p:blipFill>
          <a:blip r:embed="rId7" cstate="print"/>
          <a:srcRect/>
          <a:stretch>
            <a:fillRect/>
          </a:stretch>
        </p:blipFill>
        <p:spPr bwMode="auto">
          <a:xfrm>
            <a:off x="428625" y="642938"/>
            <a:ext cx="8286750" cy="6175375"/>
          </a:xfrm>
          <a:prstGeom prst="rect">
            <a:avLst/>
          </a:prstGeom>
          <a:noFill/>
          <a:ln w="9525">
            <a:noFill/>
            <a:miter lim="800000"/>
            <a:headEnd/>
            <a:tailEnd/>
          </a:ln>
        </p:spPr>
      </p:pic>
      <p:pic>
        <p:nvPicPr>
          <p:cNvPr id="47111" name="图片 14" descr="架构图-8.png"/>
          <p:cNvPicPr>
            <a:picLocks noChangeAspect="1"/>
          </p:cNvPicPr>
          <p:nvPr/>
        </p:nvPicPr>
        <p:blipFill>
          <a:blip r:embed="rId8" cstate="print"/>
          <a:srcRect/>
          <a:stretch>
            <a:fillRect/>
          </a:stretch>
        </p:blipFill>
        <p:spPr bwMode="auto">
          <a:xfrm>
            <a:off x="428625" y="642938"/>
            <a:ext cx="8286750" cy="6175375"/>
          </a:xfrm>
          <a:prstGeom prst="rect">
            <a:avLst/>
          </a:prstGeom>
          <a:noFill/>
          <a:ln w="9525">
            <a:noFill/>
            <a:miter lim="800000"/>
            <a:headEnd/>
            <a:tailEnd/>
          </a:ln>
        </p:spPr>
      </p:pic>
      <p:pic>
        <p:nvPicPr>
          <p:cNvPr id="47112" name="图片 15" descr="架构图-7.png"/>
          <p:cNvPicPr>
            <a:picLocks noChangeAspect="1"/>
          </p:cNvPicPr>
          <p:nvPr/>
        </p:nvPicPr>
        <p:blipFill>
          <a:blip r:embed="rId9" cstate="print"/>
          <a:srcRect/>
          <a:stretch>
            <a:fillRect/>
          </a:stretch>
        </p:blipFill>
        <p:spPr bwMode="auto">
          <a:xfrm>
            <a:off x="428625" y="642938"/>
            <a:ext cx="8286750" cy="6175375"/>
          </a:xfrm>
          <a:prstGeom prst="rect">
            <a:avLst/>
          </a:prstGeom>
          <a:noFill/>
          <a:ln w="9525">
            <a:noFill/>
            <a:miter lim="800000"/>
            <a:headEnd/>
            <a:tailEnd/>
          </a:ln>
        </p:spPr>
      </p:pic>
      <p:pic>
        <p:nvPicPr>
          <p:cNvPr id="47113" name="图片 16" descr="架构图-6.png"/>
          <p:cNvPicPr>
            <a:picLocks noChangeAspect="1"/>
          </p:cNvPicPr>
          <p:nvPr/>
        </p:nvPicPr>
        <p:blipFill>
          <a:blip r:embed="rId10" cstate="print"/>
          <a:srcRect/>
          <a:stretch>
            <a:fillRect/>
          </a:stretch>
        </p:blipFill>
        <p:spPr bwMode="auto">
          <a:xfrm>
            <a:off x="428625" y="642938"/>
            <a:ext cx="8286750" cy="6175375"/>
          </a:xfrm>
          <a:prstGeom prst="rect">
            <a:avLst/>
          </a:prstGeom>
          <a:noFill/>
          <a:ln w="9525">
            <a:noFill/>
            <a:miter lim="800000"/>
            <a:headEnd/>
            <a:tailEnd/>
          </a:ln>
        </p:spPr>
      </p:pic>
      <p:pic>
        <p:nvPicPr>
          <p:cNvPr id="47114" name="图片 17" descr="架构图-5.png"/>
          <p:cNvPicPr>
            <a:picLocks noChangeAspect="1"/>
          </p:cNvPicPr>
          <p:nvPr/>
        </p:nvPicPr>
        <p:blipFill>
          <a:blip r:embed="rId11" cstate="print"/>
          <a:srcRect/>
          <a:stretch>
            <a:fillRect/>
          </a:stretch>
        </p:blipFill>
        <p:spPr bwMode="auto">
          <a:xfrm>
            <a:off x="428625" y="642938"/>
            <a:ext cx="8286750" cy="5691187"/>
          </a:xfrm>
          <a:prstGeom prst="rect">
            <a:avLst/>
          </a:prstGeom>
          <a:noFill/>
          <a:ln w="9525">
            <a:noFill/>
            <a:miter lim="800000"/>
            <a:headEnd/>
            <a:tailEnd/>
          </a:ln>
        </p:spPr>
      </p:pic>
      <p:pic>
        <p:nvPicPr>
          <p:cNvPr id="47115" name="图片 18" descr="架构图-4.png"/>
          <p:cNvPicPr>
            <a:picLocks noChangeAspect="1"/>
          </p:cNvPicPr>
          <p:nvPr/>
        </p:nvPicPr>
        <p:blipFill>
          <a:blip r:embed="rId12" cstate="print"/>
          <a:srcRect/>
          <a:stretch>
            <a:fillRect/>
          </a:stretch>
        </p:blipFill>
        <p:spPr bwMode="auto">
          <a:xfrm>
            <a:off x="428625" y="714375"/>
            <a:ext cx="8286750" cy="5956300"/>
          </a:xfrm>
          <a:prstGeom prst="rect">
            <a:avLst/>
          </a:prstGeom>
          <a:noFill/>
          <a:ln w="9525">
            <a:noFill/>
            <a:miter lim="800000"/>
            <a:headEnd/>
            <a:tailEnd/>
          </a:ln>
        </p:spPr>
      </p:pic>
      <p:sp>
        <p:nvSpPr>
          <p:cNvPr id="47116" name="标题 19"/>
          <p:cNvSpPr>
            <a:spLocks noGrp="1"/>
          </p:cNvSpPr>
          <p:nvPr>
            <p:ph type="title"/>
          </p:nvPr>
        </p:nvSpPr>
        <p:spPr/>
        <p:txBody>
          <a:bodyPr/>
          <a:lstStyle/>
          <a:p>
            <a:r>
              <a:rPr lang="zh-CN" altLang="en-US" sz="2800" dirty="0" smtClean="0">
                <a:solidFill>
                  <a:srgbClr val="FF0000"/>
                </a:solidFill>
                <a:latin typeface="华文宋体" pitchFamily="2" charset="-122"/>
                <a:ea typeface="华文宋体" pitchFamily="2" charset="-122"/>
              </a:rPr>
              <a:t>关键应用业务   内控管理</a:t>
            </a:r>
            <a:r>
              <a:rPr lang="en-US" altLang="zh-CN" sz="2800" dirty="0" smtClean="0">
                <a:solidFill>
                  <a:srgbClr val="FF0000"/>
                </a:solidFill>
                <a:latin typeface="华文宋体" pitchFamily="2" charset="-122"/>
                <a:ea typeface="华文宋体" pitchFamily="2" charset="-122"/>
              </a:rPr>
              <a:t>—</a:t>
            </a:r>
            <a:r>
              <a:rPr lang="zh-CN" altLang="en-US" sz="2800" dirty="0" smtClean="0">
                <a:solidFill>
                  <a:srgbClr val="FF0000"/>
                </a:solidFill>
                <a:latin typeface="华文宋体" pitchFamily="2" charset="-122"/>
                <a:ea typeface="华文宋体" pitchFamily="2" charset="-122"/>
              </a:rPr>
              <a:t>全面业务过程控制</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sz="2400" dirty="0" smtClean="0">
                <a:latin typeface="+mj-ea"/>
              </a:rPr>
              <a:t>实时通信，高效沟通</a:t>
            </a:r>
            <a:r>
              <a:rPr lang="en-US" altLang="zh-CN" sz="2400" dirty="0" smtClean="0">
                <a:latin typeface="+mj-ea"/>
              </a:rPr>
              <a:t>—UTU</a:t>
            </a:r>
            <a:endParaRPr lang="zh-CN" altLang="en-US" sz="2400" dirty="0">
              <a:latin typeface="+mj-ea"/>
            </a:endParaRPr>
          </a:p>
        </p:txBody>
      </p:sp>
      <p:graphicFrame>
        <p:nvGraphicFramePr>
          <p:cNvPr id="4" name="内容占位符 3"/>
          <p:cNvGraphicFramePr>
            <a:graphicFrameLocks noGrp="1"/>
          </p:cNvGraphicFramePr>
          <p:nvPr>
            <p:ph idx="4294967295"/>
          </p:nvPr>
        </p:nvGraphicFramePr>
        <p:xfrm>
          <a:off x="4021138" y="1524000"/>
          <a:ext cx="5122862" cy="500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457308" y="838268"/>
            <a:ext cx="4914800" cy="435825"/>
          </a:xfrm>
          <a:prstGeom prst="rect">
            <a:avLst/>
          </a:prstGeom>
        </p:spPr>
        <p:txBody>
          <a:bodyPr wrap="square">
            <a:spAutoFit/>
          </a:bodyPr>
          <a:lstStyle/>
          <a:p>
            <a:pPr>
              <a:lnSpc>
                <a:spcPts val="3000"/>
              </a:lnSpc>
            </a:pPr>
            <a:r>
              <a:rPr lang="en-US" altLang="zh-CN" dirty="0" smtClean="0">
                <a:solidFill>
                  <a:srgbClr val="4682CA"/>
                </a:solidFill>
                <a:latin typeface="+mn-ea"/>
              </a:rPr>
              <a:t>UTU</a:t>
            </a:r>
            <a:r>
              <a:rPr lang="zh-CN" altLang="en-US" dirty="0" smtClean="0">
                <a:solidFill>
                  <a:srgbClr val="4682CA"/>
                </a:solidFill>
                <a:latin typeface="+mn-ea"/>
              </a:rPr>
              <a:t>是</a:t>
            </a:r>
            <a:r>
              <a:rPr lang="en-US" altLang="zh-CN" dirty="0" smtClean="0">
                <a:solidFill>
                  <a:srgbClr val="4682CA"/>
                </a:solidFill>
                <a:latin typeface="+mn-ea"/>
              </a:rPr>
              <a:t>U8V11.0</a:t>
            </a:r>
            <a:r>
              <a:rPr lang="zh-CN" altLang="en-US" dirty="0" smtClean="0">
                <a:solidFill>
                  <a:srgbClr val="4682CA"/>
                </a:solidFill>
                <a:latin typeface="+mn-ea"/>
              </a:rPr>
              <a:t>推出的企业级实时通信平台</a:t>
            </a:r>
            <a:endParaRPr lang="zh-CN" altLang="en-US" dirty="0">
              <a:solidFill>
                <a:srgbClr val="4682CA"/>
              </a:solidFill>
              <a:latin typeface="+mn-ea"/>
            </a:endParaRPr>
          </a:p>
        </p:txBody>
      </p:sp>
      <p:sp>
        <p:nvSpPr>
          <p:cNvPr id="6" name="矩形 5"/>
          <p:cNvSpPr/>
          <p:nvPr/>
        </p:nvSpPr>
        <p:spPr>
          <a:xfrm>
            <a:off x="381110" y="1752644"/>
            <a:ext cx="3600400" cy="4067780"/>
          </a:xfrm>
          <a:prstGeom prst="rect">
            <a:avLst/>
          </a:prstGeom>
        </p:spPr>
        <p:txBody>
          <a:bodyPr wrap="square">
            <a:spAutoFit/>
          </a:bodyPr>
          <a:lstStyle/>
          <a:p>
            <a:pPr marL="342900" indent="-342900">
              <a:lnSpc>
                <a:spcPts val="3100"/>
              </a:lnSpc>
              <a:buFont typeface="+mj-lt"/>
              <a:buAutoNum type="arabicPeriod"/>
            </a:pPr>
            <a:r>
              <a:rPr lang="zh-CN" altLang="en-US" dirty="0" smtClean="0">
                <a:solidFill>
                  <a:srgbClr val="4682CA"/>
                </a:solidFill>
              </a:rPr>
              <a:t>具备同类工具的基本特性：</a:t>
            </a:r>
          </a:p>
          <a:p>
            <a:pPr marL="635000" indent="-292100">
              <a:lnSpc>
                <a:spcPts val="3100"/>
              </a:lnSpc>
              <a:buFont typeface="Wingdings" pitchFamily="2" charset="2"/>
              <a:buChar char="n"/>
            </a:pPr>
            <a:r>
              <a:rPr lang="en-US" altLang="zh-CN" dirty="0" smtClean="0">
                <a:solidFill>
                  <a:srgbClr val="4682CA"/>
                </a:solidFill>
              </a:rPr>
              <a:t>UTU</a:t>
            </a:r>
            <a:r>
              <a:rPr lang="zh-CN" altLang="en-US" dirty="0" smtClean="0">
                <a:solidFill>
                  <a:srgbClr val="4682CA"/>
                </a:solidFill>
              </a:rPr>
              <a:t>可以独立部署独立应用。</a:t>
            </a:r>
            <a:endParaRPr lang="en-US" altLang="zh-CN" dirty="0" smtClean="0">
              <a:solidFill>
                <a:srgbClr val="4682CA"/>
              </a:solidFill>
            </a:endParaRPr>
          </a:p>
          <a:p>
            <a:pPr marL="342900" indent="-342900">
              <a:lnSpc>
                <a:spcPts val="3100"/>
              </a:lnSpc>
              <a:buFont typeface="+mj-lt"/>
              <a:buAutoNum type="arabicPeriod" startAt="2"/>
            </a:pPr>
            <a:r>
              <a:rPr lang="zh-CN" altLang="en-US" dirty="0" smtClean="0">
                <a:solidFill>
                  <a:srgbClr val="4682CA"/>
                </a:solidFill>
              </a:rPr>
              <a:t>差异价值与关键特性：</a:t>
            </a:r>
          </a:p>
          <a:p>
            <a:pPr marL="571500" indent="-228600">
              <a:lnSpc>
                <a:spcPts val="3100"/>
              </a:lnSpc>
              <a:buFont typeface="Wingdings" pitchFamily="2" charset="2"/>
              <a:buChar char="n"/>
              <a:tabLst>
                <a:tab pos="685800" algn="l"/>
              </a:tabLst>
            </a:pPr>
            <a:r>
              <a:rPr lang="zh-CN" altLang="en-US" dirty="0" smtClean="0">
                <a:solidFill>
                  <a:srgbClr val="4682CA"/>
                </a:solidFill>
              </a:rPr>
              <a:t>可以是管理软件的一部分，基于业务场景发起业务协同与沟通。</a:t>
            </a:r>
          </a:p>
          <a:p>
            <a:pPr marL="571500" indent="-228600">
              <a:lnSpc>
                <a:spcPts val="3100"/>
              </a:lnSpc>
              <a:buFont typeface="Wingdings" pitchFamily="2" charset="2"/>
              <a:buChar char="n"/>
              <a:tabLst>
                <a:tab pos="685800" algn="l"/>
              </a:tabLst>
            </a:pPr>
            <a:r>
              <a:rPr lang="zh-CN" altLang="en-US" dirty="0" smtClean="0">
                <a:solidFill>
                  <a:srgbClr val="4682CA"/>
                </a:solidFill>
              </a:rPr>
              <a:t>携带业务数据、实时共享系统信息。</a:t>
            </a:r>
          </a:p>
          <a:p>
            <a:pPr marL="571500" indent="-228600">
              <a:lnSpc>
                <a:spcPts val="3100"/>
              </a:lnSpc>
              <a:buFont typeface="Wingdings" pitchFamily="2" charset="2"/>
              <a:buChar char="n"/>
              <a:tabLst>
                <a:tab pos="685800" algn="l"/>
              </a:tabLst>
            </a:pPr>
            <a:r>
              <a:rPr lang="zh-CN" altLang="en-US" dirty="0" smtClean="0">
                <a:solidFill>
                  <a:srgbClr val="4682CA"/>
                </a:solidFill>
              </a:rPr>
              <a:t>业务处理前移，</a:t>
            </a:r>
            <a:r>
              <a:rPr lang="en-US" altLang="zh-CN" dirty="0" smtClean="0">
                <a:solidFill>
                  <a:srgbClr val="4682CA"/>
                </a:solidFill>
              </a:rPr>
              <a:t>UTU</a:t>
            </a:r>
            <a:r>
              <a:rPr lang="zh-CN" altLang="en-US" dirty="0" smtClean="0">
                <a:solidFill>
                  <a:srgbClr val="4682CA"/>
                </a:solidFill>
              </a:rPr>
              <a:t>端回馈系统更新处理结果。</a:t>
            </a:r>
          </a:p>
        </p:txBody>
      </p:sp>
    </p:spTree>
    <p:extLst>
      <p:ext uri="{BB962C8B-B14F-4D97-AF65-F5344CB8AC3E}">
        <p14:creationId xmlns:p14="http://schemas.microsoft.com/office/powerpoint/2010/main" xmlns="" val="694649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5400000">
            <a:off x="738981" y="5244252"/>
            <a:ext cx="265113" cy="219075"/>
          </a:xfrm>
          <a:prstGeom prst="triangle">
            <a:avLst/>
          </a:prstGeom>
          <a:solidFill>
            <a:srgbClr val="C8000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grpSp>
        <p:nvGrpSpPr>
          <p:cNvPr id="3" name="组合 10"/>
          <p:cNvGrpSpPr>
            <a:grpSpLocks/>
          </p:cNvGrpSpPr>
          <p:nvPr/>
        </p:nvGrpSpPr>
        <p:grpSpPr bwMode="auto">
          <a:xfrm>
            <a:off x="1295400" y="838200"/>
            <a:ext cx="6002338" cy="660400"/>
            <a:chOff x="1295400" y="1295400"/>
            <a:chExt cx="6996112" cy="660400"/>
          </a:xfrm>
        </p:grpSpPr>
        <p:sp>
          <p:nvSpPr>
            <p:cNvPr id="2" name="圆角矩形 1"/>
            <p:cNvSpPr/>
            <p:nvPr/>
          </p:nvSpPr>
          <p:spPr bwMode="auto">
            <a:xfrm>
              <a:off x="1295400" y="1319213"/>
              <a:ext cx="612461"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0" name="矩形 19"/>
            <p:cNvSpPr/>
            <p:nvPr/>
          </p:nvSpPr>
          <p:spPr bwMode="auto">
            <a:xfrm>
              <a:off x="1981874" y="1295400"/>
              <a:ext cx="6309638"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smtClean="0">
                  <a:solidFill>
                    <a:srgbClr val="FF0000"/>
                  </a:solidFill>
                  <a:latin typeface="微软雅黑" pitchFamily="34" charset="-122"/>
                  <a:ea typeface="微软雅黑" pitchFamily="34" charset="-122"/>
                </a:rPr>
                <a:t>机械行业发展</a:t>
              </a:r>
              <a:r>
                <a:rPr lang="zh-CN" altLang="en-US" dirty="0">
                  <a:solidFill>
                    <a:srgbClr val="FF0000"/>
                  </a:solidFill>
                  <a:latin typeface="微软雅黑" pitchFamily="34" charset="-122"/>
                  <a:ea typeface="微软雅黑" pitchFamily="34" charset="-122"/>
                </a:rPr>
                <a:t>现状与趋势</a:t>
              </a:r>
            </a:p>
          </p:txBody>
        </p:sp>
        <p:sp>
          <p:nvSpPr>
            <p:cNvPr id="18" name="TextBox 17"/>
            <p:cNvSpPr txBox="1"/>
            <p:nvPr/>
          </p:nvSpPr>
          <p:spPr bwMode="auto">
            <a:xfrm>
              <a:off x="1410121" y="1363663"/>
              <a:ext cx="394122"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1</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4" name="组合 8"/>
          <p:cNvGrpSpPr>
            <a:grpSpLocks/>
          </p:cNvGrpSpPr>
          <p:nvPr/>
        </p:nvGrpSpPr>
        <p:grpSpPr bwMode="auto">
          <a:xfrm>
            <a:off x="1295400" y="1657350"/>
            <a:ext cx="6019800" cy="660400"/>
            <a:chOff x="1295400" y="2239963"/>
            <a:chExt cx="7016750" cy="660400"/>
          </a:xfrm>
        </p:grpSpPr>
        <p:sp>
          <p:nvSpPr>
            <p:cNvPr id="21" name="圆角矩形 20"/>
            <p:cNvSpPr/>
            <p:nvPr/>
          </p:nvSpPr>
          <p:spPr bwMode="auto">
            <a:xfrm>
              <a:off x="1295400" y="2263776"/>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25" name="矩形 24"/>
            <p:cNvSpPr/>
            <p:nvPr/>
          </p:nvSpPr>
          <p:spPr bwMode="auto">
            <a:xfrm>
              <a:off x="2002256" y="2239963"/>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机械行业企业管理</a:t>
              </a:r>
              <a:r>
                <a:rPr lang="zh-CN" altLang="en-US" dirty="0">
                  <a:solidFill>
                    <a:srgbClr val="FF0000"/>
                  </a:solidFill>
                  <a:latin typeface="微软雅黑" pitchFamily="34" charset="-122"/>
                  <a:ea typeface="微软雅黑" pitchFamily="34" charset="-122"/>
                </a:rPr>
                <a:t>特点</a:t>
              </a:r>
            </a:p>
          </p:txBody>
        </p:sp>
        <p:sp>
          <p:nvSpPr>
            <p:cNvPr id="23" name="TextBox 22"/>
            <p:cNvSpPr txBox="1"/>
            <p:nvPr/>
          </p:nvSpPr>
          <p:spPr bwMode="auto">
            <a:xfrm>
              <a:off x="1410125" y="2308226"/>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2</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5" name="组合 7"/>
          <p:cNvGrpSpPr>
            <a:grpSpLocks/>
          </p:cNvGrpSpPr>
          <p:nvPr/>
        </p:nvGrpSpPr>
        <p:grpSpPr bwMode="auto">
          <a:xfrm>
            <a:off x="1295400" y="2476500"/>
            <a:ext cx="6019800" cy="660400"/>
            <a:chOff x="1295400" y="3184525"/>
            <a:chExt cx="7016750" cy="660400"/>
          </a:xfrm>
        </p:grpSpPr>
        <p:sp>
          <p:nvSpPr>
            <p:cNvPr id="22" name="圆角矩形 21"/>
            <p:cNvSpPr/>
            <p:nvPr/>
          </p:nvSpPr>
          <p:spPr bwMode="auto">
            <a:xfrm>
              <a:off x="1295400" y="3208338"/>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2" name="矩形 31"/>
            <p:cNvSpPr/>
            <p:nvPr/>
          </p:nvSpPr>
          <p:spPr bwMode="auto">
            <a:xfrm>
              <a:off x="2002256" y="3184525"/>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dirty="0" smtClean="0">
                  <a:solidFill>
                    <a:srgbClr val="FF0000"/>
                  </a:solidFill>
                  <a:latin typeface="微软雅黑" pitchFamily="34" charset="-122"/>
                  <a:ea typeface="微软雅黑" pitchFamily="34" charset="-122"/>
                </a:rPr>
                <a:t>机械行业当前</a:t>
              </a:r>
              <a:r>
                <a:rPr lang="zh-CN" altLang="en-US" dirty="0">
                  <a:solidFill>
                    <a:srgbClr val="FF0000"/>
                  </a:solidFill>
                  <a:latin typeface="微软雅黑" pitchFamily="34" charset="-122"/>
                  <a:ea typeface="微软雅黑" pitchFamily="34" charset="-122"/>
                </a:rPr>
                <a:t>发展难点</a:t>
              </a:r>
            </a:p>
          </p:txBody>
        </p:sp>
        <p:sp>
          <p:nvSpPr>
            <p:cNvPr id="28" name="TextBox 27"/>
            <p:cNvSpPr txBox="1"/>
            <p:nvPr/>
          </p:nvSpPr>
          <p:spPr bwMode="auto">
            <a:xfrm>
              <a:off x="1410125" y="3252788"/>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3</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7" name="组合 6"/>
          <p:cNvGrpSpPr>
            <a:grpSpLocks/>
          </p:cNvGrpSpPr>
          <p:nvPr/>
        </p:nvGrpSpPr>
        <p:grpSpPr bwMode="auto">
          <a:xfrm>
            <a:off x="1295400" y="3295650"/>
            <a:ext cx="6019800" cy="660400"/>
            <a:chOff x="1295400" y="4129088"/>
            <a:chExt cx="7016750" cy="660400"/>
          </a:xfrm>
        </p:grpSpPr>
        <p:sp>
          <p:nvSpPr>
            <p:cNvPr id="26" name="圆角矩形 25"/>
            <p:cNvSpPr/>
            <p:nvPr/>
          </p:nvSpPr>
          <p:spPr bwMode="auto">
            <a:xfrm>
              <a:off x="1295400" y="4152901"/>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8" name="矩形 37"/>
            <p:cNvSpPr/>
            <p:nvPr/>
          </p:nvSpPr>
          <p:spPr bwMode="auto">
            <a:xfrm>
              <a:off x="2002256" y="4129088"/>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en-US" altLang="zh-CN" dirty="0">
                  <a:solidFill>
                    <a:srgbClr val="FF0000"/>
                  </a:solidFill>
                  <a:latin typeface="微软雅黑" pitchFamily="34" charset="-122"/>
                  <a:ea typeface="微软雅黑" pitchFamily="34" charset="-122"/>
                </a:rPr>
                <a:t>U8 + </a:t>
              </a:r>
              <a:r>
                <a:rPr lang="zh-CN" altLang="en-US" dirty="0" smtClean="0">
                  <a:solidFill>
                    <a:srgbClr val="FF0000"/>
                  </a:solidFill>
                  <a:latin typeface="微软雅黑" pitchFamily="34" charset="-122"/>
                  <a:ea typeface="微软雅黑" pitchFamily="34" charset="-122"/>
                </a:rPr>
                <a:t>机械行业</a:t>
              </a:r>
              <a:r>
                <a:rPr lang="zh-CN" altLang="en-US" dirty="0">
                  <a:solidFill>
                    <a:srgbClr val="FF0000"/>
                  </a:solidFill>
                  <a:latin typeface="微软雅黑" pitchFamily="34" charset="-122"/>
                  <a:ea typeface="微软雅黑" pitchFamily="34" charset="-122"/>
                </a:rPr>
                <a:t>整体解决方案</a:t>
              </a:r>
              <a:endParaRPr lang="zh-CN" altLang="en-US" sz="1200" dirty="0">
                <a:solidFill>
                  <a:srgbClr val="FF0000"/>
                </a:solidFill>
                <a:latin typeface="微软雅黑" pitchFamily="34" charset="-122"/>
                <a:ea typeface="微软雅黑" pitchFamily="34" charset="-122"/>
              </a:endParaRPr>
            </a:p>
          </p:txBody>
        </p:sp>
        <p:sp>
          <p:nvSpPr>
            <p:cNvPr id="36" name="TextBox 35"/>
            <p:cNvSpPr txBox="1"/>
            <p:nvPr/>
          </p:nvSpPr>
          <p:spPr bwMode="auto">
            <a:xfrm>
              <a:off x="1410125" y="4197351"/>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4</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8" name="组合 4"/>
          <p:cNvGrpSpPr>
            <a:grpSpLocks/>
          </p:cNvGrpSpPr>
          <p:nvPr/>
        </p:nvGrpSpPr>
        <p:grpSpPr bwMode="auto">
          <a:xfrm>
            <a:off x="1295400" y="4114800"/>
            <a:ext cx="6019800" cy="660400"/>
            <a:chOff x="1295400" y="5073650"/>
            <a:chExt cx="7016750" cy="660400"/>
          </a:xfrm>
        </p:grpSpPr>
        <p:sp>
          <p:nvSpPr>
            <p:cNvPr id="27" name="圆角矩形 26"/>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43" name="矩形 42"/>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关键功能说明</a:t>
              </a:r>
              <a:endParaRPr lang="zh-CN" altLang="en-US" sz="1200" dirty="0">
                <a:solidFill>
                  <a:srgbClr val="FF0000"/>
                </a:solidFill>
                <a:latin typeface="微软雅黑" pitchFamily="34" charset="-122"/>
                <a:ea typeface="微软雅黑" pitchFamily="34" charset="-122"/>
              </a:endParaRPr>
            </a:p>
          </p:txBody>
        </p:sp>
        <p:sp>
          <p:nvSpPr>
            <p:cNvPr id="41" name="TextBox 40"/>
            <p:cNvSpPr txBox="1"/>
            <p:nvPr/>
          </p:nvSpPr>
          <p:spPr bwMode="auto">
            <a:xfrm>
              <a:off x="1410125" y="5141913"/>
              <a:ext cx="394138" cy="523875"/>
            </a:xfrm>
            <a:prstGeom prst="rect">
              <a:avLst/>
            </a:prstGeom>
            <a:noFill/>
          </p:spPr>
          <p:txBody>
            <a:bodyPr wrap="none">
              <a:spAutoFit/>
            </a:bodyPr>
            <a:lstStyle/>
            <a:p>
              <a:pPr>
                <a:defRPr/>
              </a:pPr>
              <a:r>
                <a:rPr lang="en-US" altLang="zh-CN" sz="2800" dirty="0">
                  <a:solidFill>
                    <a:schemeClr val="tx1">
                      <a:lumMod val="50000"/>
                      <a:lumOff val="50000"/>
                    </a:schemeClr>
                  </a:solidFill>
                  <a:latin typeface="微软雅黑" pitchFamily="34" charset="-122"/>
                  <a:ea typeface="微软雅黑" pitchFamily="34" charset="-122"/>
                  <a:cs typeface="Arial" pitchFamily="34" charset="0"/>
                </a:rPr>
                <a:t>5</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grpSp>
        <p:nvGrpSpPr>
          <p:cNvPr id="9" name="组合 4"/>
          <p:cNvGrpSpPr>
            <a:grpSpLocks/>
          </p:cNvGrpSpPr>
          <p:nvPr/>
        </p:nvGrpSpPr>
        <p:grpSpPr bwMode="auto">
          <a:xfrm>
            <a:off x="1295400" y="5054600"/>
            <a:ext cx="6019800" cy="660400"/>
            <a:chOff x="1295400" y="5073650"/>
            <a:chExt cx="7016750" cy="660400"/>
          </a:xfrm>
        </p:grpSpPr>
        <p:sp>
          <p:nvSpPr>
            <p:cNvPr id="29" name="圆角矩形 28"/>
            <p:cNvSpPr/>
            <p:nvPr/>
          </p:nvSpPr>
          <p:spPr bwMode="auto">
            <a:xfrm>
              <a:off x="1295400" y="5097463"/>
              <a:ext cx="612486" cy="612775"/>
            </a:xfrm>
            <a:prstGeom prst="roundRect">
              <a:avLst/>
            </a:prstGeom>
            <a:solidFill>
              <a:schemeClr val="bg1">
                <a:lumMod val="95000"/>
              </a:schemeClr>
            </a:solidFill>
            <a:ln w="12700">
              <a:solidFill>
                <a:srgbClr val="E60012"/>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微软雅黑" pitchFamily="34" charset="-122"/>
                <a:ea typeface="微软雅黑" pitchFamily="34" charset="-122"/>
              </a:endParaRPr>
            </a:p>
          </p:txBody>
        </p:sp>
        <p:sp>
          <p:nvSpPr>
            <p:cNvPr id="30" name="矩形 29"/>
            <p:cNvSpPr/>
            <p:nvPr/>
          </p:nvSpPr>
          <p:spPr bwMode="auto">
            <a:xfrm>
              <a:off x="2002256" y="5073650"/>
              <a:ext cx="6309894" cy="660400"/>
            </a:xfrm>
            <a:prstGeom prst="rect">
              <a:avLst/>
            </a:prstGeom>
            <a:solidFill>
              <a:schemeClr val="bg1">
                <a:lumMod val="9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defTabSz="800100">
                <a:lnSpc>
                  <a:spcPct val="150000"/>
                </a:lnSpc>
                <a:spcAft>
                  <a:spcPct val="35000"/>
                </a:spcAft>
                <a:defRPr/>
              </a:pPr>
              <a:r>
                <a:rPr lang="zh-CN" altLang="en-US">
                  <a:solidFill>
                    <a:srgbClr val="FF0000"/>
                  </a:solidFill>
                  <a:latin typeface="微软雅黑" pitchFamily="34" charset="-122"/>
                  <a:ea typeface="微软雅黑" pitchFamily="34" charset="-122"/>
                </a:rPr>
                <a:t>核心价值及效益</a:t>
              </a:r>
              <a:endParaRPr lang="zh-CN" altLang="en-US" sz="1200" dirty="0">
                <a:solidFill>
                  <a:srgbClr val="FF0000"/>
                </a:solidFill>
                <a:latin typeface="微软雅黑" pitchFamily="34" charset="-122"/>
                <a:ea typeface="微软雅黑" pitchFamily="34" charset="-122"/>
              </a:endParaRPr>
            </a:p>
          </p:txBody>
        </p:sp>
        <p:sp>
          <p:nvSpPr>
            <p:cNvPr id="31" name="TextBox 30"/>
            <p:cNvSpPr txBox="1"/>
            <p:nvPr/>
          </p:nvSpPr>
          <p:spPr bwMode="auto">
            <a:xfrm>
              <a:off x="1410125" y="5141913"/>
              <a:ext cx="394138" cy="523875"/>
            </a:xfrm>
            <a:prstGeom prst="rect">
              <a:avLst/>
            </a:prstGeom>
            <a:noFill/>
          </p:spPr>
          <p:txBody>
            <a:bodyPr wrap="none">
              <a:spAutoFit/>
            </a:bodyPr>
            <a:lstStyle/>
            <a:p>
              <a:pPr>
                <a:defRPr/>
              </a:pPr>
              <a:r>
                <a:rPr lang="en-US" altLang="zh-CN" sz="2800">
                  <a:solidFill>
                    <a:schemeClr val="tx1">
                      <a:lumMod val="50000"/>
                      <a:lumOff val="50000"/>
                    </a:schemeClr>
                  </a:solidFill>
                  <a:latin typeface="微软雅黑" pitchFamily="34" charset="-122"/>
                  <a:ea typeface="微软雅黑" pitchFamily="34" charset="-122"/>
                  <a:cs typeface="Arial" pitchFamily="34" charset="0"/>
                </a:rPr>
                <a:t>6</a:t>
              </a:r>
              <a:endParaRPr lang="zh-CN" altLang="en-US" sz="2800" dirty="0">
                <a:solidFill>
                  <a:schemeClr val="tx1">
                    <a:lumMod val="50000"/>
                    <a:lumOff val="50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94"/>
          <p:cNvSpPr>
            <a:spLocks noGrp="1"/>
          </p:cNvSpPr>
          <p:nvPr>
            <p:ph type="title"/>
          </p:nvPr>
        </p:nvSpPr>
        <p:spPr bwMode="auto">
          <a:xfrm>
            <a:off x="304800" y="152400"/>
            <a:ext cx="7391400" cy="4254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U8 </a:t>
            </a:r>
            <a:r>
              <a:rPr lang="en-US" altLang="zh-CN" baseline="30000" dirty="0" smtClean="0"/>
              <a:t>+</a:t>
            </a:r>
            <a:r>
              <a:rPr lang="zh-CN" altLang="en-US" dirty="0" smtClean="0"/>
              <a:t>机械行业全面解决方案：一切源于企业价值</a:t>
            </a:r>
          </a:p>
        </p:txBody>
      </p:sp>
      <p:grpSp>
        <p:nvGrpSpPr>
          <p:cNvPr id="2" name="组合 95"/>
          <p:cNvGrpSpPr>
            <a:grpSpLocks/>
          </p:cNvGrpSpPr>
          <p:nvPr/>
        </p:nvGrpSpPr>
        <p:grpSpPr bwMode="auto">
          <a:xfrm>
            <a:off x="161925" y="762000"/>
            <a:ext cx="8820150" cy="5638800"/>
            <a:chOff x="162564" y="762070"/>
            <a:chExt cx="8820000" cy="5638652"/>
          </a:xfrm>
        </p:grpSpPr>
        <p:sp>
          <p:nvSpPr>
            <p:cNvPr id="97" name="圆角矩形 96"/>
            <p:cNvSpPr/>
            <p:nvPr/>
          </p:nvSpPr>
          <p:spPr>
            <a:xfrm>
              <a:off x="162564" y="762070"/>
              <a:ext cx="8820000" cy="5638652"/>
            </a:xfrm>
            <a:prstGeom prst="roundRect">
              <a:avLst>
                <a:gd name="adj" fmla="val 1876"/>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8" name="矩形 97"/>
            <p:cNvSpPr/>
            <p:nvPr/>
          </p:nvSpPr>
          <p:spPr>
            <a:xfrm>
              <a:off x="238763" y="838268"/>
              <a:ext cx="8686652" cy="1447762"/>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9" name="矩形 98"/>
            <p:cNvSpPr/>
            <p:nvPr/>
          </p:nvSpPr>
          <p:spPr>
            <a:xfrm>
              <a:off x="238763" y="2362228"/>
              <a:ext cx="8686652" cy="228594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0" name="矩形 99"/>
            <p:cNvSpPr/>
            <p:nvPr/>
          </p:nvSpPr>
          <p:spPr>
            <a:xfrm>
              <a:off x="238763" y="4724366"/>
              <a:ext cx="8686652" cy="1600158"/>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1" name="圆角矩形 100"/>
            <p:cNvSpPr/>
            <p:nvPr/>
          </p:nvSpPr>
          <p:spPr>
            <a:xfrm>
              <a:off x="238763" y="819218"/>
              <a:ext cx="346069" cy="1476336"/>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rPr>
                <a:t>价值成型</a:t>
              </a:r>
            </a:p>
          </p:txBody>
        </p:sp>
        <p:sp>
          <p:nvSpPr>
            <p:cNvPr id="102" name="圆角矩形 101"/>
            <p:cNvSpPr/>
            <p:nvPr/>
          </p:nvSpPr>
          <p:spPr>
            <a:xfrm>
              <a:off x="238763" y="2362228"/>
              <a:ext cx="346069" cy="2303403"/>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rPr>
                <a:t>关键因素</a:t>
              </a:r>
            </a:p>
          </p:txBody>
        </p:sp>
        <p:sp>
          <p:nvSpPr>
            <p:cNvPr id="103" name="圆角矩形 102"/>
            <p:cNvSpPr/>
            <p:nvPr/>
          </p:nvSpPr>
          <p:spPr>
            <a:xfrm>
              <a:off x="238763" y="4724366"/>
              <a:ext cx="346069" cy="1619207"/>
            </a:xfrm>
            <a:prstGeom prst="roundRect">
              <a:avLst>
                <a:gd name="adj"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rPr>
                <a:t>技能</a:t>
              </a:r>
              <a:r>
                <a:rPr lang="en-US" altLang="zh-CN" sz="1600" dirty="0">
                  <a:solidFill>
                    <a:schemeClr val="tx1"/>
                  </a:solidFill>
                </a:rPr>
                <a:t>/</a:t>
              </a:r>
              <a:r>
                <a:rPr lang="zh-CN" altLang="en-US" sz="1600" dirty="0">
                  <a:solidFill>
                    <a:schemeClr val="tx1"/>
                  </a:solidFill>
                </a:rPr>
                <a:t>资源</a:t>
              </a:r>
            </a:p>
          </p:txBody>
        </p:sp>
      </p:grpSp>
      <p:grpSp>
        <p:nvGrpSpPr>
          <p:cNvPr id="3" name="组合 103"/>
          <p:cNvGrpSpPr>
            <a:grpSpLocks/>
          </p:cNvGrpSpPr>
          <p:nvPr/>
        </p:nvGrpSpPr>
        <p:grpSpPr bwMode="auto">
          <a:xfrm>
            <a:off x="3989388" y="914400"/>
            <a:ext cx="1943100" cy="433388"/>
            <a:chOff x="3581426" y="914466"/>
            <a:chExt cx="1944000" cy="434052"/>
          </a:xfrm>
        </p:grpSpPr>
        <p:pic>
          <p:nvPicPr>
            <p:cNvPr id="44195" name="Picture 10" descr="E:\2012\120326-PPT\png图\未标题-6.png"/>
            <p:cNvPicPr>
              <a:picLocks noChangeAspect="1" noChangeArrowheads="1"/>
            </p:cNvPicPr>
            <p:nvPr/>
          </p:nvPicPr>
          <p:blipFill>
            <a:blip r:embed="rId2" cstate="print"/>
            <a:srcRect/>
            <a:stretch>
              <a:fillRect/>
            </a:stretch>
          </p:blipFill>
          <p:spPr bwMode="auto">
            <a:xfrm>
              <a:off x="3581426" y="914466"/>
              <a:ext cx="1944000" cy="434052"/>
            </a:xfrm>
            <a:prstGeom prst="rect">
              <a:avLst/>
            </a:prstGeom>
            <a:noFill/>
            <a:ln w="9525">
              <a:noFill/>
              <a:miter lim="800000"/>
              <a:headEnd/>
              <a:tailEnd/>
            </a:ln>
          </p:spPr>
        </p:pic>
        <p:sp>
          <p:nvSpPr>
            <p:cNvPr id="44196" name="TextBox 105"/>
            <p:cNvSpPr txBox="1">
              <a:spLocks noChangeArrowheads="1"/>
            </p:cNvSpPr>
            <p:nvPr/>
          </p:nvSpPr>
          <p:spPr bwMode="auto">
            <a:xfrm>
              <a:off x="3922484" y="977604"/>
              <a:ext cx="1261885" cy="307777"/>
            </a:xfrm>
            <a:prstGeom prst="rect">
              <a:avLst/>
            </a:prstGeom>
            <a:noFill/>
            <a:ln w="9525">
              <a:noFill/>
              <a:miter lim="800000"/>
              <a:headEnd/>
              <a:tailEnd/>
            </a:ln>
          </p:spPr>
          <p:txBody>
            <a:bodyPr wrap="none">
              <a:spAutoFit/>
            </a:bodyPr>
            <a:lstStyle/>
            <a:p>
              <a:pPr algn="ctr"/>
              <a:r>
                <a:rPr lang="zh-CN" altLang="en-US" sz="1400">
                  <a:solidFill>
                    <a:schemeClr val="bg1"/>
                  </a:solidFill>
                  <a:latin typeface="微软雅黑" pitchFamily="34" charset="-122"/>
                  <a:ea typeface="微软雅黑" pitchFamily="34" charset="-122"/>
                </a:rPr>
                <a:t>企业股东价值</a:t>
              </a:r>
            </a:p>
          </p:txBody>
        </p:sp>
      </p:grpSp>
      <p:grpSp>
        <p:nvGrpSpPr>
          <p:cNvPr id="4" name="组合 106"/>
          <p:cNvGrpSpPr>
            <a:grpSpLocks/>
          </p:cNvGrpSpPr>
          <p:nvPr/>
        </p:nvGrpSpPr>
        <p:grpSpPr bwMode="auto">
          <a:xfrm>
            <a:off x="1120775" y="1347788"/>
            <a:ext cx="7705725" cy="746125"/>
            <a:chOff x="1120362" y="1348518"/>
            <a:chExt cx="7705774" cy="745976"/>
          </a:xfrm>
        </p:grpSpPr>
        <p:grpSp>
          <p:nvGrpSpPr>
            <p:cNvPr id="44179" name="组合 158"/>
            <p:cNvGrpSpPr>
              <a:grpSpLocks/>
            </p:cNvGrpSpPr>
            <p:nvPr/>
          </p:nvGrpSpPr>
          <p:grpSpPr bwMode="auto">
            <a:xfrm>
              <a:off x="1120362" y="1686174"/>
              <a:ext cx="1440000" cy="408320"/>
              <a:chOff x="977834" y="1676446"/>
              <a:chExt cx="1440000" cy="408320"/>
            </a:xfrm>
          </p:grpSpPr>
          <p:pic>
            <p:nvPicPr>
              <p:cNvPr id="44193" name="Picture 10" descr="E:\2012\120326-PPT\png图\未标题-6.png"/>
              <p:cNvPicPr>
                <a:picLocks noChangeArrowheads="1"/>
              </p:cNvPicPr>
              <p:nvPr/>
            </p:nvPicPr>
            <p:blipFill>
              <a:blip r:embed="rId2" cstate="print"/>
              <a:srcRect/>
              <a:stretch>
                <a:fillRect/>
              </a:stretch>
            </p:blipFill>
            <p:spPr bwMode="auto">
              <a:xfrm>
                <a:off x="977834" y="1676446"/>
                <a:ext cx="1440000" cy="408320"/>
              </a:xfrm>
              <a:prstGeom prst="rect">
                <a:avLst/>
              </a:prstGeom>
              <a:noFill/>
              <a:ln w="9525">
                <a:noFill/>
                <a:miter lim="800000"/>
                <a:headEnd/>
                <a:tailEnd/>
              </a:ln>
            </p:spPr>
          </p:pic>
          <p:sp>
            <p:nvSpPr>
              <p:cNvPr id="44194" name="TextBox 122"/>
              <p:cNvSpPr txBox="1">
                <a:spLocks noChangeArrowheads="1"/>
              </p:cNvSpPr>
              <p:nvPr/>
            </p:nvSpPr>
            <p:spPr bwMode="auto">
              <a:xfrm>
                <a:off x="1066892" y="1726718"/>
                <a:ext cx="1261885" cy="307777"/>
              </a:xfrm>
              <a:prstGeom prst="rect">
                <a:avLst/>
              </a:prstGeom>
              <a:noFill/>
              <a:ln w="9525">
                <a:noFill/>
                <a:miter lim="800000"/>
                <a:headEnd/>
                <a:tailEnd/>
              </a:ln>
            </p:spPr>
            <p:txBody>
              <a:bodyPr wrap="none">
                <a:spAutoFit/>
              </a:bodyPr>
              <a:lstStyle/>
              <a:p>
                <a:pPr algn="ctr"/>
                <a:r>
                  <a:rPr lang="zh-CN" altLang="en-US" sz="1400">
                    <a:solidFill>
                      <a:schemeClr val="bg1"/>
                    </a:solidFill>
                    <a:latin typeface="微软雅黑" pitchFamily="34" charset="-122"/>
                    <a:ea typeface="微软雅黑" pitchFamily="34" charset="-122"/>
                  </a:rPr>
                  <a:t>促进营收增长</a:t>
                </a:r>
              </a:p>
            </p:txBody>
          </p:sp>
        </p:grpSp>
        <p:grpSp>
          <p:nvGrpSpPr>
            <p:cNvPr id="5" name="组合 157"/>
            <p:cNvGrpSpPr>
              <a:grpSpLocks/>
            </p:cNvGrpSpPr>
            <p:nvPr/>
          </p:nvGrpSpPr>
          <p:grpSpPr bwMode="auto">
            <a:xfrm>
              <a:off x="2959182" y="1686174"/>
              <a:ext cx="1828752" cy="408320"/>
              <a:chOff x="3048040" y="1676446"/>
              <a:chExt cx="1828752" cy="408320"/>
            </a:xfrm>
          </p:grpSpPr>
          <p:pic>
            <p:nvPicPr>
              <p:cNvPr id="44191" name="Picture 10" descr="E:\2012\120326-PPT\png图\未标题-6.png"/>
              <p:cNvPicPr>
                <a:picLocks noChangeAspect="1" noChangeArrowheads="1"/>
              </p:cNvPicPr>
              <p:nvPr/>
            </p:nvPicPr>
            <p:blipFill>
              <a:blip r:embed="rId2" cstate="print"/>
              <a:srcRect/>
              <a:stretch>
                <a:fillRect/>
              </a:stretch>
            </p:blipFill>
            <p:spPr bwMode="auto">
              <a:xfrm>
                <a:off x="3048040" y="1676446"/>
                <a:ext cx="1828752" cy="408320"/>
              </a:xfrm>
              <a:prstGeom prst="rect">
                <a:avLst/>
              </a:prstGeom>
              <a:noFill/>
              <a:ln w="9525">
                <a:noFill/>
                <a:miter lim="800000"/>
                <a:headEnd/>
                <a:tailEnd/>
              </a:ln>
            </p:spPr>
          </p:pic>
          <p:sp>
            <p:nvSpPr>
              <p:cNvPr id="44192" name="TextBox 120"/>
              <p:cNvSpPr txBox="1">
                <a:spLocks noChangeArrowheads="1"/>
              </p:cNvSpPr>
              <p:nvPr/>
            </p:nvSpPr>
            <p:spPr bwMode="auto">
              <a:xfrm>
                <a:off x="3331474" y="1726718"/>
                <a:ext cx="1261885" cy="307777"/>
              </a:xfrm>
              <a:prstGeom prst="rect">
                <a:avLst/>
              </a:prstGeom>
              <a:noFill/>
              <a:ln w="9525">
                <a:noFill/>
                <a:miter lim="800000"/>
                <a:headEnd/>
                <a:tailEnd/>
              </a:ln>
            </p:spPr>
            <p:txBody>
              <a:bodyPr wrap="none">
                <a:spAutoFit/>
              </a:bodyPr>
              <a:lstStyle/>
              <a:p>
                <a:pPr algn="ctr"/>
                <a:r>
                  <a:rPr lang="zh-CN" altLang="en-US" sz="1400">
                    <a:solidFill>
                      <a:schemeClr val="bg1"/>
                    </a:solidFill>
                    <a:latin typeface="微软雅黑" pitchFamily="34" charset="-122"/>
                    <a:ea typeface="微软雅黑" pitchFamily="34" charset="-122"/>
                  </a:rPr>
                  <a:t>提高运营利润</a:t>
                </a:r>
              </a:p>
            </p:txBody>
          </p:sp>
        </p:grpSp>
        <p:grpSp>
          <p:nvGrpSpPr>
            <p:cNvPr id="44181" name="组合 155"/>
            <p:cNvGrpSpPr>
              <a:grpSpLocks/>
            </p:cNvGrpSpPr>
            <p:nvPr/>
          </p:nvGrpSpPr>
          <p:grpSpPr bwMode="auto">
            <a:xfrm>
              <a:off x="5242906" y="1686174"/>
              <a:ext cx="1828752" cy="408320"/>
              <a:chOff x="5244212" y="1676446"/>
              <a:chExt cx="1828752" cy="408320"/>
            </a:xfrm>
          </p:grpSpPr>
          <p:pic>
            <p:nvPicPr>
              <p:cNvPr id="44189" name="Picture 10" descr="E:\2012\120326-PPT\png图\未标题-6.png"/>
              <p:cNvPicPr>
                <a:picLocks noChangeAspect="1" noChangeArrowheads="1"/>
              </p:cNvPicPr>
              <p:nvPr/>
            </p:nvPicPr>
            <p:blipFill>
              <a:blip r:embed="rId2" cstate="print"/>
              <a:srcRect/>
              <a:stretch>
                <a:fillRect/>
              </a:stretch>
            </p:blipFill>
            <p:spPr bwMode="auto">
              <a:xfrm>
                <a:off x="5244212" y="1676446"/>
                <a:ext cx="1828752" cy="408320"/>
              </a:xfrm>
              <a:prstGeom prst="rect">
                <a:avLst/>
              </a:prstGeom>
              <a:noFill/>
              <a:ln w="9525">
                <a:noFill/>
                <a:miter lim="800000"/>
                <a:headEnd/>
                <a:tailEnd/>
              </a:ln>
            </p:spPr>
          </p:pic>
          <p:sp>
            <p:nvSpPr>
              <p:cNvPr id="44190" name="TextBox 118"/>
              <p:cNvSpPr txBox="1">
                <a:spLocks noChangeArrowheads="1"/>
              </p:cNvSpPr>
              <p:nvPr/>
            </p:nvSpPr>
            <p:spPr bwMode="auto">
              <a:xfrm>
                <a:off x="5348110" y="1726718"/>
                <a:ext cx="1620957" cy="307777"/>
              </a:xfrm>
              <a:prstGeom prst="rect">
                <a:avLst/>
              </a:prstGeom>
              <a:noFill/>
              <a:ln w="9525">
                <a:noFill/>
                <a:miter lim="800000"/>
                <a:headEnd/>
                <a:tailEnd/>
              </a:ln>
            </p:spPr>
            <p:txBody>
              <a:bodyPr wrap="none">
                <a:spAutoFit/>
              </a:bodyPr>
              <a:lstStyle/>
              <a:p>
                <a:pPr algn="ctr"/>
                <a:r>
                  <a:rPr lang="zh-CN" altLang="en-US" sz="1400">
                    <a:solidFill>
                      <a:schemeClr val="bg1"/>
                    </a:solidFill>
                    <a:latin typeface="微软雅黑" pitchFamily="34" charset="-122"/>
                    <a:ea typeface="微软雅黑" pitchFamily="34" charset="-122"/>
                  </a:rPr>
                  <a:t>提高资产利用效率</a:t>
                </a:r>
              </a:p>
            </p:txBody>
          </p:sp>
        </p:grpSp>
        <p:grpSp>
          <p:nvGrpSpPr>
            <p:cNvPr id="6" name="组合 159"/>
            <p:cNvGrpSpPr>
              <a:grpSpLocks/>
            </p:cNvGrpSpPr>
            <p:nvPr/>
          </p:nvGrpSpPr>
          <p:grpSpPr bwMode="auto">
            <a:xfrm>
              <a:off x="7386136" y="1686174"/>
              <a:ext cx="1440000" cy="408320"/>
              <a:chOff x="7416626" y="1676446"/>
              <a:chExt cx="1440000" cy="408320"/>
            </a:xfrm>
          </p:grpSpPr>
          <p:pic>
            <p:nvPicPr>
              <p:cNvPr id="44187" name="Picture 10" descr="E:\2012\120326-PPT\png图\未标题-6.png"/>
              <p:cNvPicPr>
                <a:picLocks noChangeArrowheads="1"/>
              </p:cNvPicPr>
              <p:nvPr/>
            </p:nvPicPr>
            <p:blipFill>
              <a:blip r:embed="rId2" cstate="print"/>
              <a:srcRect/>
              <a:stretch>
                <a:fillRect/>
              </a:stretch>
            </p:blipFill>
            <p:spPr bwMode="auto">
              <a:xfrm>
                <a:off x="7416626" y="1676446"/>
                <a:ext cx="1440000" cy="408320"/>
              </a:xfrm>
              <a:prstGeom prst="rect">
                <a:avLst/>
              </a:prstGeom>
              <a:noFill/>
              <a:ln w="9525">
                <a:noFill/>
                <a:miter lim="800000"/>
                <a:headEnd/>
                <a:tailEnd/>
              </a:ln>
            </p:spPr>
          </p:pic>
          <p:sp>
            <p:nvSpPr>
              <p:cNvPr id="44188" name="TextBox 116"/>
              <p:cNvSpPr txBox="1">
                <a:spLocks noChangeArrowheads="1"/>
              </p:cNvSpPr>
              <p:nvPr/>
            </p:nvSpPr>
            <p:spPr bwMode="auto">
              <a:xfrm>
                <a:off x="7505684" y="1726718"/>
                <a:ext cx="1261885" cy="307777"/>
              </a:xfrm>
              <a:prstGeom prst="rect">
                <a:avLst/>
              </a:prstGeom>
              <a:noFill/>
              <a:ln w="9525">
                <a:noFill/>
                <a:miter lim="800000"/>
                <a:headEnd/>
                <a:tailEnd/>
              </a:ln>
            </p:spPr>
            <p:txBody>
              <a:bodyPr wrap="none">
                <a:spAutoFit/>
              </a:bodyPr>
              <a:lstStyle/>
              <a:p>
                <a:pPr algn="ctr"/>
                <a:r>
                  <a:rPr lang="zh-CN" altLang="en-US" sz="1400">
                    <a:solidFill>
                      <a:schemeClr val="bg1"/>
                    </a:solidFill>
                    <a:latin typeface="微软雅黑" pitchFamily="34" charset="-122"/>
                    <a:ea typeface="微软雅黑" pitchFamily="34" charset="-122"/>
                  </a:rPr>
                  <a:t>满足各方期望</a:t>
                </a:r>
              </a:p>
            </p:txBody>
          </p:sp>
        </p:grpSp>
        <p:cxnSp>
          <p:nvCxnSpPr>
            <p:cNvPr id="112" name="肘形连接符 111"/>
            <p:cNvCxnSpPr>
              <a:stCxn id="105" idx="2"/>
              <a:endCxn id="120" idx="0"/>
            </p:cNvCxnSpPr>
            <p:nvPr/>
          </p:nvCxnSpPr>
          <p:spPr>
            <a:xfrm rot="5400000">
              <a:off x="4247792" y="973831"/>
              <a:ext cx="338069" cy="1087445"/>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3" name="肘形连接符 112"/>
            <p:cNvCxnSpPr>
              <a:stCxn id="105" idx="2"/>
              <a:endCxn id="122" idx="0"/>
            </p:cNvCxnSpPr>
            <p:nvPr/>
          </p:nvCxnSpPr>
          <p:spPr>
            <a:xfrm rot="5400000">
              <a:off x="3231785" y="-42176"/>
              <a:ext cx="338069" cy="3119458"/>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4" name="肘形连接符 113"/>
            <p:cNvCxnSpPr>
              <a:stCxn id="105" idx="2"/>
              <a:endCxn id="118" idx="0"/>
            </p:cNvCxnSpPr>
            <p:nvPr/>
          </p:nvCxnSpPr>
          <p:spPr>
            <a:xfrm rot="16200000" flipH="1">
              <a:off x="5390006" y="919061"/>
              <a:ext cx="338069" cy="1196983"/>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肘形连接符 114"/>
            <p:cNvCxnSpPr>
              <a:stCxn id="105" idx="2"/>
              <a:endCxn id="116" idx="0"/>
            </p:cNvCxnSpPr>
            <p:nvPr/>
          </p:nvCxnSpPr>
          <p:spPr>
            <a:xfrm rot="16200000" flipH="1">
              <a:off x="6363943" y="-54876"/>
              <a:ext cx="338069" cy="3144857"/>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123"/>
          <p:cNvGrpSpPr>
            <a:grpSpLocks/>
          </p:cNvGrpSpPr>
          <p:nvPr/>
        </p:nvGrpSpPr>
        <p:grpSpPr bwMode="auto">
          <a:xfrm>
            <a:off x="1103313" y="2044700"/>
            <a:ext cx="1446212" cy="847725"/>
            <a:chOff x="1102532" y="2044223"/>
            <a:chExt cx="1447762" cy="848034"/>
          </a:xfrm>
        </p:grpSpPr>
        <p:grpSp>
          <p:nvGrpSpPr>
            <p:cNvPr id="44171" name="组合 130"/>
            <p:cNvGrpSpPr>
              <a:grpSpLocks/>
            </p:cNvGrpSpPr>
            <p:nvPr/>
          </p:nvGrpSpPr>
          <p:grpSpPr bwMode="auto">
            <a:xfrm>
              <a:off x="1102532" y="2400789"/>
              <a:ext cx="720000" cy="491468"/>
              <a:chOff x="752372" y="2480395"/>
              <a:chExt cx="720000" cy="491468"/>
            </a:xfrm>
          </p:grpSpPr>
          <p:pic>
            <p:nvPicPr>
              <p:cNvPr id="44177" name="Picture 15" descr="E:\2012\120326-PPT\png图\x20.png"/>
              <p:cNvPicPr>
                <a:picLocks noChangeAspect="1" noChangeArrowheads="1"/>
              </p:cNvPicPr>
              <p:nvPr/>
            </p:nvPicPr>
            <p:blipFill>
              <a:blip r:embed="rId3" cstate="print"/>
              <a:srcRect/>
              <a:stretch>
                <a:fillRect/>
              </a:stretch>
            </p:blipFill>
            <p:spPr bwMode="auto">
              <a:xfrm>
                <a:off x="752372" y="2480395"/>
                <a:ext cx="720000" cy="491468"/>
              </a:xfrm>
              <a:prstGeom prst="rect">
                <a:avLst/>
              </a:prstGeom>
              <a:noFill/>
              <a:ln w="9525">
                <a:noFill/>
                <a:miter lim="800000"/>
                <a:headEnd/>
                <a:tailEnd/>
              </a:ln>
            </p:spPr>
          </p:pic>
          <p:sp>
            <p:nvSpPr>
              <p:cNvPr id="44178" name="TextBox 131"/>
              <p:cNvSpPr txBox="1">
                <a:spLocks noChangeArrowheads="1"/>
              </p:cNvSpPr>
              <p:nvPr/>
            </p:nvSpPr>
            <p:spPr bwMode="auto">
              <a:xfrm>
                <a:off x="789207" y="2495297"/>
                <a:ext cx="646331" cy="46166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扩大市</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场份额</a:t>
                </a:r>
              </a:p>
            </p:txBody>
          </p:sp>
        </p:grpSp>
        <p:grpSp>
          <p:nvGrpSpPr>
            <p:cNvPr id="7" name="组合 131"/>
            <p:cNvGrpSpPr>
              <a:grpSpLocks/>
            </p:cNvGrpSpPr>
            <p:nvPr/>
          </p:nvGrpSpPr>
          <p:grpSpPr bwMode="auto">
            <a:xfrm>
              <a:off x="1830294" y="2400789"/>
              <a:ext cx="720000" cy="491468"/>
              <a:chOff x="1908884" y="2443109"/>
              <a:chExt cx="720000" cy="491468"/>
            </a:xfrm>
          </p:grpSpPr>
          <p:pic>
            <p:nvPicPr>
              <p:cNvPr id="44175" name="Picture 15" descr="E:\2012\120326-PPT\png图\x20.png"/>
              <p:cNvPicPr>
                <a:picLocks noChangeAspect="1" noChangeArrowheads="1"/>
              </p:cNvPicPr>
              <p:nvPr/>
            </p:nvPicPr>
            <p:blipFill>
              <a:blip r:embed="rId3" cstate="print"/>
              <a:srcRect/>
              <a:stretch>
                <a:fillRect/>
              </a:stretch>
            </p:blipFill>
            <p:spPr bwMode="auto">
              <a:xfrm>
                <a:off x="1908884" y="2443109"/>
                <a:ext cx="720000" cy="491468"/>
              </a:xfrm>
              <a:prstGeom prst="rect">
                <a:avLst/>
              </a:prstGeom>
              <a:noFill/>
              <a:ln w="9525">
                <a:noFill/>
                <a:miter lim="800000"/>
                <a:headEnd/>
                <a:tailEnd/>
              </a:ln>
            </p:spPr>
          </p:pic>
          <p:sp>
            <p:nvSpPr>
              <p:cNvPr id="44176" name="TextBox 129"/>
              <p:cNvSpPr txBox="1">
                <a:spLocks noChangeArrowheads="1"/>
              </p:cNvSpPr>
              <p:nvPr/>
            </p:nvSpPr>
            <p:spPr bwMode="auto">
              <a:xfrm>
                <a:off x="1945719" y="2458011"/>
                <a:ext cx="646331" cy="46166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完善价</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格策略</a:t>
                </a:r>
              </a:p>
            </p:txBody>
          </p:sp>
        </p:grpSp>
        <p:cxnSp>
          <p:nvCxnSpPr>
            <p:cNvPr id="127" name="形状 210"/>
            <p:cNvCxnSpPr>
              <a:stCxn id="122" idx="2"/>
              <a:endCxn id="44178" idx="0"/>
            </p:cNvCxnSpPr>
            <p:nvPr/>
          </p:nvCxnSpPr>
          <p:spPr>
            <a:xfrm rot="5400000">
              <a:off x="1491204" y="2067117"/>
              <a:ext cx="320792" cy="376641"/>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stCxn id="44194" idx="2"/>
              <a:endCxn id="129" idx="0"/>
            </p:cNvCxnSpPr>
            <p:nvPr/>
          </p:nvCxnSpPr>
          <p:spPr>
            <a:xfrm rot="16200000" flipH="1">
              <a:off x="1836075" y="2048070"/>
              <a:ext cx="357318" cy="349624"/>
            </a:xfrm>
            <a:prstGeom prst="bentConnector3">
              <a:avLst>
                <a:gd name="adj1" fmla="val 58185"/>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32"/>
          <p:cNvGrpSpPr>
            <a:grpSpLocks/>
          </p:cNvGrpSpPr>
          <p:nvPr/>
        </p:nvGrpSpPr>
        <p:grpSpPr bwMode="auto">
          <a:xfrm>
            <a:off x="2647950" y="2044700"/>
            <a:ext cx="2317750" cy="1003300"/>
            <a:chOff x="2648024" y="2044222"/>
            <a:chExt cx="2318422" cy="1004567"/>
          </a:xfrm>
        </p:grpSpPr>
        <p:grpSp>
          <p:nvGrpSpPr>
            <p:cNvPr id="44159" name="组合 132"/>
            <p:cNvGrpSpPr>
              <a:grpSpLocks/>
            </p:cNvGrpSpPr>
            <p:nvPr/>
          </p:nvGrpSpPr>
          <p:grpSpPr bwMode="auto">
            <a:xfrm>
              <a:off x="2648024" y="2400789"/>
              <a:ext cx="864000" cy="648000"/>
              <a:chOff x="3124238" y="2437613"/>
              <a:chExt cx="864000" cy="648000"/>
            </a:xfrm>
          </p:grpSpPr>
          <p:pic>
            <p:nvPicPr>
              <p:cNvPr id="44169" name="Picture 15" descr="E:\2012\120326-PPT\png图\x20.png"/>
              <p:cNvPicPr>
                <a:picLocks noChangeArrowheads="1"/>
              </p:cNvPicPr>
              <p:nvPr/>
            </p:nvPicPr>
            <p:blipFill>
              <a:blip r:embed="rId4" cstate="print"/>
              <a:srcRect/>
              <a:stretch>
                <a:fillRect/>
              </a:stretch>
            </p:blipFill>
            <p:spPr bwMode="auto">
              <a:xfrm>
                <a:off x="3124238" y="2437613"/>
                <a:ext cx="864000" cy="648000"/>
              </a:xfrm>
              <a:prstGeom prst="rect">
                <a:avLst/>
              </a:prstGeom>
              <a:noFill/>
              <a:ln w="9525">
                <a:noFill/>
                <a:miter lim="800000"/>
                <a:headEnd/>
                <a:tailEnd/>
              </a:ln>
            </p:spPr>
          </p:pic>
          <p:sp>
            <p:nvSpPr>
              <p:cNvPr id="44170" name="TextBox 144"/>
              <p:cNvSpPr txBox="1">
                <a:spLocks noChangeArrowheads="1"/>
              </p:cNvSpPr>
              <p:nvPr/>
            </p:nvSpPr>
            <p:spPr bwMode="auto">
              <a:xfrm>
                <a:off x="3156129" y="2438448"/>
                <a:ext cx="800219" cy="646331"/>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控制管理</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费用和销</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售费用</a:t>
                </a:r>
              </a:p>
            </p:txBody>
          </p:sp>
        </p:grpSp>
        <p:grpSp>
          <p:nvGrpSpPr>
            <p:cNvPr id="44160" name="组合 133"/>
            <p:cNvGrpSpPr>
              <a:grpSpLocks/>
            </p:cNvGrpSpPr>
            <p:nvPr/>
          </p:nvGrpSpPr>
          <p:grpSpPr bwMode="auto">
            <a:xfrm>
              <a:off x="3517551" y="2400789"/>
              <a:ext cx="720000" cy="491468"/>
              <a:chOff x="4270572" y="2443261"/>
              <a:chExt cx="720000" cy="491468"/>
            </a:xfrm>
          </p:grpSpPr>
          <p:pic>
            <p:nvPicPr>
              <p:cNvPr id="44167" name="Picture 15" descr="E:\2012\120326-PPT\png图\x20.png"/>
              <p:cNvPicPr>
                <a:picLocks noChangeAspect="1" noChangeArrowheads="1"/>
              </p:cNvPicPr>
              <p:nvPr/>
            </p:nvPicPr>
            <p:blipFill>
              <a:blip r:embed="rId3" cstate="print"/>
              <a:srcRect/>
              <a:stretch>
                <a:fillRect/>
              </a:stretch>
            </p:blipFill>
            <p:spPr bwMode="auto">
              <a:xfrm>
                <a:off x="4270572" y="2443261"/>
                <a:ext cx="720000" cy="491468"/>
              </a:xfrm>
              <a:prstGeom prst="rect">
                <a:avLst/>
              </a:prstGeom>
              <a:noFill/>
              <a:ln w="9525">
                <a:noFill/>
                <a:miter lim="800000"/>
                <a:headEnd/>
                <a:tailEnd/>
              </a:ln>
            </p:spPr>
          </p:pic>
          <p:sp>
            <p:nvSpPr>
              <p:cNvPr id="44168" name="TextBox 142"/>
              <p:cNvSpPr txBox="1">
                <a:spLocks noChangeArrowheads="1"/>
              </p:cNvSpPr>
              <p:nvPr/>
            </p:nvSpPr>
            <p:spPr bwMode="auto">
              <a:xfrm>
                <a:off x="4307407" y="2458163"/>
                <a:ext cx="646331" cy="461665"/>
              </a:xfrm>
              <a:prstGeom prst="rect">
                <a:avLst/>
              </a:prstGeom>
              <a:noFill/>
              <a:ln w="9525">
                <a:noFill/>
                <a:miter lim="800000"/>
                <a:headEnd/>
                <a:tailEnd/>
              </a:ln>
            </p:spPr>
            <p:txBody>
              <a:bodyPr wrap="none">
                <a:spAutoFit/>
              </a:bodyPr>
              <a:lstStyle/>
              <a:p>
                <a:pPr lvl="1" algn="ctr"/>
                <a:r>
                  <a:rPr lang="zh-CN" altLang="en-US" sz="1200">
                    <a:solidFill>
                      <a:schemeClr val="bg1"/>
                    </a:solidFill>
                    <a:latin typeface="微软雅黑" pitchFamily="34" charset="-122"/>
                    <a:ea typeface="微软雅黑" pitchFamily="34" charset="-122"/>
                  </a:rPr>
                  <a:t>控制生</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产成本</a:t>
                </a:r>
              </a:p>
            </p:txBody>
          </p:sp>
        </p:grpSp>
        <p:grpSp>
          <p:nvGrpSpPr>
            <p:cNvPr id="44161" name="组合 134"/>
            <p:cNvGrpSpPr>
              <a:grpSpLocks/>
            </p:cNvGrpSpPr>
            <p:nvPr/>
          </p:nvGrpSpPr>
          <p:grpSpPr bwMode="auto">
            <a:xfrm>
              <a:off x="4246446" y="2400789"/>
              <a:ext cx="720000" cy="491470"/>
              <a:chOff x="5413543" y="2443265"/>
              <a:chExt cx="720000" cy="491470"/>
            </a:xfrm>
          </p:grpSpPr>
          <p:pic>
            <p:nvPicPr>
              <p:cNvPr id="44165" name="Picture 15" descr="E:\2012\120326-PPT\png图\x20.png"/>
              <p:cNvPicPr>
                <a:picLocks noChangeAspect="1" noChangeArrowheads="1"/>
              </p:cNvPicPr>
              <p:nvPr/>
            </p:nvPicPr>
            <p:blipFill>
              <a:blip r:embed="rId3" cstate="print"/>
              <a:srcRect/>
              <a:stretch>
                <a:fillRect/>
              </a:stretch>
            </p:blipFill>
            <p:spPr bwMode="auto">
              <a:xfrm>
                <a:off x="5413543" y="2443265"/>
                <a:ext cx="720000" cy="491470"/>
              </a:xfrm>
              <a:prstGeom prst="rect">
                <a:avLst/>
              </a:prstGeom>
              <a:noFill/>
              <a:ln w="9525">
                <a:noFill/>
                <a:miter lim="800000"/>
                <a:headEnd/>
                <a:tailEnd/>
              </a:ln>
            </p:spPr>
          </p:pic>
          <p:sp>
            <p:nvSpPr>
              <p:cNvPr id="44166" name="TextBox 140"/>
              <p:cNvSpPr txBox="1">
                <a:spLocks noChangeArrowheads="1"/>
              </p:cNvSpPr>
              <p:nvPr/>
            </p:nvSpPr>
            <p:spPr bwMode="auto">
              <a:xfrm>
                <a:off x="5450378" y="2458168"/>
                <a:ext cx="646331" cy="46166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加强税</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务核算</a:t>
                </a:r>
              </a:p>
            </p:txBody>
          </p:sp>
        </p:grpSp>
        <p:cxnSp>
          <p:nvCxnSpPr>
            <p:cNvPr id="137" name="直接连接符 136"/>
            <p:cNvCxnSpPr>
              <a:stCxn id="44192" idx="2"/>
              <a:endCxn id="44168" idx="0"/>
            </p:cNvCxnSpPr>
            <p:nvPr/>
          </p:nvCxnSpPr>
          <p:spPr>
            <a:xfrm>
              <a:off x="3873929" y="2044222"/>
              <a:ext cx="3176" cy="37194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8" name="肘形连接符 137"/>
            <p:cNvCxnSpPr>
              <a:stCxn id="44192" idx="2"/>
              <a:endCxn id="44170" idx="0"/>
            </p:cNvCxnSpPr>
            <p:nvPr/>
          </p:nvCxnSpPr>
          <p:spPr>
            <a:xfrm rot="5400000">
              <a:off x="3298120" y="1826051"/>
              <a:ext cx="357639" cy="793980"/>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9" name="肘形连接符 138"/>
            <p:cNvCxnSpPr>
              <a:stCxn id="44192" idx="2"/>
              <a:endCxn id="44166" idx="0"/>
            </p:cNvCxnSpPr>
            <p:nvPr/>
          </p:nvCxnSpPr>
          <p:spPr>
            <a:xfrm rot="16200000" flipH="1">
              <a:off x="4053982" y="1864169"/>
              <a:ext cx="371944" cy="732050"/>
            </a:xfrm>
            <a:prstGeom prst="bentConnector3">
              <a:avLst>
                <a:gd name="adj1" fmla="val 47381"/>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45"/>
          <p:cNvGrpSpPr>
            <a:grpSpLocks/>
          </p:cNvGrpSpPr>
          <p:nvPr/>
        </p:nvGrpSpPr>
        <p:grpSpPr bwMode="auto">
          <a:xfrm>
            <a:off x="5075238" y="2044700"/>
            <a:ext cx="2176462" cy="1017588"/>
            <a:chOff x="5074896" y="2044223"/>
            <a:chExt cx="2177490" cy="1017800"/>
          </a:xfrm>
        </p:grpSpPr>
        <p:grpSp>
          <p:nvGrpSpPr>
            <p:cNvPr id="44147" name="组合 141"/>
            <p:cNvGrpSpPr>
              <a:grpSpLocks/>
            </p:cNvGrpSpPr>
            <p:nvPr/>
          </p:nvGrpSpPr>
          <p:grpSpPr bwMode="auto">
            <a:xfrm>
              <a:off x="5074896" y="2400789"/>
              <a:ext cx="720000" cy="648000"/>
              <a:chOff x="3141821" y="2437613"/>
              <a:chExt cx="720000" cy="648000"/>
            </a:xfrm>
          </p:grpSpPr>
          <p:pic>
            <p:nvPicPr>
              <p:cNvPr id="44157" name="Picture 15" descr="E:\2012\120326-PPT\png图\x20.png"/>
              <p:cNvPicPr>
                <a:picLocks noChangeArrowheads="1"/>
              </p:cNvPicPr>
              <p:nvPr/>
            </p:nvPicPr>
            <p:blipFill>
              <a:blip r:embed="rId4" cstate="print"/>
              <a:srcRect/>
              <a:stretch>
                <a:fillRect/>
              </a:stretch>
            </p:blipFill>
            <p:spPr bwMode="auto">
              <a:xfrm>
                <a:off x="3141821" y="2437613"/>
                <a:ext cx="720000" cy="648000"/>
              </a:xfrm>
              <a:prstGeom prst="rect">
                <a:avLst/>
              </a:prstGeom>
              <a:noFill/>
              <a:ln w="9525">
                <a:noFill/>
                <a:miter lim="800000"/>
                <a:headEnd/>
                <a:tailEnd/>
              </a:ln>
            </p:spPr>
          </p:pic>
          <p:sp>
            <p:nvSpPr>
              <p:cNvPr id="44158" name="TextBox 157"/>
              <p:cNvSpPr txBox="1">
                <a:spLocks noChangeArrowheads="1"/>
              </p:cNvSpPr>
              <p:nvPr/>
            </p:nvSpPr>
            <p:spPr bwMode="auto">
              <a:xfrm>
                <a:off x="3178656" y="2438448"/>
                <a:ext cx="646331" cy="646331"/>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强化厂</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房设备</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管理</a:t>
                </a:r>
              </a:p>
            </p:txBody>
          </p:sp>
        </p:grpSp>
        <p:grpSp>
          <p:nvGrpSpPr>
            <p:cNvPr id="44148" name="组合 144"/>
            <p:cNvGrpSpPr>
              <a:grpSpLocks/>
            </p:cNvGrpSpPr>
            <p:nvPr/>
          </p:nvGrpSpPr>
          <p:grpSpPr bwMode="auto">
            <a:xfrm>
              <a:off x="5803491" y="2400789"/>
              <a:ext cx="720000" cy="491468"/>
              <a:chOff x="4270572" y="2443261"/>
              <a:chExt cx="720000" cy="491468"/>
            </a:xfrm>
          </p:grpSpPr>
          <p:pic>
            <p:nvPicPr>
              <p:cNvPr id="44155" name="Picture 15" descr="E:\2012\120326-PPT\png图\x20.png"/>
              <p:cNvPicPr>
                <a:picLocks noChangeAspect="1" noChangeArrowheads="1"/>
              </p:cNvPicPr>
              <p:nvPr/>
            </p:nvPicPr>
            <p:blipFill>
              <a:blip r:embed="rId3" cstate="print"/>
              <a:srcRect/>
              <a:stretch>
                <a:fillRect/>
              </a:stretch>
            </p:blipFill>
            <p:spPr bwMode="auto">
              <a:xfrm>
                <a:off x="4270572" y="2443261"/>
                <a:ext cx="720000" cy="491468"/>
              </a:xfrm>
              <a:prstGeom prst="rect">
                <a:avLst/>
              </a:prstGeom>
              <a:noFill/>
              <a:ln w="9525">
                <a:noFill/>
                <a:miter lim="800000"/>
                <a:headEnd/>
                <a:tailEnd/>
              </a:ln>
            </p:spPr>
          </p:pic>
          <p:sp>
            <p:nvSpPr>
              <p:cNvPr id="44156" name="TextBox 155"/>
              <p:cNvSpPr txBox="1">
                <a:spLocks noChangeArrowheads="1"/>
              </p:cNvSpPr>
              <p:nvPr/>
            </p:nvSpPr>
            <p:spPr bwMode="auto">
              <a:xfrm>
                <a:off x="4307408" y="2458163"/>
                <a:ext cx="646331" cy="46166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优化库</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存管理</a:t>
                </a:r>
              </a:p>
            </p:txBody>
          </p:sp>
        </p:grpSp>
        <p:grpSp>
          <p:nvGrpSpPr>
            <p:cNvPr id="44149" name="组合 147"/>
            <p:cNvGrpSpPr>
              <a:grpSpLocks/>
            </p:cNvGrpSpPr>
            <p:nvPr/>
          </p:nvGrpSpPr>
          <p:grpSpPr bwMode="auto">
            <a:xfrm>
              <a:off x="6532386" y="2400789"/>
              <a:ext cx="720000" cy="661234"/>
              <a:chOff x="5413543" y="2443265"/>
              <a:chExt cx="720000" cy="661234"/>
            </a:xfrm>
          </p:grpSpPr>
          <p:pic>
            <p:nvPicPr>
              <p:cNvPr id="44153" name="Picture 15" descr="E:\2012\120326-PPT\png图\x20.png"/>
              <p:cNvPicPr>
                <a:picLocks noChangeArrowheads="1"/>
              </p:cNvPicPr>
              <p:nvPr/>
            </p:nvPicPr>
            <p:blipFill>
              <a:blip r:embed="rId4" cstate="print"/>
              <a:srcRect/>
              <a:stretch>
                <a:fillRect/>
              </a:stretch>
            </p:blipFill>
            <p:spPr bwMode="auto">
              <a:xfrm>
                <a:off x="5413543" y="2443265"/>
                <a:ext cx="720000" cy="648000"/>
              </a:xfrm>
              <a:prstGeom prst="rect">
                <a:avLst/>
              </a:prstGeom>
              <a:noFill/>
              <a:ln w="9525">
                <a:noFill/>
                <a:miter lim="800000"/>
                <a:headEnd/>
                <a:tailEnd/>
              </a:ln>
            </p:spPr>
          </p:pic>
          <p:sp>
            <p:nvSpPr>
              <p:cNvPr id="44154" name="TextBox 153"/>
              <p:cNvSpPr txBox="1">
                <a:spLocks noChangeArrowheads="1"/>
              </p:cNvSpPr>
              <p:nvPr/>
            </p:nvSpPr>
            <p:spPr bwMode="auto">
              <a:xfrm>
                <a:off x="5450380" y="2458168"/>
                <a:ext cx="646331" cy="646331"/>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加强应</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收应付</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管理</a:t>
                </a:r>
              </a:p>
            </p:txBody>
          </p:sp>
        </p:grpSp>
        <p:cxnSp>
          <p:nvCxnSpPr>
            <p:cNvPr id="150" name="直接连接符 149"/>
            <p:cNvCxnSpPr>
              <a:stCxn id="118" idx="2"/>
              <a:endCxn id="44156" idx="0"/>
            </p:cNvCxnSpPr>
            <p:nvPr/>
          </p:nvCxnSpPr>
          <p:spPr>
            <a:xfrm>
              <a:off x="6156494" y="2095034"/>
              <a:ext cx="6353" cy="32074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肘形连接符 150"/>
            <p:cNvCxnSpPr>
              <a:stCxn id="118" idx="2"/>
              <a:endCxn id="44158" idx="0"/>
            </p:cNvCxnSpPr>
            <p:nvPr/>
          </p:nvCxnSpPr>
          <p:spPr>
            <a:xfrm rot="5400000">
              <a:off x="5642736" y="1887726"/>
              <a:ext cx="306452" cy="721065"/>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肘形连接符 151"/>
            <p:cNvCxnSpPr>
              <a:stCxn id="44190" idx="2"/>
              <a:endCxn id="153" idx="0"/>
            </p:cNvCxnSpPr>
            <p:nvPr/>
          </p:nvCxnSpPr>
          <p:spPr>
            <a:xfrm rot="16200000" flipH="1">
              <a:off x="6345543" y="1855174"/>
              <a:ext cx="357262" cy="735360"/>
            </a:xfrm>
            <a:prstGeom prst="bentConnector3">
              <a:avLst>
                <a:gd name="adj1" fmla="val 58184"/>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0" name="组合 158"/>
          <p:cNvGrpSpPr>
            <a:grpSpLocks/>
          </p:cNvGrpSpPr>
          <p:nvPr/>
        </p:nvGrpSpPr>
        <p:grpSpPr bwMode="auto">
          <a:xfrm>
            <a:off x="7361238" y="2093913"/>
            <a:ext cx="1447800" cy="798512"/>
            <a:chOff x="7360836" y="2094493"/>
            <a:chExt cx="1447762" cy="797764"/>
          </a:xfrm>
        </p:grpSpPr>
        <p:grpSp>
          <p:nvGrpSpPr>
            <p:cNvPr id="44139" name="组合 135"/>
            <p:cNvGrpSpPr>
              <a:grpSpLocks/>
            </p:cNvGrpSpPr>
            <p:nvPr/>
          </p:nvGrpSpPr>
          <p:grpSpPr bwMode="auto">
            <a:xfrm>
              <a:off x="7360836" y="2400789"/>
              <a:ext cx="720000" cy="491468"/>
              <a:chOff x="752372" y="2480395"/>
              <a:chExt cx="720000" cy="491468"/>
            </a:xfrm>
          </p:grpSpPr>
          <p:pic>
            <p:nvPicPr>
              <p:cNvPr id="44145" name="Picture 15" descr="E:\2012\120326-PPT\png图\x20.png"/>
              <p:cNvPicPr>
                <a:picLocks noChangeAspect="1" noChangeArrowheads="1"/>
              </p:cNvPicPr>
              <p:nvPr/>
            </p:nvPicPr>
            <p:blipFill>
              <a:blip r:embed="rId3" cstate="print"/>
              <a:srcRect/>
              <a:stretch>
                <a:fillRect/>
              </a:stretch>
            </p:blipFill>
            <p:spPr bwMode="auto">
              <a:xfrm>
                <a:off x="752372" y="2480395"/>
                <a:ext cx="720000" cy="491468"/>
              </a:xfrm>
              <a:prstGeom prst="rect">
                <a:avLst/>
              </a:prstGeom>
              <a:noFill/>
              <a:ln w="9525">
                <a:noFill/>
                <a:miter lim="800000"/>
                <a:headEnd/>
                <a:tailEnd/>
              </a:ln>
            </p:spPr>
          </p:pic>
          <p:sp>
            <p:nvSpPr>
              <p:cNvPr id="44146" name="TextBox 166"/>
              <p:cNvSpPr txBox="1">
                <a:spLocks noChangeArrowheads="1"/>
              </p:cNvSpPr>
              <p:nvPr/>
            </p:nvSpPr>
            <p:spPr bwMode="auto">
              <a:xfrm>
                <a:off x="789206" y="2495297"/>
                <a:ext cx="646331" cy="46166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增强公</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司实力</a:t>
                </a:r>
              </a:p>
            </p:txBody>
          </p:sp>
        </p:grpSp>
        <p:grpSp>
          <p:nvGrpSpPr>
            <p:cNvPr id="44140" name="组合 138"/>
            <p:cNvGrpSpPr>
              <a:grpSpLocks/>
            </p:cNvGrpSpPr>
            <p:nvPr/>
          </p:nvGrpSpPr>
          <p:grpSpPr bwMode="auto">
            <a:xfrm>
              <a:off x="8088598" y="2400789"/>
              <a:ext cx="720000" cy="491468"/>
              <a:chOff x="1908884" y="2443109"/>
              <a:chExt cx="720000" cy="491468"/>
            </a:xfrm>
          </p:grpSpPr>
          <p:pic>
            <p:nvPicPr>
              <p:cNvPr id="44143" name="Picture 15" descr="E:\2012\120326-PPT\png图\x20.png"/>
              <p:cNvPicPr>
                <a:picLocks noChangeAspect="1" noChangeArrowheads="1"/>
              </p:cNvPicPr>
              <p:nvPr/>
            </p:nvPicPr>
            <p:blipFill>
              <a:blip r:embed="rId3" cstate="print"/>
              <a:srcRect/>
              <a:stretch>
                <a:fillRect/>
              </a:stretch>
            </p:blipFill>
            <p:spPr bwMode="auto">
              <a:xfrm>
                <a:off x="1908884" y="2443109"/>
                <a:ext cx="720000" cy="491468"/>
              </a:xfrm>
              <a:prstGeom prst="rect">
                <a:avLst/>
              </a:prstGeom>
              <a:noFill/>
              <a:ln w="9525">
                <a:noFill/>
                <a:miter lim="800000"/>
                <a:headEnd/>
                <a:tailEnd/>
              </a:ln>
            </p:spPr>
          </p:pic>
          <p:sp>
            <p:nvSpPr>
              <p:cNvPr id="44144" name="TextBox 164"/>
              <p:cNvSpPr txBox="1">
                <a:spLocks noChangeArrowheads="1"/>
              </p:cNvSpPr>
              <p:nvPr/>
            </p:nvSpPr>
            <p:spPr bwMode="auto">
              <a:xfrm>
                <a:off x="1945720" y="2458011"/>
                <a:ext cx="646331" cy="461665"/>
              </a:xfrm>
              <a:prstGeom prst="rect">
                <a:avLst/>
              </a:prstGeom>
              <a:noFill/>
              <a:ln w="9525">
                <a:noFill/>
                <a:miter lim="800000"/>
                <a:headEnd/>
                <a:tailEnd/>
              </a:ln>
            </p:spPr>
            <p:txBody>
              <a:bodyPr wrap="none">
                <a:spAutoFit/>
              </a:bodyPr>
              <a:lstStyle/>
              <a:p>
                <a:pPr algn="ctr"/>
                <a:r>
                  <a:rPr lang="zh-CN" altLang="en-US" sz="1200">
                    <a:solidFill>
                      <a:schemeClr val="bg1"/>
                    </a:solidFill>
                    <a:latin typeface="微软雅黑" pitchFamily="34" charset="-122"/>
                    <a:ea typeface="微软雅黑" pitchFamily="34" charset="-122"/>
                  </a:rPr>
                  <a:t>其他外</a:t>
                </a:r>
                <a:endParaRPr lang="en-US" altLang="zh-CN" sz="1200">
                  <a:solidFill>
                    <a:schemeClr val="bg1"/>
                  </a:solidFill>
                  <a:latin typeface="微软雅黑" pitchFamily="34" charset="-122"/>
                  <a:ea typeface="微软雅黑" pitchFamily="34" charset="-122"/>
                </a:endParaRPr>
              </a:p>
              <a:p>
                <a:pPr algn="ctr"/>
                <a:r>
                  <a:rPr lang="zh-CN" altLang="en-US" sz="1200">
                    <a:solidFill>
                      <a:schemeClr val="bg1"/>
                    </a:solidFill>
                    <a:latin typeface="微软雅黑" pitchFamily="34" charset="-122"/>
                    <a:ea typeface="微软雅黑" pitchFamily="34" charset="-122"/>
                  </a:rPr>
                  <a:t>部因素</a:t>
                </a:r>
              </a:p>
            </p:txBody>
          </p:sp>
        </p:grpSp>
        <p:cxnSp>
          <p:nvCxnSpPr>
            <p:cNvPr id="162" name="肘形连接符 161"/>
            <p:cNvCxnSpPr>
              <a:stCxn id="116" idx="2"/>
              <a:endCxn id="44146" idx="0"/>
            </p:cNvCxnSpPr>
            <p:nvPr/>
          </p:nvCxnSpPr>
          <p:spPr>
            <a:xfrm rot="5400000">
              <a:off x="7752291" y="2063390"/>
              <a:ext cx="321960" cy="384165"/>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肘形连接符 162"/>
            <p:cNvCxnSpPr>
              <a:stCxn id="116" idx="2"/>
              <a:endCxn id="44144" idx="0"/>
            </p:cNvCxnSpPr>
            <p:nvPr/>
          </p:nvCxnSpPr>
          <p:spPr>
            <a:xfrm rot="16200000" flipH="1">
              <a:off x="8115819" y="2084028"/>
              <a:ext cx="321960" cy="342891"/>
            </a:xfrm>
            <a:prstGeom prst="bentConnector3">
              <a:avLst>
                <a:gd name="adj1"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167"/>
          <p:cNvGrpSpPr>
            <a:grpSpLocks/>
          </p:cNvGrpSpPr>
          <p:nvPr/>
        </p:nvGrpSpPr>
        <p:grpSpPr bwMode="auto">
          <a:xfrm>
            <a:off x="695325" y="2878138"/>
            <a:ext cx="7618413" cy="1722437"/>
            <a:chOff x="695950" y="2877356"/>
            <a:chExt cx="7618174" cy="1723798"/>
          </a:xfrm>
        </p:grpSpPr>
        <p:grpSp>
          <p:nvGrpSpPr>
            <p:cNvPr id="44083" name="组合 170"/>
            <p:cNvGrpSpPr>
              <a:grpSpLocks/>
            </p:cNvGrpSpPr>
            <p:nvPr/>
          </p:nvGrpSpPr>
          <p:grpSpPr bwMode="auto">
            <a:xfrm>
              <a:off x="695950" y="3396067"/>
              <a:ext cx="470556" cy="838178"/>
              <a:chOff x="609704" y="3062091"/>
              <a:chExt cx="470556" cy="838178"/>
            </a:xfrm>
          </p:grpSpPr>
          <p:pic>
            <p:nvPicPr>
              <p:cNvPr id="44137" name="Picture 17" descr="E:\2012\120326-PPT\png图\未标题-124.png"/>
              <p:cNvPicPr>
                <a:picLocks noChangeAspect="1" noChangeArrowheads="1"/>
              </p:cNvPicPr>
              <p:nvPr/>
            </p:nvPicPr>
            <p:blipFill>
              <a:blip r:embed="rId5" cstate="print"/>
              <a:srcRect/>
              <a:stretch>
                <a:fillRect/>
              </a:stretch>
            </p:blipFill>
            <p:spPr bwMode="auto">
              <a:xfrm>
                <a:off x="609704" y="3062091"/>
                <a:ext cx="470556" cy="838178"/>
              </a:xfrm>
              <a:prstGeom prst="rect">
                <a:avLst/>
              </a:prstGeom>
              <a:noFill/>
              <a:ln w="9525">
                <a:noFill/>
                <a:miter lim="800000"/>
                <a:headEnd/>
                <a:tailEnd/>
              </a:ln>
            </p:spPr>
          </p:pic>
          <p:sp>
            <p:nvSpPr>
              <p:cNvPr id="44138" name="TextBox 223"/>
              <p:cNvSpPr txBox="1">
                <a:spLocks noChangeArrowheads="1"/>
              </p:cNvSpPr>
              <p:nvPr/>
            </p:nvSpPr>
            <p:spPr bwMode="auto">
              <a:xfrm>
                <a:off x="624409" y="3127237"/>
                <a:ext cx="441146" cy="707886"/>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扩展</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新的</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客户</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群体</a:t>
                </a:r>
              </a:p>
            </p:txBody>
          </p:sp>
        </p:grpSp>
        <p:grpSp>
          <p:nvGrpSpPr>
            <p:cNvPr id="44084" name="组合 171"/>
            <p:cNvGrpSpPr>
              <a:grpSpLocks/>
            </p:cNvGrpSpPr>
            <p:nvPr/>
          </p:nvGrpSpPr>
          <p:grpSpPr bwMode="auto">
            <a:xfrm>
              <a:off x="1195691" y="3381986"/>
              <a:ext cx="521250" cy="1080000"/>
              <a:chOff x="1109445" y="3048010"/>
              <a:chExt cx="521250" cy="1080000"/>
            </a:xfrm>
          </p:grpSpPr>
          <p:pic>
            <p:nvPicPr>
              <p:cNvPr id="44135" name="Picture 17" descr="E:\2012\120326-PPT\png图\未标题-124.png"/>
              <p:cNvPicPr>
                <a:picLocks noChangeAspect="1" noChangeArrowheads="1"/>
              </p:cNvPicPr>
              <p:nvPr/>
            </p:nvPicPr>
            <p:blipFill>
              <a:blip r:embed="rId5" cstate="print"/>
              <a:srcRect/>
              <a:stretch>
                <a:fillRect/>
              </a:stretch>
            </p:blipFill>
            <p:spPr bwMode="auto">
              <a:xfrm>
                <a:off x="1109445" y="3048010"/>
                <a:ext cx="521250" cy="1080000"/>
              </a:xfrm>
              <a:prstGeom prst="rect">
                <a:avLst/>
              </a:prstGeom>
              <a:noFill/>
              <a:ln w="9525">
                <a:noFill/>
                <a:miter lim="800000"/>
                <a:headEnd/>
                <a:tailEnd/>
              </a:ln>
            </p:spPr>
          </p:pic>
          <p:sp>
            <p:nvSpPr>
              <p:cNvPr id="44136" name="TextBox 221"/>
              <p:cNvSpPr txBox="1">
                <a:spLocks noChangeArrowheads="1"/>
              </p:cNvSpPr>
              <p:nvPr/>
            </p:nvSpPr>
            <p:spPr bwMode="auto">
              <a:xfrm>
                <a:off x="1149497" y="3080179"/>
                <a:ext cx="441146" cy="1015663"/>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现有</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客户</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的消</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费深</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度</a:t>
                </a:r>
              </a:p>
            </p:txBody>
          </p:sp>
        </p:grpSp>
        <p:grpSp>
          <p:nvGrpSpPr>
            <p:cNvPr id="44085" name="组合 172"/>
            <p:cNvGrpSpPr>
              <a:grpSpLocks/>
            </p:cNvGrpSpPr>
            <p:nvPr/>
          </p:nvGrpSpPr>
          <p:grpSpPr bwMode="auto">
            <a:xfrm>
              <a:off x="1748532" y="3384458"/>
              <a:ext cx="470556" cy="838178"/>
              <a:chOff x="1662286" y="3050482"/>
              <a:chExt cx="470556" cy="838178"/>
            </a:xfrm>
          </p:grpSpPr>
          <p:pic>
            <p:nvPicPr>
              <p:cNvPr id="44133" name="Picture 17" descr="E:\2012\120326-PPT\png图\未标题-124.png"/>
              <p:cNvPicPr>
                <a:picLocks noChangeAspect="1" noChangeArrowheads="1"/>
              </p:cNvPicPr>
              <p:nvPr/>
            </p:nvPicPr>
            <p:blipFill>
              <a:blip r:embed="rId5" cstate="print"/>
              <a:srcRect/>
              <a:stretch>
                <a:fillRect/>
              </a:stretch>
            </p:blipFill>
            <p:spPr bwMode="auto">
              <a:xfrm>
                <a:off x="1662286" y="3050482"/>
                <a:ext cx="470556" cy="838178"/>
              </a:xfrm>
              <a:prstGeom prst="rect">
                <a:avLst/>
              </a:prstGeom>
              <a:noFill/>
              <a:ln w="9525">
                <a:noFill/>
                <a:miter lim="800000"/>
                <a:headEnd/>
                <a:tailEnd/>
              </a:ln>
            </p:spPr>
          </p:pic>
          <p:sp>
            <p:nvSpPr>
              <p:cNvPr id="44134" name="TextBox 219"/>
              <p:cNvSpPr txBox="1">
                <a:spLocks noChangeArrowheads="1"/>
              </p:cNvSpPr>
              <p:nvPr/>
            </p:nvSpPr>
            <p:spPr bwMode="auto">
              <a:xfrm>
                <a:off x="1676991" y="3115628"/>
                <a:ext cx="441146" cy="707886"/>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激活</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盈利</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性资</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产</a:t>
                </a:r>
              </a:p>
            </p:txBody>
          </p:sp>
        </p:grpSp>
        <p:grpSp>
          <p:nvGrpSpPr>
            <p:cNvPr id="44086" name="组合 173"/>
            <p:cNvGrpSpPr>
              <a:grpSpLocks/>
            </p:cNvGrpSpPr>
            <p:nvPr/>
          </p:nvGrpSpPr>
          <p:grpSpPr bwMode="auto">
            <a:xfrm>
              <a:off x="2242491" y="3384458"/>
              <a:ext cx="470556" cy="683310"/>
              <a:chOff x="2195157" y="3050482"/>
              <a:chExt cx="470556" cy="683310"/>
            </a:xfrm>
          </p:grpSpPr>
          <p:pic>
            <p:nvPicPr>
              <p:cNvPr id="44131" name="Picture 17" descr="E:\2012\120326-PPT\png图\未标题-124.png"/>
              <p:cNvPicPr>
                <a:picLocks noChangeAspect="1" noChangeArrowheads="1"/>
              </p:cNvPicPr>
              <p:nvPr/>
            </p:nvPicPr>
            <p:blipFill>
              <a:blip r:embed="rId5" cstate="print"/>
              <a:srcRect/>
              <a:stretch>
                <a:fillRect/>
              </a:stretch>
            </p:blipFill>
            <p:spPr bwMode="auto">
              <a:xfrm>
                <a:off x="2195157" y="3050482"/>
                <a:ext cx="470556" cy="683310"/>
              </a:xfrm>
              <a:prstGeom prst="rect">
                <a:avLst/>
              </a:prstGeom>
              <a:noFill/>
              <a:ln w="9525">
                <a:noFill/>
                <a:miter lim="800000"/>
                <a:headEnd/>
                <a:tailEnd/>
              </a:ln>
            </p:spPr>
          </p:pic>
          <p:sp>
            <p:nvSpPr>
              <p:cNvPr id="44132" name="TextBox 217"/>
              <p:cNvSpPr txBox="1">
                <a:spLocks noChangeArrowheads="1"/>
              </p:cNvSpPr>
              <p:nvPr/>
            </p:nvSpPr>
            <p:spPr bwMode="auto">
              <a:xfrm>
                <a:off x="2209861" y="3115628"/>
                <a:ext cx="441146" cy="553998"/>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优化</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价格</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体系</a:t>
                </a:r>
              </a:p>
            </p:txBody>
          </p:sp>
        </p:grpSp>
        <p:grpSp>
          <p:nvGrpSpPr>
            <p:cNvPr id="44087" name="组合 174"/>
            <p:cNvGrpSpPr>
              <a:grpSpLocks/>
            </p:cNvGrpSpPr>
            <p:nvPr/>
          </p:nvGrpSpPr>
          <p:grpSpPr bwMode="auto">
            <a:xfrm>
              <a:off x="2743569" y="3381986"/>
              <a:ext cx="521250" cy="1219168"/>
              <a:chOff x="2647595" y="3048010"/>
              <a:chExt cx="521250" cy="1219168"/>
            </a:xfrm>
          </p:grpSpPr>
          <p:pic>
            <p:nvPicPr>
              <p:cNvPr id="44129" name="Picture 17" descr="E:\2012\120326-PPT\png图\未标题-124.png"/>
              <p:cNvPicPr>
                <a:picLocks noChangeAspect="1" noChangeArrowheads="1"/>
              </p:cNvPicPr>
              <p:nvPr/>
            </p:nvPicPr>
            <p:blipFill>
              <a:blip r:embed="rId5" cstate="print"/>
              <a:srcRect/>
              <a:stretch>
                <a:fillRect/>
              </a:stretch>
            </p:blipFill>
            <p:spPr bwMode="auto">
              <a:xfrm>
                <a:off x="2647595" y="3048010"/>
                <a:ext cx="521250" cy="1219168"/>
              </a:xfrm>
              <a:prstGeom prst="rect">
                <a:avLst/>
              </a:prstGeom>
              <a:noFill/>
              <a:ln w="9525">
                <a:noFill/>
                <a:miter lim="800000"/>
                <a:headEnd/>
                <a:tailEnd/>
              </a:ln>
            </p:spPr>
          </p:pic>
          <p:sp>
            <p:nvSpPr>
              <p:cNvPr id="44130" name="TextBox 215"/>
              <p:cNvSpPr txBox="1">
                <a:spLocks noChangeArrowheads="1"/>
              </p:cNvSpPr>
              <p:nvPr/>
            </p:nvSpPr>
            <p:spPr bwMode="auto">
              <a:xfrm>
                <a:off x="2687647" y="3080179"/>
                <a:ext cx="441146" cy="1169551"/>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以客</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户为</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出发</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点改</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进营</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销效</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率</a:t>
                </a:r>
              </a:p>
            </p:txBody>
          </p:sp>
        </p:grpSp>
        <p:grpSp>
          <p:nvGrpSpPr>
            <p:cNvPr id="44088" name="组合 175"/>
            <p:cNvGrpSpPr>
              <a:grpSpLocks/>
            </p:cNvGrpSpPr>
            <p:nvPr/>
          </p:nvGrpSpPr>
          <p:grpSpPr bwMode="auto">
            <a:xfrm>
              <a:off x="3296410" y="3384458"/>
              <a:ext cx="470556" cy="683310"/>
              <a:chOff x="3200436" y="3050482"/>
              <a:chExt cx="470556" cy="683310"/>
            </a:xfrm>
          </p:grpSpPr>
          <p:pic>
            <p:nvPicPr>
              <p:cNvPr id="44127" name="Picture 17" descr="E:\2012\120326-PPT\png图\未标题-124.png"/>
              <p:cNvPicPr>
                <a:picLocks noChangeAspect="1" noChangeArrowheads="1"/>
              </p:cNvPicPr>
              <p:nvPr/>
            </p:nvPicPr>
            <p:blipFill>
              <a:blip r:embed="rId5" cstate="print"/>
              <a:srcRect/>
              <a:stretch>
                <a:fillRect/>
              </a:stretch>
            </p:blipFill>
            <p:spPr bwMode="auto">
              <a:xfrm>
                <a:off x="3200436" y="3050482"/>
                <a:ext cx="470556" cy="683310"/>
              </a:xfrm>
              <a:prstGeom prst="rect">
                <a:avLst/>
              </a:prstGeom>
              <a:noFill/>
              <a:ln w="9525">
                <a:noFill/>
                <a:miter lim="800000"/>
                <a:headEnd/>
                <a:tailEnd/>
              </a:ln>
            </p:spPr>
          </p:pic>
          <p:sp>
            <p:nvSpPr>
              <p:cNvPr id="44128" name="TextBox 213"/>
              <p:cNvSpPr txBox="1">
                <a:spLocks noChangeArrowheads="1"/>
              </p:cNvSpPr>
              <p:nvPr/>
            </p:nvSpPr>
            <p:spPr bwMode="auto">
              <a:xfrm>
                <a:off x="3215141" y="3115628"/>
                <a:ext cx="441146" cy="553998"/>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运营</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效率</a:t>
                </a:r>
              </a:p>
            </p:txBody>
          </p:sp>
        </p:grpSp>
        <p:grpSp>
          <p:nvGrpSpPr>
            <p:cNvPr id="44089" name="组合 176"/>
            <p:cNvGrpSpPr>
              <a:grpSpLocks/>
            </p:cNvGrpSpPr>
            <p:nvPr/>
          </p:nvGrpSpPr>
          <p:grpSpPr bwMode="auto">
            <a:xfrm>
              <a:off x="3790884" y="3384458"/>
              <a:ext cx="470556" cy="838178"/>
              <a:chOff x="1662286" y="3050482"/>
              <a:chExt cx="470556" cy="838178"/>
            </a:xfrm>
          </p:grpSpPr>
          <p:pic>
            <p:nvPicPr>
              <p:cNvPr id="44125" name="Picture 17" descr="E:\2012\120326-PPT\png图\未标题-124.png"/>
              <p:cNvPicPr>
                <a:picLocks noChangeAspect="1" noChangeArrowheads="1"/>
              </p:cNvPicPr>
              <p:nvPr/>
            </p:nvPicPr>
            <p:blipFill>
              <a:blip r:embed="rId5" cstate="print"/>
              <a:srcRect/>
              <a:stretch>
                <a:fillRect/>
              </a:stretch>
            </p:blipFill>
            <p:spPr bwMode="auto">
              <a:xfrm>
                <a:off x="1662286" y="3050482"/>
                <a:ext cx="470556" cy="838178"/>
              </a:xfrm>
              <a:prstGeom prst="rect">
                <a:avLst/>
              </a:prstGeom>
              <a:noFill/>
              <a:ln w="9525">
                <a:noFill/>
                <a:miter lim="800000"/>
                <a:headEnd/>
                <a:tailEnd/>
              </a:ln>
            </p:spPr>
          </p:pic>
          <p:sp>
            <p:nvSpPr>
              <p:cNvPr id="44126" name="TextBox 211"/>
              <p:cNvSpPr txBox="1">
                <a:spLocks noChangeArrowheads="1"/>
              </p:cNvSpPr>
              <p:nvPr/>
            </p:nvSpPr>
            <p:spPr bwMode="auto">
              <a:xfrm>
                <a:off x="1676991" y="3115628"/>
                <a:ext cx="441146" cy="707886"/>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产品</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创新</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效率</a:t>
                </a:r>
              </a:p>
            </p:txBody>
          </p:sp>
        </p:grpSp>
        <p:grpSp>
          <p:nvGrpSpPr>
            <p:cNvPr id="44090" name="组合 179"/>
            <p:cNvGrpSpPr>
              <a:grpSpLocks/>
            </p:cNvGrpSpPr>
            <p:nvPr/>
          </p:nvGrpSpPr>
          <p:grpSpPr bwMode="auto">
            <a:xfrm>
              <a:off x="4289392" y="3381986"/>
              <a:ext cx="521250" cy="990574"/>
              <a:chOff x="2647595" y="3048010"/>
              <a:chExt cx="521250" cy="990574"/>
            </a:xfrm>
          </p:grpSpPr>
          <p:pic>
            <p:nvPicPr>
              <p:cNvPr id="44123" name="Picture 17" descr="E:\2012\120326-PPT\png图\未标题-124.png"/>
              <p:cNvPicPr>
                <a:picLocks noChangeAspect="1" noChangeArrowheads="1"/>
              </p:cNvPicPr>
              <p:nvPr/>
            </p:nvPicPr>
            <p:blipFill>
              <a:blip r:embed="rId5" cstate="print"/>
              <a:srcRect/>
              <a:stretch>
                <a:fillRect/>
              </a:stretch>
            </p:blipFill>
            <p:spPr bwMode="auto">
              <a:xfrm>
                <a:off x="2647595" y="3048010"/>
                <a:ext cx="521250" cy="990574"/>
              </a:xfrm>
              <a:prstGeom prst="rect">
                <a:avLst/>
              </a:prstGeom>
              <a:noFill/>
              <a:ln w="9525">
                <a:noFill/>
                <a:miter lim="800000"/>
                <a:headEnd/>
                <a:tailEnd/>
              </a:ln>
            </p:spPr>
          </p:pic>
          <p:sp>
            <p:nvSpPr>
              <p:cNvPr id="44124" name="TextBox 209"/>
              <p:cNvSpPr txBox="1">
                <a:spLocks noChangeArrowheads="1"/>
              </p:cNvSpPr>
              <p:nvPr/>
            </p:nvSpPr>
            <p:spPr bwMode="auto">
              <a:xfrm>
                <a:off x="2687648" y="3112410"/>
                <a:ext cx="441146" cy="861774"/>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物流</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采购</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工作</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效率</a:t>
                </a:r>
              </a:p>
            </p:txBody>
          </p:sp>
        </p:grpSp>
        <p:grpSp>
          <p:nvGrpSpPr>
            <p:cNvPr id="44091" name="组合 182"/>
            <p:cNvGrpSpPr>
              <a:grpSpLocks/>
            </p:cNvGrpSpPr>
            <p:nvPr/>
          </p:nvGrpSpPr>
          <p:grpSpPr bwMode="auto">
            <a:xfrm>
              <a:off x="4830098" y="3384458"/>
              <a:ext cx="470556" cy="838178"/>
              <a:chOff x="1662286" y="3050482"/>
              <a:chExt cx="470556" cy="838178"/>
            </a:xfrm>
          </p:grpSpPr>
          <p:pic>
            <p:nvPicPr>
              <p:cNvPr id="44121" name="Picture 17" descr="E:\2012\120326-PPT\png图\未标题-124.png"/>
              <p:cNvPicPr>
                <a:picLocks noChangeAspect="1" noChangeArrowheads="1"/>
              </p:cNvPicPr>
              <p:nvPr/>
            </p:nvPicPr>
            <p:blipFill>
              <a:blip r:embed="rId5" cstate="print"/>
              <a:srcRect/>
              <a:stretch>
                <a:fillRect/>
              </a:stretch>
            </p:blipFill>
            <p:spPr bwMode="auto">
              <a:xfrm>
                <a:off x="1662286" y="3050482"/>
                <a:ext cx="470556" cy="838178"/>
              </a:xfrm>
              <a:prstGeom prst="rect">
                <a:avLst/>
              </a:prstGeom>
              <a:noFill/>
              <a:ln w="9525">
                <a:noFill/>
                <a:miter lim="800000"/>
                <a:headEnd/>
                <a:tailEnd/>
              </a:ln>
            </p:spPr>
          </p:pic>
          <p:sp>
            <p:nvSpPr>
              <p:cNvPr id="44122" name="TextBox 207"/>
              <p:cNvSpPr txBox="1">
                <a:spLocks noChangeArrowheads="1"/>
              </p:cNvSpPr>
              <p:nvPr/>
            </p:nvSpPr>
            <p:spPr bwMode="auto">
              <a:xfrm>
                <a:off x="1676991" y="3115628"/>
                <a:ext cx="441146" cy="707886"/>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优化</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税收</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支付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安排</a:t>
                </a:r>
              </a:p>
            </p:txBody>
          </p:sp>
        </p:grpSp>
        <p:grpSp>
          <p:nvGrpSpPr>
            <p:cNvPr id="44092" name="组合 185"/>
            <p:cNvGrpSpPr>
              <a:grpSpLocks/>
            </p:cNvGrpSpPr>
            <p:nvPr/>
          </p:nvGrpSpPr>
          <p:grpSpPr bwMode="auto">
            <a:xfrm>
              <a:off x="5344028" y="3381986"/>
              <a:ext cx="521250" cy="990574"/>
              <a:chOff x="2647595" y="3048010"/>
              <a:chExt cx="521250" cy="990574"/>
            </a:xfrm>
          </p:grpSpPr>
          <p:pic>
            <p:nvPicPr>
              <p:cNvPr id="44119" name="Picture 17" descr="E:\2012\120326-PPT\png图\未标题-124.png"/>
              <p:cNvPicPr>
                <a:picLocks noChangeAspect="1" noChangeArrowheads="1"/>
              </p:cNvPicPr>
              <p:nvPr/>
            </p:nvPicPr>
            <p:blipFill>
              <a:blip r:embed="rId5" cstate="print"/>
              <a:srcRect/>
              <a:stretch>
                <a:fillRect/>
              </a:stretch>
            </p:blipFill>
            <p:spPr bwMode="auto">
              <a:xfrm>
                <a:off x="2647595" y="3048010"/>
                <a:ext cx="521250" cy="990574"/>
              </a:xfrm>
              <a:prstGeom prst="rect">
                <a:avLst/>
              </a:prstGeom>
              <a:noFill/>
              <a:ln w="9525">
                <a:noFill/>
                <a:miter lim="800000"/>
                <a:headEnd/>
                <a:tailEnd/>
              </a:ln>
            </p:spPr>
          </p:pic>
          <p:sp>
            <p:nvSpPr>
              <p:cNvPr id="44120" name="TextBox 205"/>
              <p:cNvSpPr txBox="1">
                <a:spLocks noChangeArrowheads="1"/>
              </p:cNvSpPr>
              <p:nvPr/>
            </p:nvSpPr>
            <p:spPr bwMode="auto">
              <a:xfrm>
                <a:off x="2687647" y="3112410"/>
                <a:ext cx="441146" cy="861774"/>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厂房</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资产</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使用</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效率</a:t>
                </a:r>
              </a:p>
            </p:txBody>
          </p:sp>
        </p:grpSp>
        <p:grpSp>
          <p:nvGrpSpPr>
            <p:cNvPr id="44093" name="组合 188"/>
            <p:cNvGrpSpPr>
              <a:grpSpLocks/>
            </p:cNvGrpSpPr>
            <p:nvPr/>
          </p:nvGrpSpPr>
          <p:grpSpPr bwMode="auto">
            <a:xfrm>
              <a:off x="6008728" y="3384458"/>
              <a:ext cx="470556" cy="838178"/>
              <a:chOff x="1662286" y="3050482"/>
              <a:chExt cx="470556" cy="838178"/>
            </a:xfrm>
          </p:grpSpPr>
          <p:pic>
            <p:nvPicPr>
              <p:cNvPr id="44117" name="Picture 17" descr="E:\2012\120326-PPT\png图\未标题-124.png"/>
              <p:cNvPicPr>
                <a:picLocks noChangeAspect="1" noChangeArrowheads="1"/>
              </p:cNvPicPr>
              <p:nvPr/>
            </p:nvPicPr>
            <p:blipFill>
              <a:blip r:embed="rId5" cstate="print"/>
              <a:srcRect/>
              <a:stretch>
                <a:fillRect/>
              </a:stretch>
            </p:blipFill>
            <p:spPr bwMode="auto">
              <a:xfrm>
                <a:off x="1662286" y="3050482"/>
                <a:ext cx="470556" cy="838178"/>
              </a:xfrm>
              <a:prstGeom prst="rect">
                <a:avLst/>
              </a:prstGeom>
              <a:noFill/>
              <a:ln w="9525">
                <a:noFill/>
                <a:miter lim="800000"/>
                <a:headEnd/>
                <a:tailEnd/>
              </a:ln>
            </p:spPr>
          </p:pic>
          <p:sp>
            <p:nvSpPr>
              <p:cNvPr id="44118" name="TextBox 203"/>
              <p:cNvSpPr txBox="1">
                <a:spLocks noChangeArrowheads="1"/>
              </p:cNvSpPr>
              <p:nvPr/>
            </p:nvSpPr>
            <p:spPr bwMode="auto">
              <a:xfrm>
                <a:off x="1676991" y="3115628"/>
                <a:ext cx="441146" cy="707886"/>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库存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管理</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效率</a:t>
                </a:r>
              </a:p>
            </p:txBody>
          </p:sp>
        </p:grpSp>
        <p:grpSp>
          <p:nvGrpSpPr>
            <p:cNvPr id="44094" name="组合 191"/>
            <p:cNvGrpSpPr>
              <a:grpSpLocks/>
            </p:cNvGrpSpPr>
            <p:nvPr/>
          </p:nvGrpSpPr>
          <p:grpSpPr bwMode="auto">
            <a:xfrm>
              <a:off x="6630448" y="3381986"/>
              <a:ext cx="521250" cy="990574"/>
              <a:chOff x="2647595" y="3048010"/>
              <a:chExt cx="521250" cy="990574"/>
            </a:xfrm>
          </p:grpSpPr>
          <p:pic>
            <p:nvPicPr>
              <p:cNvPr id="44115" name="Picture 17" descr="E:\2012\120326-PPT\png图\未标题-124.png"/>
              <p:cNvPicPr>
                <a:picLocks noChangeAspect="1" noChangeArrowheads="1"/>
              </p:cNvPicPr>
              <p:nvPr/>
            </p:nvPicPr>
            <p:blipFill>
              <a:blip r:embed="rId5" cstate="print"/>
              <a:srcRect/>
              <a:stretch>
                <a:fillRect/>
              </a:stretch>
            </p:blipFill>
            <p:spPr bwMode="auto">
              <a:xfrm>
                <a:off x="2647595" y="3048010"/>
                <a:ext cx="521250" cy="990574"/>
              </a:xfrm>
              <a:prstGeom prst="rect">
                <a:avLst/>
              </a:prstGeom>
              <a:noFill/>
              <a:ln w="9525">
                <a:noFill/>
                <a:miter lim="800000"/>
                <a:headEnd/>
                <a:tailEnd/>
              </a:ln>
            </p:spPr>
          </p:pic>
          <p:sp>
            <p:nvSpPr>
              <p:cNvPr id="44116" name="TextBox 201"/>
              <p:cNvSpPr txBox="1">
                <a:spLocks noChangeArrowheads="1"/>
              </p:cNvSpPr>
              <p:nvPr/>
            </p:nvSpPr>
            <p:spPr bwMode="auto">
              <a:xfrm>
                <a:off x="2687647" y="3112410"/>
                <a:ext cx="441146" cy="861774"/>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应收</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应付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管理</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效率</a:t>
                </a:r>
              </a:p>
            </p:txBody>
          </p:sp>
        </p:grpSp>
        <p:grpSp>
          <p:nvGrpSpPr>
            <p:cNvPr id="44095" name="组合 194"/>
            <p:cNvGrpSpPr>
              <a:grpSpLocks/>
            </p:cNvGrpSpPr>
            <p:nvPr/>
          </p:nvGrpSpPr>
          <p:grpSpPr bwMode="auto">
            <a:xfrm>
              <a:off x="7843568" y="3381986"/>
              <a:ext cx="470556" cy="683310"/>
              <a:chOff x="3200436" y="3050482"/>
              <a:chExt cx="470556" cy="683310"/>
            </a:xfrm>
          </p:grpSpPr>
          <p:pic>
            <p:nvPicPr>
              <p:cNvPr id="44113" name="Picture 17" descr="E:\2012\120326-PPT\png图\未标题-124.png"/>
              <p:cNvPicPr>
                <a:picLocks noChangeAspect="1" noChangeArrowheads="1"/>
              </p:cNvPicPr>
              <p:nvPr/>
            </p:nvPicPr>
            <p:blipFill>
              <a:blip r:embed="rId5" cstate="print"/>
              <a:srcRect/>
              <a:stretch>
                <a:fillRect/>
              </a:stretch>
            </p:blipFill>
            <p:spPr bwMode="auto">
              <a:xfrm>
                <a:off x="3200436" y="3050482"/>
                <a:ext cx="470556" cy="683310"/>
              </a:xfrm>
              <a:prstGeom prst="rect">
                <a:avLst/>
              </a:prstGeom>
              <a:noFill/>
              <a:ln w="9525">
                <a:noFill/>
                <a:miter lim="800000"/>
                <a:headEnd/>
                <a:tailEnd/>
              </a:ln>
            </p:spPr>
          </p:pic>
          <p:sp>
            <p:nvSpPr>
              <p:cNvPr id="44114" name="TextBox 199"/>
              <p:cNvSpPr txBox="1">
                <a:spLocks noChangeArrowheads="1"/>
              </p:cNvSpPr>
              <p:nvPr/>
            </p:nvSpPr>
            <p:spPr bwMode="auto">
              <a:xfrm>
                <a:off x="3215141" y="3115628"/>
                <a:ext cx="441146" cy="553998"/>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改善</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执行</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能力</a:t>
                </a:r>
              </a:p>
            </p:txBody>
          </p:sp>
        </p:grpSp>
        <p:grpSp>
          <p:nvGrpSpPr>
            <p:cNvPr id="44096" name="组合 197"/>
            <p:cNvGrpSpPr>
              <a:grpSpLocks/>
            </p:cNvGrpSpPr>
            <p:nvPr/>
          </p:nvGrpSpPr>
          <p:grpSpPr bwMode="auto">
            <a:xfrm>
              <a:off x="7337740" y="3384458"/>
              <a:ext cx="470556" cy="838178"/>
              <a:chOff x="1662286" y="3050482"/>
              <a:chExt cx="470556" cy="838178"/>
            </a:xfrm>
          </p:grpSpPr>
          <p:pic>
            <p:nvPicPr>
              <p:cNvPr id="44111" name="Picture 17" descr="E:\2012\120326-PPT\png图\未标题-124.png"/>
              <p:cNvPicPr>
                <a:picLocks noChangeAspect="1" noChangeArrowheads="1"/>
              </p:cNvPicPr>
              <p:nvPr/>
            </p:nvPicPr>
            <p:blipFill>
              <a:blip r:embed="rId5" cstate="print"/>
              <a:srcRect/>
              <a:stretch>
                <a:fillRect/>
              </a:stretch>
            </p:blipFill>
            <p:spPr bwMode="auto">
              <a:xfrm>
                <a:off x="1662286" y="3050482"/>
                <a:ext cx="470556" cy="838178"/>
              </a:xfrm>
              <a:prstGeom prst="rect">
                <a:avLst/>
              </a:prstGeom>
              <a:noFill/>
              <a:ln w="9525">
                <a:noFill/>
                <a:miter lim="800000"/>
                <a:headEnd/>
                <a:tailEnd/>
              </a:ln>
            </p:spPr>
          </p:pic>
          <p:sp>
            <p:nvSpPr>
              <p:cNvPr id="44112" name="TextBox 197"/>
              <p:cNvSpPr txBox="1">
                <a:spLocks noChangeArrowheads="1"/>
              </p:cNvSpPr>
              <p:nvPr/>
            </p:nvSpPr>
            <p:spPr bwMode="auto">
              <a:xfrm>
                <a:off x="1676991" y="3115628"/>
                <a:ext cx="441146" cy="707886"/>
              </a:xfrm>
              <a:prstGeom prst="rect">
                <a:avLst/>
              </a:prstGeom>
              <a:noFill/>
              <a:ln w="9525">
                <a:noFill/>
                <a:miter lim="800000"/>
                <a:headEnd/>
                <a:tailEnd/>
              </a:ln>
            </p:spPr>
            <p:txBody>
              <a:bodyPr wrap="none">
                <a:spAutoFit/>
              </a:bodyPr>
              <a:lstStyle/>
              <a:p>
                <a:pPr algn="ctr"/>
                <a:r>
                  <a:rPr lang="zh-CN" altLang="en-US" sz="1000">
                    <a:latin typeface="微软雅黑" pitchFamily="34" charset="-122"/>
                    <a:ea typeface="微软雅黑" pitchFamily="34" charset="-122"/>
                  </a:rPr>
                  <a:t>提高</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企业</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治理</a:t>
                </a:r>
                <a:endParaRPr lang="en-US" altLang="zh-CN" sz="1000">
                  <a:latin typeface="微软雅黑" pitchFamily="34" charset="-122"/>
                  <a:ea typeface="微软雅黑" pitchFamily="34" charset="-122"/>
                </a:endParaRPr>
              </a:p>
              <a:p>
                <a:pPr algn="ctr"/>
                <a:r>
                  <a:rPr lang="zh-CN" altLang="en-US" sz="1000">
                    <a:latin typeface="微软雅黑" pitchFamily="34" charset="-122"/>
                    <a:ea typeface="微软雅黑" pitchFamily="34" charset="-122"/>
                  </a:rPr>
                  <a:t>效果</a:t>
                </a:r>
              </a:p>
            </p:txBody>
          </p:sp>
        </p:grpSp>
        <p:cxnSp>
          <p:nvCxnSpPr>
            <p:cNvPr id="183" name="肘形连接符 182"/>
            <p:cNvCxnSpPr>
              <a:stCxn id="44178" idx="2"/>
              <a:endCxn id="223" idx="0"/>
            </p:cNvCxnSpPr>
            <p:nvPr/>
          </p:nvCxnSpPr>
          <p:spPr>
            <a:xfrm rot="5400000">
              <a:off x="937824" y="2870425"/>
              <a:ext cx="517934" cy="531796"/>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肘形连接符 183"/>
            <p:cNvCxnSpPr>
              <a:stCxn id="131" idx="2"/>
              <a:endCxn id="219" idx="0"/>
            </p:cNvCxnSpPr>
            <p:nvPr/>
          </p:nvCxnSpPr>
          <p:spPr>
            <a:xfrm rot="16200000" flipH="1">
              <a:off x="1476773" y="2877570"/>
              <a:ext cx="492514" cy="520684"/>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a:stCxn id="44178" idx="2"/>
              <a:endCxn id="44136" idx="0"/>
            </p:cNvCxnSpPr>
            <p:nvPr/>
          </p:nvCxnSpPr>
          <p:spPr>
            <a:xfrm flipH="1">
              <a:off x="1456339" y="2877356"/>
              <a:ext cx="6350" cy="53699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肘形连接符 185"/>
            <p:cNvCxnSpPr>
              <a:stCxn id="44176" idx="2"/>
              <a:endCxn id="217" idx="0"/>
            </p:cNvCxnSpPr>
            <p:nvPr/>
          </p:nvCxnSpPr>
          <p:spPr>
            <a:xfrm rot="16200000" flipH="1">
              <a:off x="2080000" y="2987098"/>
              <a:ext cx="506812" cy="287328"/>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肘形连接符 186"/>
            <p:cNvCxnSpPr>
              <a:stCxn id="44170" idx="2"/>
              <a:endCxn id="215" idx="0"/>
            </p:cNvCxnSpPr>
            <p:nvPr/>
          </p:nvCxnSpPr>
          <p:spPr>
            <a:xfrm rot="5400000">
              <a:off x="2874587" y="3176868"/>
              <a:ext cx="335228" cy="76198"/>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肘形连接符 187"/>
            <p:cNvCxnSpPr>
              <a:stCxn id="44170" idx="2"/>
              <a:endCxn id="213" idx="0"/>
            </p:cNvCxnSpPr>
            <p:nvPr/>
          </p:nvCxnSpPr>
          <p:spPr>
            <a:xfrm rot="16200000" flipH="1">
              <a:off x="3137310" y="2990342"/>
              <a:ext cx="336816" cy="450836"/>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肘形连接符 188"/>
            <p:cNvCxnSpPr>
              <a:stCxn id="44168" idx="2"/>
              <a:endCxn id="211" idx="0"/>
            </p:cNvCxnSpPr>
            <p:nvPr/>
          </p:nvCxnSpPr>
          <p:spPr>
            <a:xfrm rot="16200000" flipH="1">
              <a:off x="3698405" y="3056151"/>
              <a:ext cx="506812" cy="149220"/>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肘形连接符 189"/>
            <p:cNvCxnSpPr>
              <a:stCxn id="44168" idx="2"/>
              <a:endCxn id="209" idx="0"/>
            </p:cNvCxnSpPr>
            <p:nvPr/>
          </p:nvCxnSpPr>
          <p:spPr>
            <a:xfrm rot="16200000" flipH="1">
              <a:off x="3961127" y="2793429"/>
              <a:ext cx="505224" cy="673079"/>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肘形连接符 190"/>
            <p:cNvCxnSpPr>
              <a:stCxn id="44166" idx="2"/>
              <a:endCxn id="207" idx="0"/>
            </p:cNvCxnSpPr>
            <p:nvPr/>
          </p:nvCxnSpPr>
          <p:spPr>
            <a:xfrm rot="16200000" flipH="1">
              <a:off x="4581821" y="2901375"/>
              <a:ext cx="506812" cy="458773"/>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肘形连接符 191"/>
            <p:cNvCxnSpPr>
              <a:stCxn id="44158" idx="2"/>
              <a:endCxn id="205" idx="0"/>
            </p:cNvCxnSpPr>
            <p:nvPr/>
          </p:nvCxnSpPr>
          <p:spPr>
            <a:xfrm rot="16200000" flipH="1">
              <a:off x="5351803" y="3130038"/>
              <a:ext cx="335228" cy="169857"/>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肘形连接符 192"/>
            <p:cNvCxnSpPr>
              <a:stCxn id="44156" idx="2"/>
              <a:endCxn id="203" idx="0"/>
            </p:cNvCxnSpPr>
            <p:nvPr/>
          </p:nvCxnSpPr>
          <p:spPr>
            <a:xfrm rot="16200000" flipH="1">
              <a:off x="5950203" y="3090281"/>
              <a:ext cx="506812" cy="80960"/>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153" idx="2"/>
              <a:endCxn id="201" idx="0"/>
            </p:cNvCxnSpPr>
            <p:nvPr/>
          </p:nvCxnSpPr>
          <p:spPr>
            <a:xfrm flipH="1">
              <a:off x="6891769" y="3048941"/>
              <a:ext cx="0" cy="3336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肘形连接符 194"/>
            <p:cNvCxnSpPr>
              <a:stCxn id="44146" idx="2"/>
              <a:endCxn id="197" idx="0"/>
            </p:cNvCxnSpPr>
            <p:nvPr/>
          </p:nvCxnSpPr>
          <p:spPr>
            <a:xfrm rot="5400000">
              <a:off x="7393195" y="3056945"/>
              <a:ext cx="506812" cy="147633"/>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肘形连接符 195"/>
            <p:cNvCxnSpPr>
              <a:stCxn id="44146" idx="2"/>
              <a:endCxn id="199" idx="0"/>
            </p:cNvCxnSpPr>
            <p:nvPr/>
          </p:nvCxnSpPr>
          <p:spPr>
            <a:xfrm rot="16200000" flipH="1">
              <a:off x="7647188" y="2950586"/>
              <a:ext cx="505224" cy="358764"/>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4172" name="组合 224"/>
          <p:cNvGrpSpPr>
            <a:grpSpLocks/>
          </p:cNvGrpSpPr>
          <p:nvPr/>
        </p:nvGrpSpPr>
        <p:grpSpPr bwMode="auto">
          <a:xfrm>
            <a:off x="1743075" y="5326063"/>
            <a:ext cx="5867400" cy="877887"/>
            <a:chOff x="1743807" y="5325849"/>
            <a:chExt cx="5867201" cy="878652"/>
          </a:xfrm>
        </p:grpSpPr>
        <p:grpSp>
          <p:nvGrpSpPr>
            <p:cNvPr id="44076" name="组合 278"/>
            <p:cNvGrpSpPr>
              <a:grpSpLocks/>
            </p:cNvGrpSpPr>
            <p:nvPr/>
          </p:nvGrpSpPr>
          <p:grpSpPr bwMode="auto">
            <a:xfrm>
              <a:off x="3764952" y="5667926"/>
              <a:ext cx="2090738" cy="536575"/>
              <a:chOff x="3581426" y="5638742"/>
              <a:chExt cx="2090738" cy="536575"/>
            </a:xfrm>
          </p:grpSpPr>
          <p:pic>
            <p:nvPicPr>
              <p:cNvPr id="44081" name="Picture 21" descr="E:\2012\120326-PPT\png图\未标题-89.png"/>
              <p:cNvPicPr>
                <a:picLocks noChangeAspect="1" noChangeArrowheads="1"/>
              </p:cNvPicPr>
              <p:nvPr/>
            </p:nvPicPr>
            <p:blipFill>
              <a:blip r:embed="rId6" cstate="print"/>
              <a:srcRect/>
              <a:stretch>
                <a:fillRect/>
              </a:stretch>
            </p:blipFill>
            <p:spPr bwMode="auto">
              <a:xfrm>
                <a:off x="3581426" y="5638742"/>
                <a:ext cx="2090738" cy="536575"/>
              </a:xfrm>
              <a:prstGeom prst="rect">
                <a:avLst/>
              </a:prstGeom>
              <a:noFill/>
              <a:ln w="9525">
                <a:noFill/>
                <a:miter lim="800000"/>
                <a:headEnd/>
                <a:tailEnd/>
              </a:ln>
            </p:spPr>
          </p:pic>
          <p:sp>
            <p:nvSpPr>
              <p:cNvPr id="44082" name="TextBox 231"/>
              <p:cNvSpPr txBox="1">
                <a:spLocks noChangeArrowheads="1"/>
              </p:cNvSpPr>
              <p:nvPr/>
            </p:nvSpPr>
            <p:spPr bwMode="auto">
              <a:xfrm>
                <a:off x="3683267" y="5753141"/>
                <a:ext cx="1887056" cy="307777"/>
              </a:xfrm>
              <a:prstGeom prst="rect">
                <a:avLst/>
              </a:prstGeom>
              <a:noFill/>
              <a:ln w="9525">
                <a:noFill/>
                <a:miter lim="800000"/>
                <a:headEnd/>
                <a:tailEnd/>
              </a:ln>
            </p:spPr>
            <p:txBody>
              <a:bodyPr wrap="none">
                <a:spAutoFit/>
              </a:bodyPr>
              <a:lstStyle/>
              <a:p>
                <a:pPr algn="ctr"/>
                <a:r>
                  <a:rPr lang="zh-CN" altLang="en-US" sz="1400">
                    <a:solidFill>
                      <a:schemeClr val="bg1"/>
                    </a:solidFill>
                    <a:latin typeface="微软雅黑" pitchFamily="34" charset="-122"/>
                    <a:ea typeface="微软雅黑" pitchFamily="34" charset="-122"/>
                  </a:rPr>
                  <a:t>用友资讯</a:t>
                </a:r>
                <a:r>
                  <a:rPr lang="en-US" altLang="zh-CN" sz="1400">
                    <a:solidFill>
                      <a:schemeClr val="bg1"/>
                    </a:solidFill>
                    <a:latin typeface="微软雅黑" pitchFamily="34" charset="-122"/>
                    <a:ea typeface="微软雅黑" pitchFamily="34" charset="-122"/>
                  </a:rPr>
                  <a:t>+</a:t>
                </a:r>
                <a:r>
                  <a:rPr lang="zh-CN" altLang="en-US" sz="1400">
                    <a:solidFill>
                      <a:schemeClr val="bg1"/>
                    </a:solidFill>
                    <a:latin typeface="微软雅黑" pitchFamily="34" charset="-122"/>
                    <a:ea typeface="微软雅黑" pitchFamily="34" charset="-122"/>
                  </a:rPr>
                  <a:t>软件</a:t>
                </a:r>
                <a:r>
                  <a:rPr lang="en-US" altLang="zh-CN" sz="1400">
                    <a:solidFill>
                      <a:schemeClr val="bg1"/>
                    </a:solidFill>
                    <a:latin typeface="微软雅黑" pitchFamily="34" charset="-122"/>
                    <a:ea typeface="微软雅黑" pitchFamily="34" charset="-122"/>
                  </a:rPr>
                  <a:t>+</a:t>
                </a:r>
                <a:r>
                  <a:rPr lang="zh-CN" altLang="en-US" sz="1400">
                    <a:solidFill>
                      <a:schemeClr val="bg1"/>
                    </a:solidFill>
                    <a:latin typeface="微软雅黑" pitchFamily="34" charset="-122"/>
                    <a:ea typeface="微软雅黑" pitchFamily="34" charset="-122"/>
                  </a:rPr>
                  <a:t>服务</a:t>
                </a:r>
              </a:p>
            </p:txBody>
          </p:sp>
        </p:grpSp>
        <p:cxnSp>
          <p:nvCxnSpPr>
            <p:cNvPr id="227" name="曲线连接符 226"/>
            <p:cNvCxnSpPr>
              <a:stCxn id="245" idx="2"/>
              <a:endCxn id="231" idx="0"/>
            </p:cNvCxnSpPr>
            <p:nvPr/>
          </p:nvCxnSpPr>
          <p:spPr>
            <a:xfrm rot="16200000" flipH="1">
              <a:off x="3110447" y="3967153"/>
              <a:ext cx="333666" cy="3066946"/>
            </a:xfrm>
            <a:prstGeom prst="curvedConnector3">
              <a:avLst>
                <a:gd name="adj1" fmla="val 50000"/>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8" name="曲线连接符 227"/>
            <p:cNvCxnSpPr>
              <a:stCxn id="258" idx="2"/>
              <a:endCxn id="231" idx="0"/>
            </p:cNvCxnSpPr>
            <p:nvPr/>
          </p:nvCxnSpPr>
          <p:spPr>
            <a:xfrm rot="16200000" flipH="1">
              <a:off x="4291507" y="5148213"/>
              <a:ext cx="333666" cy="704826"/>
            </a:xfrm>
            <a:prstGeom prst="curvedConnector3">
              <a:avLst>
                <a:gd name="adj1" fmla="val 50000"/>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曲线连接符 228"/>
            <p:cNvCxnSpPr>
              <a:stCxn id="237" idx="2"/>
              <a:endCxn id="231" idx="0"/>
            </p:cNvCxnSpPr>
            <p:nvPr/>
          </p:nvCxnSpPr>
          <p:spPr>
            <a:xfrm rot="5400000">
              <a:off x="6040076" y="4096526"/>
              <a:ext cx="341609" cy="2800255"/>
            </a:xfrm>
            <a:prstGeom prst="curvedConnector3">
              <a:avLst>
                <a:gd name="adj1" fmla="val 67062"/>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0" name="曲线连接符 229"/>
            <p:cNvCxnSpPr/>
            <p:nvPr/>
          </p:nvCxnSpPr>
          <p:spPr>
            <a:xfrm rot="5400000">
              <a:off x="5258262" y="4886284"/>
              <a:ext cx="333666" cy="1228683"/>
            </a:xfrm>
            <a:prstGeom prst="curvedConnector3">
              <a:avLst>
                <a:gd name="adj1" fmla="val 50000"/>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174" name="组合 232"/>
          <p:cNvGrpSpPr>
            <a:grpSpLocks/>
          </p:cNvGrpSpPr>
          <p:nvPr/>
        </p:nvGrpSpPr>
        <p:grpSpPr bwMode="auto">
          <a:xfrm>
            <a:off x="6854825" y="4065588"/>
            <a:ext cx="1512888" cy="1260475"/>
            <a:chOff x="6855008" y="4065296"/>
            <a:chExt cx="1512000" cy="1260552"/>
          </a:xfrm>
        </p:grpSpPr>
        <p:grpSp>
          <p:nvGrpSpPr>
            <p:cNvPr id="44071" name="组合 272"/>
            <p:cNvGrpSpPr>
              <a:grpSpLocks/>
            </p:cNvGrpSpPr>
            <p:nvPr/>
          </p:nvGrpSpPr>
          <p:grpSpPr bwMode="auto">
            <a:xfrm>
              <a:off x="6855008" y="4897099"/>
              <a:ext cx="1512000" cy="428749"/>
              <a:chOff x="838298" y="4724366"/>
              <a:chExt cx="1872000" cy="428749"/>
            </a:xfrm>
          </p:grpSpPr>
          <p:pic>
            <p:nvPicPr>
              <p:cNvPr id="44074" name="Picture 19" descr="E:\2012\120326-PPT\png图\未标题-112.png"/>
              <p:cNvPicPr>
                <a:picLocks noChangeAspect="1" noChangeArrowheads="1"/>
              </p:cNvPicPr>
              <p:nvPr/>
            </p:nvPicPr>
            <p:blipFill>
              <a:blip r:embed="rId7" cstate="print"/>
              <a:srcRect/>
              <a:stretch>
                <a:fillRect/>
              </a:stretch>
            </p:blipFill>
            <p:spPr bwMode="auto">
              <a:xfrm>
                <a:off x="838298" y="4724366"/>
                <a:ext cx="1872000" cy="428749"/>
              </a:xfrm>
              <a:prstGeom prst="rect">
                <a:avLst/>
              </a:prstGeom>
              <a:noFill/>
              <a:ln w="9525">
                <a:noFill/>
                <a:miter lim="800000"/>
                <a:headEnd/>
                <a:tailEnd/>
              </a:ln>
            </p:spPr>
          </p:pic>
          <p:sp>
            <p:nvSpPr>
              <p:cNvPr id="44075" name="TextBox 237"/>
              <p:cNvSpPr txBox="1">
                <a:spLocks noChangeArrowheads="1"/>
              </p:cNvSpPr>
              <p:nvPr/>
            </p:nvSpPr>
            <p:spPr bwMode="auto">
              <a:xfrm>
                <a:off x="1255440" y="4800564"/>
                <a:ext cx="1037190" cy="307777"/>
              </a:xfrm>
              <a:prstGeom prst="rect">
                <a:avLst/>
              </a:prstGeom>
              <a:noFill/>
              <a:ln w="9525">
                <a:noFill/>
                <a:miter lim="800000"/>
                <a:headEnd/>
                <a:tailEnd/>
              </a:ln>
            </p:spPr>
            <p:txBody>
              <a:bodyPr wrap="none">
                <a:spAutoFit/>
              </a:bodyPr>
              <a:lstStyle/>
              <a:p>
                <a:pPr algn="ctr"/>
                <a:r>
                  <a:rPr lang="en-US" altLang="zh-CN" sz="1400">
                    <a:solidFill>
                      <a:srgbClr val="FF0000"/>
                    </a:solidFill>
                    <a:latin typeface="微软雅黑" pitchFamily="34" charset="-122"/>
                    <a:ea typeface="微软雅黑" pitchFamily="34" charset="-122"/>
                  </a:rPr>
                  <a:t>BPR,OA</a:t>
                </a:r>
                <a:endParaRPr lang="zh-CN" altLang="en-US" sz="1400">
                  <a:solidFill>
                    <a:srgbClr val="FF0000"/>
                  </a:solidFill>
                  <a:latin typeface="微软雅黑" pitchFamily="34" charset="-122"/>
                  <a:ea typeface="微软雅黑" pitchFamily="34" charset="-122"/>
                </a:endParaRPr>
              </a:p>
            </p:txBody>
          </p:sp>
        </p:grpSp>
        <p:cxnSp>
          <p:nvCxnSpPr>
            <p:cNvPr id="235" name="直接箭头连接符 234"/>
            <p:cNvCxnSpPr>
              <a:stCxn id="197" idx="2"/>
              <a:endCxn id="237" idx="0"/>
            </p:cNvCxnSpPr>
            <p:nvPr/>
          </p:nvCxnSpPr>
          <p:spPr>
            <a:xfrm>
              <a:off x="7573724" y="4222468"/>
              <a:ext cx="38078" cy="674729"/>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199" idx="2"/>
              <a:endCxn id="237" idx="0"/>
            </p:cNvCxnSpPr>
            <p:nvPr/>
          </p:nvCxnSpPr>
          <p:spPr>
            <a:xfrm flipH="1">
              <a:off x="7611802" y="4065296"/>
              <a:ext cx="466451" cy="831901"/>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180" name="组合 238"/>
          <p:cNvGrpSpPr>
            <a:grpSpLocks/>
          </p:cNvGrpSpPr>
          <p:nvPr/>
        </p:nvGrpSpPr>
        <p:grpSpPr bwMode="auto">
          <a:xfrm>
            <a:off x="808038" y="4222750"/>
            <a:ext cx="2195512" cy="1111250"/>
            <a:chOff x="807808" y="4222636"/>
            <a:chExt cx="2196386" cy="1111314"/>
          </a:xfrm>
        </p:grpSpPr>
        <p:grpSp>
          <p:nvGrpSpPr>
            <p:cNvPr id="44064" name="组合 265"/>
            <p:cNvGrpSpPr>
              <a:grpSpLocks/>
            </p:cNvGrpSpPr>
            <p:nvPr/>
          </p:nvGrpSpPr>
          <p:grpSpPr bwMode="auto">
            <a:xfrm>
              <a:off x="807808" y="4905201"/>
              <a:ext cx="1872000" cy="428749"/>
              <a:chOff x="838298" y="4724366"/>
              <a:chExt cx="1872000" cy="428749"/>
            </a:xfrm>
          </p:grpSpPr>
          <p:pic>
            <p:nvPicPr>
              <p:cNvPr id="44069" name="Picture 19" descr="E:\2012\120326-PPT\png图\未标题-112.png"/>
              <p:cNvPicPr>
                <a:picLocks noChangeAspect="1" noChangeArrowheads="1"/>
              </p:cNvPicPr>
              <p:nvPr/>
            </p:nvPicPr>
            <p:blipFill>
              <a:blip r:embed="rId7" cstate="print"/>
              <a:srcRect/>
              <a:stretch>
                <a:fillRect/>
              </a:stretch>
            </p:blipFill>
            <p:spPr bwMode="auto">
              <a:xfrm>
                <a:off x="838298" y="4724366"/>
                <a:ext cx="1872000" cy="428749"/>
              </a:xfrm>
              <a:prstGeom prst="rect">
                <a:avLst/>
              </a:prstGeom>
              <a:noFill/>
              <a:ln w="9525">
                <a:noFill/>
                <a:miter lim="800000"/>
                <a:headEnd/>
                <a:tailEnd/>
              </a:ln>
            </p:spPr>
          </p:pic>
          <p:sp>
            <p:nvSpPr>
              <p:cNvPr id="44070" name="TextBox 245"/>
              <p:cNvSpPr txBox="1">
                <a:spLocks noChangeArrowheads="1"/>
              </p:cNvSpPr>
              <p:nvPr/>
            </p:nvSpPr>
            <p:spPr bwMode="auto">
              <a:xfrm>
                <a:off x="1272132" y="4800564"/>
                <a:ext cx="1003801" cy="307777"/>
              </a:xfrm>
              <a:prstGeom prst="rect">
                <a:avLst/>
              </a:prstGeom>
              <a:noFill/>
              <a:ln w="9525">
                <a:noFill/>
                <a:miter lim="800000"/>
                <a:headEnd/>
                <a:tailEnd/>
              </a:ln>
            </p:spPr>
            <p:txBody>
              <a:bodyPr wrap="none">
                <a:spAutoFit/>
              </a:bodyPr>
              <a:lstStyle/>
              <a:p>
                <a:pPr algn="ctr"/>
                <a:r>
                  <a:rPr lang="en-US" altLang="zh-CN" sz="1400">
                    <a:solidFill>
                      <a:srgbClr val="FF0000"/>
                    </a:solidFill>
                    <a:latin typeface="微软雅黑" pitchFamily="34" charset="-122"/>
                    <a:ea typeface="微软雅黑" pitchFamily="34" charset="-122"/>
                  </a:rPr>
                  <a:t>CRM,DRP</a:t>
                </a:r>
                <a:endParaRPr lang="zh-CN" altLang="en-US" sz="1400">
                  <a:solidFill>
                    <a:srgbClr val="FF0000"/>
                  </a:solidFill>
                  <a:latin typeface="微软雅黑" pitchFamily="34" charset="-122"/>
                  <a:ea typeface="微软雅黑" pitchFamily="34" charset="-122"/>
                </a:endParaRPr>
              </a:p>
            </p:txBody>
          </p:sp>
        </p:grpSp>
        <p:cxnSp>
          <p:nvCxnSpPr>
            <p:cNvPr id="241" name="直接箭头连接符 240"/>
            <p:cNvCxnSpPr>
              <a:stCxn id="223" idx="2"/>
            </p:cNvCxnSpPr>
            <p:nvPr/>
          </p:nvCxnSpPr>
          <p:spPr>
            <a:xfrm>
              <a:off x="931682" y="4233750"/>
              <a:ext cx="220750" cy="642974"/>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44136" idx="2"/>
            </p:cNvCxnSpPr>
            <p:nvPr/>
          </p:nvCxnSpPr>
          <p:spPr>
            <a:xfrm>
              <a:off x="1455766" y="4430611"/>
              <a:ext cx="154048" cy="446113"/>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19" idx="2"/>
            </p:cNvCxnSpPr>
            <p:nvPr/>
          </p:nvCxnSpPr>
          <p:spPr>
            <a:xfrm flipH="1">
              <a:off x="1914735" y="4222636"/>
              <a:ext cx="68290" cy="654088"/>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直接箭头连接符 243"/>
            <p:cNvCxnSpPr>
              <a:stCxn id="44130" idx="2"/>
            </p:cNvCxnSpPr>
            <p:nvPr/>
          </p:nvCxnSpPr>
          <p:spPr>
            <a:xfrm flipH="1">
              <a:off x="2372117" y="4583020"/>
              <a:ext cx="632077" cy="293704"/>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182" name="组合 246"/>
          <p:cNvGrpSpPr>
            <a:grpSpLocks/>
          </p:cNvGrpSpPr>
          <p:nvPr/>
        </p:nvGrpSpPr>
        <p:grpSpPr bwMode="auto">
          <a:xfrm>
            <a:off x="2478088" y="4067175"/>
            <a:ext cx="4413250" cy="1266825"/>
            <a:chOff x="2477769" y="4067768"/>
            <a:chExt cx="4413304" cy="1266182"/>
          </a:xfrm>
        </p:grpSpPr>
        <p:grpSp>
          <p:nvGrpSpPr>
            <p:cNvPr id="44052" name="组合 266"/>
            <p:cNvGrpSpPr>
              <a:grpSpLocks/>
            </p:cNvGrpSpPr>
            <p:nvPr/>
          </p:nvGrpSpPr>
          <p:grpSpPr bwMode="auto">
            <a:xfrm>
              <a:off x="3169946" y="4905201"/>
              <a:ext cx="1872000" cy="428749"/>
              <a:chOff x="838298" y="4724366"/>
              <a:chExt cx="1872000" cy="428749"/>
            </a:xfrm>
          </p:grpSpPr>
          <p:pic>
            <p:nvPicPr>
              <p:cNvPr id="44062" name="Picture 19" descr="E:\2012\120326-PPT\png图\未标题-112.png"/>
              <p:cNvPicPr>
                <a:picLocks noChangeAspect="1" noChangeArrowheads="1"/>
              </p:cNvPicPr>
              <p:nvPr/>
            </p:nvPicPr>
            <p:blipFill>
              <a:blip r:embed="rId7" cstate="print"/>
              <a:srcRect/>
              <a:stretch>
                <a:fillRect/>
              </a:stretch>
            </p:blipFill>
            <p:spPr bwMode="auto">
              <a:xfrm>
                <a:off x="838298" y="4724366"/>
                <a:ext cx="1872000" cy="428749"/>
              </a:xfrm>
              <a:prstGeom prst="rect">
                <a:avLst/>
              </a:prstGeom>
              <a:noFill/>
              <a:ln w="9525">
                <a:noFill/>
                <a:miter lim="800000"/>
                <a:headEnd/>
                <a:tailEnd/>
              </a:ln>
            </p:spPr>
          </p:pic>
          <p:sp>
            <p:nvSpPr>
              <p:cNvPr id="44063" name="TextBox 258"/>
              <p:cNvSpPr txBox="1">
                <a:spLocks noChangeArrowheads="1"/>
              </p:cNvSpPr>
              <p:nvPr/>
            </p:nvSpPr>
            <p:spPr bwMode="auto">
              <a:xfrm>
                <a:off x="1312401" y="4800564"/>
                <a:ext cx="923266" cy="307777"/>
              </a:xfrm>
              <a:prstGeom prst="rect">
                <a:avLst/>
              </a:prstGeom>
              <a:noFill/>
              <a:ln w="9525">
                <a:noFill/>
                <a:miter lim="800000"/>
                <a:headEnd/>
                <a:tailEnd/>
              </a:ln>
            </p:spPr>
            <p:txBody>
              <a:bodyPr wrap="none">
                <a:spAutoFit/>
              </a:bodyPr>
              <a:lstStyle/>
              <a:p>
                <a:pPr algn="ctr"/>
                <a:r>
                  <a:rPr lang="en-US" altLang="zh-CN" sz="1400">
                    <a:solidFill>
                      <a:srgbClr val="FF0000"/>
                    </a:solidFill>
                    <a:latin typeface="微软雅黑" pitchFamily="34" charset="-122"/>
                    <a:ea typeface="微软雅黑" pitchFamily="34" charset="-122"/>
                  </a:rPr>
                  <a:t>ERP,SCM</a:t>
                </a:r>
                <a:endParaRPr lang="zh-CN" altLang="en-US" sz="1400">
                  <a:solidFill>
                    <a:srgbClr val="FF0000"/>
                  </a:solidFill>
                  <a:latin typeface="微软雅黑" pitchFamily="34" charset="-122"/>
                  <a:ea typeface="微软雅黑" pitchFamily="34" charset="-122"/>
                </a:endParaRPr>
              </a:p>
            </p:txBody>
          </p:sp>
        </p:grpSp>
        <p:cxnSp>
          <p:nvCxnSpPr>
            <p:cNvPr id="249" name="直接箭头连接符 248"/>
            <p:cNvCxnSpPr>
              <a:stCxn id="217" idx="2"/>
            </p:cNvCxnSpPr>
            <p:nvPr/>
          </p:nvCxnSpPr>
          <p:spPr>
            <a:xfrm>
              <a:off x="2477769" y="4067768"/>
              <a:ext cx="1190640" cy="809214"/>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a:stCxn id="215" idx="2"/>
            </p:cNvCxnSpPr>
            <p:nvPr/>
          </p:nvCxnSpPr>
          <p:spPr>
            <a:xfrm>
              <a:off x="3004825" y="4600897"/>
              <a:ext cx="434980" cy="276085"/>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a:stCxn id="213" idx="2"/>
            </p:cNvCxnSpPr>
            <p:nvPr/>
          </p:nvCxnSpPr>
          <p:spPr>
            <a:xfrm>
              <a:off x="3531882" y="4067768"/>
              <a:ext cx="212728" cy="809214"/>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a:stCxn id="211" idx="2"/>
            </p:cNvCxnSpPr>
            <p:nvPr/>
          </p:nvCxnSpPr>
          <p:spPr>
            <a:xfrm flipH="1">
              <a:off x="3897011" y="4223264"/>
              <a:ext cx="128589" cy="653718"/>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a:stCxn id="209" idx="2"/>
              <a:endCxn id="258" idx="0"/>
            </p:cNvCxnSpPr>
            <p:nvPr/>
          </p:nvCxnSpPr>
          <p:spPr>
            <a:xfrm flipH="1">
              <a:off x="4106564" y="4372413"/>
              <a:ext cx="442917" cy="533129"/>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a:stCxn id="44122" idx="2"/>
            </p:cNvCxnSpPr>
            <p:nvPr/>
          </p:nvCxnSpPr>
          <p:spPr>
            <a:xfrm flipH="1">
              <a:off x="4278016" y="4158210"/>
              <a:ext cx="787410" cy="718772"/>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a:stCxn id="205" idx="2"/>
            </p:cNvCxnSpPr>
            <p:nvPr/>
          </p:nvCxnSpPr>
          <p:spPr>
            <a:xfrm flipH="1">
              <a:off x="4506619" y="4372413"/>
              <a:ext cx="1098563" cy="504569"/>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a:stCxn id="203" idx="2"/>
            </p:cNvCxnSpPr>
            <p:nvPr/>
          </p:nvCxnSpPr>
          <p:spPr>
            <a:xfrm flipH="1">
              <a:off x="4735222" y="4223264"/>
              <a:ext cx="1508143" cy="653718"/>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a:stCxn id="201" idx="2"/>
            </p:cNvCxnSpPr>
            <p:nvPr/>
          </p:nvCxnSpPr>
          <p:spPr>
            <a:xfrm flipH="1">
              <a:off x="5040025" y="4372413"/>
              <a:ext cx="1851048" cy="504569"/>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4184" name="组合 259"/>
          <p:cNvGrpSpPr>
            <a:grpSpLocks/>
          </p:cNvGrpSpPr>
          <p:nvPr/>
        </p:nvGrpSpPr>
        <p:grpSpPr bwMode="auto">
          <a:xfrm>
            <a:off x="4025900" y="4222750"/>
            <a:ext cx="2643188" cy="1111250"/>
            <a:chOff x="4026162" y="4222636"/>
            <a:chExt cx="2642710" cy="1111314"/>
          </a:xfrm>
        </p:grpSpPr>
        <p:grpSp>
          <p:nvGrpSpPr>
            <p:cNvPr id="44048" name="组合 269"/>
            <p:cNvGrpSpPr>
              <a:grpSpLocks/>
            </p:cNvGrpSpPr>
            <p:nvPr/>
          </p:nvGrpSpPr>
          <p:grpSpPr bwMode="auto">
            <a:xfrm>
              <a:off x="5408872" y="4905201"/>
              <a:ext cx="1260000" cy="428749"/>
              <a:chOff x="838298" y="4724366"/>
              <a:chExt cx="1872000" cy="428749"/>
            </a:xfrm>
          </p:grpSpPr>
          <p:pic>
            <p:nvPicPr>
              <p:cNvPr id="44050" name="Picture 19" descr="E:\2012\120326-PPT\png图\未标题-112.png"/>
              <p:cNvPicPr>
                <a:picLocks noChangeAspect="1" noChangeArrowheads="1"/>
              </p:cNvPicPr>
              <p:nvPr/>
            </p:nvPicPr>
            <p:blipFill>
              <a:blip r:embed="rId7" cstate="print"/>
              <a:srcRect/>
              <a:stretch>
                <a:fillRect/>
              </a:stretch>
            </p:blipFill>
            <p:spPr bwMode="auto">
              <a:xfrm>
                <a:off x="838298" y="4724366"/>
                <a:ext cx="1872000" cy="428749"/>
              </a:xfrm>
              <a:prstGeom prst="rect">
                <a:avLst/>
              </a:prstGeom>
              <a:noFill/>
              <a:ln w="9525">
                <a:noFill/>
                <a:miter lim="800000"/>
                <a:headEnd/>
                <a:tailEnd/>
              </a:ln>
            </p:spPr>
          </p:pic>
          <p:sp>
            <p:nvSpPr>
              <p:cNvPr id="44051" name="TextBox 263"/>
              <p:cNvSpPr txBox="1">
                <a:spLocks noChangeArrowheads="1"/>
              </p:cNvSpPr>
              <p:nvPr/>
            </p:nvSpPr>
            <p:spPr bwMode="auto">
              <a:xfrm>
                <a:off x="1493348" y="4800564"/>
                <a:ext cx="561372" cy="307777"/>
              </a:xfrm>
              <a:prstGeom prst="rect">
                <a:avLst/>
              </a:prstGeom>
              <a:noFill/>
              <a:ln w="9525">
                <a:noFill/>
                <a:miter lim="800000"/>
                <a:headEnd/>
                <a:tailEnd/>
              </a:ln>
            </p:spPr>
            <p:txBody>
              <a:bodyPr wrap="none">
                <a:spAutoFit/>
              </a:bodyPr>
              <a:lstStyle/>
              <a:p>
                <a:pPr algn="ctr"/>
                <a:r>
                  <a:rPr lang="en-US" altLang="zh-CN" sz="1400">
                    <a:solidFill>
                      <a:srgbClr val="FF0000"/>
                    </a:solidFill>
                    <a:latin typeface="微软雅黑" pitchFamily="34" charset="-122"/>
                    <a:ea typeface="微软雅黑" pitchFamily="34" charset="-122"/>
                  </a:rPr>
                  <a:t>PLM</a:t>
                </a:r>
                <a:endParaRPr lang="zh-CN" altLang="en-US" sz="1400">
                  <a:solidFill>
                    <a:srgbClr val="FF0000"/>
                  </a:solidFill>
                  <a:latin typeface="微软雅黑" pitchFamily="34" charset="-122"/>
                  <a:ea typeface="微软雅黑" pitchFamily="34" charset="-122"/>
                </a:endParaRPr>
              </a:p>
            </p:txBody>
          </p:sp>
        </p:grpSp>
        <p:cxnSp>
          <p:nvCxnSpPr>
            <p:cNvPr id="262" name="直接箭头连接符 261"/>
            <p:cNvCxnSpPr>
              <a:stCxn id="211" idx="2"/>
              <a:endCxn id="263" idx="0"/>
            </p:cNvCxnSpPr>
            <p:nvPr/>
          </p:nvCxnSpPr>
          <p:spPr>
            <a:xfrm>
              <a:off x="4026162" y="4222636"/>
              <a:ext cx="2012586" cy="682664"/>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180"/>
                                        </p:tgtEl>
                                        <p:attrNameLst>
                                          <p:attrName>style.visibility</p:attrName>
                                        </p:attrNameLst>
                                      </p:cBhvr>
                                      <p:to>
                                        <p:strVal val="visible"/>
                                      </p:to>
                                    </p:set>
                                    <p:animEffect transition="in" filter="fade">
                                      <p:cBhvr>
                                        <p:cTn id="47" dur="1000"/>
                                        <p:tgtEl>
                                          <p:spTgt spid="4418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4182"/>
                                        </p:tgtEl>
                                        <p:attrNameLst>
                                          <p:attrName>style.visibility</p:attrName>
                                        </p:attrNameLst>
                                      </p:cBhvr>
                                      <p:to>
                                        <p:strVal val="visible"/>
                                      </p:to>
                                    </p:set>
                                    <p:animEffect transition="in" filter="fade">
                                      <p:cBhvr>
                                        <p:cTn id="52" dur="1000"/>
                                        <p:tgtEl>
                                          <p:spTgt spid="4418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184"/>
                                        </p:tgtEl>
                                        <p:attrNameLst>
                                          <p:attrName>style.visibility</p:attrName>
                                        </p:attrNameLst>
                                      </p:cBhvr>
                                      <p:to>
                                        <p:strVal val="visible"/>
                                      </p:to>
                                    </p:set>
                                    <p:animEffect transition="in" filter="fade">
                                      <p:cBhvr>
                                        <p:cTn id="57" dur="1000"/>
                                        <p:tgtEl>
                                          <p:spTgt spid="4418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174"/>
                                        </p:tgtEl>
                                        <p:attrNameLst>
                                          <p:attrName>style.visibility</p:attrName>
                                        </p:attrNameLst>
                                      </p:cBhvr>
                                      <p:to>
                                        <p:strVal val="visible"/>
                                      </p:to>
                                    </p:set>
                                    <p:animEffect transition="in" filter="fade">
                                      <p:cBhvr>
                                        <p:cTn id="62" dur="1000"/>
                                        <p:tgtEl>
                                          <p:spTgt spid="4417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4172"/>
                                        </p:tgtEl>
                                        <p:attrNameLst>
                                          <p:attrName>style.visibility</p:attrName>
                                        </p:attrNameLst>
                                      </p:cBhvr>
                                      <p:to>
                                        <p:strVal val="visible"/>
                                      </p:to>
                                    </p:set>
                                    <p:animEffect transition="in" filter="wipe(up)">
                                      <p:cBhvr>
                                        <p:cTn id="67" dur="500"/>
                                        <p:tgtEl>
                                          <p:spTgt spid="44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type="title"/>
          </p:nvPr>
        </p:nvSpPr>
        <p:spPr/>
        <p:txBody>
          <a:bodyPr/>
          <a:lstStyle/>
          <a:p>
            <a:pPr eaLnBrk="1" hangingPunct="1">
              <a:defRPr/>
            </a:pPr>
            <a:r>
              <a:rPr lang="en-US" altLang="zh-CN" dirty="0" smtClean="0"/>
              <a:t>U8</a:t>
            </a:r>
            <a:r>
              <a:rPr lang="en-US" altLang="zh-CN" baseline="30000" dirty="0" smtClean="0"/>
              <a:t>+</a:t>
            </a:r>
            <a:r>
              <a:rPr lang="zh-CN" altLang="en-US" dirty="0" smtClean="0"/>
              <a:t>机械行业</a:t>
            </a:r>
            <a:r>
              <a:rPr dirty="0" err="1" smtClean="0"/>
              <a:t>信息化解决方案价值</a:t>
            </a:r>
            <a:endParaRPr dirty="0"/>
          </a:p>
        </p:txBody>
      </p:sp>
      <p:sp>
        <p:nvSpPr>
          <p:cNvPr id="486402" name="Rectangle 2"/>
          <p:cNvSpPr>
            <a:spLocks noGrp="1" noChangeArrowheads="1"/>
          </p:cNvSpPr>
          <p:nvPr>
            <p:ph type="body" idx="4294967295"/>
          </p:nvPr>
        </p:nvSpPr>
        <p:spPr bwMode="auto">
          <a:xfrm>
            <a:off x="457308" y="1052513"/>
            <a:ext cx="8229384" cy="48244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81000">
              <a:buClr>
                <a:schemeClr val="accent2"/>
              </a:buClr>
              <a:buSzPct val="80000"/>
              <a:buNone/>
            </a:pPr>
            <a:r>
              <a:rPr lang="zh-CN" altLang="en-US" sz="2000" b="1" dirty="0" smtClean="0">
                <a:solidFill>
                  <a:schemeClr val="tx1"/>
                </a:solidFill>
                <a:latin typeface="微软雅黑" pitchFamily="34" charset="-122"/>
                <a:ea typeface="微软雅黑" pitchFamily="34" charset="-122"/>
              </a:rPr>
              <a:t>方案价值</a:t>
            </a:r>
            <a:r>
              <a:rPr lang="zh-CN" altLang="en-US" b="1" dirty="0" smtClean="0">
                <a:latin typeface="微软雅黑" pitchFamily="34" charset="-122"/>
                <a:ea typeface="微软雅黑" pitchFamily="34" charset="-122"/>
              </a:rPr>
              <a:t>一</a:t>
            </a:r>
            <a:r>
              <a:rPr lang="zh-CN" altLang="en-US" sz="2000" b="1" dirty="0" smtClean="0">
                <a:solidFill>
                  <a:schemeClr val="tx1"/>
                </a:solidFill>
                <a:latin typeface="微软雅黑" pitchFamily="34" charset="-122"/>
                <a:ea typeface="微软雅黑" pitchFamily="34" charset="-122"/>
              </a:rPr>
              <a:t>：建立企业敏捷制造系统，快速满足客户需求</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zh-CN" altLang="en-US" sz="2000" dirty="0" smtClean="0">
                <a:solidFill>
                  <a:schemeClr val="tx1"/>
                </a:solidFill>
                <a:latin typeface="微软雅黑" pitchFamily="34" charset="-122"/>
                <a:ea typeface="微软雅黑" pitchFamily="34" charset="-122"/>
              </a:rPr>
              <a:t>产品升级换代迅速，客户需求多样化，迫切要求开发部门根据市场需求快速开发出新产品，</a:t>
            </a: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系统的</a:t>
            </a:r>
            <a:r>
              <a:rPr lang="en-US" altLang="zh-CN" sz="2000" dirty="0" smtClean="0">
                <a:solidFill>
                  <a:schemeClr val="tx1"/>
                </a:solidFill>
                <a:latin typeface="微软雅黑" pitchFamily="34" charset="-122"/>
                <a:ea typeface="微软雅黑" pitchFamily="34" charset="-122"/>
              </a:rPr>
              <a:t>PDM</a:t>
            </a:r>
            <a:r>
              <a:rPr lang="zh-CN" altLang="en-US" sz="2000" dirty="0" smtClean="0">
                <a:solidFill>
                  <a:schemeClr val="tx1"/>
                </a:solidFill>
                <a:latin typeface="微软雅黑" pitchFamily="34" charset="-122"/>
                <a:ea typeface="微软雅黑" pitchFamily="34" charset="-122"/>
              </a:rPr>
              <a:t>接口能有效提高产品设计和工艺信息的传递效率，将开发成果准确快速传递给生产制造部门，实现生产的快速反应。</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计划管理是</a:t>
            </a:r>
            <a:r>
              <a:rPr lang="en-US" altLang="zh-CN" sz="2000" dirty="0" smtClean="0">
                <a:solidFill>
                  <a:schemeClr val="tx1"/>
                </a:solidFill>
                <a:latin typeface="微软雅黑" pitchFamily="34" charset="-122"/>
                <a:ea typeface="微软雅黑" pitchFamily="34" charset="-122"/>
              </a:rPr>
              <a:t>U8ERP</a:t>
            </a:r>
            <a:r>
              <a:rPr lang="zh-CN" altLang="en-US" sz="2000" dirty="0" smtClean="0">
                <a:solidFill>
                  <a:schemeClr val="tx1"/>
                </a:solidFill>
                <a:latin typeface="微软雅黑" pitchFamily="34" charset="-122"/>
                <a:ea typeface="微软雅黑" pitchFamily="34" charset="-122"/>
              </a:rPr>
              <a:t>的核心应用，以销售订单和预测为需求来源，通过</a:t>
            </a: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先进的</a:t>
            </a:r>
            <a:r>
              <a:rPr lang="en-US" altLang="zh-CN" sz="2000" dirty="0" smtClean="0">
                <a:solidFill>
                  <a:schemeClr val="tx1"/>
                </a:solidFill>
                <a:latin typeface="微软雅黑" pitchFamily="34" charset="-122"/>
                <a:ea typeface="微软雅黑" pitchFamily="34" charset="-122"/>
              </a:rPr>
              <a:t>MPS/MRP</a:t>
            </a:r>
            <a:r>
              <a:rPr lang="zh-CN" altLang="en-US" sz="2000" dirty="0" smtClean="0">
                <a:solidFill>
                  <a:schemeClr val="tx1"/>
                </a:solidFill>
                <a:latin typeface="微软雅黑" pitchFamily="34" charset="-122"/>
                <a:ea typeface="微软雅黑" pitchFamily="34" charset="-122"/>
              </a:rPr>
              <a:t>计划，使生产计划、委外计划和采购计划最优化，做到生产和采购适时、适量，大幅度降低库存水准，降低生产成本，加快资金周转速度。通过建立企业弹性作业计划，达到快速响应市场和均衡生产，实现机械行业面向库存生产和面向订单生产的生产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486402">
                                            <p:txEl>
                                              <p:pRg st="0" end="0"/>
                                            </p:txEl>
                                          </p:spTgt>
                                        </p:tgtEl>
                                        <p:attrNameLst>
                                          <p:attrName>style.visibility</p:attrName>
                                        </p:attrNameLst>
                                      </p:cBhvr>
                                      <p:to>
                                        <p:strVal val="visible"/>
                                      </p:to>
                                    </p:set>
                                    <p:anim calcmode="lin" valueType="num">
                                      <p:cBhvr additive="base">
                                        <p:cTn id="7" dur="500" fill="hold"/>
                                        <p:tgtEl>
                                          <p:spTgt spid="4864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64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486402">
                                            <p:txEl>
                                              <p:pRg st="2" end="2"/>
                                            </p:txEl>
                                          </p:spTgt>
                                        </p:tgtEl>
                                        <p:attrNameLst>
                                          <p:attrName>style.visibility</p:attrName>
                                        </p:attrNameLst>
                                      </p:cBhvr>
                                      <p:to>
                                        <p:strVal val="visible"/>
                                      </p:to>
                                    </p:set>
                                    <p:anim calcmode="lin" valueType="num">
                                      <p:cBhvr additive="base">
                                        <p:cTn id="13" dur="500" fill="hold"/>
                                        <p:tgtEl>
                                          <p:spTgt spid="48640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64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grpId="0" nodeType="clickEffect">
                                  <p:stCondLst>
                                    <p:cond delay="0"/>
                                  </p:stCondLst>
                                  <p:childTnLst>
                                    <p:set>
                                      <p:cBhvr>
                                        <p:cTn id="18" dur="1" fill="hold">
                                          <p:stCondLst>
                                            <p:cond delay="0"/>
                                          </p:stCondLst>
                                        </p:cTn>
                                        <p:tgtEl>
                                          <p:spTgt spid="486402">
                                            <p:txEl>
                                              <p:pRg st="4" end="4"/>
                                            </p:txEl>
                                          </p:spTgt>
                                        </p:tgtEl>
                                        <p:attrNameLst>
                                          <p:attrName>style.visibility</p:attrName>
                                        </p:attrNameLst>
                                      </p:cBhvr>
                                      <p:to>
                                        <p:strVal val="visible"/>
                                      </p:to>
                                    </p:set>
                                    <p:anim calcmode="lin" valueType="num">
                                      <p:cBhvr additive="base">
                                        <p:cTn id="19" dur="500" fill="hold"/>
                                        <p:tgtEl>
                                          <p:spTgt spid="48640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64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7" name="Rectangle 3"/>
          <p:cNvSpPr>
            <a:spLocks noGrp="1" noChangeArrowheads="1"/>
          </p:cNvSpPr>
          <p:nvPr>
            <p:ph type="title"/>
          </p:nvPr>
        </p:nvSpPr>
        <p:spPr/>
        <p:txBody>
          <a:bodyPr/>
          <a:lstStyle/>
          <a:p>
            <a:pPr eaLnBrk="1" hangingPunct="1">
              <a:defRPr/>
            </a:pPr>
            <a:r>
              <a:rPr lang="en-US" altLang="zh-CN" dirty="0" smtClean="0"/>
              <a:t>U8</a:t>
            </a:r>
            <a:r>
              <a:rPr lang="en-US" altLang="zh-CN" baseline="30000" dirty="0" smtClean="0"/>
              <a:t>+</a:t>
            </a:r>
            <a:r>
              <a:rPr lang="zh-CN" altLang="en-US" dirty="0" smtClean="0"/>
              <a:t>机械行业</a:t>
            </a:r>
            <a:r>
              <a:rPr dirty="0" err="1" smtClean="0"/>
              <a:t>信息化解决方案价值</a:t>
            </a:r>
            <a:endParaRPr dirty="0"/>
          </a:p>
        </p:txBody>
      </p:sp>
      <p:sp>
        <p:nvSpPr>
          <p:cNvPr id="487426" name="Rectangle 2"/>
          <p:cNvSpPr>
            <a:spLocks noGrp="1" noChangeArrowheads="1"/>
          </p:cNvSpPr>
          <p:nvPr>
            <p:ph type="body" idx="4294967295"/>
          </p:nvPr>
        </p:nvSpPr>
        <p:spPr bwMode="auto">
          <a:xfrm>
            <a:off x="533506" y="1066862"/>
            <a:ext cx="8353425" cy="51863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81000">
              <a:buClr>
                <a:schemeClr val="accent2"/>
              </a:buClr>
              <a:buSzPct val="80000"/>
              <a:buNone/>
            </a:pPr>
            <a:r>
              <a:rPr lang="zh-CN" altLang="en-US" sz="2000" b="1" dirty="0" smtClean="0">
                <a:solidFill>
                  <a:schemeClr val="tx1"/>
                </a:solidFill>
                <a:latin typeface="微软雅黑" pitchFamily="34" charset="-122"/>
                <a:ea typeface="微软雅黑" pitchFamily="34" charset="-122"/>
              </a:rPr>
              <a:t>方案价值</a:t>
            </a:r>
            <a:r>
              <a:rPr lang="zh-CN" altLang="en-US" b="1" dirty="0" smtClean="0">
                <a:latin typeface="微软雅黑" pitchFamily="34" charset="-122"/>
                <a:ea typeface="微软雅黑" pitchFamily="34" charset="-122"/>
              </a:rPr>
              <a:t>二</a:t>
            </a:r>
            <a:r>
              <a:rPr lang="zh-CN" altLang="en-US" sz="2000" b="1" dirty="0" smtClean="0">
                <a:solidFill>
                  <a:schemeClr val="tx1"/>
                </a:solidFill>
                <a:latin typeface="微软雅黑" pitchFamily="34" charset="-122"/>
                <a:ea typeface="微软雅黑" pitchFamily="34" charset="-122"/>
              </a:rPr>
              <a:t>：基于成本驱动的管理模式，帮助企业建立成本领先优势</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机械行业信息化解决方案实现采购申请、采购订单管理、来料检验、材料入库、外购结算、供应商管理、采购价格及供货信息管理等功能的综合运用，通过有价格优势的采购来确保企业的利润，实现物流和资金流的全过程双向控制和跟踪，实现完善的企业物资供应信息管理。</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en-US" altLang="zh-CN" sz="2000" dirty="0" smtClean="0">
                <a:solidFill>
                  <a:schemeClr val="tx1"/>
                </a:solidFill>
                <a:latin typeface="微软雅黑" pitchFamily="34" charset="-122"/>
                <a:ea typeface="微软雅黑" pitchFamily="34" charset="-122"/>
              </a:rPr>
              <a:t>U8ERP</a:t>
            </a:r>
            <a:r>
              <a:rPr lang="zh-CN" altLang="en-US" sz="2000" dirty="0" smtClean="0">
                <a:solidFill>
                  <a:schemeClr val="tx1"/>
                </a:solidFill>
                <a:latin typeface="微软雅黑" pitchFamily="34" charset="-122"/>
                <a:ea typeface="微软雅黑" pitchFamily="34" charset="-122"/>
              </a:rPr>
              <a:t>系统通过全面的仓存管理实现企业的入库业务、出库业务、仓存调拨、库存调整、库存盘点、批次管理、虚仓管理、即时库存管理等业务，对仓存业务的物流和成本管理全过程进行有效控制和跟踪。</a:t>
            </a:r>
            <a:r>
              <a:rPr lang="en-US" altLang="zh-CN" sz="2000" dirty="0" smtClean="0">
                <a:solidFill>
                  <a:schemeClr val="tx1"/>
                </a:solidFill>
                <a:latin typeface="微软雅黑" pitchFamily="34" charset="-122"/>
                <a:ea typeface="微软雅黑" pitchFamily="34" charset="-122"/>
              </a:rPr>
              <a:t>U8ERP</a:t>
            </a:r>
            <a:r>
              <a:rPr lang="zh-CN" altLang="en-US" sz="2000" dirty="0" smtClean="0">
                <a:solidFill>
                  <a:schemeClr val="tx1"/>
                </a:solidFill>
                <a:latin typeface="微软雅黑" pitchFamily="34" charset="-122"/>
                <a:ea typeface="微软雅黑" pitchFamily="34" charset="-122"/>
              </a:rPr>
              <a:t>系统还提供库存</a:t>
            </a:r>
            <a:r>
              <a:rPr lang="en-US" altLang="zh-CN" sz="2000" dirty="0" smtClean="0">
                <a:solidFill>
                  <a:schemeClr val="tx1"/>
                </a:solidFill>
                <a:latin typeface="微软雅黑" pitchFamily="34" charset="-122"/>
                <a:ea typeface="微软雅黑" pitchFamily="34" charset="-122"/>
              </a:rPr>
              <a:t>ABC</a:t>
            </a:r>
            <a:r>
              <a:rPr lang="zh-CN" altLang="en-US" sz="2000" dirty="0" smtClean="0">
                <a:solidFill>
                  <a:schemeClr val="tx1"/>
                </a:solidFill>
                <a:latin typeface="微软雅黑" pitchFamily="34" charset="-122"/>
                <a:ea typeface="微软雅黑" pitchFamily="34" charset="-122"/>
              </a:rPr>
              <a:t>分析、库存预警、库存帐龄分析，呆滞</a:t>
            </a:r>
            <a:r>
              <a:rPr lang="en-US" altLang="zh-CN" sz="2000" dirty="0" smtClean="0">
                <a:solidFill>
                  <a:schemeClr val="tx1"/>
                </a:solidFill>
                <a:latin typeface="微软雅黑" pitchFamily="34" charset="-122"/>
                <a:ea typeface="微软雅黑" pitchFamily="34" charset="-122"/>
              </a:rPr>
              <a:t>/</a:t>
            </a:r>
            <a:r>
              <a:rPr lang="zh-CN" altLang="en-US" sz="2000" dirty="0" smtClean="0">
                <a:solidFill>
                  <a:schemeClr val="tx1"/>
                </a:solidFill>
                <a:latin typeface="微软雅黑" pitchFamily="34" charset="-122"/>
                <a:ea typeface="微软雅黑" pitchFamily="34" charset="-122"/>
              </a:rPr>
              <a:t>超储分析，批次与系列号跟踪等系列分析报表，有效控制企业库存水平，加快库存周转，调整库存结构。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487426">
                                            <p:txEl>
                                              <p:pRg st="0" end="0"/>
                                            </p:txEl>
                                          </p:spTgt>
                                        </p:tgtEl>
                                        <p:attrNameLst>
                                          <p:attrName>style.visibility</p:attrName>
                                        </p:attrNameLst>
                                      </p:cBhvr>
                                      <p:to>
                                        <p:strVal val="visible"/>
                                      </p:to>
                                    </p:set>
                                    <p:anim calcmode="lin" valueType="num">
                                      <p:cBhvr additive="base">
                                        <p:cTn id="7" dur="500" fill="hold"/>
                                        <p:tgtEl>
                                          <p:spTgt spid="4874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74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487426">
                                            <p:txEl>
                                              <p:pRg st="2" end="2"/>
                                            </p:txEl>
                                          </p:spTgt>
                                        </p:tgtEl>
                                        <p:attrNameLst>
                                          <p:attrName>style.visibility</p:attrName>
                                        </p:attrNameLst>
                                      </p:cBhvr>
                                      <p:to>
                                        <p:strVal val="visible"/>
                                      </p:to>
                                    </p:set>
                                    <p:anim calcmode="lin" valueType="num">
                                      <p:cBhvr additive="base">
                                        <p:cTn id="13" dur="500" fill="hold"/>
                                        <p:tgtEl>
                                          <p:spTgt spid="4874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74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grpId="0" nodeType="clickEffect">
                                  <p:stCondLst>
                                    <p:cond delay="0"/>
                                  </p:stCondLst>
                                  <p:childTnLst>
                                    <p:set>
                                      <p:cBhvr>
                                        <p:cTn id="18" dur="1" fill="hold">
                                          <p:stCondLst>
                                            <p:cond delay="0"/>
                                          </p:stCondLst>
                                        </p:cTn>
                                        <p:tgtEl>
                                          <p:spTgt spid="487426">
                                            <p:txEl>
                                              <p:pRg st="4" end="4"/>
                                            </p:txEl>
                                          </p:spTgt>
                                        </p:tgtEl>
                                        <p:attrNameLst>
                                          <p:attrName>style.visibility</p:attrName>
                                        </p:attrNameLst>
                                      </p:cBhvr>
                                      <p:to>
                                        <p:strVal val="visible"/>
                                      </p:to>
                                    </p:set>
                                    <p:anim calcmode="lin" valueType="num">
                                      <p:cBhvr additive="base">
                                        <p:cTn id="19" dur="500" fill="hold"/>
                                        <p:tgtEl>
                                          <p:spTgt spid="48742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742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1" name="Rectangle 3"/>
          <p:cNvSpPr>
            <a:spLocks noGrp="1" noChangeArrowheads="1"/>
          </p:cNvSpPr>
          <p:nvPr>
            <p:ph type="title"/>
          </p:nvPr>
        </p:nvSpPr>
        <p:spPr/>
        <p:txBody>
          <a:bodyPr/>
          <a:lstStyle/>
          <a:p>
            <a:pPr eaLnBrk="1" hangingPunct="1">
              <a:defRPr/>
            </a:pPr>
            <a:r>
              <a:rPr lang="en-US" altLang="zh-CN" dirty="0" smtClean="0"/>
              <a:t>U8</a:t>
            </a:r>
            <a:r>
              <a:rPr lang="en-US" altLang="zh-CN" baseline="30000" dirty="0" smtClean="0"/>
              <a:t>+</a:t>
            </a:r>
            <a:r>
              <a:rPr lang="zh-CN" altLang="en-US" dirty="0" smtClean="0"/>
              <a:t>机械行业</a:t>
            </a:r>
            <a:r>
              <a:rPr dirty="0" err="1" smtClean="0"/>
              <a:t>信息化解决方案价值</a:t>
            </a:r>
            <a:endParaRPr dirty="0"/>
          </a:p>
        </p:txBody>
      </p:sp>
      <p:sp>
        <p:nvSpPr>
          <p:cNvPr id="488450" name="Rectangle 2"/>
          <p:cNvSpPr>
            <a:spLocks noGrp="1" noChangeArrowheads="1"/>
          </p:cNvSpPr>
          <p:nvPr>
            <p:ph type="body" idx="4294967295"/>
          </p:nvPr>
        </p:nvSpPr>
        <p:spPr bwMode="auto">
          <a:xfrm>
            <a:off x="257069" y="979488"/>
            <a:ext cx="8353425" cy="50419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81000">
              <a:buClr>
                <a:schemeClr val="accent2"/>
              </a:buClr>
              <a:buSzPct val="80000"/>
              <a:buNone/>
            </a:pPr>
            <a:r>
              <a:rPr lang="zh-CN" altLang="en-US" sz="2000" b="1" dirty="0" smtClean="0">
                <a:solidFill>
                  <a:schemeClr val="tx1"/>
                </a:solidFill>
                <a:latin typeface="微软雅黑" pitchFamily="34" charset="-122"/>
                <a:ea typeface="微软雅黑" pitchFamily="34" charset="-122"/>
              </a:rPr>
              <a:t>方案价值三：助力企业建立</a:t>
            </a:r>
            <a:r>
              <a:rPr lang="zh-CN" altLang="en-US" b="1" dirty="0" smtClean="0">
                <a:latin typeface="微软雅黑" pitchFamily="34" charset="-122"/>
                <a:ea typeface="微软雅黑" pitchFamily="34" charset="-122"/>
              </a:rPr>
              <a:t>集成的</a:t>
            </a:r>
            <a:r>
              <a:rPr lang="zh-CN" altLang="en-US" sz="2000" b="1" dirty="0" smtClean="0">
                <a:solidFill>
                  <a:schemeClr val="tx1"/>
                </a:solidFill>
                <a:latin typeface="微软雅黑" pitchFamily="34" charset="-122"/>
                <a:ea typeface="微软雅黑" pitchFamily="34" charset="-122"/>
              </a:rPr>
              <a:t>内外部供应链体系</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zh-CN" altLang="en-US" sz="2000" dirty="0" smtClean="0">
                <a:solidFill>
                  <a:schemeClr val="tx1"/>
                </a:solidFill>
                <a:latin typeface="微软雅黑" pitchFamily="34" charset="-122"/>
                <a:ea typeface="微软雅黑" pitchFamily="34" charset="-122"/>
              </a:rPr>
              <a:t>应用</a:t>
            </a: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机械行业信息化解决方案，实现企业内外部供应链的信息化集成管理，加快信息流和物流速度，快速响应客户需求，提高客户满意度甚至超越客户期望。</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zh-CN" altLang="en-US" sz="2000" dirty="0" smtClean="0">
                <a:solidFill>
                  <a:schemeClr val="tx1"/>
                </a:solidFill>
                <a:latin typeface="微软雅黑" pitchFamily="34" charset="-122"/>
                <a:ea typeface="微软雅黑" pitchFamily="34" charset="-122"/>
              </a:rPr>
              <a:t>应用</a:t>
            </a: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机械行业信息化解决方案，实现财务和业务的信息一体化管理，财务能及时反映和衡量企业经营的成果，有效管理企业生产成本，资金的收支与占用，从而提高资金管理能力，降低财务费用。</a:t>
            </a:r>
          </a:p>
          <a:p>
            <a:pPr marL="381000">
              <a:buClr>
                <a:schemeClr val="accent2"/>
              </a:buClr>
              <a:buSzPct val="80000"/>
              <a:buFont typeface="Wingdings" pitchFamily="2" charset="2"/>
              <a:buChar char="n"/>
            </a:pPr>
            <a:endParaRPr lang="zh-CN" altLang="en-US" sz="2000" dirty="0" smtClean="0">
              <a:solidFill>
                <a:schemeClr val="tx1"/>
              </a:solidFill>
              <a:latin typeface="微软雅黑" pitchFamily="34" charset="-122"/>
              <a:ea typeface="微软雅黑" pitchFamily="34" charset="-122"/>
            </a:endParaRPr>
          </a:p>
          <a:p>
            <a:pPr marL="381000">
              <a:buClr>
                <a:schemeClr val="accent2"/>
              </a:buClr>
              <a:buSzPct val="80000"/>
              <a:buFont typeface="Wingdings" pitchFamily="2" charset="2"/>
              <a:buChar char="n"/>
            </a:pPr>
            <a:r>
              <a:rPr lang="zh-CN" altLang="en-US" sz="2000" dirty="0" smtClean="0">
                <a:solidFill>
                  <a:schemeClr val="tx1"/>
                </a:solidFill>
                <a:latin typeface="微软雅黑" pitchFamily="34" charset="-122"/>
                <a:ea typeface="微软雅黑" pitchFamily="34" charset="-122"/>
              </a:rPr>
              <a:t>应用</a:t>
            </a:r>
            <a:r>
              <a:rPr lang="en-US" altLang="zh-CN" sz="2000" dirty="0" smtClean="0">
                <a:solidFill>
                  <a:schemeClr val="tx1"/>
                </a:solidFill>
                <a:latin typeface="微软雅黑" pitchFamily="34" charset="-122"/>
                <a:ea typeface="微软雅黑" pitchFamily="34" charset="-122"/>
              </a:rPr>
              <a:t>U8</a:t>
            </a:r>
            <a:r>
              <a:rPr lang="zh-CN" altLang="en-US" sz="2000" dirty="0" smtClean="0">
                <a:solidFill>
                  <a:schemeClr val="tx1"/>
                </a:solidFill>
                <a:latin typeface="微软雅黑" pitchFamily="34" charset="-122"/>
                <a:ea typeface="微软雅黑" pitchFamily="34" charset="-122"/>
              </a:rPr>
              <a:t>机械行业信息化解决方案，帮助企业建立先进的信息管理平台，优化和规范业务流程，全面提升企业运营效率，增强盈利能力，打造企业的核心竞争力。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488450">
                                            <p:txEl>
                                              <p:pRg st="0" end="0"/>
                                            </p:txEl>
                                          </p:spTgt>
                                        </p:tgtEl>
                                        <p:attrNameLst>
                                          <p:attrName>style.visibility</p:attrName>
                                        </p:attrNameLst>
                                      </p:cBhvr>
                                      <p:to>
                                        <p:strVal val="visible"/>
                                      </p:to>
                                    </p:set>
                                    <p:anim calcmode="lin" valueType="num">
                                      <p:cBhvr additive="base">
                                        <p:cTn id="7" dur="500" fill="hold"/>
                                        <p:tgtEl>
                                          <p:spTgt spid="4884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84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grpId="0" nodeType="clickEffect">
                                  <p:stCondLst>
                                    <p:cond delay="0"/>
                                  </p:stCondLst>
                                  <p:childTnLst>
                                    <p:set>
                                      <p:cBhvr>
                                        <p:cTn id="12" dur="1" fill="hold">
                                          <p:stCondLst>
                                            <p:cond delay="0"/>
                                          </p:stCondLst>
                                        </p:cTn>
                                        <p:tgtEl>
                                          <p:spTgt spid="488450">
                                            <p:txEl>
                                              <p:pRg st="2" end="2"/>
                                            </p:txEl>
                                          </p:spTgt>
                                        </p:tgtEl>
                                        <p:attrNameLst>
                                          <p:attrName>style.visibility</p:attrName>
                                        </p:attrNameLst>
                                      </p:cBhvr>
                                      <p:to>
                                        <p:strVal val="visible"/>
                                      </p:to>
                                    </p:set>
                                    <p:anim calcmode="lin" valueType="num">
                                      <p:cBhvr additive="base">
                                        <p:cTn id="13" dur="500" fill="hold"/>
                                        <p:tgtEl>
                                          <p:spTgt spid="48845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84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grpId="0" nodeType="clickEffect">
                                  <p:stCondLst>
                                    <p:cond delay="0"/>
                                  </p:stCondLst>
                                  <p:childTnLst>
                                    <p:set>
                                      <p:cBhvr>
                                        <p:cTn id="18" dur="1" fill="hold">
                                          <p:stCondLst>
                                            <p:cond delay="0"/>
                                          </p:stCondLst>
                                        </p:cTn>
                                        <p:tgtEl>
                                          <p:spTgt spid="488450">
                                            <p:txEl>
                                              <p:pRg st="4" end="4"/>
                                            </p:txEl>
                                          </p:spTgt>
                                        </p:tgtEl>
                                        <p:attrNameLst>
                                          <p:attrName>style.visibility</p:attrName>
                                        </p:attrNameLst>
                                      </p:cBhvr>
                                      <p:to>
                                        <p:strVal val="visible"/>
                                      </p:to>
                                    </p:set>
                                    <p:anim calcmode="lin" valueType="num">
                                      <p:cBhvr additive="base">
                                        <p:cTn id="19" dur="500" fill="hold"/>
                                        <p:tgtEl>
                                          <p:spTgt spid="48845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84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grpId="0" nodeType="clickEffect">
                                  <p:stCondLst>
                                    <p:cond delay="0"/>
                                  </p:stCondLst>
                                  <p:childTnLst>
                                    <p:set>
                                      <p:cBhvr>
                                        <p:cTn id="24" dur="1" fill="hold">
                                          <p:stCondLst>
                                            <p:cond delay="0"/>
                                          </p:stCondLst>
                                        </p:cTn>
                                        <p:tgtEl>
                                          <p:spTgt spid="488450">
                                            <p:txEl>
                                              <p:pRg st="6" end="6"/>
                                            </p:txEl>
                                          </p:spTgt>
                                        </p:tgtEl>
                                        <p:attrNameLst>
                                          <p:attrName>style.visibility</p:attrName>
                                        </p:attrNameLst>
                                      </p:cBhvr>
                                      <p:to>
                                        <p:strVal val="visible"/>
                                      </p:to>
                                    </p:set>
                                    <p:anim calcmode="lin" valueType="num">
                                      <p:cBhvr additive="base">
                                        <p:cTn id="25" dur="500" fill="hold"/>
                                        <p:tgtEl>
                                          <p:spTgt spid="48845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845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U8</a:t>
            </a:r>
            <a:r>
              <a:rPr lang="en-US" altLang="zh-CN" baseline="30000" dirty="0" smtClean="0"/>
              <a:t>+</a:t>
            </a:r>
            <a:r>
              <a:rPr lang="zh-CN" altLang="en-US" dirty="0" smtClean="0"/>
              <a:t>机械行业信息化解决方案特色</a:t>
            </a:r>
            <a:endParaRPr lang="zh-CN" altLang="en-US" dirty="0"/>
          </a:p>
        </p:txBody>
      </p:sp>
      <p:sp>
        <p:nvSpPr>
          <p:cNvPr id="3" name="Rectangle 5"/>
          <p:cNvSpPr>
            <a:spLocks noChangeArrowheads="1"/>
          </p:cNvSpPr>
          <p:nvPr/>
        </p:nvSpPr>
        <p:spPr bwMode="auto">
          <a:xfrm>
            <a:off x="381110" y="914466"/>
            <a:ext cx="8457978" cy="5562454"/>
          </a:xfrm>
          <a:prstGeom prst="rect">
            <a:avLst/>
          </a:prstGeom>
          <a:noFill/>
          <a:ln w="9525">
            <a:noFill/>
            <a:miter lim="800000"/>
            <a:headEnd/>
            <a:tailEnd/>
          </a:ln>
        </p:spPr>
        <p:txBody>
          <a:bodyPr lIns="0" tIns="0" rIns="0" bIns="0"/>
          <a:lstStyle/>
          <a:p>
            <a:pPr>
              <a:buFont typeface="Wingdings" pitchFamily="2" charset="2"/>
              <a:buNone/>
            </a:pPr>
            <a:r>
              <a:rPr lang="zh-CN" altLang="en-US" sz="2000" b="1" dirty="0">
                <a:latin typeface="微软雅黑" pitchFamily="34" charset="-122"/>
                <a:ea typeface="微软雅黑" pitchFamily="34" charset="-122"/>
              </a:rPr>
              <a:t>全面</a:t>
            </a:r>
            <a:r>
              <a:rPr lang="zh-CN" altLang="en-US" sz="2000" b="1" dirty="0" smtClean="0">
                <a:latin typeface="微软雅黑" pitchFamily="34" charset="-122"/>
                <a:ea typeface="微软雅黑" pitchFamily="34" charset="-122"/>
              </a:rPr>
              <a:t>集成</a:t>
            </a:r>
            <a:endParaRPr lang="en-US" altLang="zh-CN" sz="2000" b="1" dirty="0" smtClean="0">
              <a:latin typeface="微软雅黑" pitchFamily="34" charset="-122"/>
              <a:ea typeface="微软雅黑" pitchFamily="34" charset="-122"/>
            </a:endParaRPr>
          </a:p>
          <a:p>
            <a:pPr>
              <a:buFont typeface="Wingdings" pitchFamily="2" charset="2"/>
              <a:buNone/>
            </a:pPr>
            <a:r>
              <a:rPr lang="en-US" altLang="zh-CN" sz="2000" dirty="0" smtClean="0">
                <a:latin typeface="微软雅黑" pitchFamily="34" charset="-122"/>
                <a:ea typeface="微软雅黑" pitchFamily="34" charset="-122"/>
              </a:rPr>
              <a:t>       U8+ </a:t>
            </a:r>
            <a:r>
              <a:rPr lang="en-US" altLang="zh-CN" sz="2000" dirty="0" err="1" smtClean="0">
                <a:latin typeface="微软雅黑" pitchFamily="34" charset="-122"/>
                <a:ea typeface="微软雅黑" pitchFamily="34" charset="-122"/>
              </a:rPr>
              <a:t>不仅实现了</a:t>
            </a:r>
            <a:r>
              <a:rPr lang="zh-CN" altLang="en-US" sz="2000" dirty="0" smtClean="0">
                <a:latin typeface="微软雅黑" pitchFamily="34" charset="-122"/>
                <a:ea typeface="微软雅黑" pitchFamily="34" charset="-122"/>
              </a:rPr>
              <a:t>与银企直联、条码机、考勤机、金税等第三方产品的集成，并提供了不同行业的</a:t>
            </a:r>
            <a:r>
              <a:rPr lang="en-US" altLang="zh-CN" sz="2000" dirty="0" err="1" smtClean="0">
                <a:latin typeface="微软雅黑" pitchFamily="34" charset="-122"/>
                <a:ea typeface="微软雅黑" pitchFamily="34" charset="-122"/>
              </a:rPr>
              <a:t>插件库</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让帮助企业真正实现行业信息化系统的内外协同。</a:t>
            </a:r>
            <a:endParaRPr lang="en-US" altLang="zh-CN" sz="2000"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便于扩展</a:t>
            </a:r>
            <a:endParaRPr lang="en-US" altLang="zh-CN" sz="2000" b="1" dirty="0" smtClean="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      U8+</a:t>
            </a:r>
            <a:r>
              <a:rPr lang="zh-CN" altLang="en-US" sz="2000" dirty="0" smtClean="0">
                <a:latin typeface="微软雅黑" pitchFamily="34" charset="-122"/>
                <a:ea typeface="微软雅黑" pitchFamily="34" charset="-122"/>
              </a:rPr>
              <a:t>机械行业解决方案基于</a:t>
            </a:r>
            <a:r>
              <a:rPr lang="en-US" altLang="zh-CN" sz="2000" dirty="0" smtClean="0">
                <a:latin typeface="微软雅黑" pitchFamily="34" charset="-122"/>
                <a:ea typeface="微软雅黑" pitchFamily="34" charset="-122"/>
              </a:rPr>
              <a:t>U8-UAP</a:t>
            </a:r>
            <a:r>
              <a:rPr lang="zh-CN" altLang="en-US" sz="2000" dirty="0" smtClean="0">
                <a:latin typeface="微软雅黑" pitchFamily="34" charset="-122"/>
                <a:ea typeface="微软雅黑" pitchFamily="34" charset="-122"/>
              </a:rPr>
              <a:t>平台，您可以依据企业的实际，快速构建新的业务流程或业务系统，使您的信息化投资价值最大化。</a:t>
            </a:r>
            <a:endParaRPr lang="en-US" altLang="zh-CN" sz="2000"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配置灵活</a:t>
            </a:r>
          </a:p>
          <a:p>
            <a:r>
              <a:rPr lang="en-US" altLang="zh-CN" sz="2000" dirty="0" smtClean="0">
                <a:latin typeface="微软雅黑" pitchFamily="34" charset="-122"/>
                <a:ea typeface="微软雅黑" pitchFamily="34" charset="-122"/>
              </a:rPr>
              <a:t>       U8+</a:t>
            </a:r>
            <a:r>
              <a:rPr lang="zh-CN" altLang="en-US" sz="2000" dirty="0" smtClean="0">
                <a:latin typeface="微软雅黑" pitchFamily="34" charset="-122"/>
                <a:ea typeface="微软雅黑" pitchFamily="34" charset="-122"/>
              </a:rPr>
              <a:t>机械行业解决方案，预置企业最佳业务实践，提供丰富的系统参数，实现业务和流程的自定义，满足您企业的个性化需求。</a:t>
            </a:r>
            <a:endParaRPr lang="en-US" altLang="zh-CN" sz="2000"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分析强大</a:t>
            </a:r>
          </a:p>
          <a:p>
            <a:pPr>
              <a:buClr>
                <a:srgbClr val="FF9900"/>
              </a:buClr>
              <a:buFont typeface="Wingdings" pitchFamily="2" charset="2"/>
              <a:buNone/>
            </a:pPr>
            <a:r>
              <a:rPr lang="en-US" altLang="zh-CN" sz="2000" dirty="0" smtClean="0">
                <a:latin typeface="微软雅黑" pitchFamily="34" charset="-122"/>
                <a:ea typeface="微软雅黑" pitchFamily="34" charset="-122"/>
              </a:rPr>
              <a:t>        U8+</a:t>
            </a:r>
            <a:r>
              <a:rPr lang="zh-CN" altLang="en-US" sz="2000" dirty="0" smtClean="0">
                <a:latin typeface="微软雅黑" pitchFamily="34" charset="-122"/>
                <a:ea typeface="微软雅黑" pitchFamily="34" charset="-122"/>
              </a:rPr>
              <a:t>机械行业解决方案通过内置的报表和分析工具，可以实时了解企业业务管理的进度，帮助您及时发现管理异常，有效管控从销售商机直至售后服务的全过程。</a:t>
            </a:r>
            <a:endParaRPr lang="en-US" altLang="zh-CN" sz="2000" dirty="0" smtClean="0">
              <a:latin typeface="微软雅黑" pitchFamily="34" charset="-122"/>
              <a:ea typeface="微软雅黑" pitchFamily="34" charset="-122"/>
            </a:endParaRPr>
          </a:p>
          <a:p>
            <a:pPr>
              <a:buClr>
                <a:srgbClr val="FF9900"/>
              </a:buClr>
            </a:pPr>
            <a:r>
              <a:rPr lang="zh-CN" altLang="en-US" sz="2000" b="1" dirty="0" smtClean="0">
                <a:latin typeface="微软雅黑" pitchFamily="34" charset="-122"/>
                <a:ea typeface="微软雅黑" pitchFamily="34" charset="-122"/>
              </a:rPr>
              <a:t>随时随地访问</a:t>
            </a:r>
          </a:p>
          <a:p>
            <a:pPr>
              <a:buClr>
                <a:srgbClr val="FF9900"/>
              </a:buClr>
            </a:pPr>
            <a:r>
              <a:rPr lang="zh-CN" altLang="en-US" sz="2000" dirty="0" smtClean="0">
                <a:latin typeface="微软雅黑" pitchFamily="34" charset="-122"/>
                <a:ea typeface="微软雅黑" pitchFamily="34" charset="-122"/>
              </a:rPr>
              <a:t>        企业可以通过</a:t>
            </a:r>
            <a:r>
              <a:rPr lang="en-US" altLang="zh-CN" sz="2000" dirty="0" smtClean="0">
                <a:latin typeface="微软雅黑" pitchFamily="34" charset="-122"/>
                <a:ea typeface="微软雅黑" pitchFamily="34" charset="-122"/>
              </a:rPr>
              <a:t>UTU</a:t>
            </a:r>
            <a:r>
              <a:rPr lang="zh-CN" altLang="en-US" sz="2000" dirty="0" smtClean="0">
                <a:latin typeface="微软雅黑" pitchFamily="34" charset="-122"/>
                <a:ea typeface="微软雅黑" pitchFamily="34" charset="-122"/>
              </a:rPr>
              <a:t>、邮件、手机短信等方式，随时随地对您的管理平台进行访问，真正实现移动办公，关键信息无一遗漏。</a:t>
            </a:r>
          </a:p>
          <a:p>
            <a:endParaRPr lang="zh-CN" altLang="en-US" sz="2000" dirty="0" smtClean="0">
              <a:latin typeface="微软雅黑" pitchFamily="34" charset="-122"/>
              <a:ea typeface="微软雅黑" pitchFamily="34" charset="-122"/>
            </a:endParaRPr>
          </a:p>
          <a:p>
            <a:endParaRPr lang="zh-CN" altLang="en-US" sz="2000" dirty="0" smtClean="0">
              <a:latin typeface="微软雅黑" pitchFamily="34" charset="-122"/>
              <a:ea typeface="微软雅黑" pitchFamily="34" charset="-122"/>
            </a:endParaRPr>
          </a:p>
          <a:p>
            <a:endParaRPr lang="zh-CN" altLang="en-US" sz="2000" b="1" dirty="0" smtClean="0">
              <a:latin typeface="微软雅黑" pitchFamily="34" charset="-122"/>
              <a:ea typeface="微软雅黑" pitchFamily="34" charset="-122"/>
            </a:endParaRPr>
          </a:p>
          <a:p>
            <a:pPr>
              <a:buFont typeface="Wingdings" pitchFamily="2" charset="2"/>
              <a:buNone/>
            </a:pPr>
            <a:endParaRPr lang="en-US" altLang="zh-CN" sz="2000" dirty="0" smtClean="0">
              <a:latin typeface="微软雅黑" pitchFamily="34" charset="-122"/>
              <a:ea typeface="微软雅黑" pitchFamily="34" charset="-122"/>
            </a:endParaRPr>
          </a:p>
          <a:p>
            <a:pPr>
              <a:buFont typeface="Wingdings" pitchFamily="2" charset="2"/>
              <a:buNone/>
            </a:pP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Text Box 3"/>
          <p:cNvSpPr txBox="1">
            <a:spLocks noChangeArrowheads="1"/>
          </p:cNvSpPr>
          <p:nvPr/>
        </p:nvSpPr>
        <p:spPr bwMode="auto">
          <a:xfrm>
            <a:off x="825500" y="765175"/>
            <a:ext cx="4394200" cy="576263"/>
          </a:xfrm>
          <a:prstGeom prst="rect">
            <a:avLst/>
          </a:prstGeom>
          <a:solidFill>
            <a:srgbClr val="EAEAEA"/>
          </a:solidFill>
          <a:ln w="9525">
            <a:noFill/>
            <a:miter lim="800000"/>
            <a:headEnd/>
            <a:tailEnd/>
          </a:ln>
          <a:effectLst/>
        </p:spPr>
        <p:txBody>
          <a:bodyPr tIns="82800" bIns="118800"/>
          <a:lstStyle/>
          <a:p>
            <a:pPr algn="ctr">
              <a:defRPr/>
            </a:pPr>
            <a:r>
              <a:rPr kumimoji="1" lang="zh-CN" altLang="en-US" sz="2400" b="1" dirty="0">
                <a:solidFill>
                  <a:srgbClr val="FF0000"/>
                </a:solidFill>
                <a:latin typeface="幼圆" pitchFamily="49" charset="-122"/>
                <a:ea typeface="幼圆" pitchFamily="49" charset="-122"/>
              </a:rPr>
              <a:t>提高了成本计算的效率</a:t>
            </a:r>
          </a:p>
        </p:txBody>
      </p:sp>
      <p:sp>
        <p:nvSpPr>
          <p:cNvPr id="172036" name="Text Box 4"/>
          <p:cNvSpPr txBox="1">
            <a:spLocks noChangeArrowheads="1"/>
          </p:cNvSpPr>
          <p:nvPr/>
        </p:nvSpPr>
        <p:spPr bwMode="auto">
          <a:xfrm>
            <a:off x="3851275" y="1412875"/>
            <a:ext cx="4038600" cy="865188"/>
          </a:xfrm>
          <a:prstGeom prst="rect">
            <a:avLst/>
          </a:prstGeom>
          <a:noFill/>
          <a:ln w="9525">
            <a:solidFill>
              <a:srgbClr val="FF0000"/>
            </a:solidFill>
            <a:prstDash val="dash"/>
            <a:miter lim="800000"/>
            <a:headEnd/>
            <a:tailEnd/>
          </a:ln>
        </p:spPr>
        <p:txBody>
          <a:bodyPr>
            <a:spAutoFit/>
          </a:bodyPr>
          <a:lstStyle/>
          <a:p>
            <a:pPr marL="342900" indent="-342900">
              <a:buClr>
                <a:srgbClr val="FF0000"/>
              </a:buClr>
              <a:buFont typeface="Wingdings" pitchFamily="2" charset="2"/>
              <a:buChar char="q"/>
            </a:pPr>
            <a:r>
              <a:rPr lang="zh-CN" altLang="en-US" sz="1600">
                <a:latin typeface="楷体_GB2312" pitchFamily="49" charset="-122"/>
                <a:ea typeface="楷体_GB2312" pitchFamily="49" charset="-122"/>
              </a:rPr>
              <a:t>原来每个月的成本计算至少需要几十个人天</a:t>
            </a:r>
          </a:p>
          <a:p>
            <a:pPr marL="342900" indent="-342900">
              <a:buClr>
                <a:srgbClr val="0000FF"/>
              </a:buClr>
              <a:buFont typeface="Wingdings" pitchFamily="2" charset="2"/>
              <a:buChar char="q"/>
            </a:pPr>
            <a:r>
              <a:rPr lang="zh-CN" altLang="en-US" b="1">
                <a:latin typeface="楷体_GB2312" pitchFamily="49" charset="-122"/>
                <a:ea typeface="楷体_GB2312" pitchFamily="49" charset="-122"/>
              </a:rPr>
              <a:t>现在只要三个人天</a:t>
            </a:r>
          </a:p>
        </p:txBody>
      </p:sp>
      <p:sp>
        <p:nvSpPr>
          <p:cNvPr id="172037" name="Text Box 5"/>
          <p:cNvSpPr txBox="1">
            <a:spLocks noChangeArrowheads="1"/>
          </p:cNvSpPr>
          <p:nvPr/>
        </p:nvSpPr>
        <p:spPr bwMode="auto">
          <a:xfrm>
            <a:off x="3779838" y="2922588"/>
            <a:ext cx="4038600" cy="650875"/>
          </a:xfrm>
          <a:prstGeom prst="rect">
            <a:avLst/>
          </a:prstGeom>
          <a:noFill/>
          <a:ln w="9525">
            <a:solidFill>
              <a:srgbClr val="FF0000"/>
            </a:solidFill>
            <a:prstDash val="dash"/>
            <a:miter lim="800000"/>
            <a:headEnd/>
            <a:tailEnd/>
          </a:ln>
        </p:spPr>
        <p:txBody>
          <a:bodyPr>
            <a:spAutoFit/>
          </a:bodyPr>
          <a:lstStyle/>
          <a:p>
            <a:pPr marL="342900" indent="-342900">
              <a:spcBef>
                <a:spcPct val="50000"/>
              </a:spcBef>
              <a:buClr>
                <a:schemeClr val="hlink"/>
              </a:buClr>
              <a:buFont typeface="Wingdings" pitchFamily="2" charset="2"/>
              <a:buChar char="p"/>
            </a:pPr>
            <a:r>
              <a:rPr lang="zh-CN" altLang="en-US" b="1">
                <a:latin typeface="楷体_GB2312" pitchFamily="49" charset="-122"/>
                <a:ea typeface="楷体_GB2312" pitchFamily="49" charset="-122"/>
              </a:rPr>
              <a:t>利用条形码技术，实现了料品从采购、在制、完工、入库的跟踪管理</a:t>
            </a:r>
          </a:p>
        </p:txBody>
      </p:sp>
      <p:sp>
        <p:nvSpPr>
          <p:cNvPr id="172038" name="Text Box 6"/>
          <p:cNvSpPr txBox="1">
            <a:spLocks noChangeArrowheads="1"/>
          </p:cNvSpPr>
          <p:nvPr/>
        </p:nvSpPr>
        <p:spPr bwMode="auto">
          <a:xfrm>
            <a:off x="825500" y="2336800"/>
            <a:ext cx="4394200" cy="576263"/>
          </a:xfrm>
          <a:prstGeom prst="rect">
            <a:avLst/>
          </a:prstGeom>
          <a:solidFill>
            <a:srgbClr val="EAEAEA"/>
          </a:solidFill>
          <a:ln w="9525" algn="ctr">
            <a:noFill/>
            <a:miter lim="800000"/>
            <a:headEnd/>
            <a:tailEnd/>
          </a:ln>
          <a:effectLst/>
        </p:spPr>
        <p:txBody>
          <a:bodyPr tIns="82800" bIns="118800"/>
          <a:lstStyle/>
          <a:p>
            <a:pPr algn="ctr">
              <a:defRPr/>
            </a:pPr>
            <a:r>
              <a:rPr kumimoji="1" lang="zh-CN" altLang="en-US" sz="2400" b="1">
                <a:solidFill>
                  <a:srgbClr val="FF0000"/>
                </a:solidFill>
                <a:latin typeface="幼圆" pitchFamily="49" charset="-122"/>
                <a:ea typeface="幼圆" pitchFamily="49" charset="-122"/>
              </a:rPr>
              <a:t>车间、工序管理精细化</a:t>
            </a:r>
          </a:p>
        </p:txBody>
      </p:sp>
      <p:sp>
        <p:nvSpPr>
          <p:cNvPr id="172039" name="Text Box 7"/>
          <p:cNvSpPr txBox="1">
            <a:spLocks noChangeArrowheads="1"/>
          </p:cNvSpPr>
          <p:nvPr/>
        </p:nvSpPr>
        <p:spPr bwMode="auto">
          <a:xfrm>
            <a:off x="827088" y="3573463"/>
            <a:ext cx="4537075" cy="576262"/>
          </a:xfrm>
          <a:prstGeom prst="rect">
            <a:avLst/>
          </a:prstGeom>
          <a:solidFill>
            <a:srgbClr val="EAEAEA"/>
          </a:solidFill>
          <a:ln w="9525" algn="ctr">
            <a:noFill/>
            <a:miter lim="800000"/>
            <a:headEnd/>
            <a:tailEnd/>
          </a:ln>
          <a:effectLst/>
        </p:spPr>
        <p:txBody>
          <a:bodyPr tIns="82800" bIns="118800"/>
          <a:lstStyle/>
          <a:p>
            <a:pPr algn="ctr">
              <a:defRPr/>
            </a:pPr>
            <a:r>
              <a:rPr kumimoji="1" lang="zh-CN" altLang="en-US" sz="2400" b="1" dirty="0">
                <a:solidFill>
                  <a:srgbClr val="FF0000"/>
                </a:solidFill>
                <a:latin typeface="幼圆" pitchFamily="49" charset="-122"/>
                <a:ea typeface="幼圆" pitchFamily="49" charset="-122"/>
              </a:rPr>
              <a:t>  提高了库存料品的准确率</a:t>
            </a:r>
          </a:p>
        </p:txBody>
      </p:sp>
      <p:sp>
        <p:nvSpPr>
          <p:cNvPr id="172040" name="Text Box 8"/>
          <p:cNvSpPr txBox="1">
            <a:spLocks noChangeArrowheads="1"/>
          </p:cNvSpPr>
          <p:nvPr/>
        </p:nvSpPr>
        <p:spPr bwMode="auto">
          <a:xfrm>
            <a:off x="3851275" y="4149725"/>
            <a:ext cx="4038600" cy="620713"/>
          </a:xfrm>
          <a:prstGeom prst="rect">
            <a:avLst/>
          </a:prstGeom>
          <a:noFill/>
          <a:ln w="9525">
            <a:solidFill>
              <a:srgbClr val="FF0000"/>
            </a:solidFill>
            <a:prstDash val="dash"/>
            <a:miter lim="800000"/>
            <a:headEnd/>
            <a:tailEnd/>
          </a:ln>
        </p:spPr>
        <p:txBody>
          <a:bodyPr>
            <a:spAutoFit/>
          </a:bodyPr>
          <a:lstStyle/>
          <a:p>
            <a:pPr marL="342900" indent="-342900">
              <a:buClr>
                <a:srgbClr val="FF0000"/>
              </a:buClr>
              <a:buFont typeface="Wingdings" pitchFamily="2" charset="2"/>
              <a:buChar char="p"/>
            </a:pPr>
            <a:r>
              <a:rPr lang="zh-CN" altLang="en-US" sz="1600">
                <a:latin typeface="楷体_GB2312" pitchFamily="49" charset="-122"/>
                <a:ea typeface="楷体_GB2312" pitchFamily="49" charset="-122"/>
              </a:rPr>
              <a:t>原来帐实不符</a:t>
            </a:r>
          </a:p>
          <a:p>
            <a:pPr marL="342900" indent="-342900">
              <a:buClr>
                <a:schemeClr val="hlink"/>
              </a:buClr>
              <a:buFont typeface="Wingdings" pitchFamily="2" charset="2"/>
              <a:buChar char="p"/>
            </a:pPr>
            <a:r>
              <a:rPr lang="zh-CN" altLang="en-US" b="1">
                <a:latin typeface="楷体_GB2312" pitchFamily="49" charset="-122"/>
                <a:ea typeface="楷体_GB2312" pitchFamily="49" charset="-122"/>
              </a:rPr>
              <a:t>现在清清楚楚</a:t>
            </a:r>
            <a:endParaRPr lang="zh-CN" altLang="en-US" sz="2400">
              <a:latin typeface="Times New Roman" pitchFamily="18" charset="0"/>
            </a:endParaRPr>
          </a:p>
        </p:txBody>
      </p:sp>
      <p:sp>
        <p:nvSpPr>
          <p:cNvPr id="172041" name="Text Box 9"/>
          <p:cNvSpPr txBox="1">
            <a:spLocks noChangeArrowheads="1"/>
          </p:cNvSpPr>
          <p:nvPr/>
        </p:nvSpPr>
        <p:spPr bwMode="auto">
          <a:xfrm>
            <a:off x="827088" y="4868863"/>
            <a:ext cx="6481762" cy="576262"/>
          </a:xfrm>
          <a:prstGeom prst="rect">
            <a:avLst/>
          </a:prstGeom>
          <a:solidFill>
            <a:srgbClr val="EAEAEA"/>
          </a:solidFill>
          <a:ln w="9525" algn="ctr">
            <a:noFill/>
            <a:miter lim="800000"/>
            <a:headEnd/>
            <a:tailEnd/>
          </a:ln>
          <a:effectLst/>
        </p:spPr>
        <p:txBody>
          <a:bodyPr tIns="82800" bIns="118800"/>
          <a:lstStyle/>
          <a:p>
            <a:pPr algn="ctr">
              <a:defRPr/>
            </a:pPr>
            <a:r>
              <a:rPr kumimoji="1" lang="zh-CN" altLang="en-US" sz="2400" b="1" dirty="0">
                <a:solidFill>
                  <a:srgbClr val="FF0000"/>
                </a:solidFill>
                <a:latin typeface="幼圆" pitchFamily="49" charset="-122"/>
                <a:ea typeface="幼圆" pitchFamily="49" charset="-122"/>
              </a:rPr>
              <a:t>采购、库存、生产、财务的信息共享</a:t>
            </a:r>
          </a:p>
        </p:txBody>
      </p:sp>
      <p:sp>
        <p:nvSpPr>
          <p:cNvPr id="172042" name="Text Box 10"/>
          <p:cNvSpPr txBox="1">
            <a:spLocks noChangeArrowheads="1"/>
          </p:cNvSpPr>
          <p:nvPr/>
        </p:nvSpPr>
        <p:spPr bwMode="auto">
          <a:xfrm>
            <a:off x="3779838" y="5445125"/>
            <a:ext cx="4608512" cy="815975"/>
          </a:xfrm>
          <a:prstGeom prst="rect">
            <a:avLst/>
          </a:prstGeom>
          <a:noFill/>
          <a:ln w="9525">
            <a:solidFill>
              <a:srgbClr val="FF0000"/>
            </a:solidFill>
            <a:prstDash val="dash"/>
            <a:miter lim="800000"/>
            <a:headEnd/>
            <a:tailEnd/>
          </a:ln>
        </p:spPr>
        <p:txBody>
          <a:bodyPr rIns="0">
            <a:spAutoFit/>
          </a:bodyPr>
          <a:lstStyle/>
          <a:p>
            <a:pPr marL="266700" indent="-266700">
              <a:lnSpc>
                <a:spcPct val="130000"/>
              </a:lnSpc>
              <a:spcBef>
                <a:spcPct val="35000"/>
              </a:spcBef>
              <a:buClr>
                <a:srgbClr val="FF0000"/>
              </a:buClr>
              <a:buFont typeface="Wingdings" pitchFamily="2" charset="2"/>
              <a:buChar char="q"/>
            </a:pPr>
            <a:r>
              <a:rPr lang="zh-CN" altLang="en-US" b="1">
                <a:latin typeface="楷体_GB2312" pitchFamily="49" charset="-122"/>
                <a:ea typeface="楷体_GB2312" pitchFamily="49" charset="-122"/>
              </a:rPr>
              <a:t>财务和其他业务部门的数据共享，能够及时准确地了解物料、在制、成本等情况。</a:t>
            </a:r>
          </a:p>
        </p:txBody>
      </p:sp>
      <p:sp>
        <p:nvSpPr>
          <p:cNvPr id="11" name="Rectangle 2"/>
          <p:cNvSpPr>
            <a:spLocks noGrp="1" noChangeArrowheads="1"/>
          </p:cNvSpPr>
          <p:nvPr>
            <p:ph type="title"/>
          </p:nvPr>
        </p:nvSpPr>
        <p:spPr>
          <a:noFill/>
        </p:spPr>
        <p:txBody>
          <a:bodyPr anchor="t"/>
          <a:lstStyle/>
          <a:p>
            <a:pPr eaLnBrk="1" hangingPunct="1"/>
            <a:r>
              <a:rPr lang="zh-CN" altLang="en-US" dirty="0" smtClean="0">
                <a:latin typeface="华文中宋" pitchFamily="2" charset="-122"/>
              </a:rPr>
              <a:t>量化数据</a:t>
            </a:r>
            <a:r>
              <a:rPr lang="en-US" altLang="zh-CN" dirty="0" smtClean="0">
                <a:latin typeface="华文中宋" pitchFamily="2" charset="-122"/>
              </a:rPr>
              <a:t>——</a:t>
            </a:r>
            <a:r>
              <a:rPr lang="zh-CN" altLang="en-US" dirty="0" smtClean="0"/>
              <a:t>新东机械信息化效益</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2036"/>
                                        </p:tgtEl>
                                        <p:attrNameLst>
                                          <p:attrName>style.visibility</p:attrName>
                                        </p:attrNameLst>
                                      </p:cBhvr>
                                      <p:to>
                                        <p:strVal val="visible"/>
                                      </p:to>
                                    </p:set>
                                    <p:animEffect transition="in" filter="wipe(left)">
                                      <p:cBhvr>
                                        <p:cTn id="7" dur="500"/>
                                        <p:tgtEl>
                                          <p:spTgt spid="1720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037"/>
                                        </p:tgtEl>
                                        <p:attrNameLst>
                                          <p:attrName>style.visibility</p:attrName>
                                        </p:attrNameLst>
                                      </p:cBhvr>
                                      <p:to>
                                        <p:strVal val="visible"/>
                                      </p:to>
                                    </p:set>
                                    <p:animEffect transition="in" filter="wipe(left)">
                                      <p:cBhvr>
                                        <p:cTn id="12" dur="500"/>
                                        <p:tgtEl>
                                          <p:spTgt spid="1720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2040"/>
                                        </p:tgtEl>
                                        <p:attrNameLst>
                                          <p:attrName>style.visibility</p:attrName>
                                        </p:attrNameLst>
                                      </p:cBhvr>
                                      <p:to>
                                        <p:strVal val="visible"/>
                                      </p:to>
                                    </p:set>
                                    <p:animEffect transition="in" filter="wipe(left)">
                                      <p:cBhvr>
                                        <p:cTn id="17" dur="500"/>
                                        <p:tgtEl>
                                          <p:spTgt spid="1720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2042"/>
                                        </p:tgtEl>
                                        <p:attrNameLst>
                                          <p:attrName>style.visibility</p:attrName>
                                        </p:attrNameLst>
                                      </p:cBhvr>
                                      <p:to>
                                        <p:strVal val="visible"/>
                                      </p:to>
                                    </p:set>
                                    <p:animEffect transition="in" filter="wipe(left)">
                                      <p:cBhvr>
                                        <p:cTn id="22" dur="500"/>
                                        <p:tgtEl>
                                          <p:spTgt spid="172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animBg="1" autoUpdateAnimBg="0"/>
      <p:bldP spid="172037" grpId="0" animBg="1" autoUpdateAnimBg="0"/>
      <p:bldP spid="172040" grpId="0" animBg="1" autoUpdateAnimBg="0"/>
      <p:bldP spid="172042"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Text Box 3"/>
          <p:cNvSpPr txBox="1">
            <a:spLocks noChangeArrowheads="1"/>
          </p:cNvSpPr>
          <p:nvPr/>
        </p:nvSpPr>
        <p:spPr bwMode="auto">
          <a:xfrm>
            <a:off x="4038614" y="1125538"/>
            <a:ext cx="1511300" cy="396875"/>
          </a:xfrm>
          <a:prstGeom prst="rect">
            <a:avLst/>
          </a:prstGeom>
          <a:noFill/>
          <a:ln w="9525">
            <a:noFill/>
            <a:miter lim="800000"/>
            <a:headEnd/>
            <a:tailEnd/>
          </a:ln>
        </p:spPr>
        <p:txBody>
          <a:bodyPr>
            <a:spAutoFit/>
          </a:bodyPr>
          <a:lstStyle/>
          <a:p>
            <a:pPr>
              <a:spcBef>
                <a:spcPct val="50000"/>
              </a:spcBef>
            </a:pPr>
            <a:r>
              <a:rPr kumimoji="1" lang="zh-CN" altLang="en-US" sz="2000" b="1" dirty="0" smtClean="0">
                <a:latin typeface="华文中宋" pitchFamily="2" charset="-122"/>
                <a:ea typeface="华文中宋" pitchFamily="2" charset="-122"/>
              </a:rPr>
              <a:t>实施前一年</a:t>
            </a:r>
            <a:endParaRPr kumimoji="1" lang="zh-CN" altLang="en-US" sz="2000" b="1" dirty="0">
              <a:latin typeface="华文中宋" pitchFamily="2" charset="-122"/>
              <a:ea typeface="华文中宋" pitchFamily="2" charset="-122"/>
            </a:endParaRPr>
          </a:p>
        </p:txBody>
      </p:sp>
      <p:sp>
        <p:nvSpPr>
          <p:cNvPr id="140292" name="Text Box 4"/>
          <p:cNvSpPr txBox="1">
            <a:spLocks noChangeArrowheads="1"/>
          </p:cNvSpPr>
          <p:nvPr/>
        </p:nvSpPr>
        <p:spPr bwMode="auto">
          <a:xfrm>
            <a:off x="5867400" y="1125538"/>
            <a:ext cx="1511300" cy="396875"/>
          </a:xfrm>
          <a:prstGeom prst="rect">
            <a:avLst/>
          </a:prstGeom>
          <a:noFill/>
          <a:ln w="9525">
            <a:noFill/>
            <a:miter lim="800000"/>
            <a:headEnd/>
            <a:tailEnd/>
          </a:ln>
        </p:spPr>
        <p:txBody>
          <a:bodyPr>
            <a:spAutoFit/>
          </a:bodyPr>
          <a:lstStyle/>
          <a:p>
            <a:pPr>
              <a:spcBef>
                <a:spcPct val="50000"/>
              </a:spcBef>
            </a:pPr>
            <a:r>
              <a:rPr kumimoji="1" lang="zh-CN" altLang="en-US" sz="2000" b="1" dirty="0" smtClean="0">
                <a:latin typeface="华文中宋" pitchFamily="2" charset="-122"/>
                <a:ea typeface="华文中宋" pitchFamily="2" charset="-122"/>
              </a:rPr>
              <a:t>上线后一年</a:t>
            </a:r>
            <a:endParaRPr kumimoji="1" lang="zh-CN" altLang="en-US" sz="2000" b="1" dirty="0">
              <a:latin typeface="华文中宋" pitchFamily="2" charset="-122"/>
              <a:ea typeface="华文中宋" pitchFamily="2" charset="-122"/>
            </a:endParaRPr>
          </a:p>
        </p:txBody>
      </p:sp>
      <p:sp>
        <p:nvSpPr>
          <p:cNvPr id="140293" name="Rectangle 5"/>
          <p:cNvSpPr>
            <a:spLocks noChangeArrowheads="1"/>
          </p:cNvSpPr>
          <p:nvPr/>
        </p:nvSpPr>
        <p:spPr bwMode="auto">
          <a:xfrm>
            <a:off x="4384675" y="1628775"/>
            <a:ext cx="5270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1%</a:t>
            </a:r>
          </a:p>
        </p:txBody>
      </p:sp>
      <p:sp>
        <p:nvSpPr>
          <p:cNvPr id="140294" name="Rectangle 6"/>
          <p:cNvSpPr>
            <a:spLocks noChangeArrowheads="1"/>
          </p:cNvSpPr>
          <p:nvPr/>
        </p:nvSpPr>
        <p:spPr bwMode="auto">
          <a:xfrm>
            <a:off x="6227763" y="1643063"/>
            <a:ext cx="527050"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3%</a:t>
            </a:r>
          </a:p>
        </p:txBody>
      </p:sp>
      <p:sp>
        <p:nvSpPr>
          <p:cNvPr id="140295" name="Rectangle 7"/>
          <p:cNvSpPr>
            <a:spLocks noChangeArrowheads="1"/>
          </p:cNvSpPr>
          <p:nvPr/>
        </p:nvSpPr>
        <p:spPr bwMode="auto">
          <a:xfrm>
            <a:off x="6862763" y="1646238"/>
            <a:ext cx="2317750" cy="304800"/>
          </a:xfrm>
          <a:prstGeom prst="rect">
            <a:avLst/>
          </a:prstGeom>
          <a:noFill/>
          <a:ln w="9525">
            <a:noFill/>
            <a:miter lim="800000"/>
            <a:headEnd/>
            <a:tailEnd/>
          </a:ln>
        </p:spPr>
        <p:txBody>
          <a:bodyPr wrap="none">
            <a:spAutoFit/>
          </a:bodyPr>
          <a:lstStyle/>
          <a:p>
            <a:r>
              <a:rPr kumimoji="1" lang="zh-CN" altLang="en-US" sz="1400">
                <a:solidFill>
                  <a:srgbClr val="FF0000"/>
                </a:solidFill>
                <a:latin typeface="楷体_GB2312" pitchFamily="49" charset="-122"/>
                <a:ea typeface="楷体_GB2312" pitchFamily="49" charset="-122"/>
              </a:rPr>
              <a:t>仅此一项为公司节约</a:t>
            </a:r>
            <a:r>
              <a:rPr kumimoji="1" lang="en-US" altLang="zh-CN" sz="1400">
                <a:solidFill>
                  <a:srgbClr val="FF0000"/>
                </a:solidFill>
                <a:latin typeface="楷体_GB2312" pitchFamily="49" charset="-122"/>
                <a:ea typeface="楷体_GB2312" pitchFamily="49" charset="-122"/>
              </a:rPr>
              <a:t>1500</a:t>
            </a:r>
            <a:r>
              <a:rPr kumimoji="1" lang="zh-CN" altLang="en-US" sz="1400">
                <a:solidFill>
                  <a:srgbClr val="FF0000"/>
                </a:solidFill>
                <a:latin typeface="楷体_GB2312" pitchFamily="49" charset="-122"/>
                <a:ea typeface="楷体_GB2312" pitchFamily="49" charset="-122"/>
              </a:rPr>
              <a:t>万</a:t>
            </a:r>
          </a:p>
        </p:txBody>
      </p:sp>
      <p:sp>
        <p:nvSpPr>
          <p:cNvPr id="140296" name="Rectangle 8"/>
          <p:cNvSpPr>
            <a:spLocks noChangeArrowheads="1"/>
          </p:cNvSpPr>
          <p:nvPr/>
        </p:nvSpPr>
        <p:spPr bwMode="auto">
          <a:xfrm>
            <a:off x="395288" y="1614488"/>
            <a:ext cx="2241550" cy="366712"/>
          </a:xfrm>
          <a:prstGeom prst="rect">
            <a:avLst/>
          </a:prstGeom>
          <a:noFill/>
          <a:ln w="9525">
            <a:noFill/>
            <a:miter lim="800000"/>
            <a:headEnd/>
            <a:tailEnd/>
          </a:ln>
        </p:spPr>
        <p:txBody>
          <a:bodyPr wrap="none">
            <a:spAutoFit/>
          </a:bodyPr>
          <a:lstStyle/>
          <a:p>
            <a:pPr>
              <a:spcBef>
                <a:spcPct val="30000"/>
              </a:spcBef>
              <a:buClr>
                <a:srgbClr val="FF3300"/>
              </a:buClr>
              <a:buFont typeface="Wingdings" pitchFamily="2" charset="2"/>
              <a:buNone/>
            </a:pPr>
            <a:r>
              <a:rPr kumimoji="1" lang="zh-CN" altLang="en-US">
                <a:latin typeface="Times New Roman" pitchFamily="18" charset="0"/>
                <a:ea typeface="黑体" pitchFamily="49" charset="-122"/>
              </a:rPr>
              <a:t>材料成本的节约额度</a:t>
            </a:r>
          </a:p>
        </p:txBody>
      </p:sp>
      <p:sp>
        <p:nvSpPr>
          <p:cNvPr id="140297" name="Rectangle 9"/>
          <p:cNvSpPr>
            <a:spLocks noChangeArrowheads="1"/>
          </p:cNvSpPr>
          <p:nvPr/>
        </p:nvSpPr>
        <p:spPr bwMode="auto">
          <a:xfrm>
            <a:off x="4284663" y="2127250"/>
            <a:ext cx="758825"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5</a:t>
            </a:r>
            <a:r>
              <a:rPr kumimoji="1" lang="zh-CN" altLang="en-US" b="1">
                <a:latin typeface="Times New Roman" pitchFamily="18" charset="0"/>
                <a:ea typeface="黑体" pitchFamily="49" charset="-122"/>
              </a:rPr>
              <a:t>个月</a:t>
            </a:r>
          </a:p>
        </p:txBody>
      </p:sp>
      <p:sp>
        <p:nvSpPr>
          <p:cNvPr id="140298" name="Rectangle 10"/>
          <p:cNvSpPr>
            <a:spLocks noChangeArrowheads="1"/>
          </p:cNvSpPr>
          <p:nvPr/>
        </p:nvSpPr>
        <p:spPr bwMode="auto">
          <a:xfrm>
            <a:off x="6170613" y="2112963"/>
            <a:ext cx="641350"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90</a:t>
            </a:r>
            <a:r>
              <a:rPr kumimoji="1" lang="zh-CN" altLang="en-US" b="1">
                <a:latin typeface="Times New Roman" pitchFamily="18" charset="0"/>
                <a:ea typeface="黑体" pitchFamily="49" charset="-122"/>
              </a:rPr>
              <a:t>天</a:t>
            </a:r>
          </a:p>
        </p:txBody>
      </p:sp>
      <p:sp>
        <p:nvSpPr>
          <p:cNvPr id="140299" name="Rectangle 11"/>
          <p:cNvSpPr>
            <a:spLocks noChangeArrowheads="1"/>
          </p:cNvSpPr>
          <p:nvPr/>
        </p:nvSpPr>
        <p:spPr bwMode="auto">
          <a:xfrm>
            <a:off x="395288" y="2090738"/>
            <a:ext cx="1555750" cy="366712"/>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资金回笼时间</a:t>
            </a:r>
          </a:p>
        </p:txBody>
      </p:sp>
      <p:sp>
        <p:nvSpPr>
          <p:cNvPr id="140300" name="Rectangle 12"/>
          <p:cNvSpPr>
            <a:spLocks noChangeArrowheads="1"/>
          </p:cNvSpPr>
          <p:nvPr/>
        </p:nvSpPr>
        <p:spPr bwMode="auto">
          <a:xfrm>
            <a:off x="4298950" y="2565400"/>
            <a:ext cx="6413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65%</a:t>
            </a:r>
          </a:p>
        </p:txBody>
      </p:sp>
      <p:sp>
        <p:nvSpPr>
          <p:cNvPr id="140301" name="Rectangle 13"/>
          <p:cNvSpPr>
            <a:spLocks noChangeArrowheads="1"/>
          </p:cNvSpPr>
          <p:nvPr/>
        </p:nvSpPr>
        <p:spPr bwMode="auto">
          <a:xfrm>
            <a:off x="6096000" y="2565400"/>
            <a:ext cx="9969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95%</a:t>
            </a:r>
            <a:r>
              <a:rPr kumimoji="1" lang="zh-CN" altLang="en-US" sz="1400" b="1">
                <a:latin typeface="Times New Roman" pitchFamily="18" charset="0"/>
                <a:ea typeface="黑体" pitchFamily="49" charset="-122"/>
              </a:rPr>
              <a:t>以上</a:t>
            </a:r>
          </a:p>
        </p:txBody>
      </p:sp>
      <p:sp>
        <p:nvSpPr>
          <p:cNvPr id="140302" name="Rectangle 14"/>
          <p:cNvSpPr>
            <a:spLocks noChangeArrowheads="1"/>
          </p:cNvSpPr>
          <p:nvPr/>
        </p:nvSpPr>
        <p:spPr bwMode="auto">
          <a:xfrm>
            <a:off x="395288" y="2565400"/>
            <a:ext cx="1327150" cy="366713"/>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采购准确率</a:t>
            </a:r>
          </a:p>
        </p:txBody>
      </p:sp>
      <p:sp>
        <p:nvSpPr>
          <p:cNvPr id="140303" name="Rectangle 15"/>
          <p:cNvSpPr>
            <a:spLocks noChangeArrowheads="1"/>
          </p:cNvSpPr>
          <p:nvPr/>
        </p:nvSpPr>
        <p:spPr bwMode="auto">
          <a:xfrm>
            <a:off x="4283075" y="3040063"/>
            <a:ext cx="869950"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9000</a:t>
            </a:r>
            <a:r>
              <a:rPr kumimoji="1" lang="zh-CN" altLang="en-US" b="1">
                <a:latin typeface="Times New Roman" pitchFamily="18" charset="0"/>
                <a:ea typeface="黑体" pitchFamily="49" charset="-122"/>
              </a:rPr>
              <a:t>万</a:t>
            </a:r>
          </a:p>
        </p:txBody>
      </p:sp>
      <p:sp>
        <p:nvSpPr>
          <p:cNvPr id="140304" name="Rectangle 16"/>
          <p:cNvSpPr>
            <a:spLocks noChangeArrowheads="1"/>
          </p:cNvSpPr>
          <p:nvPr/>
        </p:nvSpPr>
        <p:spPr bwMode="auto">
          <a:xfrm>
            <a:off x="6142038" y="3025775"/>
            <a:ext cx="1008062" cy="366713"/>
          </a:xfrm>
          <a:prstGeom prst="rect">
            <a:avLst/>
          </a:prstGeom>
          <a:noFill/>
          <a:ln w="9525">
            <a:noFill/>
            <a:miter lim="800000"/>
            <a:headEnd/>
            <a:tailEnd/>
          </a:ln>
        </p:spPr>
        <p:txBody>
          <a:bodyPr>
            <a:spAutoFit/>
          </a:bodyPr>
          <a:lstStyle/>
          <a:p>
            <a:r>
              <a:rPr kumimoji="1" lang="en-US" altLang="zh-CN" b="1">
                <a:latin typeface="Times New Roman" pitchFamily="18" charset="0"/>
                <a:ea typeface="黑体" pitchFamily="49" charset="-122"/>
              </a:rPr>
              <a:t>8550</a:t>
            </a:r>
            <a:r>
              <a:rPr kumimoji="1" lang="zh-CN" altLang="en-US" b="1">
                <a:latin typeface="Times New Roman" pitchFamily="18" charset="0"/>
                <a:ea typeface="黑体" pitchFamily="49" charset="-122"/>
              </a:rPr>
              <a:t>万</a:t>
            </a:r>
          </a:p>
        </p:txBody>
      </p:sp>
      <p:sp>
        <p:nvSpPr>
          <p:cNvPr id="140305" name="Rectangle 17"/>
          <p:cNvSpPr>
            <a:spLocks noChangeArrowheads="1"/>
          </p:cNvSpPr>
          <p:nvPr/>
        </p:nvSpPr>
        <p:spPr bwMode="auto">
          <a:xfrm>
            <a:off x="7235825" y="3038475"/>
            <a:ext cx="1250950" cy="304800"/>
          </a:xfrm>
          <a:prstGeom prst="rect">
            <a:avLst/>
          </a:prstGeom>
          <a:noFill/>
          <a:ln w="9525">
            <a:noFill/>
            <a:miter lim="800000"/>
            <a:headEnd/>
            <a:tailEnd/>
          </a:ln>
        </p:spPr>
        <p:txBody>
          <a:bodyPr wrap="none">
            <a:spAutoFit/>
          </a:bodyPr>
          <a:lstStyle/>
          <a:p>
            <a:r>
              <a:rPr kumimoji="1" lang="zh-CN" altLang="en-US" sz="1400">
                <a:latin typeface="楷体_GB2312" pitchFamily="49" charset="-122"/>
                <a:ea typeface="楷体_GB2312" pitchFamily="49" charset="-122"/>
              </a:rPr>
              <a:t>降低了</a:t>
            </a:r>
            <a:r>
              <a:rPr kumimoji="1" lang="en-US" altLang="zh-CN" sz="1400">
                <a:latin typeface="楷体_GB2312" pitchFamily="49" charset="-122"/>
                <a:ea typeface="楷体_GB2312" pitchFamily="49" charset="-122"/>
              </a:rPr>
              <a:t>5%</a:t>
            </a:r>
            <a:r>
              <a:rPr kumimoji="1" lang="zh-CN" altLang="en-US" sz="1400">
                <a:latin typeface="楷体_GB2312" pitchFamily="49" charset="-122"/>
                <a:ea typeface="楷体_GB2312" pitchFamily="49" charset="-122"/>
              </a:rPr>
              <a:t>个点</a:t>
            </a:r>
          </a:p>
        </p:txBody>
      </p:sp>
      <p:sp>
        <p:nvSpPr>
          <p:cNvPr id="140306" name="Rectangle 18"/>
          <p:cNvSpPr>
            <a:spLocks noChangeArrowheads="1"/>
          </p:cNvSpPr>
          <p:nvPr/>
        </p:nvSpPr>
        <p:spPr bwMode="auto">
          <a:xfrm>
            <a:off x="395288" y="3062288"/>
            <a:ext cx="1098550" cy="366712"/>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库存资金</a:t>
            </a:r>
          </a:p>
        </p:txBody>
      </p:sp>
      <p:sp>
        <p:nvSpPr>
          <p:cNvPr id="140307" name="Rectangle 19"/>
          <p:cNvSpPr>
            <a:spLocks noChangeArrowheads="1"/>
          </p:cNvSpPr>
          <p:nvPr/>
        </p:nvSpPr>
        <p:spPr bwMode="auto">
          <a:xfrm>
            <a:off x="366713" y="3565525"/>
            <a:ext cx="2241550" cy="366713"/>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主要原材料周转天数</a:t>
            </a:r>
          </a:p>
        </p:txBody>
      </p:sp>
      <p:sp>
        <p:nvSpPr>
          <p:cNvPr id="140308" name="Rectangle 20"/>
          <p:cNvSpPr>
            <a:spLocks noChangeArrowheads="1"/>
          </p:cNvSpPr>
          <p:nvPr/>
        </p:nvSpPr>
        <p:spPr bwMode="auto">
          <a:xfrm>
            <a:off x="4427538" y="3573463"/>
            <a:ext cx="641350"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30</a:t>
            </a:r>
            <a:r>
              <a:rPr kumimoji="1" lang="zh-CN" altLang="en-US" b="1">
                <a:latin typeface="Times New Roman" pitchFamily="18" charset="0"/>
                <a:ea typeface="黑体" pitchFamily="49" charset="-122"/>
              </a:rPr>
              <a:t>天</a:t>
            </a:r>
          </a:p>
        </p:txBody>
      </p:sp>
      <p:sp>
        <p:nvSpPr>
          <p:cNvPr id="140309" name="Rectangle 21"/>
          <p:cNvSpPr>
            <a:spLocks noChangeArrowheads="1"/>
          </p:cNvSpPr>
          <p:nvPr/>
        </p:nvSpPr>
        <p:spPr bwMode="auto">
          <a:xfrm>
            <a:off x="6213475" y="3573463"/>
            <a:ext cx="641350"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20</a:t>
            </a:r>
            <a:r>
              <a:rPr kumimoji="1" lang="zh-CN" altLang="en-US" b="1">
                <a:latin typeface="Times New Roman" pitchFamily="18" charset="0"/>
                <a:ea typeface="黑体" pitchFamily="49" charset="-122"/>
              </a:rPr>
              <a:t>天</a:t>
            </a:r>
          </a:p>
        </p:txBody>
      </p:sp>
      <p:sp>
        <p:nvSpPr>
          <p:cNvPr id="140310" name="Rectangle 22"/>
          <p:cNvSpPr>
            <a:spLocks noChangeArrowheads="1"/>
          </p:cNvSpPr>
          <p:nvPr/>
        </p:nvSpPr>
        <p:spPr bwMode="auto">
          <a:xfrm>
            <a:off x="398463" y="4070350"/>
            <a:ext cx="2012950" cy="366713"/>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应收账款周转天数</a:t>
            </a:r>
          </a:p>
        </p:txBody>
      </p:sp>
      <p:sp>
        <p:nvSpPr>
          <p:cNvPr id="140311" name="Rectangle 23"/>
          <p:cNvSpPr>
            <a:spLocks noChangeArrowheads="1"/>
          </p:cNvSpPr>
          <p:nvPr/>
        </p:nvSpPr>
        <p:spPr bwMode="auto">
          <a:xfrm>
            <a:off x="4356100" y="4076700"/>
            <a:ext cx="7556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180</a:t>
            </a:r>
            <a:r>
              <a:rPr kumimoji="1" lang="zh-CN" altLang="en-US" b="1">
                <a:latin typeface="Times New Roman" pitchFamily="18" charset="0"/>
                <a:ea typeface="黑体" pitchFamily="49" charset="-122"/>
              </a:rPr>
              <a:t>天</a:t>
            </a:r>
          </a:p>
        </p:txBody>
      </p:sp>
      <p:sp>
        <p:nvSpPr>
          <p:cNvPr id="140312" name="Rectangle 24"/>
          <p:cNvSpPr>
            <a:spLocks noChangeArrowheads="1"/>
          </p:cNvSpPr>
          <p:nvPr/>
        </p:nvSpPr>
        <p:spPr bwMode="auto">
          <a:xfrm>
            <a:off x="6184900" y="4076700"/>
            <a:ext cx="7556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120</a:t>
            </a:r>
            <a:r>
              <a:rPr kumimoji="1" lang="zh-CN" altLang="en-US" b="1">
                <a:latin typeface="Times New Roman" pitchFamily="18" charset="0"/>
                <a:ea typeface="黑体" pitchFamily="49" charset="-122"/>
              </a:rPr>
              <a:t>天</a:t>
            </a:r>
          </a:p>
        </p:txBody>
      </p:sp>
      <p:sp>
        <p:nvSpPr>
          <p:cNvPr id="140313" name="Rectangle 25"/>
          <p:cNvSpPr>
            <a:spLocks noChangeArrowheads="1"/>
          </p:cNvSpPr>
          <p:nvPr/>
        </p:nvSpPr>
        <p:spPr bwMode="auto">
          <a:xfrm>
            <a:off x="395288" y="4573588"/>
            <a:ext cx="2012950" cy="366712"/>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生产计划下达时间</a:t>
            </a:r>
          </a:p>
        </p:txBody>
      </p:sp>
      <p:sp>
        <p:nvSpPr>
          <p:cNvPr id="140314" name="Rectangle 26"/>
          <p:cNvSpPr>
            <a:spLocks noChangeArrowheads="1"/>
          </p:cNvSpPr>
          <p:nvPr/>
        </p:nvSpPr>
        <p:spPr bwMode="auto">
          <a:xfrm>
            <a:off x="4435475" y="4581525"/>
            <a:ext cx="6413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12</a:t>
            </a:r>
            <a:r>
              <a:rPr kumimoji="1" lang="zh-CN" altLang="en-US" b="1">
                <a:latin typeface="Times New Roman" pitchFamily="18" charset="0"/>
                <a:ea typeface="黑体" pitchFamily="49" charset="-122"/>
              </a:rPr>
              <a:t>天</a:t>
            </a:r>
          </a:p>
        </p:txBody>
      </p:sp>
      <p:sp>
        <p:nvSpPr>
          <p:cNvPr id="140315" name="Rectangle 27"/>
          <p:cNvSpPr>
            <a:spLocks noChangeArrowheads="1"/>
          </p:cNvSpPr>
          <p:nvPr/>
        </p:nvSpPr>
        <p:spPr bwMode="auto">
          <a:xfrm>
            <a:off x="6276975" y="4581525"/>
            <a:ext cx="527050" cy="366713"/>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3</a:t>
            </a:r>
            <a:r>
              <a:rPr kumimoji="1" lang="zh-CN" altLang="en-US" b="1">
                <a:latin typeface="Times New Roman" pitchFamily="18" charset="0"/>
                <a:ea typeface="黑体" pitchFamily="49" charset="-122"/>
              </a:rPr>
              <a:t>天</a:t>
            </a:r>
          </a:p>
        </p:txBody>
      </p:sp>
      <p:sp>
        <p:nvSpPr>
          <p:cNvPr id="140316" name="Rectangle 28"/>
          <p:cNvSpPr>
            <a:spLocks noChangeArrowheads="1"/>
          </p:cNvSpPr>
          <p:nvPr/>
        </p:nvSpPr>
        <p:spPr bwMode="auto">
          <a:xfrm>
            <a:off x="395288" y="5078413"/>
            <a:ext cx="1555750" cy="366712"/>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质量检验周期</a:t>
            </a:r>
          </a:p>
        </p:txBody>
      </p:sp>
      <p:sp>
        <p:nvSpPr>
          <p:cNvPr id="140317" name="Rectangle 29"/>
          <p:cNvSpPr>
            <a:spLocks noChangeArrowheads="1"/>
          </p:cNvSpPr>
          <p:nvPr/>
        </p:nvSpPr>
        <p:spPr bwMode="auto">
          <a:xfrm>
            <a:off x="4476750" y="5084763"/>
            <a:ext cx="527050"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3</a:t>
            </a:r>
            <a:r>
              <a:rPr kumimoji="1" lang="zh-CN" altLang="en-US" b="1">
                <a:latin typeface="Times New Roman" pitchFamily="18" charset="0"/>
                <a:ea typeface="黑体" pitchFamily="49" charset="-122"/>
              </a:rPr>
              <a:t>天</a:t>
            </a:r>
          </a:p>
        </p:txBody>
      </p:sp>
      <p:sp>
        <p:nvSpPr>
          <p:cNvPr id="140318" name="Rectangle 30"/>
          <p:cNvSpPr>
            <a:spLocks noChangeArrowheads="1"/>
          </p:cNvSpPr>
          <p:nvPr/>
        </p:nvSpPr>
        <p:spPr bwMode="auto">
          <a:xfrm>
            <a:off x="6184900" y="5084763"/>
            <a:ext cx="836613" cy="366712"/>
          </a:xfrm>
          <a:prstGeom prst="rect">
            <a:avLst/>
          </a:prstGeom>
          <a:noFill/>
          <a:ln w="9525">
            <a:noFill/>
            <a:miter lim="800000"/>
            <a:headEnd/>
            <a:tailEnd/>
          </a:ln>
        </p:spPr>
        <p:txBody>
          <a:bodyPr>
            <a:spAutoFit/>
          </a:bodyPr>
          <a:lstStyle/>
          <a:p>
            <a:r>
              <a:rPr kumimoji="1" lang="zh-CN" altLang="en-US" b="1">
                <a:latin typeface="Times New Roman" pitchFamily="18" charset="0"/>
                <a:ea typeface="黑体" pitchFamily="49" charset="-122"/>
              </a:rPr>
              <a:t>实时</a:t>
            </a:r>
          </a:p>
        </p:txBody>
      </p:sp>
      <p:sp>
        <p:nvSpPr>
          <p:cNvPr id="140319" name="Rectangle 31"/>
          <p:cNvSpPr>
            <a:spLocks noChangeArrowheads="1"/>
          </p:cNvSpPr>
          <p:nvPr/>
        </p:nvSpPr>
        <p:spPr bwMode="auto">
          <a:xfrm>
            <a:off x="385763" y="5583238"/>
            <a:ext cx="2241550" cy="366712"/>
          </a:xfrm>
          <a:prstGeom prst="rect">
            <a:avLst/>
          </a:prstGeom>
          <a:noFill/>
          <a:ln w="9525">
            <a:noFill/>
            <a:miter lim="800000"/>
            <a:headEnd/>
            <a:tailEnd/>
          </a:ln>
        </p:spPr>
        <p:txBody>
          <a:bodyPr wrap="none">
            <a:spAutoFit/>
          </a:bodyPr>
          <a:lstStyle/>
          <a:p>
            <a:r>
              <a:rPr kumimoji="1" lang="zh-CN" altLang="en-US">
                <a:latin typeface="Times New Roman" pitchFamily="18" charset="0"/>
                <a:ea typeface="黑体" pitchFamily="49" charset="-122"/>
              </a:rPr>
              <a:t>日常办公纸张年用量</a:t>
            </a:r>
          </a:p>
        </p:txBody>
      </p:sp>
      <p:sp>
        <p:nvSpPr>
          <p:cNvPr id="140320" name="Rectangle 32"/>
          <p:cNvSpPr>
            <a:spLocks noChangeArrowheads="1"/>
          </p:cNvSpPr>
          <p:nvPr/>
        </p:nvSpPr>
        <p:spPr bwMode="auto">
          <a:xfrm>
            <a:off x="4211638" y="5589588"/>
            <a:ext cx="1217612"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200</a:t>
            </a:r>
            <a:r>
              <a:rPr kumimoji="1" lang="zh-CN" altLang="en-US" b="1">
                <a:latin typeface="Times New Roman" pitchFamily="18" charset="0"/>
                <a:ea typeface="黑体" pitchFamily="49" charset="-122"/>
              </a:rPr>
              <a:t>多万张</a:t>
            </a:r>
          </a:p>
        </p:txBody>
      </p:sp>
      <p:sp>
        <p:nvSpPr>
          <p:cNvPr id="140321" name="Rectangle 33"/>
          <p:cNvSpPr>
            <a:spLocks noChangeArrowheads="1"/>
          </p:cNvSpPr>
          <p:nvPr/>
        </p:nvSpPr>
        <p:spPr bwMode="auto">
          <a:xfrm>
            <a:off x="6199188" y="5589588"/>
            <a:ext cx="873125" cy="366712"/>
          </a:xfrm>
          <a:prstGeom prst="rect">
            <a:avLst/>
          </a:prstGeom>
          <a:noFill/>
          <a:ln w="9525">
            <a:noFill/>
            <a:miter lim="800000"/>
            <a:headEnd/>
            <a:tailEnd/>
          </a:ln>
        </p:spPr>
        <p:txBody>
          <a:bodyPr wrap="none">
            <a:spAutoFit/>
          </a:bodyPr>
          <a:lstStyle/>
          <a:p>
            <a:r>
              <a:rPr kumimoji="1" lang="en-US" altLang="zh-CN" b="1">
                <a:latin typeface="Times New Roman" pitchFamily="18" charset="0"/>
                <a:ea typeface="黑体" pitchFamily="49" charset="-122"/>
              </a:rPr>
              <a:t>30</a:t>
            </a:r>
            <a:r>
              <a:rPr kumimoji="1" lang="zh-CN" altLang="en-US" b="1">
                <a:latin typeface="Times New Roman" pitchFamily="18" charset="0"/>
                <a:ea typeface="黑体" pitchFamily="49" charset="-122"/>
              </a:rPr>
              <a:t>万张</a:t>
            </a:r>
          </a:p>
        </p:txBody>
      </p:sp>
      <p:sp>
        <p:nvSpPr>
          <p:cNvPr id="140322" name="Rectangle 34"/>
          <p:cNvSpPr>
            <a:spLocks noChangeArrowheads="1"/>
          </p:cNvSpPr>
          <p:nvPr/>
        </p:nvSpPr>
        <p:spPr bwMode="auto">
          <a:xfrm>
            <a:off x="827088" y="6021388"/>
            <a:ext cx="641350" cy="366712"/>
          </a:xfrm>
          <a:prstGeom prst="rect">
            <a:avLst/>
          </a:prstGeom>
          <a:noFill/>
          <a:ln w="9525">
            <a:noFill/>
            <a:miter lim="800000"/>
            <a:headEnd/>
            <a:tailEnd/>
          </a:ln>
        </p:spPr>
        <p:txBody>
          <a:bodyPr wrap="none">
            <a:spAutoFit/>
          </a:bodyPr>
          <a:lstStyle/>
          <a:p>
            <a:pPr>
              <a:spcBef>
                <a:spcPct val="30000"/>
              </a:spcBef>
              <a:buClr>
                <a:srgbClr val="FF3300"/>
              </a:buClr>
              <a:buFont typeface="Wingdings" pitchFamily="2" charset="2"/>
              <a:buNone/>
            </a:pPr>
            <a:r>
              <a:rPr kumimoji="1" lang="en-US" altLang="zh-CN" b="1">
                <a:latin typeface="Times New Roman" pitchFamily="18" charset="0"/>
                <a:ea typeface="黑体" pitchFamily="49" charset="-122"/>
              </a:rPr>
              <a:t>……</a:t>
            </a:r>
          </a:p>
        </p:txBody>
      </p:sp>
      <p:sp>
        <p:nvSpPr>
          <p:cNvPr id="140323" name="Rectangle 35"/>
          <p:cNvSpPr>
            <a:spLocks noChangeArrowheads="1"/>
          </p:cNvSpPr>
          <p:nvPr/>
        </p:nvSpPr>
        <p:spPr bwMode="auto">
          <a:xfrm>
            <a:off x="4506913" y="6021388"/>
            <a:ext cx="641350" cy="366712"/>
          </a:xfrm>
          <a:prstGeom prst="rect">
            <a:avLst/>
          </a:prstGeom>
          <a:noFill/>
          <a:ln w="9525">
            <a:noFill/>
            <a:miter lim="800000"/>
            <a:headEnd/>
            <a:tailEnd/>
          </a:ln>
        </p:spPr>
        <p:txBody>
          <a:bodyPr wrap="none">
            <a:spAutoFit/>
          </a:bodyPr>
          <a:lstStyle/>
          <a:p>
            <a:pPr>
              <a:spcBef>
                <a:spcPct val="30000"/>
              </a:spcBef>
              <a:buClr>
                <a:srgbClr val="FF3300"/>
              </a:buClr>
              <a:buFont typeface="Wingdings" pitchFamily="2" charset="2"/>
              <a:buNone/>
            </a:pPr>
            <a:r>
              <a:rPr kumimoji="1" lang="en-US" altLang="zh-CN" b="1">
                <a:latin typeface="Times New Roman" pitchFamily="18" charset="0"/>
                <a:ea typeface="黑体" pitchFamily="49" charset="-122"/>
              </a:rPr>
              <a:t>……</a:t>
            </a:r>
          </a:p>
        </p:txBody>
      </p:sp>
      <p:sp>
        <p:nvSpPr>
          <p:cNvPr id="140324" name="Rectangle 36"/>
          <p:cNvSpPr>
            <a:spLocks noChangeArrowheads="1"/>
          </p:cNvSpPr>
          <p:nvPr/>
        </p:nvSpPr>
        <p:spPr bwMode="auto">
          <a:xfrm>
            <a:off x="6307138" y="6021388"/>
            <a:ext cx="641350" cy="366712"/>
          </a:xfrm>
          <a:prstGeom prst="rect">
            <a:avLst/>
          </a:prstGeom>
          <a:noFill/>
          <a:ln w="9525">
            <a:noFill/>
            <a:miter lim="800000"/>
            <a:headEnd/>
            <a:tailEnd/>
          </a:ln>
        </p:spPr>
        <p:txBody>
          <a:bodyPr wrap="none">
            <a:spAutoFit/>
          </a:bodyPr>
          <a:lstStyle/>
          <a:p>
            <a:pPr>
              <a:spcBef>
                <a:spcPct val="30000"/>
              </a:spcBef>
              <a:buClr>
                <a:srgbClr val="FF3300"/>
              </a:buClr>
              <a:buFont typeface="Wingdings" pitchFamily="2" charset="2"/>
              <a:buNone/>
            </a:pPr>
            <a:r>
              <a:rPr kumimoji="1" lang="en-US" altLang="zh-CN" b="1">
                <a:latin typeface="Times New Roman" pitchFamily="18" charset="0"/>
                <a:ea typeface="黑体" pitchFamily="49" charset="-122"/>
              </a:rPr>
              <a:t>……</a:t>
            </a:r>
          </a:p>
        </p:txBody>
      </p:sp>
      <p:grpSp>
        <p:nvGrpSpPr>
          <p:cNvPr id="2" name="Group 37"/>
          <p:cNvGrpSpPr>
            <a:grpSpLocks/>
          </p:cNvGrpSpPr>
          <p:nvPr/>
        </p:nvGrpSpPr>
        <p:grpSpPr bwMode="auto">
          <a:xfrm>
            <a:off x="5003800" y="1687513"/>
            <a:ext cx="849313" cy="373062"/>
            <a:chOff x="3288" y="1026"/>
            <a:chExt cx="535" cy="235"/>
          </a:xfrm>
        </p:grpSpPr>
        <p:sp>
          <p:nvSpPr>
            <p:cNvPr id="140350" name="AutoShape 38"/>
            <p:cNvSpPr>
              <a:spLocks noChangeArrowheads="1"/>
            </p:cNvSpPr>
            <p:nvPr/>
          </p:nvSpPr>
          <p:spPr bwMode="auto">
            <a:xfrm>
              <a:off x="3362" y="1028"/>
              <a:ext cx="461" cy="176"/>
            </a:xfrm>
            <a:prstGeom prst="curvedUpArrow">
              <a:avLst>
                <a:gd name="adj1" fmla="val 52386"/>
                <a:gd name="adj2" fmla="val 104773"/>
                <a:gd name="adj3" fmla="val 33333"/>
              </a:avLst>
            </a:prstGeom>
            <a:solidFill>
              <a:srgbClr val="FF0000"/>
            </a:solidFill>
            <a:ln w="9525">
              <a:noFill/>
              <a:miter lim="800000"/>
              <a:headEnd/>
              <a:tailEnd/>
            </a:ln>
          </p:spPr>
          <p:txBody>
            <a:bodyPr wrap="none" anchor="ctr"/>
            <a:lstStyle/>
            <a:p>
              <a:endParaRPr lang="zh-CN" altLang="en-US"/>
            </a:p>
          </p:txBody>
        </p:sp>
        <p:sp>
          <p:nvSpPr>
            <p:cNvPr id="140351" name="Rectangle 39"/>
            <p:cNvSpPr>
              <a:spLocks noChangeArrowheads="1"/>
            </p:cNvSpPr>
            <p:nvPr/>
          </p:nvSpPr>
          <p:spPr bwMode="auto">
            <a:xfrm>
              <a:off x="3288" y="1026"/>
              <a:ext cx="281" cy="235"/>
            </a:xfrm>
            <a:prstGeom prst="rect">
              <a:avLst/>
            </a:prstGeom>
            <a:solidFill>
              <a:schemeClr val="bg1"/>
            </a:solidFill>
            <a:ln w="9525">
              <a:noFill/>
              <a:miter lim="800000"/>
              <a:headEnd/>
              <a:tailEnd/>
            </a:ln>
          </p:spPr>
          <p:txBody>
            <a:bodyPr wrap="none" anchor="ctr"/>
            <a:lstStyle/>
            <a:p>
              <a:endParaRPr lang="zh-CN" altLang="en-US"/>
            </a:p>
          </p:txBody>
        </p:sp>
      </p:grpSp>
      <p:grpSp>
        <p:nvGrpSpPr>
          <p:cNvPr id="3" name="Group 40"/>
          <p:cNvGrpSpPr>
            <a:grpSpLocks/>
          </p:cNvGrpSpPr>
          <p:nvPr/>
        </p:nvGrpSpPr>
        <p:grpSpPr bwMode="auto">
          <a:xfrm>
            <a:off x="5003800" y="2609850"/>
            <a:ext cx="849313" cy="373063"/>
            <a:chOff x="3288" y="1026"/>
            <a:chExt cx="535" cy="235"/>
          </a:xfrm>
        </p:grpSpPr>
        <p:sp>
          <p:nvSpPr>
            <p:cNvPr id="140348" name="AutoShape 41"/>
            <p:cNvSpPr>
              <a:spLocks noChangeArrowheads="1"/>
            </p:cNvSpPr>
            <p:nvPr/>
          </p:nvSpPr>
          <p:spPr bwMode="auto">
            <a:xfrm>
              <a:off x="3362" y="1028"/>
              <a:ext cx="461" cy="176"/>
            </a:xfrm>
            <a:prstGeom prst="curvedUpArrow">
              <a:avLst>
                <a:gd name="adj1" fmla="val 52386"/>
                <a:gd name="adj2" fmla="val 104773"/>
                <a:gd name="adj3" fmla="val 33333"/>
              </a:avLst>
            </a:prstGeom>
            <a:solidFill>
              <a:srgbClr val="FF0000"/>
            </a:solidFill>
            <a:ln w="9525">
              <a:noFill/>
              <a:miter lim="800000"/>
              <a:headEnd/>
              <a:tailEnd/>
            </a:ln>
          </p:spPr>
          <p:txBody>
            <a:bodyPr wrap="none" anchor="ctr"/>
            <a:lstStyle/>
            <a:p>
              <a:endParaRPr lang="zh-CN" altLang="en-US"/>
            </a:p>
          </p:txBody>
        </p:sp>
        <p:sp>
          <p:nvSpPr>
            <p:cNvPr id="140349" name="Rectangle 42"/>
            <p:cNvSpPr>
              <a:spLocks noChangeArrowheads="1"/>
            </p:cNvSpPr>
            <p:nvPr/>
          </p:nvSpPr>
          <p:spPr bwMode="auto">
            <a:xfrm>
              <a:off x="3288" y="1026"/>
              <a:ext cx="281" cy="235"/>
            </a:xfrm>
            <a:prstGeom prst="rect">
              <a:avLst/>
            </a:prstGeom>
            <a:solidFill>
              <a:schemeClr val="bg1"/>
            </a:solidFill>
            <a:ln w="9525">
              <a:noFill/>
              <a:miter lim="800000"/>
              <a:headEnd/>
              <a:tailEnd/>
            </a:ln>
          </p:spPr>
          <p:txBody>
            <a:bodyPr wrap="none" anchor="ctr"/>
            <a:lstStyle/>
            <a:p>
              <a:endParaRPr lang="zh-CN" altLang="en-US"/>
            </a:p>
          </p:txBody>
        </p:sp>
      </p:grpSp>
      <p:grpSp>
        <p:nvGrpSpPr>
          <p:cNvPr id="4" name="Group 43"/>
          <p:cNvGrpSpPr>
            <a:grpSpLocks/>
          </p:cNvGrpSpPr>
          <p:nvPr/>
        </p:nvGrpSpPr>
        <p:grpSpPr bwMode="auto">
          <a:xfrm>
            <a:off x="5018088" y="2119313"/>
            <a:ext cx="863600" cy="431800"/>
            <a:chOff x="3198" y="845"/>
            <a:chExt cx="544" cy="272"/>
          </a:xfrm>
        </p:grpSpPr>
        <p:sp>
          <p:nvSpPr>
            <p:cNvPr id="140346" name="AutoShape 44"/>
            <p:cNvSpPr>
              <a:spLocks noChangeArrowheads="1"/>
            </p:cNvSpPr>
            <p:nvPr/>
          </p:nvSpPr>
          <p:spPr bwMode="auto">
            <a:xfrm>
              <a:off x="3243" y="890"/>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47" name="Rectangle 45"/>
            <p:cNvSpPr>
              <a:spLocks noChangeArrowheads="1"/>
            </p:cNvSpPr>
            <p:nvPr/>
          </p:nvSpPr>
          <p:spPr bwMode="auto">
            <a:xfrm>
              <a:off x="3198" y="845"/>
              <a:ext cx="272" cy="272"/>
            </a:xfrm>
            <a:prstGeom prst="rect">
              <a:avLst/>
            </a:prstGeom>
            <a:solidFill>
              <a:schemeClr val="bg1"/>
            </a:solidFill>
            <a:ln w="9525">
              <a:noFill/>
              <a:miter lim="800000"/>
              <a:headEnd/>
              <a:tailEnd/>
            </a:ln>
          </p:spPr>
          <p:txBody>
            <a:bodyPr wrap="none" anchor="ctr"/>
            <a:lstStyle/>
            <a:p>
              <a:endParaRPr lang="zh-CN" altLang="en-US"/>
            </a:p>
          </p:txBody>
        </p:sp>
      </p:grpSp>
      <p:grpSp>
        <p:nvGrpSpPr>
          <p:cNvPr id="5" name="Group 46"/>
          <p:cNvGrpSpPr>
            <a:grpSpLocks/>
          </p:cNvGrpSpPr>
          <p:nvPr/>
        </p:nvGrpSpPr>
        <p:grpSpPr bwMode="auto">
          <a:xfrm>
            <a:off x="5075238" y="2997200"/>
            <a:ext cx="792162" cy="431800"/>
            <a:chOff x="3197" y="1888"/>
            <a:chExt cx="499" cy="272"/>
          </a:xfrm>
        </p:grpSpPr>
        <p:sp>
          <p:nvSpPr>
            <p:cNvPr id="140344" name="AutoShape 47"/>
            <p:cNvSpPr>
              <a:spLocks noChangeArrowheads="1"/>
            </p:cNvSpPr>
            <p:nvPr/>
          </p:nvSpPr>
          <p:spPr bwMode="auto">
            <a:xfrm>
              <a:off x="3197" y="1933"/>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45" name="Rectangle 48"/>
            <p:cNvSpPr>
              <a:spLocks noChangeArrowheads="1"/>
            </p:cNvSpPr>
            <p:nvPr/>
          </p:nvSpPr>
          <p:spPr bwMode="auto">
            <a:xfrm>
              <a:off x="3198" y="1888"/>
              <a:ext cx="226" cy="272"/>
            </a:xfrm>
            <a:prstGeom prst="rect">
              <a:avLst/>
            </a:prstGeom>
            <a:solidFill>
              <a:schemeClr val="bg1"/>
            </a:solidFill>
            <a:ln w="9525">
              <a:noFill/>
              <a:miter lim="800000"/>
              <a:headEnd/>
              <a:tailEnd/>
            </a:ln>
          </p:spPr>
          <p:txBody>
            <a:bodyPr wrap="none" anchor="ctr"/>
            <a:lstStyle/>
            <a:p>
              <a:endParaRPr lang="zh-CN" altLang="en-US"/>
            </a:p>
          </p:txBody>
        </p:sp>
      </p:grpSp>
      <p:grpSp>
        <p:nvGrpSpPr>
          <p:cNvPr id="6" name="Group 49"/>
          <p:cNvGrpSpPr>
            <a:grpSpLocks/>
          </p:cNvGrpSpPr>
          <p:nvPr/>
        </p:nvGrpSpPr>
        <p:grpSpPr bwMode="auto">
          <a:xfrm>
            <a:off x="5003800" y="3557588"/>
            <a:ext cx="863600" cy="431800"/>
            <a:chOff x="3198" y="845"/>
            <a:chExt cx="544" cy="272"/>
          </a:xfrm>
        </p:grpSpPr>
        <p:sp>
          <p:nvSpPr>
            <p:cNvPr id="140342" name="AutoShape 50"/>
            <p:cNvSpPr>
              <a:spLocks noChangeArrowheads="1"/>
            </p:cNvSpPr>
            <p:nvPr/>
          </p:nvSpPr>
          <p:spPr bwMode="auto">
            <a:xfrm>
              <a:off x="3243" y="890"/>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43" name="Rectangle 51"/>
            <p:cNvSpPr>
              <a:spLocks noChangeArrowheads="1"/>
            </p:cNvSpPr>
            <p:nvPr/>
          </p:nvSpPr>
          <p:spPr bwMode="auto">
            <a:xfrm>
              <a:off x="3198" y="845"/>
              <a:ext cx="272" cy="272"/>
            </a:xfrm>
            <a:prstGeom prst="rect">
              <a:avLst/>
            </a:prstGeom>
            <a:solidFill>
              <a:schemeClr val="bg1"/>
            </a:solidFill>
            <a:ln w="9525">
              <a:noFill/>
              <a:miter lim="800000"/>
              <a:headEnd/>
              <a:tailEnd/>
            </a:ln>
          </p:spPr>
          <p:txBody>
            <a:bodyPr wrap="none" anchor="ctr"/>
            <a:lstStyle/>
            <a:p>
              <a:endParaRPr lang="zh-CN" altLang="en-US"/>
            </a:p>
          </p:txBody>
        </p:sp>
      </p:grpSp>
      <p:grpSp>
        <p:nvGrpSpPr>
          <p:cNvPr id="7" name="Group 52"/>
          <p:cNvGrpSpPr>
            <a:grpSpLocks/>
          </p:cNvGrpSpPr>
          <p:nvPr/>
        </p:nvGrpSpPr>
        <p:grpSpPr bwMode="auto">
          <a:xfrm>
            <a:off x="5003800" y="4076700"/>
            <a:ext cx="863600" cy="431800"/>
            <a:chOff x="3198" y="845"/>
            <a:chExt cx="544" cy="272"/>
          </a:xfrm>
        </p:grpSpPr>
        <p:sp>
          <p:nvSpPr>
            <p:cNvPr id="140340" name="AutoShape 53"/>
            <p:cNvSpPr>
              <a:spLocks noChangeArrowheads="1"/>
            </p:cNvSpPr>
            <p:nvPr/>
          </p:nvSpPr>
          <p:spPr bwMode="auto">
            <a:xfrm>
              <a:off x="3243" y="890"/>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41" name="Rectangle 54"/>
            <p:cNvSpPr>
              <a:spLocks noChangeArrowheads="1"/>
            </p:cNvSpPr>
            <p:nvPr/>
          </p:nvSpPr>
          <p:spPr bwMode="auto">
            <a:xfrm>
              <a:off x="3198" y="845"/>
              <a:ext cx="272" cy="272"/>
            </a:xfrm>
            <a:prstGeom prst="rect">
              <a:avLst/>
            </a:prstGeom>
            <a:solidFill>
              <a:schemeClr val="bg1"/>
            </a:solidFill>
            <a:ln w="9525">
              <a:noFill/>
              <a:miter lim="800000"/>
              <a:headEnd/>
              <a:tailEnd/>
            </a:ln>
          </p:spPr>
          <p:txBody>
            <a:bodyPr wrap="none" anchor="ctr"/>
            <a:lstStyle/>
            <a:p>
              <a:endParaRPr lang="zh-CN" altLang="en-US"/>
            </a:p>
          </p:txBody>
        </p:sp>
      </p:grpSp>
      <p:grpSp>
        <p:nvGrpSpPr>
          <p:cNvPr id="8" name="Group 55"/>
          <p:cNvGrpSpPr>
            <a:grpSpLocks/>
          </p:cNvGrpSpPr>
          <p:nvPr/>
        </p:nvGrpSpPr>
        <p:grpSpPr bwMode="auto">
          <a:xfrm>
            <a:off x="5003800" y="4567238"/>
            <a:ext cx="863600" cy="431800"/>
            <a:chOff x="3198" y="845"/>
            <a:chExt cx="544" cy="272"/>
          </a:xfrm>
        </p:grpSpPr>
        <p:sp>
          <p:nvSpPr>
            <p:cNvPr id="140338" name="AutoShape 56"/>
            <p:cNvSpPr>
              <a:spLocks noChangeArrowheads="1"/>
            </p:cNvSpPr>
            <p:nvPr/>
          </p:nvSpPr>
          <p:spPr bwMode="auto">
            <a:xfrm>
              <a:off x="3243" y="890"/>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39" name="Rectangle 57"/>
            <p:cNvSpPr>
              <a:spLocks noChangeArrowheads="1"/>
            </p:cNvSpPr>
            <p:nvPr/>
          </p:nvSpPr>
          <p:spPr bwMode="auto">
            <a:xfrm>
              <a:off x="3198" y="845"/>
              <a:ext cx="272" cy="272"/>
            </a:xfrm>
            <a:prstGeom prst="rect">
              <a:avLst/>
            </a:prstGeom>
            <a:solidFill>
              <a:schemeClr val="bg1"/>
            </a:solidFill>
            <a:ln w="9525">
              <a:noFill/>
              <a:miter lim="800000"/>
              <a:headEnd/>
              <a:tailEnd/>
            </a:ln>
          </p:spPr>
          <p:txBody>
            <a:bodyPr wrap="none" anchor="ctr"/>
            <a:lstStyle/>
            <a:p>
              <a:endParaRPr lang="zh-CN" altLang="en-US"/>
            </a:p>
          </p:txBody>
        </p:sp>
      </p:grpSp>
      <p:grpSp>
        <p:nvGrpSpPr>
          <p:cNvPr id="9" name="Group 58"/>
          <p:cNvGrpSpPr>
            <a:grpSpLocks/>
          </p:cNvGrpSpPr>
          <p:nvPr/>
        </p:nvGrpSpPr>
        <p:grpSpPr bwMode="auto">
          <a:xfrm>
            <a:off x="5003800" y="5084763"/>
            <a:ext cx="863600" cy="431800"/>
            <a:chOff x="3198" y="845"/>
            <a:chExt cx="544" cy="272"/>
          </a:xfrm>
        </p:grpSpPr>
        <p:sp>
          <p:nvSpPr>
            <p:cNvPr id="140336" name="AutoShape 59"/>
            <p:cNvSpPr>
              <a:spLocks noChangeArrowheads="1"/>
            </p:cNvSpPr>
            <p:nvPr/>
          </p:nvSpPr>
          <p:spPr bwMode="auto">
            <a:xfrm>
              <a:off x="3243" y="890"/>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37" name="Rectangle 60"/>
            <p:cNvSpPr>
              <a:spLocks noChangeArrowheads="1"/>
            </p:cNvSpPr>
            <p:nvPr/>
          </p:nvSpPr>
          <p:spPr bwMode="auto">
            <a:xfrm>
              <a:off x="3198" y="845"/>
              <a:ext cx="272" cy="272"/>
            </a:xfrm>
            <a:prstGeom prst="rect">
              <a:avLst/>
            </a:prstGeom>
            <a:solidFill>
              <a:schemeClr val="bg1"/>
            </a:solidFill>
            <a:ln w="9525">
              <a:noFill/>
              <a:miter lim="800000"/>
              <a:headEnd/>
              <a:tailEnd/>
            </a:ln>
          </p:spPr>
          <p:txBody>
            <a:bodyPr wrap="none" anchor="ctr"/>
            <a:lstStyle/>
            <a:p>
              <a:endParaRPr lang="zh-CN" altLang="en-US"/>
            </a:p>
          </p:txBody>
        </p:sp>
      </p:grpSp>
      <p:grpSp>
        <p:nvGrpSpPr>
          <p:cNvPr id="10" name="Group 61"/>
          <p:cNvGrpSpPr>
            <a:grpSpLocks/>
          </p:cNvGrpSpPr>
          <p:nvPr/>
        </p:nvGrpSpPr>
        <p:grpSpPr bwMode="auto">
          <a:xfrm>
            <a:off x="5076825" y="5589588"/>
            <a:ext cx="863600" cy="431800"/>
            <a:chOff x="3198" y="845"/>
            <a:chExt cx="544" cy="272"/>
          </a:xfrm>
        </p:grpSpPr>
        <p:sp>
          <p:nvSpPr>
            <p:cNvPr id="140334" name="AutoShape 62"/>
            <p:cNvSpPr>
              <a:spLocks noChangeArrowheads="1"/>
            </p:cNvSpPr>
            <p:nvPr/>
          </p:nvSpPr>
          <p:spPr bwMode="auto">
            <a:xfrm>
              <a:off x="3243" y="890"/>
              <a:ext cx="499" cy="181"/>
            </a:xfrm>
            <a:prstGeom prst="curvedDownArrow">
              <a:avLst>
                <a:gd name="adj1" fmla="val 55138"/>
                <a:gd name="adj2" fmla="val 110276"/>
                <a:gd name="adj3" fmla="val 33333"/>
              </a:avLst>
            </a:prstGeom>
            <a:solidFill>
              <a:schemeClr val="accent1"/>
            </a:solidFill>
            <a:ln w="9525">
              <a:noFill/>
              <a:miter lim="800000"/>
              <a:headEnd/>
              <a:tailEnd/>
            </a:ln>
          </p:spPr>
          <p:txBody>
            <a:bodyPr wrap="none" anchor="ctr"/>
            <a:lstStyle/>
            <a:p>
              <a:endParaRPr lang="zh-CN" altLang="en-US"/>
            </a:p>
          </p:txBody>
        </p:sp>
        <p:sp>
          <p:nvSpPr>
            <p:cNvPr id="140335" name="Rectangle 63"/>
            <p:cNvSpPr>
              <a:spLocks noChangeArrowheads="1"/>
            </p:cNvSpPr>
            <p:nvPr/>
          </p:nvSpPr>
          <p:spPr bwMode="auto">
            <a:xfrm>
              <a:off x="3198" y="845"/>
              <a:ext cx="272" cy="272"/>
            </a:xfrm>
            <a:prstGeom prst="rect">
              <a:avLst/>
            </a:prstGeom>
            <a:solidFill>
              <a:schemeClr val="bg1"/>
            </a:solidFill>
            <a:ln w="9525">
              <a:noFill/>
              <a:miter lim="800000"/>
              <a:headEnd/>
              <a:tailEnd/>
            </a:ln>
          </p:spPr>
          <p:txBody>
            <a:bodyPr wrap="none" anchor="ctr"/>
            <a:lstStyle/>
            <a:p>
              <a:endParaRPr lang="zh-CN" altLang="en-US"/>
            </a:p>
          </p:txBody>
        </p:sp>
      </p:grpSp>
      <p:sp>
        <p:nvSpPr>
          <p:cNvPr id="64" name="Rectangle 2"/>
          <p:cNvSpPr txBox="1">
            <a:spLocks noChangeArrowheads="1"/>
          </p:cNvSpPr>
          <p:nvPr/>
        </p:nvSpPr>
        <p:spPr>
          <a:xfrm>
            <a:off x="381110" y="152486"/>
            <a:ext cx="7391422" cy="424717"/>
          </a:xfrm>
          <a:prstGeom prst="rect">
            <a:avLst/>
          </a:prstGeom>
          <a:noFill/>
        </p:spPr>
        <p:txBody>
          <a:bodyPr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FF0000"/>
                </a:solidFill>
                <a:effectLst/>
                <a:uLnTx/>
                <a:uFillTx/>
                <a:latin typeface="华文中宋" pitchFamily="2" charset="-122"/>
                <a:ea typeface="微软雅黑" pitchFamily="34" charset="-122"/>
                <a:cs typeface="+mj-cs"/>
              </a:rPr>
              <a:t>量化数据</a:t>
            </a:r>
            <a:r>
              <a:rPr kumimoji="0" lang="en-US" altLang="zh-CN" sz="2400" b="0" i="0" u="none" strike="noStrike" kern="0" cap="none" spc="0" normalizeH="0" baseline="0" noProof="0" dirty="0" smtClean="0">
                <a:ln>
                  <a:noFill/>
                </a:ln>
                <a:solidFill>
                  <a:srgbClr val="FF0000"/>
                </a:solidFill>
                <a:effectLst/>
                <a:uLnTx/>
                <a:uFillTx/>
                <a:latin typeface="华文中宋" pitchFamily="2" charset="-122"/>
                <a:ea typeface="微软雅黑" pitchFamily="34" charset="-122"/>
                <a:cs typeface="+mj-cs"/>
              </a:rPr>
              <a:t>——</a:t>
            </a:r>
            <a:r>
              <a:rPr kumimoji="0" lang="zh-CN" altLang="en-US" sz="2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j-cs"/>
              </a:rPr>
              <a:t>新东机械信息化效益</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506" y="762070"/>
            <a:ext cx="8064896" cy="1017586"/>
          </a:xfrm>
          <a:prstGeom prst="rect">
            <a:avLst/>
          </a:prstGeom>
          <a:noFill/>
        </p:spPr>
        <p:txBody>
          <a:bodyPr wrap="square" rtlCol="0">
            <a:spAutoFit/>
          </a:bodyPr>
          <a:lstStyle/>
          <a:p>
            <a:pPr>
              <a:lnSpc>
                <a:spcPct val="114000"/>
              </a:lnSpc>
            </a:pPr>
            <a:r>
              <a:rPr lang="zh-CN" altLang="en-US" dirty="0" smtClean="0"/>
              <a:t>     </a:t>
            </a:r>
            <a:r>
              <a:rPr lang="zh-CN" altLang="en-US" sz="1400" dirty="0" smtClean="0"/>
              <a:t>机械行业发展到今天，已经非常成熟。中国企业经过半个世纪的发展，已经形成了独立的工业体系，有了相当的规模和实力，越来越多的产品产量开始进入世界前列。机械行业大体上可以分为加工制造业和装备制造业两种类型，其发展现状也不尽相同。</a:t>
            </a:r>
            <a:r>
              <a:rPr lang="en-US" altLang="zh-CN" sz="1600" dirty="0" smtClean="0"/>
              <a:t>   </a:t>
            </a:r>
            <a:endParaRPr lang="zh-CN" altLang="en-US" sz="1600" dirty="0" smtClean="0"/>
          </a:p>
        </p:txBody>
      </p:sp>
      <p:sp>
        <p:nvSpPr>
          <p:cNvPr id="2" name="标题 1"/>
          <p:cNvSpPr>
            <a:spLocks noGrp="1"/>
          </p:cNvSpPr>
          <p:nvPr>
            <p:ph type="title"/>
          </p:nvPr>
        </p:nvSpPr>
        <p:spPr>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1.6 </a:t>
            </a:r>
            <a:r>
              <a:rPr lang="zh-CN" altLang="en-US" dirty="0" smtClean="0"/>
              <a:t>机械行业发展现状与趋势</a:t>
            </a:r>
            <a:endParaRPr lang="zh-CN" altLang="en-US" dirty="0"/>
          </a:p>
        </p:txBody>
      </p:sp>
      <p:graphicFrame>
        <p:nvGraphicFramePr>
          <p:cNvPr id="6" name="图示 5"/>
          <p:cNvGraphicFramePr/>
          <p:nvPr/>
        </p:nvGraphicFramePr>
        <p:xfrm>
          <a:off x="838298" y="3416430"/>
          <a:ext cx="6048672" cy="298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组合 29"/>
          <p:cNvGrpSpPr/>
          <p:nvPr/>
        </p:nvGrpSpPr>
        <p:grpSpPr>
          <a:xfrm>
            <a:off x="332306" y="1844824"/>
            <a:ext cx="1287366" cy="1440160"/>
            <a:chOff x="2478796" y="3562350"/>
            <a:chExt cx="1195556" cy="1372365"/>
          </a:xfrm>
        </p:grpSpPr>
        <p:pic>
          <p:nvPicPr>
            <p:cNvPr id="9" name="Picture 1" descr="F:\公司项目\2012项目\周子涵\用友\PPT\王曼曼\新建文件夹\U8 All-in-One资金管控解决方案\色块\1\1.png"/>
            <p:cNvPicPr>
              <a:picLocks noChangeAspect="1" noChangeArrowheads="1"/>
            </p:cNvPicPr>
            <p:nvPr/>
          </p:nvPicPr>
          <p:blipFill>
            <a:blip r:embed="rId7" cstate="print"/>
            <a:srcRect/>
            <a:stretch>
              <a:fillRect/>
            </a:stretch>
          </p:blipFill>
          <p:spPr bwMode="auto">
            <a:xfrm>
              <a:off x="2478796" y="3562350"/>
              <a:ext cx="1195556" cy="1372365"/>
            </a:xfrm>
            <a:prstGeom prst="rect">
              <a:avLst/>
            </a:prstGeom>
            <a:noFill/>
          </p:spPr>
        </p:pic>
        <p:sp>
          <p:nvSpPr>
            <p:cNvPr id="10" name="TextBox 9"/>
            <p:cNvSpPr txBox="1"/>
            <p:nvPr/>
          </p:nvSpPr>
          <p:spPr>
            <a:xfrm>
              <a:off x="2751613" y="3795867"/>
              <a:ext cx="622373" cy="646310"/>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行业</a:t>
              </a:r>
              <a:endParaRPr lang="en-US" altLang="zh-CN" dirty="0" smtClean="0">
                <a:solidFill>
                  <a:schemeClr val="bg1"/>
                </a:solidFill>
                <a:latin typeface="微软雅黑" pitchFamily="34" charset="-122"/>
                <a:ea typeface="微软雅黑" pitchFamily="34" charset="-122"/>
              </a:endParaRPr>
            </a:p>
            <a:p>
              <a:pPr algn="ctr"/>
              <a:r>
                <a:rPr lang="zh-CN" altLang="en-US" dirty="0" smtClean="0">
                  <a:solidFill>
                    <a:schemeClr val="bg1"/>
                  </a:solidFill>
                  <a:latin typeface="微软雅黑" pitchFamily="34" charset="-122"/>
                  <a:ea typeface="微软雅黑" pitchFamily="34" charset="-122"/>
                </a:rPr>
                <a:t>现状</a:t>
              </a:r>
            </a:p>
          </p:txBody>
        </p:sp>
      </p:grpSp>
      <p:sp>
        <p:nvSpPr>
          <p:cNvPr id="11" name="TextBox 10"/>
          <p:cNvSpPr txBox="1"/>
          <p:nvPr/>
        </p:nvSpPr>
        <p:spPr>
          <a:xfrm>
            <a:off x="1619672" y="1716028"/>
            <a:ext cx="6984776" cy="1496948"/>
          </a:xfrm>
          <a:prstGeom prst="rect">
            <a:avLst/>
          </a:prstGeom>
          <a:noFill/>
        </p:spPr>
        <p:txBody>
          <a:bodyPr wrap="square" rtlCol="0">
            <a:spAutoFit/>
          </a:bodyPr>
          <a:lstStyle/>
          <a:p>
            <a:pPr>
              <a:lnSpc>
                <a:spcPct val="114000"/>
              </a:lnSpc>
            </a:pPr>
            <a:r>
              <a:rPr lang="zh-CN" altLang="en-US" dirty="0" smtClean="0"/>
              <a:t>  </a:t>
            </a:r>
            <a:r>
              <a:rPr lang="zh-CN" altLang="en-US" sz="1600" b="1" dirty="0" smtClean="0">
                <a:solidFill>
                  <a:srgbClr val="FF0000"/>
                </a:solidFill>
              </a:rPr>
              <a:t> 加工制造业：</a:t>
            </a:r>
            <a:r>
              <a:rPr lang="zh-CN" altLang="en-US" sz="1400" dirty="0" smtClean="0"/>
              <a:t>特点是大批量、标准化、生产线。基本竞争方式是</a:t>
            </a:r>
            <a:r>
              <a:rPr lang="zh-CN" altLang="en-US" sz="1400" dirty="0" smtClean="0">
                <a:solidFill>
                  <a:srgbClr val="FF0000"/>
                </a:solidFill>
              </a:rPr>
              <a:t>成本价格的竞争</a:t>
            </a:r>
            <a:r>
              <a:rPr lang="zh-CN" altLang="en-US" sz="1400" dirty="0" smtClean="0"/>
              <a:t>。企业发展到一定水平后，尽管占有的市场越来越大，但企业</a:t>
            </a:r>
            <a:r>
              <a:rPr lang="zh-CN" altLang="en-US" sz="1400" dirty="0" smtClean="0">
                <a:solidFill>
                  <a:srgbClr val="FF0000"/>
                </a:solidFill>
              </a:rPr>
              <a:t>利润越来越微薄</a:t>
            </a:r>
            <a:r>
              <a:rPr lang="zh-CN" altLang="en-US" sz="1400" dirty="0" smtClean="0"/>
              <a:t>，这就是现阶段我国加工制造业的现状。</a:t>
            </a:r>
            <a:endParaRPr lang="en-US" altLang="zh-CN" sz="1600" dirty="0" smtClean="0"/>
          </a:p>
          <a:p>
            <a:pPr>
              <a:buFont typeface="Arial" pitchFamily="34" charset="0"/>
              <a:buChar char="•"/>
            </a:pPr>
            <a:r>
              <a:rPr lang="zh-CN" altLang="en-US" sz="1600" b="1" dirty="0" smtClean="0">
                <a:solidFill>
                  <a:srgbClr val="FF0000"/>
                </a:solidFill>
              </a:rPr>
              <a:t> 装备制造业：</a:t>
            </a:r>
            <a:r>
              <a:rPr lang="zh-CN" altLang="en-US" sz="1400" dirty="0" smtClean="0"/>
              <a:t>竞争方式主要是性能、质量、营销、品牌等等各方面差异的竞争。但中国装备制造业发展同样也有着明显的问题：</a:t>
            </a:r>
            <a:r>
              <a:rPr lang="zh-CN" altLang="en-US" sz="1400" dirty="0" smtClean="0">
                <a:solidFill>
                  <a:srgbClr val="FF0000"/>
                </a:solidFill>
              </a:rPr>
              <a:t>大而不强</a:t>
            </a:r>
            <a:r>
              <a:rPr lang="zh-CN" altLang="en-US" sz="1400" dirty="0" smtClean="0"/>
              <a:t>和</a:t>
            </a:r>
            <a:r>
              <a:rPr lang="zh-CN" altLang="en-US" sz="1400" dirty="0" smtClean="0">
                <a:solidFill>
                  <a:srgbClr val="FF0000"/>
                </a:solidFill>
              </a:rPr>
              <a:t>产业结构不合理。</a:t>
            </a:r>
            <a:r>
              <a:rPr lang="en-US" altLang="zh-CN" sz="1600" dirty="0" smtClean="0"/>
              <a:t>  </a:t>
            </a:r>
            <a:endParaRPr lang="zh-CN" altLang="en-US" sz="1600" dirty="0" smtClean="0"/>
          </a:p>
        </p:txBody>
      </p:sp>
      <p:grpSp>
        <p:nvGrpSpPr>
          <p:cNvPr id="5" name="组合 29"/>
          <p:cNvGrpSpPr/>
          <p:nvPr/>
        </p:nvGrpSpPr>
        <p:grpSpPr>
          <a:xfrm>
            <a:off x="7253452" y="4360914"/>
            <a:ext cx="1287368" cy="1440160"/>
            <a:chOff x="3247360" y="3562350"/>
            <a:chExt cx="1195556" cy="1372365"/>
          </a:xfrm>
        </p:grpSpPr>
        <p:pic>
          <p:nvPicPr>
            <p:cNvPr id="13" name="Picture 1" descr="F:\公司项目\2012项目\周子涵\用友\PPT\王曼曼\新建文件夹\U8 All-in-One资金管控解决方案\色块\1\1.png"/>
            <p:cNvPicPr>
              <a:picLocks noChangeAspect="1" noChangeArrowheads="1"/>
            </p:cNvPicPr>
            <p:nvPr/>
          </p:nvPicPr>
          <p:blipFill>
            <a:blip r:embed="rId7" cstate="print">
              <a:duotone>
                <a:schemeClr val="accent4">
                  <a:shade val="45000"/>
                  <a:satMod val="135000"/>
                </a:schemeClr>
                <a:prstClr val="white"/>
              </a:duotone>
            </a:blip>
            <a:srcRect/>
            <a:stretch>
              <a:fillRect/>
            </a:stretch>
          </p:blipFill>
          <p:spPr bwMode="auto">
            <a:xfrm>
              <a:off x="3247360" y="3562350"/>
              <a:ext cx="1195556" cy="1372365"/>
            </a:xfrm>
            <a:prstGeom prst="rect">
              <a:avLst/>
            </a:prstGeom>
            <a:noFill/>
          </p:spPr>
        </p:pic>
        <p:sp>
          <p:nvSpPr>
            <p:cNvPr id="14" name="TextBox 13"/>
            <p:cNvSpPr txBox="1"/>
            <p:nvPr/>
          </p:nvSpPr>
          <p:spPr>
            <a:xfrm>
              <a:off x="3473729" y="3795867"/>
              <a:ext cx="743149" cy="791878"/>
            </a:xfrm>
            <a:prstGeom prst="rect">
              <a:avLst/>
            </a:prstGeom>
            <a:noFill/>
          </p:spPr>
          <p:txBody>
            <a:bodyPr wrap="none" rtlCol="0">
              <a:spAutoFit/>
            </a:bodyPr>
            <a:lstStyle/>
            <a:p>
              <a:pPr algn="ctr"/>
              <a:r>
                <a:rPr lang="zh-CN" altLang="en-US" dirty="0" smtClean="0">
                  <a:solidFill>
                    <a:schemeClr val="bg1"/>
                  </a:solidFill>
                  <a:latin typeface="微软雅黑" pitchFamily="34" charset="-122"/>
                  <a:ea typeface="微软雅黑" pitchFamily="34" charset="-122"/>
                </a:rPr>
                <a:t>行业</a:t>
              </a:r>
              <a:endParaRPr lang="en-US" altLang="zh-CN" dirty="0" smtClean="0">
                <a:solidFill>
                  <a:schemeClr val="bg1"/>
                </a:solidFill>
                <a:latin typeface="微软雅黑" pitchFamily="34" charset="-122"/>
                <a:ea typeface="微软雅黑" pitchFamily="34" charset="-122"/>
              </a:endParaRPr>
            </a:p>
            <a:p>
              <a:pPr algn="ctr"/>
              <a:r>
                <a:rPr lang="zh-CN" altLang="en-US" dirty="0" smtClean="0">
                  <a:solidFill>
                    <a:schemeClr val="bg1"/>
                  </a:solidFill>
                  <a:latin typeface="微软雅黑" pitchFamily="34" charset="-122"/>
                  <a:ea typeface="微软雅黑" pitchFamily="34" charset="-122"/>
                </a:rPr>
                <a:t>趋势</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3109" name="Picture 5" descr="封三"/>
          <p:cNvPicPr>
            <a:picLocks noChangeAspect="1" noChangeArrowheads="1"/>
          </p:cNvPicPr>
          <p:nvPr/>
        </p:nvPicPr>
        <p:blipFill>
          <a:blip r:embed="rId3" cstate="print"/>
          <a:srcRect l="9045" t="9926" r="9045" b="8203"/>
          <a:stretch>
            <a:fillRect/>
          </a:stretch>
        </p:blipFill>
        <p:spPr bwMode="auto">
          <a:xfrm>
            <a:off x="533506" y="790543"/>
            <a:ext cx="8229384" cy="3857625"/>
          </a:xfrm>
          <a:prstGeom prst="rect">
            <a:avLst/>
          </a:prstGeom>
          <a:noFill/>
          <a:ln w="9525">
            <a:noFill/>
            <a:miter lim="800000"/>
            <a:headEnd/>
            <a:tailEnd/>
          </a:ln>
        </p:spPr>
      </p:pic>
      <p:grpSp>
        <p:nvGrpSpPr>
          <p:cNvPr id="49155" name="组合 9"/>
          <p:cNvGrpSpPr>
            <a:grpSpLocks/>
          </p:cNvGrpSpPr>
          <p:nvPr/>
        </p:nvGrpSpPr>
        <p:grpSpPr bwMode="auto">
          <a:xfrm>
            <a:off x="146050" y="4573588"/>
            <a:ext cx="2033588" cy="2159000"/>
            <a:chOff x="145906" y="4555887"/>
            <a:chExt cx="2034433" cy="2159238"/>
          </a:xfrm>
        </p:grpSpPr>
        <p:sp>
          <p:nvSpPr>
            <p:cNvPr id="1849348" name="Rectangle 4"/>
            <p:cNvSpPr>
              <a:spLocks noChangeArrowheads="1"/>
            </p:cNvSpPr>
            <p:nvPr/>
          </p:nvSpPr>
          <p:spPr bwMode="blackWhite">
            <a:xfrm>
              <a:off x="145906" y="4830554"/>
              <a:ext cx="2034433" cy="1884571"/>
            </a:xfrm>
            <a:prstGeom prst="rect">
              <a:avLst/>
            </a:prstGeom>
            <a:solidFill>
              <a:schemeClr val="bg1"/>
            </a:solidFill>
            <a:ln w="12700">
              <a:solidFill>
                <a:schemeClr val="bg2"/>
              </a:solidFill>
              <a:miter lim="800000"/>
              <a:headEnd/>
              <a:tailEnd/>
            </a:ln>
            <a:effectLst/>
          </p:spPr>
          <p:txBody>
            <a:bodyPr wrap="none" anchor="ctr"/>
            <a:lstStyle/>
            <a:p>
              <a:pPr algn="ctr">
                <a:defRPr/>
              </a:pPr>
              <a:r>
                <a:rPr lang="zh-CN" altLang="zh-CN" sz="2400" baseline="-25000">
                  <a:effectLst>
                    <a:outerShdw blurRad="38100" dist="38100" dir="2700000" algn="tl">
                      <a:srgbClr val="C0C0C0"/>
                    </a:outerShdw>
                  </a:effectLst>
                  <a:latin typeface="微软雅黑" pitchFamily="34" charset="-122"/>
                  <a:ea typeface="微软雅黑" pitchFamily="34" charset="-122"/>
                </a:rPr>
                <a:t> </a:t>
              </a:r>
              <a:endParaRPr lang="zh-CN" altLang="zh-CN">
                <a:latin typeface="微软雅黑" pitchFamily="34" charset="-122"/>
                <a:ea typeface="微软雅黑" pitchFamily="34" charset="-122"/>
              </a:endParaRPr>
            </a:p>
          </p:txBody>
        </p:sp>
        <p:pic>
          <p:nvPicPr>
            <p:cNvPr id="49193" name="Picture 2" descr="E:\yinfeifei\2012年工作项目\UFIDA用友 2012\用友 王曼曼\20120223 信息化企业从U8AIO开始PPT美化\2png图\未标题-92.png"/>
            <p:cNvPicPr>
              <a:picLocks noChangeAspect="1" noChangeArrowheads="1"/>
            </p:cNvPicPr>
            <p:nvPr/>
          </p:nvPicPr>
          <p:blipFill>
            <a:blip r:embed="rId4" cstate="print"/>
            <a:srcRect/>
            <a:stretch>
              <a:fillRect/>
            </a:stretch>
          </p:blipFill>
          <p:spPr bwMode="auto">
            <a:xfrm>
              <a:off x="145906" y="4555887"/>
              <a:ext cx="2033414" cy="397709"/>
            </a:xfrm>
            <a:prstGeom prst="rect">
              <a:avLst/>
            </a:prstGeom>
            <a:noFill/>
            <a:ln w="9525">
              <a:noFill/>
              <a:miter lim="800000"/>
              <a:headEnd/>
              <a:tailEnd/>
            </a:ln>
          </p:spPr>
        </p:pic>
        <p:pic>
          <p:nvPicPr>
            <p:cNvPr id="49194" name="Picture 6" descr="华光锅炉"/>
            <p:cNvPicPr>
              <a:picLocks noChangeAspect="1" noChangeArrowheads="1"/>
            </p:cNvPicPr>
            <p:nvPr/>
          </p:nvPicPr>
          <p:blipFill>
            <a:blip r:embed="rId5" cstate="print"/>
            <a:srcRect/>
            <a:stretch>
              <a:fillRect/>
            </a:stretch>
          </p:blipFill>
          <p:spPr bwMode="auto">
            <a:xfrm>
              <a:off x="323850" y="6436171"/>
              <a:ext cx="1584325" cy="117161"/>
            </a:xfrm>
            <a:prstGeom prst="rect">
              <a:avLst/>
            </a:prstGeom>
            <a:noFill/>
            <a:ln w="9525">
              <a:noFill/>
              <a:miter lim="800000"/>
              <a:headEnd/>
              <a:tailEnd/>
            </a:ln>
          </p:spPr>
        </p:pic>
        <p:pic>
          <p:nvPicPr>
            <p:cNvPr id="49195" name="Picture 7" descr="哈尔滨红光"/>
            <p:cNvPicPr>
              <a:picLocks noChangeAspect="1" noChangeArrowheads="1"/>
            </p:cNvPicPr>
            <p:nvPr/>
          </p:nvPicPr>
          <p:blipFill>
            <a:blip r:embed="rId6" cstate="print"/>
            <a:srcRect/>
            <a:stretch>
              <a:fillRect/>
            </a:stretch>
          </p:blipFill>
          <p:spPr bwMode="auto">
            <a:xfrm>
              <a:off x="179388" y="6264813"/>
              <a:ext cx="1873250" cy="124334"/>
            </a:xfrm>
            <a:prstGeom prst="rect">
              <a:avLst/>
            </a:prstGeom>
            <a:noFill/>
            <a:ln w="9525">
              <a:noFill/>
              <a:miter lim="800000"/>
              <a:headEnd/>
              <a:tailEnd/>
            </a:ln>
          </p:spPr>
        </p:pic>
        <p:pic>
          <p:nvPicPr>
            <p:cNvPr id="49196" name="Picture 8" descr="上海春日机械"/>
            <p:cNvPicPr>
              <a:picLocks noChangeAspect="1" noChangeArrowheads="1"/>
            </p:cNvPicPr>
            <p:nvPr/>
          </p:nvPicPr>
          <p:blipFill>
            <a:blip r:embed="rId7" cstate="print"/>
            <a:srcRect/>
            <a:stretch>
              <a:fillRect/>
            </a:stretch>
          </p:blipFill>
          <p:spPr bwMode="auto">
            <a:xfrm>
              <a:off x="1476375" y="5844788"/>
              <a:ext cx="503238" cy="235915"/>
            </a:xfrm>
            <a:prstGeom prst="rect">
              <a:avLst/>
            </a:prstGeom>
            <a:noFill/>
            <a:ln w="9525">
              <a:noFill/>
              <a:miter lim="800000"/>
              <a:headEnd/>
              <a:tailEnd/>
            </a:ln>
          </p:spPr>
        </p:pic>
        <p:pic>
          <p:nvPicPr>
            <p:cNvPr id="49197" name="Picture 9" descr="佛山永雄机械"/>
            <p:cNvPicPr>
              <a:picLocks noChangeAspect="1" noChangeArrowheads="1"/>
            </p:cNvPicPr>
            <p:nvPr/>
          </p:nvPicPr>
          <p:blipFill>
            <a:blip r:embed="rId8" cstate="print"/>
            <a:srcRect/>
            <a:stretch>
              <a:fillRect/>
            </a:stretch>
          </p:blipFill>
          <p:spPr bwMode="auto">
            <a:xfrm>
              <a:off x="1404938" y="5015896"/>
              <a:ext cx="647700" cy="252653"/>
            </a:xfrm>
            <a:prstGeom prst="rect">
              <a:avLst/>
            </a:prstGeom>
            <a:noFill/>
            <a:ln w="9525">
              <a:noFill/>
              <a:miter lim="800000"/>
              <a:headEnd/>
              <a:tailEnd/>
            </a:ln>
          </p:spPr>
        </p:pic>
        <p:pic>
          <p:nvPicPr>
            <p:cNvPr id="49198" name="Picture 10" descr="柳二空"/>
            <p:cNvPicPr>
              <a:picLocks noChangeAspect="1" noChangeArrowheads="1"/>
            </p:cNvPicPr>
            <p:nvPr/>
          </p:nvPicPr>
          <p:blipFill>
            <a:blip r:embed="rId9" cstate="print"/>
            <a:srcRect/>
            <a:stretch>
              <a:fillRect/>
            </a:stretch>
          </p:blipFill>
          <p:spPr bwMode="auto">
            <a:xfrm>
              <a:off x="1476375" y="5413605"/>
              <a:ext cx="479425" cy="251856"/>
            </a:xfrm>
            <a:prstGeom prst="rect">
              <a:avLst/>
            </a:prstGeom>
            <a:noFill/>
            <a:ln w="9525">
              <a:noFill/>
              <a:miter lim="800000"/>
              <a:headEnd/>
              <a:tailEnd/>
            </a:ln>
          </p:spPr>
        </p:pic>
        <p:pic>
          <p:nvPicPr>
            <p:cNvPr id="49199" name="Picture 11" descr="庞思化工机械"/>
            <p:cNvPicPr>
              <a:picLocks noChangeAspect="1" noChangeArrowheads="1"/>
            </p:cNvPicPr>
            <p:nvPr/>
          </p:nvPicPr>
          <p:blipFill>
            <a:blip r:embed="rId10" cstate="print"/>
            <a:srcRect/>
            <a:stretch>
              <a:fillRect/>
            </a:stretch>
          </p:blipFill>
          <p:spPr bwMode="auto">
            <a:xfrm>
              <a:off x="179388" y="5955573"/>
              <a:ext cx="1223963" cy="237509"/>
            </a:xfrm>
            <a:prstGeom prst="rect">
              <a:avLst/>
            </a:prstGeom>
            <a:noFill/>
            <a:ln w="9525">
              <a:noFill/>
              <a:miter lim="800000"/>
              <a:headEnd/>
              <a:tailEnd/>
            </a:ln>
          </p:spPr>
        </p:pic>
        <p:pic>
          <p:nvPicPr>
            <p:cNvPr id="49200" name="Picture 12" descr="三菱电机"/>
            <p:cNvPicPr>
              <a:picLocks noChangeAspect="1" noChangeArrowheads="1"/>
            </p:cNvPicPr>
            <p:nvPr/>
          </p:nvPicPr>
          <p:blipFill>
            <a:blip r:embed="rId11" cstate="print"/>
            <a:srcRect/>
            <a:stretch>
              <a:fillRect/>
            </a:stretch>
          </p:blipFill>
          <p:spPr bwMode="auto">
            <a:xfrm>
              <a:off x="254000" y="5216522"/>
              <a:ext cx="1006475" cy="205629"/>
            </a:xfrm>
            <a:prstGeom prst="rect">
              <a:avLst/>
            </a:prstGeom>
            <a:noFill/>
            <a:ln w="9525">
              <a:noFill/>
              <a:miter lim="800000"/>
              <a:headEnd/>
              <a:tailEnd/>
            </a:ln>
          </p:spPr>
        </p:pic>
        <p:pic>
          <p:nvPicPr>
            <p:cNvPr id="49201" name="Picture 13" descr="东芝机械"/>
            <p:cNvPicPr>
              <a:picLocks noChangeAspect="1" noChangeArrowheads="1"/>
            </p:cNvPicPr>
            <p:nvPr/>
          </p:nvPicPr>
          <p:blipFill>
            <a:blip r:embed="rId12" cstate="print"/>
            <a:srcRect/>
            <a:stretch>
              <a:fillRect/>
            </a:stretch>
          </p:blipFill>
          <p:spPr bwMode="auto">
            <a:xfrm>
              <a:off x="179388" y="4953287"/>
              <a:ext cx="1296988" cy="258232"/>
            </a:xfrm>
            <a:prstGeom prst="rect">
              <a:avLst/>
            </a:prstGeom>
            <a:noFill/>
            <a:ln w="9525">
              <a:noFill/>
              <a:miter lim="800000"/>
              <a:headEnd/>
              <a:tailEnd/>
            </a:ln>
          </p:spPr>
        </p:pic>
        <p:pic>
          <p:nvPicPr>
            <p:cNvPr id="49202" name="Picture 14" descr="江东机械"/>
            <p:cNvPicPr>
              <a:picLocks noChangeAspect="1" noChangeArrowheads="1"/>
            </p:cNvPicPr>
            <p:nvPr/>
          </p:nvPicPr>
          <p:blipFill>
            <a:blip r:embed="rId13" cstate="print"/>
            <a:srcRect/>
            <a:stretch>
              <a:fillRect/>
            </a:stretch>
          </p:blipFill>
          <p:spPr bwMode="auto">
            <a:xfrm>
              <a:off x="252413" y="5504243"/>
              <a:ext cx="1079500" cy="155417"/>
            </a:xfrm>
            <a:prstGeom prst="rect">
              <a:avLst/>
            </a:prstGeom>
            <a:noFill/>
            <a:ln w="9525">
              <a:noFill/>
              <a:miter lim="800000"/>
              <a:headEnd/>
              <a:tailEnd/>
            </a:ln>
          </p:spPr>
        </p:pic>
        <p:pic>
          <p:nvPicPr>
            <p:cNvPr id="49203" name="Picture 15" descr="杰牌控股"/>
            <p:cNvPicPr>
              <a:picLocks noChangeAspect="1" noChangeArrowheads="1"/>
            </p:cNvPicPr>
            <p:nvPr/>
          </p:nvPicPr>
          <p:blipFill>
            <a:blip r:embed="rId14" cstate="print"/>
            <a:srcRect/>
            <a:stretch>
              <a:fillRect/>
            </a:stretch>
          </p:blipFill>
          <p:spPr bwMode="auto">
            <a:xfrm>
              <a:off x="179388" y="5765087"/>
              <a:ext cx="1296988" cy="155417"/>
            </a:xfrm>
            <a:prstGeom prst="rect">
              <a:avLst/>
            </a:prstGeom>
            <a:noFill/>
            <a:ln w="9525">
              <a:noFill/>
              <a:miter lim="800000"/>
              <a:headEnd/>
              <a:tailEnd/>
            </a:ln>
          </p:spPr>
        </p:pic>
        <p:sp>
          <p:nvSpPr>
            <p:cNvPr id="49204" name="Rectangle 16"/>
            <p:cNvSpPr>
              <a:spLocks noChangeArrowheads="1"/>
            </p:cNvSpPr>
            <p:nvPr/>
          </p:nvSpPr>
          <p:spPr bwMode="blackWhite">
            <a:xfrm>
              <a:off x="711717" y="4646698"/>
              <a:ext cx="902811" cy="245837"/>
            </a:xfrm>
            <a:prstGeom prst="rect">
              <a:avLst/>
            </a:prstGeom>
            <a:noFill/>
            <a:ln w="12700">
              <a:noFill/>
              <a:miter lim="800000"/>
              <a:headEnd/>
              <a:tailEnd/>
            </a:ln>
          </p:spPr>
          <p:txBody>
            <a:bodyPr wrap="none">
              <a:spAutoFit/>
            </a:bodyPr>
            <a:lstStyle/>
            <a:p>
              <a:pPr algn="ctr">
                <a:lnSpc>
                  <a:spcPct val="70000"/>
                </a:lnSpc>
              </a:pPr>
              <a:r>
                <a:rPr lang="ko-KR" sz="1400">
                  <a:latin typeface="微软雅黑" pitchFamily="34" charset="-122"/>
                  <a:ea typeface="微软雅黑" pitchFamily="34" charset="-122"/>
                </a:rPr>
                <a:t>通用设备</a:t>
              </a:r>
              <a:endParaRPr lang="zh-CN" altLang="en-US" sz="1400">
                <a:latin typeface="微软雅黑" pitchFamily="34" charset="-122"/>
                <a:ea typeface="微软雅黑" pitchFamily="34" charset="-122"/>
              </a:endParaRPr>
            </a:p>
          </p:txBody>
        </p:sp>
      </p:grpSp>
      <p:grpSp>
        <p:nvGrpSpPr>
          <p:cNvPr id="49156" name="组合 10"/>
          <p:cNvGrpSpPr>
            <a:grpSpLocks/>
          </p:cNvGrpSpPr>
          <p:nvPr/>
        </p:nvGrpSpPr>
        <p:grpSpPr bwMode="auto">
          <a:xfrm>
            <a:off x="4427538" y="4573588"/>
            <a:ext cx="2093912" cy="2159000"/>
            <a:chOff x="4706109" y="4555887"/>
            <a:chExt cx="2094006" cy="2159238"/>
          </a:xfrm>
        </p:grpSpPr>
        <p:sp>
          <p:nvSpPr>
            <p:cNvPr id="1849354" name="Rectangle 10"/>
            <p:cNvSpPr>
              <a:spLocks noChangeArrowheads="1"/>
            </p:cNvSpPr>
            <p:nvPr/>
          </p:nvSpPr>
          <p:spPr bwMode="blackWhite">
            <a:xfrm>
              <a:off x="4706109" y="4830554"/>
              <a:ext cx="2094006" cy="1884571"/>
            </a:xfrm>
            <a:prstGeom prst="rect">
              <a:avLst/>
            </a:prstGeom>
            <a:solidFill>
              <a:schemeClr val="bg1"/>
            </a:solidFill>
            <a:ln w="12700">
              <a:solidFill>
                <a:schemeClr val="bg2"/>
              </a:solidFill>
              <a:miter lim="800000"/>
              <a:headEnd/>
              <a:tailEnd/>
            </a:ln>
            <a:effectLst/>
          </p:spPr>
          <p:txBody>
            <a:bodyPr wrap="none" anchor="ctr"/>
            <a:lstStyle/>
            <a:p>
              <a:pPr algn="ctr">
                <a:defRPr/>
              </a:pPr>
              <a:r>
                <a:rPr lang="zh-CN" altLang="zh-CN" sz="1400" baseline="-25000">
                  <a:effectLst>
                    <a:outerShdw blurRad="38100" dist="38100" dir="2700000" algn="tl">
                      <a:srgbClr val="C0C0C0"/>
                    </a:outerShdw>
                  </a:effectLst>
                  <a:latin typeface="微软雅黑" pitchFamily="34" charset="-122"/>
                  <a:ea typeface="微软雅黑" pitchFamily="34" charset="-122"/>
                </a:rPr>
                <a:t> </a:t>
              </a:r>
              <a:endParaRPr lang="zh-CN" altLang="zh-CN" sz="1400">
                <a:latin typeface="微软雅黑" pitchFamily="34" charset="-122"/>
                <a:ea typeface="微软雅黑" pitchFamily="34" charset="-122"/>
              </a:endParaRPr>
            </a:p>
          </p:txBody>
        </p:sp>
        <p:pic>
          <p:nvPicPr>
            <p:cNvPr id="49184" name="Picture 4" descr="E:\yinfeifei\2012年工作项目\UFIDA用友 2012\用友 王曼曼\20120223 信息化企业从U8AIO开始PPT美化\2png图\未标题-89.png"/>
            <p:cNvPicPr>
              <a:picLocks noChangeAspect="1" noChangeArrowheads="1"/>
            </p:cNvPicPr>
            <p:nvPr/>
          </p:nvPicPr>
          <p:blipFill>
            <a:blip r:embed="rId15" cstate="print"/>
            <a:srcRect/>
            <a:stretch>
              <a:fillRect/>
            </a:stretch>
          </p:blipFill>
          <p:spPr bwMode="auto">
            <a:xfrm>
              <a:off x="4707743" y="4555887"/>
              <a:ext cx="2090738" cy="397709"/>
            </a:xfrm>
            <a:prstGeom prst="rect">
              <a:avLst/>
            </a:prstGeom>
            <a:noFill/>
            <a:ln w="9525">
              <a:noFill/>
              <a:miter lim="800000"/>
              <a:headEnd/>
              <a:tailEnd/>
            </a:ln>
          </p:spPr>
        </p:pic>
        <p:pic>
          <p:nvPicPr>
            <p:cNvPr id="49185" name="Picture 21" descr="西玛电机"/>
            <p:cNvPicPr>
              <a:picLocks noChangeAspect="1" noChangeArrowheads="1"/>
            </p:cNvPicPr>
            <p:nvPr/>
          </p:nvPicPr>
          <p:blipFill>
            <a:blip r:embed="rId16" cstate="print"/>
            <a:srcRect/>
            <a:stretch>
              <a:fillRect/>
            </a:stretch>
          </p:blipFill>
          <p:spPr bwMode="auto">
            <a:xfrm>
              <a:off x="4860925" y="6461675"/>
              <a:ext cx="1727200" cy="95641"/>
            </a:xfrm>
            <a:prstGeom prst="rect">
              <a:avLst/>
            </a:prstGeom>
            <a:noFill/>
            <a:ln w="9525">
              <a:noFill/>
              <a:miter lim="800000"/>
              <a:headEnd/>
              <a:tailEnd/>
            </a:ln>
          </p:spPr>
        </p:pic>
        <p:pic>
          <p:nvPicPr>
            <p:cNvPr id="49186" name="Picture 22" descr="峰峰金属支架"/>
            <p:cNvPicPr>
              <a:picLocks noChangeAspect="1" noChangeArrowheads="1"/>
            </p:cNvPicPr>
            <p:nvPr/>
          </p:nvPicPr>
          <p:blipFill>
            <a:blip r:embed="rId17" cstate="print"/>
            <a:srcRect/>
            <a:stretch>
              <a:fillRect/>
            </a:stretch>
          </p:blipFill>
          <p:spPr bwMode="auto">
            <a:xfrm>
              <a:off x="5424488" y="5013418"/>
              <a:ext cx="569913" cy="322790"/>
            </a:xfrm>
            <a:prstGeom prst="rect">
              <a:avLst/>
            </a:prstGeom>
            <a:noFill/>
            <a:ln w="9525">
              <a:noFill/>
              <a:miter lim="800000"/>
              <a:headEnd/>
              <a:tailEnd/>
            </a:ln>
          </p:spPr>
        </p:pic>
        <p:pic>
          <p:nvPicPr>
            <p:cNvPr id="49187" name="Picture 23" descr="苏州巨能"/>
            <p:cNvPicPr>
              <a:picLocks noChangeAspect="1" noChangeArrowheads="1"/>
            </p:cNvPicPr>
            <p:nvPr/>
          </p:nvPicPr>
          <p:blipFill>
            <a:blip r:embed="rId18" cstate="print"/>
            <a:srcRect/>
            <a:stretch>
              <a:fillRect/>
            </a:stretch>
          </p:blipFill>
          <p:spPr bwMode="auto">
            <a:xfrm>
              <a:off x="5076825" y="5376943"/>
              <a:ext cx="1296988" cy="243089"/>
            </a:xfrm>
            <a:prstGeom prst="rect">
              <a:avLst/>
            </a:prstGeom>
            <a:noFill/>
            <a:ln w="9525">
              <a:noFill/>
              <a:miter lim="800000"/>
              <a:headEnd/>
              <a:tailEnd/>
            </a:ln>
          </p:spPr>
        </p:pic>
        <p:pic>
          <p:nvPicPr>
            <p:cNvPr id="49188" name="Picture 24" descr="大连造船工具"/>
            <p:cNvPicPr>
              <a:picLocks noChangeAspect="1" noChangeArrowheads="1"/>
            </p:cNvPicPr>
            <p:nvPr/>
          </p:nvPicPr>
          <p:blipFill>
            <a:blip r:embed="rId19" cstate="print"/>
            <a:srcRect/>
            <a:stretch>
              <a:fillRect/>
            </a:stretch>
          </p:blipFill>
          <p:spPr bwMode="auto">
            <a:xfrm>
              <a:off x="4862513" y="5919707"/>
              <a:ext cx="1798638" cy="145056"/>
            </a:xfrm>
            <a:prstGeom prst="rect">
              <a:avLst/>
            </a:prstGeom>
            <a:noFill/>
            <a:ln w="9525">
              <a:noFill/>
              <a:miter lim="800000"/>
              <a:headEnd/>
              <a:tailEnd/>
            </a:ln>
          </p:spPr>
        </p:pic>
        <p:pic>
          <p:nvPicPr>
            <p:cNvPr id="49189" name="Picture 25" descr="无锡海源重工"/>
            <p:cNvPicPr>
              <a:picLocks noChangeAspect="1" noChangeArrowheads="1"/>
            </p:cNvPicPr>
            <p:nvPr/>
          </p:nvPicPr>
          <p:blipFill>
            <a:blip r:embed="rId20" cstate="print"/>
            <a:srcRect/>
            <a:stretch>
              <a:fillRect/>
            </a:stretch>
          </p:blipFill>
          <p:spPr bwMode="auto">
            <a:xfrm>
              <a:off x="4930775" y="6172360"/>
              <a:ext cx="1657350" cy="141868"/>
            </a:xfrm>
            <a:prstGeom prst="rect">
              <a:avLst/>
            </a:prstGeom>
            <a:noFill/>
            <a:ln w="9525">
              <a:noFill/>
              <a:miter lim="800000"/>
              <a:headEnd/>
              <a:tailEnd/>
            </a:ln>
          </p:spPr>
        </p:pic>
        <p:pic>
          <p:nvPicPr>
            <p:cNvPr id="49190" name="Picture 26" descr="江苏金湖输油泵"/>
            <p:cNvPicPr>
              <a:picLocks noChangeAspect="1" noChangeArrowheads="1"/>
            </p:cNvPicPr>
            <p:nvPr/>
          </p:nvPicPr>
          <p:blipFill>
            <a:blip r:embed="rId21" cstate="print"/>
            <a:srcRect/>
            <a:stretch>
              <a:fillRect/>
            </a:stretch>
          </p:blipFill>
          <p:spPr bwMode="auto">
            <a:xfrm>
              <a:off x="4862513" y="5702920"/>
              <a:ext cx="1798638" cy="130710"/>
            </a:xfrm>
            <a:prstGeom prst="rect">
              <a:avLst/>
            </a:prstGeom>
            <a:noFill/>
            <a:ln w="9525">
              <a:noFill/>
              <a:miter lim="800000"/>
              <a:headEnd/>
              <a:tailEnd/>
            </a:ln>
          </p:spPr>
        </p:pic>
        <p:sp>
          <p:nvSpPr>
            <p:cNvPr id="49191" name="Rectangle 27"/>
            <p:cNvSpPr>
              <a:spLocks noChangeArrowheads="1"/>
            </p:cNvSpPr>
            <p:nvPr/>
          </p:nvSpPr>
          <p:spPr bwMode="blackWhite">
            <a:xfrm>
              <a:off x="5301707" y="4646698"/>
              <a:ext cx="902811" cy="245837"/>
            </a:xfrm>
            <a:prstGeom prst="rect">
              <a:avLst/>
            </a:prstGeom>
            <a:noFill/>
            <a:ln w="12700">
              <a:noFill/>
              <a:miter lim="800000"/>
              <a:headEnd/>
              <a:tailEnd/>
            </a:ln>
          </p:spPr>
          <p:txBody>
            <a:bodyPr wrap="none">
              <a:spAutoFit/>
            </a:bodyPr>
            <a:lstStyle/>
            <a:p>
              <a:pPr algn="ctr">
                <a:lnSpc>
                  <a:spcPct val="70000"/>
                </a:lnSpc>
              </a:pPr>
              <a:r>
                <a:rPr lang="ko-KR" sz="1400">
                  <a:latin typeface="微软雅黑" pitchFamily="34" charset="-122"/>
                  <a:ea typeface="微软雅黑" pitchFamily="34" charset="-122"/>
                </a:rPr>
                <a:t>金属制品</a:t>
              </a:r>
              <a:endParaRPr lang="zh-CN" altLang="en-US" sz="1400">
                <a:latin typeface="微软雅黑" pitchFamily="34" charset="-122"/>
                <a:ea typeface="微软雅黑" pitchFamily="34" charset="-122"/>
              </a:endParaRPr>
            </a:p>
          </p:txBody>
        </p:sp>
      </p:grpSp>
      <p:grpSp>
        <p:nvGrpSpPr>
          <p:cNvPr id="49157" name="组合 8"/>
          <p:cNvGrpSpPr>
            <a:grpSpLocks/>
          </p:cNvGrpSpPr>
          <p:nvPr/>
        </p:nvGrpSpPr>
        <p:grpSpPr bwMode="auto">
          <a:xfrm>
            <a:off x="2268538" y="4573588"/>
            <a:ext cx="2090737" cy="2159000"/>
            <a:chOff x="2267744" y="4555887"/>
            <a:chExt cx="2090738" cy="2159238"/>
          </a:xfrm>
        </p:grpSpPr>
        <p:sp>
          <p:nvSpPr>
            <p:cNvPr id="1849360" name="Rectangle 16"/>
            <p:cNvSpPr>
              <a:spLocks noChangeArrowheads="1"/>
            </p:cNvSpPr>
            <p:nvPr/>
          </p:nvSpPr>
          <p:spPr bwMode="blackWhite">
            <a:xfrm>
              <a:off x="2267744" y="4830554"/>
              <a:ext cx="2085976" cy="1884571"/>
            </a:xfrm>
            <a:prstGeom prst="rect">
              <a:avLst/>
            </a:prstGeom>
            <a:solidFill>
              <a:schemeClr val="bg1"/>
            </a:solidFill>
            <a:ln w="12700">
              <a:solidFill>
                <a:schemeClr val="bg2"/>
              </a:solidFill>
              <a:miter lim="800000"/>
              <a:headEnd/>
              <a:tailEnd/>
            </a:ln>
            <a:effectLst/>
          </p:spPr>
          <p:txBody>
            <a:bodyPr wrap="none" anchor="ctr"/>
            <a:lstStyle/>
            <a:p>
              <a:pPr algn="ctr">
                <a:defRPr/>
              </a:pPr>
              <a:r>
                <a:rPr lang="zh-CN" altLang="zh-CN" sz="1400" baseline="-25000">
                  <a:effectLst>
                    <a:outerShdw blurRad="38100" dist="38100" dir="2700000" algn="tl">
                      <a:srgbClr val="C0C0C0"/>
                    </a:outerShdw>
                  </a:effectLst>
                  <a:latin typeface="微软雅黑" pitchFamily="34" charset="-122"/>
                  <a:ea typeface="微软雅黑" pitchFamily="34" charset="-122"/>
                </a:rPr>
                <a:t> </a:t>
              </a:r>
              <a:endParaRPr lang="zh-CN" altLang="zh-CN" sz="1400">
                <a:latin typeface="微软雅黑" pitchFamily="34" charset="-122"/>
                <a:ea typeface="微软雅黑" pitchFamily="34" charset="-122"/>
              </a:endParaRPr>
            </a:p>
          </p:txBody>
        </p:sp>
        <p:pic>
          <p:nvPicPr>
            <p:cNvPr id="49171" name="Picture 5" descr="E:\yinfeifei\2012年工作项目\UFIDA用友 2012\用友 王曼曼\20120223 信息化企业从U8AIO开始PPT美化\2png图\未标题-90.png"/>
            <p:cNvPicPr>
              <a:picLocks noChangeAspect="1" noChangeArrowheads="1"/>
            </p:cNvPicPr>
            <p:nvPr/>
          </p:nvPicPr>
          <p:blipFill>
            <a:blip r:embed="rId22" cstate="print"/>
            <a:srcRect/>
            <a:stretch>
              <a:fillRect/>
            </a:stretch>
          </p:blipFill>
          <p:spPr bwMode="auto">
            <a:xfrm>
              <a:off x="2267744" y="4555887"/>
              <a:ext cx="2090738" cy="397709"/>
            </a:xfrm>
            <a:prstGeom prst="rect">
              <a:avLst/>
            </a:prstGeom>
            <a:noFill/>
            <a:ln w="9525">
              <a:noFill/>
              <a:miter lim="800000"/>
              <a:headEnd/>
              <a:tailEnd/>
            </a:ln>
          </p:spPr>
        </p:pic>
        <p:pic>
          <p:nvPicPr>
            <p:cNvPr id="49172" name="Picture 42" descr="荷兰机械"/>
            <p:cNvPicPr>
              <a:picLocks noChangeAspect="1" noChangeArrowheads="1"/>
            </p:cNvPicPr>
            <p:nvPr/>
          </p:nvPicPr>
          <p:blipFill>
            <a:blip r:embed="rId23" cstate="print"/>
            <a:srcRect/>
            <a:stretch>
              <a:fillRect/>
            </a:stretch>
          </p:blipFill>
          <p:spPr bwMode="auto">
            <a:xfrm>
              <a:off x="2424658" y="6459284"/>
              <a:ext cx="1655763" cy="183313"/>
            </a:xfrm>
            <a:prstGeom prst="rect">
              <a:avLst/>
            </a:prstGeom>
            <a:noFill/>
            <a:ln w="9525">
              <a:noFill/>
              <a:miter lim="800000"/>
              <a:headEnd/>
              <a:tailEnd/>
            </a:ln>
          </p:spPr>
        </p:pic>
        <p:pic>
          <p:nvPicPr>
            <p:cNvPr id="49173" name="Picture 43" descr="大连绿诺"/>
            <p:cNvPicPr>
              <a:picLocks noChangeAspect="1" noChangeArrowheads="1"/>
            </p:cNvPicPr>
            <p:nvPr/>
          </p:nvPicPr>
          <p:blipFill>
            <a:blip r:embed="rId24" cstate="print"/>
            <a:srcRect/>
            <a:stretch>
              <a:fillRect/>
            </a:stretch>
          </p:blipFill>
          <p:spPr bwMode="auto">
            <a:xfrm>
              <a:off x="2496096" y="6280754"/>
              <a:ext cx="1657350" cy="135492"/>
            </a:xfrm>
            <a:prstGeom prst="rect">
              <a:avLst/>
            </a:prstGeom>
            <a:noFill/>
            <a:ln w="9525">
              <a:noFill/>
              <a:miter lim="800000"/>
              <a:headEnd/>
              <a:tailEnd/>
            </a:ln>
          </p:spPr>
        </p:pic>
        <p:pic>
          <p:nvPicPr>
            <p:cNvPr id="49174" name="Picture 44" descr="中牧南京"/>
            <p:cNvPicPr>
              <a:picLocks noChangeAspect="1" noChangeArrowheads="1"/>
            </p:cNvPicPr>
            <p:nvPr/>
          </p:nvPicPr>
          <p:blipFill>
            <a:blip r:embed="rId25" cstate="print"/>
            <a:srcRect/>
            <a:stretch>
              <a:fillRect/>
            </a:stretch>
          </p:blipFill>
          <p:spPr bwMode="auto">
            <a:xfrm>
              <a:off x="3578771" y="5018287"/>
              <a:ext cx="574675" cy="179328"/>
            </a:xfrm>
            <a:prstGeom prst="rect">
              <a:avLst/>
            </a:prstGeom>
            <a:noFill/>
            <a:ln w="9525">
              <a:noFill/>
              <a:miter lim="800000"/>
              <a:headEnd/>
              <a:tailEnd/>
            </a:ln>
          </p:spPr>
        </p:pic>
        <p:pic>
          <p:nvPicPr>
            <p:cNvPr id="49175" name="Picture 45" descr="苹乐集团"/>
            <p:cNvPicPr>
              <a:picLocks noChangeAspect="1" noChangeArrowheads="1"/>
            </p:cNvPicPr>
            <p:nvPr/>
          </p:nvPicPr>
          <p:blipFill>
            <a:blip r:embed="rId26" cstate="print"/>
            <a:srcRect/>
            <a:stretch>
              <a:fillRect/>
            </a:stretch>
          </p:blipFill>
          <p:spPr bwMode="auto">
            <a:xfrm>
              <a:off x="2499271" y="5200006"/>
              <a:ext cx="1582738" cy="213599"/>
            </a:xfrm>
            <a:prstGeom prst="rect">
              <a:avLst/>
            </a:prstGeom>
            <a:noFill/>
            <a:ln w="9525">
              <a:noFill/>
              <a:miter lim="800000"/>
              <a:headEnd/>
              <a:tailEnd/>
            </a:ln>
          </p:spPr>
        </p:pic>
        <p:pic>
          <p:nvPicPr>
            <p:cNvPr id="49176" name="Picture 46" descr="宇宙"/>
            <p:cNvPicPr>
              <a:picLocks noChangeAspect="1" noChangeArrowheads="1"/>
            </p:cNvPicPr>
            <p:nvPr/>
          </p:nvPicPr>
          <p:blipFill>
            <a:blip r:embed="rId27" cstate="print"/>
            <a:srcRect/>
            <a:stretch>
              <a:fillRect/>
            </a:stretch>
          </p:blipFill>
          <p:spPr bwMode="auto">
            <a:xfrm>
              <a:off x="2353221" y="4960903"/>
              <a:ext cx="1079500" cy="274969"/>
            </a:xfrm>
            <a:prstGeom prst="rect">
              <a:avLst/>
            </a:prstGeom>
            <a:noFill/>
            <a:ln w="9525">
              <a:noFill/>
              <a:miter lim="800000"/>
              <a:headEnd/>
              <a:tailEnd/>
            </a:ln>
          </p:spPr>
        </p:pic>
        <p:pic>
          <p:nvPicPr>
            <p:cNvPr id="49177" name="Picture 47" descr="鸡西煤机"/>
            <p:cNvPicPr>
              <a:picLocks noChangeAspect="1" noChangeArrowheads="1"/>
            </p:cNvPicPr>
            <p:nvPr/>
          </p:nvPicPr>
          <p:blipFill>
            <a:blip r:embed="rId28" cstate="print"/>
            <a:srcRect/>
            <a:stretch>
              <a:fillRect/>
            </a:stretch>
          </p:blipFill>
          <p:spPr bwMode="auto">
            <a:xfrm>
              <a:off x="2569121" y="5413605"/>
              <a:ext cx="647700" cy="314023"/>
            </a:xfrm>
            <a:prstGeom prst="rect">
              <a:avLst/>
            </a:prstGeom>
            <a:noFill/>
            <a:ln w="9525">
              <a:noFill/>
              <a:miter lim="800000"/>
              <a:headEnd/>
              <a:tailEnd/>
            </a:ln>
          </p:spPr>
        </p:pic>
        <p:pic>
          <p:nvPicPr>
            <p:cNvPr id="49178" name="Picture 48" descr="源田"/>
            <p:cNvPicPr>
              <a:picLocks noChangeAspect="1" noChangeArrowheads="1"/>
            </p:cNvPicPr>
            <p:nvPr/>
          </p:nvPicPr>
          <p:blipFill>
            <a:blip r:embed="rId29" cstate="print"/>
            <a:srcRect/>
            <a:stretch>
              <a:fillRect/>
            </a:stretch>
          </p:blipFill>
          <p:spPr bwMode="auto">
            <a:xfrm>
              <a:off x="3361283" y="5420778"/>
              <a:ext cx="647700" cy="318008"/>
            </a:xfrm>
            <a:prstGeom prst="rect">
              <a:avLst/>
            </a:prstGeom>
            <a:noFill/>
            <a:ln w="9525">
              <a:noFill/>
              <a:miter lim="800000"/>
              <a:headEnd/>
              <a:tailEnd/>
            </a:ln>
          </p:spPr>
        </p:pic>
        <p:pic>
          <p:nvPicPr>
            <p:cNvPr id="49179" name="Picture 49" descr="航天晨光"/>
            <p:cNvPicPr>
              <a:picLocks noChangeAspect="1" noChangeArrowheads="1"/>
            </p:cNvPicPr>
            <p:nvPr/>
          </p:nvPicPr>
          <p:blipFill>
            <a:blip r:embed="rId30" cstate="print"/>
            <a:srcRect/>
            <a:stretch>
              <a:fillRect/>
            </a:stretch>
          </p:blipFill>
          <p:spPr bwMode="auto">
            <a:xfrm>
              <a:off x="3361283" y="5753929"/>
              <a:ext cx="647700" cy="274172"/>
            </a:xfrm>
            <a:prstGeom prst="rect">
              <a:avLst/>
            </a:prstGeom>
            <a:noFill/>
            <a:ln w="9525">
              <a:noFill/>
              <a:miter lim="800000"/>
              <a:headEnd/>
              <a:tailEnd/>
            </a:ln>
          </p:spPr>
        </p:pic>
        <p:pic>
          <p:nvPicPr>
            <p:cNvPr id="49180" name="Picture 50" descr="新海威"/>
            <p:cNvPicPr>
              <a:picLocks noChangeAspect="1" noChangeArrowheads="1"/>
            </p:cNvPicPr>
            <p:nvPr/>
          </p:nvPicPr>
          <p:blipFill>
            <a:blip r:embed="rId31" cstate="print"/>
            <a:srcRect/>
            <a:stretch>
              <a:fillRect/>
            </a:stretch>
          </p:blipFill>
          <p:spPr bwMode="auto">
            <a:xfrm>
              <a:off x="2424658" y="6099832"/>
              <a:ext cx="1692275" cy="129913"/>
            </a:xfrm>
            <a:prstGeom prst="rect">
              <a:avLst/>
            </a:prstGeom>
            <a:noFill/>
            <a:ln w="9525">
              <a:noFill/>
              <a:miter lim="800000"/>
              <a:headEnd/>
              <a:tailEnd/>
            </a:ln>
          </p:spPr>
        </p:pic>
        <p:sp>
          <p:nvSpPr>
            <p:cNvPr id="49181" name="Rectangle 51"/>
            <p:cNvSpPr>
              <a:spLocks noChangeArrowheads="1"/>
            </p:cNvSpPr>
            <p:nvPr/>
          </p:nvSpPr>
          <p:spPr bwMode="blackWhite">
            <a:xfrm>
              <a:off x="2861708" y="4646698"/>
              <a:ext cx="902811" cy="245837"/>
            </a:xfrm>
            <a:prstGeom prst="rect">
              <a:avLst/>
            </a:prstGeom>
            <a:noFill/>
            <a:ln w="12700">
              <a:noFill/>
              <a:miter lim="800000"/>
              <a:headEnd/>
              <a:tailEnd/>
            </a:ln>
          </p:spPr>
          <p:txBody>
            <a:bodyPr wrap="none">
              <a:spAutoFit/>
            </a:bodyPr>
            <a:lstStyle/>
            <a:p>
              <a:pPr algn="ctr">
                <a:lnSpc>
                  <a:spcPct val="70000"/>
                </a:lnSpc>
              </a:pPr>
              <a:r>
                <a:rPr lang="zh-CN" altLang="en-US" sz="1400">
                  <a:latin typeface="微软雅黑" pitchFamily="34" charset="-122"/>
                  <a:ea typeface="微软雅黑" pitchFamily="34" charset="-122"/>
                </a:rPr>
                <a:t>专业</a:t>
              </a:r>
              <a:r>
                <a:rPr lang="ko-KR" sz="1400">
                  <a:latin typeface="微软雅黑" pitchFamily="34" charset="-122"/>
                  <a:ea typeface="微软雅黑" pitchFamily="34" charset="-122"/>
                </a:rPr>
                <a:t>设备</a:t>
              </a:r>
              <a:endParaRPr lang="zh-CN" altLang="en-US" sz="1400">
                <a:latin typeface="微软雅黑" pitchFamily="34" charset="-122"/>
                <a:ea typeface="微软雅黑" pitchFamily="34" charset="-122"/>
              </a:endParaRPr>
            </a:p>
          </p:txBody>
        </p:sp>
        <p:pic>
          <p:nvPicPr>
            <p:cNvPr id="49182" name="Picture 52" descr="新东机械"/>
            <p:cNvPicPr>
              <a:picLocks noChangeAspect="1" noChangeArrowheads="1"/>
            </p:cNvPicPr>
            <p:nvPr/>
          </p:nvPicPr>
          <p:blipFill>
            <a:blip r:embed="rId32" cstate="print"/>
            <a:srcRect/>
            <a:stretch>
              <a:fillRect/>
            </a:stretch>
          </p:blipFill>
          <p:spPr bwMode="auto">
            <a:xfrm>
              <a:off x="2589758" y="5716469"/>
              <a:ext cx="627063" cy="347497"/>
            </a:xfrm>
            <a:prstGeom prst="rect">
              <a:avLst/>
            </a:prstGeom>
            <a:noFill/>
            <a:ln w="9525">
              <a:noFill/>
              <a:miter lim="800000"/>
              <a:headEnd/>
              <a:tailEnd/>
            </a:ln>
          </p:spPr>
        </p:pic>
      </p:grpSp>
      <p:grpSp>
        <p:nvGrpSpPr>
          <p:cNvPr id="49158" name="组合 11"/>
          <p:cNvGrpSpPr>
            <a:grpSpLocks/>
          </p:cNvGrpSpPr>
          <p:nvPr/>
        </p:nvGrpSpPr>
        <p:grpSpPr bwMode="auto">
          <a:xfrm>
            <a:off x="6588125" y="4573588"/>
            <a:ext cx="2093913" cy="2159000"/>
            <a:chOff x="7014369" y="4555887"/>
            <a:chExt cx="2093913" cy="2159238"/>
          </a:xfrm>
        </p:grpSpPr>
        <p:sp>
          <p:nvSpPr>
            <p:cNvPr id="1849351" name="Rectangle 7"/>
            <p:cNvSpPr>
              <a:spLocks noChangeArrowheads="1"/>
            </p:cNvSpPr>
            <p:nvPr/>
          </p:nvSpPr>
          <p:spPr bwMode="blackWhite">
            <a:xfrm>
              <a:off x="7014369" y="4830554"/>
              <a:ext cx="2093913" cy="1884571"/>
            </a:xfrm>
            <a:prstGeom prst="rect">
              <a:avLst/>
            </a:prstGeom>
            <a:solidFill>
              <a:schemeClr val="bg1"/>
            </a:solidFill>
            <a:ln w="12700">
              <a:solidFill>
                <a:schemeClr val="bg2"/>
              </a:solidFill>
              <a:miter lim="800000"/>
              <a:headEnd/>
              <a:tailEnd/>
            </a:ln>
            <a:effectLst/>
          </p:spPr>
          <p:txBody>
            <a:bodyPr wrap="none" anchor="ctr"/>
            <a:lstStyle/>
            <a:p>
              <a:pPr algn="ctr">
                <a:defRPr/>
              </a:pPr>
              <a:r>
                <a:rPr lang="zh-CN" altLang="zh-CN" sz="1400" baseline="-25000">
                  <a:effectLst>
                    <a:outerShdw blurRad="38100" dist="38100" dir="2700000" algn="tl">
                      <a:srgbClr val="C0C0C0"/>
                    </a:outerShdw>
                  </a:effectLst>
                  <a:latin typeface="微软雅黑" pitchFamily="34" charset="-122"/>
                  <a:ea typeface="微软雅黑" pitchFamily="34" charset="-122"/>
                </a:rPr>
                <a:t> </a:t>
              </a:r>
              <a:endParaRPr lang="zh-CN" altLang="zh-CN" sz="1400">
                <a:latin typeface="微软雅黑" pitchFamily="34" charset="-122"/>
                <a:ea typeface="微软雅黑" pitchFamily="34" charset="-122"/>
              </a:endParaRPr>
            </a:p>
          </p:txBody>
        </p:sp>
        <p:pic>
          <p:nvPicPr>
            <p:cNvPr id="49161" name="Picture 3" descr="E:\yinfeifei\2012年工作项目\UFIDA用友 2012\用友 王曼曼\20120223 信息化企业从U8AIO开始PPT美化\2png图\未标题-88.png"/>
            <p:cNvPicPr>
              <a:picLocks noChangeAspect="1" noChangeArrowheads="1"/>
            </p:cNvPicPr>
            <p:nvPr/>
          </p:nvPicPr>
          <p:blipFill>
            <a:blip r:embed="rId33" cstate="print"/>
            <a:srcRect/>
            <a:stretch>
              <a:fillRect/>
            </a:stretch>
          </p:blipFill>
          <p:spPr bwMode="auto">
            <a:xfrm>
              <a:off x="7015956" y="4555887"/>
              <a:ext cx="2090738" cy="397709"/>
            </a:xfrm>
            <a:prstGeom prst="rect">
              <a:avLst/>
            </a:prstGeom>
            <a:noFill/>
            <a:ln w="9525">
              <a:noFill/>
              <a:miter lim="800000"/>
              <a:headEnd/>
              <a:tailEnd/>
            </a:ln>
          </p:spPr>
        </p:pic>
        <p:pic>
          <p:nvPicPr>
            <p:cNvPr id="49162" name="Picture 56" descr="荏原博泵"/>
            <p:cNvPicPr>
              <a:picLocks noChangeAspect="1" noChangeArrowheads="1"/>
            </p:cNvPicPr>
            <p:nvPr/>
          </p:nvPicPr>
          <p:blipFill>
            <a:blip r:embed="rId34" cstate="print"/>
            <a:srcRect/>
            <a:stretch>
              <a:fillRect/>
            </a:stretch>
          </p:blipFill>
          <p:spPr bwMode="auto">
            <a:xfrm>
              <a:off x="7308850" y="5013418"/>
              <a:ext cx="1296988" cy="222366"/>
            </a:xfrm>
            <a:prstGeom prst="rect">
              <a:avLst/>
            </a:prstGeom>
            <a:noFill/>
            <a:ln w="9525">
              <a:noFill/>
              <a:miter lim="800000"/>
              <a:headEnd/>
              <a:tailEnd/>
            </a:ln>
          </p:spPr>
        </p:pic>
        <p:pic>
          <p:nvPicPr>
            <p:cNvPr id="49163" name="Picture 57" descr="新源石化"/>
            <p:cNvPicPr>
              <a:picLocks noChangeAspect="1" noChangeArrowheads="1"/>
            </p:cNvPicPr>
            <p:nvPr/>
          </p:nvPicPr>
          <p:blipFill>
            <a:blip r:embed="rId35" cstate="print"/>
            <a:srcRect/>
            <a:stretch>
              <a:fillRect/>
            </a:stretch>
          </p:blipFill>
          <p:spPr bwMode="auto">
            <a:xfrm>
              <a:off x="7092950" y="6353282"/>
              <a:ext cx="1871663" cy="257435"/>
            </a:xfrm>
            <a:prstGeom prst="rect">
              <a:avLst/>
            </a:prstGeom>
            <a:noFill/>
            <a:ln w="9525">
              <a:noFill/>
              <a:miter lim="800000"/>
              <a:headEnd/>
              <a:tailEnd/>
            </a:ln>
          </p:spPr>
        </p:pic>
        <p:pic>
          <p:nvPicPr>
            <p:cNvPr id="49164" name="Picture 58" descr="浙江电气开关"/>
            <p:cNvPicPr>
              <a:picLocks noChangeAspect="1" noChangeArrowheads="1"/>
            </p:cNvPicPr>
            <p:nvPr/>
          </p:nvPicPr>
          <p:blipFill>
            <a:blip r:embed="rId36" cstate="print"/>
            <a:srcRect/>
            <a:stretch>
              <a:fillRect/>
            </a:stretch>
          </p:blipFill>
          <p:spPr bwMode="auto">
            <a:xfrm>
              <a:off x="7308850" y="6056793"/>
              <a:ext cx="647700" cy="296488"/>
            </a:xfrm>
            <a:prstGeom prst="rect">
              <a:avLst/>
            </a:prstGeom>
            <a:noFill/>
            <a:ln w="9525">
              <a:noFill/>
              <a:miter lim="800000"/>
              <a:headEnd/>
              <a:tailEnd/>
            </a:ln>
          </p:spPr>
        </p:pic>
        <p:pic>
          <p:nvPicPr>
            <p:cNvPr id="49165" name="Picture 59" descr="西屋康达"/>
            <p:cNvPicPr>
              <a:picLocks noChangeAspect="1" noChangeArrowheads="1"/>
            </p:cNvPicPr>
            <p:nvPr/>
          </p:nvPicPr>
          <p:blipFill>
            <a:blip r:embed="rId37" cstate="print"/>
            <a:srcRect/>
            <a:stretch>
              <a:fillRect/>
            </a:stretch>
          </p:blipFill>
          <p:spPr bwMode="auto">
            <a:xfrm>
              <a:off x="7308850" y="5820878"/>
              <a:ext cx="1368425" cy="170560"/>
            </a:xfrm>
            <a:prstGeom prst="rect">
              <a:avLst/>
            </a:prstGeom>
            <a:noFill/>
            <a:ln w="9525">
              <a:noFill/>
              <a:miter lim="800000"/>
              <a:headEnd/>
              <a:tailEnd/>
            </a:ln>
          </p:spPr>
        </p:pic>
        <p:pic>
          <p:nvPicPr>
            <p:cNvPr id="49166" name="Picture 60" descr="万年青"/>
            <p:cNvPicPr>
              <a:picLocks noChangeAspect="1" noChangeArrowheads="1"/>
            </p:cNvPicPr>
            <p:nvPr/>
          </p:nvPicPr>
          <p:blipFill>
            <a:blip r:embed="rId38" cstate="print"/>
            <a:srcRect/>
            <a:stretch>
              <a:fillRect/>
            </a:stretch>
          </p:blipFill>
          <p:spPr bwMode="auto">
            <a:xfrm>
              <a:off x="7164388" y="5556183"/>
              <a:ext cx="1511300" cy="254247"/>
            </a:xfrm>
            <a:prstGeom prst="rect">
              <a:avLst/>
            </a:prstGeom>
            <a:noFill/>
            <a:ln w="9525">
              <a:noFill/>
              <a:miter lim="800000"/>
              <a:headEnd/>
              <a:tailEnd/>
            </a:ln>
          </p:spPr>
        </p:pic>
        <p:pic>
          <p:nvPicPr>
            <p:cNvPr id="49167" name="Picture 61" descr="甬嘉"/>
            <p:cNvPicPr>
              <a:picLocks noChangeAspect="1" noChangeArrowheads="1"/>
            </p:cNvPicPr>
            <p:nvPr/>
          </p:nvPicPr>
          <p:blipFill>
            <a:blip r:embed="rId39" cstate="print"/>
            <a:srcRect/>
            <a:stretch>
              <a:fillRect/>
            </a:stretch>
          </p:blipFill>
          <p:spPr bwMode="auto">
            <a:xfrm>
              <a:off x="7308850" y="5228611"/>
              <a:ext cx="1368425" cy="271781"/>
            </a:xfrm>
            <a:prstGeom prst="rect">
              <a:avLst/>
            </a:prstGeom>
            <a:noFill/>
            <a:ln w="9525">
              <a:noFill/>
              <a:miter lim="800000"/>
              <a:headEnd/>
              <a:tailEnd/>
            </a:ln>
          </p:spPr>
        </p:pic>
        <p:sp>
          <p:nvSpPr>
            <p:cNvPr id="49168" name="Rectangle 62"/>
            <p:cNvSpPr>
              <a:spLocks noChangeArrowheads="1"/>
            </p:cNvSpPr>
            <p:nvPr/>
          </p:nvSpPr>
          <p:spPr bwMode="blackWhite">
            <a:xfrm>
              <a:off x="7161079" y="4647097"/>
              <a:ext cx="1800493" cy="248145"/>
            </a:xfrm>
            <a:prstGeom prst="rect">
              <a:avLst/>
            </a:prstGeom>
            <a:noFill/>
            <a:ln w="12700">
              <a:noFill/>
              <a:miter lim="800000"/>
              <a:headEnd/>
              <a:tailEnd/>
            </a:ln>
          </p:spPr>
          <p:txBody>
            <a:bodyPr wrap="none">
              <a:spAutoFit/>
            </a:bodyPr>
            <a:lstStyle/>
            <a:p>
              <a:pPr algn="ctr">
                <a:lnSpc>
                  <a:spcPct val="70000"/>
                </a:lnSpc>
              </a:pPr>
              <a:r>
                <a:rPr lang="zh-CN" altLang="en-US" sz="1400">
                  <a:latin typeface="微软雅黑" pitchFamily="34" charset="-122"/>
                  <a:ea typeface="微软雅黑" pitchFamily="34" charset="-122"/>
                </a:rPr>
                <a:t>电气器材设备及其他</a:t>
              </a:r>
            </a:p>
          </p:txBody>
        </p:sp>
        <p:pic>
          <p:nvPicPr>
            <p:cNvPr id="49169" name="Picture 63" descr="河冶住商工模具有限公司"/>
            <p:cNvPicPr>
              <a:picLocks noChangeAspect="1" noChangeArrowheads="1"/>
            </p:cNvPicPr>
            <p:nvPr/>
          </p:nvPicPr>
          <p:blipFill>
            <a:blip r:embed="rId40" cstate="print"/>
            <a:srcRect/>
            <a:stretch>
              <a:fillRect/>
            </a:stretch>
          </p:blipFill>
          <p:spPr bwMode="auto">
            <a:xfrm>
              <a:off x="8172450" y="6063967"/>
              <a:ext cx="647700" cy="270984"/>
            </a:xfrm>
            <a:prstGeom prst="rect">
              <a:avLst/>
            </a:prstGeom>
            <a:noFill/>
            <a:ln w="9525">
              <a:noFill/>
              <a:miter lim="800000"/>
              <a:headEnd/>
              <a:tailEnd/>
            </a:ln>
          </p:spPr>
        </p:pic>
      </p:grpSp>
      <p:sp>
        <p:nvSpPr>
          <p:cNvPr id="49159" name="标题 54"/>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sz="2400" smtClean="0">
                <a:solidFill>
                  <a:srgbClr val="FF0000"/>
                </a:solidFill>
              </a:rPr>
              <a:t>5.1 </a:t>
            </a:r>
            <a:r>
              <a:rPr lang="zh-CN" altLang="en-US" sz="2400" smtClean="0">
                <a:solidFill>
                  <a:srgbClr val="FF0000"/>
                </a:solidFill>
              </a:rPr>
              <a:t>用友在机械行业部分成功用户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783109"/>
                                        </p:tgtEl>
                                        <p:attrNameLst>
                                          <p:attrName>style.visibility</p:attrName>
                                        </p:attrNameLst>
                                      </p:cBhvr>
                                      <p:to>
                                        <p:strVal val="visible"/>
                                      </p:to>
                                    </p:set>
                                    <p:anim calcmode="lin" valueType="num">
                                      <p:cBhvr>
                                        <p:cTn id="7" dur="2000" fill="hold"/>
                                        <p:tgtEl>
                                          <p:spTgt spid="4783109"/>
                                        </p:tgtEl>
                                        <p:attrNameLst>
                                          <p:attrName>ppt_w</p:attrName>
                                        </p:attrNameLst>
                                      </p:cBhvr>
                                      <p:tavLst>
                                        <p:tav tm="0">
                                          <p:val>
                                            <p:strVal val="#ppt_w*0.70"/>
                                          </p:val>
                                        </p:tav>
                                        <p:tav tm="100000">
                                          <p:val>
                                            <p:strVal val="#ppt_w"/>
                                          </p:val>
                                        </p:tav>
                                      </p:tavLst>
                                    </p:anim>
                                    <p:anim calcmode="lin" valueType="num">
                                      <p:cBhvr>
                                        <p:cTn id="8" dur="2000" fill="hold"/>
                                        <p:tgtEl>
                                          <p:spTgt spid="4783109"/>
                                        </p:tgtEl>
                                        <p:attrNameLst>
                                          <p:attrName>ppt_h</p:attrName>
                                        </p:attrNameLst>
                                      </p:cBhvr>
                                      <p:tavLst>
                                        <p:tav tm="0">
                                          <p:val>
                                            <p:strVal val="#ppt_h"/>
                                          </p:val>
                                        </p:tav>
                                        <p:tav tm="100000">
                                          <p:val>
                                            <p:strVal val="#ppt_h"/>
                                          </p:val>
                                        </p:tav>
                                      </p:tavLst>
                                    </p:anim>
                                    <p:animEffect transition="in" filter="fade">
                                      <p:cBhvr>
                                        <p:cTn id="9" dur="2000"/>
                                        <p:tgtEl>
                                          <p:spTgt spid="4783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810020" y="2286030"/>
            <a:ext cx="2514534" cy="1200150"/>
          </a:xfrm>
          <a:prstGeom prst="rect">
            <a:avLst/>
          </a:prstGeom>
          <a:noFill/>
          <a:ln w="9525">
            <a:noFill/>
            <a:miter lim="800000"/>
            <a:headEnd/>
            <a:tailEnd/>
          </a:ln>
        </p:spPr>
        <p:txBody>
          <a:bodyPr wrap="square">
            <a:spAutoFit/>
          </a:bodyPr>
          <a:lstStyle/>
          <a:p>
            <a:r>
              <a:rPr lang="zh-CN" altLang="en-US" sz="7200" dirty="0">
                <a:solidFill>
                  <a:srgbClr val="E50012"/>
                </a:solidFill>
                <a:latin typeface="方正大黑简体"/>
                <a:ea typeface="方正大黑简体"/>
                <a:cs typeface="方正大黑简体"/>
              </a:rPr>
              <a:t>谢谢</a:t>
            </a:r>
            <a:endParaRPr lang="en-US" altLang="zh-CN" sz="7200" dirty="0">
              <a:solidFill>
                <a:srgbClr val="E50012"/>
              </a:solidFill>
              <a:latin typeface="方正大黑简体"/>
              <a:ea typeface="方正大黑简体"/>
              <a:cs typeface="方正大黑简体"/>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圆角矩形 161"/>
          <p:cNvSpPr/>
          <p:nvPr/>
        </p:nvSpPr>
        <p:spPr>
          <a:xfrm>
            <a:off x="2286060" y="6019732"/>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60" name="圆角矩形 159"/>
          <p:cNvSpPr/>
          <p:nvPr/>
        </p:nvSpPr>
        <p:spPr>
          <a:xfrm>
            <a:off x="381218" y="5943534"/>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58" name="圆角矩形 157"/>
          <p:cNvSpPr/>
          <p:nvPr/>
        </p:nvSpPr>
        <p:spPr>
          <a:xfrm>
            <a:off x="2819446" y="838268"/>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56" name="圆角矩形 155"/>
          <p:cNvSpPr/>
          <p:nvPr/>
        </p:nvSpPr>
        <p:spPr>
          <a:xfrm>
            <a:off x="4800594" y="926042"/>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63" name="圆角矩形 162"/>
          <p:cNvSpPr/>
          <p:nvPr/>
        </p:nvSpPr>
        <p:spPr>
          <a:xfrm>
            <a:off x="4114812" y="5943534"/>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64" name="圆角矩形 163"/>
          <p:cNvSpPr/>
          <p:nvPr/>
        </p:nvSpPr>
        <p:spPr>
          <a:xfrm>
            <a:off x="5562574" y="5867336"/>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65" name="圆角矩形 164"/>
          <p:cNvSpPr/>
          <p:nvPr/>
        </p:nvSpPr>
        <p:spPr>
          <a:xfrm>
            <a:off x="7055232" y="5726516"/>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53" name="圆角矩形 152"/>
          <p:cNvSpPr/>
          <p:nvPr/>
        </p:nvSpPr>
        <p:spPr>
          <a:xfrm>
            <a:off x="6670911" y="1106148"/>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152" name="圆角矩形 151"/>
          <p:cNvSpPr/>
          <p:nvPr/>
        </p:nvSpPr>
        <p:spPr>
          <a:xfrm>
            <a:off x="685902" y="838268"/>
            <a:ext cx="1098074" cy="598008"/>
          </a:xfrm>
          <a:prstGeom prst="roundRect">
            <a:avLst>
              <a:gd name="adj" fmla="val 50000"/>
            </a:avLst>
          </a:prstGeom>
          <a:effectLst>
            <a:outerShdw blurRad="40000" dist="23000" dir="5400000" rotWithShape="0">
              <a:srgbClr val="000000">
                <a:alpha val="35000"/>
              </a:srgbClr>
            </a:outerShdw>
            <a:softEdge rad="12700"/>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zh-CN" altLang="en-US"/>
          </a:p>
        </p:txBody>
      </p:sp>
      <p:sp>
        <p:nvSpPr>
          <p:cNvPr id="2" name="矩形 1"/>
          <p:cNvSpPr/>
          <p:nvPr/>
        </p:nvSpPr>
        <p:spPr>
          <a:xfrm>
            <a:off x="2782908" y="910770"/>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itchFamily="18" charset="0"/>
                <a:ea typeface="宋体" pitchFamily="2" charset="-122"/>
                <a:cs typeface="Times New Roman" pitchFamily="18" charset="0"/>
              </a:rPr>
              <a:t>生产管理指标</a:t>
            </a:r>
          </a:p>
        </p:txBody>
      </p:sp>
      <p:sp>
        <p:nvSpPr>
          <p:cNvPr id="5" name="矩形 4"/>
          <p:cNvSpPr/>
          <p:nvPr/>
        </p:nvSpPr>
        <p:spPr>
          <a:xfrm>
            <a:off x="76200" y="1671935"/>
            <a:ext cx="1107996" cy="461665"/>
          </a:xfrm>
          <a:prstGeom prst="rect">
            <a:avLst/>
          </a:prstGeom>
        </p:spPr>
        <p:txBody>
          <a:bodyPr wrap="none">
            <a:spAutoFit/>
          </a:bodyPr>
          <a:lstStyle/>
          <a:p>
            <a:pPr algn="ctr"/>
            <a:r>
              <a:rPr lang="zh-CN" altLang="en-US" sz="1200" dirty="0" smtClean="0">
                <a:latin typeface="+mn-ea"/>
                <a:ea typeface="+mn-ea"/>
              </a:rPr>
              <a:t>万元工资</a:t>
            </a:r>
            <a:endParaRPr lang="en-US" altLang="zh-CN" sz="1200" dirty="0" smtClean="0">
              <a:latin typeface="+mn-ea"/>
              <a:ea typeface="+mn-ea"/>
            </a:endParaRPr>
          </a:p>
          <a:p>
            <a:pPr algn="ctr"/>
            <a:r>
              <a:rPr lang="zh-CN" altLang="en-US" sz="1200" dirty="0" smtClean="0">
                <a:latin typeface="+mn-ea"/>
                <a:ea typeface="+mn-ea"/>
              </a:rPr>
              <a:t>销售收入比例</a:t>
            </a:r>
            <a:endParaRPr lang="zh-CN" altLang="en-US" sz="1200" dirty="0">
              <a:latin typeface="+mn-ea"/>
              <a:ea typeface="+mn-ea"/>
            </a:endParaRPr>
          </a:p>
        </p:txBody>
      </p:sp>
      <p:sp>
        <p:nvSpPr>
          <p:cNvPr id="7" name="矩形 6"/>
          <p:cNvSpPr/>
          <p:nvPr/>
        </p:nvSpPr>
        <p:spPr>
          <a:xfrm>
            <a:off x="1636693" y="1551801"/>
            <a:ext cx="954107" cy="276999"/>
          </a:xfrm>
          <a:prstGeom prst="rect">
            <a:avLst/>
          </a:prstGeom>
        </p:spPr>
        <p:txBody>
          <a:bodyPr wrap="square">
            <a:spAutoFit/>
          </a:bodyPr>
          <a:lstStyle/>
          <a:p>
            <a:pPr algn="ctr"/>
            <a:r>
              <a:rPr lang="zh-CN" altLang="en-US" sz="1200" dirty="0" smtClean="0">
                <a:latin typeface="+mn-ea"/>
                <a:ea typeface="+mn-ea"/>
              </a:rPr>
              <a:t>产品毛利率</a:t>
            </a:r>
          </a:p>
        </p:txBody>
      </p:sp>
      <p:sp>
        <p:nvSpPr>
          <p:cNvPr id="8" name="矩形 7"/>
          <p:cNvSpPr/>
          <p:nvPr/>
        </p:nvSpPr>
        <p:spPr>
          <a:xfrm>
            <a:off x="457200" y="2224314"/>
            <a:ext cx="800219" cy="276999"/>
          </a:xfrm>
          <a:prstGeom prst="rect">
            <a:avLst/>
          </a:prstGeom>
        </p:spPr>
        <p:txBody>
          <a:bodyPr wrap="none">
            <a:spAutoFit/>
          </a:bodyPr>
          <a:lstStyle/>
          <a:p>
            <a:pPr algn="ctr"/>
            <a:r>
              <a:rPr lang="zh-CN" altLang="en-US" sz="1200" dirty="0" smtClean="0">
                <a:latin typeface="+mn-ea"/>
                <a:ea typeface="+mn-ea"/>
              </a:rPr>
              <a:t>利润总额</a:t>
            </a:r>
          </a:p>
        </p:txBody>
      </p:sp>
      <p:sp>
        <p:nvSpPr>
          <p:cNvPr id="9" name="矩形 8"/>
          <p:cNvSpPr/>
          <p:nvPr/>
        </p:nvSpPr>
        <p:spPr>
          <a:xfrm>
            <a:off x="1752600" y="1976735"/>
            <a:ext cx="800219" cy="461665"/>
          </a:xfrm>
          <a:prstGeom prst="rect">
            <a:avLst/>
          </a:prstGeom>
        </p:spPr>
        <p:txBody>
          <a:bodyPr wrap="none">
            <a:spAutoFit/>
          </a:bodyPr>
          <a:lstStyle/>
          <a:p>
            <a:pPr algn="ctr"/>
            <a:r>
              <a:rPr lang="zh-CN" altLang="en-US" sz="1200" dirty="0" smtClean="0">
                <a:latin typeface="+mn-ea"/>
                <a:ea typeface="+mn-ea"/>
              </a:rPr>
              <a:t>利润总额</a:t>
            </a:r>
            <a:endParaRPr lang="en-US" altLang="zh-CN" sz="1200" dirty="0" smtClean="0">
              <a:latin typeface="+mn-ea"/>
              <a:ea typeface="+mn-ea"/>
            </a:endParaRPr>
          </a:p>
          <a:p>
            <a:pPr algn="ctr"/>
            <a:r>
              <a:rPr lang="zh-CN" altLang="en-US" sz="1200" dirty="0" smtClean="0">
                <a:latin typeface="+mn-ea"/>
                <a:ea typeface="+mn-ea"/>
              </a:rPr>
              <a:t>增加率</a:t>
            </a:r>
          </a:p>
        </p:txBody>
      </p:sp>
      <p:sp>
        <p:nvSpPr>
          <p:cNvPr id="10" name="矩形 9"/>
          <p:cNvSpPr/>
          <p:nvPr/>
        </p:nvSpPr>
        <p:spPr>
          <a:xfrm>
            <a:off x="609600" y="2590800"/>
            <a:ext cx="800219" cy="461665"/>
          </a:xfrm>
          <a:prstGeom prst="rect">
            <a:avLst/>
          </a:prstGeom>
        </p:spPr>
        <p:txBody>
          <a:bodyPr wrap="none">
            <a:spAutoFit/>
          </a:bodyPr>
          <a:lstStyle/>
          <a:p>
            <a:r>
              <a:rPr lang="zh-CN" altLang="en-US" sz="1200" dirty="0" smtClean="0">
                <a:latin typeface="+mn-ea"/>
                <a:ea typeface="+mn-ea"/>
              </a:rPr>
              <a:t>集团利润</a:t>
            </a:r>
            <a:endParaRPr lang="en-US" altLang="zh-CN" sz="1200" dirty="0" smtClean="0">
              <a:latin typeface="+mn-ea"/>
              <a:ea typeface="+mn-ea"/>
            </a:endParaRPr>
          </a:p>
          <a:p>
            <a:pPr algn="ctr"/>
            <a:r>
              <a:rPr lang="zh-CN" altLang="en-US" sz="1200" dirty="0" smtClean="0">
                <a:latin typeface="+mn-ea"/>
                <a:ea typeface="+mn-ea"/>
              </a:rPr>
              <a:t>贡献率</a:t>
            </a:r>
          </a:p>
        </p:txBody>
      </p:sp>
      <p:sp>
        <p:nvSpPr>
          <p:cNvPr id="11" name="矩形 10"/>
          <p:cNvSpPr/>
          <p:nvPr/>
        </p:nvSpPr>
        <p:spPr>
          <a:xfrm>
            <a:off x="1789093" y="2514600"/>
            <a:ext cx="954107" cy="276999"/>
          </a:xfrm>
          <a:prstGeom prst="rect">
            <a:avLst/>
          </a:prstGeom>
        </p:spPr>
        <p:txBody>
          <a:bodyPr wrap="none">
            <a:spAutoFit/>
          </a:bodyPr>
          <a:lstStyle/>
          <a:p>
            <a:r>
              <a:rPr lang="zh-CN" altLang="en-US" sz="1200" dirty="0" smtClean="0">
                <a:latin typeface="+mn-ea"/>
                <a:ea typeface="+mn-ea"/>
              </a:rPr>
              <a:t>资金沉淀率</a:t>
            </a:r>
          </a:p>
        </p:txBody>
      </p:sp>
      <p:sp>
        <p:nvSpPr>
          <p:cNvPr id="12" name="矩形 11"/>
          <p:cNvSpPr/>
          <p:nvPr/>
        </p:nvSpPr>
        <p:spPr>
          <a:xfrm>
            <a:off x="1981200" y="2895600"/>
            <a:ext cx="954107" cy="276999"/>
          </a:xfrm>
          <a:prstGeom prst="rect">
            <a:avLst/>
          </a:prstGeom>
        </p:spPr>
        <p:txBody>
          <a:bodyPr wrap="none">
            <a:spAutoFit/>
          </a:bodyPr>
          <a:lstStyle/>
          <a:p>
            <a:r>
              <a:rPr lang="zh-CN" altLang="en-US" sz="1200" dirty="0" smtClean="0">
                <a:latin typeface="+mn-ea"/>
                <a:ea typeface="+mn-ea"/>
              </a:rPr>
              <a:t>资金周转率</a:t>
            </a:r>
          </a:p>
        </p:txBody>
      </p:sp>
      <p:sp>
        <p:nvSpPr>
          <p:cNvPr id="13" name="矩形 12"/>
          <p:cNvSpPr/>
          <p:nvPr/>
        </p:nvSpPr>
        <p:spPr>
          <a:xfrm>
            <a:off x="533400" y="3075801"/>
            <a:ext cx="954107" cy="276999"/>
          </a:xfrm>
          <a:prstGeom prst="rect">
            <a:avLst/>
          </a:prstGeom>
        </p:spPr>
        <p:txBody>
          <a:bodyPr wrap="none">
            <a:spAutoFit/>
          </a:bodyPr>
          <a:lstStyle/>
          <a:p>
            <a:pPr algn="ctr"/>
            <a:r>
              <a:rPr lang="zh-CN" altLang="en-US" sz="1200" dirty="0" smtClean="0">
                <a:latin typeface="+mn-ea"/>
                <a:ea typeface="+mn-ea"/>
              </a:rPr>
              <a:t>投资收益率</a:t>
            </a:r>
          </a:p>
        </p:txBody>
      </p:sp>
      <p:sp>
        <p:nvSpPr>
          <p:cNvPr id="14" name="矩形 13"/>
          <p:cNvSpPr/>
          <p:nvPr/>
        </p:nvSpPr>
        <p:spPr>
          <a:xfrm>
            <a:off x="1981200" y="3276600"/>
            <a:ext cx="954107" cy="276999"/>
          </a:xfrm>
          <a:prstGeom prst="rect">
            <a:avLst/>
          </a:prstGeom>
        </p:spPr>
        <p:txBody>
          <a:bodyPr wrap="none">
            <a:spAutoFit/>
          </a:bodyPr>
          <a:lstStyle/>
          <a:p>
            <a:pPr algn="ctr"/>
            <a:r>
              <a:rPr lang="zh-CN" altLang="en-US" sz="1200" dirty="0" smtClean="0">
                <a:latin typeface="+mn-ea"/>
                <a:ea typeface="+mn-ea"/>
              </a:rPr>
              <a:t>资产负债率</a:t>
            </a:r>
          </a:p>
        </p:txBody>
      </p:sp>
      <p:cxnSp>
        <p:nvCxnSpPr>
          <p:cNvPr id="16" name="直接箭头连接符 15"/>
          <p:cNvCxnSpPr>
            <a:stCxn id="2" idx="2"/>
          </p:cNvCxnSpPr>
          <p:nvPr/>
        </p:nvCxnSpPr>
        <p:spPr>
          <a:xfrm rot="16200000" flipH="1">
            <a:off x="2494539" y="2189739"/>
            <a:ext cx="2365830" cy="7222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3"/>
          </p:cNvCxnSpPr>
          <p:nvPr/>
        </p:nvCxnSpPr>
        <p:spPr>
          <a:xfrm flipV="1">
            <a:off x="1184196" y="1900535"/>
            <a:ext cx="187404"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90800" y="1447800"/>
            <a:ext cx="492444" cy="276999"/>
          </a:xfrm>
          <a:prstGeom prst="rect">
            <a:avLst/>
          </a:prstGeom>
        </p:spPr>
        <p:txBody>
          <a:bodyPr wrap="none">
            <a:spAutoFit/>
          </a:bodyPr>
          <a:lstStyle/>
          <a:p>
            <a:pPr algn="ctr"/>
            <a:r>
              <a:rPr lang="zh-CN" altLang="en-US" sz="1200" dirty="0" smtClean="0">
                <a:latin typeface="+mn-ea"/>
                <a:ea typeface="+mn-ea"/>
              </a:rPr>
              <a:t>产值</a:t>
            </a:r>
            <a:endParaRPr lang="zh-CN" altLang="en-US" sz="1200" dirty="0">
              <a:latin typeface="+mn-ea"/>
              <a:ea typeface="+mn-ea"/>
            </a:endParaRPr>
          </a:p>
        </p:txBody>
      </p:sp>
      <p:sp>
        <p:nvSpPr>
          <p:cNvPr id="24" name="矩形 23"/>
          <p:cNvSpPr/>
          <p:nvPr/>
        </p:nvSpPr>
        <p:spPr>
          <a:xfrm>
            <a:off x="685902" y="914466"/>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smtClean="0">
                <a:solidFill>
                  <a:schemeClr val="tx1"/>
                </a:solidFill>
                <a:latin typeface="Times New Roman" pitchFamily="18" charset="0"/>
                <a:ea typeface="宋体" pitchFamily="2" charset="-122"/>
                <a:cs typeface="Times New Roman" pitchFamily="18" charset="0"/>
              </a:rPr>
              <a:t>财务会计</a:t>
            </a:r>
            <a:endParaRPr lang="en-US" altLang="zh-CN" sz="1400" dirty="0" smtClean="0">
              <a:solidFill>
                <a:schemeClr val="tx1"/>
              </a:solidFill>
              <a:latin typeface="Times New Roman" pitchFamily="18" charset="0"/>
              <a:ea typeface="宋体" pitchFamily="2" charset="-122"/>
              <a:cs typeface="Times New Roman" pitchFamily="18" charset="0"/>
            </a:endParaRPr>
          </a:p>
          <a:p>
            <a:pPr lvl="0" algn="ctr"/>
            <a:r>
              <a:rPr lang="zh-CN" altLang="en-US" sz="1400" dirty="0" smtClean="0">
                <a:solidFill>
                  <a:schemeClr val="tx1"/>
                </a:solidFill>
                <a:latin typeface="Times New Roman" pitchFamily="18" charset="0"/>
                <a:ea typeface="宋体" pitchFamily="2" charset="-122"/>
                <a:cs typeface="Times New Roman" pitchFamily="18" charset="0"/>
              </a:rPr>
              <a:t>指标</a:t>
            </a:r>
            <a:endParaRPr lang="zh-CN" altLang="en-US" sz="2000" dirty="0" smtClean="0">
              <a:solidFill>
                <a:schemeClr val="tx1"/>
              </a:solidFill>
              <a:latin typeface="Arial" pitchFamily="34" charset="0"/>
              <a:ea typeface="宋体" pitchFamily="2" charset="-122"/>
            </a:endParaRPr>
          </a:p>
        </p:txBody>
      </p:sp>
      <p:cxnSp>
        <p:nvCxnSpPr>
          <p:cNvPr id="25" name="直接箭头连接符 24"/>
          <p:cNvCxnSpPr>
            <a:stCxn id="24" idx="2"/>
          </p:cNvCxnSpPr>
          <p:nvPr/>
        </p:nvCxnSpPr>
        <p:spPr>
          <a:xfrm rot="16200000" flipH="1">
            <a:off x="343002" y="2247966"/>
            <a:ext cx="2362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7" idx="1"/>
          </p:cNvCxnSpPr>
          <p:nvPr/>
        </p:nvCxnSpPr>
        <p:spPr>
          <a:xfrm rot="10800000">
            <a:off x="1384693" y="1689687"/>
            <a:ext cx="252000" cy="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9" idx="1"/>
          </p:cNvCxnSpPr>
          <p:nvPr/>
        </p:nvCxnSpPr>
        <p:spPr>
          <a:xfrm rot="10800000" flipV="1">
            <a:off x="1486020" y="2207568"/>
            <a:ext cx="266581" cy="2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3619381" y="1524000"/>
            <a:ext cx="800219" cy="461665"/>
          </a:xfrm>
          <a:prstGeom prst="rect">
            <a:avLst/>
          </a:prstGeom>
        </p:spPr>
        <p:txBody>
          <a:bodyPr wrap="none">
            <a:spAutoFit/>
          </a:bodyPr>
          <a:lstStyle/>
          <a:p>
            <a:pPr algn="ctr"/>
            <a:r>
              <a:rPr lang="zh-CN" altLang="en-US" sz="1200" dirty="0" smtClean="0">
                <a:latin typeface="+mn-ea"/>
                <a:ea typeface="+mn-ea"/>
              </a:rPr>
              <a:t>生产计划</a:t>
            </a:r>
            <a:endParaRPr lang="en-US" altLang="zh-CN" sz="1200" dirty="0" smtClean="0">
              <a:latin typeface="+mn-ea"/>
              <a:ea typeface="+mn-ea"/>
            </a:endParaRPr>
          </a:p>
          <a:p>
            <a:pPr algn="ctr"/>
            <a:r>
              <a:rPr lang="zh-CN" altLang="en-US" sz="1200" dirty="0" smtClean="0">
                <a:latin typeface="+mn-ea"/>
                <a:ea typeface="+mn-ea"/>
              </a:rPr>
              <a:t>完成率</a:t>
            </a:r>
            <a:endParaRPr lang="zh-CN" altLang="en-US" sz="1200" dirty="0">
              <a:latin typeface="+mn-ea"/>
              <a:ea typeface="+mn-ea"/>
            </a:endParaRPr>
          </a:p>
        </p:txBody>
      </p:sp>
      <p:sp>
        <p:nvSpPr>
          <p:cNvPr id="56" name="矩形 55"/>
          <p:cNvSpPr/>
          <p:nvPr/>
        </p:nvSpPr>
        <p:spPr>
          <a:xfrm>
            <a:off x="2554069" y="1676400"/>
            <a:ext cx="646331" cy="461665"/>
          </a:xfrm>
          <a:prstGeom prst="rect">
            <a:avLst/>
          </a:prstGeom>
        </p:spPr>
        <p:txBody>
          <a:bodyPr wrap="none">
            <a:spAutoFit/>
          </a:bodyPr>
          <a:lstStyle/>
          <a:p>
            <a:pPr algn="ctr"/>
            <a:r>
              <a:rPr lang="zh-CN" altLang="en-US" sz="1200" dirty="0" smtClean="0">
                <a:latin typeface="+mn-ea"/>
                <a:ea typeface="+mn-ea"/>
              </a:rPr>
              <a:t>按时</a:t>
            </a:r>
            <a:endParaRPr lang="en-US" altLang="zh-CN" sz="1200" dirty="0" smtClean="0">
              <a:latin typeface="+mn-ea"/>
              <a:ea typeface="+mn-ea"/>
            </a:endParaRPr>
          </a:p>
          <a:p>
            <a:pPr algn="ctr"/>
            <a:r>
              <a:rPr lang="zh-CN" altLang="en-US" sz="1200" dirty="0" smtClean="0">
                <a:latin typeface="+mn-ea"/>
                <a:ea typeface="+mn-ea"/>
              </a:rPr>
              <a:t>交货率</a:t>
            </a:r>
            <a:endParaRPr lang="zh-CN" altLang="en-US" sz="1200" dirty="0">
              <a:latin typeface="+mn-ea"/>
              <a:ea typeface="+mn-ea"/>
            </a:endParaRPr>
          </a:p>
        </p:txBody>
      </p:sp>
      <p:sp>
        <p:nvSpPr>
          <p:cNvPr id="57" name="矩形 56"/>
          <p:cNvSpPr/>
          <p:nvPr/>
        </p:nvSpPr>
        <p:spPr>
          <a:xfrm>
            <a:off x="3886200" y="2129135"/>
            <a:ext cx="800219" cy="461665"/>
          </a:xfrm>
          <a:prstGeom prst="rect">
            <a:avLst/>
          </a:prstGeom>
        </p:spPr>
        <p:txBody>
          <a:bodyPr wrap="none">
            <a:spAutoFit/>
          </a:bodyPr>
          <a:lstStyle/>
          <a:p>
            <a:pPr algn="ctr"/>
            <a:r>
              <a:rPr lang="zh-CN" altLang="en-US" sz="1200" dirty="0" smtClean="0">
                <a:latin typeface="+mn-ea"/>
                <a:ea typeface="+mn-ea"/>
              </a:rPr>
              <a:t>全员劳动</a:t>
            </a:r>
            <a:endParaRPr lang="en-US" altLang="zh-CN" sz="1200" dirty="0" smtClean="0">
              <a:latin typeface="+mn-ea"/>
              <a:ea typeface="+mn-ea"/>
            </a:endParaRPr>
          </a:p>
          <a:p>
            <a:pPr algn="ctr"/>
            <a:r>
              <a:rPr lang="zh-CN" altLang="en-US" sz="1200" dirty="0" smtClean="0">
                <a:latin typeface="+mn-ea"/>
                <a:ea typeface="+mn-ea"/>
              </a:rPr>
              <a:t>生产率</a:t>
            </a:r>
            <a:endParaRPr lang="zh-CN" altLang="en-US" sz="1200" dirty="0">
              <a:latin typeface="+mn-ea"/>
              <a:ea typeface="+mn-ea"/>
            </a:endParaRPr>
          </a:p>
        </p:txBody>
      </p:sp>
      <p:sp>
        <p:nvSpPr>
          <p:cNvPr id="58" name="矩形 57"/>
          <p:cNvSpPr/>
          <p:nvPr/>
        </p:nvSpPr>
        <p:spPr>
          <a:xfrm>
            <a:off x="2782669" y="2057400"/>
            <a:ext cx="646331" cy="461665"/>
          </a:xfrm>
          <a:prstGeom prst="rect">
            <a:avLst/>
          </a:prstGeom>
        </p:spPr>
        <p:txBody>
          <a:bodyPr wrap="none">
            <a:spAutoFit/>
          </a:bodyPr>
          <a:lstStyle/>
          <a:p>
            <a:pPr algn="ctr"/>
            <a:r>
              <a:rPr lang="zh-CN" altLang="en-US" sz="1200" dirty="0" smtClean="0">
                <a:latin typeface="+mn-ea"/>
                <a:ea typeface="+mn-ea"/>
              </a:rPr>
              <a:t>设备</a:t>
            </a:r>
            <a:endParaRPr lang="en-US" altLang="zh-CN" sz="1200" dirty="0" smtClean="0">
              <a:latin typeface="+mn-ea"/>
              <a:ea typeface="+mn-ea"/>
            </a:endParaRPr>
          </a:p>
          <a:p>
            <a:pPr algn="ctr"/>
            <a:r>
              <a:rPr lang="zh-CN" altLang="en-US" sz="1200" dirty="0" smtClean="0">
                <a:latin typeface="+mn-ea"/>
                <a:ea typeface="+mn-ea"/>
              </a:rPr>
              <a:t>折旧率</a:t>
            </a:r>
            <a:endParaRPr lang="zh-CN" altLang="en-US" sz="1200" dirty="0">
              <a:latin typeface="+mn-ea"/>
              <a:ea typeface="+mn-ea"/>
            </a:endParaRPr>
          </a:p>
        </p:txBody>
      </p:sp>
      <p:sp>
        <p:nvSpPr>
          <p:cNvPr id="59" name="矩形 58"/>
          <p:cNvSpPr/>
          <p:nvPr/>
        </p:nvSpPr>
        <p:spPr>
          <a:xfrm>
            <a:off x="2819400" y="2438400"/>
            <a:ext cx="685800" cy="461665"/>
          </a:xfrm>
          <a:prstGeom prst="rect">
            <a:avLst/>
          </a:prstGeom>
        </p:spPr>
        <p:txBody>
          <a:bodyPr wrap="square">
            <a:spAutoFit/>
          </a:bodyPr>
          <a:lstStyle/>
          <a:p>
            <a:pPr algn="ctr"/>
            <a:r>
              <a:rPr lang="zh-CN" altLang="en-US" sz="1200" dirty="0" smtClean="0">
                <a:latin typeface="+mn-ea"/>
                <a:ea typeface="+mn-ea"/>
              </a:rPr>
              <a:t>设备</a:t>
            </a:r>
            <a:endParaRPr lang="en-US" altLang="zh-CN" sz="1200" dirty="0" smtClean="0">
              <a:latin typeface="+mn-ea"/>
              <a:ea typeface="+mn-ea"/>
            </a:endParaRPr>
          </a:p>
          <a:p>
            <a:pPr algn="ctr"/>
            <a:r>
              <a:rPr lang="zh-CN" altLang="en-US" sz="1200" dirty="0" smtClean="0">
                <a:latin typeface="+mn-ea"/>
                <a:ea typeface="+mn-ea"/>
              </a:rPr>
              <a:t>故障率</a:t>
            </a:r>
            <a:endParaRPr lang="zh-CN" altLang="en-US" sz="1200" dirty="0">
              <a:latin typeface="+mn-ea"/>
              <a:ea typeface="+mn-ea"/>
            </a:endParaRPr>
          </a:p>
        </p:txBody>
      </p:sp>
      <p:sp>
        <p:nvSpPr>
          <p:cNvPr id="60" name="矩形 59"/>
          <p:cNvSpPr/>
          <p:nvPr/>
        </p:nvSpPr>
        <p:spPr>
          <a:xfrm>
            <a:off x="3962400" y="2514600"/>
            <a:ext cx="646331" cy="461665"/>
          </a:xfrm>
          <a:prstGeom prst="rect">
            <a:avLst/>
          </a:prstGeom>
        </p:spPr>
        <p:txBody>
          <a:bodyPr wrap="none">
            <a:spAutoFit/>
          </a:bodyPr>
          <a:lstStyle/>
          <a:p>
            <a:pPr algn="ctr"/>
            <a:r>
              <a:rPr lang="zh-CN" altLang="en-US" sz="1200" dirty="0" smtClean="0">
                <a:latin typeface="+mn-ea"/>
                <a:ea typeface="+mn-ea"/>
              </a:rPr>
              <a:t>工具</a:t>
            </a:r>
            <a:endParaRPr lang="en-US" altLang="zh-CN" sz="1200" dirty="0" smtClean="0">
              <a:latin typeface="+mn-ea"/>
              <a:ea typeface="+mn-ea"/>
            </a:endParaRPr>
          </a:p>
          <a:p>
            <a:pPr algn="ctr"/>
            <a:r>
              <a:rPr lang="zh-CN" altLang="en-US" sz="1200" dirty="0" smtClean="0">
                <a:latin typeface="+mn-ea"/>
                <a:ea typeface="+mn-ea"/>
              </a:rPr>
              <a:t>消耗率</a:t>
            </a:r>
            <a:endParaRPr lang="zh-CN" altLang="en-US" sz="1200" dirty="0">
              <a:latin typeface="+mn-ea"/>
              <a:ea typeface="+mn-ea"/>
            </a:endParaRPr>
          </a:p>
        </p:txBody>
      </p:sp>
      <p:sp>
        <p:nvSpPr>
          <p:cNvPr id="61" name="矩形 60"/>
          <p:cNvSpPr/>
          <p:nvPr/>
        </p:nvSpPr>
        <p:spPr>
          <a:xfrm>
            <a:off x="2743200" y="2811305"/>
            <a:ext cx="990600" cy="461665"/>
          </a:xfrm>
          <a:prstGeom prst="rect">
            <a:avLst/>
          </a:prstGeom>
        </p:spPr>
        <p:txBody>
          <a:bodyPr wrap="square">
            <a:spAutoFit/>
          </a:bodyPr>
          <a:lstStyle/>
          <a:p>
            <a:pPr algn="ctr"/>
            <a:r>
              <a:rPr lang="zh-CN" altLang="en-US" sz="1200" dirty="0" smtClean="0">
                <a:latin typeface="+mn-ea"/>
                <a:ea typeface="+mn-ea"/>
              </a:rPr>
              <a:t>生产安全</a:t>
            </a:r>
            <a:endParaRPr lang="en-US" altLang="zh-CN" sz="1200" dirty="0" smtClean="0">
              <a:latin typeface="+mn-ea"/>
              <a:ea typeface="+mn-ea"/>
            </a:endParaRPr>
          </a:p>
          <a:p>
            <a:pPr algn="ctr"/>
            <a:r>
              <a:rPr lang="zh-CN" altLang="en-US" sz="1200" dirty="0" smtClean="0">
                <a:latin typeface="+mn-ea"/>
                <a:ea typeface="+mn-ea"/>
              </a:rPr>
              <a:t>事故发生数</a:t>
            </a:r>
            <a:endParaRPr lang="zh-CN" altLang="en-US" sz="1200" dirty="0">
              <a:latin typeface="+mn-ea"/>
              <a:ea typeface="+mn-ea"/>
            </a:endParaRPr>
          </a:p>
        </p:txBody>
      </p:sp>
      <p:sp>
        <p:nvSpPr>
          <p:cNvPr id="62" name="矩形 61"/>
          <p:cNvSpPr/>
          <p:nvPr/>
        </p:nvSpPr>
        <p:spPr>
          <a:xfrm>
            <a:off x="4038600" y="2971800"/>
            <a:ext cx="990600" cy="461665"/>
          </a:xfrm>
          <a:prstGeom prst="rect">
            <a:avLst/>
          </a:prstGeom>
        </p:spPr>
        <p:txBody>
          <a:bodyPr wrap="square">
            <a:spAutoFit/>
          </a:bodyPr>
          <a:lstStyle/>
          <a:p>
            <a:pPr algn="ctr"/>
            <a:r>
              <a:rPr lang="zh-CN" altLang="en-US" sz="1200" dirty="0" smtClean="0">
                <a:latin typeface="+mn-ea"/>
                <a:ea typeface="+mn-ea"/>
              </a:rPr>
              <a:t>生产安全</a:t>
            </a:r>
            <a:endParaRPr lang="en-US" altLang="zh-CN" sz="1200" dirty="0" smtClean="0">
              <a:latin typeface="+mn-ea"/>
              <a:ea typeface="+mn-ea"/>
            </a:endParaRPr>
          </a:p>
          <a:p>
            <a:pPr algn="ctr"/>
            <a:r>
              <a:rPr lang="zh-CN" altLang="en-US" sz="1200" dirty="0" smtClean="0">
                <a:latin typeface="+mn-ea"/>
                <a:ea typeface="+mn-ea"/>
              </a:rPr>
              <a:t>事故损失率</a:t>
            </a:r>
            <a:endParaRPr lang="zh-CN" altLang="en-US" sz="1200" dirty="0">
              <a:latin typeface="+mn-ea"/>
              <a:ea typeface="+mn-ea"/>
            </a:endParaRPr>
          </a:p>
        </p:txBody>
      </p:sp>
      <p:sp>
        <p:nvSpPr>
          <p:cNvPr id="63" name="矩形 62"/>
          <p:cNvSpPr/>
          <p:nvPr/>
        </p:nvSpPr>
        <p:spPr>
          <a:xfrm>
            <a:off x="2667000" y="3268505"/>
            <a:ext cx="1107996" cy="461665"/>
          </a:xfrm>
          <a:prstGeom prst="rect">
            <a:avLst/>
          </a:prstGeom>
        </p:spPr>
        <p:txBody>
          <a:bodyPr wrap="none">
            <a:spAutoFit/>
          </a:bodyPr>
          <a:lstStyle/>
          <a:p>
            <a:pPr algn="ctr"/>
            <a:r>
              <a:rPr lang="zh-CN" altLang="en-US" sz="1200" dirty="0" smtClean="0">
                <a:latin typeface="+mn-ea"/>
                <a:ea typeface="+mn-ea"/>
              </a:rPr>
              <a:t>生产作业</a:t>
            </a:r>
            <a:endParaRPr lang="en-US" altLang="zh-CN" sz="1200" dirty="0" smtClean="0">
              <a:latin typeface="+mn-ea"/>
              <a:ea typeface="+mn-ea"/>
            </a:endParaRPr>
          </a:p>
          <a:p>
            <a:pPr algn="ctr"/>
            <a:r>
              <a:rPr lang="zh-CN" altLang="en-US" sz="1200" dirty="0" smtClean="0">
                <a:latin typeface="+mn-ea"/>
                <a:ea typeface="+mn-ea"/>
              </a:rPr>
              <a:t>现场改善情况</a:t>
            </a:r>
            <a:endParaRPr lang="zh-CN" altLang="en-US" sz="1200" dirty="0">
              <a:latin typeface="+mn-ea"/>
              <a:ea typeface="+mn-ea"/>
            </a:endParaRPr>
          </a:p>
        </p:txBody>
      </p:sp>
      <p:sp>
        <p:nvSpPr>
          <p:cNvPr id="64" name="矩形 63"/>
          <p:cNvSpPr/>
          <p:nvPr/>
        </p:nvSpPr>
        <p:spPr>
          <a:xfrm>
            <a:off x="4800600" y="1002174"/>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smtClean="0">
                <a:solidFill>
                  <a:schemeClr val="tx1"/>
                </a:solidFill>
                <a:latin typeface="Times New Roman" pitchFamily="18" charset="0"/>
                <a:ea typeface="宋体" pitchFamily="2" charset="-122"/>
                <a:cs typeface="Times New Roman" pitchFamily="18" charset="0"/>
              </a:rPr>
              <a:t>成本控制指标</a:t>
            </a:r>
          </a:p>
        </p:txBody>
      </p:sp>
      <p:cxnSp>
        <p:nvCxnSpPr>
          <p:cNvPr id="65" name="直接箭头连接符 64"/>
          <p:cNvCxnSpPr/>
          <p:nvPr/>
        </p:nvCxnSpPr>
        <p:spPr>
          <a:xfrm>
            <a:off x="5410178" y="1524050"/>
            <a:ext cx="609622" cy="220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4876800" y="3195935"/>
            <a:ext cx="800219" cy="461665"/>
          </a:xfrm>
          <a:prstGeom prst="rect">
            <a:avLst/>
          </a:prstGeom>
        </p:spPr>
        <p:txBody>
          <a:bodyPr wrap="none">
            <a:spAutoFit/>
          </a:bodyPr>
          <a:lstStyle/>
          <a:p>
            <a:pPr algn="ctr"/>
            <a:r>
              <a:rPr lang="zh-CN" altLang="en-US" sz="1200" dirty="0" smtClean="0">
                <a:latin typeface="+mn-ea"/>
                <a:ea typeface="+mn-ea"/>
              </a:rPr>
              <a:t>主营业务</a:t>
            </a:r>
            <a:endParaRPr lang="en-US" altLang="zh-CN" sz="1200" dirty="0" smtClean="0">
              <a:latin typeface="+mn-ea"/>
              <a:ea typeface="+mn-ea"/>
            </a:endParaRPr>
          </a:p>
          <a:p>
            <a:pPr algn="ctr"/>
            <a:r>
              <a:rPr lang="zh-CN" altLang="en-US" sz="1200" dirty="0" smtClean="0">
                <a:latin typeface="+mn-ea"/>
                <a:ea typeface="+mn-ea"/>
              </a:rPr>
              <a:t>成本总额</a:t>
            </a:r>
            <a:endParaRPr lang="zh-CN" altLang="en-US" sz="1200" dirty="0">
              <a:latin typeface="+mn-ea"/>
              <a:ea typeface="+mn-ea"/>
            </a:endParaRPr>
          </a:p>
        </p:txBody>
      </p:sp>
      <p:sp>
        <p:nvSpPr>
          <p:cNvPr id="75" name="矩形 74"/>
          <p:cNvSpPr/>
          <p:nvPr/>
        </p:nvSpPr>
        <p:spPr>
          <a:xfrm>
            <a:off x="5751493" y="1487269"/>
            <a:ext cx="954107" cy="646331"/>
          </a:xfrm>
          <a:prstGeom prst="rect">
            <a:avLst/>
          </a:prstGeom>
        </p:spPr>
        <p:txBody>
          <a:bodyPr wrap="none">
            <a:spAutoFit/>
          </a:bodyPr>
          <a:lstStyle/>
          <a:p>
            <a:pPr algn="ctr"/>
            <a:r>
              <a:rPr lang="zh-CN" altLang="en-US" sz="1200" dirty="0" smtClean="0">
                <a:latin typeface="+mn-ea"/>
                <a:ea typeface="+mn-ea"/>
              </a:rPr>
              <a:t>制造费用</a:t>
            </a:r>
            <a:endParaRPr lang="en-US" altLang="zh-CN" sz="1200" dirty="0" smtClean="0">
              <a:latin typeface="+mn-ea"/>
              <a:ea typeface="+mn-ea"/>
            </a:endParaRPr>
          </a:p>
          <a:p>
            <a:pPr algn="ctr"/>
            <a:r>
              <a:rPr lang="zh-CN" altLang="en-US" sz="1200" dirty="0" smtClean="0">
                <a:latin typeface="+mn-ea"/>
                <a:ea typeface="+mn-ea"/>
              </a:rPr>
              <a:t>与主营业务</a:t>
            </a:r>
            <a:endParaRPr lang="en-US" altLang="zh-CN" sz="1200" dirty="0" smtClean="0">
              <a:latin typeface="+mn-ea"/>
              <a:ea typeface="+mn-ea"/>
            </a:endParaRPr>
          </a:p>
          <a:p>
            <a:pPr algn="ctr"/>
            <a:r>
              <a:rPr lang="zh-CN" altLang="en-US" sz="1200" dirty="0" smtClean="0">
                <a:latin typeface="+mn-ea"/>
                <a:ea typeface="+mn-ea"/>
              </a:rPr>
              <a:t>成本比率</a:t>
            </a:r>
            <a:endParaRPr lang="zh-CN" altLang="en-US" sz="1200" dirty="0">
              <a:latin typeface="+mn-ea"/>
              <a:ea typeface="+mn-ea"/>
            </a:endParaRPr>
          </a:p>
        </p:txBody>
      </p:sp>
      <p:sp>
        <p:nvSpPr>
          <p:cNvPr id="76" name="矩形 75"/>
          <p:cNvSpPr/>
          <p:nvPr/>
        </p:nvSpPr>
        <p:spPr>
          <a:xfrm>
            <a:off x="5980093" y="2514600"/>
            <a:ext cx="954107" cy="646331"/>
          </a:xfrm>
          <a:prstGeom prst="rect">
            <a:avLst/>
          </a:prstGeom>
        </p:spPr>
        <p:txBody>
          <a:bodyPr wrap="none">
            <a:spAutoFit/>
          </a:bodyPr>
          <a:lstStyle/>
          <a:p>
            <a:pPr algn="ctr"/>
            <a:r>
              <a:rPr lang="zh-CN" altLang="en-US" sz="1200" dirty="0" smtClean="0">
                <a:latin typeface="+mn-ea"/>
                <a:ea typeface="+mn-ea"/>
              </a:rPr>
              <a:t>制造成本与</a:t>
            </a:r>
            <a:endParaRPr lang="en-US" altLang="zh-CN" sz="1200" dirty="0" smtClean="0">
              <a:latin typeface="+mn-ea"/>
              <a:ea typeface="+mn-ea"/>
            </a:endParaRPr>
          </a:p>
          <a:p>
            <a:pPr algn="ctr"/>
            <a:r>
              <a:rPr lang="zh-CN" altLang="en-US" sz="1200" dirty="0" smtClean="0">
                <a:latin typeface="+mn-ea"/>
                <a:ea typeface="+mn-ea"/>
              </a:rPr>
              <a:t>主营业务</a:t>
            </a:r>
            <a:endParaRPr lang="en-US" altLang="zh-CN" sz="1200" dirty="0" smtClean="0">
              <a:latin typeface="+mn-ea"/>
              <a:ea typeface="+mn-ea"/>
            </a:endParaRPr>
          </a:p>
          <a:p>
            <a:pPr algn="ctr"/>
            <a:r>
              <a:rPr lang="zh-CN" altLang="en-US" sz="1200" dirty="0" smtClean="0">
                <a:latin typeface="+mn-ea"/>
                <a:ea typeface="+mn-ea"/>
              </a:rPr>
              <a:t>成本比率</a:t>
            </a:r>
            <a:endParaRPr lang="zh-CN" altLang="en-US" sz="1200" dirty="0">
              <a:latin typeface="+mn-ea"/>
              <a:ea typeface="+mn-ea"/>
            </a:endParaRPr>
          </a:p>
        </p:txBody>
      </p:sp>
      <p:sp>
        <p:nvSpPr>
          <p:cNvPr id="77" name="矩形 76"/>
          <p:cNvSpPr/>
          <p:nvPr/>
        </p:nvSpPr>
        <p:spPr>
          <a:xfrm>
            <a:off x="4343400" y="1752600"/>
            <a:ext cx="800219" cy="276999"/>
          </a:xfrm>
          <a:prstGeom prst="rect">
            <a:avLst/>
          </a:prstGeom>
        </p:spPr>
        <p:txBody>
          <a:bodyPr wrap="none">
            <a:spAutoFit/>
          </a:bodyPr>
          <a:lstStyle/>
          <a:p>
            <a:pPr algn="ctr"/>
            <a:r>
              <a:rPr lang="zh-CN" altLang="en-US" sz="1200" dirty="0" smtClean="0">
                <a:latin typeface="+mn-ea"/>
                <a:ea typeface="+mn-ea"/>
              </a:rPr>
              <a:t>管理费用</a:t>
            </a:r>
            <a:endParaRPr lang="zh-CN" altLang="en-US" sz="1200" dirty="0">
              <a:latin typeface="+mn-ea"/>
              <a:ea typeface="+mn-ea"/>
            </a:endParaRPr>
          </a:p>
        </p:txBody>
      </p:sp>
      <p:sp>
        <p:nvSpPr>
          <p:cNvPr id="78" name="矩形 77"/>
          <p:cNvSpPr/>
          <p:nvPr/>
        </p:nvSpPr>
        <p:spPr>
          <a:xfrm>
            <a:off x="4686181" y="2542401"/>
            <a:ext cx="800219" cy="276999"/>
          </a:xfrm>
          <a:prstGeom prst="rect">
            <a:avLst/>
          </a:prstGeom>
        </p:spPr>
        <p:txBody>
          <a:bodyPr wrap="square">
            <a:spAutoFit/>
          </a:bodyPr>
          <a:lstStyle/>
          <a:p>
            <a:pPr algn="ctr"/>
            <a:r>
              <a:rPr lang="zh-CN" altLang="en-US" sz="1200" dirty="0" smtClean="0">
                <a:latin typeface="+mn-ea"/>
                <a:ea typeface="+mn-ea"/>
              </a:rPr>
              <a:t>营业费用</a:t>
            </a:r>
            <a:endParaRPr lang="zh-CN" altLang="en-US" sz="1200" dirty="0">
              <a:latin typeface="+mn-ea"/>
              <a:ea typeface="+mn-ea"/>
            </a:endParaRPr>
          </a:p>
        </p:txBody>
      </p:sp>
      <p:sp>
        <p:nvSpPr>
          <p:cNvPr id="79" name="矩形 78"/>
          <p:cNvSpPr/>
          <p:nvPr/>
        </p:nvSpPr>
        <p:spPr>
          <a:xfrm>
            <a:off x="381110" y="6019800"/>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dirty="0" smtClean="0">
                <a:solidFill>
                  <a:schemeClr val="tx1"/>
                </a:solidFill>
                <a:latin typeface="Times New Roman" pitchFamily="18" charset="0"/>
                <a:ea typeface="宋体" pitchFamily="2" charset="-122"/>
                <a:cs typeface="Times New Roman" pitchFamily="18" charset="0"/>
              </a:rPr>
              <a:t>市场营销指标</a:t>
            </a:r>
          </a:p>
        </p:txBody>
      </p:sp>
      <p:sp>
        <p:nvSpPr>
          <p:cNvPr id="80" name="矩形 79"/>
          <p:cNvSpPr/>
          <p:nvPr/>
        </p:nvSpPr>
        <p:spPr>
          <a:xfrm>
            <a:off x="1103293" y="5590401"/>
            <a:ext cx="954107" cy="276999"/>
          </a:xfrm>
          <a:prstGeom prst="rect">
            <a:avLst/>
          </a:prstGeom>
        </p:spPr>
        <p:txBody>
          <a:bodyPr wrap="none">
            <a:spAutoFit/>
          </a:bodyPr>
          <a:lstStyle/>
          <a:p>
            <a:pPr algn="ctr"/>
            <a:r>
              <a:rPr lang="zh-CN" altLang="en-US" sz="1200" dirty="0" smtClean="0">
                <a:latin typeface="+mn-ea"/>
                <a:ea typeface="+mn-ea"/>
              </a:rPr>
              <a:t>销售合同额</a:t>
            </a:r>
            <a:endParaRPr lang="zh-CN" altLang="en-US" sz="1200" dirty="0">
              <a:latin typeface="+mn-ea"/>
              <a:ea typeface="+mn-ea"/>
            </a:endParaRPr>
          </a:p>
        </p:txBody>
      </p:sp>
      <p:sp>
        <p:nvSpPr>
          <p:cNvPr id="81" name="矩形 80"/>
          <p:cNvSpPr/>
          <p:nvPr/>
        </p:nvSpPr>
        <p:spPr>
          <a:xfrm>
            <a:off x="76200" y="5410200"/>
            <a:ext cx="800219" cy="276999"/>
          </a:xfrm>
          <a:prstGeom prst="rect">
            <a:avLst/>
          </a:prstGeom>
        </p:spPr>
        <p:txBody>
          <a:bodyPr wrap="none">
            <a:spAutoFit/>
          </a:bodyPr>
          <a:lstStyle/>
          <a:p>
            <a:pPr algn="ctr"/>
            <a:r>
              <a:rPr lang="zh-CN" altLang="en-US" sz="1200" dirty="0" smtClean="0">
                <a:latin typeface="+mn-ea"/>
                <a:ea typeface="+mn-ea"/>
              </a:rPr>
              <a:t>销售收入</a:t>
            </a:r>
            <a:endParaRPr lang="zh-CN" altLang="en-US" sz="1200" dirty="0">
              <a:latin typeface="+mn-ea"/>
              <a:ea typeface="+mn-ea"/>
            </a:endParaRPr>
          </a:p>
        </p:txBody>
      </p:sp>
      <p:sp>
        <p:nvSpPr>
          <p:cNvPr id="82" name="矩形 81"/>
          <p:cNvSpPr/>
          <p:nvPr/>
        </p:nvSpPr>
        <p:spPr>
          <a:xfrm>
            <a:off x="0" y="5029200"/>
            <a:ext cx="954107" cy="276999"/>
          </a:xfrm>
          <a:prstGeom prst="rect">
            <a:avLst/>
          </a:prstGeom>
        </p:spPr>
        <p:txBody>
          <a:bodyPr wrap="none">
            <a:spAutoFit/>
          </a:bodyPr>
          <a:lstStyle/>
          <a:p>
            <a:pPr algn="ctr"/>
            <a:r>
              <a:rPr lang="zh-CN" altLang="en-US" sz="1200" dirty="0" smtClean="0">
                <a:latin typeface="+mn-ea"/>
                <a:ea typeface="+mn-ea"/>
              </a:rPr>
              <a:t>货款回笼率</a:t>
            </a:r>
            <a:endParaRPr lang="zh-CN" altLang="en-US" sz="1200" dirty="0">
              <a:latin typeface="+mn-ea"/>
              <a:ea typeface="+mn-ea"/>
            </a:endParaRPr>
          </a:p>
        </p:txBody>
      </p:sp>
      <p:sp>
        <p:nvSpPr>
          <p:cNvPr id="83" name="矩形 82"/>
          <p:cNvSpPr/>
          <p:nvPr/>
        </p:nvSpPr>
        <p:spPr>
          <a:xfrm>
            <a:off x="-76200" y="4495800"/>
            <a:ext cx="1107996" cy="461665"/>
          </a:xfrm>
          <a:prstGeom prst="rect">
            <a:avLst/>
          </a:prstGeom>
        </p:spPr>
        <p:txBody>
          <a:bodyPr wrap="none">
            <a:spAutoFit/>
          </a:bodyPr>
          <a:lstStyle/>
          <a:p>
            <a:pPr algn="ctr"/>
            <a:r>
              <a:rPr lang="zh-CN" altLang="en-US" sz="1200" dirty="0" smtClean="0">
                <a:latin typeface="+mn-ea"/>
                <a:ea typeface="+mn-ea"/>
              </a:rPr>
              <a:t>营销、销售</a:t>
            </a:r>
            <a:endParaRPr lang="en-US" altLang="zh-CN" sz="1200" dirty="0" smtClean="0">
              <a:latin typeface="+mn-ea"/>
              <a:ea typeface="+mn-ea"/>
            </a:endParaRPr>
          </a:p>
          <a:p>
            <a:pPr algn="ctr"/>
            <a:r>
              <a:rPr lang="zh-CN" altLang="en-US" sz="1200" dirty="0" smtClean="0">
                <a:latin typeface="+mn-ea"/>
                <a:ea typeface="+mn-ea"/>
              </a:rPr>
              <a:t>计划完成情况</a:t>
            </a:r>
            <a:endParaRPr lang="zh-CN" altLang="en-US" sz="1200" dirty="0">
              <a:latin typeface="+mn-ea"/>
              <a:ea typeface="+mn-ea"/>
            </a:endParaRPr>
          </a:p>
        </p:txBody>
      </p:sp>
      <p:sp>
        <p:nvSpPr>
          <p:cNvPr id="84" name="矩形 83"/>
          <p:cNvSpPr/>
          <p:nvPr/>
        </p:nvSpPr>
        <p:spPr>
          <a:xfrm>
            <a:off x="1143000" y="5257800"/>
            <a:ext cx="954107" cy="276999"/>
          </a:xfrm>
          <a:prstGeom prst="rect">
            <a:avLst/>
          </a:prstGeom>
        </p:spPr>
        <p:txBody>
          <a:bodyPr wrap="none">
            <a:spAutoFit/>
          </a:bodyPr>
          <a:lstStyle/>
          <a:p>
            <a:pPr algn="ctr"/>
            <a:r>
              <a:rPr lang="zh-CN" altLang="en-US" sz="1200" dirty="0" smtClean="0">
                <a:latin typeface="+mn-ea"/>
                <a:ea typeface="+mn-ea"/>
              </a:rPr>
              <a:t>市场占有率</a:t>
            </a:r>
            <a:endParaRPr lang="zh-CN" altLang="en-US" sz="1200" dirty="0">
              <a:latin typeface="+mn-ea"/>
              <a:ea typeface="+mn-ea"/>
            </a:endParaRPr>
          </a:p>
        </p:txBody>
      </p:sp>
      <p:sp>
        <p:nvSpPr>
          <p:cNvPr id="85" name="矩形 84"/>
          <p:cNvSpPr/>
          <p:nvPr/>
        </p:nvSpPr>
        <p:spPr>
          <a:xfrm>
            <a:off x="1252716" y="4796135"/>
            <a:ext cx="800219" cy="461665"/>
          </a:xfrm>
          <a:prstGeom prst="rect">
            <a:avLst/>
          </a:prstGeom>
        </p:spPr>
        <p:txBody>
          <a:bodyPr wrap="none">
            <a:spAutoFit/>
          </a:bodyPr>
          <a:lstStyle/>
          <a:p>
            <a:pPr algn="ctr"/>
            <a:r>
              <a:rPr lang="zh-CN" altLang="en-US" sz="1200" dirty="0" smtClean="0">
                <a:latin typeface="+mn-ea"/>
                <a:ea typeface="+mn-ea"/>
              </a:rPr>
              <a:t>销售收入</a:t>
            </a:r>
            <a:endParaRPr lang="en-US" altLang="zh-CN" sz="1200" dirty="0" smtClean="0">
              <a:latin typeface="+mn-ea"/>
              <a:ea typeface="+mn-ea"/>
            </a:endParaRPr>
          </a:p>
          <a:p>
            <a:pPr algn="ctr"/>
            <a:r>
              <a:rPr lang="zh-CN" altLang="en-US" sz="1200" dirty="0" smtClean="0">
                <a:latin typeface="+mn-ea"/>
                <a:ea typeface="+mn-ea"/>
              </a:rPr>
              <a:t>增加率</a:t>
            </a:r>
            <a:endParaRPr lang="zh-CN" altLang="en-US" sz="1200" dirty="0">
              <a:latin typeface="+mn-ea"/>
              <a:ea typeface="+mn-ea"/>
            </a:endParaRPr>
          </a:p>
        </p:txBody>
      </p:sp>
      <p:sp>
        <p:nvSpPr>
          <p:cNvPr id="86" name="矩形 85"/>
          <p:cNvSpPr/>
          <p:nvPr/>
        </p:nvSpPr>
        <p:spPr>
          <a:xfrm>
            <a:off x="420469" y="3962400"/>
            <a:ext cx="646331" cy="461665"/>
          </a:xfrm>
          <a:prstGeom prst="rect">
            <a:avLst/>
          </a:prstGeom>
        </p:spPr>
        <p:txBody>
          <a:bodyPr wrap="none">
            <a:spAutoFit/>
          </a:bodyPr>
          <a:lstStyle/>
          <a:p>
            <a:pPr algn="ctr"/>
            <a:r>
              <a:rPr lang="zh-CN" altLang="en-US" sz="1200" dirty="0" smtClean="0">
                <a:latin typeface="+mn-ea"/>
                <a:ea typeface="+mn-ea"/>
              </a:rPr>
              <a:t>客户</a:t>
            </a:r>
            <a:endParaRPr lang="en-US" altLang="zh-CN" sz="1200" dirty="0" smtClean="0">
              <a:latin typeface="+mn-ea"/>
              <a:ea typeface="+mn-ea"/>
            </a:endParaRPr>
          </a:p>
          <a:p>
            <a:pPr algn="ctr"/>
            <a:r>
              <a:rPr lang="zh-CN" altLang="en-US" sz="1200" dirty="0" smtClean="0">
                <a:latin typeface="+mn-ea"/>
                <a:ea typeface="+mn-ea"/>
              </a:rPr>
              <a:t>满意度</a:t>
            </a:r>
            <a:endParaRPr lang="zh-CN" altLang="en-US" sz="1200" dirty="0">
              <a:latin typeface="+mn-ea"/>
              <a:ea typeface="+mn-ea"/>
            </a:endParaRPr>
          </a:p>
        </p:txBody>
      </p:sp>
      <p:sp>
        <p:nvSpPr>
          <p:cNvPr id="87" name="矩形 86"/>
          <p:cNvSpPr/>
          <p:nvPr/>
        </p:nvSpPr>
        <p:spPr>
          <a:xfrm>
            <a:off x="1561981" y="3886200"/>
            <a:ext cx="800219" cy="461665"/>
          </a:xfrm>
          <a:prstGeom prst="rect">
            <a:avLst/>
          </a:prstGeom>
        </p:spPr>
        <p:txBody>
          <a:bodyPr wrap="none">
            <a:spAutoFit/>
          </a:bodyPr>
          <a:lstStyle/>
          <a:p>
            <a:pPr algn="ctr"/>
            <a:r>
              <a:rPr lang="zh-CN" altLang="en-US" sz="1200" dirty="0" smtClean="0">
                <a:latin typeface="+mn-ea"/>
                <a:ea typeface="+mn-ea"/>
              </a:rPr>
              <a:t>运输费用</a:t>
            </a:r>
            <a:endParaRPr lang="en-US" altLang="zh-CN" sz="1200" dirty="0" smtClean="0">
              <a:latin typeface="+mn-ea"/>
              <a:ea typeface="+mn-ea"/>
            </a:endParaRPr>
          </a:p>
          <a:p>
            <a:pPr algn="ctr"/>
            <a:r>
              <a:rPr lang="zh-CN" altLang="en-US" sz="1200" dirty="0" smtClean="0">
                <a:latin typeface="+mn-ea"/>
                <a:ea typeface="+mn-ea"/>
              </a:rPr>
              <a:t>达成率</a:t>
            </a:r>
            <a:endParaRPr lang="zh-CN" altLang="en-US" sz="1200" dirty="0">
              <a:latin typeface="+mn-ea"/>
              <a:ea typeface="+mn-ea"/>
            </a:endParaRPr>
          </a:p>
        </p:txBody>
      </p:sp>
      <p:sp>
        <p:nvSpPr>
          <p:cNvPr id="88" name="矩形 87"/>
          <p:cNvSpPr/>
          <p:nvPr/>
        </p:nvSpPr>
        <p:spPr>
          <a:xfrm>
            <a:off x="1485781" y="4343400"/>
            <a:ext cx="800219" cy="461665"/>
          </a:xfrm>
          <a:prstGeom prst="rect">
            <a:avLst/>
          </a:prstGeom>
        </p:spPr>
        <p:txBody>
          <a:bodyPr wrap="none">
            <a:spAutoFit/>
          </a:bodyPr>
          <a:lstStyle/>
          <a:p>
            <a:pPr algn="ctr"/>
            <a:r>
              <a:rPr lang="zh-CN" altLang="en-US" sz="1200" dirty="0" smtClean="0">
                <a:latin typeface="+mn-ea"/>
                <a:ea typeface="+mn-ea"/>
              </a:rPr>
              <a:t>营业费用</a:t>
            </a:r>
            <a:endParaRPr lang="en-US" altLang="zh-CN" sz="1200" dirty="0" smtClean="0">
              <a:latin typeface="+mn-ea"/>
              <a:ea typeface="+mn-ea"/>
            </a:endParaRPr>
          </a:p>
          <a:p>
            <a:pPr algn="ctr"/>
            <a:r>
              <a:rPr lang="zh-CN" altLang="en-US" sz="1200" dirty="0" smtClean="0">
                <a:latin typeface="+mn-ea"/>
                <a:ea typeface="+mn-ea"/>
              </a:rPr>
              <a:t>达成率</a:t>
            </a:r>
            <a:endParaRPr lang="zh-CN" altLang="en-US" sz="1200" dirty="0">
              <a:latin typeface="+mn-ea"/>
              <a:ea typeface="+mn-ea"/>
            </a:endParaRPr>
          </a:p>
        </p:txBody>
      </p:sp>
      <p:sp>
        <p:nvSpPr>
          <p:cNvPr id="90" name="矩形 89"/>
          <p:cNvSpPr/>
          <p:nvPr/>
        </p:nvSpPr>
        <p:spPr>
          <a:xfrm>
            <a:off x="2337846" y="6095918"/>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itchFamily="18" charset="0"/>
                <a:ea typeface="宋体" pitchFamily="2" charset="-122"/>
                <a:cs typeface="Times New Roman" pitchFamily="18" charset="0"/>
              </a:rPr>
              <a:t>质量管理指标</a:t>
            </a:r>
            <a:endParaRPr lang="zh-CN" altLang="en-US" sz="1400" dirty="0">
              <a:solidFill>
                <a:schemeClr val="tx1"/>
              </a:solidFill>
              <a:latin typeface="Times New Roman" pitchFamily="18" charset="0"/>
              <a:ea typeface="宋体" pitchFamily="2" charset="-122"/>
              <a:cs typeface="Times New Roman" pitchFamily="18" charset="0"/>
            </a:endParaRPr>
          </a:p>
        </p:txBody>
      </p:sp>
      <p:sp>
        <p:nvSpPr>
          <p:cNvPr id="91" name="矩形 90"/>
          <p:cNvSpPr/>
          <p:nvPr/>
        </p:nvSpPr>
        <p:spPr>
          <a:xfrm>
            <a:off x="1937028" y="5514201"/>
            <a:ext cx="800219" cy="461665"/>
          </a:xfrm>
          <a:prstGeom prst="rect">
            <a:avLst/>
          </a:prstGeom>
        </p:spPr>
        <p:txBody>
          <a:bodyPr wrap="none">
            <a:spAutoFit/>
          </a:bodyPr>
          <a:lstStyle/>
          <a:p>
            <a:pPr algn="ctr"/>
            <a:r>
              <a:rPr lang="zh-CN" altLang="en-US" sz="1200" dirty="0" smtClean="0">
                <a:latin typeface="+mn-ea"/>
                <a:ea typeface="+mn-ea"/>
              </a:rPr>
              <a:t>一次检验</a:t>
            </a:r>
            <a:endParaRPr lang="en-US" altLang="zh-CN" sz="1200" dirty="0" smtClean="0">
              <a:latin typeface="+mn-ea"/>
              <a:ea typeface="+mn-ea"/>
            </a:endParaRPr>
          </a:p>
          <a:p>
            <a:pPr algn="ctr"/>
            <a:r>
              <a:rPr lang="zh-CN" altLang="en-US" sz="1200" dirty="0" smtClean="0">
                <a:latin typeface="+mn-ea"/>
                <a:ea typeface="+mn-ea"/>
              </a:rPr>
              <a:t>合格率</a:t>
            </a:r>
            <a:endParaRPr lang="zh-CN" altLang="en-US" sz="1200" dirty="0">
              <a:latin typeface="+mn-ea"/>
              <a:ea typeface="+mn-ea"/>
            </a:endParaRPr>
          </a:p>
        </p:txBody>
      </p:sp>
      <p:sp>
        <p:nvSpPr>
          <p:cNvPr id="92" name="矩形 91"/>
          <p:cNvSpPr/>
          <p:nvPr/>
        </p:nvSpPr>
        <p:spPr>
          <a:xfrm>
            <a:off x="2057400" y="5071907"/>
            <a:ext cx="800219" cy="461665"/>
          </a:xfrm>
          <a:prstGeom prst="rect">
            <a:avLst/>
          </a:prstGeom>
        </p:spPr>
        <p:txBody>
          <a:bodyPr wrap="none">
            <a:spAutoFit/>
          </a:bodyPr>
          <a:lstStyle/>
          <a:p>
            <a:pPr algn="ctr"/>
            <a:r>
              <a:rPr lang="zh-CN" altLang="en-US" sz="1200" dirty="0" smtClean="0">
                <a:latin typeface="+mn-ea"/>
                <a:ea typeface="+mn-ea"/>
              </a:rPr>
              <a:t>品管成本</a:t>
            </a:r>
            <a:endParaRPr lang="en-US" altLang="zh-CN" sz="1200" dirty="0" smtClean="0">
              <a:latin typeface="+mn-ea"/>
              <a:ea typeface="+mn-ea"/>
            </a:endParaRPr>
          </a:p>
          <a:p>
            <a:pPr algn="ctr"/>
            <a:r>
              <a:rPr lang="zh-CN" altLang="en-US" sz="1200" dirty="0" smtClean="0">
                <a:latin typeface="+mn-ea"/>
                <a:ea typeface="+mn-ea"/>
              </a:rPr>
              <a:t>比重</a:t>
            </a:r>
            <a:endParaRPr lang="zh-CN" altLang="en-US" sz="1200" dirty="0">
              <a:latin typeface="+mn-ea"/>
              <a:ea typeface="+mn-ea"/>
            </a:endParaRPr>
          </a:p>
        </p:txBody>
      </p:sp>
      <p:sp>
        <p:nvSpPr>
          <p:cNvPr id="93" name="矩形 92"/>
          <p:cNvSpPr/>
          <p:nvPr/>
        </p:nvSpPr>
        <p:spPr>
          <a:xfrm>
            <a:off x="1752600" y="4572000"/>
            <a:ext cx="1261884" cy="461665"/>
          </a:xfrm>
          <a:prstGeom prst="rect">
            <a:avLst/>
          </a:prstGeom>
        </p:spPr>
        <p:txBody>
          <a:bodyPr wrap="none">
            <a:spAutoFit/>
          </a:bodyPr>
          <a:lstStyle/>
          <a:p>
            <a:pPr algn="ctr"/>
            <a:r>
              <a:rPr lang="zh-CN" altLang="en-US" sz="1200" dirty="0" smtClean="0">
                <a:latin typeface="+mn-ea"/>
                <a:ea typeface="+mn-ea"/>
              </a:rPr>
              <a:t>质量事故</a:t>
            </a:r>
            <a:endParaRPr lang="en-US" altLang="zh-CN" sz="1200" dirty="0" smtClean="0">
              <a:latin typeface="+mn-ea"/>
              <a:ea typeface="+mn-ea"/>
            </a:endParaRPr>
          </a:p>
          <a:p>
            <a:pPr algn="ctr"/>
            <a:r>
              <a:rPr lang="zh-CN" altLang="en-US" sz="1200" dirty="0" smtClean="0">
                <a:latin typeface="+mn-ea"/>
                <a:ea typeface="+mn-ea"/>
              </a:rPr>
              <a:t>处理及时有效性</a:t>
            </a:r>
            <a:endParaRPr lang="zh-CN" altLang="en-US" sz="1200" dirty="0">
              <a:latin typeface="+mn-ea"/>
              <a:ea typeface="+mn-ea"/>
            </a:endParaRPr>
          </a:p>
        </p:txBody>
      </p:sp>
      <p:sp>
        <p:nvSpPr>
          <p:cNvPr id="94" name="矩形 93"/>
          <p:cNvSpPr/>
          <p:nvPr/>
        </p:nvSpPr>
        <p:spPr>
          <a:xfrm>
            <a:off x="2362200" y="3962400"/>
            <a:ext cx="800219" cy="461665"/>
          </a:xfrm>
          <a:prstGeom prst="rect">
            <a:avLst/>
          </a:prstGeom>
        </p:spPr>
        <p:txBody>
          <a:bodyPr wrap="none">
            <a:spAutoFit/>
          </a:bodyPr>
          <a:lstStyle/>
          <a:p>
            <a:pPr algn="ctr"/>
            <a:r>
              <a:rPr lang="zh-CN" altLang="en-US" sz="1200" dirty="0" smtClean="0">
                <a:latin typeface="+mn-ea"/>
                <a:ea typeface="+mn-ea"/>
              </a:rPr>
              <a:t>产品抽检</a:t>
            </a:r>
            <a:endParaRPr lang="en-US" altLang="zh-CN" sz="1200" dirty="0" smtClean="0">
              <a:latin typeface="+mn-ea"/>
              <a:ea typeface="+mn-ea"/>
            </a:endParaRPr>
          </a:p>
          <a:p>
            <a:pPr algn="ctr"/>
            <a:r>
              <a:rPr lang="zh-CN" altLang="en-US" sz="1200" dirty="0" smtClean="0">
                <a:latin typeface="+mn-ea"/>
                <a:ea typeface="+mn-ea"/>
              </a:rPr>
              <a:t>合格率</a:t>
            </a:r>
            <a:endParaRPr lang="zh-CN" altLang="en-US" sz="1200" dirty="0">
              <a:latin typeface="+mn-ea"/>
              <a:ea typeface="+mn-ea"/>
            </a:endParaRPr>
          </a:p>
        </p:txBody>
      </p:sp>
      <p:sp>
        <p:nvSpPr>
          <p:cNvPr id="95" name="矩形 94"/>
          <p:cNvSpPr/>
          <p:nvPr/>
        </p:nvSpPr>
        <p:spPr>
          <a:xfrm>
            <a:off x="3200400" y="4916269"/>
            <a:ext cx="990600" cy="646331"/>
          </a:xfrm>
          <a:prstGeom prst="rect">
            <a:avLst/>
          </a:prstGeom>
        </p:spPr>
        <p:txBody>
          <a:bodyPr wrap="square">
            <a:spAutoFit/>
          </a:bodyPr>
          <a:lstStyle/>
          <a:p>
            <a:pPr algn="ctr"/>
            <a:r>
              <a:rPr lang="zh-CN" altLang="en-US" sz="1200" dirty="0" smtClean="0">
                <a:latin typeface="+mn-ea"/>
                <a:ea typeface="+mn-ea"/>
              </a:rPr>
              <a:t>客户质量问题处理及时有效性</a:t>
            </a:r>
            <a:endParaRPr lang="zh-CN" altLang="en-US" sz="1200" dirty="0">
              <a:latin typeface="+mn-ea"/>
              <a:ea typeface="+mn-ea"/>
            </a:endParaRPr>
          </a:p>
        </p:txBody>
      </p:sp>
      <p:sp>
        <p:nvSpPr>
          <p:cNvPr id="96" name="矩形 95"/>
          <p:cNvSpPr/>
          <p:nvPr/>
        </p:nvSpPr>
        <p:spPr>
          <a:xfrm>
            <a:off x="3387806" y="4191000"/>
            <a:ext cx="1107996" cy="461665"/>
          </a:xfrm>
          <a:prstGeom prst="rect">
            <a:avLst/>
          </a:prstGeom>
        </p:spPr>
        <p:txBody>
          <a:bodyPr wrap="none">
            <a:spAutoFit/>
          </a:bodyPr>
          <a:lstStyle/>
          <a:p>
            <a:pPr algn="ctr"/>
            <a:r>
              <a:rPr lang="zh-CN" altLang="en-US" sz="1200" dirty="0" smtClean="0">
                <a:latin typeface="+mn-ea"/>
                <a:ea typeface="+mn-ea"/>
              </a:rPr>
              <a:t>质量体系评审</a:t>
            </a:r>
            <a:endParaRPr lang="en-US" altLang="zh-CN" sz="1200" dirty="0" smtClean="0">
              <a:latin typeface="+mn-ea"/>
              <a:ea typeface="+mn-ea"/>
            </a:endParaRPr>
          </a:p>
          <a:p>
            <a:pPr algn="ctr"/>
            <a:r>
              <a:rPr lang="zh-CN" altLang="en-US" sz="1200" dirty="0" smtClean="0">
                <a:latin typeface="+mn-ea"/>
                <a:ea typeface="+mn-ea"/>
              </a:rPr>
              <a:t>不符合项数</a:t>
            </a:r>
            <a:endParaRPr lang="zh-CN" altLang="en-US" sz="1200" dirty="0">
              <a:latin typeface="+mn-ea"/>
              <a:ea typeface="+mn-ea"/>
            </a:endParaRPr>
          </a:p>
        </p:txBody>
      </p:sp>
      <p:sp>
        <p:nvSpPr>
          <p:cNvPr id="97" name="矩形 96"/>
          <p:cNvSpPr/>
          <p:nvPr/>
        </p:nvSpPr>
        <p:spPr>
          <a:xfrm>
            <a:off x="3009781" y="5558135"/>
            <a:ext cx="800219" cy="461665"/>
          </a:xfrm>
          <a:prstGeom prst="rect">
            <a:avLst/>
          </a:prstGeom>
        </p:spPr>
        <p:txBody>
          <a:bodyPr wrap="none">
            <a:spAutoFit/>
          </a:bodyPr>
          <a:lstStyle/>
          <a:p>
            <a:pPr algn="ctr"/>
            <a:r>
              <a:rPr lang="zh-CN" altLang="en-US" sz="1200" dirty="0" smtClean="0">
                <a:latin typeface="+mn-ea"/>
                <a:ea typeface="+mn-ea"/>
              </a:rPr>
              <a:t>质量检验</a:t>
            </a:r>
            <a:endParaRPr lang="en-US" altLang="zh-CN" sz="1200" dirty="0" smtClean="0">
              <a:latin typeface="+mn-ea"/>
              <a:ea typeface="+mn-ea"/>
            </a:endParaRPr>
          </a:p>
          <a:p>
            <a:pPr algn="ctr"/>
            <a:r>
              <a:rPr lang="zh-CN" altLang="en-US" sz="1200" dirty="0" smtClean="0">
                <a:latin typeface="+mn-ea"/>
                <a:ea typeface="+mn-ea"/>
              </a:rPr>
              <a:t>差错率</a:t>
            </a:r>
            <a:endParaRPr lang="zh-CN" altLang="en-US" sz="1200" dirty="0">
              <a:latin typeface="+mn-ea"/>
              <a:ea typeface="+mn-ea"/>
            </a:endParaRPr>
          </a:p>
        </p:txBody>
      </p:sp>
      <p:sp>
        <p:nvSpPr>
          <p:cNvPr id="98" name="矩形 97"/>
          <p:cNvSpPr/>
          <p:nvPr/>
        </p:nvSpPr>
        <p:spPr>
          <a:xfrm>
            <a:off x="4114784" y="6019800"/>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itchFamily="18" charset="0"/>
                <a:ea typeface="宋体" pitchFamily="2" charset="-122"/>
                <a:cs typeface="Times New Roman" pitchFamily="18" charset="0"/>
              </a:rPr>
              <a:t>人力资源指标</a:t>
            </a:r>
          </a:p>
        </p:txBody>
      </p:sp>
      <p:sp>
        <p:nvSpPr>
          <p:cNvPr id="100" name="矩形 99"/>
          <p:cNvSpPr/>
          <p:nvPr/>
        </p:nvSpPr>
        <p:spPr>
          <a:xfrm>
            <a:off x="4744890" y="5619429"/>
            <a:ext cx="1107996" cy="276999"/>
          </a:xfrm>
          <a:prstGeom prst="rect">
            <a:avLst/>
          </a:prstGeom>
        </p:spPr>
        <p:txBody>
          <a:bodyPr wrap="none">
            <a:spAutoFit/>
          </a:bodyPr>
          <a:lstStyle/>
          <a:p>
            <a:pPr algn="ctr"/>
            <a:r>
              <a:rPr lang="zh-CN" altLang="en-US" sz="1200" dirty="0" smtClean="0">
                <a:latin typeface="+mn-ea"/>
                <a:ea typeface="+mn-ea"/>
              </a:rPr>
              <a:t>员工结构比例</a:t>
            </a:r>
            <a:endParaRPr lang="zh-CN" altLang="en-US" sz="1200" dirty="0">
              <a:latin typeface="+mn-ea"/>
              <a:ea typeface="+mn-ea"/>
            </a:endParaRPr>
          </a:p>
        </p:txBody>
      </p:sp>
      <p:sp>
        <p:nvSpPr>
          <p:cNvPr id="101" name="矩形 100"/>
          <p:cNvSpPr/>
          <p:nvPr/>
        </p:nvSpPr>
        <p:spPr>
          <a:xfrm>
            <a:off x="4000375" y="4572000"/>
            <a:ext cx="800219" cy="461665"/>
          </a:xfrm>
          <a:prstGeom prst="rect">
            <a:avLst/>
          </a:prstGeom>
        </p:spPr>
        <p:txBody>
          <a:bodyPr wrap="none">
            <a:spAutoFit/>
          </a:bodyPr>
          <a:lstStyle/>
          <a:p>
            <a:pPr algn="ctr"/>
            <a:r>
              <a:rPr lang="zh-CN" altLang="en-US" sz="1200" dirty="0" smtClean="0">
                <a:latin typeface="+mn-ea"/>
                <a:ea typeface="+mn-ea"/>
              </a:rPr>
              <a:t>关键人才</a:t>
            </a:r>
            <a:endParaRPr lang="en-US" altLang="zh-CN" sz="1200" dirty="0" smtClean="0">
              <a:latin typeface="+mn-ea"/>
              <a:ea typeface="+mn-ea"/>
            </a:endParaRPr>
          </a:p>
          <a:p>
            <a:pPr algn="ctr"/>
            <a:r>
              <a:rPr lang="zh-CN" altLang="en-US" sz="1200" dirty="0" smtClean="0">
                <a:latin typeface="+mn-ea"/>
                <a:ea typeface="+mn-ea"/>
              </a:rPr>
              <a:t>流失率</a:t>
            </a:r>
            <a:endParaRPr lang="zh-CN" altLang="en-US" sz="1200" dirty="0">
              <a:latin typeface="+mn-ea"/>
              <a:ea typeface="+mn-ea"/>
            </a:endParaRPr>
          </a:p>
        </p:txBody>
      </p:sp>
      <p:sp>
        <p:nvSpPr>
          <p:cNvPr id="102" name="矩形 101"/>
          <p:cNvSpPr/>
          <p:nvPr/>
        </p:nvSpPr>
        <p:spPr>
          <a:xfrm>
            <a:off x="3886200" y="5410200"/>
            <a:ext cx="646331" cy="461665"/>
          </a:xfrm>
          <a:prstGeom prst="rect">
            <a:avLst/>
          </a:prstGeom>
        </p:spPr>
        <p:txBody>
          <a:bodyPr wrap="none">
            <a:spAutoFit/>
          </a:bodyPr>
          <a:lstStyle/>
          <a:p>
            <a:pPr algn="ctr"/>
            <a:r>
              <a:rPr lang="zh-CN" altLang="en-US" sz="1200" dirty="0" smtClean="0">
                <a:latin typeface="+mn-ea"/>
                <a:ea typeface="+mn-ea"/>
              </a:rPr>
              <a:t>工资</a:t>
            </a:r>
            <a:endParaRPr lang="en-US" altLang="zh-CN" sz="1200" dirty="0" smtClean="0">
              <a:latin typeface="+mn-ea"/>
              <a:ea typeface="+mn-ea"/>
            </a:endParaRPr>
          </a:p>
          <a:p>
            <a:pPr algn="ctr"/>
            <a:r>
              <a:rPr lang="zh-CN" altLang="en-US" sz="1200" dirty="0" smtClean="0">
                <a:latin typeface="+mn-ea"/>
                <a:ea typeface="+mn-ea"/>
              </a:rPr>
              <a:t>增加率</a:t>
            </a:r>
            <a:endParaRPr lang="zh-CN" altLang="en-US" sz="1200" dirty="0">
              <a:latin typeface="+mn-ea"/>
              <a:ea typeface="+mn-ea"/>
            </a:endParaRPr>
          </a:p>
        </p:txBody>
      </p:sp>
      <p:sp>
        <p:nvSpPr>
          <p:cNvPr id="103" name="矩形 102"/>
          <p:cNvSpPr/>
          <p:nvPr/>
        </p:nvSpPr>
        <p:spPr>
          <a:xfrm>
            <a:off x="4075081" y="3810000"/>
            <a:ext cx="954107" cy="461665"/>
          </a:xfrm>
          <a:prstGeom prst="rect">
            <a:avLst/>
          </a:prstGeom>
        </p:spPr>
        <p:txBody>
          <a:bodyPr wrap="none">
            <a:spAutoFit/>
          </a:bodyPr>
          <a:lstStyle/>
          <a:p>
            <a:pPr algn="ctr"/>
            <a:r>
              <a:rPr lang="zh-CN" altLang="en-US" sz="1200" dirty="0" smtClean="0">
                <a:latin typeface="+mn-ea"/>
                <a:ea typeface="+mn-ea"/>
              </a:rPr>
              <a:t>人力资源</a:t>
            </a:r>
            <a:endParaRPr lang="en-US" altLang="zh-CN" sz="1200" dirty="0" smtClean="0">
              <a:latin typeface="+mn-ea"/>
              <a:ea typeface="+mn-ea"/>
            </a:endParaRPr>
          </a:p>
          <a:p>
            <a:pPr algn="ctr"/>
            <a:r>
              <a:rPr lang="zh-CN" altLang="en-US" sz="1200" dirty="0" smtClean="0">
                <a:latin typeface="+mn-ea"/>
                <a:ea typeface="+mn-ea"/>
              </a:rPr>
              <a:t>培训完成率</a:t>
            </a:r>
            <a:endParaRPr lang="zh-CN" altLang="en-US" sz="1200" dirty="0">
              <a:latin typeface="+mn-ea"/>
              <a:ea typeface="+mn-ea"/>
            </a:endParaRPr>
          </a:p>
        </p:txBody>
      </p:sp>
      <p:sp>
        <p:nvSpPr>
          <p:cNvPr id="104" name="矩形 103"/>
          <p:cNvSpPr/>
          <p:nvPr/>
        </p:nvSpPr>
        <p:spPr>
          <a:xfrm>
            <a:off x="5219543" y="4262701"/>
            <a:ext cx="800219" cy="461665"/>
          </a:xfrm>
          <a:prstGeom prst="rect">
            <a:avLst/>
          </a:prstGeom>
        </p:spPr>
        <p:txBody>
          <a:bodyPr wrap="none">
            <a:spAutoFit/>
          </a:bodyPr>
          <a:lstStyle/>
          <a:p>
            <a:pPr algn="ctr"/>
            <a:r>
              <a:rPr lang="zh-CN" altLang="en-US" sz="1200" dirty="0" smtClean="0">
                <a:latin typeface="+mn-ea"/>
                <a:ea typeface="+mn-ea"/>
              </a:rPr>
              <a:t>部门员工</a:t>
            </a:r>
            <a:endParaRPr lang="en-US" altLang="zh-CN" sz="1200" dirty="0" smtClean="0">
              <a:latin typeface="+mn-ea"/>
              <a:ea typeface="+mn-ea"/>
            </a:endParaRPr>
          </a:p>
          <a:p>
            <a:pPr algn="ctr"/>
            <a:r>
              <a:rPr lang="zh-CN" altLang="en-US" sz="1200" dirty="0" smtClean="0">
                <a:latin typeface="+mn-ea"/>
                <a:ea typeface="+mn-ea"/>
              </a:rPr>
              <a:t>出勤率</a:t>
            </a:r>
            <a:endParaRPr lang="zh-CN" altLang="en-US" sz="1200" dirty="0">
              <a:latin typeface="+mn-ea"/>
              <a:ea typeface="+mn-ea"/>
            </a:endParaRPr>
          </a:p>
        </p:txBody>
      </p:sp>
      <p:sp>
        <p:nvSpPr>
          <p:cNvPr id="105" name="矩形 104"/>
          <p:cNvSpPr/>
          <p:nvPr/>
        </p:nvSpPr>
        <p:spPr>
          <a:xfrm>
            <a:off x="4837093" y="5133201"/>
            <a:ext cx="954107" cy="461665"/>
          </a:xfrm>
          <a:prstGeom prst="rect">
            <a:avLst/>
          </a:prstGeom>
        </p:spPr>
        <p:txBody>
          <a:bodyPr wrap="none">
            <a:spAutoFit/>
          </a:bodyPr>
          <a:lstStyle/>
          <a:p>
            <a:pPr algn="ctr"/>
            <a:r>
              <a:rPr lang="zh-CN" altLang="en-US" sz="1200" dirty="0" smtClean="0">
                <a:latin typeface="+mn-ea"/>
                <a:ea typeface="+mn-ea"/>
              </a:rPr>
              <a:t>薪酬总量</a:t>
            </a:r>
            <a:endParaRPr lang="en-US" altLang="zh-CN" sz="1200" dirty="0" smtClean="0">
              <a:latin typeface="+mn-ea"/>
              <a:ea typeface="+mn-ea"/>
            </a:endParaRPr>
          </a:p>
          <a:p>
            <a:pPr algn="ctr"/>
            <a:r>
              <a:rPr lang="zh-CN" altLang="en-US" sz="1200" dirty="0" smtClean="0">
                <a:latin typeface="+mn-ea"/>
                <a:ea typeface="+mn-ea"/>
              </a:rPr>
              <a:t>控制有效性</a:t>
            </a:r>
            <a:endParaRPr lang="zh-CN" altLang="en-US" sz="1200" dirty="0">
              <a:latin typeface="+mn-ea"/>
              <a:ea typeface="+mn-ea"/>
            </a:endParaRPr>
          </a:p>
        </p:txBody>
      </p:sp>
      <p:sp>
        <p:nvSpPr>
          <p:cNvPr id="106" name="矩形 105"/>
          <p:cNvSpPr/>
          <p:nvPr/>
        </p:nvSpPr>
        <p:spPr>
          <a:xfrm>
            <a:off x="4988004" y="4676001"/>
            <a:ext cx="800219" cy="461665"/>
          </a:xfrm>
          <a:prstGeom prst="rect">
            <a:avLst/>
          </a:prstGeom>
        </p:spPr>
        <p:txBody>
          <a:bodyPr wrap="none">
            <a:spAutoFit/>
          </a:bodyPr>
          <a:lstStyle/>
          <a:p>
            <a:pPr algn="ctr"/>
            <a:r>
              <a:rPr lang="zh-CN" altLang="en-US" sz="1200" dirty="0" smtClean="0">
                <a:latin typeface="+mn-ea"/>
                <a:ea typeface="+mn-ea"/>
              </a:rPr>
              <a:t>人才引进</a:t>
            </a:r>
            <a:endParaRPr lang="en-US" altLang="zh-CN" sz="1200" dirty="0" smtClean="0">
              <a:latin typeface="+mn-ea"/>
              <a:ea typeface="+mn-ea"/>
            </a:endParaRPr>
          </a:p>
          <a:p>
            <a:pPr algn="ctr"/>
            <a:r>
              <a:rPr lang="zh-CN" altLang="en-US" sz="1200" dirty="0" smtClean="0">
                <a:latin typeface="+mn-ea"/>
                <a:ea typeface="+mn-ea"/>
              </a:rPr>
              <a:t>完成率</a:t>
            </a:r>
            <a:endParaRPr lang="zh-CN" altLang="en-US" sz="1200" dirty="0">
              <a:latin typeface="+mn-ea"/>
              <a:ea typeface="+mn-ea"/>
            </a:endParaRPr>
          </a:p>
        </p:txBody>
      </p:sp>
      <p:sp>
        <p:nvSpPr>
          <p:cNvPr id="108" name="矩形 107"/>
          <p:cNvSpPr/>
          <p:nvPr/>
        </p:nvSpPr>
        <p:spPr>
          <a:xfrm>
            <a:off x="6705544" y="1219258"/>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itchFamily="18" charset="0"/>
                <a:ea typeface="宋体" pitchFamily="2" charset="-122"/>
                <a:cs typeface="Times New Roman" pitchFamily="18" charset="0"/>
              </a:rPr>
              <a:t>采购供应指标</a:t>
            </a:r>
          </a:p>
        </p:txBody>
      </p:sp>
      <p:sp>
        <p:nvSpPr>
          <p:cNvPr id="110" name="矩形 109"/>
          <p:cNvSpPr/>
          <p:nvPr/>
        </p:nvSpPr>
        <p:spPr>
          <a:xfrm>
            <a:off x="7581781" y="1671969"/>
            <a:ext cx="800219" cy="461665"/>
          </a:xfrm>
          <a:prstGeom prst="rect">
            <a:avLst/>
          </a:prstGeom>
        </p:spPr>
        <p:txBody>
          <a:bodyPr wrap="none">
            <a:spAutoFit/>
          </a:bodyPr>
          <a:lstStyle/>
          <a:p>
            <a:pPr algn="ctr"/>
            <a:r>
              <a:rPr lang="zh-CN" altLang="en-US" sz="1200" dirty="0" smtClean="0">
                <a:latin typeface="+mn-ea"/>
                <a:ea typeface="+mn-ea"/>
              </a:rPr>
              <a:t>采购计划</a:t>
            </a:r>
            <a:endParaRPr lang="en-US" altLang="zh-CN" sz="1200" dirty="0" smtClean="0">
              <a:latin typeface="+mn-ea"/>
              <a:ea typeface="+mn-ea"/>
            </a:endParaRPr>
          </a:p>
          <a:p>
            <a:pPr algn="ctr"/>
            <a:r>
              <a:rPr lang="zh-CN" altLang="en-US" sz="1200" dirty="0" smtClean="0">
                <a:latin typeface="+mn-ea"/>
                <a:ea typeface="+mn-ea"/>
              </a:rPr>
              <a:t>完成率</a:t>
            </a:r>
            <a:endParaRPr lang="zh-CN" altLang="en-US" sz="1200" dirty="0">
              <a:latin typeface="+mn-ea"/>
              <a:ea typeface="+mn-ea"/>
            </a:endParaRPr>
          </a:p>
        </p:txBody>
      </p:sp>
      <p:sp>
        <p:nvSpPr>
          <p:cNvPr id="111" name="矩形 110"/>
          <p:cNvSpPr/>
          <p:nvPr/>
        </p:nvSpPr>
        <p:spPr>
          <a:xfrm>
            <a:off x="7772400" y="2281553"/>
            <a:ext cx="800219" cy="461665"/>
          </a:xfrm>
          <a:prstGeom prst="rect">
            <a:avLst/>
          </a:prstGeom>
        </p:spPr>
        <p:txBody>
          <a:bodyPr wrap="none">
            <a:spAutoFit/>
          </a:bodyPr>
          <a:lstStyle/>
          <a:p>
            <a:pPr algn="ctr"/>
            <a:r>
              <a:rPr lang="zh-CN" altLang="en-US" sz="1200" dirty="0" smtClean="0">
                <a:latin typeface="+mn-ea"/>
                <a:ea typeface="+mn-ea"/>
              </a:rPr>
              <a:t>采购成本</a:t>
            </a:r>
            <a:endParaRPr lang="en-US" altLang="zh-CN" sz="1200" dirty="0" smtClean="0">
              <a:latin typeface="+mn-ea"/>
              <a:ea typeface="+mn-ea"/>
            </a:endParaRPr>
          </a:p>
          <a:p>
            <a:pPr algn="ctr"/>
            <a:r>
              <a:rPr lang="zh-CN" altLang="en-US" sz="1200" dirty="0" smtClean="0">
                <a:latin typeface="+mn-ea"/>
                <a:ea typeface="+mn-ea"/>
              </a:rPr>
              <a:t>降低率</a:t>
            </a:r>
            <a:endParaRPr lang="zh-CN" altLang="en-US" sz="1200" dirty="0">
              <a:latin typeface="+mn-ea"/>
              <a:ea typeface="+mn-ea"/>
            </a:endParaRPr>
          </a:p>
        </p:txBody>
      </p:sp>
      <p:sp>
        <p:nvSpPr>
          <p:cNvPr id="112" name="矩形 111"/>
          <p:cNvSpPr/>
          <p:nvPr/>
        </p:nvSpPr>
        <p:spPr>
          <a:xfrm>
            <a:off x="6324600" y="2057400"/>
            <a:ext cx="954107" cy="461665"/>
          </a:xfrm>
          <a:prstGeom prst="rect">
            <a:avLst/>
          </a:prstGeom>
        </p:spPr>
        <p:txBody>
          <a:bodyPr wrap="none">
            <a:spAutoFit/>
          </a:bodyPr>
          <a:lstStyle/>
          <a:p>
            <a:pPr algn="ctr"/>
            <a:r>
              <a:rPr lang="zh-CN" altLang="en-US" sz="1200" dirty="0" smtClean="0">
                <a:latin typeface="+mn-ea"/>
                <a:ea typeface="+mn-ea"/>
              </a:rPr>
              <a:t>供应商一次</a:t>
            </a:r>
            <a:endParaRPr lang="en-US" altLang="zh-CN" sz="1200" dirty="0" smtClean="0">
              <a:latin typeface="+mn-ea"/>
              <a:ea typeface="+mn-ea"/>
            </a:endParaRPr>
          </a:p>
          <a:p>
            <a:pPr algn="ctr"/>
            <a:r>
              <a:rPr lang="zh-CN" altLang="en-US" sz="1200" dirty="0" smtClean="0">
                <a:latin typeface="+mn-ea"/>
                <a:ea typeface="+mn-ea"/>
              </a:rPr>
              <a:t>交检合格率</a:t>
            </a:r>
            <a:endParaRPr lang="zh-CN" altLang="en-US" sz="1200" dirty="0">
              <a:latin typeface="+mn-ea"/>
              <a:ea typeface="+mn-ea"/>
            </a:endParaRPr>
          </a:p>
        </p:txBody>
      </p:sp>
      <p:sp>
        <p:nvSpPr>
          <p:cNvPr id="114" name="矩形 113"/>
          <p:cNvSpPr/>
          <p:nvPr/>
        </p:nvSpPr>
        <p:spPr>
          <a:xfrm>
            <a:off x="6553200" y="3124200"/>
            <a:ext cx="1107996" cy="461665"/>
          </a:xfrm>
          <a:prstGeom prst="rect">
            <a:avLst/>
          </a:prstGeom>
        </p:spPr>
        <p:txBody>
          <a:bodyPr wrap="none">
            <a:spAutoFit/>
          </a:bodyPr>
          <a:lstStyle/>
          <a:p>
            <a:r>
              <a:rPr lang="zh-CN" altLang="en-US" sz="1200" dirty="0" smtClean="0">
                <a:latin typeface="+mn-ea"/>
                <a:ea typeface="+mn-ea"/>
              </a:rPr>
              <a:t>采购积压物资</a:t>
            </a:r>
            <a:endParaRPr lang="en-US" altLang="zh-CN" sz="1200" dirty="0" smtClean="0">
              <a:latin typeface="+mn-ea"/>
              <a:ea typeface="+mn-ea"/>
            </a:endParaRPr>
          </a:p>
          <a:p>
            <a:r>
              <a:rPr lang="zh-CN" altLang="en-US" sz="1200" dirty="0" smtClean="0">
                <a:latin typeface="+mn-ea"/>
                <a:ea typeface="+mn-ea"/>
              </a:rPr>
              <a:t>处理的及时性</a:t>
            </a:r>
            <a:endParaRPr lang="zh-CN" altLang="en-US" sz="1200" dirty="0">
              <a:latin typeface="+mn-ea"/>
              <a:ea typeface="+mn-ea"/>
            </a:endParaRPr>
          </a:p>
        </p:txBody>
      </p:sp>
      <p:sp>
        <p:nvSpPr>
          <p:cNvPr id="115" name="矩形 114"/>
          <p:cNvSpPr/>
          <p:nvPr/>
        </p:nvSpPr>
        <p:spPr>
          <a:xfrm>
            <a:off x="7924800" y="2819400"/>
            <a:ext cx="800219" cy="461665"/>
          </a:xfrm>
          <a:prstGeom prst="rect">
            <a:avLst/>
          </a:prstGeom>
        </p:spPr>
        <p:txBody>
          <a:bodyPr wrap="none">
            <a:spAutoFit/>
          </a:bodyPr>
          <a:lstStyle/>
          <a:p>
            <a:r>
              <a:rPr lang="zh-CN" altLang="en-US" sz="1200" dirty="0" smtClean="0">
                <a:latin typeface="+mn-ea"/>
                <a:ea typeface="+mn-ea"/>
              </a:rPr>
              <a:t>采购计划</a:t>
            </a:r>
            <a:endParaRPr lang="en-US" altLang="zh-CN" sz="1200" dirty="0" smtClean="0">
              <a:latin typeface="+mn-ea"/>
              <a:ea typeface="+mn-ea"/>
            </a:endParaRPr>
          </a:p>
          <a:p>
            <a:r>
              <a:rPr lang="zh-CN" altLang="en-US" sz="1200" dirty="0" smtClean="0">
                <a:latin typeface="+mn-ea"/>
                <a:ea typeface="+mn-ea"/>
              </a:rPr>
              <a:t>及时性</a:t>
            </a:r>
            <a:endParaRPr lang="zh-CN" altLang="en-US" sz="1200" dirty="0">
              <a:latin typeface="+mn-ea"/>
              <a:ea typeface="+mn-ea"/>
            </a:endParaRPr>
          </a:p>
        </p:txBody>
      </p:sp>
      <p:sp>
        <p:nvSpPr>
          <p:cNvPr id="116" name="矩形 115"/>
          <p:cNvSpPr/>
          <p:nvPr/>
        </p:nvSpPr>
        <p:spPr>
          <a:xfrm>
            <a:off x="5562606" y="5943602"/>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itchFamily="18" charset="0"/>
                <a:ea typeface="宋体" pitchFamily="2" charset="-122"/>
                <a:cs typeface="Times New Roman" pitchFamily="18" charset="0"/>
              </a:rPr>
              <a:t>产品技术设计指标</a:t>
            </a:r>
            <a:endParaRPr lang="zh-CN" altLang="en-US" sz="1400" dirty="0">
              <a:solidFill>
                <a:schemeClr val="tx1"/>
              </a:solidFill>
              <a:latin typeface="Times New Roman" pitchFamily="18" charset="0"/>
              <a:ea typeface="宋体" pitchFamily="2" charset="-122"/>
              <a:cs typeface="Times New Roman" pitchFamily="18" charset="0"/>
            </a:endParaRPr>
          </a:p>
        </p:txBody>
      </p:sp>
      <p:sp>
        <p:nvSpPr>
          <p:cNvPr id="118" name="矩形 117"/>
          <p:cNvSpPr/>
          <p:nvPr/>
        </p:nvSpPr>
        <p:spPr>
          <a:xfrm>
            <a:off x="6386897" y="5410200"/>
            <a:ext cx="800219" cy="461665"/>
          </a:xfrm>
          <a:prstGeom prst="rect">
            <a:avLst/>
          </a:prstGeom>
        </p:spPr>
        <p:txBody>
          <a:bodyPr wrap="none">
            <a:spAutoFit/>
          </a:bodyPr>
          <a:lstStyle/>
          <a:p>
            <a:pPr algn="ctr"/>
            <a:r>
              <a:rPr lang="zh-CN" altLang="en-US" sz="1200" dirty="0" smtClean="0">
                <a:latin typeface="+mn-ea"/>
                <a:ea typeface="+mn-ea"/>
              </a:rPr>
              <a:t>研发计划</a:t>
            </a:r>
            <a:endParaRPr lang="en-US" altLang="zh-CN" sz="1200" dirty="0" smtClean="0">
              <a:latin typeface="+mn-ea"/>
              <a:ea typeface="+mn-ea"/>
            </a:endParaRPr>
          </a:p>
          <a:p>
            <a:pPr algn="ctr"/>
            <a:r>
              <a:rPr lang="zh-CN" altLang="en-US" sz="1200" dirty="0" smtClean="0">
                <a:latin typeface="+mn-ea"/>
                <a:ea typeface="+mn-ea"/>
              </a:rPr>
              <a:t>完成率</a:t>
            </a:r>
            <a:endParaRPr lang="zh-CN" altLang="en-US" sz="1200" dirty="0">
              <a:latin typeface="+mn-ea"/>
              <a:ea typeface="+mn-ea"/>
            </a:endParaRPr>
          </a:p>
        </p:txBody>
      </p:sp>
      <p:sp>
        <p:nvSpPr>
          <p:cNvPr id="119" name="矩形 118"/>
          <p:cNvSpPr/>
          <p:nvPr/>
        </p:nvSpPr>
        <p:spPr>
          <a:xfrm>
            <a:off x="5486376" y="4872285"/>
            <a:ext cx="954107" cy="461665"/>
          </a:xfrm>
          <a:prstGeom prst="rect">
            <a:avLst/>
          </a:prstGeom>
        </p:spPr>
        <p:txBody>
          <a:bodyPr wrap="none">
            <a:spAutoFit/>
          </a:bodyPr>
          <a:lstStyle/>
          <a:p>
            <a:pPr algn="ctr"/>
            <a:r>
              <a:rPr lang="zh-CN" altLang="en-US" sz="1200" dirty="0" smtClean="0">
                <a:latin typeface="+mn-ea"/>
                <a:ea typeface="+mn-ea"/>
              </a:rPr>
              <a:t>技术图档</a:t>
            </a:r>
            <a:endParaRPr lang="en-US" altLang="zh-CN" sz="1200" dirty="0" smtClean="0">
              <a:latin typeface="+mn-ea"/>
              <a:ea typeface="+mn-ea"/>
            </a:endParaRPr>
          </a:p>
          <a:p>
            <a:pPr algn="ctr"/>
            <a:r>
              <a:rPr lang="zh-CN" altLang="en-US" sz="1200" dirty="0" smtClean="0">
                <a:latin typeface="+mn-ea"/>
                <a:ea typeface="+mn-ea"/>
              </a:rPr>
              <a:t>更改及时性</a:t>
            </a:r>
            <a:endParaRPr lang="zh-CN" altLang="en-US" sz="1200" dirty="0">
              <a:latin typeface="+mn-ea"/>
              <a:ea typeface="+mn-ea"/>
            </a:endParaRPr>
          </a:p>
        </p:txBody>
      </p:sp>
      <p:sp>
        <p:nvSpPr>
          <p:cNvPr id="120" name="矩形 119"/>
          <p:cNvSpPr/>
          <p:nvPr/>
        </p:nvSpPr>
        <p:spPr>
          <a:xfrm>
            <a:off x="6553153" y="4571970"/>
            <a:ext cx="954107" cy="461665"/>
          </a:xfrm>
          <a:prstGeom prst="rect">
            <a:avLst/>
          </a:prstGeom>
        </p:spPr>
        <p:txBody>
          <a:bodyPr wrap="none">
            <a:spAutoFit/>
          </a:bodyPr>
          <a:lstStyle/>
          <a:p>
            <a:pPr algn="ctr"/>
            <a:r>
              <a:rPr lang="zh-CN" altLang="en-US" sz="1200" dirty="0" smtClean="0">
                <a:latin typeface="+mn-ea"/>
                <a:ea typeface="+mn-ea"/>
              </a:rPr>
              <a:t>技术出图</a:t>
            </a:r>
            <a:endParaRPr lang="en-US" altLang="zh-CN" sz="1200" dirty="0" smtClean="0">
              <a:latin typeface="+mn-ea"/>
              <a:ea typeface="+mn-ea"/>
            </a:endParaRPr>
          </a:p>
          <a:p>
            <a:pPr algn="ctr"/>
            <a:r>
              <a:rPr lang="zh-CN" altLang="en-US" sz="1200" dirty="0" smtClean="0">
                <a:latin typeface="+mn-ea"/>
                <a:ea typeface="+mn-ea"/>
              </a:rPr>
              <a:t>及时准确性</a:t>
            </a:r>
            <a:endParaRPr lang="zh-CN" altLang="en-US" sz="1200" dirty="0">
              <a:latin typeface="+mn-ea"/>
              <a:ea typeface="+mn-ea"/>
            </a:endParaRPr>
          </a:p>
        </p:txBody>
      </p:sp>
      <p:sp>
        <p:nvSpPr>
          <p:cNvPr id="121" name="矩形 120"/>
          <p:cNvSpPr/>
          <p:nvPr/>
        </p:nvSpPr>
        <p:spPr>
          <a:xfrm>
            <a:off x="5486376" y="3809990"/>
            <a:ext cx="954107" cy="461665"/>
          </a:xfrm>
          <a:prstGeom prst="rect">
            <a:avLst/>
          </a:prstGeom>
        </p:spPr>
        <p:txBody>
          <a:bodyPr wrap="none">
            <a:spAutoFit/>
          </a:bodyPr>
          <a:lstStyle/>
          <a:p>
            <a:pPr algn="ctr"/>
            <a:r>
              <a:rPr lang="zh-CN" altLang="en-US" sz="1200" dirty="0" smtClean="0">
                <a:latin typeface="+mn-ea"/>
                <a:ea typeface="+mn-ea"/>
              </a:rPr>
              <a:t>标准化审查</a:t>
            </a:r>
            <a:endParaRPr lang="en-US" altLang="zh-CN" sz="1200" dirty="0" smtClean="0">
              <a:latin typeface="+mn-ea"/>
              <a:ea typeface="+mn-ea"/>
            </a:endParaRPr>
          </a:p>
          <a:p>
            <a:pPr algn="ctr"/>
            <a:r>
              <a:rPr lang="zh-CN" altLang="en-US" sz="1200" dirty="0" smtClean="0">
                <a:latin typeface="+mn-ea"/>
                <a:ea typeface="+mn-ea"/>
              </a:rPr>
              <a:t>差错率</a:t>
            </a:r>
            <a:endParaRPr lang="zh-CN" altLang="en-US" sz="1200" dirty="0">
              <a:latin typeface="+mn-ea"/>
              <a:ea typeface="+mn-ea"/>
            </a:endParaRPr>
          </a:p>
        </p:txBody>
      </p:sp>
      <p:cxnSp>
        <p:nvCxnSpPr>
          <p:cNvPr id="123" name="直接箭头连接符 122"/>
          <p:cNvCxnSpPr/>
          <p:nvPr/>
        </p:nvCxnSpPr>
        <p:spPr>
          <a:xfrm flipV="1">
            <a:off x="914496" y="3733792"/>
            <a:ext cx="685782" cy="2209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7055304" y="5802782"/>
            <a:ext cx="1066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Times New Roman" pitchFamily="18" charset="0"/>
                <a:ea typeface="宋体" pitchFamily="2" charset="-122"/>
                <a:cs typeface="Times New Roman" pitchFamily="18" charset="0"/>
              </a:rPr>
              <a:t>内部物流指标</a:t>
            </a:r>
            <a:endParaRPr lang="zh-CN" altLang="en-US" sz="1400" dirty="0">
              <a:solidFill>
                <a:schemeClr val="tx1"/>
              </a:solidFill>
              <a:latin typeface="Times New Roman" pitchFamily="18" charset="0"/>
              <a:ea typeface="宋体" pitchFamily="2" charset="-122"/>
              <a:cs typeface="Times New Roman" pitchFamily="18" charset="0"/>
            </a:endParaRPr>
          </a:p>
        </p:txBody>
      </p:sp>
      <p:cxnSp>
        <p:nvCxnSpPr>
          <p:cNvPr id="127" name="直接箭头连接符 126"/>
          <p:cNvCxnSpPr/>
          <p:nvPr/>
        </p:nvCxnSpPr>
        <p:spPr>
          <a:xfrm flipV="1">
            <a:off x="2895644" y="3809910"/>
            <a:ext cx="661430" cy="22098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flipV="1">
            <a:off x="4648198" y="3733792"/>
            <a:ext cx="685782" cy="2209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108" idx="2"/>
          </p:cNvCxnSpPr>
          <p:nvPr/>
        </p:nvCxnSpPr>
        <p:spPr>
          <a:xfrm>
            <a:off x="7238944" y="1676458"/>
            <a:ext cx="533372" cy="2057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6172158" y="3733792"/>
            <a:ext cx="609586" cy="2133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7619920" y="3733800"/>
            <a:ext cx="457202" cy="1904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808811" y="5181580"/>
            <a:ext cx="954107" cy="276999"/>
          </a:xfrm>
          <a:prstGeom prst="rect">
            <a:avLst/>
          </a:prstGeom>
        </p:spPr>
        <p:txBody>
          <a:bodyPr wrap="none">
            <a:spAutoFit/>
          </a:bodyPr>
          <a:lstStyle/>
          <a:p>
            <a:r>
              <a:rPr lang="zh-CN" altLang="en-US" sz="1200" dirty="0" smtClean="0">
                <a:latin typeface="+mn-ea"/>
                <a:ea typeface="+mn-ea"/>
              </a:rPr>
              <a:t>总库存金额</a:t>
            </a:r>
            <a:endParaRPr lang="zh-CN" altLang="en-US" sz="1200" dirty="0">
              <a:latin typeface="+mn-ea"/>
              <a:ea typeface="+mn-ea"/>
            </a:endParaRPr>
          </a:p>
        </p:txBody>
      </p:sp>
      <p:sp>
        <p:nvSpPr>
          <p:cNvPr id="142" name="矩形 141"/>
          <p:cNvSpPr/>
          <p:nvPr/>
        </p:nvSpPr>
        <p:spPr>
          <a:xfrm>
            <a:off x="7086534" y="5029158"/>
            <a:ext cx="646331" cy="461665"/>
          </a:xfrm>
          <a:prstGeom prst="rect">
            <a:avLst/>
          </a:prstGeom>
        </p:spPr>
        <p:txBody>
          <a:bodyPr wrap="none">
            <a:spAutoFit/>
          </a:bodyPr>
          <a:lstStyle/>
          <a:p>
            <a:pPr algn="ctr"/>
            <a:r>
              <a:rPr lang="zh-CN" altLang="en-US" sz="1200" dirty="0" smtClean="0">
                <a:latin typeface="+mn-ea"/>
                <a:ea typeface="+mn-ea"/>
              </a:rPr>
              <a:t>总库存</a:t>
            </a:r>
            <a:endParaRPr lang="en-US" altLang="zh-CN" sz="1200" dirty="0" smtClean="0">
              <a:latin typeface="+mn-ea"/>
              <a:ea typeface="+mn-ea"/>
            </a:endParaRPr>
          </a:p>
          <a:p>
            <a:pPr algn="ctr"/>
            <a:r>
              <a:rPr lang="zh-CN" altLang="en-US" sz="1200" dirty="0" smtClean="0">
                <a:latin typeface="+mn-ea"/>
                <a:ea typeface="+mn-ea"/>
              </a:rPr>
              <a:t>数量</a:t>
            </a:r>
            <a:endParaRPr lang="zh-CN" altLang="en-US" sz="1200" dirty="0">
              <a:latin typeface="+mn-ea"/>
              <a:ea typeface="+mn-ea"/>
            </a:endParaRPr>
          </a:p>
        </p:txBody>
      </p:sp>
      <p:sp>
        <p:nvSpPr>
          <p:cNvPr id="143" name="矩形 142"/>
          <p:cNvSpPr/>
          <p:nvPr/>
        </p:nvSpPr>
        <p:spPr>
          <a:xfrm>
            <a:off x="7887987" y="4648180"/>
            <a:ext cx="646331" cy="461665"/>
          </a:xfrm>
          <a:prstGeom prst="rect">
            <a:avLst/>
          </a:prstGeom>
        </p:spPr>
        <p:txBody>
          <a:bodyPr wrap="none">
            <a:spAutoFit/>
          </a:bodyPr>
          <a:lstStyle/>
          <a:p>
            <a:r>
              <a:rPr lang="zh-CN" altLang="en-US" sz="1200" dirty="0" smtClean="0">
                <a:latin typeface="+mn-ea"/>
                <a:ea typeface="+mn-ea"/>
              </a:rPr>
              <a:t>入出库</a:t>
            </a:r>
            <a:endParaRPr lang="en-US" altLang="zh-CN" sz="1200" dirty="0" smtClean="0">
              <a:latin typeface="+mn-ea"/>
              <a:ea typeface="+mn-ea"/>
            </a:endParaRPr>
          </a:p>
          <a:p>
            <a:r>
              <a:rPr lang="zh-CN" altLang="en-US" sz="1200" dirty="0" smtClean="0">
                <a:latin typeface="+mn-ea"/>
                <a:ea typeface="+mn-ea"/>
              </a:rPr>
              <a:t>差错率</a:t>
            </a:r>
            <a:endParaRPr lang="zh-CN" altLang="en-US" sz="1200" dirty="0">
              <a:latin typeface="+mn-ea"/>
              <a:ea typeface="+mn-ea"/>
            </a:endParaRPr>
          </a:p>
        </p:txBody>
      </p:sp>
      <p:sp>
        <p:nvSpPr>
          <p:cNvPr id="144" name="矩形 143"/>
          <p:cNvSpPr/>
          <p:nvPr/>
        </p:nvSpPr>
        <p:spPr>
          <a:xfrm>
            <a:off x="7962699" y="4190980"/>
            <a:ext cx="800219" cy="461665"/>
          </a:xfrm>
          <a:prstGeom prst="rect">
            <a:avLst/>
          </a:prstGeom>
        </p:spPr>
        <p:txBody>
          <a:bodyPr wrap="none">
            <a:spAutoFit/>
          </a:bodyPr>
          <a:lstStyle/>
          <a:p>
            <a:pPr algn="ctr"/>
            <a:r>
              <a:rPr lang="zh-CN" altLang="en-US" sz="1200" dirty="0" smtClean="0">
                <a:latin typeface="+mn-ea"/>
                <a:ea typeface="+mn-ea"/>
              </a:rPr>
              <a:t>仓库现场</a:t>
            </a:r>
            <a:endParaRPr lang="en-US" altLang="zh-CN" sz="1200" dirty="0" smtClean="0">
              <a:latin typeface="+mn-ea"/>
              <a:ea typeface="+mn-ea"/>
            </a:endParaRPr>
          </a:p>
          <a:p>
            <a:pPr algn="ctr"/>
            <a:r>
              <a:rPr lang="zh-CN" altLang="en-US" sz="1200" dirty="0" smtClean="0">
                <a:latin typeface="+mn-ea"/>
                <a:ea typeface="+mn-ea"/>
              </a:rPr>
              <a:t>审查</a:t>
            </a:r>
            <a:endParaRPr lang="zh-CN" altLang="en-US" sz="1200" dirty="0">
              <a:latin typeface="+mn-ea"/>
              <a:ea typeface="+mn-ea"/>
            </a:endParaRPr>
          </a:p>
        </p:txBody>
      </p:sp>
      <p:sp>
        <p:nvSpPr>
          <p:cNvPr id="145" name="矩形 144"/>
          <p:cNvSpPr/>
          <p:nvPr/>
        </p:nvSpPr>
        <p:spPr>
          <a:xfrm>
            <a:off x="7086534" y="4190980"/>
            <a:ext cx="646331" cy="461665"/>
          </a:xfrm>
          <a:prstGeom prst="rect">
            <a:avLst/>
          </a:prstGeom>
        </p:spPr>
        <p:txBody>
          <a:bodyPr wrap="none">
            <a:spAutoFit/>
          </a:bodyPr>
          <a:lstStyle/>
          <a:p>
            <a:pPr algn="ctr"/>
            <a:r>
              <a:rPr lang="zh-CN" altLang="en-US" sz="1200" dirty="0" smtClean="0">
                <a:latin typeface="+mn-ea"/>
                <a:ea typeface="+mn-ea"/>
              </a:rPr>
              <a:t>存货</a:t>
            </a:r>
            <a:endParaRPr lang="en-US" altLang="zh-CN" sz="1200" dirty="0" smtClean="0">
              <a:latin typeface="+mn-ea"/>
              <a:ea typeface="+mn-ea"/>
            </a:endParaRPr>
          </a:p>
          <a:p>
            <a:pPr algn="ctr"/>
            <a:r>
              <a:rPr lang="zh-CN" altLang="en-US" sz="1200" dirty="0" smtClean="0">
                <a:latin typeface="+mn-ea"/>
                <a:ea typeface="+mn-ea"/>
              </a:rPr>
              <a:t>周转率</a:t>
            </a:r>
            <a:endParaRPr lang="zh-CN" altLang="en-US" sz="1200" dirty="0">
              <a:latin typeface="+mn-ea"/>
              <a:ea typeface="+mn-ea"/>
            </a:endParaRPr>
          </a:p>
        </p:txBody>
      </p:sp>
      <p:cxnSp>
        <p:nvCxnSpPr>
          <p:cNvPr id="148" name="直接箭头连接符 147"/>
          <p:cNvCxnSpPr/>
          <p:nvPr/>
        </p:nvCxnSpPr>
        <p:spPr>
          <a:xfrm>
            <a:off x="228600" y="3733800"/>
            <a:ext cx="868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stCxn id="11" idx="1"/>
          </p:cNvCxnSpPr>
          <p:nvPr/>
        </p:nvCxnSpPr>
        <p:spPr>
          <a:xfrm rot="10800000" flipV="1">
            <a:off x="1573093" y="2653100"/>
            <a:ext cx="216000"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 idx="3"/>
          </p:cNvCxnSpPr>
          <p:nvPr/>
        </p:nvCxnSpPr>
        <p:spPr>
          <a:xfrm flipV="1">
            <a:off x="1409819" y="2819400"/>
            <a:ext cx="190381"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8" idx="3"/>
          </p:cNvCxnSpPr>
          <p:nvPr/>
        </p:nvCxnSpPr>
        <p:spPr>
          <a:xfrm flipV="1">
            <a:off x="1257419" y="2362200"/>
            <a:ext cx="190381" cy="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a:stCxn id="13" idx="3"/>
          </p:cNvCxnSpPr>
          <p:nvPr/>
        </p:nvCxnSpPr>
        <p:spPr>
          <a:xfrm>
            <a:off x="1487506" y="3214301"/>
            <a:ext cx="216000"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12" idx="1"/>
          </p:cNvCxnSpPr>
          <p:nvPr/>
        </p:nvCxnSpPr>
        <p:spPr>
          <a:xfrm rot="10800000" flipV="1">
            <a:off x="1752600" y="3034100"/>
            <a:ext cx="228600"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a:stCxn id="14" idx="1"/>
          </p:cNvCxnSpPr>
          <p:nvPr/>
        </p:nvCxnSpPr>
        <p:spPr>
          <a:xfrm rot="10800000" flipV="1">
            <a:off x="1752600" y="3415100"/>
            <a:ext cx="228600"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a:stCxn id="23" idx="3"/>
          </p:cNvCxnSpPr>
          <p:nvPr/>
        </p:nvCxnSpPr>
        <p:spPr>
          <a:xfrm>
            <a:off x="3083244" y="1586300"/>
            <a:ext cx="216000"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a:stCxn id="56" idx="3"/>
          </p:cNvCxnSpPr>
          <p:nvPr/>
        </p:nvCxnSpPr>
        <p:spPr>
          <a:xfrm flipV="1">
            <a:off x="3200400" y="1905000"/>
            <a:ext cx="2160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a:stCxn id="58" idx="3"/>
          </p:cNvCxnSpPr>
          <p:nvPr/>
        </p:nvCxnSpPr>
        <p:spPr>
          <a:xfrm flipV="1">
            <a:off x="3429000" y="2286000"/>
            <a:ext cx="2160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a:stCxn id="59" idx="3"/>
          </p:cNvCxnSpPr>
          <p:nvPr/>
        </p:nvCxnSpPr>
        <p:spPr>
          <a:xfrm flipV="1">
            <a:off x="3505200" y="2667001"/>
            <a:ext cx="216000" cy="2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0" name="直接箭头连接符 219"/>
          <p:cNvCxnSpPr>
            <a:stCxn id="61" idx="3"/>
          </p:cNvCxnSpPr>
          <p:nvPr/>
        </p:nvCxnSpPr>
        <p:spPr>
          <a:xfrm>
            <a:off x="3733800" y="3042138"/>
            <a:ext cx="180000" cy="58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直接箭头连接符 221"/>
          <p:cNvCxnSpPr>
            <a:stCxn id="63" idx="3"/>
          </p:cNvCxnSpPr>
          <p:nvPr/>
        </p:nvCxnSpPr>
        <p:spPr>
          <a:xfrm>
            <a:off x="3774996" y="3499338"/>
            <a:ext cx="152400" cy="7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4" name="直接箭头连接符 223"/>
          <p:cNvCxnSpPr>
            <a:stCxn id="55" idx="1"/>
          </p:cNvCxnSpPr>
          <p:nvPr/>
        </p:nvCxnSpPr>
        <p:spPr>
          <a:xfrm rot="10800000">
            <a:off x="3429001" y="1752601"/>
            <a:ext cx="190381"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6" name="直接箭头连接符 225"/>
          <p:cNvCxnSpPr>
            <a:stCxn id="57" idx="1"/>
          </p:cNvCxnSpPr>
          <p:nvPr/>
        </p:nvCxnSpPr>
        <p:spPr>
          <a:xfrm rot="10800000" flipV="1">
            <a:off x="3657600" y="2359968"/>
            <a:ext cx="228600" cy="2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8" name="直接箭头连接符 227"/>
          <p:cNvCxnSpPr>
            <a:stCxn id="60" idx="1"/>
          </p:cNvCxnSpPr>
          <p:nvPr/>
        </p:nvCxnSpPr>
        <p:spPr>
          <a:xfrm rot="10800000">
            <a:off x="3733800" y="2743201"/>
            <a:ext cx="2286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62" idx="1"/>
          </p:cNvCxnSpPr>
          <p:nvPr/>
        </p:nvCxnSpPr>
        <p:spPr>
          <a:xfrm rot="10800000">
            <a:off x="3858600" y="3200401"/>
            <a:ext cx="1800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72" idx="3"/>
          </p:cNvCxnSpPr>
          <p:nvPr/>
        </p:nvCxnSpPr>
        <p:spPr>
          <a:xfrm flipV="1">
            <a:off x="5677019" y="3424535"/>
            <a:ext cx="266581"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a:stCxn id="76" idx="1"/>
          </p:cNvCxnSpPr>
          <p:nvPr/>
        </p:nvCxnSpPr>
        <p:spPr>
          <a:xfrm rot="10800000">
            <a:off x="5751493" y="2819400"/>
            <a:ext cx="228600" cy="18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a:stCxn id="75" idx="1"/>
          </p:cNvCxnSpPr>
          <p:nvPr/>
        </p:nvCxnSpPr>
        <p:spPr>
          <a:xfrm rot="10800000">
            <a:off x="5522893" y="1810435"/>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a:stCxn id="114" idx="3"/>
          </p:cNvCxnSpPr>
          <p:nvPr/>
        </p:nvCxnSpPr>
        <p:spPr>
          <a:xfrm flipV="1">
            <a:off x="7661196" y="3352800"/>
            <a:ext cx="187404"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a:stCxn id="112" idx="3"/>
          </p:cNvCxnSpPr>
          <p:nvPr/>
        </p:nvCxnSpPr>
        <p:spPr>
          <a:xfrm flipV="1">
            <a:off x="7278707" y="2286000"/>
            <a:ext cx="265093"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a:stCxn id="110" idx="1"/>
          </p:cNvCxnSpPr>
          <p:nvPr/>
        </p:nvCxnSpPr>
        <p:spPr>
          <a:xfrm rot="10800000">
            <a:off x="7429381" y="1900570"/>
            <a:ext cx="1524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11" idx="1"/>
          </p:cNvCxnSpPr>
          <p:nvPr/>
        </p:nvCxnSpPr>
        <p:spPr>
          <a:xfrm rot="10800000">
            <a:off x="7582020" y="2510154"/>
            <a:ext cx="190381"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a:stCxn id="115" idx="1"/>
          </p:cNvCxnSpPr>
          <p:nvPr/>
        </p:nvCxnSpPr>
        <p:spPr>
          <a:xfrm rot="10800000">
            <a:off x="7744800" y="3048001"/>
            <a:ext cx="1800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a:stCxn id="86" idx="3"/>
          </p:cNvCxnSpPr>
          <p:nvPr/>
        </p:nvCxnSpPr>
        <p:spPr>
          <a:xfrm flipV="1">
            <a:off x="1066800" y="4191000"/>
            <a:ext cx="2160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a:stCxn id="83" idx="3"/>
          </p:cNvCxnSpPr>
          <p:nvPr/>
        </p:nvCxnSpPr>
        <p:spPr>
          <a:xfrm flipV="1">
            <a:off x="1031796" y="4724400"/>
            <a:ext cx="180000"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a:stCxn id="82" idx="3"/>
          </p:cNvCxnSpPr>
          <p:nvPr/>
        </p:nvCxnSpPr>
        <p:spPr>
          <a:xfrm>
            <a:off x="954107" y="5167700"/>
            <a:ext cx="188893"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a:stCxn id="81" idx="3"/>
          </p:cNvCxnSpPr>
          <p:nvPr/>
        </p:nvCxnSpPr>
        <p:spPr>
          <a:xfrm>
            <a:off x="876419" y="5548700"/>
            <a:ext cx="190381" cy="1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a:stCxn id="87" idx="1"/>
          </p:cNvCxnSpPr>
          <p:nvPr/>
        </p:nvCxnSpPr>
        <p:spPr>
          <a:xfrm rot="10800000">
            <a:off x="1376065" y="4114801"/>
            <a:ext cx="185916" cy="2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rot="10800000">
            <a:off x="1261884" y="4572000"/>
            <a:ext cx="2621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rot="10800000">
            <a:off x="1143000" y="5029200"/>
            <a:ext cx="2621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rot="10800000">
            <a:off x="1066800" y="5410200"/>
            <a:ext cx="2621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p:nvPr/>
        </p:nvCxnSpPr>
        <p:spPr>
          <a:xfrm rot="10800000">
            <a:off x="990600" y="5715000"/>
            <a:ext cx="26211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8" name="直接箭头连接符 287"/>
          <p:cNvCxnSpPr/>
          <p:nvPr/>
        </p:nvCxnSpPr>
        <p:spPr>
          <a:xfrm>
            <a:off x="3048000" y="4114800"/>
            <a:ext cx="304832" cy="1523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a:off x="2895600" y="4799012"/>
            <a:ext cx="228638" cy="1539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a:off x="2743200" y="5334000"/>
            <a:ext cx="228642" cy="1523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p:nvPr/>
        </p:nvCxnSpPr>
        <p:spPr>
          <a:xfrm>
            <a:off x="2667000" y="5715000"/>
            <a:ext cx="228644" cy="15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H="1">
            <a:off x="3048000" y="5105356"/>
            <a:ext cx="228634" cy="762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H="1">
            <a:off x="3200436" y="4571970"/>
            <a:ext cx="228594" cy="761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H="1">
            <a:off x="2895644" y="5792788"/>
            <a:ext cx="228556" cy="745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a:off x="4952990" y="4038584"/>
            <a:ext cx="228594" cy="1523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a:off x="5486400" y="2665412"/>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a:off x="5234400" y="1905000"/>
            <a:ext cx="25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5" name="直接箭头连接符 304"/>
          <p:cNvCxnSpPr/>
          <p:nvPr/>
        </p:nvCxnSpPr>
        <p:spPr>
          <a:xfrm>
            <a:off x="4648200" y="4802834"/>
            <a:ext cx="228592" cy="1501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p:nvPr/>
        </p:nvCxnSpPr>
        <p:spPr>
          <a:xfrm>
            <a:off x="4468200" y="5641034"/>
            <a:ext cx="179998" cy="150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p:nvPr/>
        </p:nvCxnSpPr>
        <p:spPr>
          <a:xfrm flipH="1">
            <a:off x="5029188" y="4571970"/>
            <a:ext cx="304793" cy="761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0" name="直接箭头连接符 309"/>
          <p:cNvCxnSpPr/>
          <p:nvPr/>
        </p:nvCxnSpPr>
        <p:spPr>
          <a:xfrm flipH="1">
            <a:off x="4911806" y="5000712"/>
            <a:ext cx="193580" cy="284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flipH="1">
            <a:off x="4724396" y="5321074"/>
            <a:ext cx="222977" cy="89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flipH="1">
            <a:off x="4648198" y="5763760"/>
            <a:ext cx="237488" cy="1035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a:off x="6400752" y="4038584"/>
            <a:ext cx="228594" cy="2285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a:off x="5943564" y="5257752"/>
            <a:ext cx="304792" cy="2285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rot="10800000">
            <a:off x="7924718" y="4450649"/>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8" name="直接箭头连接符 317"/>
          <p:cNvCxnSpPr/>
          <p:nvPr/>
        </p:nvCxnSpPr>
        <p:spPr>
          <a:xfrm rot="10800000">
            <a:off x="6172159" y="563880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rot="10800000">
            <a:off x="6400753" y="4876768"/>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rot="10800000">
            <a:off x="7772318" y="4875191"/>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rot="10800000">
            <a:off x="7696119" y="533398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a:off x="7619920" y="4495772"/>
            <a:ext cx="228594" cy="1539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6" name="直接箭头连接符 325"/>
          <p:cNvCxnSpPr/>
          <p:nvPr/>
        </p:nvCxnSpPr>
        <p:spPr>
          <a:xfrm>
            <a:off x="7543722" y="5181554"/>
            <a:ext cx="152396" cy="152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8" name="标题 5"/>
          <p:cNvSpPr txBox="1">
            <a:spLocks/>
          </p:cNvSpPr>
          <p:nvPr/>
        </p:nvSpPr>
        <p:spPr>
          <a:xfrm>
            <a:off x="1371600" y="152400"/>
            <a:ext cx="5257800" cy="585788"/>
          </a:xfrm>
          <a:prstGeom prst="rect">
            <a:avLst/>
          </a:prstGeom>
          <a:noFill/>
          <a:ln w="9525" algn="ctr">
            <a:noFill/>
            <a:miter lim="800000"/>
            <a:headEnd/>
            <a:tailEnd/>
          </a:ln>
          <a:effectLst/>
        </p:spPr>
        <p:txBody>
          <a:bodyPr anchor="ctr"/>
          <a:lstStyle/>
          <a:p>
            <a:pPr marL="0" marR="0" lvl="0" indent="0" defTabSz="914400" eaLnBrk="0" latinLnBrk="0" hangingPunct="0">
              <a:lnSpc>
                <a:spcPct val="100000"/>
              </a:lnSpc>
              <a:buClrTx/>
              <a:buSzTx/>
              <a:buFontTx/>
              <a:buNone/>
              <a:tabLst/>
              <a:defRPr/>
            </a:pPr>
            <a:endParaRPr lang="zh-CN" altLang="en-US" sz="3200" b="1" dirty="0">
              <a:solidFill>
                <a:srgbClr val="FF0000"/>
              </a:solidFill>
              <a:latin typeface="黑体" pitchFamily="2" charset="-122"/>
              <a:ea typeface="华文中宋" pitchFamily="2" charset="-122"/>
            </a:endParaRPr>
          </a:p>
        </p:txBody>
      </p:sp>
      <p:sp>
        <p:nvSpPr>
          <p:cNvPr id="146" name="标题 145"/>
          <p:cNvSpPr>
            <a:spLocks noGrp="1"/>
          </p:cNvSpPr>
          <p:nvPr>
            <p:ph type="title"/>
          </p:nvPr>
        </p:nvSpPr>
        <p:spPr>
          <a:xfrm>
            <a:off x="304696" y="184957"/>
            <a:ext cx="7391422" cy="424717"/>
          </a:xfrm>
          <a:noFill/>
          <a:ln>
            <a:miter lim="800000"/>
            <a:headEnd/>
            <a:tailEnd/>
          </a:ln>
        </p:spPr>
        <p:txBody>
          <a:bodyPr vert="horz" wrap="square" lIns="91440" tIns="45720" rIns="91440" bIns="45720" numCol="1" anchor="t" anchorCtr="0" compatLnSpc="1">
            <a:prstTxWarp prst="textNoShape">
              <a:avLst/>
            </a:prstTxWarp>
          </a:bodyPr>
          <a:lstStyle/>
          <a:p>
            <a:pPr lvl="0"/>
            <a:r>
              <a:rPr lang="en-US" altLang="zh-CN" dirty="0" smtClean="0"/>
              <a:t>1.7 </a:t>
            </a:r>
            <a:r>
              <a:rPr lang="zh-CN" altLang="en-US" dirty="0" smtClean="0"/>
              <a:t>机械行业企业关键绩效指标</a:t>
            </a:r>
            <a:br>
              <a:rPr lang="zh-CN" altLang="en-US" dirty="0" smtClean="0"/>
            </a:br>
            <a:endParaRPr lang="zh-CN" altLang="en-US" dirty="0" smtClean="0"/>
          </a:p>
        </p:txBody>
      </p:sp>
      <p:grpSp>
        <p:nvGrpSpPr>
          <p:cNvPr id="147" name="组合 6"/>
          <p:cNvGrpSpPr>
            <a:grpSpLocks/>
          </p:cNvGrpSpPr>
          <p:nvPr/>
        </p:nvGrpSpPr>
        <p:grpSpPr bwMode="auto">
          <a:xfrm>
            <a:off x="8153186" y="3276604"/>
            <a:ext cx="1066892" cy="954093"/>
            <a:chOff x="6754896" y="2603426"/>
            <a:chExt cx="1357322" cy="1182764"/>
          </a:xfrm>
        </p:grpSpPr>
        <p:sp>
          <p:nvSpPr>
            <p:cNvPr id="149" name="椭圆 148"/>
            <p:cNvSpPr/>
            <p:nvPr/>
          </p:nvSpPr>
          <p:spPr>
            <a:xfrm>
              <a:off x="6858016" y="2643182"/>
              <a:ext cx="1143008" cy="1143008"/>
            </a:xfrm>
            <a:prstGeom prst="ellipse">
              <a:avLst/>
            </a:prstGeom>
            <a:solidFill>
              <a:srgbClr val="C00000"/>
            </a:solidFill>
            <a:ln>
              <a:noFill/>
            </a:ln>
            <a:effectLst>
              <a:outerShdw blurRad="44450" dist="27940" dir="5400000" algn="ctr">
                <a:srgbClr val="000000">
                  <a:alpha val="32000"/>
                </a:srgbClr>
              </a:outerShdw>
              <a:softEdge rad="127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0" name="Picture 4" descr="D:\桌面\人物黑\鱼.png"/>
            <p:cNvPicPr>
              <a:picLocks noChangeAspect="1" noChangeArrowheads="1"/>
            </p:cNvPicPr>
            <p:nvPr/>
          </p:nvPicPr>
          <p:blipFill>
            <a:blip r:embed="rId2" cstate="print"/>
            <a:srcRect/>
            <a:stretch>
              <a:fillRect/>
            </a:stretch>
          </p:blipFill>
          <p:spPr bwMode="auto">
            <a:xfrm>
              <a:off x="6937528" y="2928934"/>
              <a:ext cx="896992" cy="500066"/>
            </a:xfrm>
            <a:prstGeom prst="rect">
              <a:avLst/>
            </a:prstGeom>
            <a:noFill/>
            <a:ln w="9525">
              <a:noFill/>
              <a:miter lim="800000"/>
              <a:headEnd/>
              <a:tailEnd/>
            </a:ln>
          </p:spPr>
        </p:pic>
        <p:sp>
          <p:nvSpPr>
            <p:cNvPr id="151" name="Oval 3"/>
            <p:cNvSpPr>
              <a:spLocks noChangeAspect="1" noChangeArrowheads="1"/>
            </p:cNvSpPr>
            <p:nvPr/>
          </p:nvSpPr>
          <p:spPr bwMode="auto">
            <a:xfrm>
              <a:off x="6754896" y="2603426"/>
              <a:ext cx="1357322" cy="785818"/>
            </a:xfrm>
            <a:prstGeom prst="ellipse">
              <a:avLst/>
            </a:prstGeom>
            <a:gradFill rotWithShape="1">
              <a:gsLst>
                <a:gs pos="0">
                  <a:schemeClr val="bg1">
                    <a:alpha val="85999"/>
                  </a:schemeClr>
                </a:gs>
                <a:gs pos="100000">
                  <a:schemeClr val="bg1">
                    <a:alpha val="0"/>
                  </a:schemeClr>
                </a:gs>
              </a:gsLst>
              <a:lin ang="5400000" scaled="1"/>
            </a:gradFill>
            <a:ln w="9525">
              <a:noFill/>
              <a:round/>
              <a:headEnd/>
              <a:tailEnd/>
            </a:ln>
          </p:spPr>
          <p:txBody>
            <a:bodyPr wrap="none" anchor="ctr"/>
            <a:lstStyle/>
            <a:p>
              <a:endParaRPr lang="zh-CN" altLang="en-US">
                <a:latin typeface="Calibri" pitchFamily="34" charset="0"/>
              </a:endParaRPr>
            </a:p>
          </p:txBody>
        </p:sp>
      </p:grpSp>
      <p:sp>
        <p:nvSpPr>
          <p:cNvPr id="191" name="任意多边形 190"/>
          <p:cNvSpPr/>
          <p:nvPr/>
        </p:nvSpPr>
        <p:spPr>
          <a:xfrm rot="1025386">
            <a:off x="51752" y="3352001"/>
            <a:ext cx="658717" cy="968950"/>
          </a:xfrm>
          <a:custGeom>
            <a:avLst/>
            <a:gdLst>
              <a:gd name="connsiteX0" fmla="*/ 13423 w 935014"/>
              <a:gd name="connsiteY0" fmla="*/ 42704 h 1563611"/>
              <a:gd name="connsiteX1" fmla="*/ 927823 w 935014"/>
              <a:gd name="connsiteY1" fmla="*/ 517266 h 1563611"/>
              <a:gd name="connsiteX2" fmla="*/ 418537 w 935014"/>
              <a:gd name="connsiteY2" fmla="*/ 1558988 h 1563611"/>
              <a:gd name="connsiteX3" fmla="*/ 13423 w 935014"/>
              <a:gd name="connsiteY3" fmla="*/ 42704 h 1563611"/>
            </a:gdLst>
            <a:ahLst/>
            <a:cxnLst>
              <a:cxn ang="0">
                <a:pos x="connsiteX0" y="connsiteY0"/>
              </a:cxn>
              <a:cxn ang="0">
                <a:pos x="connsiteX1" y="connsiteY1"/>
              </a:cxn>
              <a:cxn ang="0">
                <a:pos x="connsiteX2" y="connsiteY2"/>
              </a:cxn>
              <a:cxn ang="0">
                <a:pos x="connsiteX3" y="connsiteY3"/>
              </a:cxn>
            </a:cxnLst>
            <a:rect l="l" t="t" r="r" b="b"/>
            <a:pathLst>
              <a:path w="935014" h="1563611">
                <a:moveTo>
                  <a:pt x="13423" y="42704"/>
                </a:moveTo>
                <a:cubicBezTo>
                  <a:pt x="98304" y="-130916"/>
                  <a:pt x="860304" y="264552"/>
                  <a:pt x="927823" y="517266"/>
                </a:cubicBezTo>
                <a:cubicBezTo>
                  <a:pt x="995342" y="769980"/>
                  <a:pt x="569008" y="1634223"/>
                  <a:pt x="418537" y="1558988"/>
                </a:cubicBezTo>
                <a:cubicBezTo>
                  <a:pt x="268066" y="1483753"/>
                  <a:pt x="-71458" y="216324"/>
                  <a:pt x="13423" y="42704"/>
                </a:cubicBezTo>
                <a:close/>
              </a:path>
            </a:pathLst>
          </a:custGeom>
          <a:solidFill>
            <a:srgbClr val="92D050"/>
          </a:solidFill>
          <a:ln>
            <a:noFill/>
          </a:ln>
          <a:effectLst>
            <a:outerShdw blurRad="76200" dir="18900000" sy="23000" kx="-1200000" algn="bl" rotWithShape="0">
              <a:prstClr val="black">
                <a:alpha val="20000"/>
              </a:prstClr>
            </a:outerShdw>
            <a:reflection blurRad="6350" stA="52000" endA="300" endPos="35000" dir="5400000" sy="-100000" algn="bl" rotWithShape="0"/>
          </a:effectLst>
          <a:scene3d>
            <a:camera prst="obliqueTopLeft"/>
            <a:lightRig rig="soft" dir="t"/>
          </a:scene3d>
          <a:sp3d extrusionH="76200" contourW="12700" prstMaterial="matte">
            <a:bevelT h="101600" prst="convex"/>
            <a:bevelB/>
            <a:extrusionClr>
              <a:srgbClr val="92D050"/>
            </a:extrusionClr>
            <a:contourClr>
              <a:srgbClr val="92D050"/>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3D TRANSITION" val="DemoPod.p3d 3"/>
  <p:tag name="POWER3D OPTIONS" val="Medium "/>
  <p:tag name="POWER3D IMAGE0" val="Pwrtrans.tga"/>
  <p:tag name="POWER3D SOUND" val="Pod"/>
</p:tagLst>
</file>

<file path=ppt/theme/theme1.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黑体"/>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6699</TotalTime>
  <Pages>0</Pages>
  <Words>10406</Words>
  <Characters>0</Characters>
  <Application>Microsoft Office PowerPoint</Application>
  <DocSecurity>0</DocSecurity>
  <PresentationFormat>全屏显示(4:3)</PresentationFormat>
  <Lines>0</Lines>
  <Paragraphs>2411</Paragraphs>
  <Slides>81</Slides>
  <Notes>14</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81</vt:i4>
      </vt:variant>
    </vt:vector>
  </HeadingPairs>
  <TitlesOfParts>
    <vt:vector size="87" baseType="lpstr">
      <vt:lpstr>7_Office 主题</vt:lpstr>
      <vt:lpstr>Image</vt:lpstr>
      <vt:lpstr>Clip</vt:lpstr>
      <vt:lpstr>Photo Editor Photo</vt:lpstr>
      <vt:lpstr>位图图像</vt:lpstr>
      <vt:lpstr>Visio</vt:lpstr>
      <vt:lpstr>U8+机械行业全面信息化解决方案</vt:lpstr>
      <vt:lpstr>幻灯片 2</vt:lpstr>
      <vt:lpstr>1.1 行业界定与分类 </vt:lpstr>
      <vt:lpstr>1.2 行业规模/结构-行业集中度分析 </vt:lpstr>
      <vt:lpstr>1.3 行业价值链– 清晰的价值链 </vt:lpstr>
      <vt:lpstr>1.4 细分行业企业运作全景示意图</vt:lpstr>
      <vt:lpstr>1.5 机械行业生产经营特点</vt:lpstr>
      <vt:lpstr>1.6 机械行业发展现状与趋势</vt:lpstr>
      <vt:lpstr>1.7 机械行业企业关键绩效指标 </vt:lpstr>
      <vt:lpstr>幻灯片 10</vt:lpstr>
      <vt:lpstr>机械行业企业的经营特点</vt:lpstr>
      <vt:lpstr>幻灯片 12</vt:lpstr>
      <vt:lpstr>机械制造业运营管理难点</vt:lpstr>
      <vt:lpstr>机械制造业运营管理难点</vt:lpstr>
      <vt:lpstr>机械制造业运营管理难点</vt:lpstr>
      <vt:lpstr>幻灯片 16</vt:lpstr>
      <vt:lpstr>3.1 整体方案-基于U8+的机械行业解决方案</vt:lpstr>
      <vt:lpstr>U8+ 代表的八大内涵  </vt:lpstr>
      <vt:lpstr>U8+ 机械行业解决方案整体概述</vt:lpstr>
      <vt:lpstr>3.2 机械行业最佳业务实践</vt:lpstr>
      <vt:lpstr>3.2  研发及技术管理</vt:lpstr>
      <vt:lpstr>产品数据管理内容</vt:lpstr>
      <vt:lpstr>满足个性化需求的产品配制</vt:lpstr>
      <vt:lpstr>满足个性化需求的产品配制</vt:lpstr>
      <vt:lpstr>关键业务应用   PLM/PDM与ERP集成接口</vt:lpstr>
      <vt:lpstr>关键业务应用  设计变更影响分析</vt:lpstr>
      <vt:lpstr>关键业务应用  设计变更影响分析</vt:lpstr>
      <vt:lpstr>3.2  营销管理</vt:lpstr>
      <vt:lpstr>关键业务应用   全面营销管理</vt:lpstr>
      <vt:lpstr>关键业务应用   集成的客户关系管理</vt:lpstr>
      <vt:lpstr>关键业务应用  销售管理——订单到回款管理</vt:lpstr>
      <vt:lpstr>幻灯片 32</vt:lpstr>
      <vt:lpstr>幻灯片 33</vt:lpstr>
      <vt:lpstr>幻灯片 34</vt:lpstr>
      <vt:lpstr>关键业务应用  订单执行跟踪 </vt:lpstr>
      <vt:lpstr>3.2  计划管理</vt:lpstr>
      <vt:lpstr>关键业务应用  销售计划</vt:lpstr>
      <vt:lpstr>关键业务应用  多层次的计划及平衡系统</vt:lpstr>
      <vt:lpstr>关键业务应用   制订合理的主生产计划</vt:lpstr>
      <vt:lpstr>关键业务应用  产销平衡的MRP计划</vt:lpstr>
      <vt:lpstr>关键业务应用  精细的计划管理</vt:lpstr>
      <vt:lpstr>关键业务应用  紧急插单处理</vt:lpstr>
      <vt:lpstr>3.2  生产制造管理</vt:lpstr>
      <vt:lpstr>幻灯片 44</vt:lpstr>
      <vt:lpstr>幻灯片 45</vt:lpstr>
      <vt:lpstr>幻灯片 46</vt:lpstr>
      <vt:lpstr>幻灯片 47</vt:lpstr>
      <vt:lpstr>关键业务应用  条码运用在工序汇报</vt:lpstr>
      <vt:lpstr>3.2  采购管理</vt:lpstr>
      <vt:lpstr>关键业务应用  采购到付款流程</vt:lpstr>
      <vt:lpstr>关键业务应用  战略性采购 </vt:lpstr>
      <vt:lpstr>3.3.1.2 供应商管理库存</vt:lpstr>
      <vt:lpstr>关键应用业务  采购询价、比价管理</vt:lpstr>
      <vt:lpstr>关键应用业务  供应商管理 </vt:lpstr>
      <vt:lpstr>3.2  仓储物流管理</vt:lpstr>
      <vt:lpstr>供应链管理下的库存管理</vt:lpstr>
      <vt:lpstr>科学的库存规划管理体系</vt:lpstr>
      <vt:lpstr>库位和仓位的控制</vt:lpstr>
      <vt:lpstr>关键业务应用   在制品WIP 和呆滞库存的管理</vt:lpstr>
      <vt:lpstr>3.2  售后服务管理</vt:lpstr>
      <vt:lpstr>关键业务应用  售后服务—从被动响应到主动服务 </vt:lpstr>
      <vt:lpstr>关键业务应用   三包服务及配件管理  </vt:lpstr>
      <vt:lpstr>3.2  售后服务管理</vt:lpstr>
      <vt:lpstr>关键应用业务  智慧的经营决策体系</vt:lpstr>
      <vt:lpstr>关键应用业务  智慧的经营决策体系</vt:lpstr>
      <vt:lpstr>关键应用业务   精细化的成本管理</vt:lpstr>
      <vt:lpstr>关键应用业务  全面成本控制管理</vt:lpstr>
      <vt:lpstr>关键应用业务  人力资源管理</vt:lpstr>
      <vt:lpstr>关键应用业务   协同办公</vt:lpstr>
      <vt:lpstr>关键应用业务   内控管理—全面业务过程控制</vt:lpstr>
      <vt:lpstr>实时通信，高效沟通—UTU</vt:lpstr>
      <vt:lpstr>幻灯片 72</vt:lpstr>
      <vt:lpstr>U8 +机械行业全面解决方案：一切源于企业价值</vt:lpstr>
      <vt:lpstr>U8+机械行业信息化解决方案价值</vt:lpstr>
      <vt:lpstr>U8+机械行业信息化解决方案价值</vt:lpstr>
      <vt:lpstr>U8+机械行业信息化解决方案价值</vt:lpstr>
      <vt:lpstr>U8+机械行业信息化解决方案特色</vt:lpstr>
      <vt:lpstr>量化数据——新东机械信息化效益</vt:lpstr>
      <vt:lpstr>幻灯片 79</vt:lpstr>
      <vt:lpstr>5.1 用友在机械行业部分成功用户</vt:lpstr>
      <vt:lpstr>幻灯片 81</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张海龙</cp:lastModifiedBy>
  <cp:revision>320</cp:revision>
  <cp:lastPrinted>1601-01-01T00:00:00Z</cp:lastPrinted>
  <dcterms:created xsi:type="dcterms:W3CDTF">2009-12-16T05:52:57Z</dcterms:created>
  <dcterms:modified xsi:type="dcterms:W3CDTF">2013-03-11T02:47:24Z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2052-6.6.0.2461</vt:lpwstr>
  </property>
</Properties>
</file>